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7" r:id="rId3"/>
    <p:sldId id="258" r:id="rId4"/>
    <p:sldId id="265" r:id="rId5"/>
    <p:sldId id="266" r:id="rId6"/>
    <p:sldId id="267" r:id="rId7"/>
    <p:sldId id="260" r:id="rId8"/>
    <p:sldId id="268" r:id="rId9"/>
    <p:sldId id="269" r:id="rId10"/>
    <p:sldId id="270" r:id="rId11"/>
    <p:sldId id="271" r:id="rId12"/>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7621" autoAdjust="0"/>
  </p:normalViewPr>
  <p:slideViewPr>
    <p:cSldViewPr>
      <p:cViewPr varScale="1">
        <p:scale>
          <a:sx n="102" d="100"/>
          <a:sy n="102" d="100"/>
        </p:scale>
        <p:origin x="-1160"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10/24/19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33252956"/>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10/24/19</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E4606EA6-EFEA-4C30-9264-4F9291A5780D}" type="datetime1">
              <a:rPr lang="en-US" smtClean="0"/>
              <a:pPr/>
              <a:t>10/24/19</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6FCF9F07-3BC7-4570-B054-79111B0A380C}" type="datetime1">
              <a:rPr lang="en-US" smtClean="0"/>
              <a:pPr/>
              <a:t>10/24/19</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E4606EA6-EFEA-4C30-9264-4F9291A5780D}" type="datetime1">
              <a:rPr lang="en-US" smtClean="0"/>
              <a:pPr/>
              <a:t>10/24/19</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E4606EA6-EFEA-4C30-9264-4F9291A5780D}" type="datetime1">
              <a:rPr lang="en-US" smtClean="0"/>
              <a:pPr/>
              <a:t>10/24/19</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6DFADB5D-B7A0-47E3-AD2D-B1A6F8614213}" type="datetime1">
              <a:rPr lang="en-US" smtClean="0"/>
              <a:pPr/>
              <a:t>10/24/19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en-US" smtClean="0"/>
              <a:pPr/>
              <a:t>10/24/19</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F49A8198-4617-485E-9585-4840B69DBBA6}" type="datetime1">
              <a:rPr lang="en-US" smtClean="0"/>
              <a:pPr/>
              <a:t>10/24/19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lang="en-US" smtClean="0"/>
              <a:pPr/>
              <a:t>10/24/19</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10/24/19</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457200" y="1200150"/>
            <a:ext cx="8382000" cy="2057400"/>
          </a:xfrm>
        </p:spPr>
        <p:txBody>
          <a:bodyPr>
            <a:normAutofit/>
          </a:bodyPr>
          <a:lstStyle>
            <a:extLst/>
          </a:lstStyle>
          <a:p>
            <a:r>
              <a:rPr lang="en-US" dirty="0" smtClean="0"/>
              <a:t>			Sujeet Kumar</a:t>
            </a:r>
            <a:br>
              <a:rPr lang="en-US" dirty="0" smtClean="0"/>
            </a:br>
            <a:r>
              <a:rPr lang="en-US" dirty="0" smtClean="0"/>
              <a:t>		BITS Id </a:t>
            </a:r>
            <a:r>
              <a:rPr lang="pl-PL" dirty="0" smtClean="0"/>
              <a:t>2018ad04062</a:t>
            </a:r>
            <a:endParaRPr lang="en-US" dirty="0"/>
          </a:p>
        </p:txBody>
      </p:sp>
      <p:sp>
        <p:nvSpPr>
          <p:cNvPr id="5" name="Rectangle 4"/>
          <p:cNvSpPr>
            <a:spLocks noGrp="1"/>
          </p:cNvSpPr>
          <p:nvPr>
            <p:ph type="subTitle" idx="1"/>
          </p:nvPr>
        </p:nvSpPr>
        <p:spPr/>
        <p:txBody>
          <a:bodyPr>
            <a:normAutofit lnSpcReduction="10000"/>
          </a:bodyPr>
          <a:lstStyle>
            <a:extLst/>
          </a:lstStyle>
          <a:p>
            <a:r>
              <a:rPr lang="en-US" dirty="0" smtClean="0"/>
              <a:t>Statistics Assignment : 24 Sept 2019</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extLst/>
          </a:lstStyle>
          <a:p>
            <a:r>
              <a:rPr lang="en-US" dirty="0" smtClean="0"/>
              <a:t>Chi-square </a:t>
            </a:r>
            <a:r>
              <a:rPr lang="en-US" dirty="0"/>
              <a:t>implementation(Python)</a:t>
            </a:r>
          </a:p>
        </p:txBody>
      </p:sp>
      <p:pic>
        <p:nvPicPr>
          <p:cNvPr id="4" name="Content Placeholder 3" descr="Question_3_Program.png"/>
          <p:cNvPicPr>
            <a:picLocks noGrp="1" noChangeAspect="1"/>
          </p:cNvPicPr>
          <p:nvPr>
            <p:ph sz="quarter" idx="13"/>
          </p:nvPr>
        </p:nvPicPr>
        <p:blipFill>
          <a:blip r:embed="rId3">
            <a:extLst>
              <a:ext uri="{28A0092B-C50C-407E-A947-70E740481C1C}">
                <a14:useLocalDpi xmlns:a14="http://schemas.microsoft.com/office/drawing/2010/main" val="0"/>
              </a:ext>
            </a:extLst>
          </a:blip>
          <a:srcRect l="7883" r="7883"/>
          <a:stretch>
            <a:fillRect/>
          </a:stretch>
        </p:blipFill>
        <p:spPr>
          <a:xfrm>
            <a:off x="914400" y="1352550"/>
            <a:ext cx="7086600" cy="3428999"/>
          </a:xfrm>
        </p:spPr>
      </p:pic>
    </p:spTree>
    <p:extLst>
      <p:ext uri="{BB962C8B-B14F-4D97-AF65-F5344CB8AC3E}">
        <p14:creationId xmlns:p14="http://schemas.microsoft.com/office/powerpoint/2010/main" val="118435426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oAutofit/>
          </a:bodyPr>
          <a:lstStyle/>
          <a:p>
            <a:r>
              <a:rPr lang="en-US" sz="3600" dirty="0"/>
              <a:t>Chi-</a:t>
            </a:r>
            <a:r>
              <a:rPr lang="en-US" sz="3600" dirty="0" smtClean="0"/>
              <a:t>square: output</a:t>
            </a:r>
            <a:endParaRPr lang="en-US" sz="3600" dirty="0"/>
          </a:p>
        </p:txBody>
      </p:sp>
      <p:pic>
        <p:nvPicPr>
          <p:cNvPr id="3" name="Picture 2" descr="Question_3_outpu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700" y="1574800"/>
            <a:ext cx="6819900" cy="2139950"/>
          </a:xfrm>
          <a:prstGeom prst="rect">
            <a:avLst/>
          </a:prstGeom>
        </p:spPr>
      </p:pic>
      <p:sp>
        <p:nvSpPr>
          <p:cNvPr id="4" name="TextBox 3"/>
          <p:cNvSpPr txBox="1"/>
          <p:nvPr/>
        </p:nvSpPr>
        <p:spPr>
          <a:xfrm>
            <a:off x="990600" y="4108575"/>
            <a:ext cx="4190999" cy="369332"/>
          </a:xfrm>
          <a:prstGeom prst="rect">
            <a:avLst/>
          </a:prstGeom>
          <a:noFill/>
        </p:spPr>
        <p:txBody>
          <a:bodyPr wrap="square" rtlCol="0">
            <a:spAutoFit/>
          </a:bodyPr>
          <a:lstStyle/>
          <a:p>
            <a:r>
              <a:rPr lang="en-US" dirty="0" smtClean="0"/>
              <a:t>Ps: Solution scan copy is attached </a:t>
            </a:r>
            <a:endParaRPr lang="en-US" dirty="0"/>
          </a:p>
        </p:txBody>
      </p:sp>
    </p:spTree>
    <p:extLst>
      <p:ext uri="{BB962C8B-B14F-4D97-AF65-F5344CB8AC3E}">
        <p14:creationId xmlns:p14="http://schemas.microsoft.com/office/powerpoint/2010/main" val="2450969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extLst/>
          </a:lstStyle>
          <a:p>
            <a:r>
              <a:rPr lang="en-US" dirty="0" smtClean="0"/>
              <a:t>Problem No 1: </a:t>
            </a:r>
            <a:r>
              <a:rPr lang="en-IN" b="1" dirty="0"/>
              <a:t>Testing of </a:t>
            </a:r>
            <a:r>
              <a:rPr lang="en-IN" b="1" dirty="0" smtClean="0"/>
              <a:t>Hypothesis</a:t>
            </a:r>
            <a:endParaRPr lang="en-US" dirty="0"/>
          </a:p>
        </p:txBody>
      </p:sp>
      <p:sp>
        <p:nvSpPr>
          <p:cNvPr id="3" name="Rectangle 2"/>
          <p:cNvSpPr>
            <a:spLocks noGrp="1"/>
          </p:cNvSpPr>
          <p:nvPr>
            <p:ph sz="quarter" idx="13"/>
          </p:nvPr>
        </p:nvSpPr>
        <p:spPr>
          <a:xfrm>
            <a:off x="609600" y="1352551"/>
            <a:ext cx="8153400" cy="3657599"/>
          </a:xfrm>
        </p:spPr>
        <p:txBody>
          <a:bodyPr>
            <a:normAutofit/>
          </a:bodyPr>
          <a:lstStyle>
            <a:extLst/>
          </a:lstStyle>
          <a:p>
            <a:pPr marL="0" indent="0">
              <a:buNone/>
            </a:pPr>
            <a:r>
              <a:rPr lang="en-IN" sz="1600" dirty="0"/>
              <a:t>A manufacturing company claims that the mean breaking strength of the cables supplied s 1500 with a standard deviation of 100.A sample of size 9 cables tested is having mean breaking strength of 1600 with a standard deviation of 30. If the distribution of the mean breaking strength is normal, does this support the claim at 1% level of significance?</a:t>
            </a:r>
            <a:r>
              <a:rPr lang="en-US" sz="1600" dirty="0"/>
              <a:t> </a:t>
            </a:r>
            <a:endParaRPr lang="en-US" sz="1600" dirty="0" smtClean="0"/>
          </a:p>
          <a:p>
            <a:pPr lvl="0"/>
            <a:r>
              <a:rPr lang="en-IN" sz="1600" dirty="0"/>
              <a:t>Use z – statistic to validate the claim</a:t>
            </a:r>
            <a:endParaRPr lang="en-US" sz="1600" dirty="0"/>
          </a:p>
          <a:p>
            <a:pPr lvl="0"/>
            <a:r>
              <a:rPr lang="en-IN" sz="1600" dirty="0"/>
              <a:t>Use t – statistics to validate </a:t>
            </a:r>
            <a:r>
              <a:rPr lang="en-IN" sz="1600" dirty="0" smtClean="0"/>
              <a:t>the claim</a:t>
            </a:r>
            <a:endParaRPr lang="en-US" sz="1600" dirty="0"/>
          </a:p>
          <a:p>
            <a:pPr lvl="0"/>
            <a:r>
              <a:rPr lang="en-IN" sz="1600" dirty="0"/>
              <a:t>Repeat the same at 5% level of significance</a:t>
            </a:r>
            <a:endParaRPr lang="en-US" sz="1600" dirty="0"/>
          </a:p>
          <a:p>
            <a:pPr lvl="0"/>
            <a:r>
              <a:rPr lang="en-IN" sz="1600" dirty="0"/>
              <a:t>Based on (a),(b) and (c) write your observations , comments and suggestions</a:t>
            </a:r>
            <a:endParaRPr lang="en-US" sz="1600" dirty="0"/>
          </a:p>
          <a:p>
            <a:pPr marL="0" indent="0">
              <a:buNone/>
            </a:pP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extLst/>
          </a:lstStyle>
          <a:p>
            <a:r>
              <a:rPr lang="en-US" dirty="0" smtClean="0"/>
              <a:t>t-</a:t>
            </a:r>
            <a:r>
              <a:rPr lang="en-US" dirty="0"/>
              <a:t>test implementation(Python)</a:t>
            </a:r>
          </a:p>
        </p:txBody>
      </p:sp>
      <p:pic>
        <p:nvPicPr>
          <p:cNvPr id="7" name="Content Placeholder 6" descr="Question_1_t_test_function.png"/>
          <p:cNvPicPr>
            <a:picLocks noGrp="1" noChangeAspect="1"/>
          </p:cNvPicPr>
          <p:nvPr>
            <p:ph sz="quarter" idx="13"/>
          </p:nvPr>
        </p:nvPicPr>
        <p:blipFill>
          <a:blip r:embed="rId3">
            <a:extLst>
              <a:ext uri="{28A0092B-C50C-407E-A947-70E740481C1C}">
                <a14:useLocalDpi xmlns:a14="http://schemas.microsoft.com/office/drawing/2010/main" val="0"/>
              </a:ext>
            </a:extLst>
          </a:blip>
          <a:srcRect t="24996" b="24996"/>
          <a:stretch>
            <a:fillRect/>
          </a:stretch>
        </p:blipFill>
        <p:spPr>
          <a:xfrm>
            <a:off x="990600" y="1428750"/>
            <a:ext cx="6629400" cy="3429000"/>
          </a:xfrm>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oAutofit/>
          </a:bodyPr>
          <a:lstStyle/>
          <a:p>
            <a:r>
              <a:rPr lang="en-US" sz="3600" dirty="0" smtClean="0"/>
              <a:t>t-</a:t>
            </a:r>
            <a:r>
              <a:rPr lang="en-US" sz="3600" dirty="0"/>
              <a:t>test output : alpha =1% and 5%</a:t>
            </a:r>
          </a:p>
        </p:txBody>
      </p:sp>
      <p:pic>
        <p:nvPicPr>
          <p:cNvPr id="8" name="Picture 7" descr="Question_1_t-test_outpu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00150"/>
            <a:ext cx="8610600" cy="3886200"/>
          </a:xfrm>
          <a:prstGeom prst="rect">
            <a:avLst/>
          </a:prstGeom>
        </p:spPr>
      </p:pic>
    </p:spTree>
    <p:extLst>
      <p:ext uri="{BB962C8B-B14F-4D97-AF65-F5344CB8AC3E}">
        <p14:creationId xmlns:p14="http://schemas.microsoft.com/office/powerpoint/2010/main" val="369590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extLst/>
          </a:lstStyle>
          <a:p>
            <a:r>
              <a:rPr lang="en-US" dirty="0" smtClean="0"/>
              <a:t>Z-test implementation(Python)</a:t>
            </a:r>
            <a:endParaRPr lang="en-US" dirty="0"/>
          </a:p>
        </p:txBody>
      </p:sp>
      <p:pic>
        <p:nvPicPr>
          <p:cNvPr id="4" name="Content Placeholder 3" descr="Question_1_Ztest_function.png"/>
          <p:cNvPicPr>
            <a:picLocks noGrp="1" noChangeAspect="1"/>
          </p:cNvPicPr>
          <p:nvPr>
            <p:ph sz="quarter" idx="13"/>
          </p:nvPr>
        </p:nvPicPr>
        <p:blipFill>
          <a:blip r:embed="rId3">
            <a:extLst>
              <a:ext uri="{28A0092B-C50C-407E-A947-70E740481C1C}">
                <a14:useLocalDpi xmlns:a14="http://schemas.microsoft.com/office/drawing/2010/main" val="0"/>
              </a:ext>
            </a:extLst>
          </a:blip>
          <a:srcRect l="10659" r="10659"/>
          <a:stretch>
            <a:fillRect/>
          </a:stretch>
        </p:blipFill>
        <p:spPr>
          <a:xfrm>
            <a:off x="1447800" y="1352550"/>
            <a:ext cx="5562600" cy="3657599"/>
          </a:xfrm>
        </p:spPr>
      </p:pic>
    </p:spTree>
    <p:extLst>
      <p:ext uri="{BB962C8B-B14F-4D97-AF65-F5344CB8AC3E}">
        <p14:creationId xmlns:p14="http://schemas.microsoft.com/office/powerpoint/2010/main" val="10816756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929640"/>
          </a:xfrm>
        </p:spPr>
        <p:txBody>
          <a:bodyPr>
            <a:noAutofit/>
          </a:bodyPr>
          <a:lstStyle/>
          <a:p>
            <a:r>
              <a:rPr lang="en-US" sz="3600" dirty="0" smtClean="0"/>
              <a:t>Z-test output : alpha =1% and 5%</a:t>
            </a:r>
            <a:endParaRPr lang="en-US" sz="3600" dirty="0"/>
          </a:p>
        </p:txBody>
      </p:sp>
      <p:pic>
        <p:nvPicPr>
          <p:cNvPr id="3" name="Picture 2" descr="Question_1_output_z_te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1200150"/>
            <a:ext cx="8891992" cy="3943350"/>
          </a:xfrm>
          <a:prstGeom prst="rect">
            <a:avLst/>
          </a:prstGeom>
        </p:spPr>
      </p:pic>
    </p:spTree>
    <p:extLst>
      <p:ext uri="{BB962C8B-B14F-4D97-AF65-F5344CB8AC3E}">
        <p14:creationId xmlns:p14="http://schemas.microsoft.com/office/powerpoint/2010/main" val="1218881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28600" y="76200"/>
            <a:ext cx="8686800" cy="1047750"/>
          </a:xfrm>
        </p:spPr>
        <p:txBody>
          <a:bodyPr anchor="b">
            <a:normAutofit fontScale="90000"/>
          </a:bodyPr>
          <a:lstStyle>
            <a:extLst/>
          </a:lstStyle>
          <a:p>
            <a:r>
              <a:rPr lang="en-US" dirty="0" smtClean="0"/>
              <a:t>T-test : Observation/Comments/Suggestions</a:t>
            </a:r>
            <a:endParaRPr lang="en-US" dirty="0"/>
          </a:p>
        </p:txBody>
      </p:sp>
      <p:sp>
        <p:nvSpPr>
          <p:cNvPr id="8" name="TextBox 7"/>
          <p:cNvSpPr txBox="1"/>
          <p:nvPr/>
        </p:nvSpPr>
        <p:spPr>
          <a:xfrm>
            <a:off x="609600" y="1805282"/>
            <a:ext cx="8382000" cy="3416320"/>
          </a:xfrm>
          <a:prstGeom prst="rect">
            <a:avLst/>
          </a:prstGeom>
          <a:noFill/>
        </p:spPr>
        <p:txBody>
          <a:bodyPr wrap="square" rtlCol="0">
            <a:spAutoFit/>
          </a:bodyPr>
          <a:lstStyle/>
          <a:p>
            <a:r>
              <a:rPr lang="en-US" b="1" dirty="0" smtClean="0"/>
              <a:t>t-test (alpha =5% and 1%)  </a:t>
            </a:r>
          </a:p>
          <a:p>
            <a:r>
              <a:rPr lang="en-US" dirty="0"/>
              <a:t>	</a:t>
            </a:r>
            <a:r>
              <a:rPr lang="en-US" dirty="0" smtClean="0"/>
              <a:t>P values equals 0.00000848.This means change of type-1 error is small</a:t>
            </a:r>
            <a:r>
              <a:rPr lang="en-US" dirty="0" smtClean="0"/>
              <a:t>. Smaller </a:t>
            </a:r>
            <a:r>
              <a:rPr lang="en-US" dirty="0" smtClean="0"/>
              <a:t>p value the more it supports Ha.</a:t>
            </a:r>
          </a:p>
          <a:p>
            <a:r>
              <a:rPr lang="en-US" b="1" dirty="0" smtClean="0"/>
              <a:t>t-test(alpha =5%) </a:t>
            </a:r>
          </a:p>
          <a:p>
            <a:r>
              <a:rPr lang="en-US" b="1" dirty="0"/>
              <a:t>	</a:t>
            </a:r>
            <a:r>
              <a:rPr lang="en-US" dirty="0" smtClean="0"/>
              <a:t>Test statistics t equals 10 is not in the 95% critical value accepted range [-2.306,2.306].  Mean =1600 is not acceptance in 95% range.</a:t>
            </a:r>
          </a:p>
          <a:p>
            <a:r>
              <a:rPr lang="en-US" b="1" dirty="0" smtClean="0"/>
              <a:t>t-test (alpha = 1%)</a:t>
            </a:r>
          </a:p>
          <a:p>
            <a:r>
              <a:rPr lang="en-US" b="1" dirty="0"/>
              <a:t>	</a:t>
            </a:r>
            <a:r>
              <a:rPr lang="en-US" dirty="0" smtClean="0"/>
              <a:t>Test statistics t equals =10 is not in range of 99% critical value accepted range</a:t>
            </a:r>
          </a:p>
          <a:p>
            <a:r>
              <a:rPr lang="en-US" dirty="0" smtClean="0"/>
              <a:t>[-3.3554,3,3554].Mean =1600 is not accepted in 99 % </a:t>
            </a:r>
            <a:r>
              <a:rPr lang="en-US" dirty="0" smtClean="0"/>
              <a:t>range</a:t>
            </a:r>
          </a:p>
          <a:p>
            <a:endParaRPr lang="en-US" dirty="0" smtClean="0"/>
          </a:p>
          <a:p>
            <a:r>
              <a:rPr lang="en-US" b="1" dirty="0" smtClean="0"/>
              <a:t>(Sample size =9 &lt; 30</a:t>
            </a:r>
            <a:r>
              <a:rPr lang="en-US" dirty="0" smtClean="0"/>
              <a:t>), suggests </a:t>
            </a:r>
            <a:r>
              <a:rPr lang="en-US" dirty="0" smtClean="0"/>
              <a:t>we should go for t-statistical test </a:t>
            </a:r>
            <a:endParaRPr lang="en-US" dirty="0"/>
          </a:p>
          <a:p>
            <a:r>
              <a:rPr lang="en-US" i="1" dirty="0" smtClean="0"/>
              <a:t>				Ps</a:t>
            </a:r>
            <a:r>
              <a:rPr lang="en-US" i="1" dirty="0" smtClean="0"/>
              <a:t>: Scan document of solution Is attached</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52400" y="76200"/>
            <a:ext cx="8839200" cy="1047750"/>
          </a:xfrm>
        </p:spPr>
        <p:txBody>
          <a:bodyPr anchor="b">
            <a:normAutofit fontScale="90000"/>
          </a:bodyPr>
          <a:lstStyle>
            <a:extLst/>
          </a:lstStyle>
          <a:p>
            <a:r>
              <a:rPr lang="en-US" dirty="0" smtClean="0"/>
              <a:t>Z-</a:t>
            </a:r>
            <a:r>
              <a:rPr lang="en-US" dirty="0"/>
              <a:t>test : Observation/Comments/Suggestions</a:t>
            </a:r>
          </a:p>
        </p:txBody>
      </p:sp>
      <p:sp>
        <p:nvSpPr>
          <p:cNvPr id="8" name="TextBox 7"/>
          <p:cNvSpPr txBox="1"/>
          <p:nvPr/>
        </p:nvSpPr>
        <p:spPr>
          <a:xfrm>
            <a:off x="609600" y="1805282"/>
            <a:ext cx="8382000" cy="3693319"/>
          </a:xfrm>
          <a:prstGeom prst="rect">
            <a:avLst/>
          </a:prstGeom>
          <a:noFill/>
        </p:spPr>
        <p:txBody>
          <a:bodyPr wrap="square" rtlCol="0">
            <a:spAutoFit/>
          </a:bodyPr>
          <a:lstStyle/>
          <a:p>
            <a:r>
              <a:rPr lang="en-US" b="1" dirty="0"/>
              <a:t>z</a:t>
            </a:r>
            <a:r>
              <a:rPr lang="en-US" b="1" dirty="0" smtClean="0"/>
              <a:t>-test (alpha =5% and 1%)  </a:t>
            </a:r>
          </a:p>
          <a:p>
            <a:r>
              <a:rPr lang="en-US" dirty="0"/>
              <a:t>	</a:t>
            </a:r>
            <a:r>
              <a:rPr lang="en-US" dirty="0" smtClean="0"/>
              <a:t>P values equals 0.0026.This means change of type-1 error is small. Smaller p value the more it supports Ha.</a:t>
            </a:r>
          </a:p>
          <a:p>
            <a:r>
              <a:rPr lang="en-US" b="1" dirty="0"/>
              <a:t>z</a:t>
            </a:r>
            <a:r>
              <a:rPr lang="en-US" b="1" dirty="0" smtClean="0"/>
              <a:t>-test(alpha =5%) </a:t>
            </a:r>
          </a:p>
          <a:p>
            <a:r>
              <a:rPr lang="en-US" b="1" dirty="0"/>
              <a:t>	</a:t>
            </a:r>
            <a:r>
              <a:rPr lang="en-US" dirty="0" smtClean="0"/>
              <a:t>Test statistics z=3.0 is not in the 95% critical value. Mean =1600 is not accepted in 95% range.</a:t>
            </a:r>
          </a:p>
          <a:p>
            <a:r>
              <a:rPr lang="en-US" b="1" dirty="0"/>
              <a:t>z</a:t>
            </a:r>
            <a:r>
              <a:rPr lang="en-US" b="1" dirty="0" smtClean="0"/>
              <a:t>-test (alpha = 1%)</a:t>
            </a:r>
          </a:p>
          <a:p>
            <a:r>
              <a:rPr lang="en-US" b="1" dirty="0"/>
              <a:t>	</a:t>
            </a:r>
            <a:r>
              <a:rPr lang="en-US" dirty="0" smtClean="0"/>
              <a:t>Test statistics z=3.0 is not in range of 99% critical value. Mean =1600 is not accepted in 99 % </a:t>
            </a:r>
            <a:r>
              <a:rPr lang="en-US" dirty="0" smtClean="0"/>
              <a:t>range</a:t>
            </a:r>
            <a:endParaRPr lang="en-US" dirty="0" smtClean="0"/>
          </a:p>
          <a:p>
            <a:r>
              <a:rPr lang="en-US" b="1" dirty="0" smtClean="0"/>
              <a:t>(</a:t>
            </a:r>
            <a:r>
              <a:rPr lang="en-US" b="1" dirty="0"/>
              <a:t>Sample size =9 &lt; 30), </a:t>
            </a:r>
            <a:r>
              <a:rPr lang="en-US" dirty="0"/>
              <a:t>suggests we should go for t-statistical test </a:t>
            </a:r>
          </a:p>
          <a:p>
            <a:endParaRPr lang="en-US" dirty="0"/>
          </a:p>
          <a:p>
            <a:r>
              <a:rPr lang="en-US" i="1" dirty="0" smtClean="0"/>
              <a:t>				Ps</a:t>
            </a:r>
            <a:r>
              <a:rPr lang="en-US" i="1" dirty="0"/>
              <a:t>: Scan document of solution Is attached</a:t>
            </a:r>
          </a:p>
          <a:p>
            <a:endParaRPr lang="en-US" i="1" dirty="0"/>
          </a:p>
        </p:txBody>
      </p:sp>
    </p:spTree>
    <p:extLst>
      <p:ext uri="{BB962C8B-B14F-4D97-AF65-F5344CB8AC3E}">
        <p14:creationId xmlns:p14="http://schemas.microsoft.com/office/powerpoint/2010/main" val="33312458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No </a:t>
            </a:r>
            <a:r>
              <a:rPr lang="en-US" dirty="0" smtClean="0"/>
              <a:t>2: E</a:t>
            </a:r>
            <a:r>
              <a:rPr lang="en-IN" dirty="0" smtClean="0"/>
              <a:t>ffectiveness </a:t>
            </a:r>
            <a:r>
              <a:rPr lang="en-IN" dirty="0"/>
              <a:t>of the drug.</a:t>
            </a:r>
            <a:r>
              <a:rPr lang="en-US" dirty="0"/>
              <a:t> </a:t>
            </a:r>
          </a:p>
        </p:txBody>
      </p:sp>
      <p:sp>
        <p:nvSpPr>
          <p:cNvPr id="4" name="Content Placeholder 3"/>
          <p:cNvSpPr>
            <a:spLocks noGrp="1"/>
          </p:cNvSpPr>
          <p:nvPr>
            <p:ph sz="quarter" idx="13"/>
          </p:nvPr>
        </p:nvSpPr>
        <p:spPr>
          <a:xfrm>
            <a:off x="381000" y="1428750"/>
            <a:ext cx="8382000" cy="3200400"/>
          </a:xfrm>
        </p:spPr>
        <p:txBody>
          <a:bodyPr>
            <a:normAutofit/>
          </a:bodyPr>
          <a:lstStyle/>
          <a:p>
            <a:r>
              <a:rPr lang="en-IN" sz="1500" dirty="0"/>
              <a:t>An experiment was conducted to test the effectiveness of the drug. 300 patients were treated with new drug and 200 were not treated with the drug. The data is given below. Use an appropriate test and comment on the effectiveness of the drug</a:t>
            </a:r>
            <a:r>
              <a:rPr lang="en-IN" sz="1500" dirty="0" smtClean="0"/>
              <a:t>.</a:t>
            </a:r>
          </a:p>
          <a:p>
            <a:endParaRPr lang="en-US" sz="1500" dirty="0"/>
          </a:p>
        </p:txBody>
      </p:sp>
      <p:pic>
        <p:nvPicPr>
          <p:cNvPr id="6" name="Picture 5" descr="chi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495550"/>
            <a:ext cx="6858000" cy="1778000"/>
          </a:xfrm>
          <a:prstGeom prst="rect">
            <a:avLst/>
          </a:prstGeom>
        </p:spPr>
      </p:pic>
    </p:spTree>
    <p:extLst>
      <p:ext uri="{BB962C8B-B14F-4D97-AF65-F5344CB8AC3E}">
        <p14:creationId xmlns:p14="http://schemas.microsoft.com/office/powerpoint/2010/main" val="2058494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 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 Presentation.potx</Template>
  <TotalTime>0</TotalTime>
  <Words>286</Words>
  <Application>Microsoft Macintosh PowerPoint</Application>
  <PresentationFormat>On-screen Show (16:9)</PresentationFormat>
  <Paragraphs>45</Paragraphs>
  <Slides>11</Slides>
  <Notes>7</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Widescreen Presentation</vt:lpstr>
      <vt:lpstr>   Sujeet Kumar   BITS Id 2018ad04062</vt:lpstr>
      <vt:lpstr>Problem No 1: Testing of Hypothesis</vt:lpstr>
      <vt:lpstr>t-test implementation(Python)</vt:lpstr>
      <vt:lpstr>t-test output : alpha =1% and 5%</vt:lpstr>
      <vt:lpstr>Z-test implementation(Python)</vt:lpstr>
      <vt:lpstr>Z-test output : alpha =1% and 5%</vt:lpstr>
      <vt:lpstr>T-test : Observation/Comments/Suggestions</vt:lpstr>
      <vt:lpstr>Z-test : Observation/Comments/Suggestions</vt:lpstr>
      <vt:lpstr>Problem No 2: Effectiveness of the drug. </vt:lpstr>
      <vt:lpstr>Chi-square implementation(Python)</vt:lpstr>
      <vt:lpstr>Chi-square: output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2010-04-19T20:53:40Z</dcterms:created>
  <dcterms:modified xsi:type="dcterms:W3CDTF">2019-10-24T06:02:30Z</dcterms:modified>
</cp:coreProperties>
</file>