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0" d="100"/>
          <a:sy n="70" d="100"/>
        </p:scale>
        <p:origin x="233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39177"/>
            <a:ext cx="8825658" cy="1909093"/>
          </a:xfrm>
        </p:spPr>
        <p:txBody>
          <a:bodyPr/>
          <a:lstStyle/>
          <a:p>
            <a:r>
              <a:rPr lang="en-IN" dirty="0"/>
              <a:t>Understanding the Banking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521337"/>
            <a:ext cx="8825658" cy="861420"/>
          </a:xfrm>
        </p:spPr>
        <p:txBody>
          <a:bodyPr anchor="b"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SOURABH SINGH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FFB26-63A5-131E-4260-BAAF2FC82DC0}"/>
              </a:ext>
            </a:extLst>
          </p:cNvPr>
          <p:cNvSpPr txBox="1"/>
          <p:nvPr/>
        </p:nvSpPr>
        <p:spPr>
          <a:xfrm>
            <a:off x="1154955" y="3948270"/>
            <a:ext cx="882565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An Overview of Accounts, Cards, Payments, Loans, and More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974155" cy="706964"/>
          </a:xfrm>
        </p:spPr>
        <p:txBody>
          <a:bodyPr/>
          <a:lstStyle/>
          <a:p>
            <a:pPr algn="ctr"/>
            <a:r>
              <a:rPr lang="en-US" sz="4000" dirty="0"/>
              <a:t>Introduction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BE6A1-B527-FAD7-082F-9147901921FF}"/>
              </a:ext>
            </a:extLst>
          </p:cNvPr>
          <p:cNvSpPr txBox="1"/>
          <p:nvPr/>
        </p:nvSpPr>
        <p:spPr>
          <a:xfrm>
            <a:off x="1234831" y="2665350"/>
            <a:ext cx="9831754" cy="2361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Banking is a business of accepting deposits, safeguarding money, providing loans and it acts as an intermediatory between depositors and lenders.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Importance of Banking in Daily Life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Banks help manage finances, enable savings, provide loans for needs, and ensure secure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879DB64B-27FD-E80C-81FF-D0D9DC21DD61}"/>
              </a:ext>
            </a:extLst>
          </p:cNvPr>
          <p:cNvSpPr txBox="1"/>
          <p:nvPr/>
        </p:nvSpPr>
        <p:spPr>
          <a:xfrm>
            <a:off x="0" y="51403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Banking Products</a:t>
            </a:r>
            <a:endParaRPr lang="en-IN" sz="3000" b="1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EFC2F0C-E63D-1D1A-C623-09C44FDB8E8B}"/>
              </a:ext>
            </a:extLst>
          </p:cNvPr>
          <p:cNvGrpSpPr/>
          <p:nvPr/>
        </p:nvGrpSpPr>
        <p:grpSpPr>
          <a:xfrm>
            <a:off x="429847" y="1068029"/>
            <a:ext cx="11387016" cy="5403109"/>
            <a:chOff x="385740" y="1266868"/>
            <a:chExt cx="11543535" cy="5514645"/>
          </a:xfrm>
        </p:grpSpPr>
        <p:grpSp>
          <p:nvGrpSpPr>
            <p:cNvPr id="101" name="Google Shape;166;p16">
              <a:extLst>
                <a:ext uri="{FF2B5EF4-FFF2-40B4-BE49-F238E27FC236}">
                  <a16:creationId xmlns:a16="http://schemas.microsoft.com/office/drawing/2014/main" id="{BF069910-2FDE-189B-7F64-21FA4A5951C7}"/>
                </a:ext>
              </a:extLst>
            </p:cNvPr>
            <p:cNvGrpSpPr/>
            <p:nvPr/>
          </p:nvGrpSpPr>
          <p:grpSpPr>
            <a:xfrm>
              <a:off x="5817288" y="3643143"/>
              <a:ext cx="533355" cy="532048"/>
              <a:chOff x="-38537400" y="3588000"/>
              <a:chExt cx="316650" cy="315875"/>
            </a:xfrm>
          </p:grpSpPr>
          <p:sp>
            <p:nvSpPr>
              <p:cNvPr id="139" name="Google Shape;167;p16">
                <a:extLst>
                  <a:ext uri="{FF2B5EF4-FFF2-40B4-BE49-F238E27FC236}">
                    <a16:creationId xmlns:a16="http://schemas.microsoft.com/office/drawing/2014/main" id="{BC891B8F-AF1B-1B70-4D4F-F14283C3F97C}"/>
                  </a:ext>
                </a:extLst>
              </p:cNvPr>
              <p:cNvSpPr/>
              <p:nvPr/>
            </p:nvSpPr>
            <p:spPr>
              <a:xfrm>
                <a:off x="-38327900" y="3719550"/>
                <a:ext cx="20500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670" extrusionOk="0">
                    <a:moveTo>
                      <a:pt x="1" y="0"/>
                    </a:moveTo>
                    <a:lnTo>
                      <a:pt x="1" y="1229"/>
                    </a:lnTo>
                    <a:cubicBezTo>
                      <a:pt x="1" y="1449"/>
                      <a:pt x="190" y="1607"/>
                      <a:pt x="442" y="1670"/>
                    </a:cubicBezTo>
                    <a:cubicBezTo>
                      <a:pt x="631" y="1607"/>
                      <a:pt x="820" y="1449"/>
                      <a:pt x="820" y="1229"/>
                    </a:cubicBezTo>
                    <a:lnTo>
                      <a:pt x="8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0" name="Google Shape;168;p16">
                <a:extLst>
                  <a:ext uri="{FF2B5EF4-FFF2-40B4-BE49-F238E27FC236}">
                    <a16:creationId xmlns:a16="http://schemas.microsoft.com/office/drawing/2014/main" id="{91B9AF73-9684-BED9-7BFC-306EA518B2FF}"/>
                  </a:ext>
                </a:extLst>
              </p:cNvPr>
              <p:cNvSpPr/>
              <p:nvPr/>
            </p:nvSpPr>
            <p:spPr>
              <a:xfrm>
                <a:off x="-38452350" y="3719550"/>
                <a:ext cx="21300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670" extrusionOk="0">
                    <a:moveTo>
                      <a:pt x="1" y="0"/>
                    </a:moveTo>
                    <a:lnTo>
                      <a:pt x="1" y="1229"/>
                    </a:lnTo>
                    <a:cubicBezTo>
                      <a:pt x="1" y="1449"/>
                      <a:pt x="221" y="1607"/>
                      <a:pt x="410" y="1670"/>
                    </a:cubicBezTo>
                    <a:cubicBezTo>
                      <a:pt x="631" y="1607"/>
                      <a:pt x="851" y="1449"/>
                      <a:pt x="851" y="1229"/>
                    </a:cubicBez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1" name="Google Shape;169;p16">
                <a:extLst>
                  <a:ext uri="{FF2B5EF4-FFF2-40B4-BE49-F238E27FC236}">
                    <a16:creationId xmlns:a16="http://schemas.microsoft.com/office/drawing/2014/main" id="{C956A69E-604D-C13E-4035-B527A754756C}"/>
                  </a:ext>
                </a:extLst>
              </p:cNvPr>
              <p:cNvSpPr/>
              <p:nvPr/>
            </p:nvSpPr>
            <p:spPr>
              <a:xfrm>
                <a:off x="-38516925" y="3759700"/>
                <a:ext cx="275700" cy="144175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5767" extrusionOk="0">
                    <a:moveTo>
                      <a:pt x="7152" y="1671"/>
                    </a:moveTo>
                    <a:cubicBezTo>
                      <a:pt x="7404" y="1671"/>
                      <a:pt x="7593" y="1860"/>
                      <a:pt x="7593" y="2112"/>
                    </a:cubicBezTo>
                    <a:lnTo>
                      <a:pt x="7593" y="3750"/>
                    </a:lnTo>
                    <a:cubicBezTo>
                      <a:pt x="7593" y="4002"/>
                      <a:pt x="7404" y="4159"/>
                      <a:pt x="7152" y="4159"/>
                    </a:cubicBezTo>
                    <a:lnTo>
                      <a:pt x="3844" y="4159"/>
                    </a:lnTo>
                    <a:cubicBezTo>
                      <a:pt x="3624" y="4159"/>
                      <a:pt x="3434" y="3939"/>
                      <a:pt x="3434" y="3750"/>
                    </a:cubicBezTo>
                    <a:lnTo>
                      <a:pt x="3434" y="2112"/>
                    </a:lnTo>
                    <a:cubicBezTo>
                      <a:pt x="3434" y="1860"/>
                      <a:pt x="3624" y="1671"/>
                      <a:pt x="3844" y="1671"/>
                    </a:cubicBezTo>
                    <a:close/>
                    <a:moveTo>
                      <a:pt x="0" y="1"/>
                    </a:moveTo>
                    <a:lnTo>
                      <a:pt x="0" y="4537"/>
                    </a:lnTo>
                    <a:cubicBezTo>
                      <a:pt x="0" y="5199"/>
                      <a:pt x="568" y="5766"/>
                      <a:pt x="1261" y="5766"/>
                    </a:cubicBezTo>
                    <a:lnTo>
                      <a:pt x="9798" y="5766"/>
                    </a:lnTo>
                    <a:cubicBezTo>
                      <a:pt x="10460" y="5766"/>
                      <a:pt x="11027" y="5199"/>
                      <a:pt x="11027" y="4537"/>
                    </a:cubicBezTo>
                    <a:lnTo>
                      <a:pt x="11027" y="1"/>
                    </a:lnTo>
                    <a:lnTo>
                      <a:pt x="9168" y="1"/>
                    </a:lnTo>
                    <a:cubicBezTo>
                      <a:pt x="9011" y="473"/>
                      <a:pt x="8538" y="851"/>
                      <a:pt x="8003" y="851"/>
                    </a:cubicBezTo>
                    <a:cubicBezTo>
                      <a:pt x="7436" y="851"/>
                      <a:pt x="6995" y="473"/>
                      <a:pt x="6806" y="1"/>
                    </a:cubicBezTo>
                    <a:lnTo>
                      <a:pt x="4159" y="1"/>
                    </a:lnTo>
                    <a:cubicBezTo>
                      <a:pt x="4002" y="473"/>
                      <a:pt x="3560" y="851"/>
                      <a:pt x="2993" y="851"/>
                    </a:cubicBezTo>
                    <a:cubicBezTo>
                      <a:pt x="2489" y="851"/>
                      <a:pt x="2017" y="536"/>
                      <a:pt x="18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2" name="Google Shape;170;p16">
                <a:extLst>
                  <a:ext uri="{FF2B5EF4-FFF2-40B4-BE49-F238E27FC236}">
                    <a16:creationId xmlns:a16="http://schemas.microsoft.com/office/drawing/2014/main" id="{7D830694-C3BC-2CE0-0323-C51389538A7B}"/>
                  </a:ext>
                </a:extLst>
              </p:cNvPr>
              <p:cNvSpPr/>
              <p:nvPr/>
            </p:nvSpPr>
            <p:spPr>
              <a:xfrm>
                <a:off x="-38537400" y="3588000"/>
                <a:ext cx="3166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6050" extrusionOk="0">
                    <a:moveTo>
                      <a:pt x="7971" y="820"/>
                    </a:moveTo>
                    <a:cubicBezTo>
                      <a:pt x="8223" y="820"/>
                      <a:pt x="8381" y="1009"/>
                      <a:pt x="8412" y="1229"/>
                    </a:cubicBezTo>
                    <a:lnTo>
                      <a:pt x="8412" y="1639"/>
                    </a:lnTo>
                    <a:lnTo>
                      <a:pt x="4253" y="1639"/>
                    </a:lnTo>
                    <a:lnTo>
                      <a:pt x="4253" y="1229"/>
                    </a:lnTo>
                    <a:cubicBezTo>
                      <a:pt x="4253" y="1009"/>
                      <a:pt x="4443" y="851"/>
                      <a:pt x="4663" y="820"/>
                    </a:cubicBezTo>
                    <a:close/>
                    <a:moveTo>
                      <a:pt x="4632" y="1"/>
                    </a:moveTo>
                    <a:cubicBezTo>
                      <a:pt x="3970" y="1"/>
                      <a:pt x="3403" y="536"/>
                      <a:pt x="3403" y="1229"/>
                    </a:cubicBezTo>
                    <a:lnTo>
                      <a:pt x="3403" y="1639"/>
                    </a:lnTo>
                    <a:lnTo>
                      <a:pt x="1229" y="1639"/>
                    </a:lnTo>
                    <a:cubicBezTo>
                      <a:pt x="536" y="1639"/>
                      <a:pt x="0" y="2175"/>
                      <a:pt x="0" y="2868"/>
                    </a:cubicBezTo>
                    <a:lnTo>
                      <a:pt x="0" y="5609"/>
                    </a:lnTo>
                    <a:cubicBezTo>
                      <a:pt x="0" y="5861"/>
                      <a:pt x="189" y="6050"/>
                      <a:pt x="378" y="6050"/>
                    </a:cubicBezTo>
                    <a:lnTo>
                      <a:pt x="2584" y="6050"/>
                    </a:lnTo>
                    <a:lnTo>
                      <a:pt x="2584" y="4821"/>
                    </a:lnTo>
                    <a:cubicBezTo>
                      <a:pt x="2584" y="4600"/>
                      <a:pt x="2804" y="4380"/>
                      <a:pt x="3025" y="4380"/>
                    </a:cubicBezTo>
                    <a:lnTo>
                      <a:pt x="4663" y="4380"/>
                    </a:lnTo>
                    <a:cubicBezTo>
                      <a:pt x="4915" y="4380"/>
                      <a:pt x="5104" y="4600"/>
                      <a:pt x="5104" y="4821"/>
                    </a:cubicBezTo>
                    <a:lnTo>
                      <a:pt x="5104" y="6050"/>
                    </a:lnTo>
                    <a:lnTo>
                      <a:pt x="7593" y="6050"/>
                    </a:lnTo>
                    <a:lnTo>
                      <a:pt x="7593" y="4821"/>
                    </a:lnTo>
                    <a:cubicBezTo>
                      <a:pt x="7593" y="4600"/>
                      <a:pt x="7782" y="4380"/>
                      <a:pt x="7971" y="4380"/>
                    </a:cubicBezTo>
                    <a:lnTo>
                      <a:pt x="9641" y="4380"/>
                    </a:lnTo>
                    <a:cubicBezTo>
                      <a:pt x="9861" y="4380"/>
                      <a:pt x="10019" y="4600"/>
                      <a:pt x="10019" y="4821"/>
                    </a:cubicBezTo>
                    <a:lnTo>
                      <a:pt x="10019" y="6050"/>
                    </a:lnTo>
                    <a:lnTo>
                      <a:pt x="12224" y="6050"/>
                    </a:lnTo>
                    <a:cubicBezTo>
                      <a:pt x="12476" y="6050"/>
                      <a:pt x="12665" y="5861"/>
                      <a:pt x="12665" y="5609"/>
                    </a:cubicBezTo>
                    <a:lnTo>
                      <a:pt x="12665" y="2868"/>
                    </a:lnTo>
                    <a:cubicBezTo>
                      <a:pt x="12665" y="2238"/>
                      <a:pt x="12067" y="1639"/>
                      <a:pt x="11405" y="1639"/>
                    </a:cubicBezTo>
                    <a:lnTo>
                      <a:pt x="9200" y="1639"/>
                    </a:lnTo>
                    <a:lnTo>
                      <a:pt x="9200" y="1229"/>
                    </a:lnTo>
                    <a:cubicBezTo>
                      <a:pt x="9200" y="568"/>
                      <a:pt x="8664" y="32"/>
                      <a:pt x="7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F7779E8-0B7D-B9D9-6FD6-159953FEA34A}"/>
                </a:ext>
              </a:extLst>
            </p:cNvPr>
            <p:cNvGrpSpPr/>
            <p:nvPr/>
          </p:nvGrpSpPr>
          <p:grpSpPr>
            <a:xfrm>
              <a:off x="424452" y="3214258"/>
              <a:ext cx="5347281" cy="1443344"/>
              <a:chOff x="439641" y="3295689"/>
              <a:chExt cx="5347281" cy="1443344"/>
            </a:xfrm>
          </p:grpSpPr>
          <p:grpSp>
            <p:nvGrpSpPr>
              <p:cNvPr id="134" name="Google Shape;116;p16">
                <a:extLst>
                  <a:ext uri="{FF2B5EF4-FFF2-40B4-BE49-F238E27FC236}">
                    <a16:creationId xmlns:a16="http://schemas.microsoft.com/office/drawing/2014/main" id="{A3C32277-1EA3-D291-484D-EC337BDA0D43}"/>
                  </a:ext>
                </a:extLst>
              </p:cNvPr>
              <p:cNvGrpSpPr/>
              <p:nvPr/>
            </p:nvGrpSpPr>
            <p:grpSpPr>
              <a:xfrm>
                <a:off x="2898442" y="3432540"/>
                <a:ext cx="2888480" cy="949890"/>
                <a:chOff x="2201550" y="2241132"/>
                <a:chExt cx="2003662" cy="658914"/>
              </a:xfrm>
            </p:grpSpPr>
            <p:sp>
              <p:nvSpPr>
                <p:cNvPr id="136" name="Google Shape;117;p16">
                  <a:extLst>
                    <a:ext uri="{FF2B5EF4-FFF2-40B4-BE49-F238E27FC236}">
                      <a16:creationId xmlns:a16="http://schemas.microsoft.com/office/drawing/2014/main" id="{3E0DA5C0-AB80-48A3-847C-7F917E31F71E}"/>
                    </a:ext>
                  </a:extLst>
                </p:cNvPr>
                <p:cNvSpPr/>
                <p:nvPr/>
              </p:nvSpPr>
              <p:spPr>
                <a:xfrm>
                  <a:off x="2221150" y="2241132"/>
                  <a:ext cx="606961" cy="411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1" h="10003" fill="none" extrusionOk="0">
                      <a:moveTo>
                        <a:pt x="1" y="1"/>
                      </a:moveTo>
                      <a:lnTo>
                        <a:pt x="9871" y="1"/>
                      </a:lnTo>
                      <a:cubicBezTo>
                        <a:pt x="12562" y="1"/>
                        <a:pt x="14741" y="2180"/>
                        <a:pt x="14741" y="4859"/>
                      </a:cubicBezTo>
                      <a:lnTo>
                        <a:pt x="14741" y="10002"/>
                      </a:lnTo>
                    </a:path>
                  </a:pathLst>
                </a:custGeom>
                <a:noFill/>
                <a:ln w="2202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7" name="Google Shape;118;p16">
                  <a:extLst>
                    <a:ext uri="{FF2B5EF4-FFF2-40B4-BE49-F238E27FC236}">
                      <a16:creationId xmlns:a16="http://schemas.microsoft.com/office/drawing/2014/main" id="{1F118FDB-E581-2DEF-28FE-A20C2FF9BFEF}"/>
                    </a:ext>
                  </a:extLst>
                </p:cNvPr>
                <p:cNvSpPr/>
                <p:nvPr/>
              </p:nvSpPr>
              <p:spPr>
                <a:xfrm>
                  <a:off x="2201550" y="2428900"/>
                  <a:ext cx="2003662" cy="14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2" h="1" fill="none" extrusionOk="0">
                      <a:moveTo>
                        <a:pt x="1" y="1"/>
                      </a:moveTo>
                      <a:lnTo>
                        <a:pt x="38482" y="1"/>
                      </a:lnTo>
                    </a:path>
                  </a:pathLst>
                </a:custGeom>
                <a:noFill/>
                <a:ln w="2202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8" name="Google Shape;119;p16">
                  <a:extLst>
                    <a:ext uri="{FF2B5EF4-FFF2-40B4-BE49-F238E27FC236}">
                      <a16:creationId xmlns:a16="http://schemas.microsoft.com/office/drawing/2014/main" id="{713483F7-D208-B12B-F39C-0A000E505D1A}"/>
                    </a:ext>
                  </a:extLst>
                </p:cNvPr>
                <p:cNvSpPr/>
                <p:nvPr/>
              </p:nvSpPr>
              <p:spPr>
                <a:xfrm>
                  <a:off x="2221150" y="2652955"/>
                  <a:ext cx="606961" cy="247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1" h="6001" fill="none" extrusionOk="0">
                      <a:moveTo>
                        <a:pt x="1" y="6001"/>
                      </a:moveTo>
                      <a:lnTo>
                        <a:pt x="9871" y="6001"/>
                      </a:lnTo>
                      <a:cubicBezTo>
                        <a:pt x="12562" y="6001"/>
                        <a:pt x="14741" y="3822"/>
                        <a:pt x="14741" y="1143"/>
                      </a:cubicBezTo>
                      <a:lnTo>
                        <a:pt x="14741" y="0"/>
                      </a:lnTo>
                    </a:path>
                  </a:pathLst>
                </a:custGeom>
                <a:noFill/>
                <a:ln w="2202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35" name="Google Shape;120;p16">
                <a:extLst>
                  <a:ext uri="{FF2B5EF4-FFF2-40B4-BE49-F238E27FC236}">
                    <a16:creationId xmlns:a16="http://schemas.microsoft.com/office/drawing/2014/main" id="{A167138B-7F7C-E54F-D61A-96E0BA96390C}"/>
                  </a:ext>
                </a:extLst>
              </p:cNvPr>
              <p:cNvSpPr/>
              <p:nvPr/>
            </p:nvSpPr>
            <p:spPr>
              <a:xfrm>
                <a:off x="439641" y="3295689"/>
                <a:ext cx="3024000" cy="1443344"/>
              </a:xfrm>
              <a:custGeom>
                <a:avLst/>
                <a:gdLst/>
                <a:ahLst/>
                <a:cxnLst/>
                <a:rect l="l" t="t" r="r" b="b"/>
                <a:pathLst>
                  <a:path w="15943" h="6942" extrusionOk="0">
                    <a:moveTo>
                      <a:pt x="1393" y="0"/>
                    </a:moveTo>
                    <a:cubicBezTo>
                      <a:pt x="619" y="0"/>
                      <a:pt x="0" y="619"/>
                      <a:pt x="0" y="1381"/>
                    </a:cubicBezTo>
                    <a:lnTo>
                      <a:pt x="0" y="5561"/>
                    </a:lnTo>
                    <a:cubicBezTo>
                      <a:pt x="0" y="6323"/>
                      <a:pt x="619" y="6942"/>
                      <a:pt x="1393" y="6942"/>
                    </a:cubicBezTo>
                    <a:lnTo>
                      <a:pt x="13311" y="6942"/>
                    </a:lnTo>
                    <a:cubicBezTo>
                      <a:pt x="14764" y="6942"/>
                      <a:pt x="15943" y="5763"/>
                      <a:pt x="15943" y="4310"/>
                    </a:cubicBezTo>
                    <a:lnTo>
                      <a:pt x="15943" y="2644"/>
                    </a:lnTo>
                    <a:cubicBezTo>
                      <a:pt x="15943" y="1179"/>
                      <a:pt x="14764" y="0"/>
                      <a:pt x="13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GB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Investment Products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GB" sz="1400" b="0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Mutual Funds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GB" sz="1400" b="0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Government Bonds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F6EFBD4-B2D8-7FC5-C9D4-B9FE4A6FC3C2}"/>
                </a:ext>
              </a:extLst>
            </p:cNvPr>
            <p:cNvGrpSpPr/>
            <p:nvPr/>
          </p:nvGrpSpPr>
          <p:grpSpPr>
            <a:xfrm>
              <a:off x="385740" y="1266868"/>
              <a:ext cx="11543535" cy="5514645"/>
              <a:chOff x="385740" y="1266868"/>
              <a:chExt cx="11543535" cy="5514645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1E4CA5A-0169-0EDE-5156-54B679746AF4}"/>
                  </a:ext>
                </a:extLst>
              </p:cNvPr>
              <p:cNvGrpSpPr/>
              <p:nvPr/>
            </p:nvGrpSpPr>
            <p:grpSpPr>
              <a:xfrm>
                <a:off x="6156171" y="3270013"/>
                <a:ext cx="5704013" cy="1443344"/>
                <a:chOff x="6171360" y="3270014"/>
                <a:chExt cx="5704013" cy="1443344"/>
              </a:xfrm>
            </p:grpSpPr>
            <p:grpSp>
              <p:nvGrpSpPr>
                <p:cNvPr id="129" name="Google Shape;143;p16">
                  <a:extLst>
                    <a:ext uri="{FF2B5EF4-FFF2-40B4-BE49-F238E27FC236}">
                      <a16:creationId xmlns:a16="http://schemas.microsoft.com/office/drawing/2014/main" id="{83658185-D27B-9FEB-52E9-E14135076123}"/>
                    </a:ext>
                  </a:extLst>
                </p:cNvPr>
                <p:cNvGrpSpPr/>
                <p:nvPr/>
              </p:nvGrpSpPr>
              <p:grpSpPr>
                <a:xfrm>
                  <a:off x="6171360" y="3472517"/>
                  <a:ext cx="3075570" cy="949890"/>
                  <a:chOff x="4776676" y="2241132"/>
                  <a:chExt cx="2133442" cy="658914"/>
                </a:xfrm>
              </p:grpSpPr>
              <p:sp>
                <p:nvSpPr>
                  <p:cNvPr id="131" name="Google Shape;144;p16">
                    <a:extLst>
                      <a:ext uri="{FF2B5EF4-FFF2-40B4-BE49-F238E27FC236}">
                        <a16:creationId xmlns:a16="http://schemas.microsoft.com/office/drawing/2014/main" id="{D9ED0ED7-83E8-F15C-2E99-8DFA8AF9B7FF}"/>
                      </a:ext>
                    </a:extLst>
                  </p:cNvPr>
                  <p:cNvSpPr/>
                  <p:nvPr/>
                </p:nvSpPr>
                <p:spPr>
                  <a:xfrm>
                    <a:off x="6299216" y="2241132"/>
                    <a:ext cx="606961" cy="4118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1" h="10003" fill="none" extrusionOk="0">
                        <a:moveTo>
                          <a:pt x="14740" y="1"/>
                        </a:moveTo>
                        <a:lnTo>
                          <a:pt x="4870" y="1"/>
                        </a:lnTo>
                        <a:cubicBezTo>
                          <a:pt x="2179" y="1"/>
                          <a:pt x="0" y="2180"/>
                          <a:pt x="0" y="4859"/>
                        </a:cubicBezTo>
                        <a:lnTo>
                          <a:pt x="0" y="10002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6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2" name="Google Shape;146;p16">
                    <a:extLst>
                      <a:ext uri="{FF2B5EF4-FFF2-40B4-BE49-F238E27FC236}">
                        <a16:creationId xmlns:a16="http://schemas.microsoft.com/office/drawing/2014/main" id="{4F7F58E2-DE4D-DAD5-6800-8A66FBC7E7E2}"/>
                      </a:ext>
                    </a:extLst>
                  </p:cNvPr>
                  <p:cNvSpPr/>
                  <p:nvPr/>
                </p:nvSpPr>
                <p:spPr>
                  <a:xfrm>
                    <a:off x="6299216" y="2652955"/>
                    <a:ext cx="606961" cy="247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1" h="6001" fill="none" extrusionOk="0">
                        <a:moveTo>
                          <a:pt x="14740" y="6001"/>
                        </a:moveTo>
                        <a:lnTo>
                          <a:pt x="4870" y="6001"/>
                        </a:lnTo>
                        <a:cubicBezTo>
                          <a:pt x="2179" y="6001"/>
                          <a:pt x="0" y="3822"/>
                          <a:pt x="0" y="1143"/>
                        </a:cubicBezTo>
                        <a:lnTo>
                          <a:pt x="0" y="0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6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3" name="Google Shape;145;p16">
                    <a:extLst>
                      <a:ext uri="{FF2B5EF4-FFF2-40B4-BE49-F238E27FC236}">
                        <a16:creationId xmlns:a16="http://schemas.microsoft.com/office/drawing/2014/main" id="{E72B3528-C885-53D0-9134-7384D3C2DFE2}"/>
                      </a:ext>
                    </a:extLst>
                  </p:cNvPr>
                  <p:cNvSpPr/>
                  <p:nvPr/>
                </p:nvSpPr>
                <p:spPr>
                  <a:xfrm>
                    <a:off x="4776676" y="2503900"/>
                    <a:ext cx="2133442" cy="73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44" h="1" fill="none" extrusionOk="0">
                        <a:moveTo>
                          <a:pt x="38243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6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sp>
              <p:nvSpPr>
                <p:cNvPr id="130" name="Google Shape;120;p16">
                  <a:extLst>
                    <a:ext uri="{FF2B5EF4-FFF2-40B4-BE49-F238E27FC236}">
                      <a16:creationId xmlns:a16="http://schemas.microsoft.com/office/drawing/2014/main" id="{74F31C7B-0B68-A516-5EF2-9D4CC0F96C42}"/>
                    </a:ext>
                  </a:extLst>
                </p:cNvPr>
                <p:cNvSpPr/>
                <p:nvPr/>
              </p:nvSpPr>
              <p:spPr>
                <a:xfrm>
                  <a:off x="8851373" y="3270014"/>
                  <a:ext cx="3024000" cy="1443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3" h="6942" extrusionOk="0">
                      <a:moveTo>
                        <a:pt x="1393" y="0"/>
                      </a:moveTo>
                      <a:cubicBezTo>
                        <a:pt x="619" y="0"/>
                        <a:pt x="0" y="619"/>
                        <a:pt x="0" y="1381"/>
                      </a:cubicBezTo>
                      <a:lnTo>
                        <a:pt x="0" y="5561"/>
                      </a:lnTo>
                      <a:cubicBezTo>
                        <a:pt x="0" y="6323"/>
                        <a:pt x="619" y="6942"/>
                        <a:pt x="1393" y="6942"/>
                      </a:cubicBezTo>
                      <a:lnTo>
                        <a:pt x="13311" y="6942"/>
                      </a:lnTo>
                      <a:cubicBezTo>
                        <a:pt x="14764" y="6942"/>
                        <a:pt x="15943" y="5763"/>
                        <a:pt x="15943" y="4310"/>
                      </a:cubicBezTo>
                      <a:lnTo>
                        <a:pt x="15943" y="2644"/>
                      </a:lnTo>
                      <a:cubicBezTo>
                        <a:pt x="15943" y="1179"/>
                        <a:pt x="14764" y="0"/>
                        <a:pt x="1331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GB" b="1" i="0" dirty="0">
                      <a:solidFill>
                        <a:schemeClr val="bg1"/>
                      </a:solidFill>
                      <a:effectLst/>
                      <a:latin typeface="Montserrat" panose="00000500000000000000" pitchFamily="2" charset="0"/>
                    </a:rPr>
                    <a:t>Insurance Products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GB" sz="1400" b="0" i="0" dirty="0">
                      <a:solidFill>
                        <a:schemeClr val="bg1"/>
                      </a:solidFill>
                      <a:effectLst/>
                      <a:latin typeface="Montserrat" panose="00000500000000000000" pitchFamily="2" charset="0"/>
                    </a:rPr>
                    <a:t>Life Insurance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GB" sz="1400" b="0" i="0" dirty="0">
                      <a:solidFill>
                        <a:schemeClr val="bg1"/>
                      </a:solidFill>
                      <a:effectLst/>
                      <a:latin typeface="Montserrat" panose="00000500000000000000" pitchFamily="2" charset="0"/>
                    </a:rPr>
                    <a:t>Health Insurance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GB" sz="1400" b="0" i="0" dirty="0">
                      <a:solidFill>
                        <a:schemeClr val="bg1"/>
                      </a:solidFill>
                      <a:effectLst/>
                      <a:latin typeface="Montserrat" panose="00000500000000000000" pitchFamily="2" charset="0"/>
                    </a:rPr>
                    <a:t>General Insurance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C4EE511-B898-2901-0220-E8C2ED931F72}"/>
                  </a:ext>
                </a:extLst>
              </p:cNvPr>
              <p:cNvGrpSpPr/>
              <p:nvPr/>
            </p:nvGrpSpPr>
            <p:grpSpPr>
              <a:xfrm>
                <a:off x="6200514" y="4525620"/>
                <a:ext cx="5728761" cy="2255893"/>
                <a:chOff x="6215703" y="4503318"/>
                <a:chExt cx="5728761" cy="2255893"/>
              </a:xfrm>
            </p:grpSpPr>
            <p:grpSp>
              <p:nvGrpSpPr>
                <p:cNvPr id="124" name="Google Shape;151;p16">
                  <a:extLst>
                    <a:ext uri="{FF2B5EF4-FFF2-40B4-BE49-F238E27FC236}">
                      <a16:creationId xmlns:a16="http://schemas.microsoft.com/office/drawing/2014/main" id="{A44F1C5A-1F05-0191-B681-897EB0E6E042}"/>
                    </a:ext>
                  </a:extLst>
                </p:cNvPr>
                <p:cNvGrpSpPr/>
                <p:nvPr/>
              </p:nvGrpSpPr>
              <p:grpSpPr>
                <a:xfrm>
                  <a:off x="6215703" y="4503318"/>
                  <a:ext cx="3025591" cy="1910339"/>
                  <a:chOff x="4807436" y="3136298"/>
                  <a:chExt cx="2098772" cy="1325152"/>
                </a:xfrm>
              </p:grpSpPr>
              <p:sp>
                <p:nvSpPr>
                  <p:cNvPr id="126" name="Google Shape;152;p16">
                    <a:extLst>
                      <a:ext uri="{FF2B5EF4-FFF2-40B4-BE49-F238E27FC236}">
                        <a16:creationId xmlns:a16="http://schemas.microsoft.com/office/drawing/2014/main" id="{14654A25-A76A-BFBC-30E4-640D28E61242}"/>
                      </a:ext>
                    </a:extLst>
                  </p:cNvPr>
                  <p:cNvSpPr/>
                  <p:nvPr/>
                </p:nvSpPr>
                <p:spPr>
                  <a:xfrm>
                    <a:off x="6299216" y="3802535"/>
                    <a:ext cx="606961" cy="412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1" h="10014" fill="none" extrusionOk="0">
                        <a:moveTo>
                          <a:pt x="14740" y="0"/>
                        </a:moveTo>
                        <a:lnTo>
                          <a:pt x="4870" y="0"/>
                        </a:lnTo>
                        <a:cubicBezTo>
                          <a:pt x="2179" y="0"/>
                          <a:pt x="0" y="2179"/>
                          <a:pt x="0" y="4858"/>
                        </a:cubicBezTo>
                        <a:lnTo>
                          <a:pt x="0" y="10013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3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7" name="Google Shape;153;p16">
                    <a:extLst>
                      <a:ext uri="{FF2B5EF4-FFF2-40B4-BE49-F238E27FC236}">
                        <a16:creationId xmlns:a16="http://schemas.microsoft.com/office/drawing/2014/main" id="{73BC9515-B9A7-1293-20A7-0F15CF5B2EC9}"/>
                      </a:ext>
                    </a:extLst>
                  </p:cNvPr>
                  <p:cNvSpPr/>
                  <p:nvPr/>
                </p:nvSpPr>
                <p:spPr>
                  <a:xfrm>
                    <a:off x="6299216" y="4214811"/>
                    <a:ext cx="606961" cy="2466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1" h="5990" fill="none" extrusionOk="0">
                        <a:moveTo>
                          <a:pt x="14740" y="5989"/>
                        </a:moveTo>
                        <a:lnTo>
                          <a:pt x="4870" y="5989"/>
                        </a:lnTo>
                        <a:cubicBezTo>
                          <a:pt x="2179" y="5989"/>
                          <a:pt x="0" y="3810"/>
                          <a:pt x="0" y="1132"/>
                        </a:cubicBezTo>
                        <a:lnTo>
                          <a:pt x="0" y="0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3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8" name="Google Shape;154;p16">
                    <a:extLst>
                      <a:ext uri="{FF2B5EF4-FFF2-40B4-BE49-F238E27FC236}">
                        <a16:creationId xmlns:a16="http://schemas.microsoft.com/office/drawing/2014/main" id="{8C34F90A-9A78-231E-A586-FD42826F7BD9}"/>
                      </a:ext>
                    </a:extLst>
                  </p:cNvPr>
                  <p:cNvSpPr/>
                  <p:nvPr/>
                </p:nvSpPr>
                <p:spPr>
                  <a:xfrm>
                    <a:off x="4807436" y="3136298"/>
                    <a:ext cx="2098772" cy="996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72" h="24207" fill="none" extrusionOk="0">
                        <a:moveTo>
                          <a:pt x="1" y="1"/>
                        </a:moveTo>
                        <a:lnTo>
                          <a:pt x="1" y="10657"/>
                        </a:lnTo>
                        <a:cubicBezTo>
                          <a:pt x="1" y="18134"/>
                          <a:pt x="6061" y="24206"/>
                          <a:pt x="13538" y="24206"/>
                        </a:cubicBezTo>
                        <a:lnTo>
                          <a:pt x="50971" y="24206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3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sp>
              <p:nvSpPr>
                <p:cNvPr id="125" name="Google Shape;120;p16">
                  <a:extLst>
                    <a:ext uri="{FF2B5EF4-FFF2-40B4-BE49-F238E27FC236}">
                      <a16:creationId xmlns:a16="http://schemas.microsoft.com/office/drawing/2014/main" id="{135B23D0-1420-D5B8-820F-3DBA9358C9F6}"/>
                    </a:ext>
                  </a:extLst>
                </p:cNvPr>
                <p:cNvSpPr/>
                <p:nvPr/>
              </p:nvSpPr>
              <p:spPr>
                <a:xfrm>
                  <a:off x="8920464" y="5315867"/>
                  <a:ext cx="3024000" cy="1443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3" h="6942" extrusionOk="0">
                      <a:moveTo>
                        <a:pt x="1393" y="0"/>
                      </a:moveTo>
                      <a:cubicBezTo>
                        <a:pt x="619" y="0"/>
                        <a:pt x="0" y="619"/>
                        <a:pt x="0" y="1381"/>
                      </a:cubicBezTo>
                      <a:lnTo>
                        <a:pt x="0" y="5561"/>
                      </a:lnTo>
                      <a:cubicBezTo>
                        <a:pt x="0" y="6323"/>
                        <a:pt x="619" y="6942"/>
                        <a:pt x="1393" y="6942"/>
                      </a:cubicBezTo>
                      <a:lnTo>
                        <a:pt x="13311" y="6942"/>
                      </a:lnTo>
                      <a:cubicBezTo>
                        <a:pt x="14764" y="6942"/>
                        <a:pt x="15943" y="5763"/>
                        <a:pt x="15943" y="4310"/>
                      </a:cubicBezTo>
                      <a:lnTo>
                        <a:pt x="15943" y="2644"/>
                      </a:lnTo>
                      <a:cubicBezTo>
                        <a:pt x="15943" y="1179"/>
                        <a:pt x="14764" y="0"/>
                        <a:pt x="13311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GB" sz="1400" b="1" i="0" dirty="0">
                      <a:solidFill>
                        <a:schemeClr val="bg1"/>
                      </a:solidFill>
                      <a:effectLst/>
                      <a:latin typeface="Montserrat" panose="00000500000000000000" pitchFamily="2" charset="0"/>
                    </a:rPr>
                    <a:t>Digital Banking Services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GB" sz="1400" b="0" i="0" dirty="0">
                      <a:solidFill>
                        <a:schemeClr val="bg1"/>
                      </a:solidFill>
                      <a:effectLst/>
                      <a:latin typeface="Montserrat" panose="00000500000000000000" pitchFamily="2" charset="0"/>
                    </a:rPr>
                    <a:t>Mobile Banking, Phone Banking, Internet Banking, SMS Banking, WhatsApp Banking</a:t>
                  </a:r>
                  <a:endParaRPr lang="en-US" sz="1400" dirty="0">
                    <a:solidFill>
                      <a:schemeClr val="bg1"/>
                    </a:solidFill>
                    <a:latin typeface="Montserrat" panose="00000500000000000000" pitchFamily="2" charset="0"/>
                    <a:ea typeface="Fira Sans Extra Condensed"/>
                    <a:cs typeface="Arial" panose="020B0604020202020204" pitchFamily="34" charset="0"/>
                    <a:sym typeface="Fira Sans Extra Condensed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27E9A35A-F226-8FE3-8B27-E9BF35146849}"/>
                  </a:ext>
                </a:extLst>
              </p:cNvPr>
              <p:cNvGrpSpPr/>
              <p:nvPr/>
            </p:nvGrpSpPr>
            <p:grpSpPr>
              <a:xfrm>
                <a:off x="6200514" y="1266868"/>
                <a:ext cx="5659670" cy="2091550"/>
                <a:chOff x="6215703" y="1222264"/>
                <a:chExt cx="5659670" cy="2091550"/>
              </a:xfrm>
            </p:grpSpPr>
            <p:grpSp>
              <p:nvGrpSpPr>
                <p:cNvPr id="119" name="Google Shape;159;p16">
                  <a:extLst>
                    <a:ext uri="{FF2B5EF4-FFF2-40B4-BE49-F238E27FC236}">
                      <a16:creationId xmlns:a16="http://schemas.microsoft.com/office/drawing/2014/main" id="{53ACB9FD-690C-F3C8-61D9-6E81F04F56DC}"/>
                    </a:ext>
                  </a:extLst>
                </p:cNvPr>
                <p:cNvGrpSpPr/>
                <p:nvPr/>
              </p:nvGrpSpPr>
              <p:grpSpPr>
                <a:xfrm>
                  <a:off x="6215703" y="1401373"/>
                  <a:ext cx="3025591" cy="1912441"/>
                  <a:chOff x="4807436" y="679771"/>
                  <a:chExt cx="2098772" cy="1326610"/>
                </a:xfrm>
              </p:grpSpPr>
              <p:sp>
                <p:nvSpPr>
                  <p:cNvPr id="121" name="Google Shape;160;p16">
                    <a:extLst>
                      <a:ext uri="{FF2B5EF4-FFF2-40B4-BE49-F238E27FC236}">
                        <a16:creationId xmlns:a16="http://schemas.microsoft.com/office/drawing/2014/main" id="{12C82892-7A44-791D-CE25-813FBF288DDC}"/>
                      </a:ext>
                    </a:extLst>
                  </p:cNvPr>
                  <p:cNvSpPr/>
                  <p:nvPr/>
                </p:nvSpPr>
                <p:spPr>
                  <a:xfrm>
                    <a:off x="6299216" y="679771"/>
                    <a:ext cx="606961" cy="41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1" h="10002" fill="none" extrusionOk="0">
                        <a:moveTo>
                          <a:pt x="14740" y="1"/>
                        </a:moveTo>
                        <a:lnTo>
                          <a:pt x="4870" y="1"/>
                        </a:lnTo>
                        <a:cubicBezTo>
                          <a:pt x="2179" y="1"/>
                          <a:pt x="0" y="2179"/>
                          <a:pt x="0" y="4858"/>
                        </a:cubicBezTo>
                        <a:lnTo>
                          <a:pt x="0" y="10002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5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2" name="Google Shape;161;p16">
                    <a:extLst>
                      <a:ext uri="{FF2B5EF4-FFF2-40B4-BE49-F238E27FC236}">
                        <a16:creationId xmlns:a16="http://schemas.microsoft.com/office/drawing/2014/main" id="{D0B0B50A-9AFC-DFDE-EF16-2763F3C1101E}"/>
                      </a:ext>
                    </a:extLst>
                  </p:cNvPr>
                  <p:cNvSpPr/>
                  <p:nvPr/>
                </p:nvSpPr>
                <p:spPr>
                  <a:xfrm>
                    <a:off x="4807436" y="1009698"/>
                    <a:ext cx="2098772" cy="996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72" h="24206" fill="none" extrusionOk="0">
                        <a:moveTo>
                          <a:pt x="50971" y="1"/>
                        </a:moveTo>
                        <a:lnTo>
                          <a:pt x="13538" y="1"/>
                        </a:lnTo>
                        <a:cubicBezTo>
                          <a:pt x="6061" y="1"/>
                          <a:pt x="1" y="6073"/>
                          <a:pt x="1" y="13550"/>
                        </a:cubicBezTo>
                        <a:lnTo>
                          <a:pt x="1" y="24206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5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3" name="Google Shape;162;p16">
                    <a:extLst>
                      <a:ext uri="{FF2B5EF4-FFF2-40B4-BE49-F238E27FC236}">
                        <a16:creationId xmlns:a16="http://schemas.microsoft.com/office/drawing/2014/main" id="{98573054-661A-71CB-8C28-D7088A96F5BA}"/>
                      </a:ext>
                    </a:extLst>
                  </p:cNvPr>
                  <p:cNvSpPr/>
                  <p:nvPr/>
                </p:nvSpPr>
                <p:spPr>
                  <a:xfrm>
                    <a:off x="6299216" y="1091552"/>
                    <a:ext cx="606961" cy="2471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1" h="6002" fill="none" extrusionOk="0">
                        <a:moveTo>
                          <a:pt x="14740" y="6002"/>
                        </a:moveTo>
                        <a:lnTo>
                          <a:pt x="4870" y="6002"/>
                        </a:lnTo>
                        <a:cubicBezTo>
                          <a:pt x="2179" y="6002"/>
                          <a:pt x="0" y="3823"/>
                          <a:pt x="0" y="1132"/>
                        </a:cubicBezTo>
                        <a:lnTo>
                          <a:pt x="0" y="1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5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sp>
              <p:nvSpPr>
                <p:cNvPr id="120" name="Google Shape;120;p16">
                  <a:extLst>
                    <a:ext uri="{FF2B5EF4-FFF2-40B4-BE49-F238E27FC236}">
                      <a16:creationId xmlns:a16="http://schemas.microsoft.com/office/drawing/2014/main" id="{D48FB37F-AB85-6755-628D-37E810F48BB6}"/>
                    </a:ext>
                  </a:extLst>
                </p:cNvPr>
                <p:cNvSpPr/>
                <p:nvPr/>
              </p:nvSpPr>
              <p:spPr>
                <a:xfrm>
                  <a:off x="8851373" y="1222264"/>
                  <a:ext cx="3024000" cy="1443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3" h="6942" extrusionOk="0">
                      <a:moveTo>
                        <a:pt x="1393" y="0"/>
                      </a:moveTo>
                      <a:cubicBezTo>
                        <a:pt x="619" y="0"/>
                        <a:pt x="0" y="619"/>
                        <a:pt x="0" y="1381"/>
                      </a:cubicBezTo>
                      <a:lnTo>
                        <a:pt x="0" y="5561"/>
                      </a:lnTo>
                      <a:cubicBezTo>
                        <a:pt x="0" y="6323"/>
                        <a:pt x="619" y="6942"/>
                        <a:pt x="1393" y="6942"/>
                      </a:cubicBezTo>
                      <a:lnTo>
                        <a:pt x="13311" y="6942"/>
                      </a:lnTo>
                      <a:cubicBezTo>
                        <a:pt x="14764" y="6942"/>
                        <a:pt x="15943" y="5763"/>
                        <a:pt x="15943" y="4310"/>
                      </a:cubicBezTo>
                      <a:lnTo>
                        <a:pt x="15943" y="2644"/>
                      </a:lnTo>
                      <a:cubicBezTo>
                        <a:pt x="15943" y="1179"/>
                        <a:pt x="14764" y="0"/>
                        <a:pt x="13311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GB" b="1" i="0" dirty="0">
                      <a:solidFill>
                        <a:schemeClr val="bg1"/>
                      </a:solidFill>
                      <a:effectLst/>
                      <a:latin typeface="Montserrat" panose="00000500000000000000" pitchFamily="2" charset="0"/>
                    </a:rPr>
                    <a:t>Loan Products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GB" sz="1400" b="0" i="0" dirty="0">
                      <a:solidFill>
                        <a:schemeClr val="bg1"/>
                      </a:solidFill>
                      <a:effectLst/>
                      <a:latin typeface="Montserrat" panose="00000500000000000000" pitchFamily="2" charset="0"/>
                    </a:rPr>
                    <a:t>Home Loans, Personal Loans, Auto Loans, Business Loans, Education Loans</a:t>
                  </a:r>
                  <a:endParaRPr lang="en-US" sz="1400" dirty="0">
                    <a:solidFill>
                      <a:schemeClr val="bg1"/>
                    </a:solidFill>
                    <a:latin typeface="Montserrat" panose="00000500000000000000" pitchFamily="2" charset="0"/>
                    <a:ea typeface="Fira Sans Extra Condensed"/>
                    <a:cs typeface="Arial" panose="020B0604020202020204" pitchFamily="34" charset="0"/>
                    <a:sym typeface="Fira Sans Extra Condensed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3B169D22-F222-47FD-61AE-CD50F6374853}"/>
                  </a:ext>
                </a:extLst>
              </p:cNvPr>
              <p:cNvGrpSpPr/>
              <p:nvPr/>
            </p:nvGrpSpPr>
            <p:grpSpPr>
              <a:xfrm>
                <a:off x="385740" y="4525620"/>
                <a:ext cx="5542869" cy="2241667"/>
                <a:chOff x="400929" y="4503318"/>
                <a:chExt cx="5542869" cy="2241667"/>
              </a:xfrm>
            </p:grpSpPr>
            <p:grpSp>
              <p:nvGrpSpPr>
                <p:cNvPr id="114" name="Google Shape;124;p16">
                  <a:extLst>
                    <a:ext uri="{FF2B5EF4-FFF2-40B4-BE49-F238E27FC236}">
                      <a16:creationId xmlns:a16="http://schemas.microsoft.com/office/drawing/2014/main" id="{D9FA0CE6-1F29-EB3D-2EF0-6449253371B0}"/>
                    </a:ext>
                  </a:extLst>
                </p:cNvPr>
                <p:cNvGrpSpPr/>
                <p:nvPr/>
              </p:nvGrpSpPr>
              <p:grpSpPr>
                <a:xfrm>
                  <a:off x="2926697" y="4503318"/>
                  <a:ext cx="3017101" cy="1910339"/>
                  <a:chOff x="2221150" y="3136298"/>
                  <a:chExt cx="2092884" cy="1325152"/>
                </a:xfrm>
              </p:grpSpPr>
              <p:sp>
                <p:nvSpPr>
                  <p:cNvPr id="116" name="Google Shape;125;p16">
                    <a:extLst>
                      <a:ext uri="{FF2B5EF4-FFF2-40B4-BE49-F238E27FC236}">
                        <a16:creationId xmlns:a16="http://schemas.microsoft.com/office/drawing/2014/main" id="{D8EB46FB-2867-3928-44E6-BF6D7DF5C346}"/>
                      </a:ext>
                    </a:extLst>
                  </p:cNvPr>
                  <p:cNvSpPr/>
                  <p:nvPr/>
                </p:nvSpPr>
                <p:spPr>
                  <a:xfrm>
                    <a:off x="2221150" y="3802535"/>
                    <a:ext cx="606961" cy="412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1" h="10014" fill="none" extrusionOk="0">
                        <a:moveTo>
                          <a:pt x="1" y="0"/>
                        </a:moveTo>
                        <a:lnTo>
                          <a:pt x="9871" y="0"/>
                        </a:lnTo>
                        <a:cubicBezTo>
                          <a:pt x="12562" y="0"/>
                          <a:pt x="14741" y="2179"/>
                          <a:pt x="14741" y="4858"/>
                        </a:cubicBezTo>
                        <a:lnTo>
                          <a:pt x="14741" y="10013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4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7" name="Google Shape;126;p16">
                    <a:extLst>
                      <a:ext uri="{FF2B5EF4-FFF2-40B4-BE49-F238E27FC236}">
                        <a16:creationId xmlns:a16="http://schemas.microsoft.com/office/drawing/2014/main" id="{183807F2-93F8-8DFA-1F45-F87868D2C9D1}"/>
                      </a:ext>
                    </a:extLst>
                  </p:cNvPr>
                  <p:cNvSpPr/>
                  <p:nvPr/>
                </p:nvSpPr>
                <p:spPr>
                  <a:xfrm>
                    <a:off x="2221150" y="4214811"/>
                    <a:ext cx="606961" cy="2466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1" h="5990" fill="none" extrusionOk="0">
                        <a:moveTo>
                          <a:pt x="1" y="5989"/>
                        </a:moveTo>
                        <a:lnTo>
                          <a:pt x="9871" y="5989"/>
                        </a:lnTo>
                        <a:cubicBezTo>
                          <a:pt x="12562" y="5989"/>
                          <a:pt x="14741" y="3810"/>
                          <a:pt x="14741" y="1132"/>
                        </a:cubicBezTo>
                        <a:lnTo>
                          <a:pt x="14741" y="0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4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8" name="Google Shape;127;p16">
                    <a:extLst>
                      <a:ext uri="{FF2B5EF4-FFF2-40B4-BE49-F238E27FC236}">
                        <a16:creationId xmlns:a16="http://schemas.microsoft.com/office/drawing/2014/main" id="{65B1BC62-28A4-DD39-F79A-36800C5CA829}"/>
                      </a:ext>
                    </a:extLst>
                  </p:cNvPr>
                  <p:cNvSpPr/>
                  <p:nvPr/>
                </p:nvSpPr>
                <p:spPr>
                  <a:xfrm>
                    <a:off x="2221150" y="3136298"/>
                    <a:ext cx="2092884" cy="996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829" h="24207" fill="none" extrusionOk="0">
                        <a:moveTo>
                          <a:pt x="50829" y="1"/>
                        </a:moveTo>
                        <a:lnTo>
                          <a:pt x="50829" y="10657"/>
                        </a:lnTo>
                        <a:cubicBezTo>
                          <a:pt x="50829" y="18134"/>
                          <a:pt x="44768" y="24206"/>
                          <a:pt x="37291" y="24206"/>
                        </a:cubicBezTo>
                        <a:lnTo>
                          <a:pt x="1" y="24206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4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sp>
              <p:nvSpPr>
                <p:cNvPr id="115" name="Google Shape;120;p16">
                  <a:extLst>
                    <a:ext uri="{FF2B5EF4-FFF2-40B4-BE49-F238E27FC236}">
                      <a16:creationId xmlns:a16="http://schemas.microsoft.com/office/drawing/2014/main" id="{3674B868-838B-1AEF-4198-59E12519B174}"/>
                    </a:ext>
                  </a:extLst>
                </p:cNvPr>
                <p:cNvSpPr/>
                <p:nvPr/>
              </p:nvSpPr>
              <p:spPr>
                <a:xfrm>
                  <a:off x="400929" y="5301641"/>
                  <a:ext cx="3024000" cy="1443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3" h="6942" extrusionOk="0">
                      <a:moveTo>
                        <a:pt x="1393" y="0"/>
                      </a:moveTo>
                      <a:cubicBezTo>
                        <a:pt x="619" y="0"/>
                        <a:pt x="0" y="619"/>
                        <a:pt x="0" y="1381"/>
                      </a:cubicBezTo>
                      <a:lnTo>
                        <a:pt x="0" y="5561"/>
                      </a:lnTo>
                      <a:cubicBezTo>
                        <a:pt x="0" y="6323"/>
                        <a:pt x="619" y="6942"/>
                        <a:pt x="1393" y="6942"/>
                      </a:cubicBezTo>
                      <a:lnTo>
                        <a:pt x="13311" y="6942"/>
                      </a:lnTo>
                      <a:cubicBezTo>
                        <a:pt x="14764" y="6942"/>
                        <a:pt x="15943" y="5763"/>
                        <a:pt x="15943" y="4310"/>
                      </a:cubicBezTo>
                      <a:lnTo>
                        <a:pt x="15943" y="2644"/>
                      </a:lnTo>
                      <a:cubicBezTo>
                        <a:pt x="15943" y="1179"/>
                        <a:pt x="14764" y="0"/>
                        <a:pt x="133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GB" b="1" i="0" dirty="0">
                      <a:solidFill>
                        <a:schemeClr val="bg1"/>
                      </a:solidFill>
                      <a:effectLst/>
                      <a:latin typeface="Montserrat" panose="00000500000000000000" pitchFamily="2" charset="0"/>
                    </a:rPr>
                    <a:t>Cards</a:t>
                  </a:r>
                </a:p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Montserrat" panose="00000500000000000000" pitchFamily="2" charset="0"/>
                    </a:rPr>
                    <a:t>Deb</a:t>
                  </a:r>
                  <a:r>
                    <a:rPr lang="en-GB" sz="1400" b="0" i="0" dirty="0">
                      <a:solidFill>
                        <a:schemeClr val="bg1"/>
                      </a:solidFill>
                      <a:effectLst/>
                      <a:latin typeface="Montserrat" panose="00000500000000000000" pitchFamily="2" charset="0"/>
                    </a:rPr>
                    <a:t>it Card</a:t>
                  </a:r>
                </a:p>
                <a:p>
                  <a:pPr algn="ctr"/>
                  <a:r>
                    <a:rPr lang="en-GB" sz="1400" b="0" i="0" dirty="0">
                      <a:solidFill>
                        <a:schemeClr val="bg1"/>
                      </a:solidFill>
                      <a:effectLst/>
                      <a:latin typeface="Montserrat" panose="00000500000000000000" pitchFamily="2" charset="0"/>
                    </a:rPr>
                    <a:t>Credit Card</a:t>
                  </a:r>
                </a:p>
                <a:p>
                  <a:pPr algn="ctr"/>
                  <a:r>
                    <a:rPr lang="en-GB" sz="1400" dirty="0">
                      <a:solidFill>
                        <a:schemeClr val="bg1"/>
                      </a:solidFill>
                      <a:latin typeface="Montserrat" panose="00000500000000000000" pitchFamily="2" charset="0"/>
                    </a:rPr>
                    <a:t>Prepaid Card</a:t>
                  </a:r>
                  <a:endParaRPr lang="en-GB" sz="1400" b="0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602E3B4-89B7-6829-CC80-5D223870E17B}"/>
                  </a:ext>
                </a:extLst>
              </p:cNvPr>
              <p:cNvGrpSpPr/>
              <p:nvPr/>
            </p:nvGrpSpPr>
            <p:grpSpPr>
              <a:xfrm>
                <a:off x="424452" y="1334341"/>
                <a:ext cx="5504157" cy="2024077"/>
                <a:chOff x="439641" y="1289737"/>
                <a:chExt cx="5504157" cy="2024077"/>
              </a:xfrm>
            </p:grpSpPr>
            <p:grpSp>
              <p:nvGrpSpPr>
                <p:cNvPr id="109" name="Google Shape;135;p16">
                  <a:extLst>
                    <a:ext uri="{FF2B5EF4-FFF2-40B4-BE49-F238E27FC236}">
                      <a16:creationId xmlns:a16="http://schemas.microsoft.com/office/drawing/2014/main" id="{07D75CD0-336C-F2BD-DCA0-1FB31FC734F8}"/>
                    </a:ext>
                  </a:extLst>
                </p:cNvPr>
                <p:cNvGrpSpPr/>
                <p:nvPr/>
              </p:nvGrpSpPr>
              <p:grpSpPr>
                <a:xfrm>
                  <a:off x="2926697" y="1401373"/>
                  <a:ext cx="3017101" cy="1912441"/>
                  <a:chOff x="2221150" y="679771"/>
                  <a:chExt cx="2092884" cy="1326610"/>
                </a:xfrm>
              </p:grpSpPr>
              <p:sp>
                <p:nvSpPr>
                  <p:cNvPr id="111" name="Google Shape;136;p16">
                    <a:extLst>
                      <a:ext uri="{FF2B5EF4-FFF2-40B4-BE49-F238E27FC236}">
                        <a16:creationId xmlns:a16="http://schemas.microsoft.com/office/drawing/2014/main" id="{E1924773-CCAC-B722-88B5-4112BA1FB6CC}"/>
                      </a:ext>
                    </a:extLst>
                  </p:cNvPr>
                  <p:cNvSpPr/>
                  <p:nvPr/>
                </p:nvSpPr>
                <p:spPr>
                  <a:xfrm>
                    <a:off x="2221150" y="679771"/>
                    <a:ext cx="606961" cy="41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1" h="10002" fill="none" extrusionOk="0">
                        <a:moveTo>
                          <a:pt x="1" y="1"/>
                        </a:moveTo>
                        <a:lnTo>
                          <a:pt x="9871" y="1"/>
                        </a:lnTo>
                        <a:cubicBezTo>
                          <a:pt x="12562" y="1"/>
                          <a:pt x="14741" y="2179"/>
                          <a:pt x="14741" y="4858"/>
                        </a:cubicBezTo>
                        <a:lnTo>
                          <a:pt x="14741" y="10002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2" name="Google Shape;137;p16">
                    <a:extLst>
                      <a:ext uri="{FF2B5EF4-FFF2-40B4-BE49-F238E27FC236}">
                        <a16:creationId xmlns:a16="http://schemas.microsoft.com/office/drawing/2014/main" id="{A053F51B-1E07-0454-69EF-BD75AD41A7FB}"/>
                      </a:ext>
                    </a:extLst>
                  </p:cNvPr>
                  <p:cNvSpPr/>
                  <p:nvPr/>
                </p:nvSpPr>
                <p:spPr>
                  <a:xfrm>
                    <a:off x="2221150" y="1009698"/>
                    <a:ext cx="2092884" cy="996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829" h="24206" fill="none" extrusionOk="0">
                        <a:moveTo>
                          <a:pt x="1" y="1"/>
                        </a:moveTo>
                        <a:lnTo>
                          <a:pt x="37291" y="1"/>
                        </a:lnTo>
                        <a:cubicBezTo>
                          <a:pt x="44768" y="1"/>
                          <a:pt x="50829" y="6073"/>
                          <a:pt x="50829" y="13550"/>
                        </a:cubicBezTo>
                        <a:lnTo>
                          <a:pt x="50829" y="24206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3" name="Google Shape;138;p16">
                    <a:extLst>
                      <a:ext uri="{FF2B5EF4-FFF2-40B4-BE49-F238E27FC236}">
                        <a16:creationId xmlns:a16="http://schemas.microsoft.com/office/drawing/2014/main" id="{C70F9740-802A-8C8B-2C82-5AA94CE44A80}"/>
                      </a:ext>
                    </a:extLst>
                  </p:cNvPr>
                  <p:cNvSpPr/>
                  <p:nvPr/>
                </p:nvSpPr>
                <p:spPr>
                  <a:xfrm>
                    <a:off x="2221150" y="1091552"/>
                    <a:ext cx="606961" cy="2471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1" h="6002" fill="none" extrusionOk="0">
                        <a:moveTo>
                          <a:pt x="1" y="6002"/>
                        </a:moveTo>
                        <a:lnTo>
                          <a:pt x="9871" y="6002"/>
                        </a:lnTo>
                        <a:cubicBezTo>
                          <a:pt x="12562" y="6002"/>
                          <a:pt x="14741" y="3823"/>
                          <a:pt x="14741" y="1132"/>
                        </a:cubicBezTo>
                        <a:lnTo>
                          <a:pt x="14741" y="1"/>
                        </a:lnTo>
                      </a:path>
                    </a:pathLst>
                  </a:custGeom>
                  <a:noFill/>
                  <a:ln w="22025" cap="flat" cmpd="sng">
                    <a:solidFill>
                      <a:schemeClr val="accent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sp>
              <p:nvSpPr>
                <p:cNvPr id="110" name="Google Shape;120;p16">
                  <a:extLst>
                    <a:ext uri="{FF2B5EF4-FFF2-40B4-BE49-F238E27FC236}">
                      <a16:creationId xmlns:a16="http://schemas.microsoft.com/office/drawing/2014/main" id="{525CCEF1-42C7-98EC-015E-A4A5A5854DE7}"/>
                    </a:ext>
                  </a:extLst>
                </p:cNvPr>
                <p:cNvSpPr/>
                <p:nvPr/>
              </p:nvSpPr>
              <p:spPr>
                <a:xfrm>
                  <a:off x="439641" y="1289737"/>
                  <a:ext cx="3024000" cy="1443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3" h="6942" extrusionOk="0">
                      <a:moveTo>
                        <a:pt x="1393" y="0"/>
                      </a:moveTo>
                      <a:cubicBezTo>
                        <a:pt x="619" y="0"/>
                        <a:pt x="0" y="619"/>
                        <a:pt x="0" y="1381"/>
                      </a:cubicBezTo>
                      <a:lnTo>
                        <a:pt x="0" y="5561"/>
                      </a:lnTo>
                      <a:cubicBezTo>
                        <a:pt x="0" y="6323"/>
                        <a:pt x="619" y="6942"/>
                        <a:pt x="1393" y="6942"/>
                      </a:cubicBezTo>
                      <a:lnTo>
                        <a:pt x="13311" y="6942"/>
                      </a:lnTo>
                      <a:cubicBezTo>
                        <a:pt x="14764" y="6942"/>
                        <a:pt x="15943" y="5763"/>
                        <a:pt x="15943" y="4310"/>
                      </a:cubicBezTo>
                      <a:lnTo>
                        <a:pt x="15943" y="2644"/>
                      </a:lnTo>
                      <a:cubicBezTo>
                        <a:pt x="15943" y="1179"/>
                        <a:pt x="14764" y="0"/>
                        <a:pt x="133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GB" b="1" dirty="0">
                      <a:solidFill>
                        <a:schemeClr val="bg1"/>
                      </a:solidFill>
                      <a:latin typeface="Montserrat" panose="00000500000000000000" pitchFamily="2" charset="0"/>
                    </a:rPr>
                    <a:t>Deposit Products</a:t>
                  </a:r>
                  <a:endParaRPr lang="en-GB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endParaRPr>
                </a:p>
                <a:p>
                  <a:pPr algn="ctr"/>
                  <a:r>
                    <a:rPr lang="en-GB" sz="1400" b="0" i="0" dirty="0">
                      <a:solidFill>
                        <a:schemeClr val="bg1"/>
                      </a:solidFill>
                      <a:effectLst/>
                      <a:latin typeface="Montserrat" panose="00000500000000000000" pitchFamily="2" charset="0"/>
                    </a:rPr>
                    <a:t>Savings Accounts, Current Accounts, Fixed Deposits (FDs), Recurring Deposits (RDs)</a:t>
                  </a:r>
                </a:p>
              </p:txBody>
            </p:sp>
          </p:grp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1F60B41-A5C4-7500-745D-73EEBD508F0C}"/>
              </a:ext>
            </a:extLst>
          </p:cNvPr>
          <p:cNvGrpSpPr/>
          <p:nvPr/>
        </p:nvGrpSpPr>
        <p:grpSpPr>
          <a:xfrm>
            <a:off x="4600015" y="2857205"/>
            <a:ext cx="2884748" cy="2168300"/>
            <a:chOff x="4600015" y="2857205"/>
            <a:chExt cx="2884748" cy="2168300"/>
          </a:xfrm>
        </p:grpSpPr>
        <p:sp>
          <p:nvSpPr>
            <p:cNvPr id="144" name="Google Shape;164;p16">
              <a:extLst>
                <a:ext uri="{FF2B5EF4-FFF2-40B4-BE49-F238E27FC236}">
                  <a16:creationId xmlns:a16="http://schemas.microsoft.com/office/drawing/2014/main" id="{5835ABCE-DC3D-5626-890A-8D498586D96B}"/>
                </a:ext>
              </a:extLst>
            </p:cNvPr>
            <p:cNvSpPr/>
            <p:nvPr/>
          </p:nvSpPr>
          <p:spPr>
            <a:xfrm>
              <a:off x="4600015" y="2857205"/>
              <a:ext cx="2884748" cy="2168300"/>
            </a:xfrm>
            <a:custGeom>
              <a:avLst/>
              <a:gdLst/>
              <a:ahLst/>
              <a:cxnLst/>
              <a:rect l="l" t="t" r="r" b="b"/>
              <a:pathLst>
                <a:path w="27433" h="27445" extrusionOk="0">
                  <a:moveTo>
                    <a:pt x="3608" y="1"/>
                  </a:moveTo>
                  <a:cubicBezTo>
                    <a:pt x="1620" y="1"/>
                    <a:pt x="1" y="1620"/>
                    <a:pt x="1" y="3620"/>
                  </a:cubicBezTo>
                  <a:lnTo>
                    <a:pt x="1" y="23825"/>
                  </a:lnTo>
                  <a:cubicBezTo>
                    <a:pt x="1" y="25825"/>
                    <a:pt x="1620" y="27445"/>
                    <a:pt x="3608" y="27445"/>
                  </a:cubicBezTo>
                  <a:lnTo>
                    <a:pt x="23825" y="27445"/>
                  </a:lnTo>
                  <a:cubicBezTo>
                    <a:pt x="25813" y="27445"/>
                    <a:pt x="27433" y="25825"/>
                    <a:pt x="27433" y="23825"/>
                  </a:cubicBezTo>
                  <a:lnTo>
                    <a:pt x="27433" y="3620"/>
                  </a:lnTo>
                  <a:cubicBezTo>
                    <a:pt x="27433" y="1620"/>
                    <a:pt x="25813" y="1"/>
                    <a:pt x="23825" y="1"/>
                  </a:cubicBezTo>
                  <a:close/>
                </a:path>
              </a:pathLst>
            </a:custGeom>
            <a:solidFill>
              <a:srgbClr val="FFFFFF"/>
            </a:solidFill>
            <a:ln w="22025" cap="flat" cmpd="sng">
              <a:solidFill>
                <a:schemeClr val="tx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65;p16">
              <a:extLst>
                <a:ext uri="{FF2B5EF4-FFF2-40B4-BE49-F238E27FC236}">
                  <a16:creationId xmlns:a16="http://schemas.microsoft.com/office/drawing/2014/main" id="{3E324277-25AE-55B6-F691-A19AE4D9CC9A}"/>
                </a:ext>
              </a:extLst>
            </p:cNvPr>
            <p:cNvSpPr/>
            <p:nvPr/>
          </p:nvSpPr>
          <p:spPr>
            <a:xfrm>
              <a:off x="5000661" y="3159157"/>
              <a:ext cx="2083457" cy="1564386"/>
            </a:xfrm>
            <a:custGeom>
              <a:avLst/>
              <a:gdLst/>
              <a:ahLst/>
              <a:cxnLst/>
              <a:rect l="l" t="t" r="r" b="b"/>
              <a:pathLst>
                <a:path w="19813" h="19801" extrusionOk="0">
                  <a:moveTo>
                    <a:pt x="1882" y="1"/>
                  </a:moveTo>
                  <a:cubicBezTo>
                    <a:pt x="846" y="1"/>
                    <a:pt x="1" y="834"/>
                    <a:pt x="1" y="1870"/>
                  </a:cubicBezTo>
                  <a:lnTo>
                    <a:pt x="1" y="17932"/>
                  </a:lnTo>
                  <a:cubicBezTo>
                    <a:pt x="1" y="18967"/>
                    <a:pt x="846" y="19801"/>
                    <a:pt x="1882" y="19801"/>
                  </a:cubicBezTo>
                  <a:lnTo>
                    <a:pt x="17931" y="19801"/>
                  </a:lnTo>
                  <a:cubicBezTo>
                    <a:pt x="18967" y="19801"/>
                    <a:pt x="19813" y="18967"/>
                    <a:pt x="19813" y="17932"/>
                  </a:cubicBezTo>
                  <a:lnTo>
                    <a:pt x="19813" y="1870"/>
                  </a:lnTo>
                  <a:cubicBezTo>
                    <a:pt x="19813" y="834"/>
                    <a:pt x="18967" y="1"/>
                    <a:pt x="17931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</a:rPr>
                <a:t>Products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02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943F26-F651-4E1C-7F3C-630E19C260B4}"/>
              </a:ext>
            </a:extLst>
          </p:cNvPr>
          <p:cNvSpPr txBox="1"/>
          <p:nvPr/>
        </p:nvSpPr>
        <p:spPr>
          <a:xfrm>
            <a:off x="0" y="546005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Modes of Fund Transfer</a:t>
            </a:r>
            <a:endParaRPr lang="en-IN" sz="3000" b="1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C49178-0F7E-B309-EC80-BAB68661E292}"/>
              </a:ext>
            </a:extLst>
          </p:cNvPr>
          <p:cNvGrpSpPr/>
          <p:nvPr/>
        </p:nvGrpSpPr>
        <p:grpSpPr>
          <a:xfrm>
            <a:off x="1217225" y="1818054"/>
            <a:ext cx="9474222" cy="4903177"/>
            <a:chOff x="1274343" y="1066800"/>
            <a:chExt cx="10257737" cy="52176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0DBA38-B43C-3993-1161-48DEEF83BF79}"/>
                </a:ext>
              </a:extLst>
            </p:cNvPr>
            <p:cNvGrpSpPr/>
            <p:nvPr/>
          </p:nvGrpSpPr>
          <p:grpSpPr>
            <a:xfrm>
              <a:off x="1274343" y="1066800"/>
              <a:ext cx="4911037" cy="5217690"/>
              <a:chOff x="1326775" y="505990"/>
              <a:chExt cx="5679850" cy="6034510"/>
            </a:xfrm>
          </p:grpSpPr>
          <p:grpSp>
            <p:nvGrpSpPr>
              <p:cNvPr id="42" name="Graphic 2">
                <a:extLst>
                  <a:ext uri="{FF2B5EF4-FFF2-40B4-BE49-F238E27FC236}">
                    <a16:creationId xmlns:a16="http://schemas.microsoft.com/office/drawing/2014/main" id="{6AA36F92-8192-EB28-8DC2-6931B9231FDD}"/>
                  </a:ext>
                </a:extLst>
              </p:cNvPr>
              <p:cNvGrpSpPr/>
              <p:nvPr/>
            </p:nvGrpSpPr>
            <p:grpSpPr>
              <a:xfrm>
                <a:off x="1326789" y="1992480"/>
                <a:ext cx="295787" cy="3069772"/>
                <a:chOff x="4645996" y="3159544"/>
                <a:chExt cx="196853" cy="2043007"/>
              </a:xfrm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EEB0119C-F0AD-8790-8AF0-5CA1CB87A7B6}"/>
                    </a:ext>
                  </a:extLst>
                </p:cNvPr>
                <p:cNvSpPr/>
                <p:nvPr/>
              </p:nvSpPr>
              <p:spPr>
                <a:xfrm>
                  <a:off x="4645996" y="3159544"/>
                  <a:ext cx="196853" cy="253326"/>
                </a:xfrm>
                <a:custGeom>
                  <a:avLst/>
                  <a:gdLst>
                    <a:gd name="connsiteX0" fmla="*/ 0 w 196853"/>
                    <a:gd name="connsiteY0" fmla="*/ 0 h 253326"/>
                    <a:gd name="connsiteX1" fmla="*/ 0 w 196853"/>
                    <a:gd name="connsiteY1" fmla="*/ 156067 h 253326"/>
                    <a:gd name="connsiteX2" fmla="*/ 196853 w 196853"/>
                    <a:gd name="connsiteY2" fmla="*/ 253327 h 253326"/>
                    <a:gd name="connsiteX3" fmla="*/ 196853 w 196853"/>
                    <a:gd name="connsiteY3" fmla="*/ 108680 h 253326"/>
                    <a:gd name="connsiteX4" fmla="*/ 13002 w 196853"/>
                    <a:gd name="connsiteY4" fmla="*/ 0 h 253326"/>
                    <a:gd name="connsiteX5" fmla="*/ 0 w 196853"/>
                    <a:gd name="connsiteY5" fmla="*/ 0 h 253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853" h="253326">
                      <a:moveTo>
                        <a:pt x="0" y="0"/>
                      </a:moveTo>
                      <a:lnTo>
                        <a:pt x="0" y="156067"/>
                      </a:lnTo>
                      <a:cubicBezTo>
                        <a:pt x="0" y="156067"/>
                        <a:pt x="9525" y="216541"/>
                        <a:pt x="196853" y="253327"/>
                      </a:cubicBezTo>
                      <a:lnTo>
                        <a:pt x="196853" y="108680"/>
                      </a:lnTo>
                      <a:cubicBezTo>
                        <a:pt x="57150" y="84077"/>
                        <a:pt x="32318" y="20955"/>
                        <a:pt x="1300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C1A69"/>
                    </a:gs>
                    <a:gs pos="50000">
                      <a:srgbClr val="451E78"/>
                    </a:gs>
                    <a:gs pos="100000">
                      <a:srgbClr val="5E2387"/>
                    </a:gs>
                  </a:gsLst>
                  <a:lin ang="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3945FE0-663B-C5E6-1FD0-D533608698C1}"/>
                    </a:ext>
                  </a:extLst>
                </p:cNvPr>
                <p:cNvSpPr/>
                <p:nvPr/>
              </p:nvSpPr>
              <p:spPr>
                <a:xfrm>
                  <a:off x="4645996" y="4054379"/>
                  <a:ext cx="196853" cy="253326"/>
                </a:xfrm>
                <a:custGeom>
                  <a:avLst/>
                  <a:gdLst>
                    <a:gd name="connsiteX0" fmla="*/ 0 w 196853"/>
                    <a:gd name="connsiteY0" fmla="*/ 0 h 253326"/>
                    <a:gd name="connsiteX1" fmla="*/ 0 w 196853"/>
                    <a:gd name="connsiteY1" fmla="*/ 156067 h 253326"/>
                    <a:gd name="connsiteX2" fmla="*/ 196853 w 196853"/>
                    <a:gd name="connsiteY2" fmla="*/ 253327 h 253326"/>
                    <a:gd name="connsiteX3" fmla="*/ 196853 w 196853"/>
                    <a:gd name="connsiteY3" fmla="*/ 108680 h 253326"/>
                    <a:gd name="connsiteX4" fmla="*/ 13002 w 196853"/>
                    <a:gd name="connsiteY4" fmla="*/ 0 h 253326"/>
                    <a:gd name="connsiteX5" fmla="*/ 0 w 196853"/>
                    <a:gd name="connsiteY5" fmla="*/ 0 h 253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853" h="253326">
                      <a:moveTo>
                        <a:pt x="0" y="0"/>
                      </a:moveTo>
                      <a:lnTo>
                        <a:pt x="0" y="156067"/>
                      </a:lnTo>
                      <a:cubicBezTo>
                        <a:pt x="0" y="156067"/>
                        <a:pt x="9525" y="216541"/>
                        <a:pt x="196853" y="253327"/>
                      </a:cubicBezTo>
                      <a:lnTo>
                        <a:pt x="196853" y="108680"/>
                      </a:lnTo>
                      <a:cubicBezTo>
                        <a:pt x="57150" y="84077"/>
                        <a:pt x="32318" y="20955"/>
                        <a:pt x="1300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C1E00"/>
                    </a:gs>
                    <a:gs pos="50000">
                      <a:srgbClr val="731E00"/>
                    </a:gs>
                    <a:gs pos="100000">
                      <a:srgbClr val="8A1E00"/>
                    </a:gs>
                  </a:gsLst>
                  <a:lin ang="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53B4076A-C7BD-1A7A-CB50-E8D4C1031B5D}"/>
                    </a:ext>
                  </a:extLst>
                </p:cNvPr>
                <p:cNvSpPr/>
                <p:nvPr/>
              </p:nvSpPr>
              <p:spPr>
                <a:xfrm>
                  <a:off x="4645996" y="4949225"/>
                  <a:ext cx="196853" cy="253326"/>
                </a:xfrm>
                <a:custGeom>
                  <a:avLst/>
                  <a:gdLst>
                    <a:gd name="connsiteX0" fmla="*/ 0 w 196853"/>
                    <a:gd name="connsiteY0" fmla="*/ 0 h 253326"/>
                    <a:gd name="connsiteX1" fmla="*/ 0 w 196853"/>
                    <a:gd name="connsiteY1" fmla="*/ 156067 h 253326"/>
                    <a:gd name="connsiteX2" fmla="*/ 196853 w 196853"/>
                    <a:gd name="connsiteY2" fmla="*/ 253327 h 253326"/>
                    <a:gd name="connsiteX3" fmla="*/ 196853 w 196853"/>
                    <a:gd name="connsiteY3" fmla="*/ 108680 h 253326"/>
                    <a:gd name="connsiteX4" fmla="*/ 13002 w 196853"/>
                    <a:gd name="connsiteY4" fmla="*/ 0 h 253326"/>
                    <a:gd name="connsiteX5" fmla="*/ 0 w 196853"/>
                    <a:gd name="connsiteY5" fmla="*/ 0 h 253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853" h="253326">
                      <a:moveTo>
                        <a:pt x="0" y="0"/>
                      </a:moveTo>
                      <a:lnTo>
                        <a:pt x="0" y="156067"/>
                      </a:lnTo>
                      <a:cubicBezTo>
                        <a:pt x="0" y="156067"/>
                        <a:pt x="9525" y="216541"/>
                        <a:pt x="196853" y="253327"/>
                      </a:cubicBezTo>
                      <a:lnTo>
                        <a:pt x="196853" y="108680"/>
                      </a:lnTo>
                      <a:cubicBezTo>
                        <a:pt x="57150" y="84077"/>
                        <a:pt x="32318" y="20955"/>
                        <a:pt x="1300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2536"/>
                    </a:gs>
                    <a:gs pos="50000">
                      <a:srgbClr val="002D42"/>
                    </a:gs>
                    <a:gs pos="100000">
                      <a:srgbClr val="00364F"/>
                    </a:gs>
                  </a:gsLst>
                  <a:lin ang="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/>
                </a:p>
              </p:txBody>
            </p:sp>
          </p:grp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1CEE51B-B012-AFFF-F1E5-31E4C18227C8}"/>
                  </a:ext>
                </a:extLst>
              </p:cNvPr>
              <p:cNvSpPr/>
              <p:nvPr/>
            </p:nvSpPr>
            <p:spPr>
              <a:xfrm>
                <a:off x="1384037" y="505990"/>
                <a:ext cx="181276" cy="6034510"/>
              </a:xfrm>
              <a:custGeom>
                <a:avLst/>
                <a:gdLst>
                  <a:gd name="connsiteX0" fmla="*/ 120644 w 120643"/>
                  <a:gd name="connsiteY0" fmla="*/ 26794 h 4016111"/>
                  <a:gd name="connsiteX1" fmla="*/ 60322 w 120643"/>
                  <a:gd name="connsiteY1" fmla="*/ 0 h 4016111"/>
                  <a:gd name="connsiteX2" fmla="*/ 0 w 120643"/>
                  <a:gd name="connsiteY2" fmla="*/ 26794 h 4016111"/>
                  <a:gd name="connsiteX3" fmla="*/ 10 w 120643"/>
                  <a:gd name="connsiteY3" fmla="*/ 26918 h 4016111"/>
                  <a:gd name="connsiteX4" fmla="*/ 0 w 120643"/>
                  <a:gd name="connsiteY4" fmla="*/ 26918 h 4016111"/>
                  <a:gd name="connsiteX5" fmla="*/ 0 w 120643"/>
                  <a:gd name="connsiteY5" fmla="*/ 3989318 h 4016111"/>
                  <a:gd name="connsiteX6" fmla="*/ 60322 w 120643"/>
                  <a:gd name="connsiteY6" fmla="*/ 4016112 h 4016111"/>
                  <a:gd name="connsiteX7" fmla="*/ 120644 w 120643"/>
                  <a:gd name="connsiteY7" fmla="*/ 3989318 h 4016111"/>
                  <a:gd name="connsiteX8" fmla="*/ 120644 w 120643"/>
                  <a:gd name="connsiteY8" fmla="*/ 26918 h 4016111"/>
                  <a:gd name="connsiteX9" fmla="*/ 120634 w 120643"/>
                  <a:gd name="connsiteY9" fmla="*/ 26918 h 4016111"/>
                  <a:gd name="connsiteX10" fmla="*/ 120644 w 120643"/>
                  <a:gd name="connsiteY10" fmla="*/ 26794 h 401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0643" h="4016111">
                    <a:moveTo>
                      <a:pt x="120644" y="26794"/>
                    </a:moveTo>
                    <a:cubicBezTo>
                      <a:pt x="120644" y="12002"/>
                      <a:pt x="93631" y="0"/>
                      <a:pt x="60322" y="0"/>
                    </a:cubicBezTo>
                    <a:cubicBezTo>
                      <a:pt x="27013" y="0"/>
                      <a:pt x="0" y="11992"/>
                      <a:pt x="0" y="26794"/>
                    </a:cubicBezTo>
                    <a:cubicBezTo>
                      <a:pt x="0" y="26832"/>
                      <a:pt x="10" y="26870"/>
                      <a:pt x="10" y="26918"/>
                    </a:cubicBezTo>
                    <a:lnTo>
                      <a:pt x="0" y="26918"/>
                    </a:lnTo>
                    <a:lnTo>
                      <a:pt x="0" y="3989318"/>
                    </a:lnTo>
                    <a:cubicBezTo>
                      <a:pt x="0" y="4004110"/>
                      <a:pt x="27003" y="4016112"/>
                      <a:pt x="60322" y="4016112"/>
                    </a:cubicBezTo>
                    <a:cubicBezTo>
                      <a:pt x="93640" y="4016112"/>
                      <a:pt x="120644" y="4004120"/>
                      <a:pt x="120644" y="3989318"/>
                    </a:cubicBezTo>
                    <a:lnTo>
                      <a:pt x="120644" y="26918"/>
                    </a:lnTo>
                    <a:lnTo>
                      <a:pt x="120634" y="26918"/>
                    </a:lnTo>
                    <a:cubicBezTo>
                      <a:pt x="120634" y="26870"/>
                      <a:pt x="120644" y="26832"/>
                      <a:pt x="120644" y="2679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2A2AF"/>
                  </a:gs>
                  <a:gs pos="21010">
                    <a:srgbClr val="D4D4DA"/>
                  </a:gs>
                  <a:gs pos="36920">
                    <a:srgbClr val="F2F2F4"/>
                  </a:gs>
                  <a:gs pos="45830">
                    <a:srgbClr val="FEFEFE"/>
                  </a:gs>
                  <a:gs pos="56850">
                    <a:srgbClr val="FAFAFA"/>
                  </a:gs>
                  <a:gs pos="68790">
                    <a:srgbClr val="EDEDEF"/>
                  </a:gs>
                  <a:gs pos="81160">
                    <a:srgbClr val="D7D7DC"/>
                  </a:gs>
                  <a:gs pos="93750">
                    <a:srgbClr val="B9BAC2"/>
                  </a:gs>
                  <a:gs pos="100000">
                    <a:srgbClr val="A7A8B3"/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8C839BC-75E4-4D25-8AEF-D5E9DAADFF3D}"/>
                  </a:ext>
                </a:extLst>
              </p:cNvPr>
              <p:cNvSpPr/>
              <p:nvPr/>
            </p:nvSpPr>
            <p:spPr>
              <a:xfrm>
                <a:off x="1565311" y="907414"/>
                <a:ext cx="5441312" cy="1170008"/>
              </a:xfrm>
              <a:custGeom>
                <a:avLst/>
                <a:gdLst>
                  <a:gd name="connsiteX0" fmla="*/ 0 w 2487263"/>
                  <a:gd name="connsiteY0" fmla="*/ 778669 h 778668"/>
                  <a:gd name="connsiteX1" fmla="*/ 2487263 w 2487263"/>
                  <a:gd name="connsiteY1" fmla="*/ 778669 h 778668"/>
                  <a:gd name="connsiteX2" fmla="*/ 2355504 w 2487263"/>
                  <a:gd name="connsiteY2" fmla="*/ 389334 h 778668"/>
                  <a:gd name="connsiteX3" fmla="*/ 2487263 w 2487263"/>
                  <a:gd name="connsiteY3" fmla="*/ 0 h 778668"/>
                  <a:gd name="connsiteX4" fmla="*/ 0 w 2487263"/>
                  <a:gd name="connsiteY4" fmla="*/ 0 h 77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7263" h="778668">
                    <a:moveTo>
                      <a:pt x="0" y="778669"/>
                    </a:moveTo>
                    <a:lnTo>
                      <a:pt x="2487263" y="778669"/>
                    </a:lnTo>
                    <a:lnTo>
                      <a:pt x="2355504" y="389334"/>
                    </a:lnTo>
                    <a:lnTo>
                      <a:pt x="24872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543C1BF-783A-1EFE-4912-62B49D75A902}"/>
                  </a:ext>
                </a:extLst>
              </p:cNvPr>
              <p:cNvSpPr/>
              <p:nvPr/>
            </p:nvSpPr>
            <p:spPr>
              <a:xfrm>
                <a:off x="1565313" y="907414"/>
                <a:ext cx="974405" cy="1170008"/>
              </a:xfrm>
              <a:custGeom>
                <a:avLst/>
                <a:gdLst>
                  <a:gd name="connsiteX0" fmla="*/ 478631 w 648490"/>
                  <a:gd name="connsiteY0" fmla="*/ 0 h 778668"/>
                  <a:gd name="connsiteX1" fmla="*/ 0 w 648490"/>
                  <a:gd name="connsiteY1" fmla="*/ 0 h 778668"/>
                  <a:gd name="connsiteX2" fmla="*/ 0 w 648490"/>
                  <a:gd name="connsiteY2" fmla="*/ 778669 h 778668"/>
                  <a:gd name="connsiteX3" fmla="*/ 478631 w 648490"/>
                  <a:gd name="connsiteY3" fmla="*/ 778669 h 778668"/>
                  <a:gd name="connsiteX4" fmla="*/ 648491 w 648490"/>
                  <a:gd name="connsiteY4" fmla="*/ 389334 h 778668"/>
                  <a:gd name="connsiteX5" fmla="*/ 478631 w 648490"/>
                  <a:gd name="connsiteY5" fmla="*/ 0 h 77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490" h="778668">
                    <a:moveTo>
                      <a:pt x="478631" y="0"/>
                    </a:moveTo>
                    <a:lnTo>
                      <a:pt x="0" y="0"/>
                    </a:lnTo>
                    <a:lnTo>
                      <a:pt x="0" y="778669"/>
                    </a:lnTo>
                    <a:lnTo>
                      <a:pt x="478631" y="778669"/>
                    </a:lnTo>
                    <a:cubicBezTo>
                      <a:pt x="572443" y="778669"/>
                      <a:pt x="648491" y="604361"/>
                      <a:pt x="648491" y="389334"/>
                    </a:cubicBezTo>
                    <a:cubicBezTo>
                      <a:pt x="648500" y="174308"/>
                      <a:pt x="572443" y="0"/>
                      <a:pt x="478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BBD8A7C-A1BE-5AF7-DCA4-31233B26A557}"/>
                  </a:ext>
                </a:extLst>
              </p:cNvPr>
              <p:cNvSpPr/>
              <p:nvPr/>
            </p:nvSpPr>
            <p:spPr>
              <a:xfrm>
                <a:off x="1326775" y="808035"/>
                <a:ext cx="295787" cy="1418947"/>
              </a:xfrm>
              <a:custGeom>
                <a:avLst/>
                <a:gdLst>
                  <a:gd name="connsiteX0" fmla="*/ 196853 w 196853"/>
                  <a:gd name="connsiteY0" fmla="*/ 856237 h 944343"/>
                  <a:gd name="connsiteX1" fmla="*/ 5134 w 196853"/>
                  <a:gd name="connsiteY1" fmla="*/ 932913 h 944343"/>
                  <a:gd name="connsiteX2" fmla="*/ 0 w 196853"/>
                  <a:gd name="connsiteY2" fmla="*/ 944343 h 944343"/>
                  <a:gd name="connsiteX3" fmla="*/ 0 w 196853"/>
                  <a:gd name="connsiteY3" fmla="*/ 728383 h 944343"/>
                  <a:gd name="connsiteX4" fmla="*/ 0 w 196853"/>
                  <a:gd name="connsiteY4" fmla="*/ 84131 h 944343"/>
                  <a:gd name="connsiteX5" fmla="*/ 196853 w 196853"/>
                  <a:gd name="connsiteY5" fmla="*/ 2121 h 944343"/>
                  <a:gd name="connsiteX6" fmla="*/ 196853 w 196853"/>
                  <a:gd name="connsiteY6" fmla="*/ 856237 h 94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53" h="944343">
                    <a:moveTo>
                      <a:pt x="196853" y="856237"/>
                    </a:moveTo>
                    <a:cubicBezTo>
                      <a:pt x="196853" y="856237"/>
                      <a:pt x="92869" y="838635"/>
                      <a:pt x="5134" y="932913"/>
                    </a:cubicBezTo>
                    <a:cubicBezTo>
                      <a:pt x="3086" y="935114"/>
                      <a:pt x="0" y="938876"/>
                      <a:pt x="0" y="944343"/>
                    </a:cubicBezTo>
                    <a:lnTo>
                      <a:pt x="0" y="728383"/>
                    </a:lnTo>
                    <a:lnTo>
                      <a:pt x="0" y="84131"/>
                    </a:lnTo>
                    <a:cubicBezTo>
                      <a:pt x="0" y="84131"/>
                      <a:pt x="108347" y="-15653"/>
                      <a:pt x="196853" y="2121"/>
                    </a:cubicBezTo>
                    <a:lnTo>
                      <a:pt x="196853" y="85623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55EF300-81E8-1955-3FFD-90BC067C5EE7}"/>
                  </a:ext>
                </a:extLst>
              </p:cNvPr>
              <p:cNvSpPr/>
              <p:nvPr/>
            </p:nvSpPr>
            <p:spPr>
              <a:xfrm>
                <a:off x="1565311" y="2251971"/>
                <a:ext cx="5441312" cy="1170008"/>
              </a:xfrm>
              <a:custGeom>
                <a:avLst/>
                <a:gdLst>
                  <a:gd name="connsiteX0" fmla="*/ 0 w 2487263"/>
                  <a:gd name="connsiteY0" fmla="*/ 778669 h 778668"/>
                  <a:gd name="connsiteX1" fmla="*/ 2487263 w 2487263"/>
                  <a:gd name="connsiteY1" fmla="*/ 778669 h 778668"/>
                  <a:gd name="connsiteX2" fmla="*/ 2355504 w 2487263"/>
                  <a:gd name="connsiteY2" fmla="*/ 389334 h 778668"/>
                  <a:gd name="connsiteX3" fmla="*/ 2487263 w 2487263"/>
                  <a:gd name="connsiteY3" fmla="*/ 0 h 778668"/>
                  <a:gd name="connsiteX4" fmla="*/ 0 w 2487263"/>
                  <a:gd name="connsiteY4" fmla="*/ 0 h 77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7263" h="778668">
                    <a:moveTo>
                      <a:pt x="0" y="778669"/>
                    </a:moveTo>
                    <a:lnTo>
                      <a:pt x="2487263" y="778669"/>
                    </a:lnTo>
                    <a:lnTo>
                      <a:pt x="2355504" y="389334"/>
                    </a:lnTo>
                    <a:lnTo>
                      <a:pt x="24872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5B3F060-E095-6F1D-94C3-63E5E3F35CDA}"/>
                  </a:ext>
                </a:extLst>
              </p:cNvPr>
              <p:cNvSpPr/>
              <p:nvPr/>
            </p:nvSpPr>
            <p:spPr>
              <a:xfrm>
                <a:off x="1565313" y="2251971"/>
                <a:ext cx="974405" cy="1170008"/>
              </a:xfrm>
              <a:custGeom>
                <a:avLst/>
                <a:gdLst>
                  <a:gd name="connsiteX0" fmla="*/ 478631 w 648490"/>
                  <a:gd name="connsiteY0" fmla="*/ 0 h 778668"/>
                  <a:gd name="connsiteX1" fmla="*/ 0 w 648490"/>
                  <a:gd name="connsiteY1" fmla="*/ 0 h 778668"/>
                  <a:gd name="connsiteX2" fmla="*/ 0 w 648490"/>
                  <a:gd name="connsiteY2" fmla="*/ 778669 h 778668"/>
                  <a:gd name="connsiteX3" fmla="*/ 478631 w 648490"/>
                  <a:gd name="connsiteY3" fmla="*/ 778669 h 778668"/>
                  <a:gd name="connsiteX4" fmla="*/ 648491 w 648490"/>
                  <a:gd name="connsiteY4" fmla="*/ 389334 h 778668"/>
                  <a:gd name="connsiteX5" fmla="*/ 478631 w 648490"/>
                  <a:gd name="connsiteY5" fmla="*/ 0 h 77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490" h="778668">
                    <a:moveTo>
                      <a:pt x="478631" y="0"/>
                    </a:moveTo>
                    <a:lnTo>
                      <a:pt x="0" y="0"/>
                    </a:lnTo>
                    <a:lnTo>
                      <a:pt x="0" y="778669"/>
                    </a:lnTo>
                    <a:lnTo>
                      <a:pt x="478631" y="778669"/>
                    </a:lnTo>
                    <a:cubicBezTo>
                      <a:pt x="572443" y="778669"/>
                      <a:pt x="648491" y="604361"/>
                      <a:pt x="648491" y="389334"/>
                    </a:cubicBezTo>
                    <a:cubicBezTo>
                      <a:pt x="648500" y="174317"/>
                      <a:pt x="572443" y="0"/>
                      <a:pt x="478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3E84CA4-5274-B2BC-0642-A87A929FEBEE}"/>
                  </a:ext>
                </a:extLst>
              </p:cNvPr>
              <p:cNvSpPr/>
              <p:nvPr/>
            </p:nvSpPr>
            <p:spPr>
              <a:xfrm>
                <a:off x="1326775" y="2152622"/>
                <a:ext cx="295787" cy="1418932"/>
              </a:xfrm>
              <a:custGeom>
                <a:avLst/>
                <a:gdLst>
                  <a:gd name="connsiteX0" fmla="*/ 196853 w 196853"/>
                  <a:gd name="connsiteY0" fmla="*/ 856228 h 944333"/>
                  <a:gd name="connsiteX1" fmla="*/ 5134 w 196853"/>
                  <a:gd name="connsiteY1" fmla="*/ 932904 h 944333"/>
                  <a:gd name="connsiteX2" fmla="*/ 0 w 196853"/>
                  <a:gd name="connsiteY2" fmla="*/ 944334 h 944333"/>
                  <a:gd name="connsiteX3" fmla="*/ 0 w 196853"/>
                  <a:gd name="connsiteY3" fmla="*/ 728374 h 944333"/>
                  <a:gd name="connsiteX4" fmla="*/ 0 w 196853"/>
                  <a:gd name="connsiteY4" fmla="*/ 84131 h 944333"/>
                  <a:gd name="connsiteX5" fmla="*/ 196853 w 196853"/>
                  <a:gd name="connsiteY5" fmla="*/ 2121 h 944333"/>
                  <a:gd name="connsiteX6" fmla="*/ 196853 w 196853"/>
                  <a:gd name="connsiteY6" fmla="*/ 856228 h 94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53" h="944333">
                    <a:moveTo>
                      <a:pt x="196853" y="856228"/>
                    </a:moveTo>
                    <a:cubicBezTo>
                      <a:pt x="196853" y="856228"/>
                      <a:pt x="92869" y="838625"/>
                      <a:pt x="5134" y="932904"/>
                    </a:cubicBezTo>
                    <a:cubicBezTo>
                      <a:pt x="3086" y="935095"/>
                      <a:pt x="0" y="938867"/>
                      <a:pt x="0" y="944334"/>
                    </a:cubicBezTo>
                    <a:lnTo>
                      <a:pt x="0" y="728374"/>
                    </a:lnTo>
                    <a:lnTo>
                      <a:pt x="0" y="84131"/>
                    </a:lnTo>
                    <a:cubicBezTo>
                      <a:pt x="0" y="84131"/>
                      <a:pt x="108347" y="-15653"/>
                      <a:pt x="196853" y="2121"/>
                    </a:cubicBezTo>
                    <a:lnTo>
                      <a:pt x="196853" y="85622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D938874-BA00-DD76-2083-382B8F2BFF9F}"/>
                  </a:ext>
                </a:extLst>
              </p:cNvPr>
              <p:cNvSpPr/>
              <p:nvPr/>
            </p:nvSpPr>
            <p:spPr>
              <a:xfrm>
                <a:off x="1565311" y="3596544"/>
                <a:ext cx="5441312" cy="1169994"/>
              </a:xfrm>
              <a:custGeom>
                <a:avLst/>
                <a:gdLst>
                  <a:gd name="connsiteX0" fmla="*/ 0 w 2487263"/>
                  <a:gd name="connsiteY0" fmla="*/ 778659 h 778659"/>
                  <a:gd name="connsiteX1" fmla="*/ 2487263 w 2487263"/>
                  <a:gd name="connsiteY1" fmla="*/ 778659 h 778659"/>
                  <a:gd name="connsiteX2" fmla="*/ 2355504 w 2487263"/>
                  <a:gd name="connsiteY2" fmla="*/ 389325 h 778659"/>
                  <a:gd name="connsiteX3" fmla="*/ 2487263 w 2487263"/>
                  <a:gd name="connsiteY3" fmla="*/ 0 h 778659"/>
                  <a:gd name="connsiteX4" fmla="*/ 0 w 2487263"/>
                  <a:gd name="connsiteY4" fmla="*/ 0 h 778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7263" h="778659">
                    <a:moveTo>
                      <a:pt x="0" y="778659"/>
                    </a:moveTo>
                    <a:lnTo>
                      <a:pt x="2487263" y="778659"/>
                    </a:lnTo>
                    <a:lnTo>
                      <a:pt x="2355504" y="389325"/>
                    </a:lnTo>
                    <a:lnTo>
                      <a:pt x="24872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6868592-0A33-2FD8-0067-4B1D547AB0E6}"/>
                  </a:ext>
                </a:extLst>
              </p:cNvPr>
              <p:cNvSpPr/>
              <p:nvPr/>
            </p:nvSpPr>
            <p:spPr>
              <a:xfrm>
                <a:off x="1565313" y="3596544"/>
                <a:ext cx="974405" cy="1170007"/>
              </a:xfrm>
              <a:custGeom>
                <a:avLst/>
                <a:gdLst>
                  <a:gd name="connsiteX0" fmla="*/ 478631 w 648490"/>
                  <a:gd name="connsiteY0" fmla="*/ 0 h 778668"/>
                  <a:gd name="connsiteX1" fmla="*/ 0 w 648490"/>
                  <a:gd name="connsiteY1" fmla="*/ 0 h 778668"/>
                  <a:gd name="connsiteX2" fmla="*/ 0 w 648490"/>
                  <a:gd name="connsiteY2" fmla="*/ 778669 h 778668"/>
                  <a:gd name="connsiteX3" fmla="*/ 478631 w 648490"/>
                  <a:gd name="connsiteY3" fmla="*/ 778669 h 778668"/>
                  <a:gd name="connsiteX4" fmla="*/ 648491 w 648490"/>
                  <a:gd name="connsiteY4" fmla="*/ 389335 h 778668"/>
                  <a:gd name="connsiteX5" fmla="*/ 478631 w 648490"/>
                  <a:gd name="connsiteY5" fmla="*/ 0 h 77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490" h="778668">
                    <a:moveTo>
                      <a:pt x="478631" y="0"/>
                    </a:moveTo>
                    <a:lnTo>
                      <a:pt x="0" y="0"/>
                    </a:lnTo>
                    <a:lnTo>
                      <a:pt x="0" y="778669"/>
                    </a:lnTo>
                    <a:lnTo>
                      <a:pt x="478631" y="778669"/>
                    </a:lnTo>
                    <a:cubicBezTo>
                      <a:pt x="572443" y="778669"/>
                      <a:pt x="648491" y="604361"/>
                      <a:pt x="648491" y="389335"/>
                    </a:cubicBezTo>
                    <a:cubicBezTo>
                      <a:pt x="648500" y="174308"/>
                      <a:pt x="572443" y="0"/>
                      <a:pt x="478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F8AF913-92C7-DA2F-67C5-ADA06B7D9FD4}"/>
                  </a:ext>
                </a:extLst>
              </p:cNvPr>
              <p:cNvSpPr/>
              <p:nvPr/>
            </p:nvSpPr>
            <p:spPr>
              <a:xfrm>
                <a:off x="1326775" y="3497153"/>
                <a:ext cx="295787" cy="1418960"/>
              </a:xfrm>
              <a:custGeom>
                <a:avLst/>
                <a:gdLst>
                  <a:gd name="connsiteX0" fmla="*/ 196853 w 196853"/>
                  <a:gd name="connsiteY0" fmla="*/ 856247 h 944352"/>
                  <a:gd name="connsiteX1" fmla="*/ 5134 w 196853"/>
                  <a:gd name="connsiteY1" fmla="*/ 932923 h 944352"/>
                  <a:gd name="connsiteX2" fmla="*/ 0 w 196853"/>
                  <a:gd name="connsiteY2" fmla="*/ 944353 h 944352"/>
                  <a:gd name="connsiteX3" fmla="*/ 0 w 196853"/>
                  <a:gd name="connsiteY3" fmla="*/ 728392 h 944352"/>
                  <a:gd name="connsiteX4" fmla="*/ 0 w 196853"/>
                  <a:gd name="connsiteY4" fmla="*/ 84131 h 944352"/>
                  <a:gd name="connsiteX5" fmla="*/ 196853 w 196853"/>
                  <a:gd name="connsiteY5" fmla="*/ 2121 h 944352"/>
                  <a:gd name="connsiteX6" fmla="*/ 196853 w 196853"/>
                  <a:gd name="connsiteY6" fmla="*/ 856247 h 94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53" h="944352">
                    <a:moveTo>
                      <a:pt x="196853" y="856247"/>
                    </a:moveTo>
                    <a:cubicBezTo>
                      <a:pt x="196853" y="856247"/>
                      <a:pt x="92869" y="838644"/>
                      <a:pt x="5134" y="932923"/>
                    </a:cubicBezTo>
                    <a:cubicBezTo>
                      <a:pt x="3086" y="935123"/>
                      <a:pt x="0" y="938885"/>
                      <a:pt x="0" y="944353"/>
                    </a:cubicBezTo>
                    <a:lnTo>
                      <a:pt x="0" y="728392"/>
                    </a:lnTo>
                    <a:lnTo>
                      <a:pt x="0" y="84131"/>
                    </a:lnTo>
                    <a:cubicBezTo>
                      <a:pt x="0" y="84131"/>
                      <a:pt x="108347" y="-15653"/>
                      <a:pt x="196853" y="2121"/>
                    </a:cubicBezTo>
                    <a:lnTo>
                      <a:pt x="196853" y="856247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D73A095-E77C-EE4D-8A9A-13C8DC2A10E3}"/>
                  </a:ext>
                </a:extLst>
              </p:cNvPr>
              <p:cNvSpPr/>
              <p:nvPr/>
            </p:nvSpPr>
            <p:spPr>
              <a:xfrm>
                <a:off x="1565314" y="4944280"/>
                <a:ext cx="5441311" cy="1170008"/>
              </a:xfrm>
              <a:custGeom>
                <a:avLst/>
                <a:gdLst>
                  <a:gd name="connsiteX0" fmla="*/ 0 w 2487263"/>
                  <a:gd name="connsiteY0" fmla="*/ 778669 h 778668"/>
                  <a:gd name="connsiteX1" fmla="*/ 2487263 w 2487263"/>
                  <a:gd name="connsiteY1" fmla="*/ 778669 h 778668"/>
                  <a:gd name="connsiteX2" fmla="*/ 2355504 w 2487263"/>
                  <a:gd name="connsiteY2" fmla="*/ 389334 h 778668"/>
                  <a:gd name="connsiteX3" fmla="*/ 2487263 w 2487263"/>
                  <a:gd name="connsiteY3" fmla="*/ 0 h 778668"/>
                  <a:gd name="connsiteX4" fmla="*/ 0 w 2487263"/>
                  <a:gd name="connsiteY4" fmla="*/ 0 h 77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7263" h="778668">
                    <a:moveTo>
                      <a:pt x="0" y="778669"/>
                    </a:moveTo>
                    <a:lnTo>
                      <a:pt x="2487263" y="778669"/>
                    </a:lnTo>
                    <a:lnTo>
                      <a:pt x="2355504" y="389334"/>
                    </a:lnTo>
                    <a:lnTo>
                      <a:pt x="24872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16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D2459A2-E0B3-10A6-9020-C5E3962B040D}"/>
                  </a:ext>
                </a:extLst>
              </p:cNvPr>
              <p:cNvSpPr/>
              <p:nvPr/>
            </p:nvSpPr>
            <p:spPr>
              <a:xfrm>
                <a:off x="1565314" y="4944280"/>
                <a:ext cx="974405" cy="1170008"/>
              </a:xfrm>
              <a:custGeom>
                <a:avLst/>
                <a:gdLst>
                  <a:gd name="connsiteX0" fmla="*/ 478631 w 648490"/>
                  <a:gd name="connsiteY0" fmla="*/ 0 h 778668"/>
                  <a:gd name="connsiteX1" fmla="*/ 0 w 648490"/>
                  <a:gd name="connsiteY1" fmla="*/ 0 h 778668"/>
                  <a:gd name="connsiteX2" fmla="*/ 0 w 648490"/>
                  <a:gd name="connsiteY2" fmla="*/ 778669 h 778668"/>
                  <a:gd name="connsiteX3" fmla="*/ 478631 w 648490"/>
                  <a:gd name="connsiteY3" fmla="*/ 778669 h 778668"/>
                  <a:gd name="connsiteX4" fmla="*/ 648491 w 648490"/>
                  <a:gd name="connsiteY4" fmla="*/ 389334 h 778668"/>
                  <a:gd name="connsiteX5" fmla="*/ 478631 w 648490"/>
                  <a:gd name="connsiteY5" fmla="*/ 0 h 77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490" h="778668">
                    <a:moveTo>
                      <a:pt x="478631" y="0"/>
                    </a:moveTo>
                    <a:lnTo>
                      <a:pt x="0" y="0"/>
                    </a:lnTo>
                    <a:lnTo>
                      <a:pt x="0" y="778669"/>
                    </a:lnTo>
                    <a:lnTo>
                      <a:pt x="478631" y="778669"/>
                    </a:lnTo>
                    <a:cubicBezTo>
                      <a:pt x="572443" y="778669"/>
                      <a:pt x="648491" y="604361"/>
                      <a:pt x="648491" y="389334"/>
                    </a:cubicBezTo>
                    <a:cubicBezTo>
                      <a:pt x="648500" y="174317"/>
                      <a:pt x="572443" y="0"/>
                      <a:pt x="4786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4B2CB75-37DB-4BFE-81F1-E8BC049B0E90}"/>
                  </a:ext>
                </a:extLst>
              </p:cNvPr>
              <p:cNvSpPr/>
              <p:nvPr/>
            </p:nvSpPr>
            <p:spPr>
              <a:xfrm>
                <a:off x="1326789" y="4841725"/>
                <a:ext cx="295787" cy="1422134"/>
              </a:xfrm>
              <a:custGeom>
                <a:avLst/>
                <a:gdLst>
                  <a:gd name="connsiteX0" fmla="*/ 0 w 196853"/>
                  <a:gd name="connsiteY0" fmla="*/ 84131 h 946464"/>
                  <a:gd name="connsiteX1" fmla="*/ 0 w 196853"/>
                  <a:gd name="connsiteY1" fmla="*/ 944344 h 946464"/>
                  <a:gd name="connsiteX2" fmla="*/ 196853 w 196853"/>
                  <a:gd name="connsiteY2" fmla="*/ 862333 h 946464"/>
                  <a:gd name="connsiteX3" fmla="*/ 196853 w 196853"/>
                  <a:gd name="connsiteY3" fmla="*/ 2121 h 946464"/>
                  <a:gd name="connsiteX4" fmla="*/ 0 w 196853"/>
                  <a:gd name="connsiteY4" fmla="*/ 84131 h 94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853" h="946464">
                    <a:moveTo>
                      <a:pt x="0" y="84131"/>
                    </a:moveTo>
                    <a:lnTo>
                      <a:pt x="0" y="944344"/>
                    </a:lnTo>
                    <a:cubicBezTo>
                      <a:pt x="88506" y="962117"/>
                      <a:pt x="196853" y="862333"/>
                      <a:pt x="196853" y="862333"/>
                    </a:cubicBezTo>
                    <a:lnTo>
                      <a:pt x="196853" y="2121"/>
                    </a:lnTo>
                    <a:cubicBezTo>
                      <a:pt x="108347" y="-15653"/>
                      <a:pt x="0" y="84131"/>
                      <a:pt x="0" y="8413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1CF907-633A-D7A1-19D2-792E96DD6E5C}"/>
                  </a:ext>
                </a:extLst>
              </p:cNvPr>
              <p:cNvSpPr txBox="1"/>
              <p:nvPr/>
            </p:nvSpPr>
            <p:spPr>
              <a:xfrm>
                <a:off x="1694256" y="1244273"/>
                <a:ext cx="646987" cy="581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400" b="1" spc="0" baseline="0" dirty="0">
                    <a:ln/>
                    <a:solidFill>
                      <a:srgbClr val="FFFFFF"/>
                    </a:solidFill>
                    <a:latin typeface="Montserrat" panose="00000500000000000000" pitchFamily="2" charset="0"/>
                    <a:cs typeface="Arial"/>
                    <a:sym typeface="Arial"/>
                    <a:rtl val="0"/>
                  </a:rPr>
                  <a:t>01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2456F42-FC00-3BC5-C4B1-091BA8028657}"/>
                  </a:ext>
                </a:extLst>
              </p:cNvPr>
              <p:cNvSpPr txBox="1"/>
              <p:nvPr/>
            </p:nvSpPr>
            <p:spPr>
              <a:xfrm>
                <a:off x="1658158" y="2588830"/>
                <a:ext cx="723769" cy="581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400" b="1" spc="0" baseline="0" dirty="0">
                    <a:ln/>
                    <a:solidFill>
                      <a:srgbClr val="FFFFFF"/>
                    </a:solidFill>
                    <a:latin typeface="Montserrat" panose="00000500000000000000" pitchFamily="2" charset="0"/>
                    <a:cs typeface="Arial"/>
                    <a:sym typeface="Arial"/>
                    <a:rtl val="0"/>
                  </a:rPr>
                  <a:t>02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3411149-F609-13A9-7BFF-7F4ADF145A1C}"/>
                  </a:ext>
                </a:extLst>
              </p:cNvPr>
              <p:cNvSpPr txBox="1"/>
              <p:nvPr/>
            </p:nvSpPr>
            <p:spPr>
              <a:xfrm>
                <a:off x="1651021" y="3908366"/>
                <a:ext cx="725791" cy="581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400" b="1" spc="0" baseline="0" dirty="0">
                    <a:ln/>
                    <a:solidFill>
                      <a:srgbClr val="FFFFFF"/>
                    </a:solidFill>
                    <a:latin typeface="Montserrat" panose="00000500000000000000" pitchFamily="2" charset="0"/>
                    <a:cs typeface="Arial"/>
                    <a:sym typeface="Arial"/>
                    <a:rtl val="0"/>
                  </a:rPr>
                  <a:t>03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C973CE3-FA94-1EF5-C910-BBB5DF2BE000}"/>
                  </a:ext>
                </a:extLst>
              </p:cNvPr>
              <p:cNvSpPr txBox="1"/>
              <p:nvPr/>
            </p:nvSpPr>
            <p:spPr>
              <a:xfrm>
                <a:off x="1632835" y="5281139"/>
                <a:ext cx="762161" cy="581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400" b="1" spc="0" baseline="0" dirty="0">
                    <a:ln/>
                    <a:solidFill>
                      <a:srgbClr val="FFFFFF"/>
                    </a:solidFill>
                    <a:latin typeface="Montserrat" panose="00000500000000000000" pitchFamily="2" charset="0"/>
                    <a:cs typeface="Arial"/>
                    <a:sym typeface="Arial"/>
                    <a:rtl val="0"/>
                  </a:rPr>
                  <a:t>04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127987-3990-403F-C17A-41758BA31E57}"/>
                  </a:ext>
                </a:extLst>
              </p:cNvPr>
              <p:cNvGrpSpPr/>
              <p:nvPr/>
            </p:nvGrpSpPr>
            <p:grpSpPr>
              <a:xfrm>
                <a:off x="2740983" y="5180217"/>
                <a:ext cx="4000700" cy="698135"/>
                <a:chOff x="7809948" y="5131795"/>
                <a:chExt cx="4000700" cy="698135"/>
              </a:xfrm>
            </p:grpSpPr>
            <p:sp>
              <p:nvSpPr>
                <p:cNvPr id="70" name="Google Shape;759;p16">
                  <a:extLst>
                    <a:ext uri="{FF2B5EF4-FFF2-40B4-BE49-F238E27FC236}">
                      <a16:creationId xmlns:a16="http://schemas.microsoft.com/office/drawing/2014/main" id="{A920974B-956E-DB79-FDB7-1847E74A8312}"/>
                    </a:ext>
                  </a:extLst>
                </p:cNvPr>
                <p:cNvSpPr txBox="1"/>
                <p:nvPr/>
              </p:nvSpPr>
              <p:spPr>
                <a:xfrm>
                  <a:off x="7809948" y="5464230"/>
                  <a:ext cx="4000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GB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Mobile-based instant payment using a virtual payment address.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endParaRPr>
                </a:p>
              </p:txBody>
            </p:sp>
            <p:sp>
              <p:nvSpPr>
                <p:cNvPr id="71" name="Google Shape;760;p16">
                  <a:extLst>
                    <a:ext uri="{FF2B5EF4-FFF2-40B4-BE49-F238E27FC236}">
                      <a16:creationId xmlns:a16="http://schemas.microsoft.com/office/drawing/2014/main" id="{E93DE4F9-FFAE-47BE-255C-72663B53314F}"/>
                    </a:ext>
                  </a:extLst>
                </p:cNvPr>
                <p:cNvSpPr txBox="1"/>
                <p:nvPr/>
              </p:nvSpPr>
              <p:spPr>
                <a:xfrm>
                  <a:off x="7809948" y="5131795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cs typeface="Arial" panose="020B0604020202020204" pitchFamily="34" charset="0"/>
                    </a:rPr>
                    <a:t>UPI</a:t>
                  </a:r>
                  <a:endParaRPr lang="en-I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CD4C28B-8C21-D093-3BF3-EACE013B5F4C}"/>
                  </a:ext>
                </a:extLst>
              </p:cNvPr>
              <p:cNvGrpSpPr/>
              <p:nvPr/>
            </p:nvGrpSpPr>
            <p:grpSpPr>
              <a:xfrm>
                <a:off x="2740983" y="3832474"/>
                <a:ext cx="4000700" cy="698135"/>
                <a:chOff x="7792072" y="2279548"/>
                <a:chExt cx="4000700" cy="698135"/>
              </a:xfrm>
            </p:grpSpPr>
            <p:sp>
              <p:nvSpPr>
                <p:cNvPr id="68" name="Google Shape;770;p16">
                  <a:extLst>
                    <a:ext uri="{FF2B5EF4-FFF2-40B4-BE49-F238E27FC236}">
                      <a16:creationId xmlns:a16="http://schemas.microsoft.com/office/drawing/2014/main" id="{D7B32335-AD74-1906-C29D-4EC95AA7FFC4}"/>
                    </a:ext>
                  </a:extLst>
                </p:cNvPr>
                <p:cNvSpPr txBox="1"/>
                <p:nvPr/>
              </p:nvSpPr>
              <p:spPr>
                <a:xfrm>
                  <a:off x="7792072" y="2611983"/>
                  <a:ext cx="4000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24x7 instant fund transfer, MMID  can be used for this mode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endParaRPr>
                </a:p>
              </p:txBody>
            </p:sp>
            <p:sp>
              <p:nvSpPr>
                <p:cNvPr id="69" name="Google Shape;771;p16">
                  <a:extLst>
                    <a:ext uri="{FF2B5EF4-FFF2-40B4-BE49-F238E27FC236}">
                      <a16:creationId xmlns:a16="http://schemas.microsoft.com/office/drawing/2014/main" id="{6AFDB15C-88A8-5625-E270-B2C99B89A8AD}"/>
                    </a:ext>
                  </a:extLst>
                </p:cNvPr>
                <p:cNvSpPr txBox="1"/>
                <p:nvPr/>
              </p:nvSpPr>
              <p:spPr>
                <a:xfrm>
                  <a:off x="7792072" y="2279548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cs typeface="Arial" panose="020B0604020202020204" pitchFamily="34" charset="0"/>
                    </a:rPr>
                    <a:t>IMPS</a:t>
                  </a:r>
                  <a:endParaRPr lang="en-I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60A204A-B66A-0871-91A1-0AD70001F8FD}"/>
                  </a:ext>
                </a:extLst>
              </p:cNvPr>
              <p:cNvGrpSpPr/>
              <p:nvPr/>
            </p:nvGrpSpPr>
            <p:grpSpPr>
              <a:xfrm>
                <a:off x="2740983" y="2487908"/>
                <a:ext cx="4000700" cy="698135"/>
                <a:chOff x="2395465" y="5130594"/>
                <a:chExt cx="4000700" cy="698135"/>
              </a:xfrm>
            </p:grpSpPr>
            <p:sp>
              <p:nvSpPr>
                <p:cNvPr id="66" name="Google Shape;781;p16">
                  <a:extLst>
                    <a:ext uri="{FF2B5EF4-FFF2-40B4-BE49-F238E27FC236}">
                      <a16:creationId xmlns:a16="http://schemas.microsoft.com/office/drawing/2014/main" id="{8CC6808D-E840-81B3-9A3C-5694C781EE87}"/>
                    </a:ext>
                  </a:extLst>
                </p:cNvPr>
                <p:cNvSpPr txBox="1"/>
                <p:nvPr/>
              </p:nvSpPr>
              <p:spPr>
                <a:xfrm>
                  <a:off x="2395465" y="5463029"/>
                  <a:ext cx="4000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Real-time, high-value fund transfers, minimum 2.0 Lacs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endParaRPr>
                </a:p>
              </p:txBody>
            </p:sp>
            <p:sp>
              <p:nvSpPr>
                <p:cNvPr id="67" name="Google Shape;782;p16">
                  <a:extLst>
                    <a:ext uri="{FF2B5EF4-FFF2-40B4-BE49-F238E27FC236}">
                      <a16:creationId xmlns:a16="http://schemas.microsoft.com/office/drawing/2014/main" id="{148F6A83-195C-F4E9-FE02-6D5F0F953827}"/>
                    </a:ext>
                  </a:extLst>
                </p:cNvPr>
                <p:cNvSpPr txBox="1"/>
                <p:nvPr/>
              </p:nvSpPr>
              <p:spPr>
                <a:xfrm>
                  <a:off x="2395465" y="513059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cs typeface="Arial" panose="020B0604020202020204" pitchFamily="34" charset="0"/>
                    </a:rPr>
                    <a:t>RTGS</a:t>
                  </a:r>
                  <a:endParaRPr lang="en-I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ECEF3F0-2284-FE17-D06A-D21D5E9ADD6F}"/>
                  </a:ext>
                </a:extLst>
              </p:cNvPr>
              <p:cNvGrpSpPr/>
              <p:nvPr/>
            </p:nvGrpSpPr>
            <p:grpSpPr>
              <a:xfrm>
                <a:off x="2740983" y="1143351"/>
                <a:ext cx="4000700" cy="698135"/>
                <a:chOff x="2712408" y="1172999"/>
                <a:chExt cx="4000700" cy="698135"/>
              </a:xfrm>
            </p:grpSpPr>
            <p:sp>
              <p:nvSpPr>
                <p:cNvPr id="64" name="Google Shape;792;p16">
                  <a:extLst>
                    <a:ext uri="{FF2B5EF4-FFF2-40B4-BE49-F238E27FC236}">
                      <a16:creationId xmlns:a16="http://schemas.microsoft.com/office/drawing/2014/main" id="{984220FC-4E7B-B337-D909-6BAE7ED92552}"/>
                    </a:ext>
                  </a:extLst>
                </p:cNvPr>
                <p:cNvSpPr txBox="1"/>
                <p:nvPr/>
              </p:nvSpPr>
              <p:spPr>
                <a:xfrm>
                  <a:off x="2712408" y="1505434"/>
                  <a:ext cx="4000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GB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Batch-based payment system for transferring funds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endParaRPr>
                </a:p>
              </p:txBody>
            </p:sp>
            <p:sp>
              <p:nvSpPr>
                <p:cNvPr id="65" name="Google Shape;793;p16">
                  <a:extLst>
                    <a:ext uri="{FF2B5EF4-FFF2-40B4-BE49-F238E27FC236}">
                      <a16:creationId xmlns:a16="http://schemas.microsoft.com/office/drawing/2014/main" id="{7698E40F-0585-DDBC-F5EF-5E9205B927AF}"/>
                    </a:ext>
                  </a:extLst>
                </p:cNvPr>
                <p:cNvSpPr txBox="1"/>
                <p:nvPr/>
              </p:nvSpPr>
              <p:spPr>
                <a:xfrm>
                  <a:off x="2712408" y="1172999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cs typeface="Arial" panose="020B0604020202020204" pitchFamily="34" charset="0"/>
                    </a:rPr>
                    <a:t>NEFT </a:t>
                  </a:r>
                  <a:endParaRPr lang="en-I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8E18E41-C6DA-4E48-BE2A-EB5FE91F372C}"/>
                </a:ext>
              </a:extLst>
            </p:cNvPr>
            <p:cNvGrpSpPr/>
            <p:nvPr/>
          </p:nvGrpSpPr>
          <p:grpSpPr>
            <a:xfrm>
              <a:off x="6621043" y="1066800"/>
              <a:ext cx="4911037" cy="5217690"/>
              <a:chOff x="1326775" y="505990"/>
              <a:chExt cx="5679850" cy="6034510"/>
            </a:xfrm>
          </p:grpSpPr>
          <p:grpSp>
            <p:nvGrpSpPr>
              <p:cNvPr id="9" name="Graphic 2">
                <a:extLst>
                  <a:ext uri="{FF2B5EF4-FFF2-40B4-BE49-F238E27FC236}">
                    <a16:creationId xmlns:a16="http://schemas.microsoft.com/office/drawing/2014/main" id="{D83B1EDF-29C5-7744-0300-8A88AC77FBDC}"/>
                  </a:ext>
                </a:extLst>
              </p:cNvPr>
              <p:cNvGrpSpPr/>
              <p:nvPr/>
            </p:nvGrpSpPr>
            <p:grpSpPr>
              <a:xfrm>
                <a:off x="1326789" y="1992480"/>
                <a:ext cx="295787" cy="3069772"/>
                <a:chOff x="4645996" y="3159544"/>
                <a:chExt cx="196853" cy="2043007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4CC095D-C7BC-0C98-6789-FE9A9B0A5AED}"/>
                    </a:ext>
                  </a:extLst>
                </p:cNvPr>
                <p:cNvSpPr/>
                <p:nvPr/>
              </p:nvSpPr>
              <p:spPr>
                <a:xfrm>
                  <a:off x="4645996" y="3159544"/>
                  <a:ext cx="196853" cy="253326"/>
                </a:xfrm>
                <a:custGeom>
                  <a:avLst/>
                  <a:gdLst>
                    <a:gd name="connsiteX0" fmla="*/ 0 w 196853"/>
                    <a:gd name="connsiteY0" fmla="*/ 0 h 253326"/>
                    <a:gd name="connsiteX1" fmla="*/ 0 w 196853"/>
                    <a:gd name="connsiteY1" fmla="*/ 156067 h 253326"/>
                    <a:gd name="connsiteX2" fmla="*/ 196853 w 196853"/>
                    <a:gd name="connsiteY2" fmla="*/ 253327 h 253326"/>
                    <a:gd name="connsiteX3" fmla="*/ 196853 w 196853"/>
                    <a:gd name="connsiteY3" fmla="*/ 108680 h 253326"/>
                    <a:gd name="connsiteX4" fmla="*/ 13002 w 196853"/>
                    <a:gd name="connsiteY4" fmla="*/ 0 h 253326"/>
                    <a:gd name="connsiteX5" fmla="*/ 0 w 196853"/>
                    <a:gd name="connsiteY5" fmla="*/ 0 h 253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853" h="253326">
                      <a:moveTo>
                        <a:pt x="0" y="0"/>
                      </a:moveTo>
                      <a:lnTo>
                        <a:pt x="0" y="156067"/>
                      </a:lnTo>
                      <a:cubicBezTo>
                        <a:pt x="0" y="156067"/>
                        <a:pt x="9525" y="216541"/>
                        <a:pt x="196853" y="253327"/>
                      </a:cubicBezTo>
                      <a:lnTo>
                        <a:pt x="196853" y="108680"/>
                      </a:lnTo>
                      <a:cubicBezTo>
                        <a:pt x="57150" y="84077"/>
                        <a:pt x="32318" y="20955"/>
                        <a:pt x="1300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C1A69"/>
                    </a:gs>
                    <a:gs pos="50000">
                      <a:srgbClr val="451E78"/>
                    </a:gs>
                    <a:gs pos="100000">
                      <a:srgbClr val="5E2387"/>
                    </a:gs>
                  </a:gsLst>
                  <a:lin ang="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59EDE8AB-7CB5-164C-DB12-D029E25C8934}"/>
                    </a:ext>
                  </a:extLst>
                </p:cNvPr>
                <p:cNvSpPr/>
                <p:nvPr/>
              </p:nvSpPr>
              <p:spPr>
                <a:xfrm>
                  <a:off x="4645996" y="4054379"/>
                  <a:ext cx="196853" cy="253326"/>
                </a:xfrm>
                <a:custGeom>
                  <a:avLst/>
                  <a:gdLst>
                    <a:gd name="connsiteX0" fmla="*/ 0 w 196853"/>
                    <a:gd name="connsiteY0" fmla="*/ 0 h 253326"/>
                    <a:gd name="connsiteX1" fmla="*/ 0 w 196853"/>
                    <a:gd name="connsiteY1" fmla="*/ 156067 h 253326"/>
                    <a:gd name="connsiteX2" fmla="*/ 196853 w 196853"/>
                    <a:gd name="connsiteY2" fmla="*/ 253327 h 253326"/>
                    <a:gd name="connsiteX3" fmla="*/ 196853 w 196853"/>
                    <a:gd name="connsiteY3" fmla="*/ 108680 h 253326"/>
                    <a:gd name="connsiteX4" fmla="*/ 13002 w 196853"/>
                    <a:gd name="connsiteY4" fmla="*/ 0 h 253326"/>
                    <a:gd name="connsiteX5" fmla="*/ 0 w 196853"/>
                    <a:gd name="connsiteY5" fmla="*/ 0 h 253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853" h="253326">
                      <a:moveTo>
                        <a:pt x="0" y="0"/>
                      </a:moveTo>
                      <a:lnTo>
                        <a:pt x="0" y="156067"/>
                      </a:lnTo>
                      <a:cubicBezTo>
                        <a:pt x="0" y="156067"/>
                        <a:pt x="9525" y="216541"/>
                        <a:pt x="196853" y="253327"/>
                      </a:cubicBezTo>
                      <a:lnTo>
                        <a:pt x="196853" y="108680"/>
                      </a:lnTo>
                      <a:cubicBezTo>
                        <a:pt x="57150" y="84077"/>
                        <a:pt x="32318" y="20955"/>
                        <a:pt x="1300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C1E00"/>
                    </a:gs>
                    <a:gs pos="50000">
                      <a:srgbClr val="731E00"/>
                    </a:gs>
                    <a:gs pos="100000">
                      <a:srgbClr val="8A1E00"/>
                    </a:gs>
                  </a:gsLst>
                  <a:lin ang="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CFC99C8-F6E2-32FB-AB6C-E9CD883A4F1A}"/>
                    </a:ext>
                  </a:extLst>
                </p:cNvPr>
                <p:cNvSpPr/>
                <p:nvPr/>
              </p:nvSpPr>
              <p:spPr>
                <a:xfrm>
                  <a:off x="4645996" y="4949225"/>
                  <a:ext cx="196853" cy="253326"/>
                </a:xfrm>
                <a:custGeom>
                  <a:avLst/>
                  <a:gdLst>
                    <a:gd name="connsiteX0" fmla="*/ 0 w 196853"/>
                    <a:gd name="connsiteY0" fmla="*/ 0 h 253326"/>
                    <a:gd name="connsiteX1" fmla="*/ 0 w 196853"/>
                    <a:gd name="connsiteY1" fmla="*/ 156067 h 253326"/>
                    <a:gd name="connsiteX2" fmla="*/ 196853 w 196853"/>
                    <a:gd name="connsiteY2" fmla="*/ 253327 h 253326"/>
                    <a:gd name="connsiteX3" fmla="*/ 196853 w 196853"/>
                    <a:gd name="connsiteY3" fmla="*/ 108680 h 253326"/>
                    <a:gd name="connsiteX4" fmla="*/ 13002 w 196853"/>
                    <a:gd name="connsiteY4" fmla="*/ 0 h 253326"/>
                    <a:gd name="connsiteX5" fmla="*/ 0 w 196853"/>
                    <a:gd name="connsiteY5" fmla="*/ 0 h 253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853" h="253326">
                      <a:moveTo>
                        <a:pt x="0" y="0"/>
                      </a:moveTo>
                      <a:lnTo>
                        <a:pt x="0" y="156067"/>
                      </a:lnTo>
                      <a:cubicBezTo>
                        <a:pt x="0" y="156067"/>
                        <a:pt x="9525" y="216541"/>
                        <a:pt x="196853" y="253327"/>
                      </a:cubicBezTo>
                      <a:lnTo>
                        <a:pt x="196853" y="108680"/>
                      </a:lnTo>
                      <a:cubicBezTo>
                        <a:pt x="57150" y="84077"/>
                        <a:pt x="32318" y="20955"/>
                        <a:pt x="1300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2536"/>
                    </a:gs>
                    <a:gs pos="50000">
                      <a:srgbClr val="002D42"/>
                    </a:gs>
                    <a:gs pos="100000">
                      <a:srgbClr val="00364F"/>
                    </a:gs>
                  </a:gsLst>
                  <a:lin ang="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600"/>
                </a:p>
              </p:txBody>
            </p:sp>
          </p:grp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EE8AD6-CEE8-2A79-F875-6705220A57A5}"/>
                  </a:ext>
                </a:extLst>
              </p:cNvPr>
              <p:cNvSpPr/>
              <p:nvPr/>
            </p:nvSpPr>
            <p:spPr>
              <a:xfrm>
                <a:off x="1384037" y="505990"/>
                <a:ext cx="181276" cy="6034510"/>
              </a:xfrm>
              <a:custGeom>
                <a:avLst/>
                <a:gdLst>
                  <a:gd name="connsiteX0" fmla="*/ 120644 w 120643"/>
                  <a:gd name="connsiteY0" fmla="*/ 26794 h 4016111"/>
                  <a:gd name="connsiteX1" fmla="*/ 60322 w 120643"/>
                  <a:gd name="connsiteY1" fmla="*/ 0 h 4016111"/>
                  <a:gd name="connsiteX2" fmla="*/ 0 w 120643"/>
                  <a:gd name="connsiteY2" fmla="*/ 26794 h 4016111"/>
                  <a:gd name="connsiteX3" fmla="*/ 10 w 120643"/>
                  <a:gd name="connsiteY3" fmla="*/ 26918 h 4016111"/>
                  <a:gd name="connsiteX4" fmla="*/ 0 w 120643"/>
                  <a:gd name="connsiteY4" fmla="*/ 26918 h 4016111"/>
                  <a:gd name="connsiteX5" fmla="*/ 0 w 120643"/>
                  <a:gd name="connsiteY5" fmla="*/ 3989318 h 4016111"/>
                  <a:gd name="connsiteX6" fmla="*/ 60322 w 120643"/>
                  <a:gd name="connsiteY6" fmla="*/ 4016112 h 4016111"/>
                  <a:gd name="connsiteX7" fmla="*/ 120644 w 120643"/>
                  <a:gd name="connsiteY7" fmla="*/ 3989318 h 4016111"/>
                  <a:gd name="connsiteX8" fmla="*/ 120644 w 120643"/>
                  <a:gd name="connsiteY8" fmla="*/ 26918 h 4016111"/>
                  <a:gd name="connsiteX9" fmla="*/ 120634 w 120643"/>
                  <a:gd name="connsiteY9" fmla="*/ 26918 h 4016111"/>
                  <a:gd name="connsiteX10" fmla="*/ 120644 w 120643"/>
                  <a:gd name="connsiteY10" fmla="*/ 26794 h 4016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0643" h="4016111">
                    <a:moveTo>
                      <a:pt x="120644" y="26794"/>
                    </a:moveTo>
                    <a:cubicBezTo>
                      <a:pt x="120644" y="12002"/>
                      <a:pt x="93631" y="0"/>
                      <a:pt x="60322" y="0"/>
                    </a:cubicBezTo>
                    <a:cubicBezTo>
                      <a:pt x="27013" y="0"/>
                      <a:pt x="0" y="11992"/>
                      <a:pt x="0" y="26794"/>
                    </a:cubicBezTo>
                    <a:cubicBezTo>
                      <a:pt x="0" y="26832"/>
                      <a:pt x="10" y="26870"/>
                      <a:pt x="10" y="26918"/>
                    </a:cubicBezTo>
                    <a:lnTo>
                      <a:pt x="0" y="26918"/>
                    </a:lnTo>
                    <a:lnTo>
                      <a:pt x="0" y="3989318"/>
                    </a:lnTo>
                    <a:cubicBezTo>
                      <a:pt x="0" y="4004110"/>
                      <a:pt x="27003" y="4016112"/>
                      <a:pt x="60322" y="4016112"/>
                    </a:cubicBezTo>
                    <a:cubicBezTo>
                      <a:pt x="93640" y="4016112"/>
                      <a:pt x="120644" y="4004120"/>
                      <a:pt x="120644" y="3989318"/>
                    </a:cubicBezTo>
                    <a:lnTo>
                      <a:pt x="120644" y="26918"/>
                    </a:lnTo>
                    <a:lnTo>
                      <a:pt x="120634" y="26918"/>
                    </a:lnTo>
                    <a:cubicBezTo>
                      <a:pt x="120634" y="26870"/>
                      <a:pt x="120644" y="26832"/>
                      <a:pt x="120644" y="2679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2A2AF"/>
                  </a:gs>
                  <a:gs pos="21010">
                    <a:srgbClr val="D4D4DA"/>
                  </a:gs>
                  <a:gs pos="36920">
                    <a:srgbClr val="F2F2F4"/>
                  </a:gs>
                  <a:gs pos="45830">
                    <a:srgbClr val="FEFEFE"/>
                  </a:gs>
                  <a:gs pos="56850">
                    <a:srgbClr val="FAFAFA"/>
                  </a:gs>
                  <a:gs pos="68790">
                    <a:srgbClr val="EDEDEF"/>
                  </a:gs>
                  <a:gs pos="81160">
                    <a:srgbClr val="D7D7DC"/>
                  </a:gs>
                  <a:gs pos="93750">
                    <a:srgbClr val="B9BAC2"/>
                  </a:gs>
                  <a:gs pos="100000">
                    <a:srgbClr val="A7A8B3"/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C1A8914-D31D-9F9B-A5B0-F516DD835E62}"/>
                  </a:ext>
                </a:extLst>
              </p:cNvPr>
              <p:cNvSpPr/>
              <p:nvPr/>
            </p:nvSpPr>
            <p:spPr>
              <a:xfrm>
                <a:off x="1565311" y="907414"/>
                <a:ext cx="5441312" cy="1170008"/>
              </a:xfrm>
              <a:custGeom>
                <a:avLst/>
                <a:gdLst>
                  <a:gd name="connsiteX0" fmla="*/ 0 w 2487263"/>
                  <a:gd name="connsiteY0" fmla="*/ 778669 h 778668"/>
                  <a:gd name="connsiteX1" fmla="*/ 2487263 w 2487263"/>
                  <a:gd name="connsiteY1" fmla="*/ 778669 h 778668"/>
                  <a:gd name="connsiteX2" fmla="*/ 2355504 w 2487263"/>
                  <a:gd name="connsiteY2" fmla="*/ 389334 h 778668"/>
                  <a:gd name="connsiteX3" fmla="*/ 2487263 w 2487263"/>
                  <a:gd name="connsiteY3" fmla="*/ 0 h 778668"/>
                  <a:gd name="connsiteX4" fmla="*/ 0 w 2487263"/>
                  <a:gd name="connsiteY4" fmla="*/ 0 h 77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7263" h="778668">
                    <a:moveTo>
                      <a:pt x="0" y="778669"/>
                    </a:moveTo>
                    <a:lnTo>
                      <a:pt x="2487263" y="778669"/>
                    </a:lnTo>
                    <a:lnTo>
                      <a:pt x="2355504" y="389334"/>
                    </a:lnTo>
                    <a:lnTo>
                      <a:pt x="24872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D2D930E-43F2-96CF-BDE4-216B8DDD5BE0}"/>
                  </a:ext>
                </a:extLst>
              </p:cNvPr>
              <p:cNvSpPr/>
              <p:nvPr/>
            </p:nvSpPr>
            <p:spPr>
              <a:xfrm>
                <a:off x="1565313" y="907414"/>
                <a:ext cx="974405" cy="1170008"/>
              </a:xfrm>
              <a:custGeom>
                <a:avLst/>
                <a:gdLst>
                  <a:gd name="connsiteX0" fmla="*/ 478631 w 648490"/>
                  <a:gd name="connsiteY0" fmla="*/ 0 h 778668"/>
                  <a:gd name="connsiteX1" fmla="*/ 0 w 648490"/>
                  <a:gd name="connsiteY1" fmla="*/ 0 h 778668"/>
                  <a:gd name="connsiteX2" fmla="*/ 0 w 648490"/>
                  <a:gd name="connsiteY2" fmla="*/ 778669 h 778668"/>
                  <a:gd name="connsiteX3" fmla="*/ 478631 w 648490"/>
                  <a:gd name="connsiteY3" fmla="*/ 778669 h 778668"/>
                  <a:gd name="connsiteX4" fmla="*/ 648491 w 648490"/>
                  <a:gd name="connsiteY4" fmla="*/ 389334 h 778668"/>
                  <a:gd name="connsiteX5" fmla="*/ 478631 w 648490"/>
                  <a:gd name="connsiteY5" fmla="*/ 0 h 77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490" h="778668">
                    <a:moveTo>
                      <a:pt x="478631" y="0"/>
                    </a:moveTo>
                    <a:lnTo>
                      <a:pt x="0" y="0"/>
                    </a:lnTo>
                    <a:lnTo>
                      <a:pt x="0" y="778669"/>
                    </a:lnTo>
                    <a:lnTo>
                      <a:pt x="478631" y="778669"/>
                    </a:lnTo>
                    <a:cubicBezTo>
                      <a:pt x="572443" y="778669"/>
                      <a:pt x="648491" y="604361"/>
                      <a:pt x="648491" y="389334"/>
                    </a:cubicBezTo>
                    <a:cubicBezTo>
                      <a:pt x="648500" y="174308"/>
                      <a:pt x="572443" y="0"/>
                      <a:pt x="478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CFDE1E0-92E9-B078-52B8-D0D8504EFC92}"/>
                  </a:ext>
                </a:extLst>
              </p:cNvPr>
              <p:cNvSpPr/>
              <p:nvPr/>
            </p:nvSpPr>
            <p:spPr>
              <a:xfrm>
                <a:off x="1326775" y="808035"/>
                <a:ext cx="295787" cy="1418947"/>
              </a:xfrm>
              <a:custGeom>
                <a:avLst/>
                <a:gdLst>
                  <a:gd name="connsiteX0" fmla="*/ 196853 w 196853"/>
                  <a:gd name="connsiteY0" fmla="*/ 856237 h 944343"/>
                  <a:gd name="connsiteX1" fmla="*/ 5134 w 196853"/>
                  <a:gd name="connsiteY1" fmla="*/ 932913 h 944343"/>
                  <a:gd name="connsiteX2" fmla="*/ 0 w 196853"/>
                  <a:gd name="connsiteY2" fmla="*/ 944343 h 944343"/>
                  <a:gd name="connsiteX3" fmla="*/ 0 w 196853"/>
                  <a:gd name="connsiteY3" fmla="*/ 728383 h 944343"/>
                  <a:gd name="connsiteX4" fmla="*/ 0 w 196853"/>
                  <a:gd name="connsiteY4" fmla="*/ 84131 h 944343"/>
                  <a:gd name="connsiteX5" fmla="*/ 196853 w 196853"/>
                  <a:gd name="connsiteY5" fmla="*/ 2121 h 944343"/>
                  <a:gd name="connsiteX6" fmla="*/ 196853 w 196853"/>
                  <a:gd name="connsiteY6" fmla="*/ 856237 h 94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53" h="944343">
                    <a:moveTo>
                      <a:pt x="196853" y="856237"/>
                    </a:moveTo>
                    <a:cubicBezTo>
                      <a:pt x="196853" y="856237"/>
                      <a:pt x="92869" y="838635"/>
                      <a:pt x="5134" y="932913"/>
                    </a:cubicBezTo>
                    <a:cubicBezTo>
                      <a:pt x="3086" y="935114"/>
                      <a:pt x="0" y="938876"/>
                      <a:pt x="0" y="944343"/>
                    </a:cubicBezTo>
                    <a:lnTo>
                      <a:pt x="0" y="728383"/>
                    </a:lnTo>
                    <a:lnTo>
                      <a:pt x="0" y="84131"/>
                    </a:lnTo>
                    <a:cubicBezTo>
                      <a:pt x="0" y="84131"/>
                      <a:pt x="108347" y="-15653"/>
                      <a:pt x="196853" y="2121"/>
                    </a:cubicBezTo>
                    <a:lnTo>
                      <a:pt x="196853" y="85623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9D50B60-A50E-7072-9AD2-EBE3347A9A5F}"/>
                  </a:ext>
                </a:extLst>
              </p:cNvPr>
              <p:cNvSpPr/>
              <p:nvPr/>
            </p:nvSpPr>
            <p:spPr>
              <a:xfrm>
                <a:off x="1565311" y="2251971"/>
                <a:ext cx="5441312" cy="1170008"/>
              </a:xfrm>
              <a:custGeom>
                <a:avLst/>
                <a:gdLst>
                  <a:gd name="connsiteX0" fmla="*/ 0 w 2487263"/>
                  <a:gd name="connsiteY0" fmla="*/ 778669 h 778668"/>
                  <a:gd name="connsiteX1" fmla="*/ 2487263 w 2487263"/>
                  <a:gd name="connsiteY1" fmla="*/ 778669 h 778668"/>
                  <a:gd name="connsiteX2" fmla="*/ 2355504 w 2487263"/>
                  <a:gd name="connsiteY2" fmla="*/ 389334 h 778668"/>
                  <a:gd name="connsiteX3" fmla="*/ 2487263 w 2487263"/>
                  <a:gd name="connsiteY3" fmla="*/ 0 h 778668"/>
                  <a:gd name="connsiteX4" fmla="*/ 0 w 2487263"/>
                  <a:gd name="connsiteY4" fmla="*/ 0 h 77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7263" h="778668">
                    <a:moveTo>
                      <a:pt x="0" y="778669"/>
                    </a:moveTo>
                    <a:lnTo>
                      <a:pt x="2487263" y="778669"/>
                    </a:lnTo>
                    <a:lnTo>
                      <a:pt x="2355504" y="389334"/>
                    </a:lnTo>
                    <a:lnTo>
                      <a:pt x="24872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3DA6798-8DD9-0668-639B-11DD934B4194}"/>
                  </a:ext>
                </a:extLst>
              </p:cNvPr>
              <p:cNvSpPr/>
              <p:nvPr/>
            </p:nvSpPr>
            <p:spPr>
              <a:xfrm>
                <a:off x="1565313" y="2251971"/>
                <a:ext cx="974405" cy="1170008"/>
              </a:xfrm>
              <a:custGeom>
                <a:avLst/>
                <a:gdLst>
                  <a:gd name="connsiteX0" fmla="*/ 478631 w 648490"/>
                  <a:gd name="connsiteY0" fmla="*/ 0 h 778668"/>
                  <a:gd name="connsiteX1" fmla="*/ 0 w 648490"/>
                  <a:gd name="connsiteY1" fmla="*/ 0 h 778668"/>
                  <a:gd name="connsiteX2" fmla="*/ 0 w 648490"/>
                  <a:gd name="connsiteY2" fmla="*/ 778669 h 778668"/>
                  <a:gd name="connsiteX3" fmla="*/ 478631 w 648490"/>
                  <a:gd name="connsiteY3" fmla="*/ 778669 h 778668"/>
                  <a:gd name="connsiteX4" fmla="*/ 648491 w 648490"/>
                  <a:gd name="connsiteY4" fmla="*/ 389334 h 778668"/>
                  <a:gd name="connsiteX5" fmla="*/ 478631 w 648490"/>
                  <a:gd name="connsiteY5" fmla="*/ 0 h 77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490" h="778668">
                    <a:moveTo>
                      <a:pt x="478631" y="0"/>
                    </a:moveTo>
                    <a:lnTo>
                      <a:pt x="0" y="0"/>
                    </a:lnTo>
                    <a:lnTo>
                      <a:pt x="0" y="778669"/>
                    </a:lnTo>
                    <a:lnTo>
                      <a:pt x="478631" y="778669"/>
                    </a:lnTo>
                    <a:cubicBezTo>
                      <a:pt x="572443" y="778669"/>
                      <a:pt x="648491" y="604361"/>
                      <a:pt x="648491" y="389334"/>
                    </a:cubicBezTo>
                    <a:cubicBezTo>
                      <a:pt x="648500" y="174317"/>
                      <a:pt x="572443" y="0"/>
                      <a:pt x="478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C4FF4FD-AEE4-2AF2-1FE3-A01BCAB11E55}"/>
                  </a:ext>
                </a:extLst>
              </p:cNvPr>
              <p:cNvSpPr/>
              <p:nvPr/>
            </p:nvSpPr>
            <p:spPr>
              <a:xfrm>
                <a:off x="1326775" y="2152622"/>
                <a:ext cx="295787" cy="1418932"/>
              </a:xfrm>
              <a:custGeom>
                <a:avLst/>
                <a:gdLst>
                  <a:gd name="connsiteX0" fmla="*/ 196853 w 196853"/>
                  <a:gd name="connsiteY0" fmla="*/ 856228 h 944333"/>
                  <a:gd name="connsiteX1" fmla="*/ 5134 w 196853"/>
                  <a:gd name="connsiteY1" fmla="*/ 932904 h 944333"/>
                  <a:gd name="connsiteX2" fmla="*/ 0 w 196853"/>
                  <a:gd name="connsiteY2" fmla="*/ 944334 h 944333"/>
                  <a:gd name="connsiteX3" fmla="*/ 0 w 196853"/>
                  <a:gd name="connsiteY3" fmla="*/ 728374 h 944333"/>
                  <a:gd name="connsiteX4" fmla="*/ 0 w 196853"/>
                  <a:gd name="connsiteY4" fmla="*/ 84131 h 944333"/>
                  <a:gd name="connsiteX5" fmla="*/ 196853 w 196853"/>
                  <a:gd name="connsiteY5" fmla="*/ 2121 h 944333"/>
                  <a:gd name="connsiteX6" fmla="*/ 196853 w 196853"/>
                  <a:gd name="connsiteY6" fmla="*/ 856228 h 94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53" h="944333">
                    <a:moveTo>
                      <a:pt x="196853" y="856228"/>
                    </a:moveTo>
                    <a:cubicBezTo>
                      <a:pt x="196853" y="856228"/>
                      <a:pt x="92869" y="838625"/>
                      <a:pt x="5134" y="932904"/>
                    </a:cubicBezTo>
                    <a:cubicBezTo>
                      <a:pt x="3086" y="935095"/>
                      <a:pt x="0" y="938867"/>
                      <a:pt x="0" y="944334"/>
                    </a:cubicBezTo>
                    <a:lnTo>
                      <a:pt x="0" y="728374"/>
                    </a:lnTo>
                    <a:lnTo>
                      <a:pt x="0" y="84131"/>
                    </a:lnTo>
                    <a:cubicBezTo>
                      <a:pt x="0" y="84131"/>
                      <a:pt x="108347" y="-15653"/>
                      <a:pt x="196853" y="2121"/>
                    </a:cubicBezTo>
                    <a:lnTo>
                      <a:pt x="196853" y="85622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9C3DDBC-A56A-4FC3-8F4B-AE2F5B3529EB}"/>
                  </a:ext>
                </a:extLst>
              </p:cNvPr>
              <p:cNvSpPr/>
              <p:nvPr/>
            </p:nvSpPr>
            <p:spPr>
              <a:xfrm>
                <a:off x="1565311" y="3596544"/>
                <a:ext cx="5441312" cy="1169994"/>
              </a:xfrm>
              <a:custGeom>
                <a:avLst/>
                <a:gdLst>
                  <a:gd name="connsiteX0" fmla="*/ 0 w 2487263"/>
                  <a:gd name="connsiteY0" fmla="*/ 778659 h 778659"/>
                  <a:gd name="connsiteX1" fmla="*/ 2487263 w 2487263"/>
                  <a:gd name="connsiteY1" fmla="*/ 778659 h 778659"/>
                  <a:gd name="connsiteX2" fmla="*/ 2355504 w 2487263"/>
                  <a:gd name="connsiteY2" fmla="*/ 389325 h 778659"/>
                  <a:gd name="connsiteX3" fmla="*/ 2487263 w 2487263"/>
                  <a:gd name="connsiteY3" fmla="*/ 0 h 778659"/>
                  <a:gd name="connsiteX4" fmla="*/ 0 w 2487263"/>
                  <a:gd name="connsiteY4" fmla="*/ 0 h 778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7263" h="778659">
                    <a:moveTo>
                      <a:pt x="0" y="778659"/>
                    </a:moveTo>
                    <a:lnTo>
                      <a:pt x="2487263" y="778659"/>
                    </a:lnTo>
                    <a:lnTo>
                      <a:pt x="2355504" y="389325"/>
                    </a:lnTo>
                    <a:lnTo>
                      <a:pt x="24872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773E7F2-ABC0-CDB5-2BDC-7A19840B9259}"/>
                  </a:ext>
                </a:extLst>
              </p:cNvPr>
              <p:cNvSpPr/>
              <p:nvPr/>
            </p:nvSpPr>
            <p:spPr>
              <a:xfrm>
                <a:off x="1565313" y="3596544"/>
                <a:ext cx="974405" cy="1170007"/>
              </a:xfrm>
              <a:custGeom>
                <a:avLst/>
                <a:gdLst>
                  <a:gd name="connsiteX0" fmla="*/ 478631 w 648490"/>
                  <a:gd name="connsiteY0" fmla="*/ 0 h 778668"/>
                  <a:gd name="connsiteX1" fmla="*/ 0 w 648490"/>
                  <a:gd name="connsiteY1" fmla="*/ 0 h 778668"/>
                  <a:gd name="connsiteX2" fmla="*/ 0 w 648490"/>
                  <a:gd name="connsiteY2" fmla="*/ 778669 h 778668"/>
                  <a:gd name="connsiteX3" fmla="*/ 478631 w 648490"/>
                  <a:gd name="connsiteY3" fmla="*/ 778669 h 778668"/>
                  <a:gd name="connsiteX4" fmla="*/ 648491 w 648490"/>
                  <a:gd name="connsiteY4" fmla="*/ 389335 h 778668"/>
                  <a:gd name="connsiteX5" fmla="*/ 478631 w 648490"/>
                  <a:gd name="connsiteY5" fmla="*/ 0 h 77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490" h="778668">
                    <a:moveTo>
                      <a:pt x="478631" y="0"/>
                    </a:moveTo>
                    <a:lnTo>
                      <a:pt x="0" y="0"/>
                    </a:lnTo>
                    <a:lnTo>
                      <a:pt x="0" y="778669"/>
                    </a:lnTo>
                    <a:lnTo>
                      <a:pt x="478631" y="778669"/>
                    </a:lnTo>
                    <a:cubicBezTo>
                      <a:pt x="572443" y="778669"/>
                      <a:pt x="648491" y="604361"/>
                      <a:pt x="648491" y="389335"/>
                    </a:cubicBezTo>
                    <a:cubicBezTo>
                      <a:pt x="648500" y="174308"/>
                      <a:pt x="572443" y="0"/>
                      <a:pt x="478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AE654-8923-9B7A-C499-A7D478556A1B}"/>
                  </a:ext>
                </a:extLst>
              </p:cNvPr>
              <p:cNvSpPr/>
              <p:nvPr/>
            </p:nvSpPr>
            <p:spPr>
              <a:xfrm>
                <a:off x="1326775" y="3497153"/>
                <a:ext cx="295787" cy="1418960"/>
              </a:xfrm>
              <a:custGeom>
                <a:avLst/>
                <a:gdLst>
                  <a:gd name="connsiteX0" fmla="*/ 196853 w 196853"/>
                  <a:gd name="connsiteY0" fmla="*/ 856247 h 944352"/>
                  <a:gd name="connsiteX1" fmla="*/ 5134 w 196853"/>
                  <a:gd name="connsiteY1" fmla="*/ 932923 h 944352"/>
                  <a:gd name="connsiteX2" fmla="*/ 0 w 196853"/>
                  <a:gd name="connsiteY2" fmla="*/ 944353 h 944352"/>
                  <a:gd name="connsiteX3" fmla="*/ 0 w 196853"/>
                  <a:gd name="connsiteY3" fmla="*/ 728392 h 944352"/>
                  <a:gd name="connsiteX4" fmla="*/ 0 w 196853"/>
                  <a:gd name="connsiteY4" fmla="*/ 84131 h 944352"/>
                  <a:gd name="connsiteX5" fmla="*/ 196853 w 196853"/>
                  <a:gd name="connsiteY5" fmla="*/ 2121 h 944352"/>
                  <a:gd name="connsiteX6" fmla="*/ 196853 w 196853"/>
                  <a:gd name="connsiteY6" fmla="*/ 856247 h 94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53" h="944352">
                    <a:moveTo>
                      <a:pt x="196853" y="856247"/>
                    </a:moveTo>
                    <a:cubicBezTo>
                      <a:pt x="196853" y="856247"/>
                      <a:pt x="92869" y="838644"/>
                      <a:pt x="5134" y="932923"/>
                    </a:cubicBezTo>
                    <a:cubicBezTo>
                      <a:pt x="3086" y="935123"/>
                      <a:pt x="0" y="938885"/>
                      <a:pt x="0" y="944353"/>
                    </a:cubicBezTo>
                    <a:lnTo>
                      <a:pt x="0" y="728392"/>
                    </a:lnTo>
                    <a:lnTo>
                      <a:pt x="0" y="84131"/>
                    </a:lnTo>
                    <a:cubicBezTo>
                      <a:pt x="0" y="84131"/>
                      <a:pt x="108347" y="-15653"/>
                      <a:pt x="196853" y="2121"/>
                    </a:cubicBezTo>
                    <a:lnTo>
                      <a:pt x="196853" y="856247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A967E1-FB0C-4D1E-833D-8FBEB5E16FFC}"/>
                  </a:ext>
                </a:extLst>
              </p:cNvPr>
              <p:cNvSpPr/>
              <p:nvPr/>
            </p:nvSpPr>
            <p:spPr>
              <a:xfrm>
                <a:off x="1565314" y="4944280"/>
                <a:ext cx="5441311" cy="1170008"/>
              </a:xfrm>
              <a:custGeom>
                <a:avLst/>
                <a:gdLst>
                  <a:gd name="connsiteX0" fmla="*/ 0 w 2487263"/>
                  <a:gd name="connsiteY0" fmla="*/ 778669 h 778668"/>
                  <a:gd name="connsiteX1" fmla="*/ 2487263 w 2487263"/>
                  <a:gd name="connsiteY1" fmla="*/ 778669 h 778668"/>
                  <a:gd name="connsiteX2" fmla="*/ 2355504 w 2487263"/>
                  <a:gd name="connsiteY2" fmla="*/ 389334 h 778668"/>
                  <a:gd name="connsiteX3" fmla="*/ 2487263 w 2487263"/>
                  <a:gd name="connsiteY3" fmla="*/ 0 h 778668"/>
                  <a:gd name="connsiteX4" fmla="*/ 0 w 2487263"/>
                  <a:gd name="connsiteY4" fmla="*/ 0 h 77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7263" h="778668">
                    <a:moveTo>
                      <a:pt x="0" y="778669"/>
                    </a:moveTo>
                    <a:lnTo>
                      <a:pt x="2487263" y="778669"/>
                    </a:lnTo>
                    <a:lnTo>
                      <a:pt x="2355504" y="389334"/>
                    </a:lnTo>
                    <a:lnTo>
                      <a:pt x="24872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B36A78F-019F-7406-C4D5-6FCB46AAC6AD}"/>
                  </a:ext>
                </a:extLst>
              </p:cNvPr>
              <p:cNvSpPr/>
              <p:nvPr/>
            </p:nvSpPr>
            <p:spPr>
              <a:xfrm>
                <a:off x="1565314" y="4944280"/>
                <a:ext cx="974405" cy="1170008"/>
              </a:xfrm>
              <a:custGeom>
                <a:avLst/>
                <a:gdLst>
                  <a:gd name="connsiteX0" fmla="*/ 478631 w 648490"/>
                  <a:gd name="connsiteY0" fmla="*/ 0 h 778668"/>
                  <a:gd name="connsiteX1" fmla="*/ 0 w 648490"/>
                  <a:gd name="connsiteY1" fmla="*/ 0 h 778668"/>
                  <a:gd name="connsiteX2" fmla="*/ 0 w 648490"/>
                  <a:gd name="connsiteY2" fmla="*/ 778669 h 778668"/>
                  <a:gd name="connsiteX3" fmla="*/ 478631 w 648490"/>
                  <a:gd name="connsiteY3" fmla="*/ 778669 h 778668"/>
                  <a:gd name="connsiteX4" fmla="*/ 648491 w 648490"/>
                  <a:gd name="connsiteY4" fmla="*/ 389334 h 778668"/>
                  <a:gd name="connsiteX5" fmla="*/ 478631 w 648490"/>
                  <a:gd name="connsiteY5" fmla="*/ 0 h 77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8490" h="778668">
                    <a:moveTo>
                      <a:pt x="478631" y="0"/>
                    </a:moveTo>
                    <a:lnTo>
                      <a:pt x="0" y="0"/>
                    </a:lnTo>
                    <a:lnTo>
                      <a:pt x="0" y="778669"/>
                    </a:lnTo>
                    <a:lnTo>
                      <a:pt x="478631" y="778669"/>
                    </a:lnTo>
                    <a:cubicBezTo>
                      <a:pt x="572443" y="778669"/>
                      <a:pt x="648491" y="604361"/>
                      <a:pt x="648491" y="389334"/>
                    </a:cubicBezTo>
                    <a:cubicBezTo>
                      <a:pt x="648500" y="174317"/>
                      <a:pt x="572443" y="0"/>
                      <a:pt x="4786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388B698-B316-1DCB-514A-1E5F76236E97}"/>
                  </a:ext>
                </a:extLst>
              </p:cNvPr>
              <p:cNvSpPr/>
              <p:nvPr/>
            </p:nvSpPr>
            <p:spPr>
              <a:xfrm>
                <a:off x="1326789" y="4841725"/>
                <a:ext cx="295787" cy="1422134"/>
              </a:xfrm>
              <a:custGeom>
                <a:avLst/>
                <a:gdLst>
                  <a:gd name="connsiteX0" fmla="*/ 0 w 196853"/>
                  <a:gd name="connsiteY0" fmla="*/ 84131 h 946464"/>
                  <a:gd name="connsiteX1" fmla="*/ 0 w 196853"/>
                  <a:gd name="connsiteY1" fmla="*/ 944344 h 946464"/>
                  <a:gd name="connsiteX2" fmla="*/ 196853 w 196853"/>
                  <a:gd name="connsiteY2" fmla="*/ 862333 h 946464"/>
                  <a:gd name="connsiteX3" fmla="*/ 196853 w 196853"/>
                  <a:gd name="connsiteY3" fmla="*/ 2121 h 946464"/>
                  <a:gd name="connsiteX4" fmla="*/ 0 w 196853"/>
                  <a:gd name="connsiteY4" fmla="*/ 84131 h 94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853" h="946464">
                    <a:moveTo>
                      <a:pt x="0" y="84131"/>
                    </a:moveTo>
                    <a:lnTo>
                      <a:pt x="0" y="944344"/>
                    </a:lnTo>
                    <a:cubicBezTo>
                      <a:pt x="88506" y="962117"/>
                      <a:pt x="196853" y="862333"/>
                      <a:pt x="196853" y="862333"/>
                    </a:cubicBezTo>
                    <a:lnTo>
                      <a:pt x="196853" y="2121"/>
                    </a:lnTo>
                    <a:cubicBezTo>
                      <a:pt x="108347" y="-15653"/>
                      <a:pt x="0" y="84131"/>
                      <a:pt x="0" y="8413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6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B68DA-461A-9693-8217-5DC2BCDC07F7}"/>
                  </a:ext>
                </a:extLst>
              </p:cNvPr>
              <p:cNvSpPr txBox="1"/>
              <p:nvPr/>
            </p:nvSpPr>
            <p:spPr>
              <a:xfrm>
                <a:off x="1696386" y="1244273"/>
                <a:ext cx="642729" cy="568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400" b="1" spc="0" baseline="0" dirty="0">
                    <a:ln/>
                    <a:solidFill>
                      <a:srgbClr val="FFFFFF"/>
                    </a:solidFill>
                    <a:latin typeface="Montserrat" panose="00000500000000000000" pitchFamily="2" charset="0"/>
                    <a:cs typeface="Arial"/>
                    <a:sym typeface="Arial"/>
                    <a:rtl val="0"/>
                  </a:rPr>
                  <a:t>01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2E136E-A18D-136D-4EA6-95B3C8B7E0C2}"/>
                  </a:ext>
                </a:extLst>
              </p:cNvPr>
              <p:cNvSpPr txBox="1"/>
              <p:nvPr/>
            </p:nvSpPr>
            <p:spPr>
              <a:xfrm>
                <a:off x="1660540" y="2588830"/>
                <a:ext cx="719005" cy="568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400" b="1" spc="0" baseline="0" dirty="0">
                    <a:ln/>
                    <a:solidFill>
                      <a:srgbClr val="FFFFFF"/>
                    </a:solidFill>
                    <a:latin typeface="Montserrat" panose="00000500000000000000" pitchFamily="2" charset="0"/>
                    <a:cs typeface="Arial"/>
                    <a:sym typeface="Arial"/>
                    <a:rtl val="0"/>
                  </a:rPr>
                  <a:t>02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C0B784-E4AA-83AD-3472-5C6C565E37F2}"/>
                  </a:ext>
                </a:extLst>
              </p:cNvPr>
              <p:cNvSpPr txBox="1"/>
              <p:nvPr/>
            </p:nvSpPr>
            <p:spPr>
              <a:xfrm>
                <a:off x="1653411" y="3908366"/>
                <a:ext cx="721012" cy="568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400" b="1" spc="0" baseline="0" dirty="0">
                    <a:ln/>
                    <a:solidFill>
                      <a:srgbClr val="FFFFFF"/>
                    </a:solidFill>
                    <a:latin typeface="Montserrat" panose="00000500000000000000" pitchFamily="2" charset="0"/>
                    <a:cs typeface="Arial"/>
                    <a:sym typeface="Arial"/>
                    <a:rtl val="0"/>
                  </a:rPr>
                  <a:t>03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014555-6E16-9365-E29B-BB79824F7345}"/>
                  </a:ext>
                </a:extLst>
              </p:cNvPr>
              <p:cNvSpPr txBox="1"/>
              <p:nvPr/>
            </p:nvSpPr>
            <p:spPr>
              <a:xfrm>
                <a:off x="1635342" y="5281138"/>
                <a:ext cx="757144" cy="568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400" b="1" spc="0" baseline="0" dirty="0">
                    <a:ln/>
                    <a:solidFill>
                      <a:srgbClr val="FFFFFF"/>
                    </a:solidFill>
                    <a:latin typeface="Montserrat" panose="00000500000000000000" pitchFamily="2" charset="0"/>
                    <a:cs typeface="Arial"/>
                    <a:sym typeface="Arial"/>
                    <a:rtl val="0"/>
                  </a:rPr>
                  <a:t>04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C3CFF15-B557-28EF-EF0F-87A93AAA2AD5}"/>
                  </a:ext>
                </a:extLst>
              </p:cNvPr>
              <p:cNvGrpSpPr/>
              <p:nvPr/>
            </p:nvGrpSpPr>
            <p:grpSpPr>
              <a:xfrm>
                <a:off x="2740983" y="4987857"/>
                <a:ext cx="4000700" cy="890495"/>
                <a:chOff x="7809948" y="4939435"/>
                <a:chExt cx="4000700" cy="890495"/>
              </a:xfrm>
            </p:grpSpPr>
            <p:sp>
              <p:nvSpPr>
                <p:cNvPr id="37" name="Google Shape;759;p16">
                  <a:extLst>
                    <a:ext uri="{FF2B5EF4-FFF2-40B4-BE49-F238E27FC236}">
                      <a16:creationId xmlns:a16="http://schemas.microsoft.com/office/drawing/2014/main" id="{94939389-59D4-B8F3-811C-9A87E3C0F5A6}"/>
                    </a:ext>
                  </a:extLst>
                </p:cNvPr>
                <p:cNvSpPr txBox="1"/>
                <p:nvPr/>
              </p:nvSpPr>
              <p:spPr>
                <a:xfrm>
                  <a:off x="7809948" y="5464230"/>
                  <a:ext cx="4000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GB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A cheque that is no longer valid for payment because it has not been presented within its validity period, usually six months from the issue date.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endParaRPr>
                </a:p>
              </p:txBody>
            </p:sp>
            <p:sp>
              <p:nvSpPr>
                <p:cNvPr id="38" name="Google Shape;760;p16">
                  <a:extLst>
                    <a:ext uri="{FF2B5EF4-FFF2-40B4-BE49-F238E27FC236}">
                      <a16:creationId xmlns:a16="http://schemas.microsoft.com/office/drawing/2014/main" id="{39E066AF-42E6-F95A-CA7C-94984975BB37}"/>
                    </a:ext>
                  </a:extLst>
                </p:cNvPr>
                <p:cNvSpPr txBox="1"/>
                <p:nvPr/>
              </p:nvSpPr>
              <p:spPr>
                <a:xfrm>
                  <a:off x="7809948" y="4939435"/>
                  <a:ext cx="3210900" cy="365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cs typeface="Arial" panose="020B0604020202020204" pitchFamily="34" charset="0"/>
                    </a:rPr>
                    <a:t>Stale Cheque</a:t>
                  </a:r>
                  <a:endParaRPr lang="en-I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86D1C17-9551-ACA1-D1AC-353E2783B51C}"/>
                  </a:ext>
                </a:extLst>
              </p:cNvPr>
              <p:cNvGrpSpPr/>
              <p:nvPr/>
            </p:nvGrpSpPr>
            <p:grpSpPr>
              <a:xfrm>
                <a:off x="2740983" y="3697820"/>
                <a:ext cx="4000700" cy="832789"/>
                <a:chOff x="7792072" y="2144894"/>
                <a:chExt cx="4000700" cy="832789"/>
              </a:xfrm>
            </p:grpSpPr>
            <p:sp>
              <p:nvSpPr>
                <p:cNvPr id="35" name="Google Shape;770;p16">
                  <a:extLst>
                    <a:ext uri="{FF2B5EF4-FFF2-40B4-BE49-F238E27FC236}">
                      <a16:creationId xmlns:a16="http://schemas.microsoft.com/office/drawing/2014/main" id="{EBF5B773-7D2F-75F3-3BC6-2E681883D6F5}"/>
                    </a:ext>
                  </a:extLst>
                </p:cNvPr>
                <p:cNvSpPr txBox="1"/>
                <p:nvPr/>
              </p:nvSpPr>
              <p:spPr>
                <a:xfrm>
                  <a:off x="7792072" y="2611983"/>
                  <a:ext cx="4000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GB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A cheque issued with a future date, making it valid for payment only on or after the mentioned date.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endParaRPr>
                </a:p>
              </p:txBody>
            </p:sp>
            <p:sp>
              <p:nvSpPr>
                <p:cNvPr id="36" name="Google Shape;771;p16">
                  <a:extLst>
                    <a:ext uri="{FF2B5EF4-FFF2-40B4-BE49-F238E27FC236}">
                      <a16:creationId xmlns:a16="http://schemas.microsoft.com/office/drawing/2014/main" id="{4EB564A6-538B-6001-3988-061A7D7ABD77}"/>
                    </a:ext>
                  </a:extLst>
                </p:cNvPr>
                <p:cNvSpPr txBox="1"/>
                <p:nvPr/>
              </p:nvSpPr>
              <p:spPr>
                <a:xfrm>
                  <a:off x="7792072" y="2144894"/>
                  <a:ext cx="3210900" cy="365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cs typeface="Arial" panose="020B0604020202020204" pitchFamily="34" charset="0"/>
                    </a:rPr>
                    <a:t>Post-Dated Cheque </a:t>
                  </a:r>
                  <a:endParaRPr lang="en-I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BA4D39E-A2B6-6987-066C-D90950E19B83}"/>
                  </a:ext>
                </a:extLst>
              </p:cNvPr>
              <p:cNvGrpSpPr/>
              <p:nvPr/>
            </p:nvGrpSpPr>
            <p:grpSpPr>
              <a:xfrm>
                <a:off x="2740983" y="2332912"/>
                <a:ext cx="4000700" cy="853131"/>
                <a:chOff x="2395465" y="4975598"/>
                <a:chExt cx="4000700" cy="853131"/>
              </a:xfrm>
            </p:grpSpPr>
            <p:sp>
              <p:nvSpPr>
                <p:cNvPr id="33" name="Google Shape;781;p16">
                  <a:extLst>
                    <a:ext uri="{FF2B5EF4-FFF2-40B4-BE49-F238E27FC236}">
                      <a16:creationId xmlns:a16="http://schemas.microsoft.com/office/drawing/2014/main" id="{B48E969B-4BF5-70A2-37E6-6EDB9DABE799}"/>
                    </a:ext>
                  </a:extLst>
                </p:cNvPr>
                <p:cNvSpPr txBox="1"/>
                <p:nvPr/>
              </p:nvSpPr>
              <p:spPr>
                <a:xfrm>
                  <a:off x="2395465" y="5463029"/>
                  <a:ext cx="4000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GB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A cheque with two parallel lines on the top left corner, amount is credited only to the payee's account,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endParaRPr>
                </a:p>
              </p:txBody>
            </p:sp>
            <p:sp>
              <p:nvSpPr>
                <p:cNvPr id="34" name="Google Shape;782;p16">
                  <a:extLst>
                    <a:ext uri="{FF2B5EF4-FFF2-40B4-BE49-F238E27FC236}">
                      <a16:creationId xmlns:a16="http://schemas.microsoft.com/office/drawing/2014/main" id="{13B3441F-E071-E866-F32A-3A596C0A2C6D}"/>
                    </a:ext>
                  </a:extLst>
                </p:cNvPr>
                <p:cNvSpPr txBox="1"/>
                <p:nvPr/>
              </p:nvSpPr>
              <p:spPr>
                <a:xfrm>
                  <a:off x="2395465" y="4975598"/>
                  <a:ext cx="3210900" cy="365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cs typeface="Arial" panose="020B0604020202020204" pitchFamily="34" charset="0"/>
                    </a:rPr>
                    <a:t>Crossed Cheque/AC Payee</a:t>
                  </a:r>
                  <a:endParaRPr lang="en-I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55D71A9-5D64-1FA8-DDDD-7874CE330756}"/>
                  </a:ext>
                </a:extLst>
              </p:cNvPr>
              <p:cNvGrpSpPr/>
              <p:nvPr/>
            </p:nvGrpSpPr>
            <p:grpSpPr>
              <a:xfrm>
                <a:off x="2740983" y="1076025"/>
                <a:ext cx="4000700" cy="832493"/>
                <a:chOff x="2712408" y="1105673"/>
                <a:chExt cx="4000700" cy="832493"/>
              </a:xfrm>
            </p:grpSpPr>
            <p:sp>
              <p:nvSpPr>
                <p:cNvPr id="31" name="Google Shape;792;p16">
                  <a:extLst>
                    <a:ext uri="{FF2B5EF4-FFF2-40B4-BE49-F238E27FC236}">
                      <a16:creationId xmlns:a16="http://schemas.microsoft.com/office/drawing/2014/main" id="{63C0FDA3-50C1-88B6-FD70-7BD79609BC2F}"/>
                    </a:ext>
                  </a:extLst>
                </p:cNvPr>
                <p:cNvSpPr txBox="1"/>
                <p:nvPr/>
              </p:nvSpPr>
              <p:spPr>
                <a:xfrm>
                  <a:off x="2712408" y="1572466"/>
                  <a:ext cx="4000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GB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ea typeface="Roboto" panose="02000000000000000000" pitchFamily="2" charset="0"/>
                      <a:cs typeface="Roboto" panose="02000000000000000000" pitchFamily="2" charset="0"/>
                      <a:sym typeface="Roboto"/>
                    </a:rPr>
                    <a:t>Payment is made to the person holding or presenting the cheque, without requiring identification.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endParaRPr>
                </a:p>
              </p:txBody>
            </p:sp>
            <p:sp>
              <p:nvSpPr>
                <p:cNvPr id="32" name="Google Shape;793;p16">
                  <a:extLst>
                    <a:ext uri="{FF2B5EF4-FFF2-40B4-BE49-F238E27FC236}">
                      <a16:creationId xmlns:a16="http://schemas.microsoft.com/office/drawing/2014/main" id="{F325CF82-1DF9-8C84-AA7A-B84AC76216C6}"/>
                    </a:ext>
                  </a:extLst>
                </p:cNvPr>
                <p:cNvSpPr txBox="1"/>
                <p:nvPr/>
              </p:nvSpPr>
              <p:spPr>
                <a:xfrm>
                  <a:off x="2712408" y="1105673"/>
                  <a:ext cx="3210900" cy="365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ontserrat" panose="00000500000000000000" pitchFamily="2" charset="0"/>
                      <a:cs typeface="Arial" panose="020B0604020202020204" pitchFamily="34" charset="0"/>
                    </a:rPr>
                    <a:t>Bearer Cheque</a:t>
                  </a:r>
                  <a:endParaRPr lang="en-I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AB613CF-C215-8F26-13E0-377370C789D1}"/>
              </a:ext>
            </a:extLst>
          </p:cNvPr>
          <p:cNvSpPr txBox="1"/>
          <p:nvPr/>
        </p:nvSpPr>
        <p:spPr>
          <a:xfrm>
            <a:off x="1649046" y="1433330"/>
            <a:ext cx="3485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Electronic Fund Transfers (Digital Payment Modes)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B9961E-9485-A9C4-4A87-893EDA8E94B5}"/>
              </a:ext>
            </a:extLst>
          </p:cNvPr>
          <p:cNvSpPr txBox="1"/>
          <p:nvPr/>
        </p:nvSpPr>
        <p:spPr>
          <a:xfrm>
            <a:off x="6584462" y="1450934"/>
            <a:ext cx="3485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Cheque-Based Payments (Manual Payment Mode)</a:t>
            </a:r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0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E63C0AF8-5A5E-450B-3873-38BA5D840435}"/>
              </a:ext>
            </a:extLst>
          </p:cNvPr>
          <p:cNvGrpSpPr/>
          <p:nvPr/>
        </p:nvGrpSpPr>
        <p:grpSpPr>
          <a:xfrm>
            <a:off x="515815" y="1418323"/>
            <a:ext cx="11186864" cy="5023507"/>
            <a:chOff x="2331599" y="1611365"/>
            <a:chExt cx="7541388" cy="3648384"/>
          </a:xfrm>
        </p:grpSpPr>
        <p:sp>
          <p:nvSpPr>
            <p:cNvPr id="67" name="Google Shape;321;p26">
              <a:extLst>
                <a:ext uri="{FF2B5EF4-FFF2-40B4-BE49-F238E27FC236}">
                  <a16:creationId xmlns:a16="http://schemas.microsoft.com/office/drawing/2014/main" id="{4A733A1D-C831-6344-7475-A51002D64237}"/>
                </a:ext>
              </a:extLst>
            </p:cNvPr>
            <p:cNvSpPr/>
            <p:nvPr/>
          </p:nvSpPr>
          <p:spPr>
            <a:xfrm>
              <a:off x="6820426" y="1613090"/>
              <a:ext cx="3026393" cy="60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" name="Google Shape;322;p26">
              <a:extLst>
                <a:ext uri="{FF2B5EF4-FFF2-40B4-BE49-F238E27FC236}">
                  <a16:creationId xmlns:a16="http://schemas.microsoft.com/office/drawing/2014/main" id="{121E2BAC-B869-7219-FCC7-79FC6AFA4FED}"/>
                </a:ext>
              </a:extLst>
            </p:cNvPr>
            <p:cNvSpPr txBox="1"/>
            <p:nvPr/>
          </p:nvSpPr>
          <p:spPr>
            <a:xfrm>
              <a:off x="6820426" y="1614704"/>
              <a:ext cx="3039968" cy="60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GB" dirty="0">
                  <a:solidFill>
                    <a:schemeClr val="bg1"/>
                  </a:solidFill>
                </a:rPr>
                <a:t>Regulated by RBI but under a separate act.</a:t>
              </a:r>
              <a:endParaRPr lang="en-US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69" name="Google Shape;323;p26">
              <a:extLst>
                <a:ext uri="{FF2B5EF4-FFF2-40B4-BE49-F238E27FC236}">
                  <a16:creationId xmlns:a16="http://schemas.microsoft.com/office/drawing/2014/main" id="{DC3E1010-16BF-DB49-590A-B0B93E6F610B}"/>
                </a:ext>
              </a:extLst>
            </p:cNvPr>
            <p:cNvSpPr/>
            <p:nvPr/>
          </p:nvSpPr>
          <p:spPr>
            <a:xfrm>
              <a:off x="6820426" y="2365851"/>
              <a:ext cx="3026392" cy="60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0" name="Google Shape;324;p26">
              <a:extLst>
                <a:ext uri="{FF2B5EF4-FFF2-40B4-BE49-F238E27FC236}">
                  <a16:creationId xmlns:a16="http://schemas.microsoft.com/office/drawing/2014/main" id="{D16AF1C9-AA28-DAA4-5FBA-5E80C22D07DD}"/>
                </a:ext>
              </a:extLst>
            </p:cNvPr>
            <p:cNvSpPr txBox="1"/>
            <p:nvPr/>
          </p:nvSpPr>
          <p:spPr>
            <a:xfrm>
              <a:off x="6834003" y="2362399"/>
              <a:ext cx="3026392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IN" dirty="0">
                  <a:solidFill>
                    <a:schemeClr val="bg1"/>
                  </a:solidFill>
                </a:rPr>
                <a:t>Cannot accept demand deposits.</a:t>
              </a:r>
              <a:endParaRPr lang="en-US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71" name="Google Shape;325;p26">
              <a:extLst>
                <a:ext uri="{FF2B5EF4-FFF2-40B4-BE49-F238E27FC236}">
                  <a16:creationId xmlns:a16="http://schemas.microsoft.com/office/drawing/2014/main" id="{E32B911F-FA23-D223-0E15-CA12C87DA395}"/>
                </a:ext>
              </a:extLst>
            </p:cNvPr>
            <p:cNvSpPr/>
            <p:nvPr/>
          </p:nvSpPr>
          <p:spPr>
            <a:xfrm>
              <a:off x="6834003" y="3878273"/>
              <a:ext cx="3012816" cy="60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2" name="Google Shape;326;p26">
              <a:extLst>
                <a:ext uri="{FF2B5EF4-FFF2-40B4-BE49-F238E27FC236}">
                  <a16:creationId xmlns:a16="http://schemas.microsoft.com/office/drawing/2014/main" id="{82BB6179-CA41-A39A-7DBA-1E4DF9C6776F}"/>
                </a:ext>
              </a:extLst>
            </p:cNvPr>
            <p:cNvSpPr txBox="1"/>
            <p:nvPr/>
          </p:nvSpPr>
          <p:spPr>
            <a:xfrm>
              <a:off x="6834003" y="3873099"/>
              <a:ext cx="3012808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GB" dirty="0">
                  <a:solidFill>
                    <a:schemeClr val="bg1"/>
                  </a:solidFill>
                </a:rPr>
                <a:t>Quicker approval with lenient eligibility.</a:t>
              </a:r>
              <a:endParaRPr lang="en-US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73" name="Google Shape;327;p26">
              <a:extLst>
                <a:ext uri="{FF2B5EF4-FFF2-40B4-BE49-F238E27FC236}">
                  <a16:creationId xmlns:a16="http://schemas.microsoft.com/office/drawing/2014/main" id="{C9936170-625A-2488-47D6-99B502966C5D}"/>
                </a:ext>
              </a:extLst>
            </p:cNvPr>
            <p:cNvSpPr/>
            <p:nvPr/>
          </p:nvSpPr>
          <p:spPr>
            <a:xfrm>
              <a:off x="6834003" y="3122062"/>
              <a:ext cx="3012816" cy="60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4" name="Google Shape;328;p26">
              <a:extLst>
                <a:ext uri="{FF2B5EF4-FFF2-40B4-BE49-F238E27FC236}">
                  <a16:creationId xmlns:a16="http://schemas.microsoft.com/office/drawing/2014/main" id="{765DD765-26A9-C4F3-902F-3D671DFFE63B}"/>
                </a:ext>
              </a:extLst>
            </p:cNvPr>
            <p:cNvSpPr txBox="1"/>
            <p:nvPr/>
          </p:nvSpPr>
          <p:spPr>
            <a:xfrm>
              <a:off x="6820426" y="3125976"/>
              <a:ext cx="3047293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GB" dirty="0">
                  <a:solidFill>
                    <a:schemeClr val="bg1"/>
                  </a:solidFill>
                </a:rPr>
                <a:t>Slightly higher but more flexible.</a:t>
              </a:r>
              <a:endParaRPr lang="en-US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75" name="Google Shape;329;p26">
              <a:extLst>
                <a:ext uri="{FF2B5EF4-FFF2-40B4-BE49-F238E27FC236}">
                  <a16:creationId xmlns:a16="http://schemas.microsoft.com/office/drawing/2014/main" id="{8661824D-ACFD-A7C7-B1EE-35EB1301750D}"/>
                </a:ext>
              </a:extLst>
            </p:cNvPr>
            <p:cNvSpPr/>
            <p:nvPr/>
          </p:nvSpPr>
          <p:spPr>
            <a:xfrm>
              <a:off x="6834003" y="4634485"/>
              <a:ext cx="3012816" cy="60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6" name="Google Shape;330;p26">
              <a:extLst>
                <a:ext uri="{FF2B5EF4-FFF2-40B4-BE49-F238E27FC236}">
                  <a16:creationId xmlns:a16="http://schemas.microsoft.com/office/drawing/2014/main" id="{C4A3F3DA-7849-0642-F86D-8541AF983B5A}"/>
                </a:ext>
              </a:extLst>
            </p:cNvPr>
            <p:cNvSpPr txBox="1"/>
            <p:nvPr/>
          </p:nvSpPr>
          <p:spPr>
            <a:xfrm>
              <a:off x="6834003" y="4644149"/>
              <a:ext cx="3038984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GB" dirty="0">
                  <a:solidFill>
                    <a:schemeClr val="bg1"/>
                  </a:solidFill>
                </a:rPr>
                <a:t>Often focuses on SMEs and Startups</a:t>
              </a:r>
              <a:endParaRPr lang="en-US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77" name="Google Shape;331;p26">
              <a:extLst>
                <a:ext uri="{FF2B5EF4-FFF2-40B4-BE49-F238E27FC236}">
                  <a16:creationId xmlns:a16="http://schemas.microsoft.com/office/drawing/2014/main" id="{FEC3D9C7-C3CF-F3BD-62E8-102C8AFD2AD1}"/>
                </a:ext>
              </a:extLst>
            </p:cNvPr>
            <p:cNvSpPr/>
            <p:nvPr/>
          </p:nvSpPr>
          <p:spPr>
            <a:xfrm>
              <a:off x="2331599" y="1611365"/>
              <a:ext cx="1578300" cy="60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Regulation</a:t>
              </a:r>
            </a:p>
          </p:txBody>
        </p:sp>
        <p:sp>
          <p:nvSpPr>
            <p:cNvPr id="78" name="Google Shape;332;p26">
              <a:extLst>
                <a:ext uri="{FF2B5EF4-FFF2-40B4-BE49-F238E27FC236}">
                  <a16:creationId xmlns:a16="http://schemas.microsoft.com/office/drawing/2014/main" id="{9D510285-B73D-88F7-7F15-A7F3664659A2}"/>
                </a:ext>
              </a:extLst>
            </p:cNvPr>
            <p:cNvSpPr/>
            <p:nvPr/>
          </p:nvSpPr>
          <p:spPr>
            <a:xfrm>
              <a:off x="2331599" y="2364127"/>
              <a:ext cx="1578300" cy="60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Deposit Acceptance</a:t>
              </a:r>
            </a:p>
          </p:txBody>
        </p:sp>
        <p:sp>
          <p:nvSpPr>
            <p:cNvPr id="79" name="Google Shape;333;p26">
              <a:extLst>
                <a:ext uri="{FF2B5EF4-FFF2-40B4-BE49-F238E27FC236}">
                  <a16:creationId xmlns:a16="http://schemas.microsoft.com/office/drawing/2014/main" id="{42942E18-D18A-46D6-5F38-530AD0211034}"/>
                </a:ext>
              </a:extLst>
            </p:cNvPr>
            <p:cNvSpPr/>
            <p:nvPr/>
          </p:nvSpPr>
          <p:spPr>
            <a:xfrm>
              <a:off x="2331599" y="3876552"/>
              <a:ext cx="1578300" cy="60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Loan Process</a:t>
              </a:r>
            </a:p>
          </p:txBody>
        </p:sp>
        <p:sp>
          <p:nvSpPr>
            <p:cNvPr id="80" name="Google Shape;334;p26">
              <a:extLst>
                <a:ext uri="{FF2B5EF4-FFF2-40B4-BE49-F238E27FC236}">
                  <a16:creationId xmlns:a16="http://schemas.microsoft.com/office/drawing/2014/main" id="{F7483A36-E508-9754-FA1E-70159CADF958}"/>
                </a:ext>
              </a:extLst>
            </p:cNvPr>
            <p:cNvSpPr/>
            <p:nvPr/>
          </p:nvSpPr>
          <p:spPr>
            <a:xfrm>
              <a:off x="2331599" y="3120340"/>
              <a:ext cx="1578300" cy="60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Interest Rates</a:t>
              </a:r>
            </a:p>
          </p:txBody>
        </p:sp>
        <p:sp>
          <p:nvSpPr>
            <p:cNvPr id="81" name="Google Shape;335;p26">
              <a:extLst>
                <a:ext uri="{FF2B5EF4-FFF2-40B4-BE49-F238E27FC236}">
                  <a16:creationId xmlns:a16="http://schemas.microsoft.com/office/drawing/2014/main" id="{DEE413C9-528A-E628-EAEE-4BEA889FE5B4}"/>
                </a:ext>
              </a:extLst>
            </p:cNvPr>
            <p:cNvSpPr/>
            <p:nvPr/>
          </p:nvSpPr>
          <p:spPr>
            <a:xfrm>
              <a:off x="2331599" y="4632764"/>
              <a:ext cx="1578300" cy="60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 Reach</a:t>
              </a:r>
            </a:p>
          </p:txBody>
        </p:sp>
      </p:grpSp>
      <p:sp>
        <p:nvSpPr>
          <p:cNvPr id="125" name="Google Shape;321;p26">
            <a:extLst>
              <a:ext uri="{FF2B5EF4-FFF2-40B4-BE49-F238E27FC236}">
                <a16:creationId xmlns:a16="http://schemas.microsoft.com/office/drawing/2014/main" id="{CA8B7324-6900-6FF0-8B09-0A704EC7F9C1}"/>
              </a:ext>
            </a:extLst>
          </p:cNvPr>
          <p:cNvSpPr/>
          <p:nvPr/>
        </p:nvSpPr>
        <p:spPr>
          <a:xfrm>
            <a:off x="3063036" y="1418323"/>
            <a:ext cx="3908291" cy="8381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Regulated by RBI under the Banking Regulation Act.</a:t>
            </a:r>
            <a:endParaRPr dirty="0">
              <a:solidFill>
                <a:schemeClr val="bg1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128" name="Google Shape;323;p26">
            <a:extLst>
              <a:ext uri="{FF2B5EF4-FFF2-40B4-BE49-F238E27FC236}">
                <a16:creationId xmlns:a16="http://schemas.microsoft.com/office/drawing/2014/main" id="{47E5ED01-2612-F2F9-7FAF-DF7F72CE7D06}"/>
              </a:ext>
            </a:extLst>
          </p:cNvPr>
          <p:cNvSpPr/>
          <p:nvPr/>
        </p:nvSpPr>
        <p:spPr>
          <a:xfrm>
            <a:off x="3078667" y="2469067"/>
            <a:ext cx="3908292" cy="8381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1"/>
                </a:solidFill>
              </a:rPr>
              <a:t>Can accept deposits from the public.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9" name="Google Shape;327;p26">
            <a:extLst>
              <a:ext uri="{FF2B5EF4-FFF2-40B4-BE49-F238E27FC236}">
                <a16:creationId xmlns:a16="http://schemas.microsoft.com/office/drawing/2014/main" id="{9632CFD3-4956-412D-3589-09C56D251D7E}"/>
              </a:ext>
            </a:extLst>
          </p:cNvPr>
          <p:cNvSpPr/>
          <p:nvPr/>
        </p:nvSpPr>
        <p:spPr>
          <a:xfrm>
            <a:off x="3078664" y="3496050"/>
            <a:ext cx="3908291" cy="8381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1"/>
                </a:solidFill>
              </a:rPr>
              <a:t>Generally lower due to stricter regulation.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0" name="Google Shape;325;p26">
            <a:extLst>
              <a:ext uri="{FF2B5EF4-FFF2-40B4-BE49-F238E27FC236}">
                <a16:creationId xmlns:a16="http://schemas.microsoft.com/office/drawing/2014/main" id="{CBF12DDC-1CDB-AE7C-0B58-82408E2892BB}"/>
              </a:ext>
            </a:extLst>
          </p:cNvPr>
          <p:cNvSpPr/>
          <p:nvPr/>
        </p:nvSpPr>
        <p:spPr>
          <a:xfrm>
            <a:off x="3078665" y="4560793"/>
            <a:ext cx="3908291" cy="8381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bg1"/>
                </a:solidFill>
              </a:rPr>
              <a:t>Stricter eligibility criteria.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1" name="Google Shape;329;p26">
            <a:extLst>
              <a:ext uri="{FF2B5EF4-FFF2-40B4-BE49-F238E27FC236}">
                <a16:creationId xmlns:a16="http://schemas.microsoft.com/office/drawing/2014/main" id="{9350A0F2-BEAD-CE62-1335-8CBFE1D5B634}"/>
              </a:ext>
            </a:extLst>
          </p:cNvPr>
          <p:cNvSpPr/>
          <p:nvPr/>
        </p:nvSpPr>
        <p:spPr>
          <a:xfrm>
            <a:off x="3078665" y="5578525"/>
            <a:ext cx="3908291" cy="8381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bg1"/>
                </a:solidFill>
              </a:rPr>
              <a:t>Focuses on urban and rural areas.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CCF5948-9DB9-937B-F6EF-BC246E095814}"/>
              </a:ext>
            </a:extLst>
          </p:cNvPr>
          <p:cNvSpPr txBox="1"/>
          <p:nvPr/>
        </p:nvSpPr>
        <p:spPr>
          <a:xfrm>
            <a:off x="0" y="483484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Loan Provider: Bank vs NBFC</a:t>
            </a:r>
            <a:endParaRPr lang="en-IN" sz="3000" b="1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2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A1AE-1E15-ABE3-9EB9-B95BDDFF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090176"/>
            <a:ext cx="8825658" cy="2677648"/>
          </a:xfrm>
        </p:spPr>
        <p:txBody>
          <a:bodyPr anchor="ctr"/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0524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560</TotalTime>
  <Words>390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Georgia Pro Light</vt:lpstr>
      <vt:lpstr>Montserrat</vt:lpstr>
      <vt:lpstr>Wingdings</vt:lpstr>
      <vt:lpstr>Wingdings 3</vt:lpstr>
      <vt:lpstr>Ion Boardroom</vt:lpstr>
      <vt:lpstr>Understanding the Banking System</vt:lpstr>
      <vt:lpstr>Introduction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Sourabh Singh</dc:creator>
  <cp:lastModifiedBy>Sourabh Singh</cp:lastModifiedBy>
  <cp:revision>3</cp:revision>
  <dcterms:created xsi:type="dcterms:W3CDTF">2025-01-26T08:04:04Z</dcterms:created>
  <dcterms:modified xsi:type="dcterms:W3CDTF">2025-01-26T17:29:46Z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