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7" r:id="rId2"/>
    <p:sldId id="330" r:id="rId3"/>
    <p:sldId id="331" r:id="rId4"/>
    <p:sldId id="334" r:id="rId5"/>
    <p:sldId id="339" r:id="rId6"/>
    <p:sldId id="340" r:id="rId7"/>
    <p:sldId id="341" r:id="rId8"/>
    <p:sldId id="336" r:id="rId9"/>
    <p:sldId id="342" r:id="rId10"/>
    <p:sldId id="279" r:id="rId11"/>
    <p:sldId id="280" r:id="rId12"/>
    <p:sldId id="344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43" r:id="rId22"/>
    <p:sldId id="294" r:id="rId23"/>
    <p:sldId id="295" r:id="rId24"/>
    <p:sldId id="386" r:id="rId25"/>
    <p:sldId id="387" r:id="rId26"/>
    <p:sldId id="388" r:id="rId27"/>
    <p:sldId id="389" r:id="rId28"/>
    <p:sldId id="390" r:id="rId29"/>
    <p:sldId id="391" r:id="rId30"/>
    <p:sldId id="392" r:id="rId31"/>
    <p:sldId id="393" r:id="rId32"/>
    <p:sldId id="394" r:id="rId33"/>
    <p:sldId id="395" r:id="rId34"/>
    <p:sldId id="363" r:id="rId35"/>
    <p:sldId id="364" r:id="rId36"/>
    <p:sldId id="282" r:id="rId37"/>
    <p:sldId id="396" r:id="rId38"/>
    <p:sldId id="397" r:id="rId39"/>
    <p:sldId id="398" r:id="rId40"/>
    <p:sldId id="399" r:id="rId41"/>
    <p:sldId id="400" r:id="rId42"/>
    <p:sldId id="401" r:id="rId43"/>
    <p:sldId id="402" r:id="rId44"/>
    <p:sldId id="403" r:id="rId45"/>
    <p:sldId id="404" r:id="rId46"/>
    <p:sldId id="405" r:id="rId47"/>
    <p:sldId id="376" r:id="rId48"/>
    <p:sldId id="377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394" autoAdjust="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outlineViewPr>
    <p:cViewPr>
      <p:scale>
        <a:sx n="33" d="100"/>
        <a:sy n="33" d="100"/>
      </p:scale>
      <p:origin x="0" y="-42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584"/>
    </p:cViewPr>
  </p:sorterViewPr>
  <p:notesViewPr>
    <p:cSldViewPr snapToGrid="0">
      <p:cViewPr varScale="1">
        <p:scale>
          <a:sx n="56" d="100"/>
          <a:sy n="56" d="100"/>
        </p:scale>
        <p:origin x="285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A5BBB-7258-4237-9519-22FB005F13DE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1D47E-BD3F-4BEF-808D-6BFA90C12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69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1D47E-BD3F-4BEF-808D-6BFA90C12555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393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5699E-A45F-4660-9DBF-D1B57AF2E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E9F99-1017-4406-AFDA-E0AD52B5A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3C984-BCE7-4B3E-85A9-9D0956B59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7156-15F6-482C-AE34-8CA01D320D4A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CEDF0-2925-4D2D-B8DD-BB1D7E01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33727-5F32-4F40-B174-E34A6874D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D744-6822-45A7-868E-52B6460E9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79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648D-E784-406B-88A5-591793CF7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7B471-519C-4422-908B-4DA54B415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322F7-948A-48F1-B5CB-0ACEDA2C1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7156-15F6-482C-AE34-8CA01D320D4A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55AEC-CC5A-4F27-A6CE-DE0208FF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AA0B6-B1FA-4414-A880-BB8DBB3C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D744-6822-45A7-868E-52B6460E9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9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CC5FD-EE82-4E4C-901A-D655CF31E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071FB-EBF3-4D91-8E71-34BFC8D75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80ED7-25EA-41D0-B756-CF0BF161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7156-15F6-482C-AE34-8CA01D320D4A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83BD1-0B4A-4702-8B58-A0CF31B9E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D128F-3392-4A08-8A19-00E3C371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D744-6822-45A7-868E-52B6460E9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5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B49D-9706-40B0-B377-2F5093EC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8777E-E489-4C22-A662-020305360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1210B-AF45-44C2-AEDB-41AEC6DE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7156-15F6-482C-AE34-8CA01D320D4A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EE5AC-2BA9-4614-8CE1-BB738935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45D75-FFA9-4DEB-8C02-3EB9FF87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D744-6822-45A7-868E-52B6460E9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44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B2DF2-EC2D-489D-8E7E-696889560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93D56-DDFB-4B6A-8905-4390B0CD2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CD7B1-C411-4827-B8E7-986810FA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7156-15F6-482C-AE34-8CA01D320D4A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F388C-3F06-4A19-AACF-3C8480E2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D44AC-1BC5-48CD-99F6-CB044F65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D744-6822-45A7-868E-52B6460E9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59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C1F18-7915-4D5A-A882-EA9610C9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67304-8315-4344-B68D-31E488461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DF43A-E8A7-46E0-91BA-14D009924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CB65C-E913-4566-A5D0-7D4FA0F3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7156-15F6-482C-AE34-8CA01D320D4A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C7AE1-A2FA-4196-9D63-937BD046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2F0F3-EB22-4786-8335-2CD2BA5B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D744-6822-45A7-868E-52B6460E9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94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B2E7-C258-4378-82E1-8E9FCB564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6E330-6B79-4F94-9F62-0DBCE4B57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38071-F186-4399-9633-479D08BA0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C7F285-F982-4114-92D3-B859399EB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0434B-0B9C-4C90-ABFB-DA61DC1D1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A8E692-5BEB-44C4-9CCE-5582000A2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7156-15F6-482C-AE34-8CA01D320D4A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F3E0A3-7362-4EA3-968D-2D374CC5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91CDD8-62DC-43F2-9AB5-9C82CC07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D744-6822-45A7-868E-52B6460E9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2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022D-DCBA-4B76-AA6B-DE4D09F2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71EA5-ECB2-4C99-ABA9-C8F9C51DD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7156-15F6-482C-AE34-8CA01D320D4A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FC6CF-9A4D-467B-AEC6-61392D95F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01FBE-952C-4644-A0E8-595AC938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D744-6822-45A7-868E-52B6460E9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42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3E51B1-8BA7-4D2A-9418-FDBCC57C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7156-15F6-482C-AE34-8CA01D320D4A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44C6E-1D60-46E7-A9C1-EF117624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6D9F7-57BA-4818-B02E-17881E2C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D744-6822-45A7-868E-52B6460E9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95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D65C-F727-4315-B26B-295281281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99669-91E5-4986-BBBD-2A24ACB18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3187F-14E5-48DB-9AED-07E0078AE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F4B36-53CE-4881-8B9A-9410FD03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7156-15F6-482C-AE34-8CA01D320D4A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BF89A-3124-42F4-8410-82BE2784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6EF91-1108-4F0F-8F12-A65D694E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D744-6822-45A7-868E-52B6460E9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99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7F17-E058-43E2-9E45-32515D1EE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F06413-2482-4584-B81C-9A32B424E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25948-AF58-4CED-9D21-0B24D2B61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916DA-F350-4619-A755-2D0CF7D1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7156-15F6-482C-AE34-8CA01D320D4A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BCF8B-5BCF-46C3-80B7-E78FA3C91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7F8D3-324B-4CD4-AC82-A542C81E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D744-6822-45A7-868E-52B6460E9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36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624E04-0FB8-4666-BC51-089223B1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09600-2B35-4518-8378-3C370D0F7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A8CD5-1BA1-42FB-AAA1-623608A3C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87156-15F6-482C-AE34-8CA01D320D4A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DF2C4-7622-4380-ADC4-F8BBD44DD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0928A-1CE5-4F3F-8B0D-A4494E624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D744-6822-45A7-868E-52B6460E9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05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1B65-2566-4FCC-AD61-114DE405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0309"/>
            <a:ext cx="9144000" cy="2387600"/>
          </a:xfrm>
        </p:spPr>
        <p:txBody>
          <a:bodyPr/>
          <a:lstStyle/>
          <a:p>
            <a:r>
              <a:rPr lang="en-IN" dirty="0"/>
              <a:t>Group-13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5FE14-AFC3-4E22-8D36-364B73C5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02842"/>
            <a:ext cx="9144000" cy="165576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IN" dirty="0"/>
              <a:t>Phase-III project.</a:t>
            </a:r>
          </a:p>
          <a:p>
            <a:pPr>
              <a:spcBef>
                <a:spcPts val="0"/>
              </a:spcBef>
            </a:pPr>
            <a:r>
              <a:rPr lang="en-IN" dirty="0"/>
              <a:t>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841D9-4FC9-4A9A-88AC-CAACBABA84E3}"/>
              </a:ext>
            </a:extLst>
          </p:cNvPr>
          <p:cNvSpPr txBox="1"/>
          <p:nvPr/>
        </p:nvSpPr>
        <p:spPr>
          <a:xfrm>
            <a:off x="1846997" y="4310371"/>
            <a:ext cx="8498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214363009 SUJEET KUMAR SINGH</a:t>
            </a:r>
          </a:p>
          <a:p>
            <a:pPr algn="ctr"/>
            <a:r>
              <a:rPr lang="en-IN" dirty="0"/>
              <a:t>216103015 JOHNSON B LAKRA</a:t>
            </a:r>
          </a:p>
        </p:txBody>
      </p:sp>
    </p:spTree>
    <p:extLst>
      <p:ext uri="{BB962C8B-B14F-4D97-AF65-F5344CB8AC3E}">
        <p14:creationId xmlns:p14="http://schemas.microsoft.com/office/powerpoint/2010/main" val="478709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FB1A-F67E-40ED-BA66-B8CF63E7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878"/>
          </a:xfrm>
        </p:spPr>
        <p:txBody>
          <a:bodyPr>
            <a:normAutofit/>
          </a:bodyPr>
          <a:lstStyle/>
          <a:p>
            <a:r>
              <a:rPr lang="en-IN" dirty="0">
                <a:latin typeface="Bodoni MT Condensed" panose="02070606080606020203" pitchFamily="18" charset="0"/>
              </a:rPr>
              <a:t>Prob. 1: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7779E8-633A-4CBD-933C-90D7DE9D8580}"/>
                  </a:ext>
                </a:extLst>
              </p:cNvPr>
              <p:cNvSpPr txBox="1"/>
              <p:nvPr/>
            </p:nvSpPr>
            <p:spPr>
              <a:xfrm>
                <a:off x="2460010" y="1201004"/>
                <a:ext cx="60937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400" i="0">
                                <a:latin typeface="Cambria Math" panose="02040503050406030204" pitchFamily="18" charset="0"/>
                              </a:rPr>
                              <m:t>−10</m:t>
                            </m:r>
                          </m:e>
                        </m:d>
                      </m:e>
                      <m:sup>
                        <m:r>
                          <a:rPr lang="en-IN" sz="2400" i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sz="2400" i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sz="2400" i="0">
                                <a:latin typeface="Cambria Math" panose="02040503050406030204" pitchFamily="18" charset="0"/>
                              </a:rPr>
                              <m:t>−20</m:t>
                            </m:r>
                          </m:e>
                        </m:d>
                      </m:e>
                      <m:sup>
                        <m:r>
                          <a:rPr lang="en-IN" sz="2400" i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7779E8-633A-4CBD-933C-90D7DE9D8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010" y="1201004"/>
                <a:ext cx="6093724" cy="461665"/>
              </a:xfrm>
              <a:prstGeom prst="rect">
                <a:avLst/>
              </a:prstGeom>
              <a:blipFill>
                <a:blip r:embed="rId2"/>
                <a:stretch>
                  <a:fillRect t="-11842" b="-276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03D85F-7289-476C-812F-BA92B33BF553}"/>
                  </a:ext>
                </a:extLst>
              </p:cNvPr>
              <p:cNvSpPr txBox="1"/>
              <p:nvPr/>
            </p:nvSpPr>
            <p:spPr>
              <a:xfrm>
                <a:off x="2735239" y="1667550"/>
                <a:ext cx="6093724" cy="8299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Subject to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24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400" i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</m:d>
                      </m:e>
                      <m:sup>
                        <m:r>
                          <a:rPr lang="en-IN" sz="24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sz="2400" i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</m:d>
                      </m:e>
                      <m:sup>
                        <m:r>
                          <a:rPr lang="en-IN" sz="24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0">
                        <a:latin typeface="Cambria Math" panose="02040503050406030204" pitchFamily="18" charset="0"/>
                      </a:rPr>
                      <m:t>−100≥0,</m:t>
                    </m:r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03D85F-7289-476C-812F-BA92B33BF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239" y="1667550"/>
                <a:ext cx="6093724" cy="829907"/>
              </a:xfrm>
              <a:prstGeom prst="rect">
                <a:avLst/>
              </a:prstGeom>
              <a:blipFill>
                <a:blip r:embed="rId3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7A00C0-F289-4BFD-82D8-C2246807CB5E}"/>
                  </a:ext>
                </a:extLst>
              </p:cNvPr>
              <p:cNvSpPr txBox="1"/>
              <p:nvPr/>
            </p:nvSpPr>
            <p:spPr>
              <a:xfrm>
                <a:off x="2735239" y="2134096"/>
                <a:ext cx="60937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IN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400" i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d>
                        </m:e>
                        <m:sup>
                          <m:r>
                            <a:rPr lang="en-IN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4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sz="2400" i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</m:e>
                        <m:sup>
                          <m:r>
                            <a:rPr lang="en-IN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400" i="0">
                          <a:latin typeface="Cambria Math" panose="02040503050406030204" pitchFamily="18" charset="0"/>
                        </a:rPr>
                        <m:t>−82.81≤0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7A00C0-F289-4BFD-82D8-C2246807C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239" y="2134096"/>
                <a:ext cx="6093724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131B0F-8E57-46E1-A588-4095FEAFBB4E}"/>
                  </a:ext>
                </a:extLst>
              </p:cNvPr>
              <p:cNvSpPr txBox="1"/>
              <p:nvPr/>
            </p:nvSpPr>
            <p:spPr>
              <a:xfrm>
                <a:off x="2637430" y="2600642"/>
                <a:ext cx="60937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smtClean="0">
                          <a:latin typeface="Cambria Math" panose="02040503050406030204" pitchFamily="18" charset="0"/>
                        </a:rPr>
                        <m:t>13</m:t>
                      </m:r>
                      <m:r>
                        <a:rPr lang="en-IN" sz="24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IN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i="0">
                          <a:latin typeface="Cambria Math" panose="02040503050406030204" pitchFamily="18" charset="0"/>
                        </a:rPr>
                        <m:t>≤20,0≤</m:t>
                      </m:r>
                      <m:sSub>
                        <m:sSubPr>
                          <m:ctrlPr>
                            <a:rPr lang="en-IN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i="0">
                          <a:latin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131B0F-8E57-46E1-A588-4095FEAFB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430" y="2600642"/>
                <a:ext cx="6093724" cy="461665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8FCB40F-8A87-4779-BB39-64631F7BCD5A}"/>
              </a:ext>
            </a:extLst>
          </p:cNvPr>
          <p:cNvSpPr txBox="1"/>
          <p:nvPr/>
        </p:nvSpPr>
        <p:spPr>
          <a:xfrm>
            <a:off x="1122218" y="3429000"/>
            <a:ext cx="9892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variables: 2 variables.</a:t>
            </a:r>
          </a:p>
        </p:txBody>
      </p:sp>
    </p:spTree>
    <p:extLst>
      <p:ext uri="{BB962C8B-B14F-4D97-AF65-F5344CB8AC3E}">
        <p14:creationId xmlns:p14="http://schemas.microsoft.com/office/powerpoint/2010/main" val="2842461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FB1A-F67E-40ED-BA66-B8CF63E7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2" y="131330"/>
            <a:ext cx="11203675" cy="835878"/>
          </a:xfrm>
        </p:spPr>
        <p:txBody>
          <a:bodyPr>
            <a:normAutofit/>
          </a:bodyPr>
          <a:lstStyle/>
          <a:p>
            <a:r>
              <a:rPr lang="en-IN" dirty="0">
                <a:latin typeface="Bodoni MT Condensed" panose="02070606080606020203" pitchFamily="18" charset="0"/>
              </a:rPr>
              <a:t>Prob. 1:</a:t>
            </a:r>
            <a:endParaRPr lang="en-IN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5CB857CE-6D69-4680-92ED-19E881DB2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041787"/>
              </p:ext>
            </p:extLst>
          </p:nvPr>
        </p:nvGraphicFramePr>
        <p:xfrm>
          <a:off x="-19326" y="770198"/>
          <a:ext cx="12191993" cy="1142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683">
                  <a:extLst>
                    <a:ext uri="{9D8B030D-6E8A-4147-A177-3AD203B41FA5}">
                      <a16:colId xmlns:a16="http://schemas.microsoft.com/office/drawing/2014/main" val="1382639316"/>
                    </a:ext>
                  </a:extLst>
                </a:gridCol>
                <a:gridCol w="2056212">
                  <a:extLst>
                    <a:ext uri="{9D8B030D-6E8A-4147-A177-3AD203B41FA5}">
                      <a16:colId xmlns:a16="http://schemas.microsoft.com/office/drawing/2014/main" val="998057784"/>
                    </a:ext>
                  </a:extLst>
                </a:gridCol>
                <a:gridCol w="2666967">
                  <a:extLst>
                    <a:ext uri="{9D8B030D-6E8A-4147-A177-3AD203B41FA5}">
                      <a16:colId xmlns:a16="http://schemas.microsoft.com/office/drawing/2014/main" val="466523961"/>
                    </a:ext>
                  </a:extLst>
                </a:gridCol>
                <a:gridCol w="3841812">
                  <a:extLst>
                    <a:ext uri="{9D8B030D-6E8A-4147-A177-3AD203B41FA5}">
                      <a16:colId xmlns:a16="http://schemas.microsoft.com/office/drawing/2014/main" val="2635567228"/>
                    </a:ext>
                  </a:extLst>
                </a:gridCol>
                <a:gridCol w="1998319">
                  <a:extLst>
                    <a:ext uri="{9D8B030D-6E8A-4147-A177-3AD203B41FA5}">
                      <a16:colId xmlns:a16="http://schemas.microsoft.com/office/drawing/2014/main" val="601768913"/>
                    </a:ext>
                  </a:extLst>
                </a:gridCol>
              </a:tblGrid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Number of Variables.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Initial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Resultant Points.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Function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of 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629934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14.0999,0.8526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-0.6951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0516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BA98396-D1EC-4E21-A36D-B03028794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2" y="191229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16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FB1A-F67E-40ED-BA66-B8CF63E7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2" y="131330"/>
            <a:ext cx="11203675" cy="835878"/>
          </a:xfrm>
        </p:spPr>
        <p:txBody>
          <a:bodyPr>
            <a:normAutofit/>
          </a:bodyPr>
          <a:lstStyle/>
          <a:p>
            <a:r>
              <a:rPr lang="en-IN" dirty="0">
                <a:latin typeface="Bodoni MT Condensed" panose="02070606080606020203" pitchFamily="18" charset="0"/>
              </a:rPr>
              <a:t>Prob. 1: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5C9425-A45E-42DE-A324-4DEF91F7501D}"/>
              </a:ext>
            </a:extLst>
          </p:cNvPr>
          <p:cNvSpPr txBox="1"/>
          <p:nvPr/>
        </p:nvSpPr>
        <p:spPr>
          <a:xfrm>
            <a:off x="2273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2 </a:t>
            </a:r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5EE75881-1389-4201-8807-F60A3EB6A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6309"/>
              </p:ext>
            </p:extLst>
          </p:nvPr>
        </p:nvGraphicFramePr>
        <p:xfrm>
          <a:off x="-19326" y="770198"/>
          <a:ext cx="12191993" cy="1142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683">
                  <a:extLst>
                    <a:ext uri="{9D8B030D-6E8A-4147-A177-3AD203B41FA5}">
                      <a16:colId xmlns:a16="http://schemas.microsoft.com/office/drawing/2014/main" val="1382639316"/>
                    </a:ext>
                  </a:extLst>
                </a:gridCol>
                <a:gridCol w="2056212">
                  <a:extLst>
                    <a:ext uri="{9D8B030D-6E8A-4147-A177-3AD203B41FA5}">
                      <a16:colId xmlns:a16="http://schemas.microsoft.com/office/drawing/2014/main" val="998057784"/>
                    </a:ext>
                  </a:extLst>
                </a:gridCol>
                <a:gridCol w="2666967">
                  <a:extLst>
                    <a:ext uri="{9D8B030D-6E8A-4147-A177-3AD203B41FA5}">
                      <a16:colId xmlns:a16="http://schemas.microsoft.com/office/drawing/2014/main" val="466523961"/>
                    </a:ext>
                  </a:extLst>
                </a:gridCol>
                <a:gridCol w="3841812">
                  <a:extLst>
                    <a:ext uri="{9D8B030D-6E8A-4147-A177-3AD203B41FA5}">
                      <a16:colId xmlns:a16="http://schemas.microsoft.com/office/drawing/2014/main" val="2635567228"/>
                    </a:ext>
                  </a:extLst>
                </a:gridCol>
                <a:gridCol w="1998319">
                  <a:extLst>
                    <a:ext uri="{9D8B030D-6E8A-4147-A177-3AD203B41FA5}">
                      <a16:colId xmlns:a16="http://schemas.microsoft.com/office/drawing/2014/main" val="601768913"/>
                    </a:ext>
                  </a:extLst>
                </a:gridCol>
              </a:tblGrid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Number of Variables.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Initial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Resultant Points.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Function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of 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629934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14.0999,0.8526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-0.6951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05167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61177FDC-2CBC-4E3E-831A-509FCDC60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229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97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FB1A-F67E-40ED-BA66-B8CF63E7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2" y="131330"/>
            <a:ext cx="11203675" cy="835878"/>
          </a:xfrm>
        </p:spPr>
        <p:txBody>
          <a:bodyPr>
            <a:normAutofit/>
          </a:bodyPr>
          <a:lstStyle/>
          <a:p>
            <a:r>
              <a:rPr lang="en-IN" dirty="0">
                <a:latin typeface="Bodoni MT Condensed" panose="02070606080606020203" pitchFamily="18" charset="0"/>
              </a:rPr>
              <a:t>Prob. 1:</a:t>
            </a:r>
            <a:endParaRPr lang="en-IN" dirty="0"/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5EE75881-1389-4201-8807-F60A3EB6A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431462"/>
              </p:ext>
            </p:extLst>
          </p:nvPr>
        </p:nvGraphicFramePr>
        <p:xfrm>
          <a:off x="-19326" y="770198"/>
          <a:ext cx="12191993" cy="1142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683">
                  <a:extLst>
                    <a:ext uri="{9D8B030D-6E8A-4147-A177-3AD203B41FA5}">
                      <a16:colId xmlns:a16="http://schemas.microsoft.com/office/drawing/2014/main" val="1382639316"/>
                    </a:ext>
                  </a:extLst>
                </a:gridCol>
                <a:gridCol w="2056212">
                  <a:extLst>
                    <a:ext uri="{9D8B030D-6E8A-4147-A177-3AD203B41FA5}">
                      <a16:colId xmlns:a16="http://schemas.microsoft.com/office/drawing/2014/main" val="998057784"/>
                    </a:ext>
                  </a:extLst>
                </a:gridCol>
                <a:gridCol w="2666967">
                  <a:extLst>
                    <a:ext uri="{9D8B030D-6E8A-4147-A177-3AD203B41FA5}">
                      <a16:colId xmlns:a16="http://schemas.microsoft.com/office/drawing/2014/main" val="466523961"/>
                    </a:ext>
                  </a:extLst>
                </a:gridCol>
                <a:gridCol w="3841812">
                  <a:extLst>
                    <a:ext uri="{9D8B030D-6E8A-4147-A177-3AD203B41FA5}">
                      <a16:colId xmlns:a16="http://schemas.microsoft.com/office/drawing/2014/main" val="2635567228"/>
                    </a:ext>
                  </a:extLst>
                </a:gridCol>
                <a:gridCol w="1998319">
                  <a:extLst>
                    <a:ext uri="{9D8B030D-6E8A-4147-A177-3AD203B41FA5}">
                      <a16:colId xmlns:a16="http://schemas.microsoft.com/office/drawing/2014/main" val="601768913"/>
                    </a:ext>
                  </a:extLst>
                </a:gridCol>
              </a:tblGrid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Number of Variables.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Initial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Resultant Points.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Function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of 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629934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14.0999,0.8526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-0.6951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05167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1E86149-1DD8-4FAC-AC71-1F0E52596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229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30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FB1A-F67E-40ED-BA66-B8CF63E7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2" y="131330"/>
            <a:ext cx="11203675" cy="835878"/>
          </a:xfrm>
        </p:spPr>
        <p:txBody>
          <a:bodyPr>
            <a:normAutofit/>
          </a:bodyPr>
          <a:lstStyle/>
          <a:p>
            <a:r>
              <a:rPr lang="en-IN" dirty="0">
                <a:latin typeface="Bodoni MT Condensed" panose="02070606080606020203" pitchFamily="18" charset="0"/>
              </a:rPr>
              <a:t>Prob. 1:</a:t>
            </a:r>
            <a:endParaRPr lang="en-IN" dirty="0"/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5EE75881-1389-4201-8807-F60A3EB6A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922069"/>
              </p:ext>
            </p:extLst>
          </p:nvPr>
        </p:nvGraphicFramePr>
        <p:xfrm>
          <a:off x="-19326" y="770198"/>
          <a:ext cx="12191993" cy="1142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683">
                  <a:extLst>
                    <a:ext uri="{9D8B030D-6E8A-4147-A177-3AD203B41FA5}">
                      <a16:colId xmlns:a16="http://schemas.microsoft.com/office/drawing/2014/main" val="1382639316"/>
                    </a:ext>
                  </a:extLst>
                </a:gridCol>
                <a:gridCol w="2056212">
                  <a:extLst>
                    <a:ext uri="{9D8B030D-6E8A-4147-A177-3AD203B41FA5}">
                      <a16:colId xmlns:a16="http://schemas.microsoft.com/office/drawing/2014/main" val="998057784"/>
                    </a:ext>
                  </a:extLst>
                </a:gridCol>
                <a:gridCol w="2666967">
                  <a:extLst>
                    <a:ext uri="{9D8B030D-6E8A-4147-A177-3AD203B41FA5}">
                      <a16:colId xmlns:a16="http://schemas.microsoft.com/office/drawing/2014/main" val="466523961"/>
                    </a:ext>
                  </a:extLst>
                </a:gridCol>
                <a:gridCol w="3841812">
                  <a:extLst>
                    <a:ext uri="{9D8B030D-6E8A-4147-A177-3AD203B41FA5}">
                      <a16:colId xmlns:a16="http://schemas.microsoft.com/office/drawing/2014/main" val="2635567228"/>
                    </a:ext>
                  </a:extLst>
                </a:gridCol>
                <a:gridCol w="1998319">
                  <a:extLst>
                    <a:ext uri="{9D8B030D-6E8A-4147-A177-3AD203B41FA5}">
                      <a16:colId xmlns:a16="http://schemas.microsoft.com/office/drawing/2014/main" val="601768913"/>
                    </a:ext>
                  </a:extLst>
                </a:gridCol>
              </a:tblGrid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Number of Variables.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Initial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Resultant Points.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Function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of 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629934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14.0999,0.8526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-0.6951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0516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A3F0F3C-CCCA-4CE3-87D8-62EC47F63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331" y="191229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75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FB1A-F67E-40ED-BA66-B8CF63E7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2" y="131330"/>
            <a:ext cx="11203675" cy="835878"/>
          </a:xfrm>
        </p:spPr>
        <p:txBody>
          <a:bodyPr>
            <a:normAutofit/>
          </a:bodyPr>
          <a:lstStyle/>
          <a:p>
            <a:r>
              <a:rPr lang="en-IN" dirty="0">
                <a:latin typeface="Bodoni MT Condensed" panose="02070606080606020203" pitchFamily="18" charset="0"/>
              </a:rPr>
              <a:t>Prob. 1:</a:t>
            </a:r>
            <a:endParaRPr lang="en-IN" dirty="0"/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5EE75881-1389-4201-8807-F60A3EB6A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296336"/>
              </p:ext>
            </p:extLst>
          </p:nvPr>
        </p:nvGraphicFramePr>
        <p:xfrm>
          <a:off x="-19326" y="770198"/>
          <a:ext cx="12191993" cy="1142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683">
                  <a:extLst>
                    <a:ext uri="{9D8B030D-6E8A-4147-A177-3AD203B41FA5}">
                      <a16:colId xmlns:a16="http://schemas.microsoft.com/office/drawing/2014/main" val="1382639316"/>
                    </a:ext>
                  </a:extLst>
                </a:gridCol>
                <a:gridCol w="2056212">
                  <a:extLst>
                    <a:ext uri="{9D8B030D-6E8A-4147-A177-3AD203B41FA5}">
                      <a16:colId xmlns:a16="http://schemas.microsoft.com/office/drawing/2014/main" val="998057784"/>
                    </a:ext>
                  </a:extLst>
                </a:gridCol>
                <a:gridCol w="2666967">
                  <a:extLst>
                    <a:ext uri="{9D8B030D-6E8A-4147-A177-3AD203B41FA5}">
                      <a16:colId xmlns:a16="http://schemas.microsoft.com/office/drawing/2014/main" val="466523961"/>
                    </a:ext>
                  </a:extLst>
                </a:gridCol>
                <a:gridCol w="3841812">
                  <a:extLst>
                    <a:ext uri="{9D8B030D-6E8A-4147-A177-3AD203B41FA5}">
                      <a16:colId xmlns:a16="http://schemas.microsoft.com/office/drawing/2014/main" val="2635567228"/>
                    </a:ext>
                  </a:extLst>
                </a:gridCol>
                <a:gridCol w="1998319">
                  <a:extLst>
                    <a:ext uri="{9D8B030D-6E8A-4147-A177-3AD203B41FA5}">
                      <a16:colId xmlns:a16="http://schemas.microsoft.com/office/drawing/2014/main" val="601768913"/>
                    </a:ext>
                  </a:extLst>
                </a:gridCol>
              </a:tblGrid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Number of Variables.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Initial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Resultant Points.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Function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of 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629934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-1,-2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14.0999,0.8526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-0.6951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05167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8A4E370E-2BDD-416A-9AFF-314C1AE52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69" y="191229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99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FB1A-F67E-40ED-BA66-B8CF63E7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2" y="131330"/>
            <a:ext cx="11203675" cy="835878"/>
          </a:xfrm>
        </p:spPr>
        <p:txBody>
          <a:bodyPr>
            <a:normAutofit/>
          </a:bodyPr>
          <a:lstStyle/>
          <a:p>
            <a:r>
              <a:rPr lang="en-IN" dirty="0">
                <a:latin typeface="Bodoni MT Condensed" panose="02070606080606020203" pitchFamily="18" charset="0"/>
              </a:rPr>
              <a:t>Prob. 1:</a:t>
            </a:r>
            <a:endParaRPr lang="en-IN" dirty="0"/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5EE75881-1389-4201-8807-F60A3EB6A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090578"/>
              </p:ext>
            </p:extLst>
          </p:nvPr>
        </p:nvGraphicFramePr>
        <p:xfrm>
          <a:off x="-19326" y="770198"/>
          <a:ext cx="12191993" cy="1142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683">
                  <a:extLst>
                    <a:ext uri="{9D8B030D-6E8A-4147-A177-3AD203B41FA5}">
                      <a16:colId xmlns:a16="http://schemas.microsoft.com/office/drawing/2014/main" val="1382639316"/>
                    </a:ext>
                  </a:extLst>
                </a:gridCol>
                <a:gridCol w="2056212">
                  <a:extLst>
                    <a:ext uri="{9D8B030D-6E8A-4147-A177-3AD203B41FA5}">
                      <a16:colId xmlns:a16="http://schemas.microsoft.com/office/drawing/2014/main" val="998057784"/>
                    </a:ext>
                  </a:extLst>
                </a:gridCol>
                <a:gridCol w="2666967">
                  <a:extLst>
                    <a:ext uri="{9D8B030D-6E8A-4147-A177-3AD203B41FA5}">
                      <a16:colId xmlns:a16="http://schemas.microsoft.com/office/drawing/2014/main" val="466523961"/>
                    </a:ext>
                  </a:extLst>
                </a:gridCol>
                <a:gridCol w="3841812">
                  <a:extLst>
                    <a:ext uri="{9D8B030D-6E8A-4147-A177-3AD203B41FA5}">
                      <a16:colId xmlns:a16="http://schemas.microsoft.com/office/drawing/2014/main" val="2635567228"/>
                    </a:ext>
                  </a:extLst>
                </a:gridCol>
                <a:gridCol w="1998319">
                  <a:extLst>
                    <a:ext uri="{9D8B030D-6E8A-4147-A177-3AD203B41FA5}">
                      <a16:colId xmlns:a16="http://schemas.microsoft.com/office/drawing/2014/main" val="601768913"/>
                    </a:ext>
                  </a:extLst>
                </a:gridCol>
              </a:tblGrid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Number of Variables.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Initial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Resultant Points.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Function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of 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629934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-2,-3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14.0999,0.8526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-0.6951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0516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5004798-19C4-4BE0-8D8F-48285354E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2" y="191229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32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FB1A-F67E-40ED-BA66-B8CF63E7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2" y="131330"/>
            <a:ext cx="11203675" cy="835878"/>
          </a:xfrm>
        </p:spPr>
        <p:txBody>
          <a:bodyPr>
            <a:normAutofit/>
          </a:bodyPr>
          <a:lstStyle/>
          <a:p>
            <a:r>
              <a:rPr lang="en-IN" dirty="0">
                <a:latin typeface="Bodoni MT Condensed" panose="02070606080606020203" pitchFamily="18" charset="0"/>
              </a:rPr>
              <a:t>Prob. 1:</a:t>
            </a:r>
            <a:endParaRPr lang="en-IN" dirty="0"/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5EE75881-1389-4201-8807-F60A3EB6A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840709"/>
              </p:ext>
            </p:extLst>
          </p:nvPr>
        </p:nvGraphicFramePr>
        <p:xfrm>
          <a:off x="-19326" y="770198"/>
          <a:ext cx="12191993" cy="1142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683">
                  <a:extLst>
                    <a:ext uri="{9D8B030D-6E8A-4147-A177-3AD203B41FA5}">
                      <a16:colId xmlns:a16="http://schemas.microsoft.com/office/drawing/2014/main" val="1382639316"/>
                    </a:ext>
                  </a:extLst>
                </a:gridCol>
                <a:gridCol w="2056212">
                  <a:extLst>
                    <a:ext uri="{9D8B030D-6E8A-4147-A177-3AD203B41FA5}">
                      <a16:colId xmlns:a16="http://schemas.microsoft.com/office/drawing/2014/main" val="998057784"/>
                    </a:ext>
                  </a:extLst>
                </a:gridCol>
                <a:gridCol w="2666967">
                  <a:extLst>
                    <a:ext uri="{9D8B030D-6E8A-4147-A177-3AD203B41FA5}">
                      <a16:colId xmlns:a16="http://schemas.microsoft.com/office/drawing/2014/main" val="466523961"/>
                    </a:ext>
                  </a:extLst>
                </a:gridCol>
                <a:gridCol w="3841812">
                  <a:extLst>
                    <a:ext uri="{9D8B030D-6E8A-4147-A177-3AD203B41FA5}">
                      <a16:colId xmlns:a16="http://schemas.microsoft.com/office/drawing/2014/main" val="2635567228"/>
                    </a:ext>
                  </a:extLst>
                </a:gridCol>
                <a:gridCol w="1998319">
                  <a:extLst>
                    <a:ext uri="{9D8B030D-6E8A-4147-A177-3AD203B41FA5}">
                      <a16:colId xmlns:a16="http://schemas.microsoft.com/office/drawing/2014/main" val="601768913"/>
                    </a:ext>
                  </a:extLst>
                </a:gridCol>
              </a:tblGrid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Number of Variables.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Initial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Resultant Points.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Function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of 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629934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-3,-4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14.0999,0.8526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-0.6951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05167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6FEA6E2A-01F9-4514-BCC1-EF168A738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2" y="191229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411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FB1A-F67E-40ED-BA66-B8CF63E7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2" y="131330"/>
            <a:ext cx="11203675" cy="835878"/>
          </a:xfrm>
        </p:spPr>
        <p:txBody>
          <a:bodyPr>
            <a:normAutofit/>
          </a:bodyPr>
          <a:lstStyle/>
          <a:p>
            <a:r>
              <a:rPr lang="en-IN" dirty="0">
                <a:latin typeface="Bodoni MT Condensed" panose="02070606080606020203" pitchFamily="18" charset="0"/>
              </a:rPr>
              <a:t>Prob. 1:</a:t>
            </a:r>
            <a:endParaRPr lang="en-IN" dirty="0"/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5EE75881-1389-4201-8807-F60A3EB6A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591834"/>
              </p:ext>
            </p:extLst>
          </p:nvPr>
        </p:nvGraphicFramePr>
        <p:xfrm>
          <a:off x="-19326" y="770198"/>
          <a:ext cx="12191993" cy="1142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683">
                  <a:extLst>
                    <a:ext uri="{9D8B030D-6E8A-4147-A177-3AD203B41FA5}">
                      <a16:colId xmlns:a16="http://schemas.microsoft.com/office/drawing/2014/main" val="1382639316"/>
                    </a:ext>
                  </a:extLst>
                </a:gridCol>
                <a:gridCol w="2056212">
                  <a:extLst>
                    <a:ext uri="{9D8B030D-6E8A-4147-A177-3AD203B41FA5}">
                      <a16:colId xmlns:a16="http://schemas.microsoft.com/office/drawing/2014/main" val="998057784"/>
                    </a:ext>
                  </a:extLst>
                </a:gridCol>
                <a:gridCol w="2666967">
                  <a:extLst>
                    <a:ext uri="{9D8B030D-6E8A-4147-A177-3AD203B41FA5}">
                      <a16:colId xmlns:a16="http://schemas.microsoft.com/office/drawing/2014/main" val="466523961"/>
                    </a:ext>
                  </a:extLst>
                </a:gridCol>
                <a:gridCol w="3841812">
                  <a:extLst>
                    <a:ext uri="{9D8B030D-6E8A-4147-A177-3AD203B41FA5}">
                      <a16:colId xmlns:a16="http://schemas.microsoft.com/office/drawing/2014/main" val="2635567228"/>
                    </a:ext>
                  </a:extLst>
                </a:gridCol>
                <a:gridCol w="1998319">
                  <a:extLst>
                    <a:ext uri="{9D8B030D-6E8A-4147-A177-3AD203B41FA5}">
                      <a16:colId xmlns:a16="http://schemas.microsoft.com/office/drawing/2014/main" val="601768913"/>
                    </a:ext>
                  </a:extLst>
                </a:gridCol>
              </a:tblGrid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Number of Variables.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Initial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Resultant Points.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Function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of 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629934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-4,-5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14.0999,0.8526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-0.6951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05167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72B0548D-6C8D-4BD4-AB2F-0AC3C8FFA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2" y="191229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12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FB1A-F67E-40ED-BA66-B8CF63E7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2" y="131330"/>
            <a:ext cx="11203675" cy="835878"/>
          </a:xfrm>
        </p:spPr>
        <p:txBody>
          <a:bodyPr>
            <a:normAutofit/>
          </a:bodyPr>
          <a:lstStyle/>
          <a:p>
            <a:r>
              <a:rPr lang="en-IN" dirty="0">
                <a:latin typeface="Bodoni MT Condensed" panose="02070606080606020203" pitchFamily="18" charset="0"/>
              </a:rPr>
              <a:t>Prob. 1:</a:t>
            </a:r>
            <a:endParaRPr lang="en-IN" dirty="0"/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5EE75881-1389-4201-8807-F60A3EB6A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109411"/>
              </p:ext>
            </p:extLst>
          </p:nvPr>
        </p:nvGraphicFramePr>
        <p:xfrm>
          <a:off x="-19326" y="770198"/>
          <a:ext cx="12191993" cy="1142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683">
                  <a:extLst>
                    <a:ext uri="{9D8B030D-6E8A-4147-A177-3AD203B41FA5}">
                      <a16:colId xmlns:a16="http://schemas.microsoft.com/office/drawing/2014/main" val="1382639316"/>
                    </a:ext>
                  </a:extLst>
                </a:gridCol>
                <a:gridCol w="2056212">
                  <a:extLst>
                    <a:ext uri="{9D8B030D-6E8A-4147-A177-3AD203B41FA5}">
                      <a16:colId xmlns:a16="http://schemas.microsoft.com/office/drawing/2014/main" val="998057784"/>
                    </a:ext>
                  </a:extLst>
                </a:gridCol>
                <a:gridCol w="2666967">
                  <a:extLst>
                    <a:ext uri="{9D8B030D-6E8A-4147-A177-3AD203B41FA5}">
                      <a16:colId xmlns:a16="http://schemas.microsoft.com/office/drawing/2014/main" val="466523961"/>
                    </a:ext>
                  </a:extLst>
                </a:gridCol>
                <a:gridCol w="3841812">
                  <a:extLst>
                    <a:ext uri="{9D8B030D-6E8A-4147-A177-3AD203B41FA5}">
                      <a16:colId xmlns:a16="http://schemas.microsoft.com/office/drawing/2014/main" val="2635567228"/>
                    </a:ext>
                  </a:extLst>
                </a:gridCol>
                <a:gridCol w="1998319">
                  <a:extLst>
                    <a:ext uri="{9D8B030D-6E8A-4147-A177-3AD203B41FA5}">
                      <a16:colId xmlns:a16="http://schemas.microsoft.com/office/drawing/2014/main" val="601768913"/>
                    </a:ext>
                  </a:extLst>
                </a:gridCol>
              </a:tblGrid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Number of Variables.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Initial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Resultant Points.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Function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of 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629934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14.0999,0.8526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-0.6951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0516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55C8142-7340-434E-97B4-88939DD75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2" y="191229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7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81F515-B9F7-4D8A-A8EB-11CA1A28F9C5}"/>
              </a:ext>
            </a:extLst>
          </p:cNvPr>
          <p:cNvSpPr txBox="1"/>
          <p:nvPr/>
        </p:nvSpPr>
        <p:spPr>
          <a:xfrm flipH="1">
            <a:off x="-47767" y="1997839"/>
            <a:ext cx="122875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Georgia" panose="02040502050405020303" pitchFamily="18" charset="0"/>
              </a:rPr>
              <a:t>Constrained Optimisation</a:t>
            </a:r>
          </a:p>
          <a:p>
            <a:pPr algn="ctr"/>
            <a:r>
              <a:rPr lang="en-IN" sz="3600" dirty="0">
                <a:latin typeface="Georgia" panose="02040502050405020303" pitchFamily="18" charset="0"/>
              </a:rPr>
              <a:t>Using</a:t>
            </a:r>
          </a:p>
          <a:p>
            <a:pPr algn="ctr"/>
            <a:r>
              <a:rPr lang="en-IN" sz="3600" dirty="0">
                <a:latin typeface="Georgia" panose="02040502050405020303" pitchFamily="18" charset="0"/>
              </a:rPr>
              <a:t>Bracket Penalty Method.</a:t>
            </a:r>
          </a:p>
        </p:txBody>
      </p:sp>
    </p:spTree>
    <p:extLst>
      <p:ext uri="{BB962C8B-B14F-4D97-AF65-F5344CB8AC3E}">
        <p14:creationId xmlns:p14="http://schemas.microsoft.com/office/powerpoint/2010/main" val="2347005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FB1A-F67E-40ED-BA66-B8CF63E7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2" y="131330"/>
            <a:ext cx="11203675" cy="835878"/>
          </a:xfrm>
        </p:spPr>
        <p:txBody>
          <a:bodyPr>
            <a:normAutofit/>
          </a:bodyPr>
          <a:lstStyle/>
          <a:p>
            <a:r>
              <a:rPr lang="en-IN" dirty="0">
                <a:latin typeface="Bodoni MT Condensed" panose="02070606080606020203" pitchFamily="18" charset="0"/>
              </a:rPr>
              <a:t>Prob. 1: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5C9425-A45E-42DE-A324-4DEF91F7501D}"/>
              </a:ext>
            </a:extLst>
          </p:cNvPr>
          <p:cNvSpPr txBox="1"/>
          <p:nvPr/>
        </p:nvSpPr>
        <p:spPr>
          <a:xfrm>
            <a:off x="2273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5EE75881-1389-4201-8807-F60A3EB6A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624713"/>
              </p:ext>
            </p:extLst>
          </p:nvPr>
        </p:nvGraphicFramePr>
        <p:xfrm>
          <a:off x="-19326" y="770198"/>
          <a:ext cx="12191993" cy="1142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683">
                  <a:extLst>
                    <a:ext uri="{9D8B030D-6E8A-4147-A177-3AD203B41FA5}">
                      <a16:colId xmlns:a16="http://schemas.microsoft.com/office/drawing/2014/main" val="1382639316"/>
                    </a:ext>
                  </a:extLst>
                </a:gridCol>
                <a:gridCol w="2056212">
                  <a:extLst>
                    <a:ext uri="{9D8B030D-6E8A-4147-A177-3AD203B41FA5}">
                      <a16:colId xmlns:a16="http://schemas.microsoft.com/office/drawing/2014/main" val="998057784"/>
                    </a:ext>
                  </a:extLst>
                </a:gridCol>
                <a:gridCol w="2666967">
                  <a:extLst>
                    <a:ext uri="{9D8B030D-6E8A-4147-A177-3AD203B41FA5}">
                      <a16:colId xmlns:a16="http://schemas.microsoft.com/office/drawing/2014/main" val="466523961"/>
                    </a:ext>
                  </a:extLst>
                </a:gridCol>
                <a:gridCol w="3841812">
                  <a:extLst>
                    <a:ext uri="{9D8B030D-6E8A-4147-A177-3AD203B41FA5}">
                      <a16:colId xmlns:a16="http://schemas.microsoft.com/office/drawing/2014/main" val="2635567228"/>
                    </a:ext>
                  </a:extLst>
                </a:gridCol>
                <a:gridCol w="1998319">
                  <a:extLst>
                    <a:ext uri="{9D8B030D-6E8A-4147-A177-3AD203B41FA5}">
                      <a16:colId xmlns:a16="http://schemas.microsoft.com/office/drawing/2014/main" val="601768913"/>
                    </a:ext>
                  </a:extLst>
                </a:gridCol>
              </a:tblGrid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Number of Variables.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Initial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Resultant Points.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Function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of 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629934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14.0999,0.8526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-0.6951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0516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AEF8B84-5F66-4EA2-9661-179B97D92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2" y="191229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98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3">
            <a:extLst>
              <a:ext uri="{FF2B5EF4-FFF2-40B4-BE49-F238E27FC236}">
                <a16:creationId xmlns:a16="http://schemas.microsoft.com/office/drawing/2014/main" id="{8A6A7979-2ADC-44B0-9650-6F9FFB3CF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207863"/>
              </p:ext>
            </p:extLst>
          </p:nvPr>
        </p:nvGraphicFramePr>
        <p:xfrm>
          <a:off x="0" y="324575"/>
          <a:ext cx="12191993" cy="620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876">
                  <a:extLst>
                    <a:ext uri="{9D8B030D-6E8A-4147-A177-3AD203B41FA5}">
                      <a16:colId xmlns:a16="http://schemas.microsoft.com/office/drawing/2014/main" val="1382639316"/>
                    </a:ext>
                  </a:extLst>
                </a:gridCol>
                <a:gridCol w="911163">
                  <a:extLst>
                    <a:ext uri="{9D8B030D-6E8A-4147-A177-3AD203B41FA5}">
                      <a16:colId xmlns:a16="http://schemas.microsoft.com/office/drawing/2014/main" val="998057784"/>
                    </a:ext>
                  </a:extLst>
                </a:gridCol>
                <a:gridCol w="1514901">
                  <a:extLst>
                    <a:ext uri="{9D8B030D-6E8A-4147-A177-3AD203B41FA5}">
                      <a16:colId xmlns:a16="http://schemas.microsoft.com/office/drawing/2014/main" val="466523961"/>
                    </a:ext>
                  </a:extLst>
                </a:gridCol>
                <a:gridCol w="1160060">
                  <a:extLst>
                    <a:ext uri="{9D8B030D-6E8A-4147-A177-3AD203B41FA5}">
                      <a16:colId xmlns:a16="http://schemas.microsoft.com/office/drawing/2014/main" val="2635567228"/>
                    </a:ext>
                  </a:extLst>
                </a:gridCol>
                <a:gridCol w="1269242">
                  <a:extLst>
                    <a:ext uri="{9D8B030D-6E8A-4147-A177-3AD203B41FA5}">
                      <a16:colId xmlns:a16="http://schemas.microsoft.com/office/drawing/2014/main" val="557592596"/>
                    </a:ext>
                  </a:extLst>
                </a:gridCol>
                <a:gridCol w="1405719">
                  <a:extLst>
                    <a:ext uri="{9D8B030D-6E8A-4147-A177-3AD203B41FA5}">
                      <a16:colId xmlns:a16="http://schemas.microsoft.com/office/drawing/2014/main" val="601768913"/>
                    </a:ext>
                  </a:extLst>
                </a:gridCol>
                <a:gridCol w="1446663">
                  <a:extLst>
                    <a:ext uri="{9D8B030D-6E8A-4147-A177-3AD203B41FA5}">
                      <a16:colId xmlns:a16="http://schemas.microsoft.com/office/drawing/2014/main" val="240153357"/>
                    </a:ext>
                  </a:extLst>
                </a:gridCol>
                <a:gridCol w="1651379">
                  <a:extLst>
                    <a:ext uri="{9D8B030D-6E8A-4147-A177-3AD203B41FA5}">
                      <a16:colId xmlns:a16="http://schemas.microsoft.com/office/drawing/2014/main" val="2736992006"/>
                    </a:ext>
                  </a:extLst>
                </a:gridCol>
                <a:gridCol w="1846990">
                  <a:extLst>
                    <a:ext uri="{9D8B030D-6E8A-4147-A177-3AD203B41FA5}">
                      <a16:colId xmlns:a16="http://schemas.microsoft.com/office/drawing/2014/main" val="1873255787"/>
                    </a:ext>
                  </a:extLst>
                </a:gridCol>
              </a:tblGrid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Number of Variables.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Initial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Resultant Points.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Function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Function Value(Best)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Function Value(worst)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Function Value(mean)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Function Value(median)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Function Value(Standard Deviation)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629934"/>
                  </a:ext>
                </a:extLst>
              </a:tr>
              <a:tr h="502013">
                <a:tc rowSpan="10"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4.0999,0.8526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-0.6951</a:t>
                      </a:r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en-IN" dirty="0"/>
                        <a:t>-0.6951</a:t>
                      </a:r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en-IN" dirty="0"/>
                        <a:t>-0.6951</a:t>
                      </a:r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en-IN" dirty="0"/>
                        <a:t>-0.695100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en-IN" dirty="0"/>
                        <a:t>-0.695100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en-IN" dirty="0"/>
                        <a:t>0.0000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05167"/>
                  </a:ext>
                </a:extLst>
              </a:tr>
              <a:tr h="50201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4.0999,0.8526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-0.6951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796049"/>
                  </a:ext>
                </a:extLst>
              </a:tr>
              <a:tr h="50201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4.0999,0.8526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-0.6951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863381"/>
                  </a:ext>
                </a:extLst>
              </a:tr>
              <a:tr h="50201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4.0999,0.8526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-0.6951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36177"/>
                  </a:ext>
                </a:extLst>
              </a:tr>
              <a:tr h="50201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-1,-2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4.0999,0.8526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-0.6951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625463"/>
                  </a:ext>
                </a:extLst>
              </a:tr>
              <a:tr h="50201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-2,-3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4.0999,0.8526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-0.6951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162173"/>
                  </a:ext>
                </a:extLst>
              </a:tr>
              <a:tr h="50201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-3,-4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4.0999,0.8526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-0.6951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292072"/>
                  </a:ext>
                </a:extLst>
              </a:tr>
              <a:tr h="50201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-4,-5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4.0999,0.8526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-0.6951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061345"/>
                  </a:ext>
                </a:extLst>
              </a:tr>
              <a:tr h="50201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4.0999,0.8526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-0.6951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89152"/>
                  </a:ext>
                </a:extLst>
              </a:tr>
              <a:tr h="50201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4.0999,0.8526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-0.6951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1577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CBB3D41-5899-4B16-A170-55FD16F622A3}"/>
              </a:ext>
            </a:extLst>
          </p:cNvPr>
          <p:cNvSpPr txBox="1"/>
          <p:nvPr/>
        </p:nvSpPr>
        <p:spPr>
          <a:xfrm>
            <a:off x="95534" y="0"/>
            <a:ext cx="275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Georgia" panose="02040502050405020303" pitchFamily="18" charset="0"/>
              </a:rPr>
              <a:t>Problem:1</a:t>
            </a:r>
          </a:p>
        </p:txBody>
      </p:sp>
    </p:spTree>
    <p:extLst>
      <p:ext uri="{BB962C8B-B14F-4D97-AF65-F5344CB8AC3E}">
        <p14:creationId xmlns:p14="http://schemas.microsoft.com/office/powerpoint/2010/main" val="1394458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FB1A-F67E-40ED-BA66-B8CF63E7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878"/>
          </a:xfrm>
        </p:spPr>
        <p:txBody>
          <a:bodyPr>
            <a:normAutofit/>
          </a:bodyPr>
          <a:lstStyle/>
          <a:p>
            <a:r>
              <a:rPr lang="en-IN" dirty="0">
                <a:latin typeface="Bodoni MT Condensed" panose="02070606080606020203" pitchFamily="18" charset="0"/>
              </a:rPr>
              <a:t>Prob. 1:(Observations)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3E886-CDE6-45F2-B0C2-E94E78C56311}"/>
              </a:ext>
            </a:extLst>
          </p:cNvPr>
          <p:cNvSpPr txBox="1"/>
          <p:nvPr/>
        </p:nvSpPr>
        <p:spPr>
          <a:xfrm>
            <a:off x="838200" y="1555845"/>
            <a:ext cx="102983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Irrespective of the change in the starting point , the point has the same optimum value with same number of iteration. Hence the standard deviation is zero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The convergence plot remains same.</a:t>
            </a:r>
          </a:p>
        </p:txBody>
      </p:sp>
    </p:spTree>
    <p:extLst>
      <p:ext uri="{BB962C8B-B14F-4D97-AF65-F5344CB8AC3E}">
        <p14:creationId xmlns:p14="http://schemas.microsoft.com/office/powerpoint/2010/main" val="4158103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FB1A-F67E-40ED-BA66-B8CF63E7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878"/>
          </a:xfrm>
        </p:spPr>
        <p:txBody>
          <a:bodyPr>
            <a:normAutofit/>
          </a:bodyPr>
          <a:lstStyle/>
          <a:p>
            <a:r>
              <a:rPr lang="en-IN" dirty="0">
                <a:latin typeface="Bodoni MT Condensed" panose="02070606080606020203" pitchFamily="18" charset="0"/>
              </a:rPr>
              <a:t>Prob. 2: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636A7C-BAF8-4D7B-822E-163427BBAE4D}"/>
                  </a:ext>
                </a:extLst>
              </p:cNvPr>
              <p:cNvSpPr txBox="1"/>
              <p:nvPr/>
            </p:nvSpPr>
            <p:spPr>
              <a:xfrm>
                <a:off x="2555544" y="783065"/>
                <a:ext cx="6093724" cy="2175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IN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sz="24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IN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2400" i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IN" sz="24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b>
                                      <m:sSubPr>
                                        <m:ctrlPr>
                                          <a:rPr lang="en-IN" sz="2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4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b>
                                      <m:sSubPr>
                                        <m:ctrlPr>
                                          <a:rPr lang="en-IN" sz="2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4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Sup>
                                  <m:sSubSupPr>
                                    <m:ctrlPr>
                                      <a:rPr lang="en-IN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IN" sz="24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2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4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IN" sz="24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IN" sz="2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4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𝑠𝑢𝑏𝑗𝑒𝑐𝑡𝑒𝑑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sSub>
                                  <m:sSubPr>
                                    <m:ctrlPr>
                                      <a:rPr lang="en-IN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IN" sz="2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IN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IN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IN" sz="2400" i="0">
                                <a:latin typeface="Cambria Math" panose="02040503050406030204" pitchFamily="18" charset="0"/>
                              </a:rPr>
                              <m:t>≤0,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sz="2400" i="0">
                                <a:latin typeface="Cambria Math" panose="02040503050406030204" pitchFamily="18" charset="0"/>
                              </a:rPr>
                              <m:t>=1−</m:t>
                            </m:r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4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2400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IN" sz="2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4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IN" sz="2400" i="0">
                                        <a:latin typeface="Cambria Math" panose="02040503050406030204" pitchFamily="18" charset="0"/>
                                      </a:rPr>
                                      <m:t>−4)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400" i="0">
                                <a:latin typeface="Cambria Math" panose="02040503050406030204" pitchFamily="18" charset="0"/>
                              </a:rPr>
                              <m:t>≤0,</m:t>
                            </m:r>
                          </m:e>
                        </m:mr>
                        <m:mr>
                          <m:e>
                            <m:r>
                              <a:rPr lang="en-IN" sz="2400" i="0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400" i="0">
                                <a:latin typeface="Cambria Math" panose="02040503050406030204" pitchFamily="18" charset="0"/>
                              </a:rPr>
                              <m:t>≤10,0≤</m:t>
                            </m:r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sz="2400" i="0">
                                <a:latin typeface="Cambria Math" panose="02040503050406030204" pitchFamily="18" charset="0"/>
                              </a:rPr>
                              <m:t>≤10,</m:t>
                            </m:r>
                          </m:e>
                        </m:mr>
                      </m:m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636A7C-BAF8-4D7B-822E-163427BBA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44" y="783065"/>
                <a:ext cx="6093724" cy="21758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CF7CEDC-3DD9-41F1-91A2-F411A4CA2FF3}"/>
              </a:ext>
            </a:extLst>
          </p:cNvPr>
          <p:cNvSpPr txBox="1"/>
          <p:nvPr/>
        </p:nvSpPr>
        <p:spPr>
          <a:xfrm>
            <a:off x="2064224" y="3429000"/>
            <a:ext cx="6093724" cy="460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variables: 2 variables. </a:t>
            </a:r>
          </a:p>
        </p:txBody>
      </p:sp>
    </p:spTree>
    <p:extLst>
      <p:ext uri="{BB962C8B-B14F-4D97-AF65-F5344CB8AC3E}">
        <p14:creationId xmlns:p14="http://schemas.microsoft.com/office/powerpoint/2010/main" val="1085652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FB1A-F67E-40ED-BA66-B8CF63E7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2" y="131330"/>
            <a:ext cx="11203675" cy="835878"/>
          </a:xfrm>
        </p:spPr>
        <p:txBody>
          <a:bodyPr>
            <a:normAutofit/>
          </a:bodyPr>
          <a:lstStyle/>
          <a:p>
            <a:r>
              <a:rPr lang="en-IN" dirty="0">
                <a:latin typeface="Bodoni MT Condensed" panose="02070606080606020203" pitchFamily="18" charset="0"/>
              </a:rPr>
              <a:t>Prob. 2: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5C9425-A45E-42DE-A324-4DEF91F7501D}"/>
              </a:ext>
            </a:extLst>
          </p:cNvPr>
          <p:cNvSpPr txBox="1"/>
          <p:nvPr/>
        </p:nvSpPr>
        <p:spPr>
          <a:xfrm>
            <a:off x="2273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5EE75881-1389-4201-8807-F60A3EB6A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528489"/>
              </p:ext>
            </p:extLst>
          </p:nvPr>
        </p:nvGraphicFramePr>
        <p:xfrm>
          <a:off x="-19326" y="770198"/>
          <a:ext cx="12191993" cy="1142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683">
                  <a:extLst>
                    <a:ext uri="{9D8B030D-6E8A-4147-A177-3AD203B41FA5}">
                      <a16:colId xmlns:a16="http://schemas.microsoft.com/office/drawing/2014/main" val="1382639316"/>
                    </a:ext>
                  </a:extLst>
                </a:gridCol>
                <a:gridCol w="2056212">
                  <a:extLst>
                    <a:ext uri="{9D8B030D-6E8A-4147-A177-3AD203B41FA5}">
                      <a16:colId xmlns:a16="http://schemas.microsoft.com/office/drawing/2014/main" val="998057784"/>
                    </a:ext>
                  </a:extLst>
                </a:gridCol>
                <a:gridCol w="2666967">
                  <a:extLst>
                    <a:ext uri="{9D8B030D-6E8A-4147-A177-3AD203B41FA5}">
                      <a16:colId xmlns:a16="http://schemas.microsoft.com/office/drawing/2014/main" val="466523961"/>
                    </a:ext>
                  </a:extLst>
                </a:gridCol>
                <a:gridCol w="3841812">
                  <a:extLst>
                    <a:ext uri="{9D8B030D-6E8A-4147-A177-3AD203B41FA5}">
                      <a16:colId xmlns:a16="http://schemas.microsoft.com/office/drawing/2014/main" val="2635567228"/>
                    </a:ext>
                  </a:extLst>
                </a:gridCol>
                <a:gridCol w="1998319">
                  <a:extLst>
                    <a:ext uri="{9D8B030D-6E8A-4147-A177-3AD203B41FA5}">
                      <a16:colId xmlns:a16="http://schemas.microsoft.com/office/drawing/2014/main" val="601768913"/>
                    </a:ext>
                  </a:extLst>
                </a:gridCol>
              </a:tblGrid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Number of Variables.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Initial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Resultant Points.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Function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of 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629934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1.2280,4.2454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-0.0958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0516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3B5DB0D-FD21-4563-AD35-0F279D3B4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2" y="191229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94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FB1A-F67E-40ED-BA66-B8CF63E7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2" y="131330"/>
            <a:ext cx="11203675" cy="835878"/>
          </a:xfrm>
        </p:spPr>
        <p:txBody>
          <a:bodyPr>
            <a:normAutofit/>
          </a:bodyPr>
          <a:lstStyle/>
          <a:p>
            <a:r>
              <a:rPr lang="en-IN" dirty="0">
                <a:latin typeface="Bodoni MT Condensed" panose="02070606080606020203" pitchFamily="18" charset="0"/>
              </a:rPr>
              <a:t>Prob. 2: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5C9425-A45E-42DE-A324-4DEF91F7501D}"/>
              </a:ext>
            </a:extLst>
          </p:cNvPr>
          <p:cNvSpPr txBox="1"/>
          <p:nvPr/>
        </p:nvSpPr>
        <p:spPr>
          <a:xfrm>
            <a:off x="2273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5EE75881-1389-4201-8807-F60A3EB6A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0874"/>
              </p:ext>
            </p:extLst>
          </p:nvPr>
        </p:nvGraphicFramePr>
        <p:xfrm>
          <a:off x="-19326" y="770198"/>
          <a:ext cx="12191993" cy="1142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683">
                  <a:extLst>
                    <a:ext uri="{9D8B030D-6E8A-4147-A177-3AD203B41FA5}">
                      <a16:colId xmlns:a16="http://schemas.microsoft.com/office/drawing/2014/main" val="1382639316"/>
                    </a:ext>
                  </a:extLst>
                </a:gridCol>
                <a:gridCol w="2056212">
                  <a:extLst>
                    <a:ext uri="{9D8B030D-6E8A-4147-A177-3AD203B41FA5}">
                      <a16:colId xmlns:a16="http://schemas.microsoft.com/office/drawing/2014/main" val="998057784"/>
                    </a:ext>
                  </a:extLst>
                </a:gridCol>
                <a:gridCol w="2666967">
                  <a:extLst>
                    <a:ext uri="{9D8B030D-6E8A-4147-A177-3AD203B41FA5}">
                      <a16:colId xmlns:a16="http://schemas.microsoft.com/office/drawing/2014/main" val="466523961"/>
                    </a:ext>
                  </a:extLst>
                </a:gridCol>
                <a:gridCol w="3841812">
                  <a:extLst>
                    <a:ext uri="{9D8B030D-6E8A-4147-A177-3AD203B41FA5}">
                      <a16:colId xmlns:a16="http://schemas.microsoft.com/office/drawing/2014/main" val="2635567228"/>
                    </a:ext>
                  </a:extLst>
                </a:gridCol>
                <a:gridCol w="1998319">
                  <a:extLst>
                    <a:ext uri="{9D8B030D-6E8A-4147-A177-3AD203B41FA5}">
                      <a16:colId xmlns:a16="http://schemas.microsoft.com/office/drawing/2014/main" val="601768913"/>
                    </a:ext>
                  </a:extLst>
                </a:gridCol>
              </a:tblGrid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Number of Variables.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Initial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Resultant Points.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Function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of 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629934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1.2280,4.2454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-0.0958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0516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3ECB622-026C-4F84-AAAA-0A1FB4136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326" y="191229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11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FB1A-F67E-40ED-BA66-B8CF63E7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2" y="131330"/>
            <a:ext cx="11203675" cy="835878"/>
          </a:xfrm>
        </p:spPr>
        <p:txBody>
          <a:bodyPr>
            <a:normAutofit/>
          </a:bodyPr>
          <a:lstStyle/>
          <a:p>
            <a:r>
              <a:rPr lang="en-IN" dirty="0">
                <a:latin typeface="Bodoni MT Condensed" panose="02070606080606020203" pitchFamily="18" charset="0"/>
              </a:rPr>
              <a:t>Prob. 2: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5C9425-A45E-42DE-A324-4DEF91F7501D}"/>
              </a:ext>
            </a:extLst>
          </p:cNvPr>
          <p:cNvSpPr txBox="1"/>
          <p:nvPr/>
        </p:nvSpPr>
        <p:spPr>
          <a:xfrm>
            <a:off x="2273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5EE75881-1389-4201-8807-F60A3EB6A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276297"/>
              </p:ext>
            </p:extLst>
          </p:nvPr>
        </p:nvGraphicFramePr>
        <p:xfrm>
          <a:off x="-19326" y="770198"/>
          <a:ext cx="12191993" cy="1142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683">
                  <a:extLst>
                    <a:ext uri="{9D8B030D-6E8A-4147-A177-3AD203B41FA5}">
                      <a16:colId xmlns:a16="http://schemas.microsoft.com/office/drawing/2014/main" val="1382639316"/>
                    </a:ext>
                  </a:extLst>
                </a:gridCol>
                <a:gridCol w="2056212">
                  <a:extLst>
                    <a:ext uri="{9D8B030D-6E8A-4147-A177-3AD203B41FA5}">
                      <a16:colId xmlns:a16="http://schemas.microsoft.com/office/drawing/2014/main" val="998057784"/>
                    </a:ext>
                  </a:extLst>
                </a:gridCol>
                <a:gridCol w="2666967">
                  <a:extLst>
                    <a:ext uri="{9D8B030D-6E8A-4147-A177-3AD203B41FA5}">
                      <a16:colId xmlns:a16="http://schemas.microsoft.com/office/drawing/2014/main" val="466523961"/>
                    </a:ext>
                  </a:extLst>
                </a:gridCol>
                <a:gridCol w="3841812">
                  <a:extLst>
                    <a:ext uri="{9D8B030D-6E8A-4147-A177-3AD203B41FA5}">
                      <a16:colId xmlns:a16="http://schemas.microsoft.com/office/drawing/2014/main" val="2635567228"/>
                    </a:ext>
                  </a:extLst>
                </a:gridCol>
                <a:gridCol w="1998319">
                  <a:extLst>
                    <a:ext uri="{9D8B030D-6E8A-4147-A177-3AD203B41FA5}">
                      <a16:colId xmlns:a16="http://schemas.microsoft.com/office/drawing/2014/main" val="601768913"/>
                    </a:ext>
                  </a:extLst>
                </a:gridCol>
              </a:tblGrid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Number of Variables.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Initial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Resultant Points.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Function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of 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629934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 able to give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 able to give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--------------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05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670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FB1A-F67E-40ED-BA66-B8CF63E7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2" y="131330"/>
            <a:ext cx="11203675" cy="835878"/>
          </a:xfrm>
        </p:spPr>
        <p:txBody>
          <a:bodyPr>
            <a:normAutofit/>
          </a:bodyPr>
          <a:lstStyle/>
          <a:p>
            <a:r>
              <a:rPr lang="en-IN" dirty="0">
                <a:latin typeface="Bodoni MT Condensed" panose="02070606080606020203" pitchFamily="18" charset="0"/>
              </a:rPr>
              <a:t>Prob. 2: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5C9425-A45E-42DE-A324-4DEF91F7501D}"/>
              </a:ext>
            </a:extLst>
          </p:cNvPr>
          <p:cNvSpPr txBox="1"/>
          <p:nvPr/>
        </p:nvSpPr>
        <p:spPr>
          <a:xfrm>
            <a:off x="2273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5EE75881-1389-4201-8807-F60A3EB6A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55250"/>
              </p:ext>
            </p:extLst>
          </p:nvPr>
        </p:nvGraphicFramePr>
        <p:xfrm>
          <a:off x="-19326" y="770198"/>
          <a:ext cx="12191993" cy="1142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683">
                  <a:extLst>
                    <a:ext uri="{9D8B030D-6E8A-4147-A177-3AD203B41FA5}">
                      <a16:colId xmlns:a16="http://schemas.microsoft.com/office/drawing/2014/main" val="1382639316"/>
                    </a:ext>
                  </a:extLst>
                </a:gridCol>
                <a:gridCol w="2056212">
                  <a:extLst>
                    <a:ext uri="{9D8B030D-6E8A-4147-A177-3AD203B41FA5}">
                      <a16:colId xmlns:a16="http://schemas.microsoft.com/office/drawing/2014/main" val="998057784"/>
                    </a:ext>
                  </a:extLst>
                </a:gridCol>
                <a:gridCol w="2666967">
                  <a:extLst>
                    <a:ext uri="{9D8B030D-6E8A-4147-A177-3AD203B41FA5}">
                      <a16:colId xmlns:a16="http://schemas.microsoft.com/office/drawing/2014/main" val="466523961"/>
                    </a:ext>
                  </a:extLst>
                </a:gridCol>
                <a:gridCol w="3841812">
                  <a:extLst>
                    <a:ext uri="{9D8B030D-6E8A-4147-A177-3AD203B41FA5}">
                      <a16:colId xmlns:a16="http://schemas.microsoft.com/office/drawing/2014/main" val="2635567228"/>
                    </a:ext>
                  </a:extLst>
                </a:gridCol>
                <a:gridCol w="1998319">
                  <a:extLst>
                    <a:ext uri="{9D8B030D-6E8A-4147-A177-3AD203B41FA5}">
                      <a16:colId xmlns:a16="http://schemas.microsoft.com/office/drawing/2014/main" val="601768913"/>
                    </a:ext>
                  </a:extLst>
                </a:gridCol>
              </a:tblGrid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Number of Variables.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Initial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Resultant Points.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Function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of 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629934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------------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05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688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FB1A-F67E-40ED-BA66-B8CF63E7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2" y="131330"/>
            <a:ext cx="11203675" cy="835878"/>
          </a:xfrm>
        </p:spPr>
        <p:txBody>
          <a:bodyPr>
            <a:normAutofit/>
          </a:bodyPr>
          <a:lstStyle/>
          <a:p>
            <a:r>
              <a:rPr lang="en-IN" dirty="0">
                <a:latin typeface="Bodoni MT Condensed" panose="02070606080606020203" pitchFamily="18" charset="0"/>
              </a:rPr>
              <a:t>Prob. 2: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5C9425-A45E-42DE-A324-4DEF91F7501D}"/>
              </a:ext>
            </a:extLst>
          </p:cNvPr>
          <p:cNvSpPr txBox="1"/>
          <p:nvPr/>
        </p:nvSpPr>
        <p:spPr>
          <a:xfrm>
            <a:off x="2273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5EE75881-1389-4201-8807-F60A3EB6A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8545"/>
              </p:ext>
            </p:extLst>
          </p:nvPr>
        </p:nvGraphicFramePr>
        <p:xfrm>
          <a:off x="-19326" y="770198"/>
          <a:ext cx="12191993" cy="1142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683">
                  <a:extLst>
                    <a:ext uri="{9D8B030D-6E8A-4147-A177-3AD203B41FA5}">
                      <a16:colId xmlns:a16="http://schemas.microsoft.com/office/drawing/2014/main" val="1382639316"/>
                    </a:ext>
                  </a:extLst>
                </a:gridCol>
                <a:gridCol w="2056212">
                  <a:extLst>
                    <a:ext uri="{9D8B030D-6E8A-4147-A177-3AD203B41FA5}">
                      <a16:colId xmlns:a16="http://schemas.microsoft.com/office/drawing/2014/main" val="998057784"/>
                    </a:ext>
                  </a:extLst>
                </a:gridCol>
                <a:gridCol w="2666967">
                  <a:extLst>
                    <a:ext uri="{9D8B030D-6E8A-4147-A177-3AD203B41FA5}">
                      <a16:colId xmlns:a16="http://schemas.microsoft.com/office/drawing/2014/main" val="466523961"/>
                    </a:ext>
                  </a:extLst>
                </a:gridCol>
                <a:gridCol w="3841812">
                  <a:extLst>
                    <a:ext uri="{9D8B030D-6E8A-4147-A177-3AD203B41FA5}">
                      <a16:colId xmlns:a16="http://schemas.microsoft.com/office/drawing/2014/main" val="2635567228"/>
                    </a:ext>
                  </a:extLst>
                </a:gridCol>
                <a:gridCol w="1998319">
                  <a:extLst>
                    <a:ext uri="{9D8B030D-6E8A-4147-A177-3AD203B41FA5}">
                      <a16:colId xmlns:a16="http://schemas.microsoft.com/office/drawing/2014/main" val="601768913"/>
                    </a:ext>
                  </a:extLst>
                </a:gridCol>
              </a:tblGrid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Number of Variables.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Initial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Resultant Points.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Function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of 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629934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-1,-2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2.0006,5.0006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3.3968e-06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0516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2951486-0877-43D3-A0D9-14844FC4E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2" y="191229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44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FB1A-F67E-40ED-BA66-B8CF63E7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2" y="131330"/>
            <a:ext cx="11203675" cy="835878"/>
          </a:xfrm>
        </p:spPr>
        <p:txBody>
          <a:bodyPr>
            <a:normAutofit/>
          </a:bodyPr>
          <a:lstStyle/>
          <a:p>
            <a:r>
              <a:rPr lang="en-IN" dirty="0">
                <a:latin typeface="Bodoni MT Condensed" panose="02070606080606020203" pitchFamily="18" charset="0"/>
              </a:rPr>
              <a:t>Prob. 2: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5C9425-A45E-42DE-A324-4DEF91F7501D}"/>
              </a:ext>
            </a:extLst>
          </p:cNvPr>
          <p:cNvSpPr txBox="1"/>
          <p:nvPr/>
        </p:nvSpPr>
        <p:spPr>
          <a:xfrm>
            <a:off x="2273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5EE75881-1389-4201-8807-F60A3EB6A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57739"/>
              </p:ext>
            </p:extLst>
          </p:nvPr>
        </p:nvGraphicFramePr>
        <p:xfrm>
          <a:off x="-19326" y="770198"/>
          <a:ext cx="12191993" cy="1142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683">
                  <a:extLst>
                    <a:ext uri="{9D8B030D-6E8A-4147-A177-3AD203B41FA5}">
                      <a16:colId xmlns:a16="http://schemas.microsoft.com/office/drawing/2014/main" val="1382639316"/>
                    </a:ext>
                  </a:extLst>
                </a:gridCol>
                <a:gridCol w="2056212">
                  <a:extLst>
                    <a:ext uri="{9D8B030D-6E8A-4147-A177-3AD203B41FA5}">
                      <a16:colId xmlns:a16="http://schemas.microsoft.com/office/drawing/2014/main" val="998057784"/>
                    </a:ext>
                  </a:extLst>
                </a:gridCol>
                <a:gridCol w="2666967">
                  <a:extLst>
                    <a:ext uri="{9D8B030D-6E8A-4147-A177-3AD203B41FA5}">
                      <a16:colId xmlns:a16="http://schemas.microsoft.com/office/drawing/2014/main" val="466523961"/>
                    </a:ext>
                  </a:extLst>
                </a:gridCol>
                <a:gridCol w="3841812">
                  <a:extLst>
                    <a:ext uri="{9D8B030D-6E8A-4147-A177-3AD203B41FA5}">
                      <a16:colId xmlns:a16="http://schemas.microsoft.com/office/drawing/2014/main" val="2635567228"/>
                    </a:ext>
                  </a:extLst>
                </a:gridCol>
                <a:gridCol w="1998319">
                  <a:extLst>
                    <a:ext uri="{9D8B030D-6E8A-4147-A177-3AD203B41FA5}">
                      <a16:colId xmlns:a16="http://schemas.microsoft.com/office/drawing/2014/main" val="601768913"/>
                    </a:ext>
                  </a:extLst>
                </a:gridCol>
              </a:tblGrid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Number of Variables.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Initial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Resultant Points.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Function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of 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629934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-2,-3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2.001.,5.0010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1.0261e-05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0516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C5F7640-378C-4365-98F5-ADF58C626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2" y="191229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1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81F515-B9F7-4D8A-A8EB-11CA1A28F9C5}"/>
              </a:ext>
            </a:extLst>
          </p:cNvPr>
          <p:cNvSpPr txBox="1"/>
          <p:nvPr/>
        </p:nvSpPr>
        <p:spPr>
          <a:xfrm flipH="1">
            <a:off x="-47767" y="0"/>
            <a:ext cx="12287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Georgia" panose="02040502050405020303" pitchFamily="18" charset="0"/>
              </a:rPr>
              <a:t>Descriptions of the Methods Used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F604EC-B972-4C74-9265-0DF99A002756}"/>
              </a:ext>
            </a:extLst>
          </p:cNvPr>
          <p:cNvSpPr txBox="1"/>
          <p:nvPr/>
        </p:nvSpPr>
        <p:spPr>
          <a:xfrm>
            <a:off x="1269242" y="928048"/>
            <a:ext cx="9403308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Bounding Phase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Bisection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Powell Conjugate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Bracket Penalty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4787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FB1A-F67E-40ED-BA66-B8CF63E7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2" y="131330"/>
            <a:ext cx="11203675" cy="835878"/>
          </a:xfrm>
        </p:spPr>
        <p:txBody>
          <a:bodyPr>
            <a:normAutofit/>
          </a:bodyPr>
          <a:lstStyle/>
          <a:p>
            <a:r>
              <a:rPr lang="en-IN" dirty="0">
                <a:latin typeface="Bodoni MT Condensed" panose="02070606080606020203" pitchFamily="18" charset="0"/>
              </a:rPr>
              <a:t>Prob. 2: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5C9425-A45E-42DE-A324-4DEF91F7501D}"/>
              </a:ext>
            </a:extLst>
          </p:cNvPr>
          <p:cNvSpPr txBox="1"/>
          <p:nvPr/>
        </p:nvSpPr>
        <p:spPr>
          <a:xfrm>
            <a:off x="2273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5EE75881-1389-4201-8807-F60A3EB6A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389045"/>
              </p:ext>
            </p:extLst>
          </p:nvPr>
        </p:nvGraphicFramePr>
        <p:xfrm>
          <a:off x="-19326" y="770198"/>
          <a:ext cx="12191993" cy="1142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683">
                  <a:extLst>
                    <a:ext uri="{9D8B030D-6E8A-4147-A177-3AD203B41FA5}">
                      <a16:colId xmlns:a16="http://schemas.microsoft.com/office/drawing/2014/main" val="1382639316"/>
                    </a:ext>
                  </a:extLst>
                </a:gridCol>
                <a:gridCol w="2056212">
                  <a:extLst>
                    <a:ext uri="{9D8B030D-6E8A-4147-A177-3AD203B41FA5}">
                      <a16:colId xmlns:a16="http://schemas.microsoft.com/office/drawing/2014/main" val="998057784"/>
                    </a:ext>
                  </a:extLst>
                </a:gridCol>
                <a:gridCol w="2666967">
                  <a:extLst>
                    <a:ext uri="{9D8B030D-6E8A-4147-A177-3AD203B41FA5}">
                      <a16:colId xmlns:a16="http://schemas.microsoft.com/office/drawing/2014/main" val="466523961"/>
                    </a:ext>
                  </a:extLst>
                </a:gridCol>
                <a:gridCol w="3841812">
                  <a:extLst>
                    <a:ext uri="{9D8B030D-6E8A-4147-A177-3AD203B41FA5}">
                      <a16:colId xmlns:a16="http://schemas.microsoft.com/office/drawing/2014/main" val="2635567228"/>
                    </a:ext>
                  </a:extLst>
                </a:gridCol>
                <a:gridCol w="1998319">
                  <a:extLst>
                    <a:ext uri="{9D8B030D-6E8A-4147-A177-3AD203B41FA5}">
                      <a16:colId xmlns:a16="http://schemas.microsoft.com/office/drawing/2014/main" val="601768913"/>
                    </a:ext>
                  </a:extLst>
                </a:gridCol>
              </a:tblGrid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Number of Variables.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Initial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Resultant Points.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Function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of 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629934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-3,-4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2.0005,5.0006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2.9836e-06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0516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7702BAB-4400-4F3F-9845-43AD998F6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2" y="191229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71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FB1A-F67E-40ED-BA66-B8CF63E7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2" y="131330"/>
            <a:ext cx="11203675" cy="835878"/>
          </a:xfrm>
        </p:spPr>
        <p:txBody>
          <a:bodyPr>
            <a:normAutofit/>
          </a:bodyPr>
          <a:lstStyle/>
          <a:p>
            <a:r>
              <a:rPr lang="en-IN" dirty="0">
                <a:latin typeface="Bodoni MT Condensed" panose="02070606080606020203" pitchFamily="18" charset="0"/>
              </a:rPr>
              <a:t>Prob. 2: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5C9425-A45E-42DE-A324-4DEF91F7501D}"/>
              </a:ext>
            </a:extLst>
          </p:cNvPr>
          <p:cNvSpPr txBox="1"/>
          <p:nvPr/>
        </p:nvSpPr>
        <p:spPr>
          <a:xfrm>
            <a:off x="2273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5EE75881-1389-4201-8807-F60A3EB6A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474750"/>
              </p:ext>
            </p:extLst>
          </p:nvPr>
        </p:nvGraphicFramePr>
        <p:xfrm>
          <a:off x="-19326" y="770198"/>
          <a:ext cx="12191993" cy="1142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683">
                  <a:extLst>
                    <a:ext uri="{9D8B030D-6E8A-4147-A177-3AD203B41FA5}">
                      <a16:colId xmlns:a16="http://schemas.microsoft.com/office/drawing/2014/main" val="1382639316"/>
                    </a:ext>
                  </a:extLst>
                </a:gridCol>
                <a:gridCol w="2056212">
                  <a:extLst>
                    <a:ext uri="{9D8B030D-6E8A-4147-A177-3AD203B41FA5}">
                      <a16:colId xmlns:a16="http://schemas.microsoft.com/office/drawing/2014/main" val="998057784"/>
                    </a:ext>
                  </a:extLst>
                </a:gridCol>
                <a:gridCol w="2666967">
                  <a:extLst>
                    <a:ext uri="{9D8B030D-6E8A-4147-A177-3AD203B41FA5}">
                      <a16:colId xmlns:a16="http://schemas.microsoft.com/office/drawing/2014/main" val="466523961"/>
                    </a:ext>
                  </a:extLst>
                </a:gridCol>
                <a:gridCol w="3841812">
                  <a:extLst>
                    <a:ext uri="{9D8B030D-6E8A-4147-A177-3AD203B41FA5}">
                      <a16:colId xmlns:a16="http://schemas.microsoft.com/office/drawing/2014/main" val="2635567228"/>
                    </a:ext>
                  </a:extLst>
                </a:gridCol>
                <a:gridCol w="1998319">
                  <a:extLst>
                    <a:ext uri="{9D8B030D-6E8A-4147-A177-3AD203B41FA5}">
                      <a16:colId xmlns:a16="http://schemas.microsoft.com/office/drawing/2014/main" val="601768913"/>
                    </a:ext>
                  </a:extLst>
                </a:gridCol>
              </a:tblGrid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Number of Variables.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Initial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Resultant Points.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Function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of 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629934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-4,-5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2.0007,5.0007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4.5940e-06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0516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CCB822C-0466-4F5D-8E6C-CBB0E225A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326" y="191229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55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FB1A-F67E-40ED-BA66-B8CF63E7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2" y="131330"/>
            <a:ext cx="11203675" cy="835878"/>
          </a:xfrm>
        </p:spPr>
        <p:txBody>
          <a:bodyPr>
            <a:normAutofit/>
          </a:bodyPr>
          <a:lstStyle/>
          <a:p>
            <a:r>
              <a:rPr lang="en-IN" dirty="0">
                <a:latin typeface="Bodoni MT Condensed" panose="02070606080606020203" pitchFamily="18" charset="0"/>
              </a:rPr>
              <a:t>Prob. 2: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5C9425-A45E-42DE-A324-4DEF91F7501D}"/>
              </a:ext>
            </a:extLst>
          </p:cNvPr>
          <p:cNvSpPr txBox="1"/>
          <p:nvPr/>
        </p:nvSpPr>
        <p:spPr>
          <a:xfrm>
            <a:off x="2273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5EE75881-1389-4201-8807-F60A3EB6A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500435"/>
              </p:ext>
            </p:extLst>
          </p:nvPr>
        </p:nvGraphicFramePr>
        <p:xfrm>
          <a:off x="-19326" y="770198"/>
          <a:ext cx="12191993" cy="1142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683">
                  <a:extLst>
                    <a:ext uri="{9D8B030D-6E8A-4147-A177-3AD203B41FA5}">
                      <a16:colId xmlns:a16="http://schemas.microsoft.com/office/drawing/2014/main" val="1382639316"/>
                    </a:ext>
                  </a:extLst>
                </a:gridCol>
                <a:gridCol w="2056212">
                  <a:extLst>
                    <a:ext uri="{9D8B030D-6E8A-4147-A177-3AD203B41FA5}">
                      <a16:colId xmlns:a16="http://schemas.microsoft.com/office/drawing/2014/main" val="998057784"/>
                    </a:ext>
                  </a:extLst>
                </a:gridCol>
                <a:gridCol w="2666967">
                  <a:extLst>
                    <a:ext uri="{9D8B030D-6E8A-4147-A177-3AD203B41FA5}">
                      <a16:colId xmlns:a16="http://schemas.microsoft.com/office/drawing/2014/main" val="466523961"/>
                    </a:ext>
                  </a:extLst>
                </a:gridCol>
                <a:gridCol w="3841812">
                  <a:extLst>
                    <a:ext uri="{9D8B030D-6E8A-4147-A177-3AD203B41FA5}">
                      <a16:colId xmlns:a16="http://schemas.microsoft.com/office/drawing/2014/main" val="2635567228"/>
                    </a:ext>
                  </a:extLst>
                </a:gridCol>
                <a:gridCol w="1998319">
                  <a:extLst>
                    <a:ext uri="{9D8B030D-6E8A-4147-A177-3AD203B41FA5}">
                      <a16:colId xmlns:a16="http://schemas.microsoft.com/office/drawing/2014/main" val="601768913"/>
                    </a:ext>
                  </a:extLst>
                </a:gridCol>
              </a:tblGrid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Number of Variables.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Initial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Resultant Points.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Function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of 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629934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1.7341,4.7461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-0.0291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0516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D4FE90C-3FFD-4793-AC5A-9C493D6FF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9" y="191229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37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FB1A-F67E-40ED-BA66-B8CF63E7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2" y="131330"/>
            <a:ext cx="11203675" cy="835878"/>
          </a:xfrm>
        </p:spPr>
        <p:txBody>
          <a:bodyPr>
            <a:normAutofit/>
          </a:bodyPr>
          <a:lstStyle/>
          <a:p>
            <a:r>
              <a:rPr lang="en-IN" dirty="0">
                <a:latin typeface="Bodoni MT Condensed" panose="02070606080606020203" pitchFamily="18" charset="0"/>
              </a:rPr>
              <a:t>Prob. 2: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5C9425-A45E-42DE-A324-4DEF91F7501D}"/>
              </a:ext>
            </a:extLst>
          </p:cNvPr>
          <p:cNvSpPr txBox="1"/>
          <p:nvPr/>
        </p:nvSpPr>
        <p:spPr>
          <a:xfrm>
            <a:off x="2273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5EE75881-1389-4201-8807-F60A3EB6A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08400"/>
              </p:ext>
            </p:extLst>
          </p:nvPr>
        </p:nvGraphicFramePr>
        <p:xfrm>
          <a:off x="-19326" y="770198"/>
          <a:ext cx="12191993" cy="1142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683">
                  <a:extLst>
                    <a:ext uri="{9D8B030D-6E8A-4147-A177-3AD203B41FA5}">
                      <a16:colId xmlns:a16="http://schemas.microsoft.com/office/drawing/2014/main" val="1382639316"/>
                    </a:ext>
                  </a:extLst>
                </a:gridCol>
                <a:gridCol w="2056212">
                  <a:extLst>
                    <a:ext uri="{9D8B030D-6E8A-4147-A177-3AD203B41FA5}">
                      <a16:colId xmlns:a16="http://schemas.microsoft.com/office/drawing/2014/main" val="998057784"/>
                    </a:ext>
                  </a:extLst>
                </a:gridCol>
                <a:gridCol w="2666967">
                  <a:extLst>
                    <a:ext uri="{9D8B030D-6E8A-4147-A177-3AD203B41FA5}">
                      <a16:colId xmlns:a16="http://schemas.microsoft.com/office/drawing/2014/main" val="466523961"/>
                    </a:ext>
                  </a:extLst>
                </a:gridCol>
                <a:gridCol w="3841812">
                  <a:extLst>
                    <a:ext uri="{9D8B030D-6E8A-4147-A177-3AD203B41FA5}">
                      <a16:colId xmlns:a16="http://schemas.microsoft.com/office/drawing/2014/main" val="2635567228"/>
                    </a:ext>
                  </a:extLst>
                </a:gridCol>
                <a:gridCol w="1998319">
                  <a:extLst>
                    <a:ext uri="{9D8B030D-6E8A-4147-A177-3AD203B41FA5}">
                      <a16:colId xmlns:a16="http://schemas.microsoft.com/office/drawing/2014/main" val="601768913"/>
                    </a:ext>
                  </a:extLst>
                </a:gridCol>
              </a:tblGrid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Number of Variables.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Initial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Resultant Points.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Function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of 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629934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1.7341,4.7461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-0.0291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0516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0E558E-FD49-445D-9542-4CDA797E2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2" y="191229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46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3">
            <a:extLst>
              <a:ext uri="{FF2B5EF4-FFF2-40B4-BE49-F238E27FC236}">
                <a16:creationId xmlns:a16="http://schemas.microsoft.com/office/drawing/2014/main" id="{8A6A7979-2ADC-44B0-9650-6F9FFB3CF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611083"/>
              </p:ext>
            </p:extLst>
          </p:nvPr>
        </p:nvGraphicFramePr>
        <p:xfrm>
          <a:off x="0" y="324575"/>
          <a:ext cx="12191993" cy="620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876">
                  <a:extLst>
                    <a:ext uri="{9D8B030D-6E8A-4147-A177-3AD203B41FA5}">
                      <a16:colId xmlns:a16="http://schemas.microsoft.com/office/drawing/2014/main" val="1382639316"/>
                    </a:ext>
                  </a:extLst>
                </a:gridCol>
                <a:gridCol w="911163">
                  <a:extLst>
                    <a:ext uri="{9D8B030D-6E8A-4147-A177-3AD203B41FA5}">
                      <a16:colId xmlns:a16="http://schemas.microsoft.com/office/drawing/2014/main" val="998057784"/>
                    </a:ext>
                  </a:extLst>
                </a:gridCol>
                <a:gridCol w="1583140">
                  <a:extLst>
                    <a:ext uri="{9D8B030D-6E8A-4147-A177-3AD203B41FA5}">
                      <a16:colId xmlns:a16="http://schemas.microsoft.com/office/drawing/2014/main" val="466523961"/>
                    </a:ext>
                  </a:extLst>
                </a:gridCol>
                <a:gridCol w="1351128">
                  <a:extLst>
                    <a:ext uri="{9D8B030D-6E8A-4147-A177-3AD203B41FA5}">
                      <a16:colId xmlns:a16="http://schemas.microsoft.com/office/drawing/2014/main" val="2635567228"/>
                    </a:ext>
                  </a:extLst>
                </a:gridCol>
                <a:gridCol w="1160060">
                  <a:extLst>
                    <a:ext uri="{9D8B030D-6E8A-4147-A177-3AD203B41FA5}">
                      <a16:colId xmlns:a16="http://schemas.microsoft.com/office/drawing/2014/main" val="557592596"/>
                    </a:ext>
                  </a:extLst>
                </a:gridCol>
                <a:gridCol w="1405720">
                  <a:extLst>
                    <a:ext uri="{9D8B030D-6E8A-4147-A177-3AD203B41FA5}">
                      <a16:colId xmlns:a16="http://schemas.microsoft.com/office/drawing/2014/main" val="601768913"/>
                    </a:ext>
                  </a:extLst>
                </a:gridCol>
                <a:gridCol w="1405719">
                  <a:extLst>
                    <a:ext uri="{9D8B030D-6E8A-4147-A177-3AD203B41FA5}">
                      <a16:colId xmlns:a16="http://schemas.microsoft.com/office/drawing/2014/main" val="240153357"/>
                    </a:ext>
                  </a:extLst>
                </a:gridCol>
                <a:gridCol w="1542197">
                  <a:extLst>
                    <a:ext uri="{9D8B030D-6E8A-4147-A177-3AD203B41FA5}">
                      <a16:colId xmlns:a16="http://schemas.microsoft.com/office/drawing/2014/main" val="2736992006"/>
                    </a:ext>
                  </a:extLst>
                </a:gridCol>
                <a:gridCol w="1846990">
                  <a:extLst>
                    <a:ext uri="{9D8B030D-6E8A-4147-A177-3AD203B41FA5}">
                      <a16:colId xmlns:a16="http://schemas.microsoft.com/office/drawing/2014/main" val="1873255787"/>
                    </a:ext>
                  </a:extLst>
                </a:gridCol>
              </a:tblGrid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Number of Variables.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Initial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Resultant Points.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Function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Function Value(Best)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Function Value(worst)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Function Value(mean)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Function Value(median)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Function Value(Standard Deviation)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629934"/>
                  </a:ext>
                </a:extLst>
              </a:tr>
              <a:tr h="502013">
                <a:tc rowSpan="10"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1.2280,4.2454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-0.0958</a:t>
                      </a:r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en-IN" dirty="0"/>
                        <a:t>-0.095800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en-IN" dirty="0"/>
                        <a:t>0.000010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en-IN" dirty="0"/>
                        <a:t>-0.031222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en-IN" dirty="0"/>
                        <a:t>-0.014549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en-IN" dirty="0"/>
                        <a:t>0.041833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05167"/>
                  </a:ext>
                </a:extLst>
              </a:tr>
              <a:tr h="50201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1.2280,4.2454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-0.0958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796049"/>
                  </a:ext>
                </a:extLst>
              </a:tr>
              <a:tr h="50201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unable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863381"/>
                  </a:ext>
                </a:extLst>
              </a:tr>
              <a:tr h="50201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unable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36177"/>
                  </a:ext>
                </a:extLst>
              </a:tr>
              <a:tr h="50201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-1,-2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2.0006,5.0006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3.3968e-06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625463"/>
                  </a:ext>
                </a:extLst>
              </a:tr>
              <a:tr h="50201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-2,-3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2.001.,5.0010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1.0261e-05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162173"/>
                  </a:ext>
                </a:extLst>
              </a:tr>
              <a:tr h="50201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-3,-4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2.0005,5.0006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2.9836e-06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292072"/>
                  </a:ext>
                </a:extLst>
              </a:tr>
              <a:tr h="50201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-4,-5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2.0007,5.0007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4.5940e-06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061345"/>
                  </a:ext>
                </a:extLst>
              </a:tr>
              <a:tr h="50201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1.7341,4.7461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-0.0291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89152"/>
                  </a:ext>
                </a:extLst>
              </a:tr>
              <a:tr h="50201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1.7341,4.7461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-0.0291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1577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CBB3D41-5899-4B16-A170-55FD16F622A3}"/>
              </a:ext>
            </a:extLst>
          </p:cNvPr>
          <p:cNvSpPr txBox="1"/>
          <p:nvPr/>
        </p:nvSpPr>
        <p:spPr>
          <a:xfrm>
            <a:off x="95534" y="0"/>
            <a:ext cx="275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Georgia" panose="02040502050405020303" pitchFamily="18" charset="0"/>
              </a:rPr>
              <a:t>Problem:2</a:t>
            </a:r>
          </a:p>
        </p:txBody>
      </p:sp>
    </p:spTree>
    <p:extLst>
      <p:ext uri="{BB962C8B-B14F-4D97-AF65-F5344CB8AC3E}">
        <p14:creationId xmlns:p14="http://schemas.microsoft.com/office/powerpoint/2010/main" val="1844477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FB1A-F67E-40ED-BA66-B8CF63E7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878"/>
          </a:xfrm>
        </p:spPr>
        <p:txBody>
          <a:bodyPr>
            <a:normAutofit/>
          </a:bodyPr>
          <a:lstStyle/>
          <a:p>
            <a:r>
              <a:rPr lang="en-IN" dirty="0">
                <a:latin typeface="Bodoni MT Condensed" panose="02070606080606020203" pitchFamily="18" charset="0"/>
              </a:rPr>
              <a:t>Prob. 2:(Observations)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D1923-79D6-4867-B987-67C54F113D22}"/>
              </a:ext>
            </a:extLst>
          </p:cNvPr>
          <p:cNvSpPr txBox="1"/>
          <p:nvPr/>
        </p:nvSpPr>
        <p:spPr>
          <a:xfrm>
            <a:off x="955343" y="1637731"/>
            <a:ext cx="103984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The value converges for smaller value of the initial guess, but for higher value the programme is unable to terminate.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For negative value the values of the function varies due to the accuracy of the function value is effected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For negative value the slope is negative in nature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983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FB1A-F67E-40ED-BA66-B8CF63E7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878"/>
          </a:xfrm>
        </p:spPr>
        <p:txBody>
          <a:bodyPr>
            <a:normAutofit/>
          </a:bodyPr>
          <a:lstStyle/>
          <a:p>
            <a:r>
              <a:rPr lang="en-IN" dirty="0">
                <a:latin typeface="Bodoni MT Condensed" panose="02070606080606020203" pitchFamily="18" charset="0"/>
              </a:rPr>
              <a:t>Prob. 3: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70C98E-8883-4686-9BB0-ECDE8A0C5969}"/>
                  </a:ext>
                </a:extLst>
              </p:cNvPr>
              <p:cNvSpPr txBox="1"/>
              <p:nvPr/>
            </p:nvSpPr>
            <p:spPr>
              <a:xfrm>
                <a:off x="2814851" y="987782"/>
                <a:ext cx="6093724" cy="3926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IN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sz="24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4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sz="24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𝑠𝑢𝑏𝑗𝑒𝑐𝑡𝑒𝑡𝑜𝑑</m:t>
                            </m:r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sz="2400" i="0">
                                <a:latin typeface="Cambria Math" panose="02040503050406030204" pitchFamily="18" charset="0"/>
                              </a:rPr>
                              <m:t>=−1+0.0025</m:t>
                            </m:r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400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N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400" i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IN" sz="2400" i="0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sz="2400" i="0">
                                <a:latin typeface="Cambria Math" panose="02040503050406030204" pitchFamily="18" charset="0"/>
                              </a:rPr>
                              <m:t>=−1+0.0025</m:t>
                            </m:r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400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N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400" i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N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400" i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IN" sz="2400" i="0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sz="2400" i="0">
                                <a:latin typeface="Cambria Math" panose="02040503050406030204" pitchFamily="18" charset="0"/>
                              </a:rPr>
                              <m:t>=−1+0.01</m:t>
                            </m:r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400" i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N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400" i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IN" sz="2400" i="0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sz="2400" i="0">
                                <a:latin typeface="Cambria Math" panose="02040503050406030204" pitchFamily="18" charset="0"/>
                              </a:rPr>
                              <m:t>=100</m:t>
                            </m:r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4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IN" sz="2400" i="0">
                                <a:latin typeface="Cambria Math" panose="02040503050406030204" pitchFamily="18" charset="0"/>
                              </a:rPr>
                              <m:t>+833.33252</m:t>
                            </m:r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IN" sz="2400" i="0">
                                <a:latin typeface="Cambria Math" panose="02040503050406030204" pitchFamily="18" charset="0"/>
                              </a:rPr>
                              <m:t>−83333.333≤0,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sz="24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IN" sz="24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IN" sz="2400" i="0">
                                <a:latin typeface="Cambria Math" panose="02040503050406030204" pitchFamily="18" charset="0"/>
                              </a:rPr>
                              <m:t>−1250</m:t>
                            </m:r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IN" sz="2400" i="0">
                                <a:latin typeface="Cambria Math" panose="02040503050406030204" pitchFamily="18" charset="0"/>
                              </a:rPr>
                              <m:t>+1250</m:t>
                            </m:r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IN" sz="2400" i="0">
                                <a:latin typeface="Cambria Math" panose="02040503050406030204" pitchFamily="18" charset="0"/>
                              </a:rPr>
                              <m:t>≤0,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sz="24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IN" sz="24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IN" sz="2400" i="0">
                                <a:latin typeface="Cambria Math" panose="02040503050406030204" pitchFamily="18" charset="0"/>
                              </a:rPr>
                              <m:t>−2500</m:t>
                            </m:r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IN" sz="2400" i="0">
                                <a:latin typeface="Cambria Math" panose="02040503050406030204" pitchFamily="18" charset="0"/>
                              </a:rPr>
                              <m:t>+1250000≤0,</m:t>
                            </m:r>
                          </m:e>
                        </m:mr>
                        <m:mr>
                          <m:e>
                            <m:r>
                              <a:rPr lang="en-IN" sz="2400" i="0">
                                <a:latin typeface="Cambria Math" panose="02040503050406030204" pitchFamily="18" charset="0"/>
                              </a:rPr>
                              <m:t>100≤</m:t>
                            </m:r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400" i="0">
                                <a:latin typeface="Cambria Math" panose="02040503050406030204" pitchFamily="18" charset="0"/>
                              </a:rPr>
                              <m:t>≤10000</m:t>
                            </m:r>
                          </m:e>
                        </m:mr>
                        <m:mr>
                          <m:e>
                            <m:r>
                              <a:rPr lang="en-IN" sz="2400" i="0">
                                <a:latin typeface="Cambria Math" panose="02040503050406030204" pitchFamily="18" charset="0"/>
                              </a:rPr>
                              <m:t>1000≤</m:t>
                            </m:r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400" i="0">
                                <a:latin typeface="Cambria Math" panose="02040503050406030204" pitchFamily="18" charset="0"/>
                              </a:rPr>
                              <m:t>≤10000,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400" i="0">
                                <a:latin typeface="Cambria Math" panose="02040503050406030204" pitchFamily="18" charset="0"/>
                              </a:rPr>
                              <m:t>=2,3</m:t>
                            </m:r>
                          </m:e>
                        </m:mr>
                        <m:mr>
                          <m:e>
                            <m:r>
                              <a:rPr lang="en-IN" sz="2400" i="0">
                                <a:latin typeface="Cambria Math" panose="02040503050406030204" pitchFamily="18" charset="0"/>
                              </a:rPr>
                              <m:t>10≤</m:t>
                            </m:r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400" i="0">
                                <a:latin typeface="Cambria Math" panose="02040503050406030204" pitchFamily="18" charset="0"/>
                              </a:rPr>
                              <m:t>≤1000,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400" i="0">
                                <a:latin typeface="Cambria Math" panose="02040503050406030204" pitchFamily="18" charset="0"/>
                              </a:rPr>
                              <m:t>=4,5,...,8</m:t>
                            </m:r>
                          </m:e>
                        </m:mr>
                      </m:m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70C98E-8883-4686-9BB0-ECDE8A0C5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851" y="987782"/>
                <a:ext cx="6093724" cy="3926459"/>
              </a:xfrm>
              <a:prstGeom prst="rect">
                <a:avLst/>
              </a:prstGeom>
              <a:blipFill>
                <a:blip r:embed="rId2"/>
                <a:stretch>
                  <a:fillRect r="-2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EE3576A-2962-488D-B940-B58A21B2DF03}"/>
              </a:ext>
            </a:extLst>
          </p:cNvPr>
          <p:cNvSpPr txBox="1"/>
          <p:nvPr/>
        </p:nvSpPr>
        <p:spPr>
          <a:xfrm>
            <a:off x="668740" y="5163140"/>
            <a:ext cx="11313994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variables: 8 variables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468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FB1A-F67E-40ED-BA66-B8CF63E7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2" y="131330"/>
            <a:ext cx="11203675" cy="835878"/>
          </a:xfrm>
        </p:spPr>
        <p:txBody>
          <a:bodyPr>
            <a:normAutofit/>
          </a:bodyPr>
          <a:lstStyle/>
          <a:p>
            <a:r>
              <a:rPr lang="en-IN" dirty="0">
                <a:latin typeface="Bodoni MT Condensed" panose="02070606080606020203" pitchFamily="18" charset="0"/>
              </a:rPr>
              <a:t>Prob. 3: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5C9425-A45E-42DE-A324-4DEF91F7501D}"/>
              </a:ext>
            </a:extLst>
          </p:cNvPr>
          <p:cNvSpPr txBox="1"/>
          <p:nvPr/>
        </p:nvSpPr>
        <p:spPr>
          <a:xfrm>
            <a:off x="2273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5EE75881-1389-4201-8807-F60A3EB6A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445295"/>
              </p:ext>
            </p:extLst>
          </p:nvPr>
        </p:nvGraphicFramePr>
        <p:xfrm>
          <a:off x="-19326" y="770198"/>
          <a:ext cx="12191993" cy="1142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398">
                  <a:extLst>
                    <a:ext uri="{9D8B030D-6E8A-4147-A177-3AD203B41FA5}">
                      <a16:colId xmlns:a16="http://schemas.microsoft.com/office/drawing/2014/main" val="1382639316"/>
                    </a:ext>
                  </a:extLst>
                </a:gridCol>
                <a:gridCol w="2688609">
                  <a:extLst>
                    <a:ext uri="{9D8B030D-6E8A-4147-A177-3AD203B41FA5}">
                      <a16:colId xmlns:a16="http://schemas.microsoft.com/office/drawing/2014/main" val="998057784"/>
                    </a:ext>
                  </a:extLst>
                </a:gridCol>
                <a:gridCol w="3684895">
                  <a:extLst>
                    <a:ext uri="{9D8B030D-6E8A-4147-A177-3AD203B41FA5}">
                      <a16:colId xmlns:a16="http://schemas.microsoft.com/office/drawing/2014/main" val="466523961"/>
                    </a:ext>
                  </a:extLst>
                </a:gridCol>
                <a:gridCol w="2408772">
                  <a:extLst>
                    <a:ext uri="{9D8B030D-6E8A-4147-A177-3AD203B41FA5}">
                      <a16:colId xmlns:a16="http://schemas.microsoft.com/office/drawing/2014/main" val="2635567228"/>
                    </a:ext>
                  </a:extLst>
                </a:gridCol>
                <a:gridCol w="1998319">
                  <a:extLst>
                    <a:ext uri="{9D8B030D-6E8A-4147-A177-3AD203B41FA5}">
                      <a16:colId xmlns:a16="http://schemas.microsoft.com/office/drawing/2014/main" val="601768913"/>
                    </a:ext>
                  </a:extLst>
                </a:gridCol>
              </a:tblGrid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Number of Variables.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Initial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Resultant Points.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Function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of 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629934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1,2,1,2,1,2,1,2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Un-able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05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2196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FB1A-F67E-40ED-BA66-B8CF63E7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2" y="131330"/>
            <a:ext cx="11203675" cy="835878"/>
          </a:xfrm>
        </p:spPr>
        <p:txBody>
          <a:bodyPr>
            <a:normAutofit/>
          </a:bodyPr>
          <a:lstStyle/>
          <a:p>
            <a:r>
              <a:rPr lang="en-IN" dirty="0">
                <a:latin typeface="Bodoni MT Condensed" panose="02070606080606020203" pitchFamily="18" charset="0"/>
              </a:rPr>
              <a:t>Prob. 3: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5C9425-A45E-42DE-A324-4DEF91F7501D}"/>
              </a:ext>
            </a:extLst>
          </p:cNvPr>
          <p:cNvSpPr txBox="1"/>
          <p:nvPr/>
        </p:nvSpPr>
        <p:spPr>
          <a:xfrm>
            <a:off x="2273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5EE75881-1389-4201-8807-F60A3EB6A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687463"/>
              </p:ext>
            </p:extLst>
          </p:nvPr>
        </p:nvGraphicFramePr>
        <p:xfrm>
          <a:off x="-19326" y="770198"/>
          <a:ext cx="12191993" cy="1142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683">
                  <a:extLst>
                    <a:ext uri="{9D8B030D-6E8A-4147-A177-3AD203B41FA5}">
                      <a16:colId xmlns:a16="http://schemas.microsoft.com/office/drawing/2014/main" val="1382639316"/>
                    </a:ext>
                  </a:extLst>
                </a:gridCol>
                <a:gridCol w="2056212">
                  <a:extLst>
                    <a:ext uri="{9D8B030D-6E8A-4147-A177-3AD203B41FA5}">
                      <a16:colId xmlns:a16="http://schemas.microsoft.com/office/drawing/2014/main" val="998057784"/>
                    </a:ext>
                  </a:extLst>
                </a:gridCol>
                <a:gridCol w="2666967">
                  <a:extLst>
                    <a:ext uri="{9D8B030D-6E8A-4147-A177-3AD203B41FA5}">
                      <a16:colId xmlns:a16="http://schemas.microsoft.com/office/drawing/2014/main" val="466523961"/>
                    </a:ext>
                  </a:extLst>
                </a:gridCol>
                <a:gridCol w="3841812">
                  <a:extLst>
                    <a:ext uri="{9D8B030D-6E8A-4147-A177-3AD203B41FA5}">
                      <a16:colId xmlns:a16="http://schemas.microsoft.com/office/drawing/2014/main" val="2635567228"/>
                    </a:ext>
                  </a:extLst>
                </a:gridCol>
                <a:gridCol w="1998319">
                  <a:extLst>
                    <a:ext uri="{9D8B030D-6E8A-4147-A177-3AD203B41FA5}">
                      <a16:colId xmlns:a16="http://schemas.microsoft.com/office/drawing/2014/main" val="601768913"/>
                    </a:ext>
                  </a:extLst>
                </a:gridCol>
              </a:tblGrid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Number of Variables.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Initial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Resultant Points.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Function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of 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629934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2,1,2,1,2,1,2,1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05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8764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FB1A-F67E-40ED-BA66-B8CF63E7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2" y="131330"/>
            <a:ext cx="11203675" cy="835878"/>
          </a:xfrm>
        </p:spPr>
        <p:txBody>
          <a:bodyPr>
            <a:normAutofit/>
          </a:bodyPr>
          <a:lstStyle/>
          <a:p>
            <a:r>
              <a:rPr lang="en-IN" dirty="0">
                <a:latin typeface="Bodoni MT Condensed" panose="02070606080606020203" pitchFamily="18" charset="0"/>
              </a:rPr>
              <a:t>Prob. 3: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5C9425-A45E-42DE-A324-4DEF91F7501D}"/>
              </a:ext>
            </a:extLst>
          </p:cNvPr>
          <p:cNvSpPr txBox="1"/>
          <p:nvPr/>
        </p:nvSpPr>
        <p:spPr>
          <a:xfrm>
            <a:off x="2273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5EE75881-1389-4201-8807-F60A3EB6A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103319"/>
              </p:ext>
            </p:extLst>
          </p:nvPr>
        </p:nvGraphicFramePr>
        <p:xfrm>
          <a:off x="-19326" y="770198"/>
          <a:ext cx="12191993" cy="1142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683">
                  <a:extLst>
                    <a:ext uri="{9D8B030D-6E8A-4147-A177-3AD203B41FA5}">
                      <a16:colId xmlns:a16="http://schemas.microsoft.com/office/drawing/2014/main" val="1382639316"/>
                    </a:ext>
                  </a:extLst>
                </a:gridCol>
                <a:gridCol w="2056212">
                  <a:extLst>
                    <a:ext uri="{9D8B030D-6E8A-4147-A177-3AD203B41FA5}">
                      <a16:colId xmlns:a16="http://schemas.microsoft.com/office/drawing/2014/main" val="998057784"/>
                    </a:ext>
                  </a:extLst>
                </a:gridCol>
                <a:gridCol w="2666967">
                  <a:extLst>
                    <a:ext uri="{9D8B030D-6E8A-4147-A177-3AD203B41FA5}">
                      <a16:colId xmlns:a16="http://schemas.microsoft.com/office/drawing/2014/main" val="466523961"/>
                    </a:ext>
                  </a:extLst>
                </a:gridCol>
                <a:gridCol w="3841812">
                  <a:extLst>
                    <a:ext uri="{9D8B030D-6E8A-4147-A177-3AD203B41FA5}">
                      <a16:colId xmlns:a16="http://schemas.microsoft.com/office/drawing/2014/main" val="2635567228"/>
                    </a:ext>
                  </a:extLst>
                </a:gridCol>
                <a:gridCol w="1998319">
                  <a:extLst>
                    <a:ext uri="{9D8B030D-6E8A-4147-A177-3AD203B41FA5}">
                      <a16:colId xmlns:a16="http://schemas.microsoft.com/office/drawing/2014/main" val="601768913"/>
                    </a:ext>
                  </a:extLst>
                </a:gridCol>
              </a:tblGrid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Number of Variables.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Initial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Resultant Points.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Function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of 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629934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2,3,2,3,2,3,2,3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05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32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81F515-B9F7-4D8A-A8EB-11CA1A28F9C5}"/>
              </a:ext>
            </a:extLst>
          </p:cNvPr>
          <p:cNvSpPr txBox="1"/>
          <p:nvPr/>
        </p:nvSpPr>
        <p:spPr>
          <a:xfrm flipH="1">
            <a:off x="-47767" y="0"/>
            <a:ext cx="12287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Georgia" panose="02040502050405020303" pitchFamily="18" charset="0"/>
              </a:rPr>
              <a:t>Descriptions of the Method Used</a:t>
            </a:r>
          </a:p>
          <a:p>
            <a:r>
              <a:rPr lang="en-IN" sz="3600" dirty="0">
                <a:latin typeface="Georgia" panose="02040502050405020303" pitchFamily="18" charset="0"/>
              </a:rPr>
              <a:t>	</a:t>
            </a:r>
            <a:r>
              <a:rPr lang="en-IN" sz="3200" dirty="0">
                <a:latin typeface="Georgia" panose="02040502050405020303" pitchFamily="18" charset="0"/>
              </a:rPr>
              <a:t>1.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Bounding Phase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4C3A3-FFE3-4ED7-9D28-EED2BA90FE74}"/>
              </a:ext>
            </a:extLst>
          </p:cNvPr>
          <p:cNvSpPr txBox="1"/>
          <p:nvPr/>
        </p:nvSpPr>
        <p:spPr>
          <a:xfrm>
            <a:off x="829339" y="1392072"/>
            <a:ext cx="110988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starts with an initial guess.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Finds search direction based on two function evaluations with respect to the initial guess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value is found by adding or subtracting  a exponential value ( delta)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is found is giving larger function value than the previous then last value is the minimum value.</a:t>
            </a:r>
          </a:p>
        </p:txBody>
      </p:sp>
    </p:spTree>
    <p:extLst>
      <p:ext uri="{BB962C8B-B14F-4D97-AF65-F5344CB8AC3E}">
        <p14:creationId xmlns:p14="http://schemas.microsoft.com/office/powerpoint/2010/main" val="10054370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FB1A-F67E-40ED-BA66-B8CF63E7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2" y="131330"/>
            <a:ext cx="11203675" cy="835878"/>
          </a:xfrm>
        </p:spPr>
        <p:txBody>
          <a:bodyPr>
            <a:normAutofit/>
          </a:bodyPr>
          <a:lstStyle/>
          <a:p>
            <a:r>
              <a:rPr lang="en-IN" dirty="0">
                <a:latin typeface="Bodoni MT Condensed" panose="02070606080606020203" pitchFamily="18" charset="0"/>
              </a:rPr>
              <a:t>Prob. 3: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5C9425-A45E-42DE-A324-4DEF91F7501D}"/>
              </a:ext>
            </a:extLst>
          </p:cNvPr>
          <p:cNvSpPr txBox="1"/>
          <p:nvPr/>
        </p:nvSpPr>
        <p:spPr>
          <a:xfrm>
            <a:off x="2273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5EE75881-1389-4201-8807-F60A3EB6A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124593"/>
              </p:ext>
            </p:extLst>
          </p:nvPr>
        </p:nvGraphicFramePr>
        <p:xfrm>
          <a:off x="-19326" y="770198"/>
          <a:ext cx="12191993" cy="1142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683">
                  <a:extLst>
                    <a:ext uri="{9D8B030D-6E8A-4147-A177-3AD203B41FA5}">
                      <a16:colId xmlns:a16="http://schemas.microsoft.com/office/drawing/2014/main" val="1382639316"/>
                    </a:ext>
                  </a:extLst>
                </a:gridCol>
                <a:gridCol w="2056212">
                  <a:extLst>
                    <a:ext uri="{9D8B030D-6E8A-4147-A177-3AD203B41FA5}">
                      <a16:colId xmlns:a16="http://schemas.microsoft.com/office/drawing/2014/main" val="998057784"/>
                    </a:ext>
                  </a:extLst>
                </a:gridCol>
                <a:gridCol w="2666967">
                  <a:extLst>
                    <a:ext uri="{9D8B030D-6E8A-4147-A177-3AD203B41FA5}">
                      <a16:colId xmlns:a16="http://schemas.microsoft.com/office/drawing/2014/main" val="466523961"/>
                    </a:ext>
                  </a:extLst>
                </a:gridCol>
                <a:gridCol w="3841812">
                  <a:extLst>
                    <a:ext uri="{9D8B030D-6E8A-4147-A177-3AD203B41FA5}">
                      <a16:colId xmlns:a16="http://schemas.microsoft.com/office/drawing/2014/main" val="2635567228"/>
                    </a:ext>
                  </a:extLst>
                </a:gridCol>
                <a:gridCol w="1998319">
                  <a:extLst>
                    <a:ext uri="{9D8B030D-6E8A-4147-A177-3AD203B41FA5}">
                      <a16:colId xmlns:a16="http://schemas.microsoft.com/office/drawing/2014/main" val="601768913"/>
                    </a:ext>
                  </a:extLst>
                </a:gridCol>
              </a:tblGrid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Number of Variables.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Initial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Resultant Points.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Function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of 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629934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3,2,3,2,3,2,3,2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05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7756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FB1A-F67E-40ED-BA66-B8CF63E7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2" y="131330"/>
            <a:ext cx="11203675" cy="835878"/>
          </a:xfrm>
        </p:spPr>
        <p:txBody>
          <a:bodyPr>
            <a:normAutofit/>
          </a:bodyPr>
          <a:lstStyle/>
          <a:p>
            <a:r>
              <a:rPr lang="en-IN" dirty="0">
                <a:latin typeface="Bodoni MT Condensed" panose="02070606080606020203" pitchFamily="18" charset="0"/>
              </a:rPr>
              <a:t>Prob. 3: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5C9425-A45E-42DE-A324-4DEF91F7501D}"/>
              </a:ext>
            </a:extLst>
          </p:cNvPr>
          <p:cNvSpPr txBox="1"/>
          <p:nvPr/>
        </p:nvSpPr>
        <p:spPr>
          <a:xfrm>
            <a:off x="2273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5EE75881-1389-4201-8807-F60A3EB6A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111064"/>
              </p:ext>
            </p:extLst>
          </p:nvPr>
        </p:nvGraphicFramePr>
        <p:xfrm>
          <a:off x="-19326" y="770198"/>
          <a:ext cx="12191993" cy="1142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683">
                  <a:extLst>
                    <a:ext uri="{9D8B030D-6E8A-4147-A177-3AD203B41FA5}">
                      <a16:colId xmlns:a16="http://schemas.microsoft.com/office/drawing/2014/main" val="1382639316"/>
                    </a:ext>
                  </a:extLst>
                </a:gridCol>
                <a:gridCol w="2056212">
                  <a:extLst>
                    <a:ext uri="{9D8B030D-6E8A-4147-A177-3AD203B41FA5}">
                      <a16:colId xmlns:a16="http://schemas.microsoft.com/office/drawing/2014/main" val="998057784"/>
                    </a:ext>
                  </a:extLst>
                </a:gridCol>
                <a:gridCol w="2666967">
                  <a:extLst>
                    <a:ext uri="{9D8B030D-6E8A-4147-A177-3AD203B41FA5}">
                      <a16:colId xmlns:a16="http://schemas.microsoft.com/office/drawing/2014/main" val="466523961"/>
                    </a:ext>
                  </a:extLst>
                </a:gridCol>
                <a:gridCol w="3841812">
                  <a:extLst>
                    <a:ext uri="{9D8B030D-6E8A-4147-A177-3AD203B41FA5}">
                      <a16:colId xmlns:a16="http://schemas.microsoft.com/office/drawing/2014/main" val="2635567228"/>
                    </a:ext>
                  </a:extLst>
                </a:gridCol>
                <a:gridCol w="1998319">
                  <a:extLst>
                    <a:ext uri="{9D8B030D-6E8A-4147-A177-3AD203B41FA5}">
                      <a16:colId xmlns:a16="http://schemas.microsoft.com/office/drawing/2014/main" val="601768913"/>
                    </a:ext>
                  </a:extLst>
                </a:gridCol>
              </a:tblGrid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Number of Variables.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Initial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Resultant Points.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Function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of 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629934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3,4,3,4,3,4,3,4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05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9137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FB1A-F67E-40ED-BA66-B8CF63E7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2" y="131330"/>
            <a:ext cx="11203675" cy="835878"/>
          </a:xfrm>
        </p:spPr>
        <p:txBody>
          <a:bodyPr>
            <a:normAutofit/>
          </a:bodyPr>
          <a:lstStyle/>
          <a:p>
            <a:r>
              <a:rPr lang="en-IN" dirty="0">
                <a:latin typeface="Bodoni MT Condensed" panose="02070606080606020203" pitchFamily="18" charset="0"/>
              </a:rPr>
              <a:t>Prob. 3: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5C9425-A45E-42DE-A324-4DEF91F7501D}"/>
              </a:ext>
            </a:extLst>
          </p:cNvPr>
          <p:cNvSpPr txBox="1"/>
          <p:nvPr/>
        </p:nvSpPr>
        <p:spPr>
          <a:xfrm>
            <a:off x="2273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5EE75881-1389-4201-8807-F60A3EB6A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550983"/>
              </p:ext>
            </p:extLst>
          </p:nvPr>
        </p:nvGraphicFramePr>
        <p:xfrm>
          <a:off x="-19326" y="770198"/>
          <a:ext cx="1219199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683">
                  <a:extLst>
                    <a:ext uri="{9D8B030D-6E8A-4147-A177-3AD203B41FA5}">
                      <a16:colId xmlns:a16="http://schemas.microsoft.com/office/drawing/2014/main" val="1382639316"/>
                    </a:ext>
                  </a:extLst>
                </a:gridCol>
                <a:gridCol w="2056212">
                  <a:extLst>
                    <a:ext uri="{9D8B030D-6E8A-4147-A177-3AD203B41FA5}">
                      <a16:colId xmlns:a16="http://schemas.microsoft.com/office/drawing/2014/main" val="998057784"/>
                    </a:ext>
                  </a:extLst>
                </a:gridCol>
                <a:gridCol w="2666967">
                  <a:extLst>
                    <a:ext uri="{9D8B030D-6E8A-4147-A177-3AD203B41FA5}">
                      <a16:colId xmlns:a16="http://schemas.microsoft.com/office/drawing/2014/main" val="466523961"/>
                    </a:ext>
                  </a:extLst>
                </a:gridCol>
                <a:gridCol w="3841812">
                  <a:extLst>
                    <a:ext uri="{9D8B030D-6E8A-4147-A177-3AD203B41FA5}">
                      <a16:colId xmlns:a16="http://schemas.microsoft.com/office/drawing/2014/main" val="2635567228"/>
                    </a:ext>
                  </a:extLst>
                </a:gridCol>
                <a:gridCol w="1998319">
                  <a:extLst>
                    <a:ext uri="{9D8B030D-6E8A-4147-A177-3AD203B41FA5}">
                      <a16:colId xmlns:a16="http://schemas.microsoft.com/office/drawing/2014/main" val="601768913"/>
                    </a:ext>
                  </a:extLst>
                </a:gridCol>
              </a:tblGrid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Number of Variables.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Initial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Resultant Points.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Function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of 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629934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-1,-2,-1,-2,-1,-2,-1,-2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05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8519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FB1A-F67E-40ED-BA66-B8CF63E7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2" y="131330"/>
            <a:ext cx="11203675" cy="835878"/>
          </a:xfrm>
        </p:spPr>
        <p:txBody>
          <a:bodyPr>
            <a:normAutofit/>
          </a:bodyPr>
          <a:lstStyle/>
          <a:p>
            <a:r>
              <a:rPr lang="en-IN" dirty="0">
                <a:latin typeface="Bodoni MT Condensed" panose="02070606080606020203" pitchFamily="18" charset="0"/>
              </a:rPr>
              <a:t>Prob. 3: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5C9425-A45E-42DE-A324-4DEF91F7501D}"/>
              </a:ext>
            </a:extLst>
          </p:cNvPr>
          <p:cNvSpPr txBox="1"/>
          <p:nvPr/>
        </p:nvSpPr>
        <p:spPr>
          <a:xfrm>
            <a:off x="2273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5EE75881-1389-4201-8807-F60A3EB6A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841330"/>
              </p:ext>
            </p:extLst>
          </p:nvPr>
        </p:nvGraphicFramePr>
        <p:xfrm>
          <a:off x="-19326" y="770198"/>
          <a:ext cx="1219199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683">
                  <a:extLst>
                    <a:ext uri="{9D8B030D-6E8A-4147-A177-3AD203B41FA5}">
                      <a16:colId xmlns:a16="http://schemas.microsoft.com/office/drawing/2014/main" val="1382639316"/>
                    </a:ext>
                  </a:extLst>
                </a:gridCol>
                <a:gridCol w="2056212">
                  <a:extLst>
                    <a:ext uri="{9D8B030D-6E8A-4147-A177-3AD203B41FA5}">
                      <a16:colId xmlns:a16="http://schemas.microsoft.com/office/drawing/2014/main" val="998057784"/>
                    </a:ext>
                  </a:extLst>
                </a:gridCol>
                <a:gridCol w="2666967">
                  <a:extLst>
                    <a:ext uri="{9D8B030D-6E8A-4147-A177-3AD203B41FA5}">
                      <a16:colId xmlns:a16="http://schemas.microsoft.com/office/drawing/2014/main" val="466523961"/>
                    </a:ext>
                  </a:extLst>
                </a:gridCol>
                <a:gridCol w="3841812">
                  <a:extLst>
                    <a:ext uri="{9D8B030D-6E8A-4147-A177-3AD203B41FA5}">
                      <a16:colId xmlns:a16="http://schemas.microsoft.com/office/drawing/2014/main" val="2635567228"/>
                    </a:ext>
                  </a:extLst>
                </a:gridCol>
                <a:gridCol w="1998319">
                  <a:extLst>
                    <a:ext uri="{9D8B030D-6E8A-4147-A177-3AD203B41FA5}">
                      <a16:colId xmlns:a16="http://schemas.microsoft.com/office/drawing/2014/main" val="601768913"/>
                    </a:ext>
                  </a:extLst>
                </a:gridCol>
              </a:tblGrid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Number of Variables.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Initial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Resultant Points.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Function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of 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629934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-2,-3,-2,-3,-2,-3,-2,-3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05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1599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FB1A-F67E-40ED-BA66-B8CF63E7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2" y="131330"/>
            <a:ext cx="11203675" cy="835878"/>
          </a:xfrm>
        </p:spPr>
        <p:txBody>
          <a:bodyPr>
            <a:normAutofit/>
          </a:bodyPr>
          <a:lstStyle/>
          <a:p>
            <a:r>
              <a:rPr lang="en-IN" dirty="0">
                <a:latin typeface="Bodoni MT Condensed" panose="02070606080606020203" pitchFamily="18" charset="0"/>
              </a:rPr>
              <a:t>Prob. 3: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5C9425-A45E-42DE-A324-4DEF91F7501D}"/>
              </a:ext>
            </a:extLst>
          </p:cNvPr>
          <p:cNvSpPr txBox="1"/>
          <p:nvPr/>
        </p:nvSpPr>
        <p:spPr>
          <a:xfrm>
            <a:off x="2273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5EE75881-1389-4201-8807-F60A3EB6A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410166"/>
              </p:ext>
            </p:extLst>
          </p:nvPr>
        </p:nvGraphicFramePr>
        <p:xfrm>
          <a:off x="-19326" y="770198"/>
          <a:ext cx="1219199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683">
                  <a:extLst>
                    <a:ext uri="{9D8B030D-6E8A-4147-A177-3AD203B41FA5}">
                      <a16:colId xmlns:a16="http://schemas.microsoft.com/office/drawing/2014/main" val="1382639316"/>
                    </a:ext>
                  </a:extLst>
                </a:gridCol>
                <a:gridCol w="2056212">
                  <a:extLst>
                    <a:ext uri="{9D8B030D-6E8A-4147-A177-3AD203B41FA5}">
                      <a16:colId xmlns:a16="http://schemas.microsoft.com/office/drawing/2014/main" val="998057784"/>
                    </a:ext>
                  </a:extLst>
                </a:gridCol>
                <a:gridCol w="2666967">
                  <a:extLst>
                    <a:ext uri="{9D8B030D-6E8A-4147-A177-3AD203B41FA5}">
                      <a16:colId xmlns:a16="http://schemas.microsoft.com/office/drawing/2014/main" val="466523961"/>
                    </a:ext>
                  </a:extLst>
                </a:gridCol>
                <a:gridCol w="3841812">
                  <a:extLst>
                    <a:ext uri="{9D8B030D-6E8A-4147-A177-3AD203B41FA5}">
                      <a16:colId xmlns:a16="http://schemas.microsoft.com/office/drawing/2014/main" val="2635567228"/>
                    </a:ext>
                  </a:extLst>
                </a:gridCol>
                <a:gridCol w="1998319">
                  <a:extLst>
                    <a:ext uri="{9D8B030D-6E8A-4147-A177-3AD203B41FA5}">
                      <a16:colId xmlns:a16="http://schemas.microsoft.com/office/drawing/2014/main" val="601768913"/>
                    </a:ext>
                  </a:extLst>
                </a:gridCol>
              </a:tblGrid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Number of Variables.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Initial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Resultant Points.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Function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of 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629934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-3,-4,-3,-4,-3,-4,-3,-4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05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5709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FB1A-F67E-40ED-BA66-B8CF63E7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2" y="131330"/>
            <a:ext cx="11203675" cy="835878"/>
          </a:xfrm>
        </p:spPr>
        <p:txBody>
          <a:bodyPr>
            <a:normAutofit/>
          </a:bodyPr>
          <a:lstStyle/>
          <a:p>
            <a:r>
              <a:rPr lang="en-IN" dirty="0">
                <a:latin typeface="Bodoni MT Condensed" panose="02070606080606020203" pitchFamily="18" charset="0"/>
              </a:rPr>
              <a:t>Prob. 3: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5C9425-A45E-42DE-A324-4DEF91F7501D}"/>
              </a:ext>
            </a:extLst>
          </p:cNvPr>
          <p:cNvSpPr txBox="1"/>
          <p:nvPr/>
        </p:nvSpPr>
        <p:spPr>
          <a:xfrm>
            <a:off x="2273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5EE75881-1389-4201-8807-F60A3EB6A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76253"/>
              </p:ext>
            </p:extLst>
          </p:nvPr>
        </p:nvGraphicFramePr>
        <p:xfrm>
          <a:off x="-19326" y="770198"/>
          <a:ext cx="12191993" cy="1142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683">
                  <a:extLst>
                    <a:ext uri="{9D8B030D-6E8A-4147-A177-3AD203B41FA5}">
                      <a16:colId xmlns:a16="http://schemas.microsoft.com/office/drawing/2014/main" val="1382639316"/>
                    </a:ext>
                  </a:extLst>
                </a:gridCol>
                <a:gridCol w="2056212">
                  <a:extLst>
                    <a:ext uri="{9D8B030D-6E8A-4147-A177-3AD203B41FA5}">
                      <a16:colId xmlns:a16="http://schemas.microsoft.com/office/drawing/2014/main" val="998057784"/>
                    </a:ext>
                  </a:extLst>
                </a:gridCol>
                <a:gridCol w="2666967">
                  <a:extLst>
                    <a:ext uri="{9D8B030D-6E8A-4147-A177-3AD203B41FA5}">
                      <a16:colId xmlns:a16="http://schemas.microsoft.com/office/drawing/2014/main" val="466523961"/>
                    </a:ext>
                  </a:extLst>
                </a:gridCol>
                <a:gridCol w="3841812">
                  <a:extLst>
                    <a:ext uri="{9D8B030D-6E8A-4147-A177-3AD203B41FA5}">
                      <a16:colId xmlns:a16="http://schemas.microsoft.com/office/drawing/2014/main" val="2635567228"/>
                    </a:ext>
                  </a:extLst>
                </a:gridCol>
                <a:gridCol w="1998319">
                  <a:extLst>
                    <a:ext uri="{9D8B030D-6E8A-4147-A177-3AD203B41FA5}">
                      <a16:colId xmlns:a16="http://schemas.microsoft.com/office/drawing/2014/main" val="601768913"/>
                    </a:ext>
                  </a:extLst>
                </a:gridCol>
              </a:tblGrid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Number of Variables.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Initial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Resultant Points.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Function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of 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629934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1,1,1,1,1,1,1,1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05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7702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FB1A-F67E-40ED-BA66-B8CF63E7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2" y="131330"/>
            <a:ext cx="11203675" cy="835878"/>
          </a:xfrm>
        </p:spPr>
        <p:txBody>
          <a:bodyPr>
            <a:normAutofit/>
          </a:bodyPr>
          <a:lstStyle/>
          <a:p>
            <a:r>
              <a:rPr lang="en-IN" dirty="0">
                <a:latin typeface="Bodoni MT Condensed" panose="02070606080606020203" pitchFamily="18" charset="0"/>
              </a:rPr>
              <a:t>Prob. 3: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5C9425-A45E-42DE-A324-4DEF91F7501D}"/>
              </a:ext>
            </a:extLst>
          </p:cNvPr>
          <p:cNvSpPr txBox="1"/>
          <p:nvPr/>
        </p:nvSpPr>
        <p:spPr>
          <a:xfrm>
            <a:off x="2273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5EE75881-1389-4201-8807-F60A3EB6A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672301"/>
              </p:ext>
            </p:extLst>
          </p:nvPr>
        </p:nvGraphicFramePr>
        <p:xfrm>
          <a:off x="-19326" y="770198"/>
          <a:ext cx="12191993" cy="1142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683">
                  <a:extLst>
                    <a:ext uri="{9D8B030D-6E8A-4147-A177-3AD203B41FA5}">
                      <a16:colId xmlns:a16="http://schemas.microsoft.com/office/drawing/2014/main" val="1382639316"/>
                    </a:ext>
                  </a:extLst>
                </a:gridCol>
                <a:gridCol w="2056212">
                  <a:extLst>
                    <a:ext uri="{9D8B030D-6E8A-4147-A177-3AD203B41FA5}">
                      <a16:colId xmlns:a16="http://schemas.microsoft.com/office/drawing/2014/main" val="998057784"/>
                    </a:ext>
                  </a:extLst>
                </a:gridCol>
                <a:gridCol w="2666967">
                  <a:extLst>
                    <a:ext uri="{9D8B030D-6E8A-4147-A177-3AD203B41FA5}">
                      <a16:colId xmlns:a16="http://schemas.microsoft.com/office/drawing/2014/main" val="466523961"/>
                    </a:ext>
                  </a:extLst>
                </a:gridCol>
                <a:gridCol w="3841812">
                  <a:extLst>
                    <a:ext uri="{9D8B030D-6E8A-4147-A177-3AD203B41FA5}">
                      <a16:colId xmlns:a16="http://schemas.microsoft.com/office/drawing/2014/main" val="2635567228"/>
                    </a:ext>
                  </a:extLst>
                </a:gridCol>
                <a:gridCol w="1998319">
                  <a:extLst>
                    <a:ext uri="{9D8B030D-6E8A-4147-A177-3AD203B41FA5}">
                      <a16:colId xmlns:a16="http://schemas.microsoft.com/office/drawing/2014/main" val="601768913"/>
                    </a:ext>
                  </a:extLst>
                </a:gridCol>
              </a:tblGrid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Number of Variables.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Initial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Resultant Points.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Function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of 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629934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1,-1,1,-1,1,-1,1,-1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05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9708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3">
            <a:extLst>
              <a:ext uri="{FF2B5EF4-FFF2-40B4-BE49-F238E27FC236}">
                <a16:creationId xmlns:a16="http://schemas.microsoft.com/office/drawing/2014/main" id="{8A6A7979-2ADC-44B0-9650-6F9FFB3CF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565546"/>
              </p:ext>
            </p:extLst>
          </p:nvPr>
        </p:nvGraphicFramePr>
        <p:xfrm>
          <a:off x="0" y="324575"/>
          <a:ext cx="12191993" cy="620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876">
                  <a:extLst>
                    <a:ext uri="{9D8B030D-6E8A-4147-A177-3AD203B41FA5}">
                      <a16:colId xmlns:a16="http://schemas.microsoft.com/office/drawing/2014/main" val="1382639316"/>
                    </a:ext>
                  </a:extLst>
                </a:gridCol>
                <a:gridCol w="911163">
                  <a:extLst>
                    <a:ext uri="{9D8B030D-6E8A-4147-A177-3AD203B41FA5}">
                      <a16:colId xmlns:a16="http://schemas.microsoft.com/office/drawing/2014/main" val="998057784"/>
                    </a:ext>
                  </a:extLst>
                </a:gridCol>
                <a:gridCol w="1446662">
                  <a:extLst>
                    <a:ext uri="{9D8B030D-6E8A-4147-A177-3AD203B41FA5}">
                      <a16:colId xmlns:a16="http://schemas.microsoft.com/office/drawing/2014/main" val="466523961"/>
                    </a:ext>
                  </a:extLst>
                </a:gridCol>
                <a:gridCol w="1228299">
                  <a:extLst>
                    <a:ext uri="{9D8B030D-6E8A-4147-A177-3AD203B41FA5}">
                      <a16:colId xmlns:a16="http://schemas.microsoft.com/office/drawing/2014/main" val="2635567228"/>
                    </a:ext>
                  </a:extLst>
                </a:gridCol>
                <a:gridCol w="1269242">
                  <a:extLst>
                    <a:ext uri="{9D8B030D-6E8A-4147-A177-3AD203B41FA5}">
                      <a16:colId xmlns:a16="http://schemas.microsoft.com/office/drawing/2014/main" val="557592596"/>
                    </a:ext>
                  </a:extLst>
                </a:gridCol>
                <a:gridCol w="1405719">
                  <a:extLst>
                    <a:ext uri="{9D8B030D-6E8A-4147-A177-3AD203B41FA5}">
                      <a16:colId xmlns:a16="http://schemas.microsoft.com/office/drawing/2014/main" val="601768913"/>
                    </a:ext>
                  </a:extLst>
                </a:gridCol>
                <a:gridCol w="1446663">
                  <a:extLst>
                    <a:ext uri="{9D8B030D-6E8A-4147-A177-3AD203B41FA5}">
                      <a16:colId xmlns:a16="http://schemas.microsoft.com/office/drawing/2014/main" val="240153357"/>
                    </a:ext>
                  </a:extLst>
                </a:gridCol>
                <a:gridCol w="1651379">
                  <a:extLst>
                    <a:ext uri="{9D8B030D-6E8A-4147-A177-3AD203B41FA5}">
                      <a16:colId xmlns:a16="http://schemas.microsoft.com/office/drawing/2014/main" val="2736992006"/>
                    </a:ext>
                  </a:extLst>
                </a:gridCol>
                <a:gridCol w="1846990">
                  <a:extLst>
                    <a:ext uri="{9D8B030D-6E8A-4147-A177-3AD203B41FA5}">
                      <a16:colId xmlns:a16="http://schemas.microsoft.com/office/drawing/2014/main" val="1873255787"/>
                    </a:ext>
                  </a:extLst>
                </a:gridCol>
              </a:tblGrid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Number of Variables.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Initial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Resultant Points.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Function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Function Value(Best)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Function Value(worst)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Function Value(mean)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Function Value(median)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Function Value(Standard Deviation)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629934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05167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796049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863381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36177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625463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162173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292072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061345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89152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1577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CBB3D41-5899-4B16-A170-55FD16F622A3}"/>
              </a:ext>
            </a:extLst>
          </p:cNvPr>
          <p:cNvSpPr txBox="1"/>
          <p:nvPr/>
        </p:nvSpPr>
        <p:spPr>
          <a:xfrm>
            <a:off x="95534" y="0"/>
            <a:ext cx="275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Georgia" panose="02040502050405020303" pitchFamily="18" charset="0"/>
              </a:rPr>
              <a:t>Problem:3</a:t>
            </a:r>
          </a:p>
        </p:txBody>
      </p:sp>
    </p:spTree>
    <p:extLst>
      <p:ext uri="{BB962C8B-B14F-4D97-AF65-F5344CB8AC3E}">
        <p14:creationId xmlns:p14="http://schemas.microsoft.com/office/powerpoint/2010/main" val="42212052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FB1A-F67E-40ED-BA66-B8CF63E7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878"/>
          </a:xfrm>
        </p:spPr>
        <p:txBody>
          <a:bodyPr>
            <a:normAutofit/>
          </a:bodyPr>
          <a:lstStyle/>
          <a:p>
            <a:r>
              <a:rPr lang="en-IN" dirty="0">
                <a:latin typeface="Bodoni MT Condensed" panose="02070606080606020203" pitchFamily="18" charset="0"/>
              </a:rPr>
              <a:t>Prob. 3:(Observations)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842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81F515-B9F7-4D8A-A8EB-11CA1A28F9C5}"/>
              </a:ext>
            </a:extLst>
          </p:cNvPr>
          <p:cNvSpPr txBox="1"/>
          <p:nvPr/>
        </p:nvSpPr>
        <p:spPr>
          <a:xfrm flipH="1">
            <a:off x="-47767" y="0"/>
            <a:ext cx="12287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Georgia" panose="02040502050405020303" pitchFamily="18" charset="0"/>
              </a:rPr>
              <a:t>Descriptions of the Method Used</a:t>
            </a:r>
          </a:p>
          <a:p>
            <a:r>
              <a:rPr lang="en-IN" sz="3600" dirty="0">
                <a:latin typeface="Georgia" panose="02040502050405020303" pitchFamily="18" charset="0"/>
              </a:rPr>
              <a:t>	</a:t>
            </a:r>
            <a:r>
              <a:rPr lang="en-IN" sz="3200" dirty="0">
                <a:latin typeface="Georgia" panose="02040502050405020303" pitchFamily="18" charset="0"/>
              </a:rPr>
              <a:t>2.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6CDED2-2460-40A6-9923-3F0CE5F9A4CF}"/>
              </a:ext>
            </a:extLst>
          </p:cNvPr>
          <p:cNvSpPr txBox="1"/>
          <p:nvPr/>
        </p:nvSpPr>
        <p:spPr>
          <a:xfrm>
            <a:off x="744280" y="1455867"/>
            <a:ext cx="114477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first derivative value and it sign to eliminate certain regions.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choose two points a and b  in a manner such f’(a)&lt;0 and f’(b)&gt;0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value of the average of a and b is considered mid point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first derivative average function value is -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region between mid point to a is eliminated.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first derivative average function value is +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region between mid point to b is eliminated.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510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81F515-B9F7-4D8A-A8EB-11CA1A28F9C5}"/>
              </a:ext>
            </a:extLst>
          </p:cNvPr>
          <p:cNvSpPr txBox="1"/>
          <p:nvPr/>
        </p:nvSpPr>
        <p:spPr>
          <a:xfrm flipH="1">
            <a:off x="-47767" y="0"/>
            <a:ext cx="12287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Georgia" panose="02040502050405020303" pitchFamily="18" charset="0"/>
              </a:rPr>
              <a:t>Descriptions of the Method Used</a:t>
            </a:r>
          </a:p>
          <a:p>
            <a:r>
              <a:rPr lang="en-IN" sz="3600" dirty="0">
                <a:latin typeface="Georgia" panose="02040502050405020303" pitchFamily="18" charset="0"/>
              </a:rPr>
              <a:t>	</a:t>
            </a:r>
            <a:r>
              <a:rPr lang="en-IN" sz="3200" dirty="0">
                <a:latin typeface="Georgia" panose="02040502050405020303" pitchFamily="18" charset="0"/>
              </a:rPr>
              <a:t>3.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Powell Conjugate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54D32-57BC-4381-BAB0-CF6C785F2E1D}"/>
              </a:ext>
            </a:extLst>
          </p:cNvPr>
          <p:cNvSpPr txBox="1"/>
          <p:nvPr/>
        </p:nvSpPr>
        <p:spPr>
          <a:xfrm>
            <a:off x="682388" y="1583140"/>
            <a:ext cx="1112292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 direct search method that uses previous solutions to create new search direction.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creates N linearly independent search direction and performs a series of unidirectional searches starting each time from previous best point.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conjugate direction is found using extended parallel subspace property.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 thereafter one final unidirectional search is conducted to obtain a minimum point.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198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81F515-B9F7-4D8A-A8EB-11CA1A28F9C5}"/>
              </a:ext>
            </a:extLst>
          </p:cNvPr>
          <p:cNvSpPr txBox="1"/>
          <p:nvPr/>
        </p:nvSpPr>
        <p:spPr>
          <a:xfrm flipH="1">
            <a:off x="-47767" y="0"/>
            <a:ext cx="12287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Georgia" panose="02040502050405020303" pitchFamily="18" charset="0"/>
              </a:rPr>
              <a:t>Descriptions of the Method Used</a:t>
            </a:r>
          </a:p>
          <a:p>
            <a:r>
              <a:rPr lang="en-IN" sz="3600" dirty="0">
                <a:latin typeface="Georgia" panose="02040502050405020303" pitchFamily="18" charset="0"/>
              </a:rPr>
              <a:t>	</a:t>
            </a:r>
            <a:r>
              <a:rPr lang="en-IN" sz="3200" dirty="0">
                <a:latin typeface="Georgia" panose="02040502050405020303" pitchFamily="18" charset="0"/>
              </a:rPr>
              <a:t>4.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Bracket Penalty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D30644-1337-407B-B1AD-5B606CA26E31}"/>
                  </a:ext>
                </a:extLst>
              </p:cNvPr>
              <p:cNvSpPr txBox="1"/>
              <p:nvPr/>
            </p:nvSpPr>
            <p:spPr>
              <a:xfrm>
                <a:off x="2763672" y="1726021"/>
                <a:ext cx="62370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</a:rPr>
                        <m:t>𝛺</m:t>
                      </m:r>
                      <m:r>
                        <a:rPr lang="en-IN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IN" sz="2800" i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I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  <m:sup>
                          <m:r>
                            <a:rPr lang="en-IN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D30644-1337-407B-B1AD-5B606CA26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672" y="1726021"/>
                <a:ext cx="623702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1A5B35B-6E29-4551-88D1-88BB667277F3}"/>
              </a:ext>
            </a:extLst>
          </p:cNvPr>
          <p:cNvSpPr txBox="1"/>
          <p:nvPr/>
        </p:nvSpPr>
        <p:spPr>
          <a:xfrm>
            <a:off x="316172" y="2249241"/>
            <a:ext cx="1166656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IN" sz="28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⟨α⟩ </a:t>
            </a:r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28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when </a:t>
            </a:r>
            <a:r>
              <a:rPr lang="en-IN" sz="28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negative, zero otherwise.</a:t>
            </a:r>
          </a:p>
          <a:p>
            <a:pPr algn="just"/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term also handles inequality constraints. </a:t>
            </a:r>
          </a:p>
          <a:p>
            <a:pPr algn="just"/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bracket operator assigns a positive value to the infeasible points, this is an exterior penalty term. </a:t>
            </a:r>
          </a:p>
          <a:p>
            <a:pPr algn="just"/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sequence begins with a small value of the penalty parameter </a:t>
            </a:r>
            <a:r>
              <a:rPr lang="en-IN" sz="28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is increased in subsequent sequences. </a:t>
            </a:r>
          </a:p>
          <a:p>
            <a:pPr algn="just"/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operator is mostly used in handling inequality constraints.</a:t>
            </a:r>
          </a:p>
        </p:txBody>
      </p:sp>
    </p:spTree>
    <p:extLst>
      <p:ext uri="{BB962C8B-B14F-4D97-AF65-F5344CB8AC3E}">
        <p14:creationId xmlns:p14="http://schemas.microsoft.com/office/powerpoint/2010/main" val="3581210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81F515-B9F7-4D8A-A8EB-11CA1A28F9C5}"/>
              </a:ext>
            </a:extLst>
          </p:cNvPr>
          <p:cNvSpPr txBox="1"/>
          <p:nvPr/>
        </p:nvSpPr>
        <p:spPr>
          <a:xfrm flipH="1">
            <a:off x="-47767" y="0"/>
            <a:ext cx="12287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Georgia" panose="02040502050405020303" pitchFamily="18" charset="0"/>
              </a:rPr>
              <a:t>Descriptions of the Programme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859AA-8525-419F-9923-3860EDB32305}"/>
              </a:ext>
            </a:extLst>
          </p:cNvPr>
          <p:cNvSpPr txBox="1"/>
          <p:nvPr/>
        </p:nvSpPr>
        <p:spPr>
          <a:xfrm>
            <a:off x="1760560" y="1624084"/>
            <a:ext cx="90348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Constrained function is converted to Unconstrained function using  Bracket operator penalty.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converted unconstrained multivariable uses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powell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conjugate to find the optimised value.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powell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conjugate uses bracketing method 1. Bounding Phase 2. Bisection method to reduce the range within which the optimum value lies.</a:t>
            </a:r>
          </a:p>
        </p:txBody>
      </p:sp>
    </p:spTree>
    <p:extLst>
      <p:ext uri="{BB962C8B-B14F-4D97-AF65-F5344CB8AC3E}">
        <p14:creationId xmlns:p14="http://schemas.microsoft.com/office/powerpoint/2010/main" val="1084821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81F515-B9F7-4D8A-A8EB-11CA1A28F9C5}"/>
              </a:ext>
            </a:extLst>
          </p:cNvPr>
          <p:cNvSpPr txBox="1"/>
          <p:nvPr/>
        </p:nvSpPr>
        <p:spPr>
          <a:xfrm flipH="1">
            <a:off x="-47767" y="0"/>
            <a:ext cx="12287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Georgia" panose="02040502050405020303" pitchFamily="18" charset="0"/>
              </a:rPr>
              <a:t>Flow-Chart of the Programme</a:t>
            </a:r>
          </a:p>
        </p:txBody>
      </p:sp>
    </p:spTree>
    <p:extLst>
      <p:ext uri="{BB962C8B-B14F-4D97-AF65-F5344CB8AC3E}">
        <p14:creationId xmlns:p14="http://schemas.microsoft.com/office/powerpoint/2010/main" val="397838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1633</Words>
  <Application>Microsoft Office PowerPoint</Application>
  <PresentationFormat>Widescreen</PresentationFormat>
  <Paragraphs>500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Bodoni MT Condensed</vt:lpstr>
      <vt:lpstr>Calibri</vt:lpstr>
      <vt:lpstr>Calibri Light</vt:lpstr>
      <vt:lpstr>Cambria Math</vt:lpstr>
      <vt:lpstr>Georgia</vt:lpstr>
      <vt:lpstr>Times New Roman</vt:lpstr>
      <vt:lpstr>Office Theme</vt:lpstr>
      <vt:lpstr>Group-13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Prob. 1:</vt:lpstr>
      <vt:lpstr>Prob. 1:</vt:lpstr>
      <vt:lpstr>Prob. 1:</vt:lpstr>
      <vt:lpstr>Prob. 1:</vt:lpstr>
      <vt:lpstr>Prob. 1:</vt:lpstr>
      <vt:lpstr>Prob. 1:</vt:lpstr>
      <vt:lpstr>Prob. 1:</vt:lpstr>
      <vt:lpstr>Prob. 1:</vt:lpstr>
      <vt:lpstr>Prob. 1:</vt:lpstr>
      <vt:lpstr>Prob. 1:</vt:lpstr>
      <vt:lpstr>Prob. 1:</vt:lpstr>
      <vt:lpstr>PowerPoint Presentation</vt:lpstr>
      <vt:lpstr>Prob. 1:(Observations)</vt:lpstr>
      <vt:lpstr>Prob. 2:</vt:lpstr>
      <vt:lpstr>Prob. 2:</vt:lpstr>
      <vt:lpstr>Prob. 2:</vt:lpstr>
      <vt:lpstr>Prob. 2:</vt:lpstr>
      <vt:lpstr>Prob. 2:</vt:lpstr>
      <vt:lpstr>Prob. 2:</vt:lpstr>
      <vt:lpstr>Prob. 2:</vt:lpstr>
      <vt:lpstr>Prob. 2:</vt:lpstr>
      <vt:lpstr>Prob. 2:</vt:lpstr>
      <vt:lpstr>Prob. 2:</vt:lpstr>
      <vt:lpstr>Prob. 2:</vt:lpstr>
      <vt:lpstr>PowerPoint Presentation</vt:lpstr>
      <vt:lpstr>Prob. 2:(Observations)</vt:lpstr>
      <vt:lpstr>Prob. 3:</vt:lpstr>
      <vt:lpstr>Prob. 3:</vt:lpstr>
      <vt:lpstr>Prob. 3:</vt:lpstr>
      <vt:lpstr>Prob. 3:</vt:lpstr>
      <vt:lpstr>Prob. 3:</vt:lpstr>
      <vt:lpstr>Prob. 3:</vt:lpstr>
      <vt:lpstr>Prob. 3:</vt:lpstr>
      <vt:lpstr>Prob. 3:</vt:lpstr>
      <vt:lpstr>Prob. 3:</vt:lpstr>
      <vt:lpstr>Prob. 3:</vt:lpstr>
      <vt:lpstr>Prob. 3:</vt:lpstr>
      <vt:lpstr>PowerPoint Presentation</vt:lpstr>
      <vt:lpstr>Prob. 3:(Observations)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Group-13</dc:title>
  <dc:creator>Johnson Lakra</dc:creator>
  <cp:lastModifiedBy>Johnson Lakra</cp:lastModifiedBy>
  <cp:revision>10</cp:revision>
  <dcterms:created xsi:type="dcterms:W3CDTF">2021-11-16T10:29:01Z</dcterms:created>
  <dcterms:modified xsi:type="dcterms:W3CDTF">2021-11-16T18:05:44Z</dcterms:modified>
</cp:coreProperties>
</file>