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57" r:id="rId4"/>
    <p:sldId id="280" r:id="rId5"/>
    <p:sldId id="281" r:id="rId6"/>
    <p:sldId id="282" r:id="rId7"/>
    <p:sldId id="283" r:id="rId8"/>
    <p:sldId id="284" r:id="rId9"/>
    <p:sldId id="263" r:id="rId10"/>
    <p:sldId id="264" r:id="rId11"/>
    <p:sldId id="265" r:id="rId12"/>
    <p:sldId id="266" r:id="rId13"/>
    <p:sldId id="267" r:id="rId14"/>
    <p:sldId id="268" r:id="rId15"/>
    <p:sldId id="269" r:id="rId16"/>
    <p:sldId id="272" r:id="rId17"/>
    <p:sldId id="273" r:id="rId18"/>
    <p:sldId id="270" r:id="rId19"/>
    <p:sldId id="274" r:id="rId20"/>
    <p:sldId id="271"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4.xml" /><Relationship Id="rId1" Type="http://schemas.microsoft.com/office/2011/relationships/chartStyle" Target="style4.xml" /><Relationship Id="rId4" Type="http://schemas.openxmlformats.org/officeDocument/2006/relationships/package" Target="../embeddings/Microsoft_Excel_Worksheet3.xlsx" /></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 /><Relationship Id="rId2" Type="http://schemas.microsoft.com/office/2011/relationships/chartColorStyle" Target="colors5.xml" /><Relationship Id="rId1" Type="http://schemas.microsoft.com/office/2011/relationships/chartStyle" Target="style5.xml" /></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 /><Relationship Id="rId2" Type="http://schemas.microsoft.com/office/2011/relationships/chartColorStyle" Target="colors6.xml" /><Relationship Id="rId1" Type="http://schemas.microsoft.com/office/2011/relationships/chartStyle" Target="style6.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Fun v/s</a:t>
            </a:r>
            <a:r>
              <a:rPr lang="en-IN" baseline="0"/>
              <a:t> iteration</a:t>
            </a:r>
            <a:endParaRPr lang="en-IN"/>
          </a:p>
        </c:rich>
      </c:tx>
      <c:overlay val="0"/>
      <c:spPr>
        <a:solidFill>
          <a:schemeClr val="accent2"/>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Sheet2!$V$10:$V$35</c:f>
              <c:numCache>
                <c:formatCode>General</c:formatCode>
                <c:ptCount val="26"/>
                <c:pt idx="0">
                  <c:v>9115.11</c:v>
                </c:pt>
                <c:pt idx="1">
                  <c:v>30681.58</c:v>
                </c:pt>
                <c:pt idx="2">
                  <c:v>40392.589999999997</c:v>
                </c:pt>
                <c:pt idx="3">
                  <c:v>40704.550000000003</c:v>
                </c:pt>
                <c:pt idx="4">
                  <c:v>41147.54</c:v>
                </c:pt>
                <c:pt idx="5">
                  <c:v>41096.19</c:v>
                </c:pt>
                <c:pt idx="6">
                  <c:v>41161.730000000003</c:v>
                </c:pt>
                <c:pt idx="7">
                  <c:v>41164.28</c:v>
                </c:pt>
                <c:pt idx="8">
                  <c:v>41165.449999999997</c:v>
                </c:pt>
                <c:pt idx="9">
                  <c:v>41165.47</c:v>
                </c:pt>
                <c:pt idx="10">
                  <c:v>41165.61</c:v>
                </c:pt>
                <c:pt idx="11">
                  <c:v>41165.58</c:v>
                </c:pt>
                <c:pt idx="12">
                  <c:v>41165.61</c:v>
                </c:pt>
                <c:pt idx="13">
                  <c:v>41165.61</c:v>
                </c:pt>
                <c:pt idx="14">
                  <c:v>41165.61</c:v>
                </c:pt>
                <c:pt idx="15">
                  <c:v>41165.61</c:v>
                </c:pt>
                <c:pt idx="16">
                  <c:v>41165.61</c:v>
                </c:pt>
                <c:pt idx="17">
                  <c:v>41165.61</c:v>
                </c:pt>
                <c:pt idx="18">
                  <c:v>41165.61</c:v>
                </c:pt>
                <c:pt idx="19">
                  <c:v>41165.61</c:v>
                </c:pt>
                <c:pt idx="20">
                  <c:v>41165.61</c:v>
                </c:pt>
                <c:pt idx="21">
                  <c:v>41165.61</c:v>
                </c:pt>
                <c:pt idx="22">
                  <c:v>41165.61</c:v>
                </c:pt>
                <c:pt idx="23">
                  <c:v>41165.61</c:v>
                </c:pt>
                <c:pt idx="24">
                  <c:v>41165.61</c:v>
                </c:pt>
                <c:pt idx="25">
                  <c:v>41165.61</c:v>
                </c:pt>
              </c:numCache>
            </c:numRef>
          </c:val>
          <c:smooth val="0"/>
          <c:extLst>
            <c:ext xmlns:c16="http://schemas.microsoft.com/office/drawing/2014/chart" uri="{C3380CC4-5D6E-409C-BE32-E72D297353CC}">
              <c16:uniqueId val="{00000000-77FC-46C3-B2B6-7AC8DE7EC887}"/>
            </c:ext>
          </c:extLst>
        </c:ser>
        <c:dLbls>
          <c:showLegendKey val="0"/>
          <c:showVal val="0"/>
          <c:showCatName val="0"/>
          <c:showSerName val="0"/>
          <c:showPercent val="0"/>
          <c:showBubbleSize val="0"/>
        </c:dLbls>
        <c:smooth val="0"/>
        <c:axId val="1570851487"/>
        <c:axId val="1570851071"/>
      </c:lineChart>
      <c:catAx>
        <c:axId val="1570851487"/>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0851071"/>
        <c:crosses val="autoZero"/>
        <c:auto val="1"/>
        <c:lblAlgn val="ctr"/>
        <c:lblOffset val="100"/>
        <c:noMultiLvlLbl val="0"/>
      </c:catAx>
      <c:valAx>
        <c:axId val="157085107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0851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Fun vs Iteration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Sheet2!$V$43:$V$52</c:f>
              <c:numCache>
                <c:formatCode>General</c:formatCode>
                <c:ptCount val="10"/>
                <c:pt idx="0">
                  <c:v>8.26</c:v>
                </c:pt>
                <c:pt idx="1">
                  <c:v>8.07</c:v>
                </c:pt>
                <c:pt idx="2">
                  <c:v>8.24</c:v>
                </c:pt>
                <c:pt idx="3">
                  <c:v>8.27</c:v>
                </c:pt>
                <c:pt idx="4">
                  <c:v>8.27</c:v>
                </c:pt>
                <c:pt idx="5">
                  <c:v>8.27</c:v>
                </c:pt>
                <c:pt idx="6">
                  <c:v>8.27</c:v>
                </c:pt>
                <c:pt idx="7">
                  <c:v>8.27</c:v>
                </c:pt>
                <c:pt idx="8">
                  <c:v>8.27</c:v>
                </c:pt>
                <c:pt idx="9">
                  <c:v>8.27</c:v>
                </c:pt>
              </c:numCache>
            </c:numRef>
          </c:val>
          <c:smooth val="0"/>
          <c:extLst>
            <c:ext xmlns:c16="http://schemas.microsoft.com/office/drawing/2014/chart" uri="{C3380CC4-5D6E-409C-BE32-E72D297353CC}">
              <c16:uniqueId val="{00000000-89DC-4F0B-97E5-D64CEADCC55C}"/>
            </c:ext>
          </c:extLst>
        </c:ser>
        <c:dLbls>
          <c:showLegendKey val="0"/>
          <c:showVal val="0"/>
          <c:showCatName val="0"/>
          <c:showSerName val="0"/>
          <c:showPercent val="0"/>
          <c:showBubbleSize val="0"/>
        </c:dLbls>
        <c:smooth val="0"/>
        <c:axId val="1577596607"/>
        <c:axId val="1577591615"/>
      </c:lineChart>
      <c:catAx>
        <c:axId val="1577596607"/>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7591615"/>
        <c:crosses val="autoZero"/>
        <c:auto val="1"/>
        <c:lblAlgn val="ctr"/>
        <c:lblOffset val="100"/>
        <c:noMultiLvlLbl val="0"/>
      </c:catAx>
      <c:valAx>
        <c:axId val="157759161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7596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Fun Vs Iteration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610870516185477"/>
          <c:y val="0.2061574074074074"/>
          <c:w val="0.88389129483814521"/>
          <c:h val="0.70959135316418775"/>
        </c:manualLayout>
      </c:layout>
      <c:lineChart>
        <c:grouping val="standard"/>
        <c:varyColors val="0"/>
        <c: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Sheet2!$W$56:$W$67</c:f>
              <c:numCache>
                <c:formatCode>General</c:formatCode>
                <c:ptCount val="12"/>
                <c:pt idx="0">
                  <c:v>7.25</c:v>
                </c:pt>
                <c:pt idx="1">
                  <c:v>7.01</c:v>
                </c:pt>
                <c:pt idx="2">
                  <c:v>7.25</c:v>
                </c:pt>
                <c:pt idx="3">
                  <c:v>7.28</c:v>
                </c:pt>
                <c:pt idx="4">
                  <c:v>7.27</c:v>
                </c:pt>
                <c:pt idx="5">
                  <c:v>7.28</c:v>
                </c:pt>
                <c:pt idx="6">
                  <c:v>7.28</c:v>
                </c:pt>
                <c:pt idx="7">
                  <c:v>7.28</c:v>
                </c:pt>
                <c:pt idx="8">
                  <c:v>7.28</c:v>
                </c:pt>
                <c:pt idx="9">
                  <c:v>7.28</c:v>
                </c:pt>
                <c:pt idx="10">
                  <c:v>7.28</c:v>
                </c:pt>
                <c:pt idx="11">
                  <c:v>7.28</c:v>
                </c:pt>
              </c:numCache>
            </c:numRef>
          </c:val>
          <c:smooth val="0"/>
          <c:extLst>
            <c:ext xmlns:c16="http://schemas.microsoft.com/office/drawing/2014/chart" uri="{C3380CC4-5D6E-409C-BE32-E72D297353CC}">
              <c16:uniqueId val="{00000000-A6A0-433F-9D93-20AFE0415162}"/>
            </c:ext>
          </c:extLst>
        </c:ser>
        <c:dLbls>
          <c:showLegendKey val="0"/>
          <c:showVal val="0"/>
          <c:showCatName val="0"/>
          <c:showSerName val="0"/>
          <c:showPercent val="0"/>
          <c:showBubbleSize val="0"/>
        </c:dLbls>
        <c:smooth val="0"/>
        <c:axId val="1512340943"/>
        <c:axId val="1512336367"/>
      </c:lineChart>
      <c:catAx>
        <c:axId val="1512340943"/>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2336367"/>
        <c:crosses val="autoZero"/>
        <c:auto val="1"/>
        <c:lblAlgn val="ctr"/>
        <c:lblOffset val="100"/>
        <c:noMultiLvlLbl val="0"/>
      </c:catAx>
      <c:valAx>
        <c:axId val="15123363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2340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Fun</a:t>
            </a:r>
            <a:r>
              <a:rPr lang="en-IN" baseline="0"/>
              <a:t> vs iteration</a:t>
            </a:r>
            <a:endParaRPr lang="en-IN"/>
          </a:p>
        </c:rich>
      </c:tx>
      <c:layout>
        <c:manualLayout>
          <c:xMode val="edge"/>
          <c:yMode val="edge"/>
          <c:x val="0.32752077865266838"/>
          <c:y val="2.777777777777777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Sheet2!$U$75:$U$80</c:f>
              <c:numCache>
                <c:formatCode>General</c:formatCode>
                <c:ptCount val="6"/>
                <c:pt idx="0">
                  <c:v>8.5</c:v>
                </c:pt>
                <c:pt idx="1">
                  <c:v>7.52</c:v>
                </c:pt>
                <c:pt idx="2">
                  <c:v>7.67</c:v>
                </c:pt>
                <c:pt idx="3">
                  <c:v>7.55</c:v>
                </c:pt>
                <c:pt idx="4">
                  <c:v>7.52</c:v>
                </c:pt>
                <c:pt idx="5">
                  <c:v>7.52</c:v>
                </c:pt>
              </c:numCache>
            </c:numRef>
          </c:val>
          <c:smooth val="0"/>
          <c:extLst>
            <c:ext xmlns:c16="http://schemas.microsoft.com/office/drawing/2014/chart" uri="{C3380CC4-5D6E-409C-BE32-E72D297353CC}">
              <c16:uniqueId val="{00000000-E11C-43BC-A8DD-0776AEF9A226}"/>
            </c:ext>
          </c:extLst>
        </c:ser>
        <c:dLbls>
          <c:showLegendKey val="0"/>
          <c:showVal val="0"/>
          <c:showCatName val="0"/>
          <c:showSerName val="0"/>
          <c:showPercent val="0"/>
          <c:showBubbleSize val="0"/>
        </c:dLbls>
        <c:smooth val="0"/>
        <c:axId val="1524454671"/>
        <c:axId val="1524445519"/>
      </c:lineChart>
      <c:catAx>
        <c:axId val="1524454671"/>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4445519"/>
        <c:crosses val="autoZero"/>
        <c:auto val="1"/>
        <c:lblAlgn val="ctr"/>
        <c:lblOffset val="100"/>
        <c:noMultiLvlLbl val="0"/>
      </c:catAx>
      <c:valAx>
        <c:axId val="15244455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4454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Fun</a:t>
            </a:r>
            <a:r>
              <a:rPr lang="en-IN" baseline="0"/>
              <a:t> vs iteration</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Sheet2!$U$89:$U$99</c:f>
              <c:numCache>
                <c:formatCode>General</c:formatCode>
                <c:ptCount val="11"/>
                <c:pt idx="0">
                  <c:v>-9.9499999999999993</c:v>
                </c:pt>
                <c:pt idx="1">
                  <c:v>-9.89</c:v>
                </c:pt>
                <c:pt idx="2">
                  <c:v>-10.26</c:v>
                </c:pt>
                <c:pt idx="3">
                  <c:v>-10.19</c:v>
                </c:pt>
                <c:pt idx="4">
                  <c:v>-10.25</c:v>
                </c:pt>
                <c:pt idx="5">
                  <c:v>-10.26</c:v>
                </c:pt>
                <c:pt idx="6">
                  <c:v>-10.26</c:v>
                </c:pt>
                <c:pt idx="7">
                  <c:v>-10.26</c:v>
                </c:pt>
                <c:pt idx="8">
                  <c:v>-10.26</c:v>
                </c:pt>
                <c:pt idx="9">
                  <c:v>-10.26</c:v>
                </c:pt>
                <c:pt idx="10">
                  <c:v>-10.26</c:v>
                </c:pt>
              </c:numCache>
            </c:numRef>
          </c:val>
          <c:smooth val="0"/>
          <c:extLst>
            <c:ext xmlns:c16="http://schemas.microsoft.com/office/drawing/2014/chart" uri="{C3380CC4-5D6E-409C-BE32-E72D297353CC}">
              <c16:uniqueId val="{00000000-083F-4289-8463-7386F6F154D7}"/>
            </c:ext>
          </c:extLst>
        </c:ser>
        <c:dLbls>
          <c:showLegendKey val="0"/>
          <c:showVal val="0"/>
          <c:showCatName val="0"/>
          <c:showSerName val="0"/>
          <c:showPercent val="0"/>
          <c:showBubbleSize val="0"/>
        </c:dLbls>
        <c:smooth val="0"/>
        <c:axId val="1584980879"/>
        <c:axId val="1584969647"/>
      </c:lineChart>
      <c:catAx>
        <c:axId val="1584980879"/>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84969647"/>
        <c:crosses val="autoZero"/>
        <c:auto val="1"/>
        <c:lblAlgn val="ctr"/>
        <c:lblOffset val="100"/>
        <c:noMultiLvlLbl val="0"/>
      </c:catAx>
      <c:valAx>
        <c:axId val="158496964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84980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Fun</a:t>
            </a:r>
            <a:r>
              <a:rPr lang="en-IN" baseline="0"/>
              <a:t> vs Iteration</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4.0025371828521436E-2"/>
          <c:y val="0.2061574074074074"/>
          <c:w val="0.9155301837270341"/>
          <c:h val="0.70959135316418775"/>
        </c:manualLayout>
      </c:layout>
      <c:lineChart>
        <c:grouping val="standard"/>
        <c:varyColors val="0"/>
        <c: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Sheet2!$X$114:$X$128</c:f>
              <c:numCache>
                <c:formatCode>General</c:formatCode>
                <c:ptCount val="15"/>
                <c:pt idx="0">
                  <c:v>3.52</c:v>
                </c:pt>
                <c:pt idx="1">
                  <c:v>7.26</c:v>
                </c:pt>
                <c:pt idx="2">
                  <c:v>4.5599999999999996</c:v>
                </c:pt>
                <c:pt idx="3">
                  <c:v>5.89</c:v>
                </c:pt>
                <c:pt idx="4">
                  <c:v>5.66</c:v>
                </c:pt>
                <c:pt idx="5">
                  <c:v>5.89</c:v>
                </c:pt>
                <c:pt idx="6">
                  <c:v>5.92</c:v>
                </c:pt>
                <c:pt idx="7">
                  <c:v>5.91</c:v>
                </c:pt>
                <c:pt idx="8">
                  <c:v>5.92</c:v>
                </c:pt>
                <c:pt idx="9">
                  <c:v>5.92</c:v>
                </c:pt>
                <c:pt idx="10">
                  <c:v>5.92</c:v>
                </c:pt>
                <c:pt idx="11">
                  <c:v>5.92</c:v>
                </c:pt>
                <c:pt idx="12">
                  <c:v>5.92</c:v>
                </c:pt>
                <c:pt idx="13">
                  <c:v>5.92</c:v>
                </c:pt>
                <c:pt idx="14">
                  <c:v>5.92</c:v>
                </c:pt>
              </c:numCache>
            </c:numRef>
          </c:val>
          <c:smooth val="0"/>
          <c:extLst>
            <c:ext xmlns:c16="http://schemas.microsoft.com/office/drawing/2014/chart" uri="{C3380CC4-5D6E-409C-BE32-E72D297353CC}">
              <c16:uniqueId val="{00000000-1525-4DA8-995B-E1689F6E57CB}"/>
            </c:ext>
          </c:extLst>
        </c:ser>
        <c:dLbls>
          <c:showLegendKey val="0"/>
          <c:showVal val="0"/>
          <c:showCatName val="0"/>
          <c:showSerName val="0"/>
          <c:showPercent val="0"/>
          <c:showBubbleSize val="0"/>
        </c:dLbls>
        <c:smooth val="0"/>
        <c:axId val="1524455503"/>
        <c:axId val="1524455919"/>
      </c:lineChart>
      <c:catAx>
        <c:axId val="1524455503"/>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4455919"/>
        <c:crosses val="autoZero"/>
        <c:auto val="1"/>
        <c:lblAlgn val="ctr"/>
        <c:lblOffset val="100"/>
        <c:noMultiLvlLbl val="0"/>
      </c:catAx>
      <c:valAx>
        <c:axId val="1524455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4455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F295DD-CFDB-424D-B602-DBECDF8B5035}" type="datetimeFigureOut">
              <a:rPr lang="en-IN" smtClean="0"/>
              <a:t>18-09-2021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A4A0B-4F8F-4E50-9B66-229F5920C9F1}" type="slidenum">
              <a:rPr lang="en-IN" smtClean="0"/>
              <a:t>‹#›</a:t>
            </a:fld>
            <a:endParaRPr lang="en-IN"/>
          </a:p>
        </p:txBody>
      </p:sp>
    </p:spTree>
    <p:extLst>
      <p:ext uri="{BB962C8B-B14F-4D97-AF65-F5344CB8AC3E}">
        <p14:creationId xmlns:p14="http://schemas.microsoft.com/office/powerpoint/2010/main" val="351636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0A4A0B-4F8F-4E50-9B66-229F5920C9F1}" type="slidenum">
              <a:rPr lang="en-IN" smtClean="0"/>
              <a:t>3</a:t>
            </a:fld>
            <a:endParaRPr lang="en-IN"/>
          </a:p>
        </p:txBody>
      </p:sp>
    </p:spTree>
    <p:extLst>
      <p:ext uri="{BB962C8B-B14F-4D97-AF65-F5344CB8AC3E}">
        <p14:creationId xmlns:p14="http://schemas.microsoft.com/office/powerpoint/2010/main" val="3920890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7FF4-6A89-4362-9E42-673931764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85CFD9-57B8-4F9F-BA8C-9E98056DE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139EDA-5702-4F33-AA03-56303101E02D}"/>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5" name="Footer Placeholder 4">
            <a:extLst>
              <a:ext uri="{FF2B5EF4-FFF2-40B4-BE49-F238E27FC236}">
                <a16:creationId xmlns:a16="http://schemas.microsoft.com/office/drawing/2014/main" id="{0079E852-6D07-4C2C-9E56-9CC973CD8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916B3-B53E-439C-8886-387946B86EAB}"/>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159622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CE38-2472-448D-86CF-0D006019F4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07819A-F257-4CA1-ABFB-EED06A498C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2CF60-DE5A-44BD-B3B5-088316301478}"/>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5" name="Footer Placeholder 4">
            <a:extLst>
              <a:ext uri="{FF2B5EF4-FFF2-40B4-BE49-F238E27FC236}">
                <a16:creationId xmlns:a16="http://schemas.microsoft.com/office/drawing/2014/main" id="{E1B11402-BEFE-4300-B214-BF076FAB2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735C0-D605-40EB-A8F7-0D2835082D20}"/>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3150224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58B87B-1585-4A4A-A135-50CE84479D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9BA9C6-71C7-4A7D-8031-9CE033F9C5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F8445-9711-4628-A3DE-5485712F66B0}"/>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5" name="Footer Placeholder 4">
            <a:extLst>
              <a:ext uri="{FF2B5EF4-FFF2-40B4-BE49-F238E27FC236}">
                <a16:creationId xmlns:a16="http://schemas.microsoft.com/office/drawing/2014/main" id="{04C71F44-EB46-4B83-AB51-31E2AF2F0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79874-778D-41F0-B924-373ABE31B7F6}"/>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78901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C23C-894B-482F-8D66-D41E1C976B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8BDB5F-DBF3-4239-BF89-4D334E42B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3AEEE-971F-4E48-88A1-FBEE43416075}"/>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5" name="Footer Placeholder 4">
            <a:extLst>
              <a:ext uri="{FF2B5EF4-FFF2-40B4-BE49-F238E27FC236}">
                <a16:creationId xmlns:a16="http://schemas.microsoft.com/office/drawing/2014/main" id="{F3B60F52-2039-4780-B710-17D4BD2AC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ACDDC-3700-4CA2-8EB7-275F3CE3B06A}"/>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424550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6410-C01C-43E6-AC4C-0A8AC76150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768C90-E143-4C5E-B626-3F9220FFFB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F53E83-BAE2-4D1B-AB6C-DA10C669F23F}"/>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5" name="Footer Placeholder 4">
            <a:extLst>
              <a:ext uri="{FF2B5EF4-FFF2-40B4-BE49-F238E27FC236}">
                <a16:creationId xmlns:a16="http://schemas.microsoft.com/office/drawing/2014/main" id="{59C0C3DA-2BF4-46CB-AFFF-F781440B5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76D62-4D6E-484C-A78C-69FB58F56AFE}"/>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168112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8108-CAA4-447D-801D-D1F3B71CEC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B54707-FF28-47E5-A391-06435ECF3B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08F661-6AB8-4AB0-A1DE-9AD089CB4B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58CF7C-C43F-40D7-911A-E8CCEBA722A7}"/>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6" name="Footer Placeholder 5">
            <a:extLst>
              <a:ext uri="{FF2B5EF4-FFF2-40B4-BE49-F238E27FC236}">
                <a16:creationId xmlns:a16="http://schemas.microsoft.com/office/drawing/2014/main" id="{9338E981-8615-481E-A215-D8086F0B06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95E359-C264-4E64-A792-C229C9135108}"/>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55867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9773-43E9-436A-B7A8-21146A900C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6C900A-6193-4DBF-BE0E-A1E416974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419A29-A953-4835-A21C-7699714C8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2BA7D6-6B95-49F2-AB07-6E4C57CC7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6878F-BF39-4F30-9312-302D198ED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53D953-B4B7-4216-BE40-C585C11AAC1F}"/>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8" name="Footer Placeholder 7">
            <a:extLst>
              <a:ext uri="{FF2B5EF4-FFF2-40B4-BE49-F238E27FC236}">
                <a16:creationId xmlns:a16="http://schemas.microsoft.com/office/drawing/2014/main" id="{4485B273-5445-4252-A1FF-9D6DC35901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A0C2FD-0E56-4F62-80F6-7C64D6A6D576}"/>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294771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57A3-0953-487F-BAEB-5565E6553C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A258DA-8232-4C06-95F8-FEAB3849F598}"/>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4" name="Footer Placeholder 3">
            <a:extLst>
              <a:ext uri="{FF2B5EF4-FFF2-40B4-BE49-F238E27FC236}">
                <a16:creationId xmlns:a16="http://schemas.microsoft.com/office/drawing/2014/main" id="{7725C5AA-24E3-4F5C-81FC-9D37104A83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8195C2-BE79-4CE3-8450-EDC805C05B9E}"/>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132603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17BF2-A892-4169-B1D9-48D24CE9BDD4}"/>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3" name="Footer Placeholder 2">
            <a:extLst>
              <a:ext uri="{FF2B5EF4-FFF2-40B4-BE49-F238E27FC236}">
                <a16:creationId xmlns:a16="http://schemas.microsoft.com/office/drawing/2014/main" id="{A3BAEA2A-2DE9-4478-8895-0BCB577FDB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3C9FE9-BF9F-42DC-BAC2-784A3B1E8887}"/>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129951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AF21-F95A-47C3-86A2-439979210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AA371B-0B10-4E64-A475-DC5649BB7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7FBB51-81AF-457C-B279-0B6219446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FD331-6C96-4FE5-AB8F-675187AC0A01}"/>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6" name="Footer Placeholder 5">
            <a:extLst>
              <a:ext uri="{FF2B5EF4-FFF2-40B4-BE49-F238E27FC236}">
                <a16:creationId xmlns:a16="http://schemas.microsoft.com/office/drawing/2014/main" id="{31EAFBA1-9122-4907-A361-DC2F28EF1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3527A-48F7-4C47-8165-B90EDECF897F}"/>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374619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8EA2-A51E-49CE-9C85-B54F9427D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7AE18A-A647-4CAA-82BC-53182B760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3F0CE9-1973-4CDF-B002-943863875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A62CA6-B598-475A-A7DE-97237F33E16C}"/>
              </a:ext>
            </a:extLst>
          </p:cNvPr>
          <p:cNvSpPr>
            <a:spLocks noGrp="1"/>
          </p:cNvSpPr>
          <p:nvPr>
            <p:ph type="dt" sz="half" idx="10"/>
          </p:nvPr>
        </p:nvSpPr>
        <p:spPr/>
        <p:txBody>
          <a:bodyPr/>
          <a:lstStyle/>
          <a:p>
            <a:fld id="{BB51F6F6-3AA1-4913-8DF1-0BF6D0BA4EEE}" type="datetimeFigureOut">
              <a:rPr lang="en-IN" smtClean="0"/>
              <a:t>18-09-2021</a:t>
            </a:fld>
            <a:endParaRPr lang="en-IN"/>
          </a:p>
        </p:txBody>
      </p:sp>
      <p:sp>
        <p:nvSpPr>
          <p:cNvPr id="6" name="Footer Placeholder 5">
            <a:extLst>
              <a:ext uri="{FF2B5EF4-FFF2-40B4-BE49-F238E27FC236}">
                <a16:creationId xmlns:a16="http://schemas.microsoft.com/office/drawing/2014/main" id="{5FB22832-377A-4262-88AB-67B2A05521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D1232-2DB0-4510-BA37-31D6302790CD}"/>
              </a:ext>
            </a:extLst>
          </p:cNvPr>
          <p:cNvSpPr>
            <a:spLocks noGrp="1"/>
          </p:cNvSpPr>
          <p:nvPr>
            <p:ph type="sldNum" sz="quarter" idx="12"/>
          </p:nvPr>
        </p:nvSpPr>
        <p:spPr/>
        <p:txBody>
          <a:bodyPr/>
          <a:lstStyle/>
          <a:p>
            <a:fld id="{4B8BD72C-3C33-4B5F-9B08-4F52B7D29ED3}" type="slidenum">
              <a:rPr lang="en-IN" smtClean="0"/>
              <a:t>‹#›</a:t>
            </a:fld>
            <a:endParaRPr lang="en-IN"/>
          </a:p>
        </p:txBody>
      </p:sp>
    </p:spTree>
    <p:extLst>
      <p:ext uri="{BB962C8B-B14F-4D97-AF65-F5344CB8AC3E}">
        <p14:creationId xmlns:p14="http://schemas.microsoft.com/office/powerpoint/2010/main" val="58748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6406A-F113-4D08-BE4B-E9219FB94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3BC2DD-F4B7-4D76-9C0E-3F9190965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28BDE-335A-49AC-8621-1BC092967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1F6F6-3AA1-4913-8DF1-0BF6D0BA4EEE}" type="datetimeFigureOut">
              <a:rPr lang="en-IN" smtClean="0"/>
              <a:t>18-09-2021</a:t>
            </a:fld>
            <a:endParaRPr lang="en-IN"/>
          </a:p>
        </p:txBody>
      </p:sp>
      <p:sp>
        <p:nvSpPr>
          <p:cNvPr id="5" name="Footer Placeholder 4">
            <a:extLst>
              <a:ext uri="{FF2B5EF4-FFF2-40B4-BE49-F238E27FC236}">
                <a16:creationId xmlns:a16="http://schemas.microsoft.com/office/drawing/2014/main" id="{60C0FC43-B923-4A7C-A3BE-36BB581B5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535E0F-61DB-4F41-AA53-A4630D685E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BD72C-3C33-4B5F-9B08-4F52B7D29ED3}" type="slidenum">
              <a:rPr lang="en-IN" smtClean="0"/>
              <a:t>‹#›</a:t>
            </a:fld>
            <a:endParaRPr lang="en-IN"/>
          </a:p>
        </p:txBody>
      </p:sp>
    </p:spTree>
    <p:extLst>
      <p:ext uri="{BB962C8B-B14F-4D97-AF65-F5344CB8AC3E}">
        <p14:creationId xmlns:p14="http://schemas.microsoft.com/office/powerpoint/2010/main" val="89559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4.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5.xml"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chart" Target="../charts/chart6.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1B65-2566-4FCC-AD61-114DE405C4E9}"/>
              </a:ext>
            </a:extLst>
          </p:cNvPr>
          <p:cNvSpPr>
            <a:spLocks noGrp="1"/>
          </p:cNvSpPr>
          <p:nvPr>
            <p:ph type="ctrTitle"/>
          </p:nvPr>
        </p:nvSpPr>
        <p:spPr>
          <a:xfrm>
            <a:off x="1524000" y="440309"/>
            <a:ext cx="9144000" cy="2387600"/>
          </a:xfrm>
        </p:spPr>
        <p:txBody>
          <a:bodyPr/>
          <a:lstStyle/>
          <a:p>
            <a:r>
              <a:rPr lang="en-IN" dirty="0"/>
              <a:t>Group-13</a:t>
            </a:r>
          </a:p>
        </p:txBody>
      </p:sp>
      <p:sp>
        <p:nvSpPr>
          <p:cNvPr id="3" name="Subtitle 2">
            <a:extLst>
              <a:ext uri="{FF2B5EF4-FFF2-40B4-BE49-F238E27FC236}">
                <a16:creationId xmlns:a16="http://schemas.microsoft.com/office/drawing/2014/main" id="{EFD5FE14-AFC3-4E22-8D36-364B73C5C1D4}"/>
              </a:ext>
            </a:extLst>
          </p:cNvPr>
          <p:cNvSpPr>
            <a:spLocks noGrp="1"/>
          </p:cNvSpPr>
          <p:nvPr>
            <p:ph type="subTitle" idx="1"/>
          </p:nvPr>
        </p:nvSpPr>
        <p:spPr>
          <a:xfrm>
            <a:off x="1524000" y="2902842"/>
            <a:ext cx="9144000" cy="1655762"/>
          </a:xfrm>
        </p:spPr>
        <p:txBody>
          <a:bodyPr/>
          <a:lstStyle/>
          <a:p>
            <a:pPr>
              <a:spcBef>
                <a:spcPts val="0"/>
              </a:spcBef>
            </a:pPr>
            <a:r>
              <a:rPr lang="en-IN" dirty="0"/>
              <a:t>Phase-I project.</a:t>
            </a:r>
          </a:p>
          <a:p>
            <a:pPr>
              <a:spcBef>
                <a:spcPts val="0"/>
              </a:spcBef>
            </a:pPr>
            <a:r>
              <a:rPr lang="en-IN" dirty="0"/>
              <a:t>Presentation</a:t>
            </a:r>
          </a:p>
        </p:txBody>
      </p:sp>
      <p:sp>
        <p:nvSpPr>
          <p:cNvPr id="5" name="TextBox 4">
            <a:extLst>
              <a:ext uri="{FF2B5EF4-FFF2-40B4-BE49-F238E27FC236}">
                <a16:creationId xmlns:a16="http://schemas.microsoft.com/office/drawing/2014/main" id="{54E841D9-4FC9-4A9A-88AC-CAACBABA84E3}"/>
              </a:ext>
            </a:extLst>
          </p:cNvPr>
          <p:cNvSpPr txBox="1"/>
          <p:nvPr/>
        </p:nvSpPr>
        <p:spPr>
          <a:xfrm>
            <a:off x="1846997" y="4310371"/>
            <a:ext cx="8498006" cy="646331"/>
          </a:xfrm>
          <a:prstGeom prst="rect">
            <a:avLst/>
          </a:prstGeom>
          <a:noFill/>
        </p:spPr>
        <p:txBody>
          <a:bodyPr wrap="square" rtlCol="0">
            <a:spAutoFit/>
          </a:bodyPr>
          <a:lstStyle/>
          <a:p>
            <a:pPr algn="ctr"/>
            <a:r>
              <a:rPr lang="en-IN" dirty="0"/>
              <a:t>214363009 SUJEET KUMAR SINGH</a:t>
            </a:r>
          </a:p>
          <a:p>
            <a:pPr algn="ctr"/>
            <a:r>
              <a:rPr lang="en-IN" dirty="0"/>
              <a:t>16103015 JOHNSON B LAKRA</a:t>
            </a:r>
          </a:p>
        </p:txBody>
      </p:sp>
      <p:sp>
        <p:nvSpPr>
          <p:cNvPr id="7" name="TextBox 6">
            <a:extLst>
              <a:ext uri="{FF2B5EF4-FFF2-40B4-BE49-F238E27FC236}">
                <a16:creationId xmlns:a16="http://schemas.microsoft.com/office/drawing/2014/main" id="{349846E6-D713-4F74-B5C6-97EC7DEE4797}"/>
              </a:ext>
            </a:extLst>
          </p:cNvPr>
          <p:cNvSpPr txBox="1"/>
          <p:nvPr/>
        </p:nvSpPr>
        <p:spPr>
          <a:xfrm>
            <a:off x="4246728" y="5781467"/>
            <a:ext cx="3698543" cy="369332"/>
          </a:xfrm>
          <a:prstGeom prst="rect">
            <a:avLst/>
          </a:prstGeom>
          <a:noFill/>
        </p:spPr>
        <p:txBody>
          <a:bodyPr wrap="square" rtlCol="0">
            <a:spAutoFit/>
          </a:bodyPr>
          <a:lstStyle/>
          <a:p>
            <a:pPr algn="ctr"/>
            <a:r>
              <a:rPr lang="en-IN" dirty="0"/>
              <a:t>18.09.2021</a:t>
            </a:r>
          </a:p>
        </p:txBody>
      </p:sp>
    </p:spTree>
    <p:extLst>
      <p:ext uri="{BB962C8B-B14F-4D97-AF65-F5344CB8AC3E}">
        <p14:creationId xmlns:p14="http://schemas.microsoft.com/office/powerpoint/2010/main" val="47870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B77596-3E65-410A-B737-A74167C170C8}"/>
                  </a:ext>
                </a:extLst>
              </p:cNvPr>
              <p:cNvSpPr>
                <a:spLocks noGrp="1"/>
              </p:cNvSpPr>
              <p:nvPr>
                <p:ph type="title"/>
              </p:nvPr>
            </p:nvSpPr>
            <p:spPr>
              <a:xfrm>
                <a:off x="838200" y="585170"/>
                <a:ext cx="10515600" cy="658457"/>
              </a:xfrm>
            </p:spPr>
            <p:txBody>
              <a:bodyPr>
                <a:normAutofit fontScale="90000"/>
              </a:bodyPr>
              <a:lstStyle/>
              <a:p>
                <a:pPr algn="ctr"/>
                <a:r>
                  <a:rPr lang="en-IN" dirty="0">
                    <a:latin typeface="Bodoni MT Condensed" panose="02070606080606020203" pitchFamily="18" charset="0"/>
                  </a:rPr>
                  <a:t>OUT PUT VALUE VS NUMBER OF ITERATIONS.</a:t>
                </a:r>
                <a:br>
                  <a:rPr lang="en-IN" dirty="0">
                    <a:latin typeface="Bodoni MT Condensed" panose="02070606080606020203" pitchFamily="18" charset="0"/>
                  </a:rPr>
                </a:br>
                <a:r>
                  <a:rPr lang="en-IN" sz="2800" dirty="0">
                    <a:solidFill>
                      <a:schemeClr val="dk1"/>
                    </a:solidFill>
                    <a:latin typeface="Times New Roman" panose="02020603050405020304" pitchFamily="18" charset="0"/>
                    <a:cs typeface="Times New Roman" panose="02020603050405020304" pitchFamily="18" charset="0"/>
                  </a:rPr>
                  <a:t>Q.2. Maximise   </a:t>
                </a:r>
                <a14:m>
                  <m:oMath xmlns:m="http://schemas.openxmlformats.org/officeDocument/2006/math">
                    <m:r>
                      <a:rPr lang="en-IN" sz="2800" i="1">
                        <a:solidFill>
                          <a:schemeClr val="dk1"/>
                        </a:solidFill>
                        <a:latin typeface="Cambria Math" panose="02040503050406030204" pitchFamily="18" charset="0"/>
                      </a:rPr>
                      <m:t>𝑓</m:t>
                    </m:r>
                    <m:d>
                      <m:dPr>
                        <m:ctrlPr>
                          <a:rPr lang="en-IN" sz="2800" i="1">
                            <a:solidFill>
                              <a:schemeClr val="dk1"/>
                            </a:solidFill>
                            <a:latin typeface="Cambria Math" panose="02040503050406030204" pitchFamily="18" charset="0"/>
                          </a:rPr>
                        </m:ctrlPr>
                      </m:dPr>
                      <m:e>
                        <m:r>
                          <a:rPr lang="en-IN" sz="2800" i="1">
                            <a:solidFill>
                              <a:schemeClr val="dk1"/>
                            </a:solidFill>
                            <a:latin typeface="Cambria Math" panose="02040503050406030204" pitchFamily="18" charset="0"/>
                          </a:rPr>
                          <m:t>𝑥</m:t>
                        </m:r>
                      </m:e>
                    </m:d>
                    <m:r>
                      <a:rPr lang="en-IN" sz="2800">
                        <a:solidFill>
                          <a:schemeClr val="dk1"/>
                        </a:solidFill>
                        <a:latin typeface="Cambria Math" panose="02040503050406030204" pitchFamily="18" charset="0"/>
                      </a:rPr>
                      <m:t>=2</m:t>
                    </m:r>
                    <m:sSup>
                      <m:sSupPr>
                        <m:ctrlPr>
                          <a:rPr lang="en-IN" sz="2800" i="1">
                            <a:solidFill>
                              <a:schemeClr val="dk1"/>
                            </a:solidFill>
                            <a:latin typeface="Cambria Math" panose="02040503050406030204" pitchFamily="18" charset="0"/>
                          </a:rPr>
                        </m:ctrlPr>
                      </m:sSupPr>
                      <m:e>
                        <m:r>
                          <a:rPr lang="en-IN" sz="2800" i="1">
                            <a:solidFill>
                              <a:schemeClr val="dk1"/>
                            </a:solidFill>
                            <a:latin typeface="Cambria Math" panose="02040503050406030204" pitchFamily="18" charset="0"/>
                          </a:rPr>
                          <m:t>𝑒</m:t>
                        </m:r>
                      </m:e>
                      <m:sup>
                        <m:r>
                          <a:rPr lang="en-IN" sz="2800" i="1">
                            <a:solidFill>
                              <a:schemeClr val="dk1"/>
                            </a:solidFill>
                            <a:latin typeface="Cambria Math" panose="02040503050406030204" pitchFamily="18" charset="0"/>
                          </a:rPr>
                          <m:t>𝑥</m:t>
                        </m:r>
                      </m:sup>
                    </m:sSup>
                    <m:r>
                      <a:rPr lang="en-IN" sz="2800">
                        <a:solidFill>
                          <a:schemeClr val="dk1"/>
                        </a:solidFill>
                        <a:latin typeface="Cambria Math" panose="02040503050406030204" pitchFamily="18" charset="0"/>
                      </a:rPr>
                      <m:t>+2</m:t>
                    </m:r>
                    <m:r>
                      <a:rPr lang="en-IN" sz="2800" i="1">
                        <a:solidFill>
                          <a:schemeClr val="dk1"/>
                        </a:solidFill>
                        <a:latin typeface="Cambria Math" panose="02040503050406030204" pitchFamily="18" charset="0"/>
                      </a:rPr>
                      <m:t>𝑥</m:t>
                    </m:r>
                    <m:r>
                      <a:rPr lang="en-IN" sz="2800">
                        <a:solidFill>
                          <a:schemeClr val="dk1"/>
                        </a:solidFill>
                        <a:latin typeface="Cambria Math" panose="02040503050406030204" pitchFamily="18" charset="0"/>
                      </a:rPr>
                      <m:t>−</m:t>
                    </m:r>
                    <m:sSup>
                      <m:sSupPr>
                        <m:ctrlPr>
                          <a:rPr lang="en-IN" sz="2800" i="1">
                            <a:solidFill>
                              <a:schemeClr val="dk1"/>
                            </a:solidFill>
                            <a:latin typeface="Cambria Math" panose="02040503050406030204" pitchFamily="18" charset="0"/>
                          </a:rPr>
                        </m:ctrlPr>
                      </m:sSupPr>
                      <m:e>
                        <m:r>
                          <a:rPr lang="en-IN" sz="2800" i="1">
                            <a:solidFill>
                              <a:schemeClr val="dk1"/>
                            </a:solidFill>
                            <a:latin typeface="Cambria Math" panose="02040503050406030204" pitchFamily="18" charset="0"/>
                          </a:rPr>
                          <m:t>𝑥</m:t>
                        </m:r>
                      </m:e>
                      <m:sup>
                        <m:r>
                          <a:rPr lang="en-IN" sz="2800">
                            <a:solidFill>
                              <a:schemeClr val="dk1"/>
                            </a:solidFill>
                            <a:latin typeface="Cambria Math" panose="02040503050406030204" pitchFamily="18" charset="0"/>
                          </a:rPr>
                          <m:t>3</m:t>
                        </m:r>
                      </m:sup>
                    </m:sSup>
                    <m:r>
                      <a:rPr lang="en-IN" sz="2800">
                        <a:solidFill>
                          <a:schemeClr val="dk1"/>
                        </a:solidFill>
                        <a:latin typeface="Cambria Math" panose="02040503050406030204" pitchFamily="18" charset="0"/>
                      </a:rPr>
                      <m:t>−8</m:t>
                    </m:r>
                  </m:oMath>
                </a14:m>
                <a:br>
                  <a:rPr lang="en-IN" sz="4400" b="0" i="0" u="none" strike="noStrike" kern="1200" baseline="0" dirty="0">
                    <a:solidFill>
                      <a:schemeClr val="dk1"/>
                    </a:solidFill>
                    <a:latin typeface="+mn-lt"/>
                    <a:ea typeface="+mn-ea"/>
                    <a:cs typeface="+mn-cs"/>
                  </a:rPr>
                </a:br>
                <a:endParaRPr lang="en-IN" dirty="0">
                  <a:latin typeface="Bodoni MT Condensed" panose="02070606080606020203" pitchFamily="18" charset="0"/>
                </a:endParaRPr>
              </a:p>
            </p:txBody>
          </p:sp>
        </mc:Choice>
        <mc:Fallback xmlns="">
          <p:sp>
            <p:nvSpPr>
              <p:cNvPr id="2" name="Title 1">
                <a:extLst>
                  <a:ext uri="{FF2B5EF4-FFF2-40B4-BE49-F238E27FC236}">
                    <a16:creationId xmlns:a16="http://schemas.microsoft.com/office/drawing/2014/main" id="{B1B77596-3E65-410A-B737-A74167C170C8}"/>
                  </a:ext>
                </a:extLst>
              </p:cNvPr>
              <p:cNvSpPr>
                <a:spLocks noGrp="1" noRot="1" noChangeAspect="1" noMove="1" noResize="1" noEditPoints="1" noAdjustHandles="1" noChangeArrowheads="1" noChangeShapeType="1" noTextEdit="1"/>
              </p:cNvSpPr>
              <p:nvPr>
                <p:ph type="title"/>
              </p:nvPr>
            </p:nvSpPr>
            <p:spPr>
              <a:xfrm>
                <a:off x="838200" y="585170"/>
                <a:ext cx="10515600" cy="658457"/>
              </a:xfrm>
              <a:blipFill>
                <a:blip r:embed="rId2"/>
                <a:stretch>
                  <a:fillRect t="-92593" b="-3704"/>
                </a:stretch>
              </a:blipFill>
            </p:spPr>
            <p:txBody>
              <a:bodyPr/>
              <a:lstStyle/>
              <a:p>
                <a:r>
                  <a:rPr lang="en-IN">
                    <a:noFill/>
                  </a:rPr>
                  <a:t> </a:t>
                </a:r>
              </a:p>
            </p:txBody>
          </p:sp>
        </mc:Fallback>
      </mc:AlternateContent>
      <p:graphicFrame>
        <p:nvGraphicFramePr>
          <p:cNvPr id="4" name="Content Placeholder 3">
            <a:extLst>
              <a:ext uri="{FF2B5EF4-FFF2-40B4-BE49-F238E27FC236}">
                <a16:creationId xmlns:a16="http://schemas.microsoft.com/office/drawing/2014/main" id="{B5FE6C72-3C9D-4C30-9DDA-F8C190067DAE}"/>
              </a:ext>
            </a:extLst>
          </p:cNvPr>
          <p:cNvGraphicFramePr>
            <a:graphicFrameLocks noGrp="1"/>
          </p:cNvGraphicFramePr>
          <p:nvPr>
            <p:ph idx="1"/>
          </p:nvPr>
        </p:nvGraphicFramePr>
        <p:xfrm>
          <a:off x="838200" y="1339850"/>
          <a:ext cx="10515600" cy="5211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769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B77596-3E65-410A-B737-A74167C170C8}"/>
                  </a:ext>
                </a:extLst>
              </p:cNvPr>
              <p:cNvSpPr>
                <a:spLocks noGrp="1"/>
              </p:cNvSpPr>
              <p:nvPr>
                <p:ph type="title"/>
              </p:nvPr>
            </p:nvSpPr>
            <p:spPr>
              <a:xfrm>
                <a:off x="838200" y="585170"/>
                <a:ext cx="10515600" cy="658457"/>
              </a:xfrm>
            </p:spPr>
            <p:txBody>
              <a:bodyPr>
                <a:normAutofit fontScale="90000"/>
              </a:bodyPr>
              <a:lstStyle/>
              <a:p>
                <a:pPr algn="ctr"/>
                <a:r>
                  <a:rPr lang="en-IN" dirty="0">
                    <a:latin typeface="Bodoni MT Condensed" panose="02070606080606020203" pitchFamily="18" charset="0"/>
                  </a:rPr>
                  <a:t>OUT PUT VALUE VS NUMBER OF ITERATIONS.</a:t>
                </a:r>
                <a:br>
                  <a:rPr lang="en-IN" dirty="0">
                    <a:latin typeface="Bodoni MT Condensed" panose="02070606080606020203" pitchFamily="18" charset="0"/>
                  </a:rPr>
                </a:br>
                <a:r>
                  <a:rPr lang="en-IN" sz="2800" dirty="0">
                    <a:solidFill>
                      <a:schemeClr val="dk1"/>
                    </a:solidFill>
                    <a:latin typeface="Times New Roman" panose="02020603050405020304" pitchFamily="18" charset="0"/>
                    <a:cs typeface="Times New Roman" panose="02020603050405020304" pitchFamily="18" charset="0"/>
                  </a:rPr>
                  <a:t>Q.3. Maximise </a:t>
                </a:r>
                <a14:m>
                  <m:oMath xmlns:m="http://schemas.openxmlformats.org/officeDocument/2006/math">
                    <m:r>
                      <a:rPr lang="en-IN" sz="2800" i="1">
                        <a:solidFill>
                          <a:schemeClr val="dk1"/>
                        </a:solidFill>
                        <a:latin typeface="Cambria Math" panose="02040503050406030204" pitchFamily="18" charset="0"/>
                      </a:rPr>
                      <m:t>𝑓</m:t>
                    </m:r>
                    <m:d>
                      <m:dPr>
                        <m:ctrlPr>
                          <a:rPr lang="en-IN" sz="2800" i="1">
                            <a:solidFill>
                              <a:schemeClr val="dk1"/>
                            </a:solidFill>
                            <a:latin typeface="Cambria Math" panose="02040503050406030204" pitchFamily="18" charset="0"/>
                          </a:rPr>
                        </m:ctrlPr>
                      </m:dPr>
                      <m:e>
                        <m:r>
                          <a:rPr lang="en-IN" sz="2800" i="1">
                            <a:solidFill>
                              <a:schemeClr val="dk1"/>
                            </a:solidFill>
                            <a:latin typeface="Cambria Math" panose="02040503050406030204" pitchFamily="18" charset="0"/>
                          </a:rPr>
                          <m:t>𝑥</m:t>
                        </m:r>
                      </m:e>
                    </m:d>
                    <m:r>
                      <a:rPr lang="en-IN" sz="2800">
                        <a:solidFill>
                          <a:schemeClr val="dk1"/>
                        </a:solidFill>
                        <a:latin typeface="Cambria Math" panose="02040503050406030204" pitchFamily="18" charset="0"/>
                      </a:rPr>
                      <m:t>=4</m:t>
                    </m:r>
                    <m:r>
                      <a:rPr lang="en-IN" sz="2800" i="1">
                        <a:solidFill>
                          <a:schemeClr val="dk1"/>
                        </a:solidFill>
                        <a:latin typeface="Cambria Math" panose="02040503050406030204" pitchFamily="18" charset="0"/>
                      </a:rPr>
                      <m:t>𝑥</m:t>
                    </m:r>
                    <m:r>
                      <m:rPr>
                        <m:sty m:val="p"/>
                      </m:rPr>
                      <a:rPr lang="en-IN" sz="2800">
                        <a:solidFill>
                          <a:schemeClr val="dk1"/>
                        </a:solidFill>
                        <a:latin typeface="Cambria Math" panose="02040503050406030204" pitchFamily="18" charset="0"/>
                      </a:rPr>
                      <m:t>sin</m:t>
                    </m:r>
                    <m:d>
                      <m:dPr>
                        <m:ctrlPr>
                          <a:rPr lang="en-IN" sz="2800" i="1">
                            <a:solidFill>
                              <a:schemeClr val="dk1"/>
                            </a:solidFill>
                            <a:latin typeface="Cambria Math" panose="02040503050406030204" pitchFamily="18" charset="0"/>
                          </a:rPr>
                        </m:ctrlPr>
                      </m:dPr>
                      <m:e>
                        <m:r>
                          <a:rPr lang="en-IN" sz="2800" i="1">
                            <a:solidFill>
                              <a:schemeClr val="dk1"/>
                            </a:solidFill>
                            <a:latin typeface="Cambria Math" panose="02040503050406030204" pitchFamily="18" charset="0"/>
                          </a:rPr>
                          <m:t>𝑥</m:t>
                        </m:r>
                      </m:e>
                    </m:d>
                  </m:oMath>
                </a14:m>
                <a:br>
                  <a:rPr lang="en-IN" sz="4400" b="0" i="0" u="none" strike="noStrike" kern="1200" baseline="0" dirty="0">
                    <a:solidFill>
                      <a:schemeClr val="dk1"/>
                    </a:solidFill>
                    <a:latin typeface="+mn-lt"/>
                    <a:ea typeface="+mn-ea"/>
                    <a:cs typeface="+mn-cs"/>
                  </a:rPr>
                </a:br>
                <a:endParaRPr lang="en-IN" dirty="0">
                  <a:latin typeface="Bodoni MT Condensed" panose="02070606080606020203" pitchFamily="18" charset="0"/>
                </a:endParaRPr>
              </a:p>
            </p:txBody>
          </p:sp>
        </mc:Choice>
        <mc:Fallback xmlns="">
          <p:sp>
            <p:nvSpPr>
              <p:cNvPr id="2" name="Title 1">
                <a:extLst>
                  <a:ext uri="{FF2B5EF4-FFF2-40B4-BE49-F238E27FC236}">
                    <a16:creationId xmlns:a16="http://schemas.microsoft.com/office/drawing/2014/main" id="{B1B77596-3E65-410A-B737-A74167C170C8}"/>
                  </a:ext>
                </a:extLst>
              </p:cNvPr>
              <p:cNvSpPr>
                <a:spLocks noGrp="1" noRot="1" noChangeAspect="1" noMove="1" noResize="1" noEditPoints="1" noAdjustHandles="1" noChangeArrowheads="1" noChangeShapeType="1" noTextEdit="1"/>
              </p:cNvSpPr>
              <p:nvPr>
                <p:ph type="title"/>
              </p:nvPr>
            </p:nvSpPr>
            <p:spPr>
              <a:xfrm>
                <a:off x="838200" y="585170"/>
                <a:ext cx="10515600" cy="658457"/>
              </a:xfrm>
              <a:blipFill>
                <a:blip r:embed="rId2"/>
                <a:stretch>
                  <a:fillRect t="-92593" b="-3704"/>
                </a:stretch>
              </a:blipFill>
            </p:spPr>
            <p:txBody>
              <a:bodyPr/>
              <a:lstStyle/>
              <a:p>
                <a:r>
                  <a:rPr lang="en-IN">
                    <a:noFill/>
                  </a:rPr>
                  <a:t> </a:t>
                </a:r>
              </a:p>
            </p:txBody>
          </p:sp>
        </mc:Fallback>
      </mc:AlternateContent>
      <p:graphicFrame>
        <p:nvGraphicFramePr>
          <p:cNvPr id="4" name="Content Placeholder 3">
            <a:extLst>
              <a:ext uri="{FF2B5EF4-FFF2-40B4-BE49-F238E27FC236}">
                <a16:creationId xmlns:a16="http://schemas.microsoft.com/office/drawing/2014/main" id="{CFBFDE8C-6570-401A-A1A7-D2A439D3CCB1}"/>
              </a:ext>
            </a:extLst>
          </p:cNvPr>
          <p:cNvGraphicFramePr>
            <a:graphicFrameLocks noGrp="1"/>
          </p:cNvGraphicFramePr>
          <p:nvPr>
            <p:ph idx="1"/>
          </p:nvPr>
        </p:nvGraphicFramePr>
        <p:xfrm>
          <a:off x="838200" y="1339850"/>
          <a:ext cx="10515600" cy="5211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653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B77596-3E65-410A-B737-A74167C170C8}"/>
                  </a:ext>
                </a:extLst>
              </p:cNvPr>
              <p:cNvSpPr>
                <a:spLocks noGrp="1"/>
              </p:cNvSpPr>
              <p:nvPr>
                <p:ph type="title"/>
              </p:nvPr>
            </p:nvSpPr>
            <p:spPr>
              <a:xfrm>
                <a:off x="838200" y="585170"/>
                <a:ext cx="10515600" cy="658457"/>
              </a:xfrm>
            </p:spPr>
            <p:txBody>
              <a:bodyPr>
                <a:normAutofit fontScale="90000"/>
              </a:bodyPr>
              <a:lstStyle/>
              <a:p>
                <a:pPr algn="ctr"/>
                <a:r>
                  <a:rPr lang="en-IN" dirty="0">
                    <a:latin typeface="Bodoni MT Condensed" panose="02070606080606020203" pitchFamily="18" charset="0"/>
                  </a:rPr>
                  <a:t>OUT PUT VALUE VS NUMBER OF ITERATIONS.</a:t>
                </a:r>
                <a:br>
                  <a:rPr lang="en-IN" dirty="0">
                    <a:latin typeface="Bodoni MT Condensed" panose="02070606080606020203" pitchFamily="18" charset="0"/>
                  </a:rPr>
                </a:br>
                <a:r>
                  <a:rPr lang="en-IN" sz="2800" dirty="0">
                    <a:solidFill>
                      <a:schemeClr val="dk1"/>
                    </a:solidFill>
                    <a:latin typeface="Times New Roman" panose="02020603050405020304" pitchFamily="18" charset="0"/>
                    <a:cs typeface="Times New Roman" panose="02020603050405020304" pitchFamily="18" charset="0"/>
                  </a:rPr>
                  <a:t>Q.4 Minimise </a:t>
                </a:r>
                <a14:m>
                  <m:oMath xmlns:m="http://schemas.openxmlformats.org/officeDocument/2006/math">
                    <m:r>
                      <a:rPr lang="en-IN" sz="2800" i="1">
                        <a:solidFill>
                          <a:schemeClr val="dk1"/>
                        </a:solidFill>
                        <a:latin typeface="Cambria Math" panose="02040503050406030204" pitchFamily="18" charset="0"/>
                      </a:rPr>
                      <m:t>𝑓</m:t>
                    </m:r>
                    <m:d>
                      <m:dPr>
                        <m:ctrlPr>
                          <a:rPr lang="en-IN" sz="2800" i="1">
                            <a:solidFill>
                              <a:schemeClr val="dk1"/>
                            </a:solidFill>
                            <a:latin typeface="Cambria Math" panose="02040503050406030204" pitchFamily="18" charset="0"/>
                          </a:rPr>
                        </m:ctrlPr>
                      </m:dPr>
                      <m:e>
                        <m:r>
                          <a:rPr lang="en-IN" sz="2800" i="1">
                            <a:solidFill>
                              <a:schemeClr val="dk1"/>
                            </a:solidFill>
                            <a:latin typeface="Cambria Math" panose="02040503050406030204" pitchFamily="18" charset="0"/>
                          </a:rPr>
                          <m:t>𝑥</m:t>
                        </m:r>
                      </m:e>
                    </m:d>
                    <m:r>
                      <a:rPr lang="en-IN" sz="2800">
                        <a:solidFill>
                          <a:schemeClr val="dk1"/>
                        </a:solidFill>
                        <a:latin typeface="Cambria Math" panose="02040503050406030204" pitchFamily="18" charset="0"/>
                      </a:rPr>
                      <m:t>=2</m:t>
                    </m:r>
                    <m:sSup>
                      <m:sSupPr>
                        <m:ctrlPr>
                          <a:rPr lang="en-IN" sz="2800" i="1">
                            <a:solidFill>
                              <a:schemeClr val="dk1"/>
                            </a:solidFill>
                            <a:latin typeface="Cambria Math" panose="02040503050406030204" pitchFamily="18" charset="0"/>
                          </a:rPr>
                        </m:ctrlPr>
                      </m:sSupPr>
                      <m:e>
                        <m:d>
                          <m:dPr>
                            <m:ctrlPr>
                              <a:rPr lang="en-IN" sz="2800" i="1">
                                <a:solidFill>
                                  <a:schemeClr val="dk1"/>
                                </a:solidFill>
                                <a:latin typeface="Cambria Math" panose="02040503050406030204" pitchFamily="18" charset="0"/>
                              </a:rPr>
                            </m:ctrlPr>
                          </m:dPr>
                          <m:e>
                            <m:r>
                              <a:rPr lang="en-IN" sz="2800" i="1">
                                <a:solidFill>
                                  <a:schemeClr val="dk1"/>
                                </a:solidFill>
                                <a:latin typeface="Cambria Math" panose="02040503050406030204" pitchFamily="18" charset="0"/>
                              </a:rPr>
                              <m:t>𝑥</m:t>
                            </m:r>
                            <m:r>
                              <a:rPr lang="en-IN" sz="2800">
                                <a:solidFill>
                                  <a:schemeClr val="dk1"/>
                                </a:solidFill>
                                <a:latin typeface="Cambria Math" panose="02040503050406030204" pitchFamily="18" charset="0"/>
                              </a:rPr>
                              <m:t>−3</m:t>
                            </m:r>
                          </m:e>
                        </m:d>
                      </m:e>
                      <m:sup>
                        <m:r>
                          <a:rPr lang="en-IN" sz="2800">
                            <a:solidFill>
                              <a:schemeClr val="dk1"/>
                            </a:solidFill>
                            <a:latin typeface="Cambria Math" panose="02040503050406030204" pitchFamily="18" charset="0"/>
                          </a:rPr>
                          <m:t>2</m:t>
                        </m:r>
                      </m:sup>
                    </m:sSup>
                    <m:r>
                      <a:rPr lang="en-IN" sz="2800">
                        <a:solidFill>
                          <a:schemeClr val="dk1"/>
                        </a:solidFill>
                        <a:latin typeface="Cambria Math" panose="02040503050406030204" pitchFamily="18" charset="0"/>
                      </a:rPr>
                      <m:t>+</m:t>
                    </m:r>
                    <m:sSup>
                      <m:sSupPr>
                        <m:ctrlPr>
                          <a:rPr lang="en-IN" sz="2800" i="1">
                            <a:solidFill>
                              <a:schemeClr val="dk1"/>
                            </a:solidFill>
                            <a:latin typeface="Cambria Math" panose="02040503050406030204" pitchFamily="18" charset="0"/>
                          </a:rPr>
                        </m:ctrlPr>
                      </m:sSupPr>
                      <m:e>
                        <m:r>
                          <a:rPr lang="en-IN" sz="2800" i="1">
                            <a:solidFill>
                              <a:schemeClr val="dk1"/>
                            </a:solidFill>
                            <a:latin typeface="Cambria Math" panose="02040503050406030204" pitchFamily="18" charset="0"/>
                          </a:rPr>
                          <m:t>𝑒</m:t>
                        </m:r>
                      </m:e>
                      <m:sup>
                        <m:f>
                          <m:fPr>
                            <m:ctrlPr>
                              <a:rPr lang="en-IN" sz="2800" i="1">
                                <a:solidFill>
                                  <a:schemeClr val="dk1"/>
                                </a:solidFill>
                                <a:latin typeface="Cambria Math" panose="02040503050406030204" pitchFamily="18" charset="0"/>
                              </a:rPr>
                            </m:ctrlPr>
                          </m:fPr>
                          <m:num>
                            <m:r>
                              <a:rPr lang="en-IN" sz="2800">
                                <a:solidFill>
                                  <a:schemeClr val="dk1"/>
                                </a:solidFill>
                                <a:latin typeface="Cambria Math" panose="02040503050406030204" pitchFamily="18" charset="0"/>
                              </a:rPr>
                              <m:t>1</m:t>
                            </m:r>
                            <m:sSup>
                              <m:sSupPr>
                                <m:ctrlPr>
                                  <a:rPr lang="en-IN" sz="2800" i="1">
                                    <a:solidFill>
                                      <a:schemeClr val="dk1"/>
                                    </a:solidFill>
                                    <a:latin typeface="Cambria Math" panose="02040503050406030204" pitchFamily="18" charset="0"/>
                                  </a:rPr>
                                </m:ctrlPr>
                              </m:sSupPr>
                              <m:e>
                                <m:r>
                                  <a:rPr lang="en-IN" sz="2800" i="1">
                                    <a:solidFill>
                                      <a:schemeClr val="dk1"/>
                                    </a:solidFill>
                                    <a:latin typeface="Cambria Math" panose="02040503050406030204" pitchFamily="18" charset="0"/>
                                  </a:rPr>
                                  <m:t>𝑥</m:t>
                                </m:r>
                              </m:e>
                              <m:sup>
                                <m:r>
                                  <a:rPr lang="en-IN" sz="2800">
                                    <a:solidFill>
                                      <a:schemeClr val="dk1"/>
                                    </a:solidFill>
                                    <a:latin typeface="Cambria Math" panose="02040503050406030204" pitchFamily="18" charset="0"/>
                                  </a:rPr>
                                  <m:t>2</m:t>
                                </m:r>
                              </m:sup>
                            </m:sSup>
                          </m:num>
                          <m:den>
                            <m:r>
                              <a:rPr lang="en-IN" sz="2800">
                                <a:solidFill>
                                  <a:schemeClr val="dk1"/>
                                </a:solidFill>
                                <a:latin typeface="Cambria Math" panose="02040503050406030204" pitchFamily="18" charset="0"/>
                              </a:rPr>
                              <m:t>2</m:t>
                            </m:r>
                          </m:den>
                        </m:f>
                      </m:sup>
                    </m:sSup>
                  </m:oMath>
                </a14:m>
                <a:br>
                  <a:rPr lang="en-IN" sz="4400" b="0" i="0" u="none" strike="noStrike" kern="1200" baseline="0" dirty="0">
                    <a:solidFill>
                      <a:schemeClr val="dk1"/>
                    </a:solidFill>
                    <a:latin typeface="+mn-lt"/>
                    <a:ea typeface="+mn-ea"/>
                    <a:cs typeface="+mn-cs"/>
                  </a:rPr>
                </a:br>
                <a:endParaRPr lang="en-IN" dirty="0">
                  <a:latin typeface="Bodoni MT Condensed" panose="02070606080606020203" pitchFamily="18" charset="0"/>
                </a:endParaRPr>
              </a:p>
            </p:txBody>
          </p:sp>
        </mc:Choice>
        <mc:Fallback xmlns="">
          <p:sp>
            <p:nvSpPr>
              <p:cNvPr id="2" name="Title 1">
                <a:extLst>
                  <a:ext uri="{FF2B5EF4-FFF2-40B4-BE49-F238E27FC236}">
                    <a16:creationId xmlns:a16="http://schemas.microsoft.com/office/drawing/2014/main" id="{B1B77596-3E65-410A-B737-A74167C170C8}"/>
                  </a:ext>
                </a:extLst>
              </p:cNvPr>
              <p:cNvSpPr>
                <a:spLocks noGrp="1" noRot="1" noChangeAspect="1" noMove="1" noResize="1" noEditPoints="1" noAdjustHandles="1" noChangeArrowheads="1" noChangeShapeType="1" noTextEdit="1"/>
              </p:cNvSpPr>
              <p:nvPr>
                <p:ph type="title"/>
              </p:nvPr>
            </p:nvSpPr>
            <p:spPr>
              <a:xfrm>
                <a:off x="838200" y="585170"/>
                <a:ext cx="10515600" cy="658457"/>
              </a:xfrm>
              <a:blipFill>
                <a:blip r:embed="rId2"/>
                <a:stretch>
                  <a:fillRect t="-106481" b="-18519"/>
                </a:stretch>
              </a:blipFill>
            </p:spPr>
            <p:txBody>
              <a:bodyPr/>
              <a:lstStyle/>
              <a:p>
                <a:r>
                  <a:rPr lang="en-IN">
                    <a:noFill/>
                  </a:rPr>
                  <a:t> </a:t>
                </a:r>
              </a:p>
            </p:txBody>
          </p:sp>
        </mc:Fallback>
      </mc:AlternateContent>
      <p:graphicFrame>
        <p:nvGraphicFramePr>
          <p:cNvPr id="4" name="Content Placeholder 3">
            <a:extLst>
              <a:ext uri="{FF2B5EF4-FFF2-40B4-BE49-F238E27FC236}">
                <a16:creationId xmlns:a16="http://schemas.microsoft.com/office/drawing/2014/main" id="{6BA52801-5899-4BCC-A428-F7984154CEB7}"/>
              </a:ext>
            </a:extLst>
          </p:cNvPr>
          <p:cNvGraphicFramePr>
            <a:graphicFrameLocks noGrp="1"/>
          </p:cNvGraphicFramePr>
          <p:nvPr>
            <p:ph idx="1"/>
          </p:nvPr>
        </p:nvGraphicFramePr>
        <p:xfrm>
          <a:off x="838200" y="1339850"/>
          <a:ext cx="10515600" cy="5211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160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B77596-3E65-410A-B737-A74167C170C8}"/>
                  </a:ext>
                </a:extLst>
              </p:cNvPr>
              <p:cNvSpPr>
                <a:spLocks noGrp="1"/>
              </p:cNvSpPr>
              <p:nvPr>
                <p:ph type="title"/>
              </p:nvPr>
            </p:nvSpPr>
            <p:spPr>
              <a:xfrm>
                <a:off x="838200" y="585170"/>
                <a:ext cx="10515600" cy="658457"/>
              </a:xfrm>
            </p:spPr>
            <p:txBody>
              <a:bodyPr>
                <a:normAutofit fontScale="90000"/>
              </a:bodyPr>
              <a:lstStyle/>
              <a:p>
                <a:pPr algn="ctr"/>
                <a:r>
                  <a:rPr lang="en-IN" dirty="0">
                    <a:latin typeface="Bodoni MT Condensed" panose="02070606080606020203" pitchFamily="18" charset="0"/>
                  </a:rPr>
                  <a:t>OUT PUT VALUE VS NUMBER OF ITERATIONS.</a:t>
                </a:r>
                <a:br>
                  <a:rPr lang="en-IN" dirty="0">
                    <a:latin typeface="Bodoni MT Condensed" panose="02070606080606020203" pitchFamily="18" charset="0"/>
                  </a:rPr>
                </a:br>
                <a:r>
                  <a:rPr lang="en-IN" sz="2800" dirty="0">
                    <a:solidFill>
                      <a:schemeClr val="dk1"/>
                    </a:solidFill>
                    <a:latin typeface="Times New Roman" panose="02020603050405020304" pitchFamily="18" charset="0"/>
                    <a:cs typeface="Times New Roman" panose="02020603050405020304" pitchFamily="18" charset="0"/>
                  </a:rPr>
                  <a:t>Q.5 .</a:t>
                </a:r>
                <a:r>
                  <a:rPr lang="en-IN" sz="2800" b="0" dirty="0">
                    <a:latin typeface="Times New Roman" panose="02020603050405020304" pitchFamily="18" charset="0"/>
                    <a:cs typeface="Times New Roman" panose="02020603050405020304" pitchFamily="18" charset="0"/>
                  </a:rPr>
                  <a:t> Minimise</a:t>
                </a:r>
                <a:r>
                  <a:rPr lang="en-IN" sz="2800" b="0" baseline="0" dirty="0">
                    <a:latin typeface="Times New Roman" panose="02020603050405020304" pitchFamily="18" charset="0"/>
                    <a:cs typeface="Times New Roman" panose="02020603050405020304" pitchFamily="18" charset="0"/>
                  </a:rPr>
                  <a:t> </a:t>
                </a:r>
                <a14:m>
                  <m:oMath xmlns:m="http://schemas.openxmlformats.org/officeDocument/2006/math">
                    <m:r>
                      <a:rPr lang="en-IN" sz="2800" i="1">
                        <a:solidFill>
                          <a:schemeClr val="dk1"/>
                        </a:solidFill>
                        <a:latin typeface="Cambria Math" panose="02040503050406030204" pitchFamily="18" charset="0"/>
                      </a:rPr>
                      <m:t>𝑓</m:t>
                    </m:r>
                    <m:d>
                      <m:dPr>
                        <m:ctrlPr>
                          <a:rPr lang="en-IN" sz="2800" i="1">
                            <a:solidFill>
                              <a:schemeClr val="dk1"/>
                            </a:solidFill>
                            <a:latin typeface="Cambria Math" panose="02040503050406030204" pitchFamily="18" charset="0"/>
                          </a:rPr>
                        </m:ctrlPr>
                      </m:dPr>
                      <m:e>
                        <m:r>
                          <a:rPr lang="en-IN" sz="2800" i="1">
                            <a:solidFill>
                              <a:schemeClr val="dk1"/>
                            </a:solidFill>
                            <a:latin typeface="Cambria Math" panose="02040503050406030204" pitchFamily="18" charset="0"/>
                          </a:rPr>
                          <m:t>𝑥</m:t>
                        </m:r>
                      </m:e>
                    </m:d>
                    <m:r>
                      <a:rPr lang="en-IN" sz="2800">
                        <a:solidFill>
                          <a:schemeClr val="dk1"/>
                        </a:solidFill>
                        <a:latin typeface="Cambria Math" panose="02040503050406030204" pitchFamily="18" charset="0"/>
                      </a:rPr>
                      <m:t>=</m:t>
                    </m:r>
                    <m:sSup>
                      <m:sSupPr>
                        <m:ctrlPr>
                          <a:rPr lang="en-IN" sz="2800" i="1">
                            <a:solidFill>
                              <a:schemeClr val="dk1"/>
                            </a:solidFill>
                            <a:latin typeface="Cambria Math" panose="02040503050406030204" pitchFamily="18" charset="0"/>
                          </a:rPr>
                        </m:ctrlPr>
                      </m:sSupPr>
                      <m:e>
                        <m:r>
                          <a:rPr lang="en-IN" sz="2800" i="1">
                            <a:solidFill>
                              <a:schemeClr val="dk1"/>
                            </a:solidFill>
                            <a:latin typeface="Cambria Math" panose="02040503050406030204" pitchFamily="18" charset="0"/>
                          </a:rPr>
                          <m:t>𝑥</m:t>
                        </m:r>
                      </m:e>
                      <m:sup>
                        <m:r>
                          <a:rPr lang="en-IN" sz="2800">
                            <a:solidFill>
                              <a:schemeClr val="dk1"/>
                            </a:solidFill>
                            <a:latin typeface="Cambria Math" panose="02040503050406030204" pitchFamily="18" charset="0"/>
                          </a:rPr>
                          <m:t>2</m:t>
                        </m:r>
                      </m:sup>
                    </m:sSup>
                    <m:r>
                      <a:rPr lang="en-IN" sz="2800">
                        <a:solidFill>
                          <a:schemeClr val="dk1"/>
                        </a:solidFill>
                        <a:latin typeface="Cambria Math" panose="02040503050406030204" pitchFamily="18" charset="0"/>
                      </a:rPr>
                      <m:t>−10</m:t>
                    </m:r>
                    <m:sSup>
                      <m:sSupPr>
                        <m:ctrlPr>
                          <a:rPr lang="en-IN" sz="2800" i="1">
                            <a:solidFill>
                              <a:schemeClr val="dk1"/>
                            </a:solidFill>
                            <a:latin typeface="Cambria Math" panose="02040503050406030204" pitchFamily="18" charset="0"/>
                          </a:rPr>
                        </m:ctrlPr>
                      </m:sSupPr>
                      <m:e>
                        <m:r>
                          <a:rPr lang="en-IN" sz="2800" i="1">
                            <a:solidFill>
                              <a:schemeClr val="dk1"/>
                            </a:solidFill>
                            <a:latin typeface="Cambria Math" panose="02040503050406030204" pitchFamily="18" charset="0"/>
                          </a:rPr>
                          <m:t>𝑒</m:t>
                        </m:r>
                      </m:e>
                      <m:sup>
                        <m:r>
                          <a:rPr lang="en-IN" sz="2800">
                            <a:solidFill>
                              <a:schemeClr val="dk1"/>
                            </a:solidFill>
                            <a:latin typeface="Cambria Math" panose="02040503050406030204" pitchFamily="18" charset="0"/>
                          </a:rPr>
                          <m:t>0.1</m:t>
                        </m:r>
                        <m:r>
                          <a:rPr lang="en-IN" sz="2800" i="1">
                            <a:solidFill>
                              <a:schemeClr val="dk1"/>
                            </a:solidFill>
                            <a:latin typeface="Cambria Math" panose="02040503050406030204" pitchFamily="18" charset="0"/>
                          </a:rPr>
                          <m:t>𝑥</m:t>
                        </m:r>
                      </m:sup>
                    </m:sSup>
                  </m:oMath>
                </a14:m>
                <a:br>
                  <a:rPr lang="en-IN" sz="4400" b="0" i="0" u="none" strike="noStrike" kern="1200" baseline="0" dirty="0">
                    <a:solidFill>
                      <a:schemeClr val="dk1"/>
                    </a:solidFill>
                    <a:latin typeface="+mn-lt"/>
                    <a:ea typeface="+mn-ea"/>
                    <a:cs typeface="+mn-cs"/>
                  </a:rPr>
                </a:br>
                <a:endParaRPr lang="en-IN" dirty="0">
                  <a:latin typeface="Bodoni MT Condensed" panose="02070606080606020203" pitchFamily="18" charset="0"/>
                </a:endParaRPr>
              </a:p>
            </p:txBody>
          </p:sp>
        </mc:Choice>
        <mc:Fallback xmlns="">
          <p:sp>
            <p:nvSpPr>
              <p:cNvPr id="2" name="Title 1">
                <a:extLst>
                  <a:ext uri="{FF2B5EF4-FFF2-40B4-BE49-F238E27FC236}">
                    <a16:creationId xmlns:a16="http://schemas.microsoft.com/office/drawing/2014/main" id="{B1B77596-3E65-410A-B737-A74167C170C8}"/>
                  </a:ext>
                </a:extLst>
              </p:cNvPr>
              <p:cNvSpPr>
                <a:spLocks noGrp="1" noRot="1" noChangeAspect="1" noMove="1" noResize="1" noEditPoints="1" noAdjustHandles="1" noChangeArrowheads="1" noChangeShapeType="1" noTextEdit="1"/>
              </p:cNvSpPr>
              <p:nvPr>
                <p:ph type="title"/>
              </p:nvPr>
            </p:nvSpPr>
            <p:spPr>
              <a:xfrm>
                <a:off x="838200" y="585170"/>
                <a:ext cx="10515600" cy="658457"/>
              </a:xfrm>
              <a:blipFill>
                <a:blip r:embed="rId2"/>
                <a:stretch>
                  <a:fillRect t="-92593" b="-3704"/>
                </a:stretch>
              </a:blipFill>
            </p:spPr>
            <p:txBody>
              <a:bodyPr/>
              <a:lstStyle/>
              <a:p>
                <a:r>
                  <a:rPr lang="en-IN">
                    <a:noFill/>
                  </a:rPr>
                  <a:t> </a:t>
                </a:r>
              </a:p>
            </p:txBody>
          </p:sp>
        </mc:Fallback>
      </mc:AlternateContent>
      <p:graphicFrame>
        <p:nvGraphicFramePr>
          <p:cNvPr id="4" name="Content Placeholder 3">
            <a:extLst>
              <a:ext uri="{FF2B5EF4-FFF2-40B4-BE49-F238E27FC236}">
                <a16:creationId xmlns:a16="http://schemas.microsoft.com/office/drawing/2014/main" id="{DB174B83-25C4-438F-B701-017F2560531D}"/>
              </a:ext>
            </a:extLst>
          </p:cNvPr>
          <p:cNvGraphicFramePr>
            <a:graphicFrameLocks noGrp="1"/>
          </p:cNvGraphicFramePr>
          <p:nvPr>
            <p:ph idx="1"/>
          </p:nvPr>
        </p:nvGraphicFramePr>
        <p:xfrm>
          <a:off x="838200" y="1339850"/>
          <a:ext cx="10515600" cy="5211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8254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B77596-3E65-410A-B737-A74167C170C8}"/>
                  </a:ext>
                </a:extLst>
              </p:cNvPr>
              <p:cNvSpPr>
                <a:spLocks noGrp="1"/>
              </p:cNvSpPr>
              <p:nvPr>
                <p:ph type="title"/>
              </p:nvPr>
            </p:nvSpPr>
            <p:spPr>
              <a:xfrm>
                <a:off x="838200" y="585170"/>
                <a:ext cx="10515600" cy="658457"/>
              </a:xfrm>
            </p:spPr>
            <p:txBody>
              <a:bodyPr>
                <a:normAutofit fontScale="90000"/>
              </a:bodyPr>
              <a:lstStyle/>
              <a:p>
                <a:pPr algn="ctr"/>
                <a:r>
                  <a:rPr lang="en-IN" dirty="0">
                    <a:latin typeface="Bodoni MT Condensed" panose="02070606080606020203" pitchFamily="18" charset="0"/>
                  </a:rPr>
                  <a:t>OUT PUT VALUE VS NUMBER OF ITERATIONS.</a:t>
                </a:r>
                <a:br>
                  <a:rPr lang="en-IN" dirty="0">
                    <a:latin typeface="Bodoni MT Condensed" panose="02070606080606020203" pitchFamily="18" charset="0"/>
                  </a:rPr>
                </a:br>
                <a:r>
                  <a:rPr lang="en-IN" sz="2800" dirty="0">
                    <a:solidFill>
                      <a:schemeClr val="dk1"/>
                    </a:solidFill>
                    <a:latin typeface="Times New Roman" panose="02020603050405020304" pitchFamily="18" charset="0"/>
                    <a:cs typeface="Times New Roman" panose="02020603050405020304" pitchFamily="18" charset="0"/>
                  </a:rPr>
                  <a:t>Q.6. Maximise </a:t>
                </a:r>
                <a14:m>
                  <m:oMath xmlns:m="http://schemas.openxmlformats.org/officeDocument/2006/math">
                    <m:r>
                      <a:rPr lang="en-IN" sz="2800" i="1">
                        <a:solidFill>
                          <a:schemeClr val="dk1"/>
                        </a:solidFill>
                        <a:latin typeface="Cambria Math" panose="02040503050406030204" pitchFamily="18" charset="0"/>
                      </a:rPr>
                      <m:t>𝑓</m:t>
                    </m:r>
                    <m:d>
                      <m:dPr>
                        <m:ctrlPr>
                          <a:rPr lang="en-IN" sz="2800" i="1">
                            <a:solidFill>
                              <a:schemeClr val="dk1"/>
                            </a:solidFill>
                            <a:latin typeface="Cambria Math" panose="02040503050406030204" pitchFamily="18" charset="0"/>
                          </a:rPr>
                        </m:ctrlPr>
                      </m:dPr>
                      <m:e>
                        <m:r>
                          <a:rPr lang="en-IN" sz="2800" i="1">
                            <a:solidFill>
                              <a:schemeClr val="dk1"/>
                            </a:solidFill>
                            <a:latin typeface="Cambria Math" panose="02040503050406030204" pitchFamily="18" charset="0"/>
                          </a:rPr>
                          <m:t>𝑥</m:t>
                        </m:r>
                      </m:e>
                    </m:d>
                    <m:r>
                      <a:rPr lang="en-IN" sz="2800">
                        <a:solidFill>
                          <a:schemeClr val="dk1"/>
                        </a:solidFill>
                        <a:latin typeface="Cambria Math" panose="02040503050406030204" pitchFamily="18" charset="0"/>
                      </a:rPr>
                      <m:t>=15</m:t>
                    </m:r>
                    <m:sSup>
                      <m:sSupPr>
                        <m:ctrlPr>
                          <a:rPr lang="en-IN" sz="2800" i="1">
                            <a:solidFill>
                              <a:schemeClr val="dk1"/>
                            </a:solidFill>
                            <a:latin typeface="Cambria Math" panose="02040503050406030204" pitchFamily="18" charset="0"/>
                          </a:rPr>
                        </m:ctrlPr>
                      </m:sSupPr>
                      <m:e>
                        <m:r>
                          <a:rPr lang="en-IN" sz="2800" i="1">
                            <a:solidFill>
                              <a:schemeClr val="dk1"/>
                            </a:solidFill>
                            <a:latin typeface="Cambria Math" panose="02040503050406030204" pitchFamily="18" charset="0"/>
                          </a:rPr>
                          <m:t>𝑥</m:t>
                        </m:r>
                      </m:e>
                      <m:sup>
                        <m:r>
                          <a:rPr lang="en-IN" sz="2800">
                            <a:solidFill>
                              <a:schemeClr val="dk1"/>
                            </a:solidFill>
                            <a:latin typeface="Cambria Math" panose="02040503050406030204" pitchFamily="18" charset="0"/>
                          </a:rPr>
                          <m:t>2</m:t>
                        </m:r>
                      </m:sup>
                    </m:sSup>
                    <m:r>
                      <a:rPr lang="en-IN" sz="2800">
                        <a:solidFill>
                          <a:schemeClr val="dk1"/>
                        </a:solidFill>
                        <a:latin typeface="Cambria Math" panose="02040503050406030204" pitchFamily="18" charset="0"/>
                      </a:rPr>
                      <m:t>−20</m:t>
                    </m:r>
                    <m:r>
                      <m:rPr>
                        <m:sty m:val="p"/>
                      </m:rPr>
                      <a:rPr lang="en-IN" sz="2800">
                        <a:solidFill>
                          <a:schemeClr val="dk1"/>
                        </a:solidFill>
                        <a:latin typeface="Cambria Math" panose="02040503050406030204" pitchFamily="18" charset="0"/>
                      </a:rPr>
                      <m:t>sin</m:t>
                    </m:r>
                    <m:d>
                      <m:dPr>
                        <m:ctrlPr>
                          <a:rPr lang="en-IN" sz="2800" i="1">
                            <a:solidFill>
                              <a:schemeClr val="dk1"/>
                            </a:solidFill>
                            <a:latin typeface="Cambria Math" panose="02040503050406030204" pitchFamily="18" charset="0"/>
                          </a:rPr>
                        </m:ctrlPr>
                      </m:dPr>
                      <m:e>
                        <m:r>
                          <a:rPr lang="en-IN" sz="2800" i="1">
                            <a:solidFill>
                              <a:schemeClr val="dk1"/>
                            </a:solidFill>
                            <a:latin typeface="Cambria Math" panose="02040503050406030204" pitchFamily="18" charset="0"/>
                          </a:rPr>
                          <m:t>𝑥</m:t>
                        </m:r>
                      </m:e>
                    </m:d>
                  </m:oMath>
                </a14:m>
                <a:br>
                  <a:rPr lang="en-IN" sz="4400" b="0" i="0" u="none" strike="noStrike" kern="1200" baseline="0" dirty="0">
                    <a:solidFill>
                      <a:schemeClr val="dk1"/>
                    </a:solidFill>
                    <a:latin typeface="+mn-lt"/>
                    <a:ea typeface="+mn-ea"/>
                    <a:cs typeface="+mn-cs"/>
                  </a:rPr>
                </a:br>
                <a:endParaRPr lang="en-IN" dirty="0">
                  <a:latin typeface="Bodoni MT Condensed" panose="02070606080606020203" pitchFamily="18" charset="0"/>
                </a:endParaRPr>
              </a:p>
            </p:txBody>
          </p:sp>
        </mc:Choice>
        <mc:Fallback xmlns="">
          <p:sp>
            <p:nvSpPr>
              <p:cNvPr id="2" name="Title 1">
                <a:extLst>
                  <a:ext uri="{FF2B5EF4-FFF2-40B4-BE49-F238E27FC236}">
                    <a16:creationId xmlns:a16="http://schemas.microsoft.com/office/drawing/2014/main" id="{B1B77596-3E65-410A-B737-A74167C170C8}"/>
                  </a:ext>
                </a:extLst>
              </p:cNvPr>
              <p:cNvSpPr>
                <a:spLocks noGrp="1" noRot="1" noChangeAspect="1" noMove="1" noResize="1" noEditPoints="1" noAdjustHandles="1" noChangeArrowheads="1" noChangeShapeType="1" noTextEdit="1"/>
              </p:cNvSpPr>
              <p:nvPr>
                <p:ph type="title"/>
              </p:nvPr>
            </p:nvSpPr>
            <p:spPr>
              <a:xfrm>
                <a:off x="838200" y="585170"/>
                <a:ext cx="10515600" cy="658457"/>
              </a:xfrm>
              <a:blipFill>
                <a:blip r:embed="rId2"/>
                <a:stretch>
                  <a:fillRect t="-92593" b="-3704"/>
                </a:stretch>
              </a:blipFill>
            </p:spPr>
            <p:txBody>
              <a:bodyPr/>
              <a:lstStyle/>
              <a:p>
                <a:r>
                  <a:rPr lang="en-IN">
                    <a:noFill/>
                  </a:rPr>
                  <a:t> </a:t>
                </a:r>
              </a:p>
            </p:txBody>
          </p:sp>
        </mc:Fallback>
      </mc:AlternateContent>
      <p:graphicFrame>
        <p:nvGraphicFramePr>
          <p:cNvPr id="4" name="Content Placeholder 3">
            <a:extLst>
              <a:ext uri="{FF2B5EF4-FFF2-40B4-BE49-F238E27FC236}">
                <a16:creationId xmlns:a16="http://schemas.microsoft.com/office/drawing/2014/main" id="{0DF35C30-EDB3-4A77-93BF-F80A42DE8D0F}"/>
              </a:ext>
            </a:extLst>
          </p:cNvPr>
          <p:cNvGraphicFramePr>
            <a:graphicFrameLocks noGrp="1"/>
          </p:cNvGraphicFramePr>
          <p:nvPr>
            <p:ph idx="1"/>
          </p:nvPr>
        </p:nvGraphicFramePr>
        <p:xfrm>
          <a:off x="838200" y="1339850"/>
          <a:ext cx="10515600" cy="5211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723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A178-9BFA-45A3-8214-94EA3E59D114}"/>
              </a:ext>
            </a:extLst>
          </p:cNvPr>
          <p:cNvSpPr>
            <a:spLocks noGrp="1"/>
          </p:cNvSpPr>
          <p:nvPr>
            <p:ph type="title"/>
          </p:nvPr>
        </p:nvSpPr>
        <p:spPr>
          <a:xfrm>
            <a:off x="838200" y="118114"/>
            <a:ext cx="10515600" cy="562923"/>
          </a:xfrm>
        </p:spPr>
        <p:txBody>
          <a:bodyPr>
            <a:normAutofit fontScale="90000"/>
          </a:bodyPr>
          <a:lstStyle/>
          <a:p>
            <a:r>
              <a:rPr lang="en-IN" dirty="0">
                <a:latin typeface="Bodoni MT Condensed" panose="02070606080606020203" pitchFamily="18" charset="0"/>
              </a:rPr>
              <a:t>MATLAB code for Bounding Search Method.</a:t>
            </a:r>
          </a:p>
        </p:txBody>
      </p:sp>
      <p:sp>
        <p:nvSpPr>
          <p:cNvPr id="3" name="Content Placeholder 2">
            <a:extLst>
              <a:ext uri="{FF2B5EF4-FFF2-40B4-BE49-F238E27FC236}">
                <a16:creationId xmlns:a16="http://schemas.microsoft.com/office/drawing/2014/main" id="{D06EB824-E1B4-4033-BFD5-C340E73CC5E7}"/>
              </a:ext>
            </a:extLst>
          </p:cNvPr>
          <p:cNvSpPr>
            <a:spLocks noGrp="1"/>
          </p:cNvSpPr>
          <p:nvPr>
            <p:ph idx="1"/>
          </p:nvPr>
        </p:nvSpPr>
        <p:spPr>
          <a:xfrm>
            <a:off x="838200" y="681037"/>
            <a:ext cx="10515600" cy="5801650"/>
          </a:xfrm>
        </p:spPr>
        <p:txBody>
          <a:bodyPr>
            <a:normAutofit fontScale="77500" lnSpcReduction="20000"/>
          </a:bodyPr>
          <a:lstStyle/>
          <a:p>
            <a:r>
              <a:rPr lang="en-IN" sz="2800" b="0" i="0" u="none" strike="noStrike" baseline="0" dirty="0" err="1">
                <a:solidFill>
                  <a:srgbClr val="000000"/>
                </a:solidFill>
                <a:latin typeface="Courier New" panose="02070309020205020404" pitchFamily="49" charset="0"/>
              </a:rPr>
              <a:t>Bounding_Search</a:t>
            </a:r>
            <a:r>
              <a:rPr lang="en-IN" sz="2800" b="0" i="0" u="none" strike="noStrike" baseline="0" dirty="0">
                <a:solidFill>
                  <a:srgbClr val="000000"/>
                </a:solidFill>
                <a:latin typeface="Courier New" panose="02070309020205020404" pitchFamily="49" charset="0"/>
              </a:rPr>
              <a:t>(); </a:t>
            </a:r>
          </a:p>
          <a:p>
            <a:r>
              <a:rPr lang="en-IN" sz="2800" b="0" i="0" u="none" strike="noStrike" baseline="0" dirty="0">
                <a:solidFill>
                  <a:srgbClr val="0D00FF"/>
                </a:solidFill>
                <a:latin typeface="Courier New" panose="02070309020205020404" pitchFamily="49" charset="0"/>
              </a:rPr>
              <a:t>function </a:t>
            </a:r>
            <a:r>
              <a:rPr lang="en-IN" sz="2800" b="0" i="0" u="none" strike="noStrike" baseline="0" dirty="0" err="1">
                <a:solidFill>
                  <a:srgbClr val="0D00FF"/>
                </a:solidFill>
                <a:latin typeface="Courier New" panose="02070309020205020404" pitchFamily="49" charset="0"/>
              </a:rPr>
              <a:t>fun_val</a:t>
            </a:r>
            <a:r>
              <a:rPr lang="en-IN" sz="2800" b="0" i="0" u="none" strike="noStrike" baseline="0" dirty="0">
                <a:solidFill>
                  <a:srgbClr val="0D00FF"/>
                </a:solidFill>
                <a:latin typeface="Courier New" panose="02070309020205020404" pitchFamily="49" charset="0"/>
              </a:rPr>
              <a:t> = </a:t>
            </a:r>
            <a:r>
              <a:rPr lang="en-IN" sz="2800" b="0" i="0" u="none" strike="noStrike" baseline="0" dirty="0" err="1">
                <a:solidFill>
                  <a:srgbClr val="0D00FF"/>
                </a:solidFill>
                <a:latin typeface="Courier New" panose="02070309020205020404" pitchFamily="49" charset="0"/>
              </a:rPr>
              <a:t>Objective_Fun</a:t>
            </a:r>
            <a:r>
              <a:rPr lang="en-IN" sz="2800" b="0" i="0" u="none" strike="noStrike" baseline="0" dirty="0">
                <a:solidFill>
                  <a:srgbClr val="0D00FF"/>
                </a:solidFill>
                <a:latin typeface="Courier New" panose="02070309020205020404" pitchFamily="49" charset="0"/>
              </a:rPr>
              <a:t>(x) </a:t>
            </a:r>
          </a:p>
          <a:p>
            <a:r>
              <a:rPr lang="en-IN" sz="2800" b="0" i="0" u="none" strike="noStrike" baseline="0" dirty="0">
                <a:solidFill>
                  <a:srgbClr val="6FAC46"/>
                </a:solidFill>
                <a:latin typeface="Courier New" panose="02070309020205020404" pitchFamily="49" charset="0"/>
              </a:rPr>
              <a:t>%</a:t>
            </a:r>
            <a:r>
              <a:rPr lang="en-IN" sz="2800" b="0" i="0" u="none" strike="noStrike" baseline="0" dirty="0" err="1">
                <a:solidFill>
                  <a:srgbClr val="6FAC46"/>
                </a:solidFill>
                <a:latin typeface="Courier New" panose="02070309020205020404" pitchFamily="49" charset="0"/>
              </a:rPr>
              <a:t>fun_val</a:t>
            </a:r>
            <a:r>
              <a:rPr lang="en-IN" sz="2800" b="0" i="0" u="none" strike="noStrike" baseline="0" dirty="0">
                <a:solidFill>
                  <a:srgbClr val="6FAC46"/>
                </a:solidFill>
                <a:latin typeface="Courier New" panose="02070309020205020404" pitchFamily="49" charset="0"/>
              </a:rPr>
              <a:t> = (x^2-1)^3-(2*x-5)^4 </a:t>
            </a:r>
            <a:r>
              <a:rPr lang="en-IN" sz="2800" b="0" i="0" u="none" strike="noStrike" baseline="0" dirty="0">
                <a:solidFill>
                  <a:srgbClr val="000000"/>
                </a:solidFill>
                <a:latin typeface="Courier New" panose="02070309020205020404" pitchFamily="49" charset="0"/>
              </a:rPr>
              <a:t>; </a:t>
            </a:r>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=(-10,0) % </a:t>
            </a:r>
            <a:endParaRPr lang="en-IN" sz="2800" b="0" i="0" u="none" strike="noStrike" baseline="0" dirty="0">
              <a:solidFill>
                <a:srgbClr val="000000"/>
              </a:solidFill>
              <a:latin typeface="Courier New" panose="02070309020205020404" pitchFamily="49" charset="0"/>
            </a:endParaRPr>
          </a:p>
          <a:p>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a:t>
            </a:r>
            <a:r>
              <a:rPr lang="en-IN" sz="3600" b="0" i="0" u="none" strike="noStrike" baseline="0" dirty="0">
                <a:solidFill>
                  <a:srgbClr val="6FAC46"/>
                </a:solidFill>
                <a:latin typeface="Courier New" panose="02070309020205020404" pitchFamily="49" charset="0"/>
              </a:rPr>
              <a:t>2*exp(x) +2*x - x^3-8 </a:t>
            </a:r>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=(-2,1) % </a:t>
            </a:r>
            <a:endParaRPr lang="en-IN" sz="2800" b="0" i="0" u="none" strike="noStrike" baseline="0" dirty="0">
              <a:solidFill>
                <a:srgbClr val="000000"/>
              </a:solidFill>
              <a:latin typeface="Courier New" panose="02070309020205020404" pitchFamily="49" charset="0"/>
            </a:endParaRPr>
          </a:p>
          <a:p>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-4*x*sin(x) %(</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=(.5,pi) % </a:t>
            </a:r>
            <a:endParaRPr lang="en-IN" sz="2800" b="0" i="0" u="none" strike="noStrike" baseline="0" dirty="0">
              <a:solidFill>
                <a:srgbClr val="000000"/>
              </a:solidFill>
              <a:latin typeface="Courier New" panose="02070309020205020404" pitchFamily="49" charset="0"/>
            </a:endParaRPr>
          </a:p>
          <a:p>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2*(x-3)^2+ exp(.5*x^2); %(</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=(-2,3) % </a:t>
            </a:r>
            <a:endParaRPr lang="en-IN" sz="2800" b="0" i="0" u="none" strike="noStrike" baseline="0" dirty="0">
              <a:solidFill>
                <a:srgbClr val="000000"/>
              </a:solidFill>
              <a:latin typeface="Courier New" panose="02070309020205020404" pitchFamily="49" charset="0"/>
            </a:endParaRPr>
          </a:p>
          <a:p>
            <a:r>
              <a:rPr lang="en-IN" sz="2800" b="0" i="0" u="none" strike="noStrike" baseline="0" dirty="0">
                <a:solidFill>
                  <a:srgbClr val="018008"/>
                </a:solidFill>
                <a:latin typeface="Courier New" panose="02070309020205020404" pitchFamily="49" charset="0"/>
              </a:rPr>
              <a:t>% </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x^2-10*exp(.1*x); %(</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=(-6,6) % </a:t>
            </a:r>
            <a:endParaRPr lang="en-IN" sz="2800" b="0" i="0" u="none" strike="noStrike" baseline="0" dirty="0">
              <a:solidFill>
                <a:srgbClr val="000000"/>
              </a:solidFill>
              <a:latin typeface="Courier New" panose="02070309020205020404" pitchFamily="49" charset="0"/>
            </a:endParaRPr>
          </a:p>
          <a:p>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15*x^2-20*sin(x); %(</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=(-4,4) % </a:t>
            </a:r>
            <a:endParaRPr lang="en-IN" sz="2800" b="0" i="0" u="none" strike="noStrike" baseline="0" dirty="0">
              <a:solidFill>
                <a:srgbClr val="000000"/>
              </a:solidFill>
              <a:latin typeface="Courier New" panose="02070309020205020404" pitchFamily="49" charset="0"/>
            </a:endParaRPr>
          </a:p>
          <a:p>
            <a:r>
              <a:rPr lang="en-IN" sz="2800" b="0" i="0" u="none" strike="noStrike" baseline="0" dirty="0">
                <a:solidFill>
                  <a:srgbClr val="0D00FF"/>
                </a:solidFill>
                <a:latin typeface="Courier New" panose="02070309020205020404" pitchFamily="49" charset="0"/>
              </a:rPr>
              <a:t>end </a:t>
            </a:r>
          </a:p>
          <a:p>
            <a:r>
              <a:rPr lang="en-IN" sz="2800" b="0" i="0" u="none" strike="noStrike" baseline="0" dirty="0">
                <a:solidFill>
                  <a:srgbClr val="0D00FF"/>
                </a:solidFill>
                <a:latin typeface="Courier New" panose="02070309020205020404" pitchFamily="49" charset="0"/>
              </a:rPr>
              <a:t>function </a:t>
            </a:r>
            <a:r>
              <a:rPr lang="en-IN" sz="2800" b="0" i="0" u="none" strike="noStrike" baseline="0" dirty="0" err="1">
                <a:solidFill>
                  <a:srgbClr val="0D00FF"/>
                </a:solidFill>
                <a:latin typeface="Courier New" panose="02070309020205020404" pitchFamily="49" charset="0"/>
              </a:rPr>
              <a:t>Bounding_Search</a:t>
            </a:r>
            <a:r>
              <a:rPr lang="en-IN" sz="2800" b="0" i="0" u="none" strike="noStrike" baseline="0" dirty="0">
                <a:solidFill>
                  <a:srgbClr val="0D00FF"/>
                </a:solidFill>
                <a:latin typeface="Courier New" panose="02070309020205020404" pitchFamily="49" charset="0"/>
              </a:rPr>
              <a:t>()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err="1">
                <a:solidFill>
                  <a:srgbClr val="000000"/>
                </a:solidFill>
                <a:latin typeface="Courier New" panose="02070309020205020404" pitchFamily="49" charset="0"/>
              </a:rPr>
              <a:t>nBounding</a:t>
            </a:r>
            <a:r>
              <a:rPr lang="en-IN" sz="2800" b="0" i="0" u="none" strike="noStrike" baseline="0" dirty="0">
                <a:solidFill>
                  <a:srgbClr val="000000"/>
                </a:solidFill>
                <a:latin typeface="Courier New" panose="02070309020205020404" pitchFamily="49" charset="0"/>
              </a:rPr>
              <a:t> Search Method'); </a:t>
            </a:r>
          </a:p>
          <a:p>
            <a:r>
              <a:rPr lang="en-IN" sz="2800" b="0" i="0" u="none" strike="noStrike" baseline="0" dirty="0">
                <a:solidFill>
                  <a:srgbClr val="000000"/>
                </a:solidFill>
                <a:latin typeface="Courier New" panose="02070309020205020404" pitchFamily="49" charset="0"/>
              </a:rPr>
              <a:t>x0 = input(</a:t>
            </a:r>
            <a:r>
              <a:rPr lang="en-IN" sz="2800" b="0" i="0" u="none" strike="noStrike" baseline="0" dirty="0">
                <a:solidFill>
                  <a:srgbClr val="AA04F8"/>
                </a:solidFill>
                <a:latin typeface="Courier New" panose="02070309020205020404" pitchFamily="49" charset="0"/>
              </a:rPr>
              <a:t>'\n Choose </a:t>
            </a:r>
            <a:r>
              <a:rPr lang="en-IN" sz="2800" b="0" i="0" u="none" strike="noStrike" baseline="0" dirty="0" err="1">
                <a:solidFill>
                  <a:srgbClr val="AA04F8"/>
                </a:solidFill>
                <a:latin typeface="Courier New" panose="02070309020205020404" pitchFamily="49" charset="0"/>
              </a:rPr>
              <a:t>intial</a:t>
            </a:r>
            <a:r>
              <a:rPr lang="en-IN" sz="2800" b="0" i="0" u="none" strike="noStrike" baseline="0" dirty="0">
                <a:solidFill>
                  <a:srgbClr val="AA04F8"/>
                </a:solidFill>
                <a:latin typeface="Courier New" panose="02070309020205020404" pitchFamily="49" charset="0"/>
              </a:rPr>
              <a:t> guess of x between (</a:t>
            </a:r>
            <a:r>
              <a:rPr lang="en-IN" sz="2800" b="0" i="0" u="none" strike="noStrike" baseline="0" dirty="0" err="1">
                <a:solidFill>
                  <a:srgbClr val="AA04F8"/>
                </a:solidFill>
                <a:latin typeface="Courier New" panose="02070309020205020404" pitchFamily="49" charset="0"/>
              </a:rPr>
              <a:t>a,b</a:t>
            </a:r>
            <a:r>
              <a:rPr lang="en-IN" sz="2800" b="0" i="0" u="none" strike="noStrike" baseline="0" dirty="0">
                <a:solidFill>
                  <a:srgbClr val="AA04F8"/>
                </a:solidFill>
                <a:latin typeface="Courier New" panose="02070309020205020404" pitchFamily="49" charset="0"/>
              </a:rPr>
              <a:t>) = '</a:t>
            </a:r>
            <a:r>
              <a:rPr lang="en-IN" sz="2800" b="0" i="0" u="none" strike="noStrike" baseline="0" dirty="0">
                <a:solidFill>
                  <a:srgbClr val="000000"/>
                </a:solidFill>
                <a:latin typeface="Courier New" panose="02070309020205020404" pitchFamily="49" charset="0"/>
              </a:rPr>
              <a:t>); </a:t>
            </a:r>
          </a:p>
          <a:p>
            <a:r>
              <a:rPr lang="nn-NO" sz="2800" b="0" i="0" u="none" strike="noStrike" baseline="0" dirty="0">
                <a:solidFill>
                  <a:srgbClr val="000000"/>
                </a:solidFill>
                <a:latin typeface="Courier New" panose="02070309020205020404" pitchFamily="49" charset="0"/>
              </a:rPr>
              <a:t>delta = input(</a:t>
            </a:r>
            <a:r>
              <a:rPr lang="nn-NO" sz="2800" b="0" i="0" u="none" strike="noStrike" baseline="0" dirty="0">
                <a:solidFill>
                  <a:srgbClr val="AA04F8"/>
                </a:solidFill>
                <a:latin typeface="Courier New" panose="02070309020205020404" pitchFamily="49" charset="0"/>
              </a:rPr>
              <a:t>'set delta value ='</a:t>
            </a:r>
            <a:r>
              <a:rPr lang="nn-NO" sz="2800" b="0" i="0" u="none" strike="noStrike" baseline="0" dirty="0">
                <a:solidFill>
                  <a:srgbClr val="000000"/>
                </a:solidFill>
                <a:latin typeface="Courier New" panose="02070309020205020404" pitchFamily="49" charset="0"/>
              </a:rPr>
              <a:t>); </a:t>
            </a:r>
          </a:p>
          <a:p>
            <a:r>
              <a:rPr lang="en-IN" sz="2800" b="0" i="0" u="none" strike="noStrike" baseline="0" dirty="0" err="1">
                <a:solidFill>
                  <a:srgbClr val="000000"/>
                </a:solidFill>
                <a:latin typeface="Courier New" panose="02070309020205020404" pitchFamily="49" charset="0"/>
              </a:rPr>
              <a:t>feval</a:t>
            </a:r>
            <a:r>
              <a:rPr lang="en-IN" sz="2800" b="0" i="0" u="none" strike="noStrike" baseline="0" dirty="0">
                <a:solidFill>
                  <a:srgbClr val="000000"/>
                </a:solidFill>
                <a:latin typeface="Courier New" panose="02070309020205020404" pitchFamily="49" charset="0"/>
              </a:rPr>
              <a:t> = 0; </a:t>
            </a:r>
          </a:p>
          <a:p>
            <a:r>
              <a:rPr lang="sv-SE" sz="2800" b="0" i="0" u="none" strike="noStrike" baseline="0" dirty="0">
                <a:solidFill>
                  <a:srgbClr val="000000"/>
                </a:solidFill>
                <a:latin typeface="Courier New" panose="02070309020205020404" pitchFamily="49" charset="0"/>
              </a:rPr>
              <a:t>x2 = x0; x1 = x2 - abs(delta); x3 = x2 + abs(delta); </a:t>
            </a:r>
            <a:endParaRPr lang="en-IN" sz="2800" b="0" i="0" u="none" strike="noStrike" baseline="0" dirty="0">
              <a:solidFill>
                <a:srgbClr val="000000"/>
              </a:solidFill>
              <a:latin typeface="Courier New" panose="02070309020205020404" pitchFamily="49" charset="0"/>
            </a:endParaRPr>
          </a:p>
          <a:p>
            <a:endParaRPr lang="en-IN" dirty="0"/>
          </a:p>
        </p:txBody>
      </p:sp>
    </p:spTree>
    <p:extLst>
      <p:ext uri="{BB962C8B-B14F-4D97-AF65-F5344CB8AC3E}">
        <p14:creationId xmlns:p14="http://schemas.microsoft.com/office/powerpoint/2010/main" val="973232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A178-9BFA-45A3-8214-94EA3E59D114}"/>
              </a:ext>
            </a:extLst>
          </p:cNvPr>
          <p:cNvSpPr>
            <a:spLocks noGrp="1"/>
          </p:cNvSpPr>
          <p:nvPr>
            <p:ph type="title"/>
          </p:nvPr>
        </p:nvSpPr>
        <p:spPr>
          <a:xfrm>
            <a:off x="838200" y="118114"/>
            <a:ext cx="10515600" cy="562923"/>
          </a:xfrm>
        </p:spPr>
        <p:txBody>
          <a:bodyPr>
            <a:normAutofit fontScale="90000"/>
          </a:bodyPr>
          <a:lstStyle/>
          <a:p>
            <a:r>
              <a:rPr lang="en-IN" dirty="0">
                <a:latin typeface="Bodoni MT Condensed" panose="02070606080606020203" pitchFamily="18" charset="0"/>
              </a:rPr>
              <a:t>MATLAB code for Bounding Search Method.</a:t>
            </a:r>
          </a:p>
        </p:txBody>
      </p:sp>
      <p:sp>
        <p:nvSpPr>
          <p:cNvPr id="3" name="Content Placeholder 2">
            <a:extLst>
              <a:ext uri="{FF2B5EF4-FFF2-40B4-BE49-F238E27FC236}">
                <a16:creationId xmlns:a16="http://schemas.microsoft.com/office/drawing/2014/main" id="{D06EB824-E1B4-4033-BFD5-C340E73CC5E7}"/>
              </a:ext>
            </a:extLst>
          </p:cNvPr>
          <p:cNvSpPr>
            <a:spLocks noGrp="1"/>
          </p:cNvSpPr>
          <p:nvPr>
            <p:ph idx="1"/>
          </p:nvPr>
        </p:nvSpPr>
        <p:spPr>
          <a:xfrm>
            <a:off x="838200" y="681037"/>
            <a:ext cx="10515600" cy="5801650"/>
          </a:xfrm>
        </p:spPr>
        <p:txBody>
          <a:bodyPr>
            <a:normAutofit fontScale="77500" lnSpcReduction="20000"/>
          </a:bodyPr>
          <a:lstStyle/>
          <a:p>
            <a:r>
              <a:rPr lang="en-IN" sz="2800" b="0" i="0" u="none" strike="noStrike" baseline="0" dirty="0">
                <a:solidFill>
                  <a:srgbClr val="000000"/>
                </a:solidFill>
                <a:latin typeface="Courier New" panose="02070309020205020404" pitchFamily="49" charset="0"/>
              </a:rPr>
              <a:t>f1 = </a:t>
            </a:r>
            <a:r>
              <a:rPr lang="en-IN" sz="2800" b="0" i="0" u="none" strike="noStrike" baseline="0" dirty="0" err="1">
                <a:solidFill>
                  <a:srgbClr val="000000"/>
                </a:solidFill>
                <a:latin typeface="Courier New" panose="02070309020205020404" pitchFamily="49" charset="0"/>
              </a:rPr>
              <a:t>Objective_Fun</a:t>
            </a:r>
            <a:r>
              <a:rPr lang="en-IN" sz="2800" b="0" i="0" u="none" strike="noStrike" baseline="0" dirty="0">
                <a:solidFill>
                  <a:srgbClr val="000000"/>
                </a:solidFill>
                <a:latin typeface="Courier New" panose="02070309020205020404" pitchFamily="49" charset="0"/>
              </a:rPr>
              <a:t>(x1); </a:t>
            </a:r>
          </a:p>
          <a:p>
            <a:r>
              <a:rPr lang="en-IN" sz="2800" b="0" i="0" u="none" strike="noStrike" baseline="0" dirty="0">
                <a:solidFill>
                  <a:srgbClr val="000000"/>
                </a:solidFill>
                <a:latin typeface="Courier New" panose="02070309020205020404" pitchFamily="49" charset="0"/>
              </a:rPr>
              <a:t>f2 = </a:t>
            </a:r>
            <a:r>
              <a:rPr lang="en-IN" sz="2800" b="0" i="0" u="none" strike="noStrike" baseline="0" dirty="0" err="1">
                <a:solidFill>
                  <a:srgbClr val="000000"/>
                </a:solidFill>
                <a:latin typeface="Courier New" panose="02070309020205020404" pitchFamily="49" charset="0"/>
              </a:rPr>
              <a:t>Objective_Fun</a:t>
            </a:r>
            <a:r>
              <a:rPr lang="en-IN" sz="2800" b="0" i="0" u="none" strike="noStrike" baseline="0" dirty="0">
                <a:solidFill>
                  <a:srgbClr val="000000"/>
                </a:solidFill>
                <a:latin typeface="Courier New" panose="02070309020205020404" pitchFamily="49" charset="0"/>
              </a:rPr>
              <a:t>(x2); </a:t>
            </a:r>
          </a:p>
          <a:p>
            <a:r>
              <a:rPr lang="en-IN" sz="2800" b="0" i="0" u="none" strike="noStrike" baseline="0" dirty="0">
                <a:solidFill>
                  <a:srgbClr val="000000"/>
                </a:solidFill>
                <a:latin typeface="Courier New" panose="02070309020205020404" pitchFamily="49" charset="0"/>
              </a:rPr>
              <a:t>f3 = </a:t>
            </a:r>
            <a:r>
              <a:rPr lang="en-IN" sz="2800" b="0" i="0" u="none" strike="noStrike" baseline="0" dirty="0" err="1">
                <a:solidFill>
                  <a:srgbClr val="000000"/>
                </a:solidFill>
                <a:latin typeface="Courier New" panose="02070309020205020404" pitchFamily="49" charset="0"/>
              </a:rPr>
              <a:t>Objective_Fun</a:t>
            </a:r>
            <a:r>
              <a:rPr lang="en-IN" sz="2800" b="0" i="0" u="none" strike="noStrike" baseline="0" dirty="0">
                <a:solidFill>
                  <a:srgbClr val="000000"/>
                </a:solidFill>
                <a:latin typeface="Courier New" panose="02070309020205020404" pitchFamily="49" charset="0"/>
              </a:rPr>
              <a:t>(x3); </a:t>
            </a:r>
          </a:p>
          <a:p>
            <a:r>
              <a:rPr lang="en-IN" sz="2800" b="0" i="0" u="none" strike="noStrike" baseline="0" dirty="0" err="1">
                <a:solidFill>
                  <a:srgbClr val="000000"/>
                </a:solidFill>
                <a:latin typeface="Courier New" panose="02070309020205020404" pitchFamily="49" charset="0"/>
              </a:rPr>
              <a:t>i</a:t>
            </a:r>
            <a:r>
              <a:rPr lang="en-IN" sz="2800" b="0" i="0" u="none" strike="noStrike" baseline="0" dirty="0">
                <a:solidFill>
                  <a:srgbClr val="000000"/>
                </a:solidFill>
                <a:latin typeface="Courier New" panose="02070309020205020404" pitchFamily="49" charset="0"/>
              </a:rPr>
              <a:t> = 1; </a:t>
            </a:r>
          </a:p>
          <a:p>
            <a:r>
              <a:rPr lang="en-IN" sz="2800" b="0" i="0" u="none" strike="noStrike" baseline="0" dirty="0" err="1">
                <a:solidFill>
                  <a:srgbClr val="000000"/>
                </a:solidFill>
                <a:latin typeface="Courier New" panose="02070309020205020404" pitchFamily="49" charset="0"/>
              </a:rPr>
              <a:t>feval</a:t>
            </a:r>
            <a:r>
              <a:rPr lang="en-IN" sz="2800" b="0" i="0" u="none" strike="noStrike" baseline="0" dirty="0">
                <a:solidFill>
                  <a:srgbClr val="000000"/>
                </a:solidFill>
                <a:latin typeface="Courier New" panose="02070309020205020404" pitchFamily="49" charset="0"/>
              </a:rPr>
              <a:t>= feval+3; </a:t>
            </a:r>
          </a:p>
          <a:p>
            <a:r>
              <a:rPr lang="en-IN" sz="2800" b="0" i="0" u="none" strike="noStrike" baseline="0" dirty="0">
                <a:solidFill>
                  <a:srgbClr val="000000"/>
                </a:solidFill>
                <a:latin typeface="Courier New" panose="02070309020205020404" pitchFamily="49" charset="0"/>
              </a:rPr>
              <a:t>if(f1&lt;f2 &amp;&amp; f2&lt;f3) </a:t>
            </a:r>
          </a:p>
          <a:p>
            <a:r>
              <a:rPr lang="en-IN" sz="2800" b="0" i="0" u="none" strike="noStrike" baseline="0" dirty="0">
                <a:solidFill>
                  <a:srgbClr val="000000"/>
                </a:solidFill>
                <a:latin typeface="Courier New" panose="02070309020205020404" pitchFamily="49" charset="0"/>
              </a:rPr>
              <a:t>delta = -abs(delta); </a:t>
            </a:r>
          </a:p>
          <a:p>
            <a:r>
              <a:rPr lang="en-IN" sz="2800" b="0" i="0" u="none" strike="noStrike" baseline="0" dirty="0">
                <a:solidFill>
                  <a:srgbClr val="000000"/>
                </a:solidFill>
                <a:latin typeface="Courier New" panose="02070309020205020404" pitchFamily="49" charset="0"/>
              </a:rPr>
              <a:t>elseif(f3&lt;f2 &amp;&amp; f2&lt;f1) </a:t>
            </a:r>
          </a:p>
          <a:p>
            <a:r>
              <a:rPr lang="en-IN" sz="2800" b="0" i="0" u="none" strike="noStrike" baseline="0" dirty="0">
                <a:solidFill>
                  <a:srgbClr val="000000"/>
                </a:solidFill>
                <a:latin typeface="Courier New" panose="02070309020205020404" pitchFamily="49" charset="0"/>
              </a:rPr>
              <a:t>delta = abs(delta); </a:t>
            </a:r>
          </a:p>
          <a:p>
            <a:r>
              <a:rPr lang="en-IN" sz="2800" b="0" i="0" u="none" strike="noStrike" baseline="0" dirty="0">
                <a:solidFill>
                  <a:srgbClr val="000000"/>
                </a:solidFill>
                <a:latin typeface="Courier New" panose="02070309020205020404" pitchFamily="49" charset="0"/>
              </a:rPr>
              <a:t>x1 = x3; </a:t>
            </a:r>
          </a:p>
          <a:p>
            <a:r>
              <a:rPr lang="en-IN" sz="2800" b="0" i="0" u="none" strike="noStrike" baseline="0" dirty="0">
                <a:solidFill>
                  <a:srgbClr val="000000"/>
                </a:solidFill>
                <a:latin typeface="Courier New" panose="02070309020205020404" pitchFamily="49" charset="0"/>
              </a:rPr>
              <a:t>f1 = f3; </a:t>
            </a:r>
          </a:p>
          <a:p>
            <a:r>
              <a:rPr lang="en-IN" sz="2800" b="0" i="0" u="none" strike="noStrike" baseline="0" dirty="0">
                <a:solidFill>
                  <a:srgbClr val="000000"/>
                </a:solidFill>
                <a:latin typeface="Courier New" panose="02070309020205020404" pitchFamily="49" charset="0"/>
              </a:rPr>
              <a:t>else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('run </a:t>
            </a:r>
            <a:r>
              <a:rPr lang="en-IN" sz="2800" b="0" i="0" u="none" strike="noStrike" baseline="0" dirty="0" err="1">
                <a:solidFill>
                  <a:srgbClr val="000000"/>
                </a:solidFill>
                <a:latin typeface="Courier New" panose="02070309020205020404" pitchFamily="49" charset="0"/>
              </a:rPr>
              <a:t>programe</a:t>
            </a:r>
            <a:r>
              <a:rPr lang="en-IN" sz="2800" b="0" i="0" u="none" strike="noStrike" baseline="0" dirty="0">
                <a:solidFill>
                  <a:srgbClr val="000000"/>
                </a:solidFill>
                <a:latin typeface="Courier New" panose="02070309020205020404" pitchFamily="49" charset="0"/>
              </a:rPr>
              <a:t> with different value of </a:t>
            </a:r>
            <a:r>
              <a:rPr lang="en-IN" sz="2800" b="0" i="0" u="none" strike="noStrike" baseline="0" dirty="0" err="1">
                <a:solidFill>
                  <a:srgbClr val="000000"/>
                </a:solidFill>
                <a:latin typeface="Courier New" panose="02070309020205020404" pitchFamily="49" charset="0"/>
              </a:rPr>
              <a:t>intial</a:t>
            </a:r>
            <a:r>
              <a:rPr lang="en-IN" sz="2800" b="0" i="0" u="none" strike="noStrike" baseline="0" dirty="0">
                <a:solidFill>
                  <a:srgbClr val="000000"/>
                </a:solidFill>
                <a:latin typeface="Courier New" panose="02070309020205020404" pitchFamily="49" charset="0"/>
              </a:rPr>
              <a:t> guess') </a:t>
            </a:r>
          </a:p>
          <a:p>
            <a:r>
              <a:rPr lang="en-IN" sz="2800" b="0" i="0" u="none" strike="noStrike" baseline="0" dirty="0">
                <a:solidFill>
                  <a:srgbClr val="000000"/>
                </a:solidFill>
                <a:latin typeface="Courier New" panose="02070309020205020404" pitchFamily="49" charset="0"/>
              </a:rPr>
              <a:t>end </a:t>
            </a:r>
          </a:p>
          <a:p>
            <a:r>
              <a:rPr lang="en-IN" sz="2800" b="0" i="0" u="none" strike="noStrike" baseline="0" dirty="0">
                <a:solidFill>
                  <a:srgbClr val="000000"/>
                </a:solidFill>
                <a:latin typeface="Courier New" panose="02070309020205020404" pitchFamily="49" charset="0"/>
              </a:rPr>
              <a:t>out = </a:t>
            </a:r>
            <a:r>
              <a:rPr lang="en-IN" sz="2800" b="0" i="0" u="none" strike="noStrike" baseline="0" dirty="0" err="1">
                <a:solidFill>
                  <a:srgbClr val="000000"/>
                </a:solidFill>
                <a:latin typeface="Courier New" panose="02070309020205020404" pitchFamily="49" charset="0"/>
              </a:rPr>
              <a:t>fopen</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A04F8"/>
                </a:solidFill>
                <a:latin typeface="Courier New" panose="02070309020205020404" pitchFamily="49" charset="0"/>
              </a:rPr>
              <a:t>'</a:t>
            </a:r>
            <a:r>
              <a:rPr lang="en-IN" sz="2800" b="0" i="0" u="none" strike="noStrike" baseline="0" dirty="0" err="1">
                <a:solidFill>
                  <a:srgbClr val="AA04F8"/>
                </a:solidFill>
                <a:latin typeface="Courier New" panose="02070309020205020404" pitchFamily="49" charset="0"/>
              </a:rPr>
              <a:t>Bounding_search_iterations.out</a:t>
            </a:r>
            <a:r>
              <a:rPr lang="en-IN" sz="2800" b="0" i="0" u="none" strike="noStrike" baseline="0" dirty="0">
                <a:solidFill>
                  <a:srgbClr val="AA04F8"/>
                </a:solidFill>
                <a:latin typeface="Courier New" panose="02070309020205020404" pitchFamily="49" charset="0"/>
              </a:rPr>
              <a:t>'</a:t>
            </a:r>
            <a:r>
              <a:rPr lang="en-IN" sz="2800" b="0" i="0" u="none" strike="noStrike" baseline="0" dirty="0">
                <a:solidFill>
                  <a:srgbClr val="000000"/>
                </a:solidFill>
                <a:latin typeface="Courier New" panose="02070309020205020404" pitchFamily="49" charset="0"/>
              </a:rPr>
              <a:t>, </a:t>
            </a:r>
            <a:r>
              <a:rPr lang="en-IN" sz="2800" b="0" i="0" u="none" strike="noStrike" baseline="0" dirty="0">
                <a:solidFill>
                  <a:srgbClr val="AA04F8"/>
                </a:solidFill>
                <a:latin typeface="Courier New" panose="02070309020205020404" pitchFamily="49" charset="0"/>
              </a:rPr>
              <a:t>'w'</a:t>
            </a:r>
            <a:r>
              <a:rPr lang="en-IN" sz="2800" b="0" i="0" u="none" strike="noStrike" baseline="0" dirty="0">
                <a:solidFill>
                  <a:srgbClr val="000000"/>
                </a:solidFill>
                <a:latin typeface="Courier New" panose="02070309020205020404" pitchFamily="49" charset="0"/>
              </a:rPr>
              <a:t>);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err="1">
                <a:solidFill>
                  <a:srgbClr val="000000"/>
                </a:solidFill>
                <a:latin typeface="Courier New" panose="02070309020205020404" pitchFamily="49" charset="0"/>
              </a:rPr>
              <a:t>out,</a:t>
            </a:r>
            <a:r>
              <a:rPr lang="en-IN" sz="2800" b="0" i="0" u="none" strike="noStrike" baseline="0" dirty="0" err="1">
                <a:solidFill>
                  <a:srgbClr val="AA04F8"/>
                </a:solidFill>
                <a:latin typeface="Courier New" panose="02070309020205020404" pitchFamily="49" charset="0"/>
              </a:rPr>
              <a:t>'#It</a:t>
            </a:r>
            <a:r>
              <a:rPr lang="en-IN" sz="2800" b="0" i="0" u="none" strike="noStrike" baseline="0" dirty="0">
                <a:solidFill>
                  <a:srgbClr val="AA04F8"/>
                </a:solidFill>
                <a:latin typeface="Courier New" panose="02070309020205020404" pitchFamily="49" charset="0"/>
              </a:rPr>
              <a:t>\tx1\tx2\tx3\</a:t>
            </a:r>
            <a:r>
              <a:rPr lang="en-IN" sz="2800" b="0" i="0" u="none" strike="noStrike" baseline="0" dirty="0" err="1">
                <a:solidFill>
                  <a:srgbClr val="AA04F8"/>
                </a:solidFill>
                <a:latin typeface="Courier New" panose="02070309020205020404" pitchFamily="49" charset="0"/>
              </a:rPr>
              <a:t>tf</a:t>
            </a:r>
            <a:r>
              <a:rPr lang="en-IN" sz="2800" b="0" i="0" u="none" strike="noStrike" baseline="0" dirty="0">
                <a:solidFill>
                  <a:srgbClr val="AA04F8"/>
                </a:solidFill>
                <a:latin typeface="Courier New" panose="02070309020205020404" pitchFamily="49" charset="0"/>
              </a:rPr>
              <a:t>(x1)\</a:t>
            </a:r>
            <a:r>
              <a:rPr lang="en-IN" sz="2800" b="0" i="0" u="none" strike="noStrike" baseline="0" dirty="0" err="1">
                <a:solidFill>
                  <a:srgbClr val="AA04F8"/>
                </a:solidFill>
                <a:latin typeface="Courier New" panose="02070309020205020404" pitchFamily="49" charset="0"/>
              </a:rPr>
              <a:t>tf</a:t>
            </a:r>
            <a:r>
              <a:rPr lang="en-IN" sz="2800" b="0" i="0" u="none" strike="noStrike" baseline="0" dirty="0">
                <a:solidFill>
                  <a:srgbClr val="AA04F8"/>
                </a:solidFill>
                <a:latin typeface="Courier New" panose="02070309020205020404" pitchFamily="49" charset="0"/>
              </a:rPr>
              <a:t>(x2)\</a:t>
            </a:r>
            <a:r>
              <a:rPr lang="en-IN" sz="2800" b="0" i="0" u="none" strike="noStrike" baseline="0" dirty="0" err="1">
                <a:solidFill>
                  <a:srgbClr val="AA04F8"/>
                </a:solidFill>
                <a:latin typeface="Courier New" panose="02070309020205020404" pitchFamily="49" charset="0"/>
              </a:rPr>
              <a:t>tf</a:t>
            </a:r>
            <a:r>
              <a:rPr lang="en-IN" sz="2800" b="0" i="0" u="none" strike="noStrike" baseline="0" dirty="0">
                <a:solidFill>
                  <a:srgbClr val="AA04F8"/>
                </a:solidFill>
                <a:latin typeface="Courier New" panose="02070309020205020404" pitchFamily="49" charset="0"/>
              </a:rPr>
              <a:t>(x3)\n'</a:t>
            </a:r>
            <a:r>
              <a:rPr lang="en-IN" sz="2800" b="0" i="0" u="none" strike="noStrike" baseline="0" dirty="0">
                <a:solidFill>
                  <a:srgbClr val="000000"/>
                </a:solidFill>
                <a:latin typeface="Courier New" panose="02070309020205020404" pitchFamily="49" charset="0"/>
              </a:rPr>
              <a:t>); </a:t>
            </a:r>
          </a:p>
          <a:p>
            <a:endParaRPr lang="en-IN" dirty="0"/>
          </a:p>
        </p:txBody>
      </p:sp>
    </p:spTree>
    <p:extLst>
      <p:ext uri="{BB962C8B-B14F-4D97-AF65-F5344CB8AC3E}">
        <p14:creationId xmlns:p14="http://schemas.microsoft.com/office/powerpoint/2010/main" val="151313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A178-9BFA-45A3-8214-94EA3E59D114}"/>
              </a:ext>
            </a:extLst>
          </p:cNvPr>
          <p:cNvSpPr>
            <a:spLocks noGrp="1"/>
          </p:cNvSpPr>
          <p:nvPr>
            <p:ph type="title"/>
          </p:nvPr>
        </p:nvSpPr>
        <p:spPr>
          <a:xfrm>
            <a:off x="838200" y="118114"/>
            <a:ext cx="10515600" cy="562923"/>
          </a:xfrm>
        </p:spPr>
        <p:txBody>
          <a:bodyPr>
            <a:normAutofit fontScale="90000"/>
          </a:bodyPr>
          <a:lstStyle/>
          <a:p>
            <a:r>
              <a:rPr lang="en-IN" dirty="0">
                <a:latin typeface="Bodoni MT Condensed" panose="02070606080606020203" pitchFamily="18" charset="0"/>
              </a:rPr>
              <a:t>MATLAB code for Bounding Search Method.</a:t>
            </a:r>
          </a:p>
        </p:txBody>
      </p:sp>
      <p:sp>
        <p:nvSpPr>
          <p:cNvPr id="3" name="Content Placeholder 2">
            <a:extLst>
              <a:ext uri="{FF2B5EF4-FFF2-40B4-BE49-F238E27FC236}">
                <a16:creationId xmlns:a16="http://schemas.microsoft.com/office/drawing/2014/main" id="{D06EB824-E1B4-4033-BFD5-C340E73CC5E7}"/>
              </a:ext>
            </a:extLst>
          </p:cNvPr>
          <p:cNvSpPr>
            <a:spLocks noGrp="1"/>
          </p:cNvSpPr>
          <p:nvPr>
            <p:ph idx="1"/>
          </p:nvPr>
        </p:nvSpPr>
        <p:spPr>
          <a:xfrm>
            <a:off x="838200" y="681037"/>
            <a:ext cx="10515600" cy="5869888"/>
          </a:xfrm>
        </p:spPr>
        <p:txBody>
          <a:bodyPr>
            <a:normAutofit fontScale="55000" lnSpcReduction="20000"/>
          </a:bodyPr>
          <a:lstStyle/>
          <a:p>
            <a:r>
              <a:rPr lang="en-IN" sz="2800" b="0" i="0" u="none" strike="noStrike" baseline="0" dirty="0">
                <a:solidFill>
                  <a:srgbClr val="0D00FF"/>
                </a:solidFill>
                <a:latin typeface="Courier New" panose="02070309020205020404" pitchFamily="49" charset="0"/>
              </a:rPr>
              <a:t>while (f1&lt;f2)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(out, </a:t>
            </a:r>
            <a:r>
              <a:rPr lang="en-IN" sz="2800" b="0" i="0" u="none" strike="noStrike" baseline="0" dirty="0">
                <a:solidFill>
                  <a:srgbClr val="AA04F8"/>
                </a:solidFill>
                <a:latin typeface="Courier New" panose="02070309020205020404" pitchFamily="49" charset="0"/>
              </a:rPr>
              <a:t>'%d\t%4.2f\t%4.2f\t%4.2f\t%4.2f\t%4.2f\t%4.2f\n'</a:t>
            </a:r>
            <a:r>
              <a:rPr lang="en-IN" sz="2800" b="0" i="0" u="none" strike="noStrike" baseline="0" dirty="0">
                <a:solidFill>
                  <a:srgbClr val="000000"/>
                </a:solidFill>
                <a:latin typeface="Courier New" panose="02070309020205020404" pitchFamily="49" charset="0"/>
              </a:rPr>
              <a:t>,i,x1,x2,x3,f1,f2,f3); </a:t>
            </a:r>
          </a:p>
          <a:p>
            <a:r>
              <a:rPr lang="en-IN" sz="2800" b="0" i="0" u="none" strike="noStrike" baseline="0" dirty="0">
                <a:solidFill>
                  <a:srgbClr val="000000"/>
                </a:solidFill>
                <a:latin typeface="Courier New" panose="02070309020205020404" pitchFamily="49" charset="0"/>
              </a:rPr>
              <a:t>f2 = f1; </a:t>
            </a:r>
          </a:p>
          <a:p>
            <a:r>
              <a:rPr lang="en-IN" sz="2800" b="0" i="0" u="none" strike="noStrike" baseline="0" dirty="0">
                <a:solidFill>
                  <a:srgbClr val="000000"/>
                </a:solidFill>
                <a:latin typeface="Courier New" panose="02070309020205020404" pitchFamily="49" charset="0"/>
              </a:rPr>
              <a:t>x3 = x2; </a:t>
            </a:r>
          </a:p>
          <a:p>
            <a:r>
              <a:rPr lang="en-IN" sz="2800" b="0" i="0" u="none" strike="noStrike" baseline="0" dirty="0">
                <a:solidFill>
                  <a:srgbClr val="000000"/>
                </a:solidFill>
                <a:latin typeface="Courier New" panose="02070309020205020404" pitchFamily="49" charset="0"/>
              </a:rPr>
              <a:t>x2 = x1; </a:t>
            </a:r>
          </a:p>
          <a:p>
            <a:r>
              <a:rPr lang="en-IN" sz="2800" b="0" i="0" u="none" strike="noStrike" baseline="0" dirty="0">
                <a:solidFill>
                  <a:srgbClr val="000000"/>
                </a:solidFill>
                <a:latin typeface="Courier New" panose="02070309020205020404" pitchFamily="49" charset="0"/>
              </a:rPr>
              <a:t>x1 = x2 + (2^i)*delta; </a:t>
            </a:r>
          </a:p>
          <a:p>
            <a:r>
              <a:rPr lang="en-IN" sz="2800" b="0" i="0" u="none" strike="noStrike" baseline="0" dirty="0">
                <a:solidFill>
                  <a:srgbClr val="000000"/>
                </a:solidFill>
                <a:latin typeface="Courier New" panose="02070309020205020404" pitchFamily="49" charset="0"/>
              </a:rPr>
              <a:t>f1 = </a:t>
            </a:r>
            <a:r>
              <a:rPr lang="en-IN" sz="2800" b="0" i="0" u="none" strike="noStrike" baseline="0" dirty="0" err="1">
                <a:solidFill>
                  <a:srgbClr val="000000"/>
                </a:solidFill>
                <a:latin typeface="Courier New" panose="02070309020205020404" pitchFamily="49" charset="0"/>
              </a:rPr>
              <a:t>Objective_Fun</a:t>
            </a:r>
            <a:r>
              <a:rPr lang="en-IN" sz="2800" b="0" i="0" u="none" strike="noStrike" baseline="0" dirty="0">
                <a:solidFill>
                  <a:srgbClr val="000000"/>
                </a:solidFill>
                <a:latin typeface="Courier New" panose="02070309020205020404" pitchFamily="49" charset="0"/>
              </a:rPr>
              <a:t>(x1); </a:t>
            </a:r>
          </a:p>
          <a:p>
            <a:r>
              <a:rPr lang="en-IN" sz="2800" b="0" i="0" u="none" strike="noStrike" baseline="0" dirty="0" err="1">
                <a:solidFill>
                  <a:srgbClr val="000000"/>
                </a:solidFill>
                <a:latin typeface="Courier New" panose="02070309020205020404" pitchFamily="49" charset="0"/>
              </a:rPr>
              <a:t>i</a:t>
            </a:r>
            <a:r>
              <a:rPr lang="en-IN" sz="2800" b="0" i="0" u="none" strike="noStrike" baseline="0" dirty="0">
                <a:solidFill>
                  <a:srgbClr val="000000"/>
                </a:solidFill>
                <a:latin typeface="Courier New" panose="02070309020205020404" pitchFamily="49" charset="0"/>
              </a:rPr>
              <a:t> = i+1; </a:t>
            </a:r>
          </a:p>
          <a:p>
            <a:r>
              <a:rPr lang="en-IN" sz="2800" b="0" i="0" u="none" strike="noStrike" baseline="0" dirty="0" err="1">
                <a:solidFill>
                  <a:srgbClr val="000000"/>
                </a:solidFill>
                <a:latin typeface="Courier New" panose="02070309020205020404" pitchFamily="49" charset="0"/>
              </a:rPr>
              <a:t>feval</a:t>
            </a:r>
            <a:r>
              <a:rPr lang="en-IN" sz="2800" b="0" i="0" u="none" strike="noStrike" baseline="0" dirty="0">
                <a:solidFill>
                  <a:srgbClr val="000000"/>
                </a:solidFill>
                <a:latin typeface="Courier New" panose="02070309020205020404" pitchFamily="49" charset="0"/>
              </a:rPr>
              <a:t> = </a:t>
            </a:r>
            <a:r>
              <a:rPr lang="en-IN" sz="2800" b="0" i="0" u="none" strike="noStrike" baseline="0" dirty="0" err="1">
                <a:solidFill>
                  <a:srgbClr val="000000"/>
                </a:solidFill>
                <a:latin typeface="Courier New" panose="02070309020205020404" pitchFamily="49" charset="0"/>
              </a:rPr>
              <a:t>feval</a:t>
            </a:r>
            <a:r>
              <a:rPr lang="en-IN" sz="2800" b="0" i="0" u="none" strike="noStrike" baseline="0" dirty="0">
                <a:solidFill>
                  <a:srgbClr val="000000"/>
                </a:solidFill>
                <a:latin typeface="Courier New" panose="02070309020205020404" pitchFamily="49" charset="0"/>
              </a:rPr>
              <a:t> + 1; </a:t>
            </a:r>
          </a:p>
          <a:p>
            <a:r>
              <a:rPr lang="en-IN" sz="2800" b="0" i="0" u="none" strike="noStrike" baseline="0" dirty="0">
                <a:solidFill>
                  <a:srgbClr val="000000"/>
                </a:solidFill>
                <a:latin typeface="Courier New" panose="02070309020205020404" pitchFamily="49" charset="0"/>
              </a:rPr>
              <a:t>if(f1&gt;f2) </a:t>
            </a:r>
          </a:p>
          <a:p>
            <a:r>
              <a:rPr lang="en-IN" sz="2800" b="0" i="0" u="none" strike="noStrike" baseline="0" dirty="0">
                <a:solidFill>
                  <a:srgbClr val="000000"/>
                </a:solidFill>
                <a:latin typeface="Courier New" panose="02070309020205020404" pitchFamily="49" charset="0"/>
              </a:rPr>
              <a:t>break; </a:t>
            </a:r>
          </a:p>
          <a:p>
            <a:r>
              <a:rPr lang="en-IN" sz="2800" b="0" i="0" u="none" strike="noStrike" baseline="0" dirty="0">
                <a:solidFill>
                  <a:srgbClr val="000000"/>
                </a:solidFill>
                <a:latin typeface="Courier New" panose="02070309020205020404" pitchFamily="49" charset="0"/>
              </a:rPr>
              <a:t>end </a:t>
            </a:r>
          </a:p>
          <a:p>
            <a:r>
              <a:rPr lang="en-IN" sz="2800" b="0" i="0" u="none" strike="noStrike" baseline="0" dirty="0">
                <a:solidFill>
                  <a:srgbClr val="000000"/>
                </a:solidFill>
                <a:latin typeface="Courier New" panose="02070309020205020404" pitchFamily="49" charset="0"/>
              </a:rPr>
              <a:t>end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('\n*************************\n');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A04F8"/>
                </a:solidFill>
                <a:latin typeface="Courier New" panose="02070309020205020404" pitchFamily="49" charset="0"/>
              </a:rPr>
              <a:t>'The minimum point lies between (%8.3f, %8.3f)'</a:t>
            </a:r>
            <a:r>
              <a:rPr lang="en-IN" sz="2800" b="0" i="0" u="none" strike="noStrike" baseline="0" dirty="0">
                <a:solidFill>
                  <a:srgbClr val="000000"/>
                </a:solidFill>
                <a:latin typeface="Courier New" panose="02070309020205020404" pitchFamily="49" charset="0"/>
              </a:rPr>
              <a:t>, x1, x3);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A04F8"/>
                </a:solidFill>
                <a:latin typeface="Courier New" panose="02070309020205020404" pitchFamily="49" charset="0"/>
              </a:rPr>
              <a:t>'\</a:t>
            </a:r>
            <a:r>
              <a:rPr lang="en-IN" sz="2800" b="0" i="0" u="none" strike="noStrike" baseline="0" dirty="0" err="1">
                <a:solidFill>
                  <a:srgbClr val="AA04F8"/>
                </a:solidFill>
                <a:latin typeface="Courier New" panose="02070309020205020404" pitchFamily="49" charset="0"/>
              </a:rPr>
              <a:t>nTotal</a:t>
            </a:r>
            <a:r>
              <a:rPr lang="en-IN" sz="2800" b="0" i="0" u="none" strike="noStrike" baseline="0" dirty="0">
                <a:solidFill>
                  <a:srgbClr val="AA04F8"/>
                </a:solidFill>
                <a:latin typeface="Courier New" panose="02070309020205020404" pitchFamily="49" charset="0"/>
              </a:rPr>
              <a:t> number of function evaluations: %d\n'</a:t>
            </a:r>
            <a:r>
              <a:rPr lang="en-IN" sz="2800" b="0" i="0" u="none" strike="noStrike" baseline="0" dirty="0">
                <a:solidFill>
                  <a:srgbClr val="000000"/>
                </a:solidFill>
                <a:latin typeface="Courier New" panose="02070309020205020404" pitchFamily="49" charset="0"/>
              </a:rPr>
              <a:t>, </a:t>
            </a:r>
            <a:r>
              <a:rPr lang="en-IN" sz="2800" b="0" i="0" u="none" strike="noStrike" baseline="0" dirty="0" err="1">
                <a:solidFill>
                  <a:srgbClr val="000000"/>
                </a:solidFill>
                <a:latin typeface="Courier New" panose="02070309020205020404" pitchFamily="49" charset="0"/>
              </a:rPr>
              <a:t>feval</a:t>
            </a:r>
            <a:r>
              <a:rPr lang="en-IN" sz="2800" b="0" i="0" u="none" strike="noStrike" baseline="0" dirty="0">
                <a:solidFill>
                  <a:srgbClr val="000000"/>
                </a:solidFill>
                <a:latin typeface="Courier New" panose="02070309020205020404" pitchFamily="49" charset="0"/>
              </a:rPr>
              <a:t>);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(out, </a:t>
            </a:r>
            <a:r>
              <a:rPr lang="en-IN" sz="2800" b="0" i="0" u="none" strike="noStrike" baseline="0" dirty="0">
                <a:solidFill>
                  <a:srgbClr val="AA04F8"/>
                </a:solidFill>
                <a:latin typeface="Courier New" panose="02070309020205020404" pitchFamily="49" charset="0"/>
              </a:rPr>
              <a:t>'\</a:t>
            </a:r>
            <a:r>
              <a:rPr lang="en-IN" sz="2800" b="0" i="0" u="none" strike="noStrike" baseline="0" dirty="0" err="1">
                <a:solidFill>
                  <a:srgbClr val="AA04F8"/>
                </a:solidFill>
                <a:latin typeface="Courier New" panose="02070309020205020404" pitchFamily="49" charset="0"/>
              </a:rPr>
              <a:t>nTotal</a:t>
            </a:r>
            <a:r>
              <a:rPr lang="en-IN" sz="2800" b="0" i="0" u="none" strike="noStrike" baseline="0" dirty="0">
                <a:solidFill>
                  <a:srgbClr val="AA04F8"/>
                </a:solidFill>
                <a:latin typeface="Courier New" panose="02070309020205020404" pitchFamily="49" charset="0"/>
              </a:rPr>
              <a:t> number of function evaluations: %d'</a:t>
            </a:r>
            <a:r>
              <a:rPr lang="en-IN" sz="2800" b="0" i="0" u="none" strike="noStrike" baseline="0" dirty="0">
                <a:solidFill>
                  <a:srgbClr val="000000"/>
                </a:solidFill>
                <a:latin typeface="Courier New" panose="02070309020205020404" pitchFamily="49" charset="0"/>
              </a:rPr>
              <a:t>, </a:t>
            </a:r>
            <a:r>
              <a:rPr lang="en-IN" sz="2800" b="0" i="0" u="none" strike="noStrike" baseline="0" dirty="0" err="1">
                <a:solidFill>
                  <a:srgbClr val="000000"/>
                </a:solidFill>
                <a:latin typeface="Courier New" panose="02070309020205020404" pitchFamily="49" charset="0"/>
              </a:rPr>
              <a:t>feval</a:t>
            </a:r>
            <a:r>
              <a:rPr lang="en-IN" sz="2800" b="0" i="0" u="none" strike="noStrike" baseline="0" dirty="0">
                <a:solidFill>
                  <a:srgbClr val="000000"/>
                </a:solidFill>
                <a:latin typeface="Courier New" panose="02070309020205020404" pitchFamily="49" charset="0"/>
              </a:rPr>
              <a:t>);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(out, </a:t>
            </a:r>
            <a:r>
              <a:rPr lang="en-IN" sz="2800" b="0" i="0" u="none" strike="noStrike" baseline="0" dirty="0">
                <a:solidFill>
                  <a:srgbClr val="AA04F8"/>
                </a:solidFill>
                <a:latin typeface="Courier New" panose="02070309020205020404" pitchFamily="49" charset="0"/>
              </a:rPr>
              <a:t>'\</a:t>
            </a:r>
            <a:r>
              <a:rPr lang="en-IN" sz="2800" b="0" i="0" u="none" strike="noStrike" baseline="0" dirty="0" err="1">
                <a:solidFill>
                  <a:srgbClr val="AA04F8"/>
                </a:solidFill>
                <a:latin typeface="Courier New" panose="02070309020205020404" pitchFamily="49" charset="0"/>
              </a:rPr>
              <a:t>nThe</a:t>
            </a:r>
            <a:r>
              <a:rPr lang="en-IN" sz="2800" b="0" i="0" u="none" strike="noStrike" baseline="0" dirty="0">
                <a:solidFill>
                  <a:srgbClr val="AA04F8"/>
                </a:solidFill>
                <a:latin typeface="Courier New" panose="02070309020205020404" pitchFamily="49" charset="0"/>
              </a:rPr>
              <a:t> minimum point lies between (%8.3f, %8.3f)'</a:t>
            </a:r>
            <a:r>
              <a:rPr lang="en-IN" sz="2800" b="0" i="0" u="none" strike="noStrike" baseline="0" dirty="0">
                <a:solidFill>
                  <a:srgbClr val="000000"/>
                </a:solidFill>
                <a:latin typeface="Courier New" panose="02070309020205020404" pitchFamily="49" charset="0"/>
              </a:rPr>
              <a:t>, x1, x3); </a:t>
            </a:r>
          </a:p>
          <a:p>
            <a:r>
              <a:rPr lang="en-IN" sz="2800" b="0" i="0" u="none" strike="noStrike" baseline="0" dirty="0">
                <a:solidFill>
                  <a:srgbClr val="0D00FF"/>
                </a:solidFill>
                <a:latin typeface="Courier New" panose="02070309020205020404" pitchFamily="49" charset="0"/>
              </a:rPr>
              <a:t>end </a:t>
            </a:r>
            <a:endParaRPr lang="en-IN" dirty="0"/>
          </a:p>
        </p:txBody>
      </p:sp>
    </p:spTree>
    <p:extLst>
      <p:ext uri="{BB962C8B-B14F-4D97-AF65-F5344CB8AC3E}">
        <p14:creationId xmlns:p14="http://schemas.microsoft.com/office/powerpoint/2010/main" val="940302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A178-9BFA-45A3-8214-94EA3E59D114}"/>
              </a:ext>
            </a:extLst>
          </p:cNvPr>
          <p:cNvSpPr>
            <a:spLocks noGrp="1"/>
          </p:cNvSpPr>
          <p:nvPr>
            <p:ph type="title"/>
          </p:nvPr>
        </p:nvSpPr>
        <p:spPr>
          <a:xfrm>
            <a:off x="838200" y="118114"/>
            <a:ext cx="10515600" cy="562923"/>
          </a:xfrm>
        </p:spPr>
        <p:txBody>
          <a:bodyPr>
            <a:normAutofit fontScale="90000"/>
          </a:bodyPr>
          <a:lstStyle/>
          <a:p>
            <a:r>
              <a:rPr lang="en-IN" dirty="0">
                <a:latin typeface="Bodoni MT Condensed" panose="02070606080606020203" pitchFamily="18" charset="0"/>
              </a:rPr>
              <a:t>MATLAB code for Bisection Search Method.(1)</a:t>
            </a:r>
          </a:p>
        </p:txBody>
      </p:sp>
      <p:sp>
        <p:nvSpPr>
          <p:cNvPr id="3" name="Content Placeholder 2">
            <a:extLst>
              <a:ext uri="{FF2B5EF4-FFF2-40B4-BE49-F238E27FC236}">
                <a16:creationId xmlns:a16="http://schemas.microsoft.com/office/drawing/2014/main" id="{D06EB824-E1B4-4033-BFD5-C340E73CC5E7}"/>
              </a:ext>
            </a:extLst>
          </p:cNvPr>
          <p:cNvSpPr>
            <a:spLocks noGrp="1"/>
          </p:cNvSpPr>
          <p:nvPr>
            <p:ph idx="1"/>
          </p:nvPr>
        </p:nvSpPr>
        <p:spPr>
          <a:xfrm>
            <a:off x="838200" y="681037"/>
            <a:ext cx="10515600" cy="5801650"/>
          </a:xfrm>
        </p:spPr>
        <p:txBody>
          <a:bodyPr>
            <a:normAutofit fontScale="85000" lnSpcReduction="20000"/>
          </a:bodyPr>
          <a:lstStyle/>
          <a:p>
            <a:r>
              <a:rPr lang="en-IN" sz="2800" b="0" i="0" u="none" strike="noStrike" baseline="0" dirty="0">
                <a:solidFill>
                  <a:srgbClr val="000000"/>
                </a:solidFill>
                <a:latin typeface="Courier New" panose="02070309020205020404" pitchFamily="49" charset="0"/>
              </a:rPr>
              <a:t>x1 = input(</a:t>
            </a:r>
            <a:r>
              <a:rPr lang="en-IN" sz="2800" b="0" i="0" u="none" strike="noStrike" baseline="0" dirty="0">
                <a:solidFill>
                  <a:srgbClr val="AA04F8"/>
                </a:solidFill>
                <a:latin typeface="Courier New" panose="02070309020205020404" pitchFamily="49" charset="0"/>
              </a:rPr>
              <a:t>'Enter x1 = lower limit of x ='</a:t>
            </a:r>
            <a:r>
              <a:rPr lang="en-IN" sz="2800" b="0" i="0" u="none" strike="noStrike" baseline="0" dirty="0">
                <a:solidFill>
                  <a:srgbClr val="000000"/>
                </a:solidFill>
                <a:latin typeface="Courier New" panose="02070309020205020404" pitchFamily="49" charset="0"/>
              </a:rPr>
              <a:t>); </a:t>
            </a:r>
            <a:endParaRPr lang="en-IN" sz="2800" b="0" i="0" u="none" strike="noStrike" baseline="0" dirty="0">
              <a:solidFill>
                <a:srgbClr val="000000"/>
              </a:solidFill>
              <a:latin typeface="Calibri" panose="020F0502020204030204" pitchFamily="34" charset="0"/>
            </a:endParaRPr>
          </a:p>
          <a:p>
            <a:r>
              <a:rPr lang="en-IN" sz="2800" b="0" i="0" u="none" strike="noStrike" baseline="0" dirty="0">
                <a:solidFill>
                  <a:srgbClr val="000000"/>
                </a:solidFill>
                <a:latin typeface="Courier New" panose="02070309020205020404" pitchFamily="49" charset="0"/>
              </a:rPr>
              <a:t>x3 = input(</a:t>
            </a:r>
            <a:r>
              <a:rPr lang="en-IN" sz="2800" b="0" i="0" u="none" strike="noStrike" baseline="0" dirty="0">
                <a:solidFill>
                  <a:srgbClr val="AA04F8"/>
                </a:solidFill>
                <a:latin typeface="Courier New" panose="02070309020205020404" pitchFamily="49" charset="0"/>
              </a:rPr>
              <a:t>'Enter x3 = upper limit of x ='</a:t>
            </a:r>
            <a:r>
              <a:rPr lang="en-IN" sz="2800" b="0" i="0" u="none" strike="noStrike" baseline="0" dirty="0">
                <a:solidFill>
                  <a:srgbClr val="000000"/>
                </a:solidFill>
                <a:latin typeface="Courier New" panose="02070309020205020404" pitchFamily="49" charset="0"/>
              </a:rPr>
              <a:t>); </a:t>
            </a:r>
            <a:endParaRPr lang="en-IN" sz="2800" b="0" i="0" u="none" strike="noStrike" baseline="0" dirty="0">
              <a:solidFill>
                <a:srgbClr val="000000"/>
              </a:solidFill>
              <a:latin typeface="Calibri" panose="020F0502020204030204" pitchFamily="34" charset="0"/>
            </a:endParaRPr>
          </a:p>
          <a:p>
            <a:r>
              <a:rPr lang="en-IN" sz="2800" b="0" i="0" u="none" strike="noStrike" baseline="0" dirty="0" err="1">
                <a:solidFill>
                  <a:srgbClr val="000000"/>
                </a:solidFill>
                <a:latin typeface="Courier New" panose="02070309020205020404" pitchFamily="49" charset="0"/>
              </a:rPr>
              <a:t>Bisection_search</a:t>
            </a:r>
            <a:r>
              <a:rPr lang="en-IN" sz="2800" b="0" i="0" u="none" strike="noStrike" baseline="0" dirty="0">
                <a:solidFill>
                  <a:srgbClr val="000000"/>
                </a:solidFill>
                <a:latin typeface="Courier New" panose="02070309020205020404" pitchFamily="49" charset="0"/>
              </a:rPr>
              <a:t>(x1,x3); </a:t>
            </a:r>
          </a:p>
          <a:p>
            <a:r>
              <a:rPr lang="en-IN" sz="2800" b="0" i="0" u="none" strike="noStrike" baseline="0" dirty="0">
                <a:solidFill>
                  <a:srgbClr val="0D00FF"/>
                </a:solidFill>
                <a:latin typeface="Courier New" panose="02070309020205020404" pitchFamily="49" charset="0"/>
              </a:rPr>
              <a:t>function </a:t>
            </a:r>
            <a:r>
              <a:rPr lang="en-IN" sz="2800" b="0" i="0" u="none" strike="noStrike" baseline="0" dirty="0" err="1">
                <a:solidFill>
                  <a:srgbClr val="000000"/>
                </a:solidFill>
                <a:latin typeface="Courier New" panose="02070309020205020404" pitchFamily="49" charset="0"/>
              </a:rPr>
              <a:t>fun_val</a:t>
            </a:r>
            <a:r>
              <a:rPr lang="en-IN" sz="2800" b="0" i="0" u="none" strike="noStrike" baseline="0" dirty="0">
                <a:solidFill>
                  <a:srgbClr val="000000"/>
                </a:solidFill>
                <a:latin typeface="Courier New" panose="02070309020205020404" pitchFamily="49" charset="0"/>
              </a:rPr>
              <a:t> = </a:t>
            </a:r>
            <a:r>
              <a:rPr lang="en-IN" sz="2800" b="0" i="0" u="none" strike="noStrike" baseline="0" dirty="0" err="1">
                <a:solidFill>
                  <a:srgbClr val="000000"/>
                </a:solidFill>
                <a:latin typeface="Courier New" panose="02070309020205020404" pitchFamily="49" charset="0"/>
              </a:rPr>
              <a:t>Objective_Fun</a:t>
            </a:r>
            <a:r>
              <a:rPr lang="en-IN" sz="2800" b="0" i="0" u="none" strike="noStrike" baseline="0" dirty="0">
                <a:solidFill>
                  <a:srgbClr val="000000"/>
                </a:solidFill>
                <a:latin typeface="Courier New" panose="02070309020205020404" pitchFamily="49" charset="0"/>
              </a:rPr>
              <a:t>(x) </a:t>
            </a:r>
            <a:r>
              <a:rPr lang="en-IN" sz="2800" b="0" i="0" u="none" strike="noStrike" baseline="0" dirty="0">
                <a:solidFill>
                  <a:srgbClr val="6FAC46"/>
                </a:solidFill>
                <a:latin typeface="Courier New" panose="02070309020205020404" pitchFamily="49" charset="0"/>
              </a:rPr>
              <a:t>%test </a:t>
            </a:r>
            <a:endParaRPr lang="en-IN" sz="2800" b="0" i="0" u="none" strike="noStrike" baseline="0" dirty="0">
              <a:solidFill>
                <a:srgbClr val="000000"/>
              </a:solidFill>
              <a:latin typeface="Calibri" panose="020F0502020204030204" pitchFamily="34" charset="0"/>
            </a:endParaRPr>
          </a:p>
          <a:p>
            <a:r>
              <a:rPr lang="en-IN" sz="2800" b="0" i="0" u="none" strike="noStrike" baseline="0" dirty="0" err="1">
                <a:solidFill>
                  <a:srgbClr val="000000"/>
                </a:solidFill>
                <a:latin typeface="Courier New" panose="02070309020205020404" pitchFamily="49" charset="0"/>
              </a:rPr>
              <a:t>fun_val</a:t>
            </a:r>
            <a:r>
              <a:rPr lang="en-IN" sz="2800" b="0" i="0" u="none" strike="noStrike" baseline="0" dirty="0">
                <a:solidFill>
                  <a:srgbClr val="000000"/>
                </a:solidFill>
                <a:latin typeface="Courier New" panose="02070309020205020404" pitchFamily="49" charset="0"/>
              </a:rPr>
              <a:t> = (x^2-1)^3-(2*x-5)^4 ; </a:t>
            </a:r>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=(-6.5,-1.7) % </a:t>
            </a:r>
            <a:endParaRPr lang="en-IN" sz="2800" b="0" i="0" u="none" strike="noStrike" baseline="0" dirty="0">
              <a:solidFill>
                <a:srgbClr val="000000"/>
              </a:solidFill>
              <a:latin typeface="Calibri" panose="020F0502020204030204" pitchFamily="34" charset="0"/>
            </a:endParaRPr>
          </a:p>
          <a:p>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2*exp(x) +2*x - x^3-8; %(</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=(-1.5,-.3) % </a:t>
            </a:r>
            <a:endParaRPr lang="en-IN" sz="2800" b="0" i="0" u="none" strike="noStrike" baseline="0" dirty="0">
              <a:solidFill>
                <a:srgbClr val="000000"/>
              </a:solidFill>
              <a:latin typeface="Calibri" panose="020F0502020204030204" pitchFamily="34" charset="0"/>
            </a:endParaRPr>
          </a:p>
          <a:p>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-4*x*sin(x) %(</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=(1.5,2.7) % </a:t>
            </a:r>
            <a:endParaRPr lang="en-IN" sz="2800" b="0" i="0" u="none" strike="noStrike" baseline="0" dirty="0">
              <a:solidFill>
                <a:srgbClr val="000000"/>
              </a:solidFill>
              <a:latin typeface="Calibri" panose="020F0502020204030204" pitchFamily="34" charset="0"/>
            </a:endParaRPr>
          </a:p>
          <a:p>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2*(x-3)^2+ exp(.5*x^2); %(</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=(1.3,2.5) % </a:t>
            </a:r>
            <a:endParaRPr lang="en-IN" sz="2800" b="0" i="0" u="none" strike="noStrike" baseline="0" dirty="0">
              <a:solidFill>
                <a:srgbClr val="000000"/>
              </a:solidFill>
              <a:latin typeface="Calibri" panose="020F0502020204030204" pitchFamily="34" charset="0"/>
            </a:endParaRPr>
          </a:p>
          <a:p>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x^2-10*exp(.1*x); %(</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=(-1.3,3.5) % </a:t>
            </a:r>
            <a:endParaRPr lang="en-IN" sz="2800" b="0" i="0" u="none" strike="noStrike" baseline="0" dirty="0">
              <a:solidFill>
                <a:srgbClr val="000000"/>
              </a:solidFill>
              <a:latin typeface="Calibri" panose="020F0502020204030204" pitchFamily="34" charset="0"/>
            </a:endParaRPr>
          </a:p>
          <a:p>
            <a:r>
              <a:rPr lang="en-IN" sz="2800" b="0" i="0" u="none" strike="noStrike" baseline="0" dirty="0">
                <a:solidFill>
                  <a:srgbClr val="018008"/>
                </a:solidFill>
                <a:latin typeface="Courier New" panose="02070309020205020404" pitchFamily="49" charset="0"/>
              </a:rPr>
              <a:t>%</a:t>
            </a:r>
            <a:r>
              <a:rPr lang="en-IN" sz="2800" b="0" i="0" u="none" strike="noStrike" baseline="0" dirty="0" err="1">
                <a:solidFill>
                  <a:srgbClr val="018008"/>
                </a:solidFill>
                <a:latin typeface="Courier New" panose="02070309020205020404" pitchFamily="49" charset="0"/>
              </a:rPr>
              <a:t>fun_val</a:t>
            </a:r>
            <a:r>
              <a:rPr lang="en-IN" sz="2800" b="0" i="0" u="none" strike="noStrike" baseline="0" dirty="0">
                <a:solidFill>
                  <a:srgbClr val="018008"/>
                </a:solidFill>
                <a:latin typeface="Courier New" panose="02070309020205020404" pitchFamily="49" charset="0"/>
              </a:rPr>
              <a:t> = 15*x^2-20*sin(x); %(</a:t>
            </a:r>
            <a:r>
              <a:rPr lang="en-IN" sz="2800" b="0" i="0" u="none" strike="noStrike" baseline="0" dirty="0" err="1">
                <a:solidFill>
                  <a:srgbClr val="018008"/>
                </a:solidFill>
                <a:latin typeface="Courier New" panose="02070309020205020404" pitchFamily="49" charset="0"/>
              </a:rPr>
              <a:t>a,b</a:t>
            </a:r>
            <a:r>
              <a:rPr lang="en-IN" sz="2800" b="0" i="0" u="none" strike="noStrike" baseline="0" dirty="0">
                <a:solidFill>
                  <a:srgbClr val="018008"/>
                </a:solidFill>
                <a:latin typeface="Courier New" panose="02070309020205020404" pitchFamily="49" charset="0"/>
              </a:rPr>
              <a:t>) =(-1.5,3.3) % </a:t>
            </a:r>
            <a:endParaRPr lang="en-IN" sz="2800" b="0" i="0" u="none" strike="noStrike" baseline="0" dirty="0">
              <a:solidFill>
                <a:srgbClr val="000000"/>
              </a:solidFill>
              <a:latin typeface="Calibri" panose="020F0502020204030204" pitchFamily="34" charset="0"/>
            </a:endParaRPr>
          </a:p>
          <a:p>
            <a:r>
              <a:rPr lang="en-IN" sz="2800" b="0" i="0" u="none" strike="noStrike" baseline="0" dirty="0">
                <a:solidFill>
                  <a:srgbClr val="0D00FF"/>
                </a:solidFill>
                <a:latin typeface="Courier New" panose="02070309020205020404" pitchFamily="49" charset="0"/>
              </a:rPr>
              <a:t>End</a:t>
            </a:r>
          </a:p>
          <a:p>
            <a:r>
              <a:rPr lang="en-IN" sz="2800" b="0" i="0" u="none" strike="noStrike" baseline="0" dirty="0">
                <a:solidFill>
                  <a:srgbClr val="0D00FF"/>
                </a:solidFill>
                <a:latin typeface="Courier New" panose="02070309020205020404" pitchFamily="49" charset="0"/>
              </a:rPr>
              <a:t>function </a:t>
            </a:r>
            <a:r>
              <a:rPr lang="en-IN" sz="2800" b="0" i="0" u="none" strike="noStrike" baseline="0" dirty="0" err="1">
                <a:solidFill>
                  <a:srgbClr val="0D00FF"/>
                </a:solidFill>
                <a:latin typeface="Courier New" panose="02070309020205020404" pitchFamily="49" charset="0"/>
              </a:rPr>
              <a:t>Bisection_search</a:t>
            </a:r>
            <a:r>
              <a:rPr lang="en-IN" sz="2800" b="0" i="0" u="none" strike="noStrike" baseline="0" dirty="0">
                <a:solidFill>
                  <a:srgbClr val="0D00FF"/>
                </a:solidFill>
                <a:latin typeface="Courier New" panose="02070309020205020404" pitchFamily="49" charset="0"/>
              </a:rPr>
              <a:t>(x1,x3); </a:t>
            </a:r>
          </a:p>
          <a:p>
            <a:r>
              <a:rPr lang="en-IN" sz="2800" b="0" i="0" u="none" strike="noStrike" baseline="0" dirty="0" err="1">
                <a:solidFill>
                  <a:srgbClr val="000000"/>
                </a:solidFill>
                <a:latin typeface="Calibri" panose="020F0502020204030204" pitchFamily="34" charset="0"/>
              </a:rPr>
              <a:t>fprintf</a:t>
            </a:r>
            <a:r>
              <a:rPr lang="en-IN" sz="2800" b="0" i="0" u="none" strike="noStrike" baseline="0" dirty="0">
                <a:solidFill>
                  <a:srgbClr val="000000"/>
                </a:solidFill>
                <a:latin typeface="Calibri" panose="020F0502020204030204" pitchFamily="34" charset="0"/>
              </a:rPr>
              <a:t>('Bisection Search Method'); </a:t>
            </a:r>
          </a:p>
          <a:p>
            <a:r>
              <a:rPr lang="en-IN" sz="2800" b="0" i="0" u="none" strike="noStrike" baseline="0" dirty="0" err="1">
                <a:solidFill>
                  <a:srgbClr val="000000"/>
                </a:solidFill>
                <a:latin typeface="Calibri" panose="020F0502020204030204" pitchFamily="34" charset="0"/>
              </a:rPr>
              <a:t>delta_x</a:t>
            </a:r>
            <a:r>
              <a:rPr lang="en-IN" sz="2800" b="0" i="0" u="none" strike="noStrike" baseline="0" dirty="0">
                <a:solidFill>
                  <a:srgbClr val="000000"/>
                </a:solidFill>
                <a:latin typeface="Calibri" panose="020F0502020204030204" pitchFamily="34" charset="0"/>
              </a:rPr>
              <a:t> = .0001; e = 10^-3; </a:t>
            </a:r>
          </a:p>
          <a:p>
            <a:pPr marL="0" indent="0">
              <a:buNone/>
            </a:pPr>
            <a:endParaRPr lang="en-IN" sz="2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50773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A178-9BFA-45A3-8214-94EA3E59D114}"/>
              </a:ext>
            </a:extLst>
          </p:cNvPr>
          <p:cNvSpPr>
            <a:spLocks noGrp="1"/>
          </p:cNvSpPr>
          <p:nvPr>
            <p:ph type="title"/>
          </p:nvPr>
        </p:nvSpPr>
        <p:spPr>
          <a:xfrm>
            <a:off x="838200" y="118114"/>
            <a:ext cx="10515600" cy="562923"/>
          </a:xfrm>
        </p:spPr>
        <p:txBody>
          <a:bodyPr>
            <a:normAutofit fontScale="90000"/>
          </a:bodyPr>
          <a:lstStyle/>
          <a:p>
            <a:r>
              <a:rPr lang="en-IN" dirty="0">
                <a:latin typeface="Bodoni MT Condensed" panose="02070606080606020203" pitchFamily="18" charset="0"/>
              </a:rPr>
              <a:t>MATLAB code for Bisection Search Method.(1)</a:t>
            </a:r>
          </a:p>
        </p:txBody>
      </p:sp>
      <p:sp>
        <p:nvSpPr>
          <p:cNvPr id="3" name="Content Placeholder 2">
            <a:extLst>
              <a:ext uri="{FF2B5EF4-FFF2-40B4-BE49-F238E27FC236}">
                <a16:creationId xmlns:a16="http://schemas.microsoft.com/office/drawing/2014/main" id="{D06EB824-E1B4-4033-BFD5-C340E73CC5E7}"/>
              </a:ext>
            </a:extLst>
          </p:cNvPr>
          <p:cNvSpPr>
            <a:spLocks noGrp="1"/>
          </p:cNvSpPr>
          <p:nvPr>
            <p:ph idx="1"/>
          </p:nvPr>
        </p:nvSpPr>
        <p:spPr>
          <a:xfrm>
            <a:off x="838200" y="681037"/>
            <a:ext cx="10515600" cy="5801650"/>
          </a:xfrm>
        </p:spPr>
        <p:txBody>
          <a:bodyPr>
            <a:normAutofit fontScale="62500" lnSpcReduction="20000"/>
          </a:bodyPr>
          <a:lstStyle/>
          <a:p>
            <a:r>
              <a:rPr lang="sv-SE" sz="2800" b="0" i="0" u="none" strike="noStrike" baseline="0" dirty="0">
                <a:solidFill>
                  <a:srgbClr val="000000"/>
                </a:solidFill>
                <a:latin typeface="Courier New" panose="02070309020205020404" pitchFamily="49" charset="0"/>
              </a:rPr>
              <a:t>x1 = x1 + delta_x; x2 = x1 -delta_x; </a:t>
            </a:r>
            <a:endParaRPr lang="sv-SE" sz="2800" b="0" i="0" u="none" strike="noStrike" baseline="0" dirty="0">
              <a:solidFill>
                <a:srgbClr val="000000"/>
              </a:solidFill>
              <a:latin typeface="Calibri" panose="020F0502020204030204" pitchFamily="34" charset="0"/>
            </a:endParaRPr>
          </a:p>
          <a:p>
            <a:r>
              <a:rPr lang="sv-SE" sz="2800" b="0" i="0" u="none" strike="noStrike" baseline="0" dirty="0">
                <a:solidFill>
                  <a:srgbClr val="000000"/>
                </a:solidFill>
                <a:latin typeface="Courier New" panose="02070309020205020404" pitchFamily="49" charset="0"/>
              </a:rPr>
              <a:t>x3 = x3+delta_x; x4 = x3 - delta_x; </a:t>
            </a:r>
            <a:endParaRPr lang="sv-SE" sz="2800" b="0" i="0" u="none" strike="noStrike" baseline="0" dirty="0">
              <a:solidFill>
                <a:srgbClr val="000000"/>
              </a:solidFill>
              <a:latin typeface="Calibri" panose="020F0502020204030204" pitchFamily="34" charset="0"/>
            </a:endParaRPr>
          </a:p>
          <a:p>
            <a:r>
              <a:rPr lang="pl-PL" sz="2800" b="0" i="0" u="none" strike="noStrike" baseline="0" dirty="0">
                <a:solidFill>
                  <a:srgbClr val="000000"/>
                </a:solidFill>
                <a:latin typeface="Courier New" panose="02070309020205020404" pitchFamily="49" charset="0"/>
              </a:rPr>
              <a:t>z = (x1 + x3)/2; z1 = z + delta_x; z2 = z - delta_x; </a:t>
            </a:r>
            <a:endParaRPr lang="pl-PL" sz="2800" b="0" i="0" u="none" strike="noStrike" baseline="0" dirty="0">
              <a:solidFill>
                <a:srgbClr val="000000"/>
              </a:solidFill>
              <a:latin typeface="Calibri" panose="020F0502020204030204" pitchFamily="34" charset="0"/>
            </a:endParaRPr>
          </a:p>
          <a:p>
            <a:r>
              <a:rPr lang="en-IN" sz="2800" b="0" i="0" u="none" strike="noStrike" baseline="0" dirty="0">
                <a:solidFill>
                  <a:srgbClr val="000000"/>
                </a:solidFill>
                <a:latin typeface="Calibri" panose="020F0502020204030204" pitchFamily="34" charset="0"/>
              </a:rPr>
              <a:t>f1 = </a:t>
            </a:r>
            <a:r>
              <a:rPr lang="en-IN" sz="2800" b="0" i="0" u="none" strike="noStrike" baseline="0" dirty="0" err="1">
                <a:solidFill>
                  <a:srgbClr val="000000"/>
                </a:solidFill>
                <a:latin typeface="Calibri" panose="020F0502020204030204" pitchFamily="34" charset="0"/>
              </a:rPr>
              <a:t>Objective_Fun</a:t>
            </a:r>
            <a:r>
              <a:rPr lang="en-IN" sz="2800" b="0" i="0" u="none" strike="noStrike" baseline="0" dirty="0">
                <a:solidFill>
                  <a:srgbClr val="000000"/>
                </a:solidFill>
                <a:latin typeface="Calibri" panose="020F0502020204030204" pitchFamily="34" charset="0"/>
              </a:rPr>
              <a:t>(x1); </a:t>
            </a:r>
          </a:p>
          <a:p>
            <a:r>
              <a:rPr lang="en-IN" sz="2800" b="0" i="0" u="none" strike="noStrike" baseline="0" dirty="0">
                <a:solidFill>
                  <a:srgbClr val="000000"/>
                </a:solidFill>
                <a:latin typeface="Calibri" panose="020F0502020204030204" pitchFamily="34" charset="0"/>
              </a:rPr>
              <a:t>f2 = </a:t>
            </a:r>
            <a:r>
              <a:rPr lang="en-IN" sz="2800" b="0" i="0" u="none" strike="noStrike" baseline="0" dirty="0" err="1">
                <a:solidFill>
                  <a:srgbClr val="000000"/>
                </a:solidFill>
                <a:latin typeface="Calibri" panose="020F0502020204030204" pitchFamily="34" charset="0"/>
              </a:rPr>
              <a:t>Objective_Fun</a:t>
            </a:r>
            <a:r>
              <a:rPr lang="en-IN" sz="2800" b="0" i="0" u="none" strike="noStrike" baseline="0" dirty="0">
                <a:solidFill>
                  <a:srgbClr val="000000"/>
                </a:solidFill>
                <a:latin typeface="Calibri" panose="020F0502020204030204" pitchFamily="34" charset="0"/>
              </a:rPr>
              <a:t>(x2); </a:t>
            </a:r>
          </a:p>
          <a:p>
            <a:r>
              <a:rPr lang="en-IN" sz="2800" b="0" i="0" u="none" strike="noStrike" baseline="0" dirty="0">
                <a:solidFill>
                  <a:srgbClr val="000000"/>
                </a:solidFill>
                <a:latin typeface="Calibri" panose="020F0502020204030204" pitchFamily="34" charset="0"/>
              </a:rPr>
              <a:t>f3 = </a:t>
            </a:r>
            <a:r>
              <a:rPr lang="en-IN" sz="2800" b="0" i="0" u="none" strike="noStrike" baseline="0" dirty="0" err="1">
                <a:solidFill>
                  <a:srgbClr val="000000"/>
                </a:solidFill>
                <a:latin typeface="Calibri" panose="020F0502020204030204" pitchFamily="34" charset="0"/>
              </a:rPr>
              <a:t>Objective_Fun</a:t>
            </a:r>
            <a:r>
              <a:rPr lang="en-IN" sz="2800" b="0" i="0" u="none" strike="noStrike" baseline="0" dirty="0">
                <a:solidFill>
                  <a:srgbClr val="000000"/>
                </a:solidFill>
                <a:latin typeface="Calibri" panose="020F0502020204030204" pitchFamily="34" charset="0"/>
              </a:rPr>
              <a:t>(x3); </a:t>
            </a:r>
          </a:p>
          <a:p>
            <a:r>
              <a:rPr lang="en-IN" sz="2800" b="0" i="0" u="none" strike="noStrike" baseline="0" dirty="0">
                <a:solidFill>
                  <a:srgbClr val="000000"/>
                </a:solidFill>
                <a:latin typeface="Calibri" panose="020F0502020204030204" pitchFamily="34" charset="0"/>
              </a:rPr>
              <a:t>f4 = </a:t>
            </a:r>
            <a:r>
              <a:rPr lang="en-IN" sz="2800" b="0" i="0" u="none" strike="noStrike" baseline="0" dirty="0" err="1">
                <a:solidFill>
                  <a:srgbClr val="000000"/>
                </a:solidFill>
                <a:latin typeface="Calibri" panose="020F0502020204030204" pitchFamily="34" charset="0"/>
              </a:rPr>
              <a:t>Objective_Fun</a:t>
            </a:r>
            <a:r>
              <a:rPr lang="en-IN" sz="2800" b="0" i="0" u="none" strike="noStrike" baseline="0" dirty="0">
                <a:solidFill>
                  <a:srgbClr val="000000"/>
                </a:solidFill>
                <a:latin typeface="Calibri" panose="020F0502020204030204" pitchFamily="34" charset="0"/>
              </a:rPr>
              <a:t>(x4); </a:t>
            </a:r>
          </a:p>
          <a:p>
            <a:r>
              <a:rPr lang="en-IN" sz="2800" b="0" i="0" u="none" strike="noStrike" baseline="0" dirty="0">
                <a:solidFill>
                  <a:srgbClr val="000000"/>
                </a:solidFill>
                <a:latin typeface="Calibri" panose="020F0502020204030204" pitchFamily="34" charset="0"/>
              </a:rPr>
              <a:t>f5 = </a:t>
            </a:r>
            <a:r>
              <a:rPr lang="en-IN" sz="2800" b="0" i="0" u="none" strike="noStrike" baseline="0" dirty="0" err="1">
                <a:solidFill>
                  <a:srgbClr val="000000"/>
                </a:solidFill>
                <a:latin typeface="Calibri" panose="020F0502020204030204" pitchFamily="34" charset="0"/>
              </a:rPr>
              <a:t>Objective_Fun</a:t>
            </a:r>
            <a:r>
              <a:rPr lang="en-IN" sz="2800" b="0" i="0" u="none" strike="noStrike" baseline="0" dirty="0">
                <a:solidFill>
                  <a:srgbClr val="000000"/>
                </a:solidFill>
                <a:latin typeface="Calibri" panose="020F0502020204030204" pitchFamily="34" charset="0"/>
              </a:rPr>
              <a:t>(z1); </a:t>
            </a:r>
          </a:p>
          <a:p>
            <a:r>
              <a:rPr lang="en-IN" sz="2800" b="0" i="0" u="none" strike="noStrike" baseline="0" dirty="0">
                <a:solidFill>
                  <a:srgbClr val="000000"/>
                </a:solidFill>
                <a:latin typeface="Calibri" panose="020F0502020204030204" pitchFamily="34" charset="0"/>
              </a:rPr>
              <a:t>f6 = </a:t>
            </a:r>
            <a:r>
              <a:rPr lang="en-IN" sz="2800" b="0" i="0" u="none" strike="noStrike" baseline="0" dirty="0" err="1">
                <a:solidFill>
                  <a:srgbClr val="000000"/>
                </a:solidFill>
                <a:latin typeface="Calibri" panose="020F0502020204030204" pitchFamily="34" charset="0"/>
              </a:rPr>
              <a:t>Objective_Fun</a:t>
            </a:r>
            <a:r>
              <a:rPr lang="en-IN" sz="2800" b="0" i="0" u="none" strike="noStrike" baseline="0" dirty="0">
                <a:solidFill>
                  <a:srgbClr val="000000"/>
                </a:solidFill>
                <a:latin typeface="Calibri" panose="020F0502020204030204" pitchFamily="34" charset="0"/>
              </a:rPr>
              <a:t>(z2); </a:t>
            </a:r>
          </a:p>
          <a:p>
            <a:r>
              <a:rPr lang="en-IN" sz="2800" b="0" i="0" u="none" strike="noStrike" baseline="0" dirty="0">
                <a:solidFill>
                  <a:srgbClr val="000000"/>
                </a:solidFill>
                <a:latin typeface="Courier New" panose="02070309020205020404" pitchFamily="49" charset="0"/>
              </a:rPr>
              <a:t>p = (f1-f2)/(2*</a:t>
            </a:r>
            <a:r>
              <a:rPr lang="en-IN" sz="2800" b="0" i="0" u="none" strike="noStrike" baseline="0" dirty="0" err="1">
                <a:solidFill>
                  <a:srgbClr val="000000"/>
                </a:solidFill>
                <a:latin typeface="Courier New" panose="02070309020205020404" pitchFamily="49" charset="0"/>
              </a:rPr>
              <a:t>delta_x</a:t>
            </a:r>
            <a:r>
              <a:rPr lang="en-IN" sz="2800" b="0" i="0" u="none" strike="noStrike" baseline="0" dirty="0">
                <a:solidFill>
                  <a:srgbClr val="000000"/>
                </a:solidFill>
                <a:latin typeface="Courier New" panose="02070309020205020404" pitchFamily="49" charset="0"/>
              </a:rPr>
              <a:t>); </a:t>
            </a:r>
            <a:endParaRPr lang="en-IN" sz="2800" b="0" i="0" u="none" strike="noStrike" baseline="0" dirty="0">
              <a:solidFill>
                <a:srgbClr val="000000"/>
              </a:solidFill>
              <a:latin typeface="Calibri" panose="020F0502020204030204" pitchFamily="34" charset="0"/>
            </a:endParaRPr>
          </a:p>
          <a:p>
            <a:r>
              <a:rPr lang="en-IN" sz="2800" b="0" i="0" u="none" strike="noStrike" baseline="0" dirty="0">
                <a:solidFill>
                  <a:srgbClr val="000000"/>
                </a:solidFill>
                <a:latin typeface="Courier New" panose="02070309020205020404" pitchFamily="49" charset="0"/>
              </a:rPr>
              <a:t>q = (f3-f4)/(2*</a:t>
            </a:r>
            <a:r>
              <a:rPr lang="en-IN" sz="2800" b="0" i="0" u="none" strike="noStrike" baseline="0" dirty="0" err="1">
                <a:solidFill>
                  <a:srgbClr val="000000"/>
                </a:solidFill>
                <a:latin typeface="Courier New" panose="02070309020205020404" pitchFamily="49" charset="0"/>
              </a:rPr>
              <a:t>delta_x</a:t>
            </a:r>
            <a:r>
              <a:rPr lang="en-IN" sz="2800" b="0" i="0" u="none" strike="noStrike" baseline="0" dirty="0">
                <a:solidFill>
                  <a:srgbClr val="000000"/>
                </a:solidFill>
                <a:latin typeface="Courier New" panose="02070309020205020404" pitchFamily="49" charset="0"/>
              </a:rPr>
              <a:t>); </a:t>
            </a:r>
            <a:endParaRPr lang="en-IN" sz="2800" b="0" i="0" u="none" strike="noStrike" baseline="0" dirty="0">
              <a:solidFill>
                <a:srgbClr val="000000"/>
              </a:solidFill>
              <a:latin typeface="Calibri" panose="020F0502020204030204" pitchFamily="34" charset="0"/>
            </a:endParaRPr>
          </a:p>
          <a:p>
            <a:r>
              <a:rPr lang="sv-SE" sz="2800" b="0" i="0" u="none" strike="noStrike" baseline="0" dirty="0">
                <a:solidFill>
                  <a:srgbClr val="000000"/>
                </a:solidFill>
                <a:latin typeface="Courier New" panose="02070309020205020404" pitchFamily="49" charset="0"/>
              </a:rPr>
              <a:t>r = (f5-f6)/(2*delta_x); </a:t>
            </a:r>
            <a:endParaRPr lang="sv-SE" sz="2800" b="0" i="0" u="none" strike="noStrike" baseline="0" dirty="0">
              <a:solidFill>
                <a:srgbClr val="000000"/>
              </a:solidFill>
              <a:latin typeface="Calibri" panose="020F0502020204030204" pitchFamily="34" charset="0"/>
            </a:endParaRPr>
          </a:p>
          <a:p>
            <a:r>
              <a:rPr lang="en-IN" sz="2800" b="0" i="0" u="none" strike="noStrike" baseline="0" dirty="0" err="1">
                <a:solidFill>
                  <a:srgbClr val="000000"/>
                </a:solidFill>
                <a:latin typeface="Calibri" panose="020F0502020204030204" pitchFamily="34" charset="0"/>
              </a:rPr>
              <a:t>feval</a:t>
            </a:r>
            <a:r>
              <a:rPr lang="en-IN" sz="2800" b="0" i="0" u="none" strike="noStrike" baseline="0" dirty="0">
                <a:solidFill>
                  <a:srgbClr val="000000"/>
                </a:solidFill>
                <a:latin typeface="Calibri" panose="020F0502020204030204" pitchFamily="34" charset="0"/>
              </a:rPr>
              <a:t> = 6; </a:t>
            </a:r>
          </a:p>
          <a:p>
            <a:r>
              <a:rPr lang="en-IN" sz="2800" b="0" i="0" u="none" strike="noStrike" baseline="0" dirty="0">
                <a:solidFill>
                  <a:srgbClr val="000000"/>
                </a:solidFill>
                <a:latin typeface="Courier New" panose="02070309020205020404" pitchFamily="49" charset="0"/>
              </a:rPr>
              <a:t>out = </a:t>
            </a:r>
            <a:r>
              <a:rPr lang="en-IN" sz="2800" b="0" i="0" u="none" strike="noStrike" baseline="0" dirty="0" err="1">
                <a:solidFill>
                  <a:srgbClr val="000000"/>
                </a:solidFill>
                <a:latin typeface="Courier New" panose="02070309020205020404" pitchFamily="49" charset="0"/>
              </a:rPr>
              <a:t>fopen</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A04F8"/>
                </a:solidFill>
                <a:latin typeface="Courier New" panose="02070309020205020404" pitchFamily="49" charset="0"/>
              </a:rPr>
              <a:t>'</a:t>
            </a:r>
            <a:r>
              <a:rPr lang="en-IN" sz="2800" b="0" i="0" u="none" strike="noStrike" baseline="0" dirty="0" err="1">
                <a:solidFill>
                  <a:srgbClr val="AA04F8"/>
                </a:solidFill>
                <a:latin typeface="Courier New" panose="02070309020205020404" pitchFamily="49" charset="0"/>
              </a:rPr>
              <a:t>Bisection_search_iterations.out</a:t>
            </a:r>
            <a:r>
              <a:rPr lang="en-IN" sz="2800" b="0" i="0" u="none" strike="noStrike" baseline="0" dirty="0">
                <a:solidFill>
                  <a:srgbClr val="AA04F8"/>
                </a:solidFill>
                <a:latin typeface="Courier New" panose="02070309020205020404" pitchFamily="49" charset="0"/>
              </a:rPr>
              <a:t>'</a:t>
            </a:r>
            <a:r>
              <a:rPr lang="en-IN" sz="2800" b="0" i="0" u="none" strike="noStrike" baseline="0" dirty="0">
                <a:solidFill>
                  <a:srgbClr val="000000"/>
                </a:solidFill>
                <a:latin typeface="Courier New" panose="02070309020205020404" pitchFamily="49" charset="0"/>
              </a:rPr>
              <a:t>, </a:t>
            </a:r>
            <a:r>
              <a:rPr lang="en-IN" sz="2800" b="0" i="0" u="none" strike="noStrike" baseline="0" dirty="0">
                <a:solidFill>
                  <a:srgbClr val="AA04F8"/>
                </a:solidFill>
                <a:latin typeface="Courier New" panose="02070309020205020404" pitchFamily="49" charset="0"/>
              </a:rPr>
              <a:t>'w'</a:t>
            </a:r>
            <a:r>
              <a:rPr lang="en-IN" sz="2800" b="0" i="0" u="none" strike="noStrike" baseline="0" dirty="0">
                <a:solidFill>
                  <a:srgbClr val="000000"/>
                </a:solidFill>
                <a:latin typeface="Courier New" panose="02070309020205020404" pitchFamily="49" charset="0"/>
              </a:rPr>
              <a:t>); </a:t>
            </a:r>
            <a:endParaRPr lang="en-IN" sz="2800" b="0" i="0" u="none" strike="noStrike" baseline="0" dirty="0">
              <a:solidFill>
                <a:srgbClr val="000000"/>
              </a:solidFill>
              <a:latin typeface="Calibri" panose="020F0502020204030204" pitchFamily="34" charset="0"/>
            </a:endParaRP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(out,</a:t>
            </a:r>
            <a:r>
              <a:rPr lang="en-IN" sz="2800" b="0" i="0" u="none" strike="noStrike" baseline="0" dirty="0">
                <a:solidFill>
                  <a:srgbClr val="AA04F8"/>
                </a:solidFill>
                <a:latin typeface="Courier New" panose="02070309020205020404" pitchFamily="49" charset="0"/>
              </a:rPr>
              <a:t>'x1\</a:t>
            </a:r>
            <a:r>
              <a:rPr lang="en-IN" sz="2800" b="0" i="0" u="none" strike="noStrike" baseline="0" dirty="0" err="1">
                <a:solidFill>
                  <a:srgbClr val="AA04F8"/>
                </a:solidFill>
                <a:latin typeface="Courier New" panose="02070309020205020404" pitchFamily="49" charset="0"/>
              </a:rPr>
              <a:t>tz</a:t>
            </a:r>
            <a:r>
              <a:rPr lang="en-IN" sz="2800" b="0" i="0" u="none" strike="noStrike" baseline="0" dirty="0">
                <a:solidFill>
                  <a:srgbClr val="AA04F8"/>
                </a:solidFill>
                <a:latin typeface="Courier New" panose="02070309020205020404" pitchFamily="49" charset="0"/>
              </a:rPr>
              <a:t>\tx3\</a:t>
            </a:r>
            <a:r>
              <a:rPr lang="en-IN" sz="2800" b="0" i="0" u="none" strike="noStrike" baseline="0" dirty="0" err="1">
                <a:solidFill>
                  <a:srgbClr val="AA04F8"/>
                </a:solidFill>
                <a:latin typeface="Courier New" panose="02070309020205020404" pitchFamily="49" charset="0"/>
              </a:rPr>
              <a:t>tf</a:t>
            </a:r>
            <a:r>
              <a:rPr lang="en-IN" sz="2800" b="0" i="0" u="none" strike="noStrike" baseline="0" dirty="0">
                <a:solidFill>
                  <a:srgbClr val="AA04F8"/>
                </a:solidFill>
                <a:latin typeface="Courier New" panose="02070309020205020404" pitchFamily="49" charset="0"/>
              </a:rPr>
              <a:t>(x5)\</a:t>
            </a:r>
            <a:r>
              <a:rPr lang="en-IN" sz="2800" b="0" i="0" u="none" strike="noStrike" baseline="0" dirty="0" err="1">
                <a:solidFill>
                  <a:srgbClr val="AA04F8"/>
                </a:solidFill>
                <a:latin typeface="Courier New" panose="02070309020205020404" pitchFamily="49" charset="0"/>
              </a:rPr>
              <a:t>tf</a:t>
            </a:r>
            <a:r>
              <a:rPr lang="en-IN" sz="2800" b="0" i="0" u="none" strike="noStrike" baseline="0" dirty="0">
                <a:solidFill>
                  <a:srgbClr val="AA04F8"/>
                </a:solidFill>
                <a:latin typeface="Courier New" panose="02070309020205020404" pitchFamily="49" charset="0"/>
              </a:rPr>
              <a:t>(x6)\tr\n'</a:t>
            </a:r>
            <a:r>
              <a:rPr lang="en-IN" sz="2800" b="0" i="0" u="none" strike="noStrike" baseline="0" dirty="0">
                <a:solidFill>
                  <a:srgbClr val="000000"/>
                </a:solidFill>
                <a:latin typeface="Courier New" panose="02070309020205020404" pitchFamily="49" charset="0"/>
              </a:rPr>
              <a:t>); </a:t>
            </a:r>
            <a:endParaRPr lang="en-IN" sz="2800" b="0" i="0" u="none" strike="noStrike" baseline="0" dirty="0">
              <a:solidFill>
                <a:srgbClr val="000000"/>
              </a:solidFill>
              <a:latin typeface="Calibri" panose="020F0502020204030204" pitchFamily="34" charset="0"/>
            </a:endParaRPr>
          </a:p>
          <a:p>
            <a:r>
              <a:rPr lang="en-IN" sz="2800" b="0" i="0" u="none" strike="noStrike" baseline="0" dirty="0">
                <a:solidFill>
                  <a:srgbClr val="000000"/>
                </a:solidFill>
                <a:latin typeface="Calibri" panose="020F0502020204030204" pitchFamily="34" charset="0"/>
              </a:rPr>
              <a:t>while(abs(r)&gt;=e) </a:t>
            </a:r>
          </a:p>
          <a:p>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(out,</a:t>
            </a:r>
            <a:r>
              <a:rPr lang="en-IN" sz="2800" b="0" i="0" u="none" strike="noStrike" baseline="0" dirty="0">
                <a:solidFill>
                  <a:srgbClr val="AA04F8"/>
                </a:solidFill>
                <a:latin typeface="Courier New" panose="02070309020205020404" pitchFamily="49" charset="0"/>
              </a:rPr>
              <a:t>'%4.2f\t%4.2f\t%4.2f\t%4.2f\t%4.2f\t%4.2f\n'</a:t>
            </a:r>
            <a:r>
              <a:rPr lang="en-IN" sz="2800" b="0" i="0" u="none" strike="noStrike" baseline="0" dirty="0">
                <a:solidFill>
                  <a:srgbClr val="000000"/>
                </a:solidFill>
                <a:latin typeface="Courier New" panose="02070309020205020404" pitchFamily="49" charset="0"/>
              </a:rPr>
              <a:t>,x1,z,x3,f5,f6,r); </a:t>
            </a:r>
            <a:endParaRPr lang="en-IN" sz="2800" b="0" i="0" u="none" strike="noStrike" baseline="0" dirty="0">
              <a:solidFill>
                <a:srgbClr val="000000"/>
              </a:solidFill>
              <a:latin typeface="Calibri" panose="020F0502020204030204" pitchFamily="34" charset="0"/>
            </a:endParaRPr>
          </a:p>
          <a:p>
            <a:endParaRPr lang="en-IN" dirty="0"/>
          </a:p>
        </p:txBody>
      </p:sp>
    </p:spTree>
    <p:extLst>
      <p:ext uri="{BB962C8B-B14F-4D97-AF65-F5344CB8AC3E}">
        <p14:creationId xmlns:p14="http://schemas.microsoft.com/office/powerpoint/2010/main" val="410171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lstStyle/>
          <a:p>
            <a:r>
              <a:rPr lang="en-IN" dirty="0">
                <a:latin typeface="Bodoni MT Condensed" panose="02070606080606020203" pitchFamily="18" charset="0"/>
              </a:rPr>
              <a:t>Bounding Search Method &amp; Bisection Method.(Results)</a:t>
            </a:r>
            <a:endParaRPr lang="en-IN"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752528473"/>
                  </p:ext>
                </p:extLst>
              </p:nvPr>
            </p:nvGraphicFramePr>
            <p:xfrm>
              <a:off x="1" y="1201004"/>
              <a:ext cx="12211755" cy="338728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37084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Q.1.    Maximise  </a:t>
                          </a:r>
                          <a14:m>
                            <m:oMath xmlns:m="http://schemas.openxmlformats.org/officeDocument/2006/math">
                              <m:r>
                                <a:rPr lang="en-IN" sz="1800" i="1" kern="1200" smtClean="0">
                                  <a:solidFill>
                                    <a:schemeClr val="dk1"/>
                                  </a:solidFill>
                                  <a:latin typeface="Cambria Math" panose="02040503050406030204" pitchFamily="18" charset="0"/>
                                  <a:ea typeface="+mn-ea"/>
                                  <a:cs typeface="+mn-cs"/>
                                </a:rPr>
                                <m:t>𝑓</m:t>
                              </m:r>
                              <m:d>
                                <m:dPr>
                                  <m:ctrlPr>
                                    <a:rPr lang="en-IN" sz="1800" i="1" kern="1200">
                                      <a:solidFill>
                                        <a:schemeClr val="dk1"/>
                                      </a:solidFill>
                                      <a:latin typeface="Cambria Math" panose="02040503050406030204" pitchFamily="18" charset="0"/>
                                      <a:ea typeface="+mn-ea"/>
                                      <a:cs typeface="+mn-cs"/>
                                    </a:rPr>
                                  </m:ctrlPr>
                                </m:dPr>
                                <m:e>
                                  <m:r>
                                    <a:rPr lang="en-IN" sz="1800" i="1" kern="1200">
                                      <a:solidFill>
                                        <a:schemeClr val="dk1"/>
                                      </a:solidFill>
                                      <a:latin typeface="Cambria Math" panose="02040503050406030204" pitchFamily="18" charset="0"/>
                                      <a:ea typeface="+mn-ea"/>
                                      <a:cs typeface="+mn-cs"/>
                                    </a:rPr>
                                    <m:t>𝑥</m:t>
                                  </m:r>
                                </m:e>
                              </m:d>
                              <m:r>
                                <a:rPr lang="en-IN" sz="1800" i="0" kern="1200">
                                  <a:solidFill>
                                    <a:schemeClr val="dk1"/>
                                  </a:solidFill>
                                  <a:latin typeface="Cambria Math" panose="02040503050406030204" pitchFamily="18" charset="0"/>
                                  <a:ea typeface="+mn-ea"/>
                                  <a:cs typeface="+mn-cs"/>
                                </a:rPr>
                                <m:t>=</m:t>
                              </m:r>
                              <m:sSup>
                                <m:sSupPr>
                                  <m:ctrlPr>
                                    <a:rPr lang="en-IN" sz="1800" i="1" kern="1200">
                                      <a:solidFill>
                                        <a:schemeClr val="dk1"/>
                                      </a:solidFill>
                                      <a:latin typeface="Cambria Math" panose="02040503050406030204" pitchFamily="18" charset="0"/>
                                      <a:ea typeface="+mn-ea"/>
                                      <a:cs typeface="+mn-cs"/>
                                    </a:rPr>
                                  </m:ctrlPr>
                                </m:sSupPr>
                                <m:e>
                                  <m:d>
                                    <m:dPr>
                                      <m:ctrlPr>
                                        <a:rPr lang="en-IN" sz="1800" i="1" kern="1200">
                                          <a:solidFill>
                                            <a:schemeClr val="dk1"/>
                                          </a:solidFill>
                                          <a:latin typeface="Cambria Math" panose="02040503050406030204" pitchFamily="18" charset="0"/>
                                          <a:ea typeface="+mn-ea"/>
                                          <a:cs typeface="+mn-cs"/>
                                        </a:rPr>
                                      </m:ctrlPr>
                                    </m:dPr>
                                    <m:e>
                                      <m:r>
                                        <a:rPr lang="en-IN" sz="1800" i="0" kern="1200">
                                          <a:solidFill>
                                            <a:schemeClr val="dk1"/>
                                          </a:solidFill>
                                          <a:latin typeface="Cambria Math" panose="02040503050406030204" pitchFamily="18" charset="0"/>
                                          <a:ea typeface="+mn-ea"/>
                                          <a:cs typeface="+mn-cs"/>
                                        </a:rPr>
                                        <m:t>2</m:t>
                                      </m:r>
                                      <m:r>
                                        <a:rPr lang="en-IN" sz="1800" i="1" kern="1200">
                                          <a:solidFill>
                                            <a:schemeClr val="dk1"/>
                                          </a:solidFill>
                                          <a:latin typeface="Cambria Math" panose="02040503050406030204" pitchFamily="18" charset="0"/>
                                          <a:ea typeface="+mn-ea"/>
                                          <a:cs typeface="+mn-cs"/>
                                        </a:rPr>
                                        <m:t>𝑥</m:t>
                                      </m:r>
                                      <m:r>
                                        <a:rPr lang="en-IN" sz="1800" i="0" kern="1200">
                                          <a:solidFill>
                                            <a:schemeClr val="dk1"/>
                                          </a:solidFill>
                                          <a:latin typeface="Cambria Math" panose="02040503050406030204" pitchFamily="18" charset="0"/>
                                          <a:ea typeface="+mn-ea"/>
                                          <a:cs typeface="+mn-cs"/>
                                        </a:rPr>
                                        <m:t>−5</m:t>
                                      </m:r>
                                    </m:e>
                                  </m:d>
                                </m:e>
                                <m:sup>
                                  <m:r>
                                    <a:rPr lang="en-IN" sz="1800" i="0" kern="1200">
                                      <a:solidFill>
                                        <a:schemeClr val="dk1"/>
                                      </a:solidFill>
                                      <a:latin typeface="Cambria Math" panose="02040503050406030204" pitchFamily="18" charset="0"/>
                                      <a:ea typeface="+mn-ea"/>
                                      <a:cs typeface="+mn-cs"/>
                                    </a:rPr>
                                    <m:t>4</m:t>
                                  </m:r>
                                </m:sup>
                              </m:sSup>
                              <m:r>
                                <a:rPr lang="en-US" sz="1800" b="0" i="1" kern="1200" smtClean="0">
                                  <a:solidFill>
                                    <a:schemeClr val="dk1"/>
                                  </a:solidFill>
                                  <a:latin typeface="Cambria Math" panose="02040503050406030204" pitchFamily="18" charset="0"/>
                                  <a:ea typeface="+mn-ea"/>
                                  <a:cs typeface="+mn-cs"/>
                                </a:rPr>
                                <m:t>−</m:t>
                              </m:r>
                              <m:r>
                                <a:rPr lang="en-IN" sz="1800" i="1" kern="1200">
                                  <a:solidFill>
                                    <a:schemeClr val="dk1"/>
                                  </a:solidFill>
                                  <a:latin typeface="Cambria Math" panose="02040503050406030204" pitchFamily="18" charset="0"/>
                                  <a:ea typeface="+mn-ea"/>
                                  <a:cs typeface="+mn-cs"/>
                                </a:rPr>
                                <m:t> </m:t>
                              </m:r>
                              <m:sSup>
                                <m:sSupPr>
                                  <m:ctrlPr>
                                    <a:rPr lang="en-IN" sz="1800" i="1" kern="1200" smtClean="0">
                                      <a:solidFill>
                                        <a:schemeClr val="dk1"/>
                                      </a:solidFill>
                                      <a:latin typeface="Cambria Math" panose="02040503050406030204" pitchFamily="18" charset="0"/>
                                      <a:ea typeface="+mn-ea"/>
                                      <a:cs typeface="+mn-cs"/>
                                    </a:rPr>
                                  </m:ctrlPr>
                                </m:sSupPr>
                                <m:e>
                                  <m:d>
                                    <m:dPr>
                                      <m:ctrlPr>
                                        <a:rPr lang="en-IN" sz="1800" i="1" kern="1200">
                                          <a:solidFill>
                                            <a:schemeClr val="dk1"/>
                                          </a:solidFill>
                                          <a:latin typeface="Cambria Math" panose="02040503050406030204" pitchFamily="18" charset="0"/>
                                          <a:ea typeface="+mn-ea"/>
                                          <a:cs typeface="+mn-cs"/>
                                        </a:rPr>
                                      </m:ctrlPr>
                                    </m:dPr>
                                    <m:e>
                                      <m:sSup>
                                        <m:sSupPr>
                                          <m:ctrlPr>
                                            <a:rPr lang="en-IN" sz="1800" i="1" kern="1200">
                                              <a:solidFill>
                                                <a:schemeClr val="dk1"/>
                                              </a:solidFill>
                                              <a:latin typeface="Cambria Math" panose="02040503050406030204" pitchFamily="18" charset="0"/>
                                              <a:ea typeface="+mn-ea"/>
                                              <a:cs typeface="+mn-cs"/>
                                            </a:rPr>
                                          </m:ctrlPr>
                                        </m:sSupPr>
                                        <m:e>
                                          <m:r>
                                            <a:rPr lang="en-IN" sz="1800" i="1" kern="1200">
                                              <a:solidFill>
                                                <a:schemeClr val="dk1"/>
                                              </a:solidFill>
                                              <a:latin typeface="Cambria Math" panose="02040503050406030204" pitchFamily="18" charset="0"/>
                                              <a:ea typeface="+mn-ea"/>
                                              <a:cs typeface="+mn-cs"/>
                                            </a:rPr>
                                            <m:t>𝑥</m:t>
                                          </m:r>
                                        </m:e>
                                        <m:sup>
                                          <m:r>
                                            <a:rPr lang="en-IN" sz="1800" i="0" kern="1200">
                                              <a:solidFill>
                                                <a:schemeClr val="dk1"/>
                                              </a:solidFill>
                                              <a:latin typeface="Cambria Math" panose="02040503050406030204" pitchFamily="18" charset="0"/>
                                              <a:ea typeface="+mn-ea"/>
                                              <a:cs typeface="+mn-cs"/>
                                            </a:rPr>
                                            <m:t>2</m:t>
                                          </m:r>
                                        </m:sup>
                                      </m:sSup>
                                      <m:r>
                                        <a:rPr lang="en-IN" sz="1800" i="0" kern="1200">
                                          <a:solidFill>
                                            <a:schemeClr val="dk1"/>
                                          </a:solidFill>
                                          <a:latin typeface="Cambria Math" panose="02040503050406030204" pitchFamily="18" charset="0"/>
                                          <a:ea typeface="+mn-ea"/>
                                          <a:cs typeface="+mn-cs"/>
                                        </a:rPr>
                                        <m:t>−1</m:t>
                                      </m:r>
                                    </m:e>
                                  </m:d>
                                </m:e>
                                <m:sup>
                                  <m:r>
                                    <a:rPr lang="en-IN" sz="1800" i="0" kern="1200">
                                      <a:solidFill>
                                        <a:schemeClr val="dk1"/>
                                      </a:solidFill>
                                      <a:latin typeface="Cambria Math" panose="02040503050406030204" pitchFamily="18" charset="0"/>
                                      <a:ea typeface="+mn-ea"/>
                                      <a:cs typeface="+mn-cs"/>
                                    </a:rPr>
                                    <m:t>3</m:t>
                                  </m:r>
                                </m:sup>
                              </m:sSup>
                            </m:oMath>
                          </a14:m>
                          <a:endParaRPr lang="en-IN" sz="1800" b="0" i="0" u="none" strike="noStrike" kern="1200" baseline="0" dirty="0">
                            <a:solidFill>
                              <a:schemeClr val="dk1"/>
                            </a:solidFill>
                            <a:latin typeface="+mn-lt"/>
                            <a:ea typeface="+mn-ea"/>
                            <a:cs typeface="+mn-cs"/>
                          </a:endParaRPr>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IN" dirty="0"/>
                            <a:t>-8</a:t>
                          </a:r>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pPr algn="l"/>
                          <a:r>
                            <a:rPr lang="en-US"/>
                            <a:t>5</a:t>
                          </a:r>
                          <a:endParaRPr lang="en-IN" dirty="0"/>
                        </a:p>
                      </a:txBody>
                      <a:tcPr/>
                    </a:tc>
                    <a:tc>
                      <a:txBody>
                        <a:bodyPr/>
                        <a:lstStyle/>
                        <a:p>
                          <a:pPr algn="l"/>
                          <a:r>
                            <a:rPr lang="en-US"/>
                            <a:t>8</a:t>
                          </a:r>
                          <a:endParaRPr lang="en-IN" dirty="0"/>
                        </a:p>
                      </a:txBody>
                      <a:tcPr/>
                    </a:tc>
                    <a:tc>
                      <a:txBody>
                        <a:bodyPr/>
                        <a:lstStyle/>
                        <a:p>
                          <a:pPr algn="l"/>
                          <a:r>
                            <a:rPr lang="en-US"/>
                            <a:t>(-6.5,-1.7)</a:t>
                          </a:r>
                          <a:endParaRPr lang="en-IN" dirty="0"/>
                        </a:p>
                      </a:txBody>
                      <a:tcPr/>
                    </a:tc>
                    <a:tc>
                      <a:txBody>
                        <a:bodyPr/>
                        <a:lstStyle/>
                        <a:p>
                          <a:r>
                            <a:rPr lang="en-IN" dirty="0"/>
                            <a:t>8</a:t>
                          </a:r>
                        </a:p>
                      </a:txBody>
                      <a:tcPr/>
                    </a:tc>
                    <a:tc>
                      <a:txBody>
                        <a:bodyPr/>
                        <a:lstStyle/>
                        <a:p>
                          <a:pPr algn="l"/>
                          <a:r>
                            <a:rPr lang="en-IN" dirty="0"/>
                            <a:t>16</a:t>
                          </a:r>
                        </a:p>
                      </a:txBody>
                      <a:tcPr/>
                    </a:tc>
                    <a:tc>
                      <a:txBody>
                        <a:bodyPr/>
                        <a:lstStyle/>
                        <a:p>
                          <a:pPr algn="l"/>
                          <a:r>
                            <a:rPr lang="en-US"/>
                            <a:t>(-5.775,-5.775)</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a:t>0.2</a:t>
                          </a:r>
                          <a:endParaRPr lang="en-IN"/>
                        </a:p>
                      </a:txBody>
                      <a:tcPr/>
                    </a:tc>
                    <a:tc hMerge="1">
                      <a:txBody>
                        <a:bodyPr/>
                        <a:lstStyle/>
                        <a:p>
                          <a:endParaRPr lang="en-IN"/>
                        </a:p>
                      </a:txBody>
                      <a:tcPr/>
                    </a:tc>
                    <a:tc>
                      <a:txBody>
                        <a:bodyPr/>
                        <a:lstStyle/>
                        <a:p>
                          <a:r>
                            <a:rPr lang="en-US"/>
                            <a:t>4</a:t>
                          </a:r>
                          <a:endParaRPr lang="en-IN"/>
                        </a:p>
                      </a:txBody>
                      <a:tcPr/>
                    </a:tc>
                    <a:tc>
                      <a:txBody>
                        <a:bodyPr/>
                        <a:lstStyle/>
                        <a:p>
                          <a:r>
                            <a:rPr lang="en-US"/>
                            <a:t>7</a:t>
                          </a:r>
                          <a:endParaRPr lang="en-IN"/>
                        </a:p>
                      </a:txBody>
                      <a:tcPr/>
                    </a:tc>
                    <a:tc>
                      <a:txBody>
                        <a:bodyPr/>
                        <a:lstStyle/>
                        <a:p>
                          <a:r>
                            <a:rPr lang="en-US"/>
                            <a:t>(-6.6,-1.8)</a:t>
                          </a:r>
                          <a:endParaRPr lang="en-IN"/>
                        </a:p>
                      </a:txBody>
                      <a:tcPr/>
                    </a:tc>
                    <a:tc>
                      <a:txBody>
                        <a:bodyPr/>
                        <a:lstStyle/>
                        <a:p>
                          <a:r>
                            <a:rPr lang="en-IN" dirty="0"/>
                            <a:t>8</a:t>
                          </a:r>
                        </a:p>
                      </a:txBody>
                      <a:tcPr/>
                    </a:tc>
                    <a:tc>
                      <a:txBody>
                        <a:bodyPr/>
                        <a:lstStyle/>
                        <a:p>
                          <a:r>
                            <a:rPr lang="en-IN" dirty="0"/>
                            <a:t>16</a:t>
                          </a:r>
                        </a:p>
                      </a:txBody>
                      <a:tcPr/>
                    </a:tc>
                    <a:tc>
                      <a:txBody>
                        <a:bodyPr/>
                        <a:lstStyle/>
                        <a:p>
                          <a:r>
                            <a:rPr lang="en-US"/>
                            <a:t>(-5.775,-5.775)</a:t>
                          </a:r>
                          <a:endParaRPr lang="en-IN" dirty="0"/>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a:t>3</a:t>
                          </a:r>
                          <a:endParaRPr lang="en-IN"/>
                        </a:p>
                      </a:txBody>
                      <a:tcPr/>
                    </a:tc>
                    <a:tc>
                      <a:txBody>
                        <a:bodyPr/>
                        <a:lstStyle/>
                        <a:p>
                          <a:r>
                            <a:rPr lang="en-US"/>
                            <a:t>6</a:t>
                          </a:r>
                          <a:endParaRPr lang="en-IN"/>
                        </a:p>
                      </a:txBody>
                      <a:tcPr/>
                    </a:tc>
                    <a:tc>
                      <a:txBody>
                        <a:bodyPr/>
                        <a:lstStyle/>
                        <a:p>
                          <a:r>
                            <a:rPr lang="en-US"/>
                            <a:t>(-7.1,-3.5)</a:t>
                          </a:r>
                          <a:endParaRPr lang="en-IN"/>
                        </a:p>
                      </a:txBody>
                      <a:tcPr/>
                    </a:tc>
                    <a:tc>
                      <a:txBody>
                        <a:bodyPr/>
                        <a:lstStyle/>
                        <a:p>
                          <a:r>
                            <a:rPr lang="en-IN" dirty="0"/>
                            <a:t>7</a:t>
                          </a:r>
                        </a:p>
                      </a:txBody>
                      <a:tcPr/>
                    </a:tc>
                    <a:tc>
                      <a:txBody>
                        <a:bodyPr/>
                        <a:lstStyle/>
                        <a:p>
                          <a:r>
                            <a:rPr lang="en-IN" dirty="0"/>
                            <a:t>14</a:t>
                          </a:r>
                        </a:p>
                      </a:txBody>
                      <a:tcPr/>
                    </a:tc>
                    <a:tc>
                      <a:txBody>
                        <a:bodyPr/>
                        <a:lstStyle/>
                        <a:p>
                          <a:r>
                            <a:rPr lang="en-US"/>
                            <a:t>(-5.775,-5.775)</a:t>
                          </a:r>
                          <a:endParaRPr lang="en-IN"/>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a:t>0.4</a:t>
                          </a:r>
                          <a:endParaRPr lang="en-IN"/>
                        </a:p>
                      </a:txBody>
                      <a:tcPr/>
                    </a:tc>
                    <a:tc hMerge="1">
                      <a:txBody>
                        <a:bodyPr/>
                        <a:lstStyle/>
                        <a:p>
                          <a:endParaRPr lang="en-IN"/>
                        </a:p>
                      </a:txBody>
                      <a:tcPr/>
                    </a:tc>
                    <a:tc>
                      <a:txBody>
                        <a:bodyPr/>
                        <a:lstStyle/>
                        <a:p>
                          <a:r>
                            <a:rPr lang="en-US"/>
                            <a:t>3</a:t>
                          </a:r>
                          <a:endParaRPr lang="en-IN"/>
                        </a:p>
                      </a:txBody>
                      <a:tcPr/>
                    </a:tc>
                    <a:tc>
                      <a:txBody>
                        <a:bodyPr/>
                        <a:lstStyle/>
                        <a:p>
                          <a:r>
                            <a:rPr lang="en-US"/>
                            <a:t>6</a:t>
                          </a:r>
                          <a:endParaRPr lang="en-IN"/>
                        </a:p>
                      </a:txBody>
                      <a:tcPr/>
                    </a:tc>
                    <a:tc>
                      <a:txBody>
                        <a:bodyPr/>
                        <a:lstStyle/>
                        <a:p>
                          <a:r>
                            <a:rPr lang="en-US"/>
                            <a:t>(-6.8,-2.0)</a:t>
                          </a:r>
                          <a:endParaRPr lang="en-IN"/>
                        </a:p>
                      </a:txBody>
                      <a:tcPr/>
                    </a:tc>
                    <a:tc>
                      <a:txBody>
                        <a:bodyPr/>
                        <a:lstStyle/>
                        <a:p>
                          <a:r>
                            <a:rPr lang="en-IN" dirty="0"/>
                            <a:t>7</a:t>
                          </a:r>
                        </a:p>
                      </a:txBody>
                      <a:tcPr/>
                    </a:tc>
                    <a:tc>
                      <a:txBody>
                        <a:bodyPr/>
                        <a:lstStyle/>
                        <a:p>
                          <a:r>
                            <a:rPr lang="en-IN" dirty="0"/>
                            <a:t>14</a:t>
                          </a:r>
                        </a:p>
                      </a:txBody>
                      <a:tcPr/>
                    </a:tc>
                    <a:tc>
                      <a:txBody>
                        <a:bodyPr/>
                        <a:lstStyle/>
                        <a:p>
                          <a:r>
                            <a:rPr lang="en-US"/>
                            <a:t>(-5.775,-5.775)</a:t>
                          </a:r>
                          <a:endParaRPr lang="en-IN"/>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US" dirty="0"/>
                            <a:t>2</a:t>
                          </a:r>
                          <a:endParaRPr lang="en-IN" dirty="0"/>
                        </a:p>
                      </a:txBody>
                      <a:tcPr/>
                    </a:tc>
                    <a:tc>
                      <a:txBody>
                        <a:bodyPr/>
                        <a:lstStyle/>
                        <a:p>
                          <a:r>
                            <a:rPr lang="en-US" dirty="0"/>
                            <a:t>5</a:t>
                          </a:r>
                          <a:endParaRPr lang="en-IN" dirty="0"/>
                        </a:p>
                      </a:txBody>
                      <a:tcPr/>
                    </a:tc>
                    <a:tc>
                      <a:txBody>
                        <a:bodyPr/>
                        <a:lstStyle/>
                        <a:p>
                          <a:r>
                            <a:rPr lang="en-US" dirty="0"/>
                            <a:t>(-7.5,-4.5)</a:t>
                          </a:r>
                          <a:endParaRPr lang="en-IN" dirty="0"/>
                        </a:p>
                      </a:txBody>
                      <a:tcPr/>
                    </a:tc>
                    <a:tc>
                      <a:txBody>
                        <a:bodyPr/>
                        <a:lstStyle/>
                        <a:p>
                          <a:r>
                            <a:rPr lang="en-IN" dirty="0"/>
                            <a:t>5</a:t>
                          </a:r>
                        </a:p>
                      </a:txBody>
                      <a:tcPr/>
                    </a:tc>
                    <a:tc>
                      <a:txBody>
                        <a:bodyPr/>
                        <a:lstStyle/>
                        <a:p>
                          <a:r>
                            <a:rPr lang="en-IN" dirty="0"/>
                            <a:t>10</a:t>
                          </a:r>
                        </a:p>
                      </a:txBody>
                      <a:tcPr/>
                    </a:tc>
                    <a:tc>
                      <a:txBody>
                        <a:bodyPr/>
                        <a:lstStyle/>
                        <a:p>
                          <a:r>
                            <a:rPr lang="en-US" dirty="0"/>
                            <a:t>(-5.775,-5.775)</a:t>
                          </a:r>
                          <a:endParaRPr lang="en-IN" dirty="0"/>
                        </a:p>
                      </a:txBody>
                      <a:tcPr/>
                    </a:tc>
                    <a:extLst>
                      <a:ext uri="{0D108BD9-81ED-4DB2-BD59-A6C34878D82A}">
                        <a16:rowId xmlns:a16="http://schemas.microsoft.com/office/drawing/2014/main" val="172419353"/>
                      </a:ext>
                    </a:extLst>
                  </a:tr>
                </a:tbl>
              </a:graphicData>
            </a:graphic>
          </p:graphicFrame>
        </mc:Choice>
        <mc:Fallback xmlns="">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752528473"/>
                  </p:ext>
                </p:extLst>
              </p:nvPr>
            </p:nvGraphicFramePr>
            <p:xfrm>
              <a:off x="1" y="1201004"/>
              <a:ext cx="12211755" cy="338728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91440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endParaRPr lang="en-US"/>
                        </a:p>
                      </a:txBody>
                      <a:tcPr>
                        <a:blipFill>
                          <a:blip r:embed="rId2"/>
                          <a:stretch>
                            <a:fillRect l="-100" t="-152941" r="-200" b="-312745"/>
                          </a:stretch>
                        </a:blip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IN" dirty="0"/>
                            <a:t>-8</a:t>
                          </a:r>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pPr algn="l"/>
                          <a:r>
                            <a:rPr lang="en-US"/>
                            <a:t>5</a:t>
                          </a:r>
                          <a:endParaRPr lang="en-IN" dirty="0"/>
                        </a:p>
                      </a:txBody>
                      <a:tcPr/>
                    </a:tc>
                    <a:tc>
                      <a:txBody>
                        <a:bodyPr/>
                        <a:lstStyle/>
                        <a:p>
                          <a:pPr algn="l"/>
                          <a:r>
                            <a:rPr lang="en-US"/>
                            <a:t>8</a:t>
                          </a:r>
                          <a:endParaRPr lang="en-IN" dirty="0"/>
                        </a:p>
                      </a:txBody>
                      <a:tcPr/>
                    </a:tc>
                    <a:tc>
                      <a:txBody>
                        <a:bodyPr/>
                        <a:lstStyle/>
                        <a:p>
                          <a:pPr algn="l"/>
                          <a:r>
                            <a:rPr lang="en-US"/>
                            <a:t>(-6.5,-1.7)</a:t>
                          </a:r>
                          <a:endParaRPr lang="en-IN" dirty="0"/>
                        </a:p>
                      </a:txBody>
                      <a:tcPr/>
                    </a:tc>
                    <a:tc>
                      <a:txBody>
                        <a:bodyPr/>
                        <a:lstStyle/>
                        <a:p>
                          <a:r>
                            <a:rPr lang="en-IN" dirty="0"/>
                            <a:t>8</a:t>
                          </a:r>
                        </a:p>
                      </a:txBody>
                      <a:tcPr/>
                    </a:tc>
                    <a:tc>
                      <a:txBody>
                        <a:bodyPr/>
                        <a:lstStyle/>
                        <a:p>
                          <a:pPr algn="l"/>
                          <a:r>
                            <a:rPr lang="en-IN" dirty="0"/>
                            <a:t>16</a:t>
                          </a:r>
                        </a:p>
                      </a:txBody>
                      <a:tcPr/>
                    </a:tc>
                    <a:tc>
                      <a:txBody>
                        <a:bodyPr/>
                        <a:lstStyle/>
                        <a:p>
                          <a:pPr algn="l"/>
                          <a:r>
                            <a:rPr lang="en-US"/>
                            <a:t>(-5.775,-5.775)</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a:t>0.2</a:t>
                          </a:r>
                          <a:endParaRPr lang="en-IN"/>
                        </a:p>
                      </a:txBody>
                      <a:tcPr/>
                    </a:tc>
                    <a:tc hMerge="1">
                      <a:txBody>
                        <a:bodyPr/>
                        <a:lstStyle/>
                        <a:p>
                          <a:endParaRPr lang="en-IN"/>
                        </a:p>
                      </a:txBody>
                      <a:tcPr/>
                    </a:tc>
                    <a:tc>
                      <a:txBody>
                        <a:bodyPr/>
                        <a:lstStyle/>
                        <a:p>
                          <a:r>
                            <a:rPr lang="en-US"/>
                            <a:t>4</a:t>
                          </a:r>
                          <a:endParaRPr lang="en-IN"/>
                        </a:p>
                      </a:txBody>
                      <a:tcPr/>
                    </a:tc>
                    <a:tc>
                      <a:txBody>
                        <a:bodyPr/>
                        <a:lstStyle/>
                        <a:p>
                          <a:r>
                            <a:rPr lang="en-US"/>
                            <a:t>7</a:t>
                          </a:r>
                          <a:endParaRPr lang="en-IN"/>
                        </a:p>
                      </a:txBody>
                      <a:tcPr/>
                    </a:tc>
                    <a:tc>
                      <a:txBody>
                        <a:bodyPr/>
                        <a:lstStyle/>
                        <a:p>
                          <a:r>
                            <a:rPr lang="en-US"/>
                            <a:t>(-6.6,-1.8)</a:t>
                          </a:r>
                          <a:endParaRPr lang="en-IN"/>
                        </a:p>
                      </a:txBody>
                      <a:tcPr/>
                    </a:tc>
                    <a:tc>
                      <a:txBody>
                        <a:bodyPr/>
                        <a:lstStyle/>
                        <a:p>
                          <a:r>
                            <a:rPr lang="en-IN" dirty="0"/>
                            <a:t>8</a:t>
                          </a:r>
                        </a:p>
                      </a:txBody>
                      <a:tcPr/>
                    </a:tc>
                    <a:tc>
                      <a:txBody>
                        <a:bodyPr/>
                        <a:lstStyle/>
                        <a:p>
                          <a:r>
                            <a:rPr lang="en-IN" dirty="0"/>
                            <a:t>16</a:t>
                          </a:r>
                        </a:p>
                      </a:txBody>
                      <a:tcPr/>
                    </a:tc>
                    <a:tc>
                      <a:txBody>
                        <a:bodyPr/>
                        <a:lstStyle/>
                        <a:p>
                          <a:r>
                            <a:rPr lang="en-US"/>
                            <a:t>(-5.775,-5.775)</a:t>
                          </a:r>
                          <a:endParaRPr lang="en-IN" dirty="0"/>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a:t>3</a:t>
                          </a:r>
                          <a:endParaRPr lang="en-IN"/>
                        </a:p>
                      </a:txBody>
                      <a:tcPr/>
                    </a:tc>
                    <a:tc>
                      <a:txBody>
                        <a:bodyPr/>
                        <a:lstStyle/>
                        <a:p>
                          <a:r>
                            <a:rPr lang="en-US"/>
                            <a:t>6</a:t>
                          </a:r>
                          <a:endParaRPr lang="en-IN"/>
                        </a:p>
                      </a:txBody>
                      <a:tcPr/>
                    </a:tc>
                    <a:tc>
                      <a:txBody>
                        <a:bodyPr/>
                        <a:lstStyle/>
                        <a:p>
                          <a:r>
                            <a:rPr lang="en-US"/>
                            <a:t>(-7.1,-3.5)</a:t>
                          </a:r>
                          <a:endParaRPr lang="en-IN"/>
                        </a:p>
                      </a:txBody>
                      <a:tcPr/>
                    </a:tc>
                    <a:tc>
                      <a:txBody>
                        <a:bodyPr/>
                        <a:lstStyle/>
                        <a:p>
                          <a:r>
                            <a:rPr lang="en-IN" dirty="0"/>
                            <a:t>7</a:t>
                          </a:r>
                        </a:p>
                      </a:txBody>
                      <a:tcPr/>
                    </a:tc>
                    <a:tc>
                      <a:txBody>
                        <a:bodyPr/>
                        <a:lstStyle/>
                        <a:p>
                          <a:r>
                            <a:rPr lang="en-IN" dirty="0"/>
                            <a:t>14</a:t>
                          </a:r>
                        </a:p>
                      </a:txBody>
                      <a:tcPr/>
                    </a:tc>
                    <a:tc>
                      <a:txBody>
                        <a:bodyPr/>
                        <a:lstStyle/>
                        <a:p>
                          <a:r>
                            <a:rPr lang="en-US"/>
                            <a:t>(-5.775,-5.775)</a:t>
                          </a:r>
                          <a:endParaRPr lang="en-IN"/>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a:t>0.4</a:t>
                          </a:r>
                          <a:endParaRPr lang="en-IN"/>
                        </a:p>
                      </a:txBody>
                      <a:tcPr/>
                    </a:tc>
                    <a:tc hMerge="1">
                      <a:txBody>
                        <a:bodyPr/>
                        <a:lstStyle/>
                        <a:p>
                          <a:endParaRPr lang="en-IN"/>
                        </a:p>
                      </a:txBody>
                      <a:tcPr/>
                    </a:tc>
                    <a:tc>
                      <a:txBody>
                        <a:bodyPr/>
                        <a:lstStyle/>
                        <a:p>
                          <a:r>
                            <a:rPr lang="en-US"/>
                            <a:t>3</a:t>
                          </a:r>
                          <a:endParaRPr lang="en-IN"/>
                        </a:p>
                      </a:txBody>
                      <a:tcPr/>
                    </a:tc>
                    <a:tc>
                      <a:txBody>
                        <a:bodyPr/>
                        <a:lstStyle/>
                        <a:p>
                          <a:r>
                            <a:rPr lang="en-US"/>
                            <a:t>6</a:t>
                          </a:r>
                          <a:endParaRPr lang="en-IN"/>
                        </a:p>
                      </a:txBody>
                      <a:tcPr/>
                    </a:tc>
                    <a:tc>
                      <a:txBody>
                        <a:bodyPr/>
                        <a:lstStyle/>
                        <a:p>
                          <a:r>
                            <a:rPr lang="en-US"/>
                            <a:t>(-6.8,-2.0)</a:t>
                          </a:r>
                          <a:endParaRPr lang="en-IN"/>
                        </a:p>
                      </a:txBody>
                      <a:tcPr/>
                    </a:tc>
                    <a:tc>
                      <a:txBody>
                        <a:bodyPr/>
                        <a:lstStyle/>
                        <a:p>
                          <a:r>
                            <a:rPr lang="en-IN" dirty="0"/>
                            <a:t>7</a:t>
                          </a:r>
                        </a:p>
                      </a:txBody>
                      <a:tcPr/>
                    </a:tc>
                    <a:tc>
                      <a:txBody>
                        <a:bodyPr/>
                        <a:lstStyle/>
                        <a:p>
                          <a:r>
                            <a:rPr lang="en-IN" dirty="0"/>
                            <a:t>14</a:t>
                          </a:r>
                        </a:p>
                      </a:txBody>
                      <a:tcPr/>
                    </a:tc>
                    <a:tc>
                      <a:txBody>
                        <a:bodyPr/>
                        <a:lstStyle/>
                        <a:p>
                          <a:r>
                            <a:rPr lang="en-US"/>
                            <a:t>(-5.775,-5.775)</a:t>
                          </a:r>
                          <a:endParaRPr lang="en-IN"/>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US" dirty="0"/>
                            <a:t>2</a:t>
                          </a:r>
                          <a:endParaRPr lang="en-IN" dirty="0"/>
                        </a:p>
                      </a:txBody>
                      <a:tcPr/>
                    </a:tc>
                    <a:tc>
                      <a:txBody>
                        <a:bodyPr/>
                        <a:lstStyle/>
                        <a:p>
                          <a:r>
                            <a:rPr lang="en-US" dirty="0"/>
                            <a:t>5</a:t>
                          </a:r>
                          <a:endParaRPr lang="en-IN" dirty="0"/>
                        </a:p>
                      </a:txBody>
                      <a:tcPr/>
                    </a:tc>
                    <a:tc>
                      <a:txBody>
                        <a:bodyPr/>
                        <a:lstStyle/>
                        <a:p>
                          <a:r>
                            <a:rPr lang="en-US" dirty="0"/>
                            <a:t>(-7.5,-4.5)</a:t>
                          </a:r>
                          <a:endParaRPr lang="en-IN" dirty="0"/>
                        </a:p>
                      </a:txBody>
                      <a:tcPr/>
                    </a:tc>
                    <a:tc>
                      <a:txBody>
                        <a:bodyPr/>
                        <a:lstStyle/>
                        <a:p>
                          <a:r>
                            <a:rPr lang="en-IN" dirty="0"/>
                            <a:t>5</a:t>
                          </a:r>
                        </a:p>
                      </a:txBody>
                      <a:tcPr/>
                    </a:tc>
                    <a:tc>
                      <a:txBody>
                        <a:bodyPr/>
                        <a:lstStyle/>
                        <a:p>
                          <a:r>
                            <a:rPr lang="en-IN" dirty="0"/>
                            <a:t>10</a:t>
                          </a:r>
                        </a:p>
                      </a:txBody>
                      <a:tcPr/>
                    </a:tc>
                    <a:tc>
                      <a:txBody>
                        <a:bodyPr/>
                        <a:lstStyle/>
                        <a:p>
                          <a:r>
                            <a:rPr lang="en-US" dirty="0"/>
                            <a:t>(-5.775,-5.775)</a:t>
                          </a:r>
                          <a:endParaRPr lang="en-IN" dirty="0"/>
                        </a:p>
                      </a:txBody>
                      <a:tcPr/>
                    </a:tc>
                    <a:extLst>
                      <a:ext uri="{0D108BD9-81ED-4DB2-BD59-A6C34878D82A}">
                        <a16:rowId xmlns:a16="http://schemas.microsoft.com/office/drawing/2014/main" val="172419353"/>
                      </a:ext>
                    </a:extLst>
                  </a:tr>
                </a:tbl>
              </a:graphicData>
            </a:graphic>
          </p:graphicFrame>
        </mc:Fallback>
      </mc:AlternateContent>
    </p:spTree>
    <p:extLst>
      <p:ext uri="{BB962C8B-B14F-4D97-AF65-F5344CB8AC3E}">
        <p14:creationId xmlns:p14="http://schemas.microsoft.com/office/powerpoint/2010/main" val="3603719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A178-9BFA-45A3-8214-94EA3E59D114}"/>
              </a:ext>
            </a:extLst>
          </p:cNvPr>
          <p:cNvSpPr>
            <a:spLocks noGrp="1"/>
          </p:cNvSpPr>
          <p:nvPr>
            <p:ph type="title"/>
          </p:nvPr>
        </p:nvSpPr>
        <p:spPr>
          <a:xfrm>
            <a:off x="838200" y="118114"/>
            <a:ext cx="10515600" cy="562923"/>
          </a:xfrm>
        </p:spPr>
        <p:txBody>
          <a:bodyPr>
            <a:normAutofit fontScale="90000"/>
          </a:bodyPr>
          <a:lstStyle/>
          <a:p>
            <a:r>
              <a:rPr lang="en-IN" dirty="0">
                <a:latin typeface="Bodoni MT Condensed" panose="02070606080606020203" pitchFamily="18" charset="0"/>
              </a:rPr>
              <a:t>MATLAB code for Bisection Search Method.(1)</a:t>
            </a:r>
          </a:p>
        </p:txBody>
      </p:sp>
      <p:sp>
        <p:nvSpPr>
          <p:cNvPr id="3" name="Content Placeholder 2">
            <a:extLst>
              <a:ext uri="{FF2B5EF4-FFF2-40B4-BE49-F238E27FC236}">
                <a16:creationId xmlns:a16="http://schemas.microsoft.com/office/drawing/2014/main" id="{D06EB824-E1B4-4033-BFD5-C340E73CC5E7}"/>
              </a:ext>
            </a:extLst>
          </p:cNvPr>
          <p:cNvSpPr>
            <a:spLocks noGrp="1"/>
          </p:cNvSpPr>
          <p:nvPr>
            <p:ph idx="1"/>
          </p:nvPr>
        </p:nvSpPr>
        <p:spPr>
          <a:xfrm>
            <a:off x="838200" y="681037"/>
            <a:ext cx="10515600" cy="5801650"/>
          </a:xfrm>
        </p:spPr>
        <p:txBody>
          <a:bodyPr>
            <a:normAutofit fontScale="85000" lnSpcReduction="20000"/>
          </a:bodyPr>
          <a:lstStyle/>
          <a:p>
            <a:r>
              <a:rPr lang="en-IN" sz="1800" b="0" i="0" u="none" strike="noStrike" baseline="0" dirty="0">
                <a:solidFill>
                  <a:srgbClr val="000000"/>
                </a:solidFill>
                <a:latin typeface="Calibri" panose="020F0502020204030204" pitchFamily="34" charset="0"/>
              </a:rPr>
              <a:t>if(r&gt;0) </a:t>
            </a:r>
          </a:p>
          <a:p>
            <a:r>
              <a:rPr lang="en-IN" sz="1800" b="0" i="0" u="none" strike="noStrike" baseline="0" dirty="0">
                <a:solidFill>
                  <a:srgbClr val="000000"/>
                </a:solidFill>
                <a:latin typeface="Calibri" panose="020F0502020204030204" pitchFamily="34" charset="0"/>
              </a:rPr>
              <a:t>x1 = x1; </a:t>
            </a:r>
          </a:p>
          <a:p>
            <a:r>
              <a:rPr lang="en-IN" sz="1800" b="0" i="0" u="none" strike="noStrike" baseline="0" dirty="0">
                <a:solidFill>
                  <a:srgbClr val="000000"/>
                </a:solidFill>
                <a:latin typeface="Calibri" panose="020F0502020204030204" pitchFamily="34" charset="0"/>
              </a:rPr>
              <a:t>x3 = z; </a:t>
            </a:r>
          </a:p>
          <a:p>
            <a:r>
              <a:rPr lang="en-IN" sz="1800" b="0" i="0" u="none" strike="noStrike" baseline="0" dirty="0">
                <a:solidFill>
                  <a:srgbClr val="000000"/>
                </a:solidFill>
                <a:latin typeface="Calibri" panose="020F0502020204030204" pitchFamily="34" charset="0"/>
              </a:rPr>
              <a:t>else(r&lt;0) </a:t>
            </a:r>
          </a:p>
          <a:p>
            <a:r>
              <a:rPr lang="en-IN" sz="1800" b="0" i="0" u="none" strike="noStrike" baseline="0" dirty="0">
                <a:solidFill>
                  <a:srgbClr val="000000"/>
                </a:solidFill>
                <a:latin typeface="Calibri" panose="020F0502020204030204" pitchFamily="34" charset="0"/>
              </a:rPr>
              <a:t>x1 = z; </a:t>
            </a:r>
          </a:p>
          <a:p>
            <a:r>
              <a:rPr lang="en-IN" sz="1800" b="0" i="0" u="none" strike="noStrike" baseline="0" dirty="0">
                <a:solidFill>
                  <a:srgbClr val="000000"/>
                </a:solidFill>
                <a:latin typeface="Calibri" panose="020F0502020204030204" pitchFamily="34" charset="0"/>
              </a:rPr>
              <a:t>x3 =x3; </a:t>
            </a:r>
          </a:p>
          <a:p>
            <a:r>
              <a:rPr lang="en-IN" sz="1800" b="0" i="0" u="none" strike="noStrike" baseline="0" dirty="0">
                <a:solidFill>
                  <a:srgbClr val="000000"/>
                </a:solidFill>
                <a:latin typeface="Calibri" panose="020F0502020204030204" pitchFamily="34" charset="0"/>
              </a:rPr>
              <a:t>end </a:t>
            </a:r>
          </a:p>
          <a:p>
            <a:r>
              <a:rPr lang="en-IN" sz="1800" b="0" i="0" u="none" strike="noStrike" baseline="0" dirty="0">
                <a:solidFill>
                  <a:srgbClr val="000000"/>
                </a:solidFill>
                <a:latin typeface="Calibri" panose="020F0502020204030204" pitchFamily="34" charset="0"/>
              </a:rPr>
              <a:t>z = (x1+x3)/2; </a:t>
            </a:r>
          </a:p>
          <a:p>
            <a:r>
              <a:rPr lang="pl-PL" sz="1800" b="0" i="0" u="none" strike="noStrike" baseline="0" dirty="0">
                <a:solidFill>
                  <a:srgbClr val="000000"/>
                </a:solidFill>
                <a:latin typeface="Courier New" panose="02070309020205020404" pitchFamily="49" charset="0"/>
              </a:rPr>
              <a:t>z1 = z + delta_x; z2 = z - delta_x; </a:t>
            </a:r>
            <a:endParaRPr lang="pl-PL"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f5 = </a:t>
            </a:r>
            <a:r>
              <a:rPr lang="en-IN" sz="1800" b="0" i="0" u="none" strike="noStrike" baseline="0" dirty="0" err="1">
                <a:solidFill>
                  <a:srgbClr val="000000"/>
                </a:solidFill>
                <a:latin typeface="Calibri" panose="020F0502020204030204" pitchFamily="34" charset="0"/>
              </a:rPr>
              <a:t>Objective_Fun</a:t>
            </a:r>
            <a:r>
              <a:rPr lang="en-IN" sz="1800" b="0" i="0" u="none" strike="noStrike" baseline="0" dirty="0">
                <a:solidFill>
                  <a:srgbClr val="000000"/>
                </a:solidFill>
                <a:latin typeface="Calibri" panose="020F0502020204030204" pitchFamily="34" charset="0"/>
              </a:rPr>
              <a:t>(z1); </a:t>
            </a:r>
          </a:p>
          <a:p>
            <a:r>
              <a:rPr lang="en-IN" sz="1800" b="0" i="0" u="none" strike="noStrike" baseline="0" dirty="0">
                <a:solidFill>
                  <a:srgbClr val="000000"/>
                </a:solidFill>
                <a:latin typeface="Calibri" panose="020F0502020204030204" pitchFamily="34" charset="0"/>
              </a:rPr>
              <a:t>f6 = </a:t>
            </a:r>
            <a:r>
              <a:rPr lang="en-IN" sz="1800" b="0" i="0" u="none" strike="noStrike" baseline="0" dirty="0" err="1">
                <a:solidFill>
                  <a:srgbClr val="000000"/>
                </a:solidFill>
                <a:latin typeface="Calibri" panose="020F0502020204030204" pitchFamily="34" charset="0"/>
              </a:rPr>
              <a:t>Objective_Fun</a:t>
            </a:r>
            <a:r>
              <a:rPr lang="en-IN" sz="1800" b="0" i="0" u="none" strike="noStrike" baseline="0" dirty="0">
                <a:solidFill>
                  <a:srgbClr val="000000"/>
                </a:solidFill>
                <a:latin typeface="Calibri" panose="020F0502020204030204" pitchFamily="34" charset="0"/>
              </a:rPr>
              <a:t>(z2); </a:t>
            </a:r>
          </a:p>
          <a:p>
            <a:r>
              <a:rPr lang="sv-SE" sz="1800" b="0" i="0" u="none" strike="noStrike" baseline="0" dirty="0">
                <a:solidFill>
                  <a:srgbClr val="000000"/>
                </a:solidFill>
                <a:latin typeface="Courier New" panose="02070309020205020404" pitchFamily="49" charset="0"/>
              </a:rPr>
              <a:t>r = (f5-f6)/(2*delta_x); </a:t>
            </a:r>
            <a:endParaRPr lang="sv-SE" sz="1800" b="0" i="0" u="none" strike="noStrike" baseline="0" dirty="0">
              <a:solidFill>
                <a:srgbClr val="000000"/>
              </a:solidFill>
              <a:latin typeface="Calibri" panose="020F0502020204030204" pitchFamily="34" charset="0"/>
            </a:endParaRPr>
          </a:p>
          <a:p>
            <a:r>
              <a:rPr lang="en-IN" sz="1800" b="0" i="0" u="none" strike="noStrike" baseline="0" dirty="0" err="1">
                <a:solidFill>
                  <a:srgbClr val="000000"/>
                </a:solidFill>
                <a:latin typeface="Calibri" panose="020F0502020204030204" pitchFamily="34" charset="0"/>
              </a:rPr>
              <a:t>feval</a:t>
            </a:r>
            <a:r>
              <a:rPr lang="en-IN" sz="1800" b="0" i="0" u="none" strike="noStrike" baseline="0" dirty="0">
                <a:solidFill>
                  <a:srgbClr val="000000"/>
                </a:solidFill>
                <a:latin typeface="Calibri" panose="020F0502020204030204" pitchFamily="34" charset="0"/>
              </a:rPr>
              <a:t>= feval+2; </a:t>
            </a:r>
          </a:p>
          <a:p>
            <a:r>
              <a:rPr lang="en-IN" sz="1800" b="0" i="0" u="none" strike="noStrike" baseline="0" dirty="0">
                <a:solidFill>
                  <a:srgbClr val="000000"/>
                </a:solidFill>
                <a:latin typeface="Calibri" panose="020F0502020204030204" pitchFamily="34" charset="0"/>
              </a:rPr>
              <a:t>end </a:t>
            </a:r>
          </a:p>
          <a:p>
            <a:r>
              <a:rPr lang="en-IN" sz="1800" b="0" i="0" u="none" strike="noStrike" baseline="0" dirty="0" err="1">
                <a:solidFill>
                  <a:srgbClr val="000000"/>
                </a:solidFill>
                <a:latin typeface="Calibri" panose="020F0502020204030204" pitchFamily="34" charset="0"/>
              </a:rPr>
              <a:t>fprintf</a:t>
            </a:r>
            <a:r>
              <a:rPr lang="en-IN" sz="1800" b="0" i="0" u="none" strike="noStrike" baseline="0" dirty="0">
                <a:solidFill>
                  <a:srgbClr val="000000"/>
                </a:solidFill>
                <a:latin typeface="Calibri" panose="020F0502020204030204" pitchFamily="34" charset="0"/>
              </a:rPr>
              <a:t>('\n*************************\n'); </a:t>
            </a:r>
          </a:p>
          <a:p>
            <a:r>
              <a:rPr lang="en-IN" sz="1800" b="0" i="0" u="none" strike="noStrike" baseline="0" dirty="0" err="1">
                <a:solidFill>
                  <a:srgbClr val="000000"/>
                </a:solidFill>
                <a:latin typeface="Courier New" panose="02070309020205020404" pitchFamily="49" charset="0"/>
              </a:rPr>
              <a:t>fprintf</a:t>
            </a:r>
            <a:r>
              <a:rPr lang="en-IN" sz="1800" b="0" i="0" u="none" strike="noStrike" baseline="0" dirty="0">
                <a:solidFill>
                  <a:srgbClr val="000000"/>
                </a:solidFill>
                <a:latin typeface="Courier New" panose="02070309020205020404" pitchFamily="49" charset="0"/>
              </a:rPr>
              <a:t>(</a:t>
            </a:r>
            <a:r>
              <a:rPr lang="en-IN" sz="1800" b="0" i="0" u="none" strike="noStrike" baseline="0" dirty="0">
                <a:solidFill>
                  <a:srgbClr val="AA04F8"/>
                </a:solidFill>
                <a:latin typeface="Courier New" panose="02070309020205020404" pitchFamily="49" charset="0"/>
              </a:rPr>
              <a:t>'The minimum point lies at (%8.3f)'</a:t>
            </a:r>
            <a:r>
              <a:rPr lang="en-IN" sz="1800" b="0" i="0" u="none" strike="noStrike" baseline="0" dirty="0">
                <a:solidFill>
                  <a:srgbClr val="000000"/>
                </a:solidFill>
                <a:latin typeface="Courier New" panose="02070309020205020404" pitchFamily="49" charset="0"/>
              </a:rPr>
              <a:t>, z); </a:t>
            </a:r>
            <a:endParaRPr lang="en-IN" sz="1800" b="0" i="0" u="none" strike="noStrike" baseline="0" dirty="0">
              <a:solidFill>
                <a:srgbClr val="000000"/>
              </a:solidFill>
              <a:latin typeface="Calibri" panose="020F0502020204030204" pitchFamily="34" charset="0"/>
            </a:endParaRPr>
          </a:p>
          <a:p>
            <a:r>
              <a:rPr lang="en-IN" sz="1800" b="0" i="0" u="none" strike="noStrike" baseline="0" dirty="0" err="1">
                <a:solidFill>
                  <a:srgbClr val="000000"/>
                </a:solidFill>
                <a:latin typeface="Courier New" panose="02070309020205020404" pitchFamily="49" charset="0"/>
              </a:rPr>
              <a:t>fprintf</a:t>
            </a:r>
            <a:r>
              <a:rPr lang="en-IN" sz="1800" b="0" i="0" u="none" strike="noStrike" baseline="0" dirty="0">
                <a:solidFill>
                  <a:srgbClr val="000000"/>
                </a:solidFill>
                <a:latin typeface="Courier New" panose="02070309020205020404" pitchFamily="49" charset="0"/>
              </a:rPr>
              <a:t>(</a:t>
            </a:r>
            <a:r>
              <a:rPr lang="en-IN" sz="1800" b="0" i="0" u="none" strike="noStrike" baseline="0" dirty="0">
                <a:solidFill>
                  <a:srgbClr val="AA04F8"/>
                </a:solidFill>
                <a:latin typeface="Courier New" panose="02070309020205020404" pitchFamily="49" charset="0"/>
              </a:rPr>
              <a:t>'\</a:t>
            </a:r>
            <a:r>
              <a:rPr lang="en-IN" sz="1800" b="0" i="0" u="none" strike="noStrike" baseline="0" dirty="0" err="1">
                <a:solidFill>
                  <a:srgbClr val="AA04F8"/>
                </a:solidFill>
                <a:latin typeface="Courier New" panose="02070309020205020404" pitchFamily="49" charset="0"/>
              </a:rPr>
              <a:t>nTotal</a:t>
            </a:r>
            <a:r>
              <a:rPr lang="en-IN" sz="1800" b="0" i="0" u="none" strike="noStrike" baseline="0" dirty="0">
                <a:solidFill>
                  <a:srgbClr val="AA04F8"/>
                </a:solidFill>
                <a:latin typeface="Courier New" panose="02070309020205020404" pitchFamily="49" charset="0"/>
              </a:rPr>
              <a:t> number of function evaluations: %d\n'</a:t>
            </a:r>
            <a:r>
              <a:rPr lang="en-IN" sz="1800" b="0" i="0" u="none" strike="noStrike" baseline="0" dirty="0">
                <a:solidFill>
                  <a:srgbClr val="000000"/>
                </a:solidFill>
                <a:latin typeface="Courier New" panose="02070309020205020404" pitchFamily="49" charset="0"/>
              </a:rPr>
              <a:t>, </a:t>
            </a:r>
            <a:r>
              <a:rPr lang="en-IN" sz="1800" b="0" i="0" u="none" strike="noStrike" baseline="0" dirty="0" err="1">
                <a:solidFill>
                  <a:srgbClr val="000000"/>
                </a:solidFill>
                <a:latin typeface="Courier New" panose="02070309020205020404" pitchFamily="49" charset="0"/>
              </a:rPr>
              <a:t>feval</a:t>
            </a:r>
            <a:r>
              <a:rPr lang="en-IN" sz="1800" b="0" i="0" u="none" strike="noStrike" baseline="0" dirty="0">
                <a:solidFill>
                  <a:srgbClr val="000000"/>
                </a:solidFill>
                <a:latin typeface="Courier New" panose="02070309020205020404" pitchFamily="49" charset="0"/>
              </a:rPr>
              <a:t>); </a:t>
            </a:r>
            <a:endParaRPr lang="en-IN" sz="1800" b="0" i="0" u="none" strike="noStrike" baseline="0" dirty="0">
              <a:solidFill>
                <a:srgbClr val="000000"/>
              </a:solidFill>
              <a:latin typeface="Calibri" panose="020F0502020204030204" pitchFamily="34" charset="0"/>
            </a:endParaRPr>
          </a:p>
          <a:p>
            <a:r>
              <a:rPr lang="en-IN" sz="1800" b="0" i="0" u="none" strike="noStrike" baseline="0" dirty="0" err="1">
                <a:solidFill>
                  <a:srgbClr val="000000"/>
                </a:solidFill>
                <a:latin typeface="Courier New" panose="02070309020205020404" pitchFamily="49" charset="0"/>
              </a:rPr>
              <a:t>fprintf</a:t>
            </a:r>
            <a:r>
              <a:rPr lang="en-IN" sz="1800" b="0" i="0" u="none" strike="noStrike" baseline="0" dirty="0">
                <a:solidFill>
                  <a:srgbClr val="000000"/>
                </a:solidFill>
                <a:latin typeface="Courier New" panose="02070309020205020404" pitchFamily="49" charset="0"/>
              </a:rPr>
              <a:t>(out, </a:t>
            </a:r>
            <a:r>
              <a:rPr lang="en-IN" sz="1800" b="0" i="0" u="none" strike="noStrike" baseline="0" dirty="0">
                <a:solidFill>
                  <a:srgbClr val="AA04F8"/>
                </a:solidFill>
                <a:latin typeface="Courier New" panose="02070309020205020404" pitchFamily="49" charset="0"/>
              </a:rPr>
              <a:t>'\</a:t>
            </a:r>
            <a:r>
              <a:rPr lang="en-IN" sz="1800" b="0" i="0" u="none" strike="noStrike" baseline="0" dirty="0" err="1">
                <a:solidFill>
                  <a:srgbClr val="AA04F8"/>
                </a:solidFill>
                <a:latin typeface="Courier New" panose="02070309020205020404" pitchFamily="49" charset="0"/>
              </a:rPr>
              <a:t>nTotal</a:t>
            </a:r>
            <a:r>
              <a:rPr lang="en-IN" sz="1800" b="0" i="0" u="none" strike="noStrike" baseline="0" dirty="0">
                <a:solidFill>
                  <a:srgbClr val="AA04F8"/>
                </a:solidFill>
                <a:latin typeface="Courier New" panose="02070309020205020404" pitchFamily="49" charset="0"/>
              </a:rPr>
              <a:t> number of function evaluations: %d'</a:t>
            </a:r>
            <a:r>
              <a:rPr lang="en-IN" sz="1800" b="0" i="0" u="none" strike="noStrike" baseline="0" dirty="0">
                <a:solidFill>
                  <a:srgbClr val="000000"/>
                </a:solidFill>
                <a:latin typeface="Courier New" panose="02070309020205020404" pitchFamily="49" charset="0"/>
              </a:rPr>
              <a:t>, </a:t>
            </a:r>
            <a:r>
              <a:rPr lang="en-IN" sz="1800" b="0" i="0" u="none" strike="noStrike" baseline="0" dirty="0" err="1">
                <a:solidFill>
                  <a:srgbClr val="000000"/>
                </a:solidFill>
                <a:latin typeface="Courier New" panose="02070309020205020404" pitchFamily="49" charset="0"/>
              </a:rPr>
              <a:t>feval</a:t>
            </a:r>
            <a:r>
              <a:rPr lang="en-IN" sz="1800" b="0" i="0" u="none" strike="noStrike" baseline="0" dirty="0">
                <a:solidFill>
                  <a:srgbClr val="000000"/>
                </a:solidFill>
                <a:latin typeface="Courier New" panose="02070309020205020404" pitchFamily="49" charset="0"/>
              </a:rPr>
              <a:t>); </a:t>
            </a:r>
            <a:endParaRPr lang="en-IN" sz="1800" b="0" i="0" u="none" strike="noStrike" baseline="0" dirty="0">
              <a:solidFill>
                <a:srgbClr val="000000"/>
              </a:solidFill>
              <a:latin typeface="Calibri" panose="020F0502020204030204" pitchFamily="34" charset="0"/>
            </a:endParaRPr>
          </a:p>
          <a:p>
            <a:r>
              <a:rPr lang="en-IN" sz="1800" b="0" i="0" u="none" strike="noStrike" baseline="0" dirty="0" err="1">
                <a:solidFill>
                  <a:srgbClr val="000000"/>
                </a:solidFill>
                <a:latin typeface="Courier New" panose="02070309020205020404" pitchFamily="49" charset="0"/>
              </a:rPr>
              <a:t>fprintf</a:t>
            </a:r>
            <a:r>
              <a:rPr lang="en-IN" sz="1800" b="0" i="0" u="none" strike="noStrike" baseline="0" dirty="0">
                <a:solidFill>
                  <a:srgbClr val="000000"/>
                </a:solidFill>
                <a:latin typeface="Courier New" panose="02070309020205020404" pitchFamily="49" charset="0"/>
              </a:rPr>
              <a:t>(out, </a:t>
            </a:r>
            <a:r>
              <a:rPr lang="en-IN" sz="1800" b="0" i="0" u="none" strike="noStrike" baseline="0" dirty="0">
                <a:solidFill>
                  <a:srgbClr val="AA04F8"/>
                </a:solidFill>
                <a:latin typeface="Courier New" panose="02070309020205020404" pitchFamily="49" charset="0"/>
              </a:rPr>
              <a:t>'\</a:t>
            </a:r>
            <a:r>
              <a:rPr lang="en-IN" sz="1800" b="0" i="0" u="none" strike="noStrike" baseline="0" dirty="0" err="1">
                <a:solidFill>
                  <a:srgbClr val="AA04F8"/>
                </a:solidFill>
                <a:latin typeface="Courier New" panose="02070309020205020404" pitchFamily="49" charset="0"/>
              </a:rPr>
              <a:t>nThe</a:t>
            </a:r>
            <a:r>
              <a:rPr lang="en-IN" sz="1800" b="0" i="0" u="none" strike="noStrike" baseline="0" dirty="0">
                <a:solidFill>
                  <a:srgbClr val="AA04F8"/>
                </a:solidFill>
                <a:latin typeface="Courier New" panose="02070309020205020404" pitchFamily="49" charset="0"/>
              </a:rPr>
              <a:t> minimum point lies at (%8.3f)'</a:t>
            </a:r>
            <a:r>
              <a:rPr lang="en-IN" sz="1800" b="0" i="0" u="none" strike="noStrike" baseline="0" dirty="0">
                <a:solidFill>
                  <a:srgbClr val="000000"/>
                </a:solidFill>
                <a:latin typeface="Courier New" panose="02070309020205020404" pitchFamily="49" charset="0"/>
              </a:rPr>
              <a:t>,z); </a:t>
            </a:r>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D00FF"/>
                </a:solidFill>
                <a:latin typeface="Courier New" panose="02070309020205020404" pitchFamily="49" charset="0"/>
              </a:rPr>
              <a:t>end </a:t>
            </a:r>
            <a:endParaRPr lang="en-IN" sz="1200" dirty="0"/>
          </a:p>
          <a:p>
            <a:pPr algn="l"/>
            <a:endParaRPr lang="en-IN" sz="1800" b="0" i="0" u="none" strike="noStrike" baseline="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21842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6FC4E-E96B-469E-8F86-BE8AFED160D3}"/>
              </a:ext>
            </a:extLst>
          </p:cNvPr>
          <p:cNvSpPr>
            <a:spLocks noGrp="1"/>
          </p:cNvSpPr>
          <p:nvPr>
            <p:ph idx="1"/>
          </p:nvPr>
        </p:nvSpPr>
        <p:spPr>
          <a:xfrm>
            <a:off x="838200" y="681036"/>
            <a:ext cx="10515600" cy="5965423"/>
          </a:xfrm>
        </p:spPr>
        <p:txBody>
          <a:bodyPr>
            <a:normAutofit fontScale="62500" lnSpcReduction="20000"/>
          </a:bodyPr>
          <a:lstStyle/>
          <a:p>
            <a:pPr algn="l"/>
            <a:r>
              <a:rPr lang="en-IN" sz="2800" b="0" i="0" u="none" strike="noStrike" baseline="0" dirty="0" err="1">
                <a:solidFill>
                  <a:srgbClr val="000000"/>
                </a:solidFill>
                <a:latin typeface="Courier New" panose="02070309020205020404" pitchFamily="49" charset="0"/>
              </a:rPr>
              <a:t>syms</a:t>
            </a:r>
            <a:r>
              <a:rPr lang="en-IN" sz="2800" b="0" i="0" u="none" strike="noStrike" baseline="0" dirty="0">
                <a:solidFill>
                  <a:srgbClr val="000000"/>
                </a:solidFill>
                <a:latin typeface="Courier New" panose="02070309020205020404" pitchFamily="49" charset="0"/>
              </a:rPr>
              <a:t> </a:t>
            </a:r>
            <a:r>
              <a:rPr lang="en-IN" sz="2800" b="0" i="0" u="none" strike="noStrike" baseline="0" dirty="0">
                <a:solidFill>
                  <a:srgbClr val="AB04FA"/>
                </a:solidFill>
                <a:latin typeface="Courier New" panose="02070309020205020404" pitchFamily="49" charset="0"/>
              </a:rPr>
              <a:t>x</a:t>
            </a:r>
          </a:p>
          <a:p>
            <a:pPr algn="l"/>
            <a:r>
              <a:rPr lang="en-IN" sz="2800" b="0" i="0" u="none" strike="noStrike" baseline="0" dirty="0">
                <a:solidFill>
                  <a:srgbClr val="028109"/>
                </a:solidFill>
                <a:latin typeface="Courier New" panose="02070309020205020404" pitchFamily="49" charset="0"/>
              </a:rPr>
              <a:t>%</a:t>
            </a:r>
            <a:r>
              <a:rPr lang="en-IN" sz="2800" b="0" i="0" u="none" strike="noStrike" baseline="0" dirty="0" err="1">
                <a:solidFill>
                  <a:srgbClr val="028109"/>
                </a:solidFill>
                <a:latin typeface="Courier New" panose="02070309020205020404" pitchFamily="49" charset="0"/>
              </a:rPr>
              <a:t>fun_val</a:t>
            </a:r>
            <a:r>
              <a:rPr lang="en-IN" sz="2800" b="0" i="0" u="none" strike="noStrike" baseline="0" dirty="0">
                <a:solidFill>
                  <a:srgbClr val="028109"/>
                </a:solidFill>
                <a:latin typeface="Courier New" panose="02070309020205020404" pitchFamily="49" charset="0"/>
              </a:rPr>
              <a:t> = ((x^2-1)^3)-(2*x-5)^4 ; a=-6.5;b=-1.7; %</a:t>
            </a:r>
          </a:p>
          <a:p>
            <a:pPr algn="l"/>
            <a:r>
              <a:rPr lang="en-IN" sz="2800" b="0" i="0" u="none" strike="noStrike" baseline="0" dirty="0">
                <a:solidFill>
                  <a:srgbClr val="028109"/>
                </a:solidFill>
                <a:latin typeface="Courier New" panose="02070309020205020404" pitchFamily="49" charset="0"/>
              </a:rPr>
              <a:t>%</a:t>
            </a:r>
            <a:r>
              <a:rPr lang="en-IN" sz="2800" b="0" i="0" u="none" strike="noStrike" baseline="0" dirty="0" err="1">
                <a:solidFill>
                  <a:srgbClr val="028109"/>
                </a:solidFill>
                <a:latin typeface="Courier New" panose="02070309020205020404" pitchFamily="49" charset="0"/>
              </a:rPr>
              <a:t>fun_val</a:t>
            </a:r>
            <a:r>
              <a:rPr lang="en-IN" sz="2800" b="0" i="0" u="none" strike="noStrike" baseline="0" dirty="0">
                <a:solidFill>
                  <a:srgbClr val="028109"/>
                </a:solidFill>
                <a:latin typeface="Courier New" panose="02070309020205020404" pitchFamily="49" charset="0"/>
              </a:rPr>
              <a:t> = 2*exp(x) +2*x - x^3-8; a=-1.5;b=-.3; %</a:t>
            </a:r>
          </a:p>
          <a:p>
            <a:pPr algn="l"/>
            <a:r>
              <a:rPr lang="en-IN" sz="2800" b="0" i="0" u="none" strike="noStrike" baseline="0" dirty="0" err="1">
                <a:solidFill>
                  <a:srgbClr val="000000"/>
                </a:solidFill>
                <a:latin typeface="Courier New" panose="02070309020205020404" pitchFamily="49" charset="0"/>
              </a:rPr>
              <a:t>fun_val</a:t>
            </a:r>
            <a:r>
              <a:rPr lang="en-IN" sz="2800" b="0" i="0" u="none" strike="noStrike" baseline="0" dirty="0">
                <a:solidFill>
                  <a:srgbClr val="000000"/>
                </a:solidFill>
                <a:latin typeface="Courier New" panose="02070309020205020404" pitchFamily="49" charset="0"/>
              </a:rPr>
              <a:t> = -4*x*sin(x); a=1.5;b=2.7; </a:t>
            </a:r>
            <a:r>
              <a:rPr lang="en-IN" sz="2800" b="0" i="0" u="none" strike="noStrike" baseline="0" dirty="0">
                <a:solidFill>
                  <a:srgbClr val="028109"/>
                </a:solidFill>
                <a:latin typeface="Courier New" panose="02070309020205020404" pitchFamily="49" charset="0"/>
              </a:rPr>
              <a:t>%</a:t>
            </a:r>
          </a:p>
          <a:p>
            <a:pPr algn="l"/>
            <a:r>
              <a:rPr lang="en-IN" sz="2800" b="0" i="0" u="none" strike="noStrike" baseline="0" dirty="0">
                <a:solidFill>
                  <a:srgbClr val="028109"/>
                </a:solidFill>
                <a:latin typeface="Courier New" panose="02070309020205020404" pitchFamily="49" charset="0"/>
              </a:rPr>
              <a:t>%</a:t>
            </a:r>
            <a:r>
              <a:rPr lang="en-IN" sz="2800" b="0" i="0" u="none" strike="noStrike" baseline="0" dirty="0" err="1">
                <a:solidFill>
                  <a:srgbClr val="028109"/>
                </a:solidFill>
                <a:latin typeface="Courier New" panose="02070309020205020404" pitchFamily="49" charset="0"/>
              </a:rPr>
              <a:t>fun_val</a:t>
            </a:r>
            <a:r>
              <a:rPr lang="en-IN" sz="2800" b="0" i="0" u="none" strike="noStrike" baseline="0" dirty="0">
                <a:solidFill>
                  <a:srgbClr val="028109"/>
                </a:solidFill>
                <a:latin typeface="Courier New" panose="02070309020205020404" pitchFamily="49" charset="0"/>
              </a:rPr>
              <a:t> = 2*(x-3)^2+ exp(.5*x^2); a=1.5;b=2.5; %</a:t>
            </a:r>
          </a:p>
          <a:p>
            <a:pPr algn="l"/>
            <a:r>
              <a:rPr lang="en-IN" sz="2800" b="0" i="0" u="none" strike="noStrike" baseline="0" dirty="0">
                <a:solidFill>
                  <a:srgbClr val="028109"/>
                </a:solidFill>
                <a:latin typeface="Courier New" panose="02070309020205020404" pitchFamily="49" charset="0"/>
              </a:rPr>
              <a:t>%</a:t>
            </a:r>
            <a:r>
              <a:rPr lang="en-IN" sz="2800" b="0" i="0" u="none" strike="noStrike" baseline="0" dirty="0" err="1">
                <a:solidFill>
                  <a:srgbClr val="028109"/>
                </a:solidFill>
                <a:latin typeface="Courier New" panose="02070309020205020404" pitchFamily="49" charset="0"/>
              </a:rPr>
              <a:t>fun_val</a:t>
            </a:r>
            <a:r>
              <a:rPr lang="en-IN" sz="2800" b="0" i="0" u="none" strike="noStrike" baseline="0" dirty="0">
                <a:solidFill>
                  <a:srgbClr val="028109"/>
                </a:solidFill>
                <a:latin typeface="Courier New" panose="02070309020205020404" pitchFamily="49" charset="0"/>
              </a:rPr>
              <a:t> = x^2-10*exp(.1*x); a=-1.3;b=3.5; %</a:t>
            </a:r>
          </a:p>
          <a:p>
            <a:pPr algn="l"/>
            <a:r>
              <a:rPr lang="en-IN" sz="2800" b="0" i="0" u="none" strike="noStrike" baseline="0" dirty="0">
                <a:solidFill>
                  <a:srgbClr val="028109"/>
                </a:solidFill>
                <a:latin typeface="Courier New" panose="02070309020205020404" pitchFamily="49" charset="0"/>
              </a:rPr>
              <a:t>%</a:t>
            </a:r>
            <a:r>
              <a:rPr lang="en-IN" sz="2800" b="0" i="0" u="none" strike="noStrike" baseline="0" dirty="0" err="1">
                <a:solidFill>
                  <a:srgbClr val="028109"/>
                </a:solidFill>
                <a:latin typeface="Courier New" panose="02070309020205020404" pitchFamily="49" charset="0"/>
              </a:rPr>
              <a:t>fun_val</a:t>
            </a:r>
            <a:r>
              <a:rPr lang="en-IN" sz="2800" b="0" i="0" u="none" strike="noStrike" baseline="0" dirty="0">
                <a:solidFill>
                  <a:srgbClr val="028109"/>
                </a:solidFill>
                <a:latin typeface="Courier New" panose="02070309020205020404" pitchFamily="49" charset="0"/>
              </a:rPr>
              <a:t> = 15*x^2-20*sin(x); a=-1.6;b=3.2; %</a:t>
            </a:r>
          </a:p>
          <a:p>
            <a:pPr algn="l"/>
            <a:r>
              <a:rPr lang="en-IN" sz="2800" b="0" i="0" u="none" strike="noStrike" baseline="0" dirty="0" err="1">
                <a:solidFill>
                  <a:srgbClr val="000000"/>
                </a:solidFill>
                <a:latin typeface="Courier New" panose="02070309020205020404" pitchFamily="49" charset="0"/>
              </a:rPr>
              <a:t>spdelta</a:t>
            </a:r>
            <a:r>
              <a:rPr lang="en-IN" sz="2800" b="0" i="0" u="none" strike="noStrike" baseline="0" dirty="0">
                <a:solidFill>
                  <a:srgbClr val="000000"/>
                </a:solidFill>
                <a:latin typeface="Courier New" panose="02070309020205020404" pitchFamily="49" charset="0"/>
              </a:rPr>
              <a:t>=input(</a:t>
            </a:r>
            <a:r>
              <a:rPr lang="en-IN" sz="2800" b="0" i="0" u="none" strike="noStrike" baseline="0" dirty="0">
                <a:solidFill>
                  <a:srgbClr val="AB04FA"/>
                </a:solidFill>
                <a:latin typeface="Courier New" panose="02070309020205020404" pitchFamily="49" charset="0"/>
              </a:rPr>
              <a:t>'the delta value'</a:t>
            </a:r>
            <a:r>
              <a:rPr lang="en-IN" sz="2800" b="0" i="0" u="none" strike="noStrike" baseline="0" dirty="0">
                <a:solidFill>
                  <a:srgbClr val="000000"/>
                </a:solidFill>
                <a:latin typeface="Courier New" panose="02070309020205020404" pitchFamily="49" charset="0"/>
              </a:rPr>
              <a:t>);</a:t>
            </a:r>
          </a:p>
          <a:p>
            <a:pPr algn="l"/>
            <a:r>
              <a:rPr lang="pt-BR" sz="2800" b="0" i="0" u="none" strike="noStrike" baseline="0" dirty="0">
                <a:solidFill>
                  <a:srgbClr val="000000"/>
                </a:solidFill>
                <a:latin typeface="Courier New" panose="02070309020205020404" pitchFamily="49" charset="0"/>
              </a:rPr>
              <a:t>n1=a;n2=b;z=0;</a:t>
            </a:r>
          </a:p>
          <a:p>
            <a:pPr algn="l"/>
            <a:r>
              <a:rPr lang="en-IN" sz="2800" b="0" i="0" u="none" strike="noStrike" baseline="0" dirty="0">
                <a:solidFill>
                  <a:srgbClr val="000000"/>
                </a:solidFill>
                <a:latin typeface="Courier New" panose="02070309020205020404" pitchFamily="49" charset="0"/>
              </a:rPr>
              <a:t>g=</a:t>
            </a:r>
            <a:r>
              <a:rPr lang="en-IN" sz="2800" b="0" i="0" u="none" strike="noStrike" baseline="0" dirty="0" err="1">
                <a:solidFill>
                  <a:srgbClr val="000000"/>
                </a:solidFill>
                <a:latin typeface="Courier New" panose="02070309020205020404" pitchFamily="49" charset="0"/>
              </a:rPr>
              <a:t>fun_val</a:t>
            </a:r>
            <a:r>
              <a:rPr lang="en-IN" sz="2800" b="0" i="0" u="none" strike="noStrike" baseline="0" dirty="0">
                <a:solidFill>
                  <a:srgbClr val="000000"/>
                </a:solidFill>
                <a:latin typeface="Courier New" panose="02070309020205020404" pitchFamily="49" charset="0"/>
              </a:rPr>
              <a:t>;</a:t>
            </a:r>
          </a:p>
          <a:p>
            <a:pPr algn="l"/>
            <a:r>
              <a:rPr lang="en-IN" sz="2800" b="0" i="0" u="none" strike="noStrike" baseline="0" dirty="0">
                <a:solidFill>
                  <a:srgbClr val="000000"/>
                </a:solidFill>
                <a:latin typeface="Courier New" panose="02070309020205020404" pitchFamily="49" charset="0"/>
              </a:rPr>
              <a:t>dg = diff(g);</a:t>
            </a:r>
          </a:p>
          <a:p>
            <a:pPr algn="l"/>
            <a:r>
              <a:rPr lang="en-IN" sz="2800" b="0" i="0" u="none" strike="noStrike" baseline="0" dirty="0" err="1">
                <a:solidFill>
                  <a:srgbClr val="000000"/>
                </a:solidFill>
                <a:latin typeface="Courier New" panose="02070309020205020404" pitchFamily="49" charset="0"/>
              </a:rPr>
              <a:t>f_val</a:t>
            </a:r>
            <a:r>
              <a:rPr lang="en-IN" sz="2800" b="0" i="0" u="none" strike="noStrike" baseline="0" dirty="0">
                <a:solidFill>
                  <a:srgbClr val="000000"/>
                </a:solidFill>
                <a:latin typeface="Courier New" panose="02070309020205020404" pitchFamily="49" charset="0"/>
              </a:rPr>
              <a:t> = 2; </a:t>
            </a:r>
            <a:r>
              <a:rPr lang="en-IN" sz="2800" b="0" i="0" u="none" strike="noStrike" baseline="0" dirty="0">
                <a:solidFill>
                  <a:srgbClr val="028109"/>
                </a:solidFill>
                <a:latin typeface="Courier New" panose="02070309020205020404" pitchFamily="49" charset="0"/>
              </a:rPr>
              <a:t>% Number of function evaluations%</a:t>
            </a:r>
          </a:p>
          <a:p>
            <a:pPr algn="l"/>
            <a:r>
              <a:rPr lang="en-IN" sz="2800" b="0" i="0" u="none" strike="noStrike" baseline="0" dirty="0" err="1">
                <a:solidFill>
                  <a:srgbClr val="000000"/>
                </a:solidFill>
                <a:latin typeface="Courier New" panose="02070309020205020404" pitchFamily="49" charset="0"/>
              </a:rPr>
              <a:t>i_val</a:t>
            </a:r>
            <a:r>
              <a:rPr lang="en-IN" sz="2800" b="0" i="0" u="none" strike="noStrike" baseline="0" dirty="0">
                <a:solidFill>
                  <a:srgbClr val="000000"/>
                </a:solidFill>
                <a:latin typeface="Courier New" panose="02070309020205020404" pitchFamily="49" charset="0"/>
              </a:rPr>
              <a:t> = 1; </a:t>
            </a:r>
            <a:r>
              <a:rPr lang="en-IN" sz="2800" b="0" i="0" u="none" strike="noStrike" baseline="0" dirty="0">
                <a:solidFill>
                  <a:srgbClr val="028109"/>
                </a:solidFill>
                <a:latin typeface="Courier New" panose="02070309020205020404" pitchFamily="49" charset="0"/>
              </a:rPr>
              <a:t>% Number of iterations%</a:t>
            </a:r>
          </a:p>
          <a:p>
            <a:pPr algn="l"/>
            <a:r>
              <a:rPr lang="en-IN" sz="2800" b="0" i="0" u="none" strike="noStrike" baseline="0" dirty="0">
                <a:solidFill>
                  <a:srgbClr val="028109"/>
                </a:solidFill>
                <a:latin typeface="Courier New" panose="02070309020205020404" pitchFamily="49" charset="0"/>
              </a:rPr>
              <a:t>%</a:t>
            </a:r>
            <a:r>
              <a:rPr lang="en-IN" sz="2800" b="0" i="0" u="none" strike="noStrike" baseline="0" dirty="0" err="1">
                <a:solidFill>
                  <a:srgbClr val="028109"/>
                </a:solidFill>
                <a:latin typeface="Courier New" panose="02070309020205020404" pitchFamily="49" charset="0"/>
              </a:rPr>
              <a:t>spdelta</a:t>
            </a:r>
            <a:r>
              <a:rPr lang="en-IN" sz="2800" b="0" i="0" u="none" strike="noStrike" baseline="0" dirty="0">
                <a:solidFill>
                  <a:srgbClr val="028109"/>
                </a:solidFill>
                <a:latin typeface="Courier New" panose="02070309020205020404" pitchFamily="49" charset="0"/>
              </a:rPr>
              <a:t>;%</a:t>
            </a:r>
            <a:r>
              <a:rPr lang="en-IN" sz="2800" b="0" i="0" u="none" strike="noStrike" baseline="0" dirty="0" err="1">
                <a:solidFill>
                  <a:srgbClr val="028109"/>
                </a:solidFill>
                <a:latin typeface="Courier New" panose="02070309020205020404" pitchFamily="49" charset="0"/>
              </a:rPr>
              <a:t>delata</a:t>
            </a:r>
            <a:r>
              <a:rPr lang="en-IN" sz="2800" b="0" i="0" u="none" strike="noStrike" baseline="0" dirty="0">
                <a:solidFill>
                  <a:srgbClr val="028109"/>
                </a:solidFill>
                <a:latin typeface="Courier New" panose="02070309020205020404" pitchFamily="49" charset="0"/>
              </a:rPr>
              <a:t> </a:t>
            </a:r>
            <a:r>
              <a:rPr lang="en-IN" sz="2800" b="0" i="0" u="none" strike="noStrike" baseline="0" dirty="0" err="1">
                <a:solidFill>
                  <a:srgbClr val="028109"/>
                </a:solidFill>
                <a:latin typeface="Courier New" panose="02070309020205020404" pitchFamily="49" charset="0"/>
              </a:rPr>
              <a:t>assiagned</a:t>
            </a:r>
            <a:r>
              <a:rPr lang="en-IN" sz="2800" b="0" i="0" u="none" strike="noStrike" baseline="0" dirty="0">
                <a:solidFill>
                  <a:srgbClr val="028109"/>
                </a:solidFill>
                <a:latin typeface="Courier New" panose="02070309020205020404" pitchFamily="49" charset="0"/>
              </a:rPr>
              <a:t> from above%</a:t>
            </a:r>
          </a:p>
          <a:p>
            <a:pPr algn="l"/>
            <a:r>
              <a:rPr lang="en-IN" sz="2800" b="0" i="0" u="none" strike="noStrike" baseline="0" dirty="0">
                <a:solidFill>
                  <a:srgbClr val="000000"/>
                </a:solidFill>
                <a:latin typeface="Courier New" panose="02070309020205020404" pitchFamily="49" charset="0"/>
              </a:rPr>
              <a:t>out = </a:t>
            </a:r>
            <a:r>
              <a:rPr lang="en-IN" sz="2800" b="0" i="0" u="none" strike="noStrike" baseline="0" dirty="0" err="1">
                <a:solidFill>
                  <a:srgbClr val="000000"/>
                </a:solidFill>
                <a:latin typeface="Courier New" panose="02070309020205020404" pitchFamily="49" charset="0"/>
              </a:rPr>
              <a:t>fopen</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B04FA"/>
                </a:solidFill>
                <a:latin typeface="Courier New" panose="02070309020205020404" pitchFamily="49" charset="0"/>
              </a:rPr>
              <a:t>'</a:t>
            </a:r>
            <a:r>
              <a:rPr lang="en-IN" sz="2800" b="0" i="0" u="none" strike="noStrike" baseline="0" dirty="0" err="1">
                <a:solidFill>
                  <a:srgbClr val="AB04FA"/>
                </a:solidFill>
                <a:latin typeface="Courier New" panose="02070309020205020404" pitchFamily="49" charset="0"/>
              </a:rPr>
              <a:t>Bisection_method_iterations.out</a:t>
            </a:r>
            <a:r>
              <a:rPr lang="en-IN" sz="2800" b="0" i="0" u="none" strike="noStrike" baseline="0" dirty="0">
                <a:solidFill>
                  <a:srgbClr val="AB04FA"/>
                </a:solidFill>
                <a:latin typeface="Courier New" panose="02070309020205020404" pitchFamily="49" charset="0"/>
              </a:rPr>
              <a:t>'</a:t>
            </a:r>
            <a:r>
              <a:rPr lang="en-IN" sz="2800" b="0" i="0" u="none" strike="noStrike" baseline="0" dirty="0">
                <a:solidFill>
                  <a:srgbClr val="000000"/>
                </a:solidFill>
                <a:latin typeface="Courier New" panose="02070309020205020404" pitchFamily="49" charset="0"/>
              </a:rPr>
              <a:t>, </a:t>
            </a:r>
            <a:r>
              <a:rPr lang="en-IN" sz="2800" b="0" i="0" u="none" strike="noStrike" baseline="0" dirty="0">
                <a:solidFill>
                  <a:srgbClr val="AB04FA"/>
                </a:solidFill>
                <a:latin typeface="Courier New" panose="02070309020205020404" pitchFamily="49" charset="0"/>
              </a:rPr>
              <a:t>'w'</a:t>
            </a:r>
            <a:r>
              <a:rPr lang="en-IN" sz="2800" b="0" i="0" u="none" strike="noStrike" baseline="0" dirty="0">
                <a:solidFill>
                  <a:srgbClr val="000000"/>
                </a:solidFill>
                <a:latin typeface="Courier New" panose="02070309020205020404" pitchFamily="49" charset="0"/>
              </a:rPr>
              <a:t>); </a:t>
            </a:r>
            <a:r>
              <a:rPr lang="en-IN" sz="2800" b="0" i="0" u="none" strike="noStrike" baseline="0" dirty="0">
                <a:solidFill>
                  <a:srgbClr val="028109"/>
                </a:solidFill>
                <a:latin typeface="Courier New" panose="02070309020205020404" pitchFamily="49" charset="0"/>
              </a:rPr>
              <a:t>% Output file%</a:t>
            </a:r>
          </a:p>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(out, </a:t>
            </a:r>
            <a:r>
              <a:rPr lang="en-IN" sz="2800" b="0" i="0" u="none" strike="noStrike" baseline="0" dirty="0">
                <a:solidFill>
                  <a:srgbClr val="AB04FA"/>
                </a:solidFill>
                <a:latin typeface="Courier New" panose="02070309020205020404" pitchFamily="49" charset="0"/>
              </a:rPr>
              <a:t>'#It\tx1\tx2\</a:t>
            </a:r>
            <a:r>
              <a:rPr lang="en-IN" sz="2800" b="0" i="0" u="none" strike="noStrike" baseline="0" dirty="0" err="1">
                <a:solidFill>
                  <a:srgbClr val="AB04FA"/>
                </a:solidFill>
                <a:latin typeface="Courier New" panose="02070309020205020404" pitchFamily="49" charset="0"/>
              </a:rPr>
              <a:t>tz</a:t>
            </a:r>
            <a:r>
              <a:rPr lang="en-IN" sz="2800" b="0" i="0" u="none" strike="noStrike" baseline="0" dirty="0">
                <a:solidFill>
                  <a:srgbClr val="AB04FA"/>
                </a:solidFill>
                <a:latin typeface="Courier New" panose="02070309020205020404" pitchFamily="49" charset="0"/>
              </a:rPr>
              <a:t>\n'</a:t>
            </a:r>
            <a:r>
              <a:rPr lang="en-IN" sz="2800" b="0" i="0" u="none" strike="noStrike" baseline="0" dirty="0">
                <a:solidFill>
                  <a:srgbClr val="000000"/>
                </a:solidFill>
                <a:latin typeface="Courier New" panose="02070309020205020404" pitchFamily="49" charset="0"/>
              </a:rPr>
              <a:t>);</a:t>
            </a:r>
          </a:p>
          <a:p>
            <a:pPr algn="l"/>
            <a:r>
              <a:rPr lang="en-IN" sz="2800" b="0" i="0" u="none" strike="noStrike" baseline="0" dirty="0">
                <a:solidFill>
                  <a:srgbClr val="0E00FF"/>
                </a:solidFill>
                <a:latin typeface="Courier New" panose="02070309020205020404" pitchFamily="49" charset="0"/>
              </a:rPr>
              <a:t>if </a:t>
            </a:r>
            <a:r>
              <a:rPr lang="en-IN" sz="2800" b="0" i="0" u="none" strike="noStrike" baseline="0" dirty="0" err="1">
                <a:solidFill>
                  <a:srgbClr val="000000"/>
                </a:solidFill>
                <a:latin typeface="Courier New" panose="02070309020205020404" pitchFamily="49" charset="0"/>
              </a:rPr>
              <a:t>vpa</a:t>
            </a:r>
            <a:r>
              <a:rPr lang="en-IN" sz="2800" b="0" i="0" u="none" strike="noStrike" baseline="0" dirty="0">
                <a:solidFill>
                  <a:srgbClr val="000000"/>
                </a:solidFill>
                <a:latin typeface="Courier New" panose="02070309020205020404" pitchFamily="49" charset="0"/>
              </a:rPr>
              <a:t>(subs(</a:t>
            </a:r>
            <a:r>
              <a:rPr lang="en-IN" sz="2800" b="0" i="0" u="none" strike="noStrike" baseline="0" dirty="0" err="1">
                <a:solidFill>
                  <a:srgbClr val="000000"/>
                </a:solidFill>
                <a:latin typeface="Courier New" panose="02070309020205020404" pitchFamily="49" charset="0"/>
              </a:rPr>
              <a:t>dg,x,a</a:t>
            </a:r>
            <a:r>
              <a:rPr lang="en-IN" sz="2800" b="0" i="0" u="none" strike="noStrike" baseline="0" dirty="0">
                <a:solidFill>
                  <a:srgbClr val="000000"/>
                </a:solidFill>
                <a:latin typeface="Courier New" panose="02070309020205020404" pitchFamily="49" charset="0"/>
              </a:rPr>
              <a:t>))&lt;0 &amp;&amp; </a:t>
            </a:r>
            <a:r>
              <a:rPr lang="en-IN" sz="2800" b="0" i="0" u="none" strike="noStrike" baseline="0" dirty="0" err="1">
                <a:solidFill>
                  <a:srgbClr val="000000"/>
                </a:solidFill>
                <a:latin typeface="Courier New" panose="02070309020205020404" pitchFamily="49" charset="0"/>
              </a:rPr>
              <a:t>vpa</a:t>
            </a:r>
            <a:r>
              <a:rPr lang="en-IN" sz="2800" b="0" i="0" u="none" strike="noStrike" baseline="0" dirty="0">
                <a:solidFill>
                  <a:srgbClr val="000000"/>
                </a:solidFill>
                <a:latin typeface="Courier New" panose="02070309020205020404" pitchFamily="49" charset="0"/>
              </a:rPr>
              <a:t>(subs(</a:t>
            </a:r>
            <a:r>
              <a:rPr lang="en-IN" sz="2800" b="0" i="0" u="none" strike="noStrike" baseline="0" dirty="0" err="1">
                <a:solidFill>
                  <a:srgbClr val="000000"/>
                </a:solidFill>
                <a:latin typeface="Courier New" panose="02070309020205020404" pitchFamily="49" charset="0"/>
              </a:rPr>
              <a:t>dg,x,b</a:t>
            </a:r>
            <a:r>
              <a:rPr lang="en-IN" sz="2800" b="0" i="0" u="none" strike="noStrike" baseline="0" dirty="0">
                <a:solidFill>
                  <a:srgbClr val="000000"/>
                </a:solidFill>
                <a:latin typeface="Courier New" panose="02070309020205020404" pitchFamily="49" charset="0"/>
              </a:rPr>
              <a:t>))&gt;0</a:t>
            </a:r>
          </a:p>
          <a:p>
            <a:pPr algn="l"/>
            <a:r>
              <a:rPr lang="en-IN" sz="2800" b="0" i="0" u="none" strike="noStrike" baseline="0" dirty="0">
                <a:solidFill>
                  <a:srgbClr val="000000"/>
                </a:solidFill>
                <a:latin typeface="Courier New" panose="02070309020205020404" pitchFamily="49" charset="0"/>
              </a:rPr>
              <a:t>choose=1;</a:t>
            </a:r>
          </a:p>
        </p:txBody>
      </p:sp>
      <p:sp>
        <p:nvSpPr>
          <p:cNvPr id="6" name="Title 1">
            <a:extLst>
              <a:ext uri="{FF2B5EF4-FFF2-40B4-BE49-F238E27FC236}">
                <a16:creationId xmlns:a16="http://schemas.microsoft.com/office/drawing/2014/main" id="{B67AEA67-EE5B-4C70-8421-ADF53043A8C3}"/>
              </a:ext>
            </a:extLst>
          </p:cNvPr>
          <p:cNvSpPr>
            <a:spLocks noGrp="1"/>
          </p:cNvSpPr>
          <p:nvPr>
            <p:ph type="title"/>
          </p:nvPr>
        </p:nvSpPr>
        <p:spPr>
          <a:xfrm>
            <a:off x="715370" y="95818"/>
            <a:ext cx="10515600" cy="585219"/>
          </a:xfrm>
        </p:spPr>
        <p:txBody>
          <a:bodyPr>
            <a:normAutofit fontScale="90000"/>
          </a:bodyPr>
          <a:lstStyle/>
          <a:p>
            <a:r>
              <a:rPr lang="en-IN" dirty="0">
                <a:latin typeface="Bodoni MT Condensed" panose="02070606080606020203" pitchFamily="18" charset="0"/>
              </a:rPr>
              <a:t>MATLAB code for Bisection Search Method.(2)</a:t>
            </a:r>
          </a:p>
        </p:txBody>
      </p:sp>
    </p:spTree>
    <p:extLst>
      <p:ext uri="{BB962C8B-B14F-4D97-AF65-F5344CB8AC3E}">
        <p14:creationId xmlns:p14="http://schemas.microsoft.com/office/powerpoint/2010/main" val="139772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6FC4E-E96B-469E-8F86-BE8AFED160D3}"/>
              </a:ext>
            </a:extLst>
          </p:cNvPr>
          <p:cNvSpPr>
            <a:spLocks noGrp="1"/>
          </p:cNvSpPr>
          <p:nvPr>
            <p:ph idx="1"/>
          </p:nvPr>
        </p:nvSpPr>
        <p:spPr>
          <a:xfrm>
            <a:off x="838200" y="681036"/>
            <a:ext cx="10515600" cy="6081145"/>
          </a:xfrm>
        </p:spPr>
        <p:txBody>
          <a:bodyPr>
            <a:normAutofit fontScale="55000" lnSpcReduction="20000"/>
          </a:bodyPr>
          <a:lstStyle/>
          <a:p>
            <a:pPr algn="l"/>
            <a:r>
              <a:rPr lang="en-IN" sz="2800" b="0" i="0" u="none" strike="noStrike" baseline="0" dirty="0">
                <a:solidFill>
                  <a:srgbClr val="0E00FF"/>
                </a:solidFill>
                <a:latin typeface="Courier New" panose="02070309020205020404" pitchFamily="49" charset="0"/>
              </a:rPr>
              <a:t>while </a:t>
            </a:r>
            <a:r>
              <a:rPr lang="en-IN" sz="2800" b="0" i="0" u="none" strike="noStrike" baseline="0" dirty="0">
                <a:solidFill>
                  <a:srgbClr val="000000"/>
                </a:solidFill>
                <a:latin typeface="Courier New" panose="02070309020205020404" pitchFamily="49" charset="0"/>
              </a:rPr>
              <a:t>choose ==1</a:t>
            </a:r>
          </a:p>
          <a:p>
            <a:pPr algn="l"/>
            <a:r>
              <a:rPr lang="en-IN" sz="2800" b="0" i="0" u="none" strike="noStrike" baseline="0" dirty="0">
                <a:solidFill>
                  <a:srgbClr val="000000"/>
                </a:solidFill>
                <a:latin typeface="Courier New" panose="02070309020205020404" pitchFamily="49" charset="0"/>
              </a:rPr>
              <a:t>z=(n1+n2)/2;</a:t>
            </a:r>
          </a:p>
          <a:p>
            <a:pPr algn="l"/>
            <a:r>
              <a:rPr lang="pl-PL" sz="2800" b="0" i="0" u="none" strike="noStrike" baseline="0" dirty="0">
                <a:solidFill>
                  <a:srgbClr val="000000"/>
                </a:solidFill>
                <a:latin typeface="Courier New" panose="02070309020205020404" pitchFamily="49" charset="0"/>
              </a:rPr>
              <a:t>z_val=vpa(subs(dg,x,z));</a:t>
            </a:r>
          </a:p>
          <a:p>
            <a:pPr algn="l"/>
            <a:r>
              <a:rPr lang="en-IN" sz="2800" b="0" i="0" u="none" strike="noStrike" baseline="0" dirty="0">
                <a:solidFill>
                  <a:srgbClr val="0E00FF"/>
                </a:solidFill>
                <a:latin typeface="Courier New" panose="02070309020205020404" pitchFamily="49" charset="0"/>
              </a:rPr>
              <a:t>if </a:t>
            </a:r>
            <a:r>
              <a:rPr lang="en-IN" sz="2800" b="0" i="0" u="none" strike="noStrike" baseline="0" dirty="0">
                <a:solidFill>
                  <a:srgbClr val="000000"/>
                </a:solidFill>
                <a:latin typeface="Courier New" panose="02070309020205020404" pitchFamily="49" charset="0"/>
              </a:rPr>
              <a:t>abs(</a:t>
            </a:r>
            <a:r>
              <a:rPr lang="en-IN" sz="2800" b="0" i="0" u="none" strike="noStrike" baseline="0" dirty="0" err="1">
                <a:solidFill>
                  <a:srgbClr val="000000"/>
                </a:solidFill>
                <a:latin typeface="Courier New" panose="02070309020205020404" pitchFamily="49" charset="0"/>
              </a:rPr>
              <a:t>z_val</a:t>
            </a:r>
            <a:r>
              <a:rPr lang="en-IN" sz="2800" b="0" i="0" u="none" strike="noStrike" baseline="0" dirty="0">
                <a:solidFill>
                  <a:srgbClr val="000000"/>
                </a:solidFill>
                <a:latin typeface="Courier New" panose="02070309020205020404" pitchFamily="49" charset="0"/>
              </a:rPr>
              <a:t>)&lt;=</a:t>
            </a:r>
            <a:r>
              <a:rPr lang="en-IN" sz="2800" b="0" i="0" u="none" strike="noStrike" baseline="0" dirty="0" err="1">
                <a:solidFill>
                  <a:srgbClr val="000000"/>
                </a:solidFill>
                <a:latin typeface="Courier New" panose="02070309020205020404" pitchFamily="49" charset="0"/>
              </a:rPr>
              <a:t>spdelta</a:t>
            </a:r>
            <a:endParaRPr lang="en-IN" sz="2800" b="0" i="0" u="none" strike="noStrike" baseline="0" dirty="0">
              <a:solidFill>
                <a:srgbClr val="000000"/>
              </a:solidFill>
              <a:latin typeface="Courier New" panose="02070309020205020404" pitchFamily="49" charset="0"/>
            </a:endParaRPr>
          </a:p>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B04FA"/>
                </a:solidFill>
                <a:latin typeface="Courier New" panose="02070309020205020404" pitchFamily="49" charset="0"/>
              </a:rPr>
              <a:t>'Derivative of z is lesser than Exponential'</a:t>
            </a:r>
            <a:r>
              <a:rPr lang="en-IN" sz="2800" b="0" i="0" u="none" strike="noStrike" baseline="0" dirty="0">
                <a:solidFill>
                  <a:srgbClr val="000000"/>
                </a:solidFill>
                <a:latin typeface="Courier New" panose="02070309020205020404" pitchFamily="49" charset="0"/>
              </a:rPr>
              <a:t>);</a:t>
            </a:r>
          </a:p>
          <a:p>
            <a:pPr algn="l"/>
            <a:r>
              <a:rPr lang="en-IN" sz="2800" b="0" i="0" u="none" strike="noStrike" baseline="0" dirty="0">
                <a:solidFill>
                  <a:srgbClr val="000000"/>
                </a:solidFill>
                <a:latin typeface="Courier New" panose="02070309020205020404" pitchFamily="49" charset="0"/>
              </a:rPr>
              <a:t>choose=0;</a:t>
            </a:r>
          </a:p>
          <a:p>
            <a:pPr algn="l"/>
            <a:r>
              <a:rPr lang="en-IN" sz="2800" b="0" i="0" u="none" strike="noStrike" baseline="0" dirty="0">
                <a:solidFill>
                  <a:srgbClr val="028109"/>
                </a:solidFill>
                <a:latin typeface="Courier New" panose="02070309020205020404" pitchFamily="49" charset="0"/>
              </a:rPr>
              <a:t>%terminate%</a:t>
            </a:r>
          </a:p>
          <a:p>
            <a:pPr algn="l"/>
            <a:r>
              <a:rPr lang="nn-NO" sz="2800" b="0" i="0" u="none" strike="noStrike" baseline="0" dirty="0">
                <a:solidFill>
                  <a:srgbClr val="000000"/>
                </a:solidFill>
                <a:latin typeface="Courier New" panose="02070309020205020404" pitchFamily="49" charset="0"/>
              </a:rPr>
              <a:t>i_val=i_val-1;f_val=f_val-2;</a:t>
            </a:r>
          </a:p>
          <a:p>
            <a:pPr algn="l"/>
            <a:r>
              <a:rPr lang="fr-FR" sz="2800" b="0" i="0" u="none" strike="noStrike" baseline="0" dirty="0" err="1">
                <a:solidFill>
                  <a:srgbClr val="000000"/>
                </a:solidFill>
                <a:latin typeface="Courier New" panose="02070309020205020404" pitchFamily="49" charset="0"/>
              </a:rPr>
              <a:t>fprintf</a:t>
            </a:r>
            <a:r>
              <a:rPr lang="fr-FR" sz="2800" b="0" i="0" u="none" strike="noStrike" baseline="0" dirty="0">
                <a:solidFill>
                  <a:srgbClr val="000000"/>
                </a:solidFill>
                <a:latin typeface="Courier New" panose="02070309020205020404" pitchFamily="49" charset="0"/>
              </a:rPr>
              <a:t>(out, </a:t>
            </a:r>
            <a:r>
              <a:rPr lang="fr-FR" sz="2800" b="0" i="0" u="none" strike="noStrike" baseline="0" dirty="0">
                <a:solidFill>
                  <a:srgbClr val="AB04FA"/>
                </a:solidFill>
                <a:latin typeface="Courier New" panose="02070309020205020404" pitchFamily="49" charset="0"/>
              </a:rPr>
              <a:t>'\</a:t>
            </a:r>
            <a:r>
              <a:rPr lang="fr-FR" sz="2800" b="0" i="0" u="none" strike="noStrike" baseline="0" dirty="0" err="1">
                <a:solidFill>
                  <a:srgbClr val="AB04FA"/>
                </a:solidFill>
                <a:latin typeface="Courier New" panose="02070309020205020404" pitchFamily="49" charset="0"/>
              </a:rPr>
              <a:t>n%d</a:t>
            </a:r>
            <a:r>
              <a:rPr lang="fr-FR" sz="2800" b="0" i="0" u="none" strike="noStrike" baseline="0" dirty="0">
                <a:solidFill>
                  <a:srgbClr val="AB04FA"/>
                </a:solidFill>
                <a:latin typeface="Courier New" panose="02070309020205020404" pitchFamily="49" charset="0"/>
              </a:rPr>
              <a:t>\t%4.3f\t%4.3f\t%4.3f\t%4.3f\n'</a:t>
            </a:r>
            <a:r>
              <a:rPr lang="fr-FR" sz="2800" b="0" i="0" u="none" strike="noStrike" baseline="0" dirty="0">
                <a:solidFill>
                  <a:srgbClr val="000000"/>
                </a:solidFill>
                <a:latin typeface="Courier New" panose="02070309020205020404" pitchFamily="49" charset="0"/>
              </a:rPr>
              <a:t>,i_val,n1,n2,z);</a:t>
            </a:r>
          </a:p>
          <a:p>
            <a:pPr algn="l"/>
            <a:r>
              <a:rPr lang="en-IN" sz="2800" b="0" i="0" u="none" strike="noStrike" baseline="0" dirty="0">
                <a:solidFill>
                  <a:srgbClr val="0E00FF"/>
                </a:solidFill>
                <a:latin typeface="Courier New" panose="02070309020205020404" pitchFamily="49" charset="0"/>
              </a:rPr>
              <a:t>else</a:t>
            </a:r>
          </a:p>
          <a:p>
            <a:pPr algn="l"/>
            <a:r>
              <a:rPr lang="en-IN" sz="2800" b="0" i="0" u="none" strike="noStrike" baseline="0" dirty="0">
                <a:solidFill>
                  <a:srgbClr val="0E00FF"/>
                </a:solidFill>
                <a:latin typeface="Courier New" panose="02070309020205020404" pitchFamily="49" charset="0"/>
              </a:rPr>
              <a:t>if </a:t>
            </a:r>
            <a:r>
              <a:rPr lang="en-IN" sz="2800" b="0" i="0" u="none" strike="noStrike" baseline="0" dirty="0" err="1">
                <a:solidFill>
                  <a:srgbClr val="000000"/>
                </a:solidFill>
                <a:latin typeface="Courier New" panose="02070309020205020404" pitchFamily="49" charset="0"/>
              </a:rPr>
              <a:t>z_val</a:t>
            </a:r>
            <a:r>
              <a:rPr lang="en-IN" sz="2800" b="0" i="0" u="none" strike="noStrike" baseline="0" dirty="0">
                <a:solidFill>
                  <a:srgbClr val="000000"/>
                </a:solidFill>
                <a:latin typeface="Courier New" panose="02070309020205020404" pitchFamily="49" charset="0"/>
              </a:rPr>
              <a:t>&lt;0</a:t>
            </a:r>
          </a:p>
          <a:p>
            <a:pPr algn="l"/>
            <a:r>
              <a:rPr lang="en-IN" sz="2800" b="0" i="0" u="none" strike="noStrike" baseline="0" dirty="0">
                <a:solidFill>
                  <a:srgbClr val="000000"/>
                </a:solidFill>
                <a:latin typeface="Courier New" panose="02070309020205020404" pitchFamily="49" charset="0"/>
              </a:rPr>
              <a:t>n1=z;</a:t>
            </a:r>
          </a:p>
          <a:p>
            <a:pPr algn="l"/>
            <a:r>
              <a:rPr lang="en-IN" sz="2800" b="0" i="0" u="none" strike="noStrike" baseline="0" dirty="0">
                <a:solidFill>
                  <a:srgbClr val="0E00FF"/>
                </a:solidFill>
                <a:latin typeface="Courier New" panose="02070309020205020404" pitchFamily="49" charset="0"/>
              </a:rPr>
              <a:t>else</a:t>
            </a:r>
          </a:p>
          <a:p>
            <a:pPr algn="l"/>
            <a:r>
              <a:rPr lang="en-IN" sz="2800" b="0" i="0" u="none" strike="noStrike" baseline="0" dirty="0">
                <a:solidFill>
                  <a:srgbClr val="000000"/>
                </a:solidFill>
                <a:latin typeface="Courier New" panose="02070309020205020404" pitchFamily="49" charset="0"/>
              </a:rPr>
              <a:t>n2=z;</a:t>
            </a:r>
          </a:p>
          <a:p>
            <a:pPr algn="l"/>
            <a:r>
              <a:rPr lang="en-IN" sz="2800" b="0" i="0" u="none" strike="noStrike" baseline="0" dirty="0">
                <a:solidFill>
                  <a:srgbClr val="0E00FF"/>
                </a:solidFill>
                <a:latin typeface="Courier New" panose="02070309020205020404" pitchFamily="49" charset="0"/>
              </a:rPr>
              <a:t>end</a:t>
            </a:r>
          </a:p>
          <a:p>
            <a:pPr algn="l"/>
            <a:r>
              <a:rPr lang="fr-FR" sz="2800" b="0" i="0" u="none" strike="noStrike" baseline="0" dirty="0" err="1">
                <a:solidFill>
                  <a:srgbClr val="000000"/>
                </a:solidFill>
                <a:latin typeface="Courier New" panose="02070309020205020404" pitchFamily="49" charset="0"/>
              </a:rPr>
              <a:t>fprintf</a:t>
            </a:r>
            <a:r>
              <a:rPr lang="fr-FR" sz="2800" b="0" i="0" u="none" strike="noStrike" baseline="0" dirty="0">
                <a:solidFill>
                  <a:srgbClr val="000000"/>
                </a:solidFill>
                <a:latin typeface="Courier New" panose="02070309020205020404" pitchFamily="49" charset="0"/>
              </a:rPr>
              <a:t>(out, </a:t>
            </a:r>
            <a:r>
              <a:rPr lang="fr-FR" sz="2800" b="0" i="0" u="none" strike="noStrike" baseline="0" dirty="0">
                <a:solidFill>
                  <a:srgbClr val="AB04FA"/>
                </a:solidFill>
                <a:latin typeface="Courier New" panose="02070309020205020404" pitchFamily="49" charset="0"/>
              </a:rPr>
              <a:t>'\</a:t>
            </a:r>
            <a:r>
              <a:rPr lang="fr-FR" sz="2800" b="0" i="0" u="none" strike="noStrike" baseline="0" dirty="0" err="1">
                <a:solidFill>
                  <a:srgbClr val="AB04FA"/>
                </a:solidFill>
                <a:latin typeface="Courier New" panose="02070309020205020404" pitchFamily="49" charset="0"/>
              </a:rPr>
              <a:t>n%d</a:t>
            </a:r>
            <a:r>
              <a:rPr lang="fr-FR" sz="2800" b="0" i="0" u="none" strike="noStrike" baseline="0" dirty="0">
                <a:solidFill>
                  <a:srgbClr val="AB04FA"/>
                </a:solidFill>
                <a:latin typeface="Courier New" panose="02070309020205020404" pitchFamily="49" charset="0"/>
              </a:rPr>
              <a:t>\t%4.3f\t%4.3f\t%4.3f\t%4.3f\n'</a:t>
            </a:r>
            <a:r>
              <a:rPr lang="fr-FR" sz="2800" b="0" i="0" u="none" strike="noStrike" baseline="0" dirty="0">
                <a:solidFill>
                  <a:srgbClr val="000000"/>
                </a:solidFill>
                <a:latin typeface="Courier New" panose="02070309020205020404" pitchFamily="49" charset="0"/>
              </a:rPr>
              <a:t>,i_val,n1,n2,z);</a:t>
            </a:r>
          </a:p>
          <a:p>
            <a:pPr algn="l"/>
            <a:r>
              <a:rPr lang="nn-NO" sz="2800" b="0" i="0" u="none" strike="noStrike" baseline="0" dirty="0">
                <a:solidFill>
                  <a:srgbClr val="000000"/>
                </a:solidFill>
                <a:latin typeface="Courier New" panose="02070309020205020404" pitchFamily="49" charset="0"/>
              </a:rPr>
              <a:t>i_val=i_val+1;f_val=f_val+2;</a:t>
            </a:r>
          </a:p>
          <a:p>
            <a:pPr algn="l"/>
            <a:r>
              <a:rPr lang="en-IN" sz="2800" b="0" i="0" u="none" strike="noStrike" baseline="0" dirty="0">
                <a:solidFill>
                  <a:srgbClr val="0E00FF"/>
                </a:solidFill>
                <a:latin typeface="Courier New" panose="02070309020205020404" pitchFamily="49" charset="0"/>
              </a:rPr>
              <a:t>end</a:t>
            </a:r>
          </a:p>
          <a:p>
            <a:pPr algn="l"/>
            <a:r>
              <a:rPr lang="en-IN" sz="2800" b="0" i="0" u="none" strike="noStrike" baseline="0" dirty="0">
                <a:solidFill>
                  <a:srgbClr val="0E00FF"/>
                </a:solidFill>
                <a:latin typeface="Courier New" panose="02070309020205020404" pitchFamily="49" charset="0"/>
              </a:rPr>
              <a:t>end</a:t>
            </a:r>
          </a:p>
          <a:p>
            <a:pPr algn="l"/>
            <a:r>
              <a:rPr lang="en-IN" sz="2800" b="0" i="0" u="none" strike="noStrike" baseline="0" dirty="0">
                <a:solidFill>
                  <a:srgbClr val="0E00FF"/>
                </a:solidFill>
                <a:latin typeface="Courier New" panose="02070309020205020404" pitchFamily="49" charset="0"/>
              </a:rPr>
              <a:t>else</a:t>
            </a:r>
          </a:p>
        </p:txBody>
      </p:sp>
      <p:sp>
        <p:nvSpPr>
          <p:cNvPr id="6" name="Title 1">
            <a:extLst>
              <a:ext uri="{FF2B5EF4-FFF2-40B4-BE49-F238E27FC236}">
                <a16:creationId xmlns:a16="http://schemas.microsoft.com/office/drawing/2014/main" id="{B67AEA67-EE5B-4C70-8421-ADF53043A8C3}"/>
              </a:ext>
            </a:extLst>
          </p:cNvPr>
          <p:cNvSpPr>
            <a:spLocks noGrp="1"/>
          </p:cNvSpPr>
          <p:nvPr>
            <p:ph type="title"/>
          </p:nvPr>
        </p:nvSpPr>
        <p:spPr>
          <a:xfrm>
            <a:off x="715370" y="95818"/>
            <a:ext cx="10515600" cy="585219"/>
          </a:xfrm>
        </p:spPr>
        <p:txBody>
          <a:bodyPr>
            <a:normAutofit fontScale="90000"/>
          </a:bodyPr>
          <a:lstStyle/>
          <a:p>
            <a:r>
              <a:rPr lang="en-IN" dirty="0">
                <a:latin typeface="Bodoni MT Condensed" panose="02070606080606020203" pitchFamily="18" charset="0"/>
              </a:rPr>
              <a:t>MATLAB code for Bisection Search Method.(2)</a:t>
            </a:r>
          </a:p>
        </p:txBody>
      </p:sp>
    </p:spTree>
    <p:extLst>
      <p:ext uri="{BB962C8B-B14F-4D97-AF65-F5344CB8AC3E}">
        <p14:creationId xmlns:p14="http://schemas.microsoft.com/office/powerpoint/2010/main" val="2002529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6FC4E-E96B-469E-8F86-BE8AFED160D3}"/>
              </a:ext>
            </a:extLst>
          </p:cNvPr>
          <p:cNvSpPr>
            <a:spLocks noGrp="1"/>
          </p:cNvSpPr>
          <p:nvPr>
            <p:ph idx="1"/>
          </p:nvPr>
        </p:nvSpPr>
        <p:spPr>
          <a:xfrm>
            <a:off x="838200" y="681037"/>
            <a:ext cx="10515600" cy="5495926"/>
          </a:xfrm>
        </p:spPr>
        <p:txBody>
          <a:bodyPr>
            <a:normAutofit fontScale="70000" lnSpcReduction="20000"/>
          </a:bodyPr>
          <a:lstStyle/>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B04FA"/>
                </a:solidFill>
                <a:latin typeface="Courier New" panose="02070309020205020404" pitchFamily="49" charset="0"/>
              </a:rPr>
              <a:t>'Derivative condition not </a:t>
            </a:r>
            <a:r>
              <a:rPr lang="en-IN" sz="2800" b="0" i="0" u="none" strike="noStrike" baseline="0" dirty="0" err="1">
                <a:solidFill>
                  <a:srgbClr val="AB04FA"/>
                </a:solidFill>
                <a:latin typeface="Courier New" panose="02070309020205020404" pitchFamily="49" charset="0"/>
              </a:rPr>
              <a:t>fullfilled</a:t>
            </a:r>
            <a:r>
              <a:rPr lang="en-IN" sz="2800" b="0" i="0" u="none" strike="noStrike" baseline="0" dirty="0">
                <a:solidFill>
                  <a:srgbClr val="AB04FA"/>
                </a:solidFill>
                <a:latin typeface="Courier New" panose="02070309020205020404" pitchFamily="49" charset="0"/>
              </a:rPr>
              <a:t> for given value'</a:t>
            </a:r>
            <a:r>
              <a:rPr lang="en-IN" sz="2800" b="0" i="0" u="none" strike="noStrike" baseline="0" dirty="0">
                <a:solidFill>
                  <a:srgbClr val="000000"/>
                </a:solidFill>
                <a:latin typeface="Courier New" panose="02070309020205020404" pitchFamily="49" charset="0"/>
              </a:rPr>
              <a:t>);</a:t>
            </a:r>
          </a:p>
          <a:p>
            <a:pPr algn="l"/>
            <a:r>
              <a:rPr lang="en-IN" sz="2800" b="0" i="0" u="none" strike="noStrike" baseline="0" dirty="0">
                <a:solidFill>
                  <a:srgbClr val="028109"/>
                </a:solidFill>
                <a:latin typeface="Courier New" panose="02070309020205020404" pitchFamily="49" charset="0"/>
              </a:rPr>
              <a:t>%terminate%</a:t>
            </a:r>
          </a:p>
          <a:p>
            <a:pPr algn="l"/>
            <a:r>
              <a:rPr lang="nn-NO" sz="2800" b="0" i="0" u="none" strike="noStrike" baseline="0" dirty="0">
                <a:solidFill>
                  <a:srgbClr val="000000"/>
                </a:solidFill>
                <a:latin typeface="Courier New" panose="02070309020205020404" pitchFamily="49" charset="0"/>
              </a:rPr>
              <a:t>i_val=i_val-1;f_val=f_val-2;</a:t>
            </a:r>
          </a:p>
          <a:p>
            <a:pPr algn="l"/>
            <a:r>
              <a:rPr lang="fr-FR" sz="2800" b="0" i="0" u="none" strike="noStrike" baseline="0" dirty="0" err="1">
                <a:solidFill>
                  <a:srgbClr val="000000"/>
                </a:solidFill>
                <a:latin typeface="Courier New" panose="02070309020205020404" pitchFamily="49" charset="0"/>
              </a:rPr>
              <a:t>fprintf</a:t>
            </a:r>
            <a:r>
              <a:rPr lang="fr-FR" sz="2800" b="0" i="0" u="none" strike="noStrike" baseline="0" dirty="0">
                <a:solidFill>
                  <a:srgbClr val="000000"/>
                </a:solidFill>
                <a:latin typeface="Courier New" panose="02070309020205020404" pitchFamily="49" charset="0"/>
              </a:rPr>
              <a:t>(out, </a:t>
            </a:r>
            <a:r>
              <a:rPr lang="fr-FR" sz="2800" b="0" i="0" u="none" strike="noStrike" baseline="0" dirty="0">
                <a:solidFill>
                  <a:srgbClr val="AB04FA"/>
                </a:solidFill>
                <a:latin typeface="Courier New" panose="02070309020205020404" pitchFamily="49" charset="0"/>
              </a:rPr>
              <a:t>'\</a:t>
            </a:r>
            <a:r>
              <a:rPr lang="fr-FR" sz="2800" b="0" i="0" u="none" strike="noStrike" baseline="0" dirty="0" err="1">
                <a:solidFill>
                  <a:srgbClr val="AB04FA"/>
                </a:solidFill>
                <a:latin typeface="Courier New" panose="02070309020205020404" pitchFamily="49" charset="0"/>
              </a:rPr>
              <a:t>n%d</a:t>
            </a:r>
            <a:r>
              <a:rPr lang="fr-FR" sz="2800" b="0" i="0" u="none" strike="noStrike" baseline="0" dirty="0">
                <a:solidFill>
                  <a:srgbClr val="AB04FA"/>
                </a:solidFill>
                <a:latin typeface="Courier New" panose="02070309020205020404" pitchFamily="49" charset="0"/>
              </a:rPr>
              <a:t>\t%4.3f\t%4.3f\t%4.3f\t%4.3f\n'</a:t>
            </a:r>
            <a:r>
              <a:rPr lang="fr-FR" sz="2800" b="0" i="0" u="none" strike="noStrike" baseline="0" dirty="0">
                <a:solidFill>
                  <a:srgbClr val="000000"/>
                </a:solidFill>
                <a:latin typeface="Courier New" panose="02070309020205020404" pitchFamily="49" charset="0"/>
              </a:rPr>
              <a:t>,i_val,n1,n2,z);</a:t>
            </a:r>
          </a:p>
          <a:p>
            <a:pPr algn="l"/>
            <a:r>
              <a:rPr lang="en-IN" sz="2800" b="0" i="0" u="none" strike="noStrike" baseline="0" dirty="0">
                <a:solidFill>
                  <a:srgbClr val="0E00FF"/>
                </a:solidFill>
                <a:latin typeface="Courier New" panose="02070309020205020404" pitchFamily="49" charset="0"/>
              </a:rPr>
              <a:t>end</a:t>
            </a:r>
          </a:p>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B04FA"/>
                </a:solidFill>
                <a:latin typeface="Courier New" panose="02070309020205020404" pitchFamily="49" charset="0"/>
              </a:rPr>
              <a:t>'\n*************</a:t>
            </a:r>
            <a:r>
              <a:rPr lang="en-IN" sz="2800" b="0" i="0" u="none" strike="noStrike" baseline="0" dirty="0" err="1">
                <a:solidFill>
                  <a:srgbClr val="AB04FA"/>
                </a:solidFill>
                <a:latin typeface="Courier New" panose="02070309020205020404" pitchFamily="49" charset="0"/>
              </a:rPr>
              <a:t>Bisection_method</a:t>
            </a:r>
            <a:r>
              <a:rPr lang="en-IN" sz="2800" b="0" i="0" u="none" strike="noStrike" baseline="0" dirty="0">
                <a:solidFill>
                  <a:srgbClr val="AB04FA"/>
                </a:solidFill>
                <a:latin typeface="Courier New" panose="02070309020205020404" pitchFamily="49" charset="0"/>
              </a:rPr>
              <a:t>********\n'</a:t>
            </a:r>
            <a:r>
              <a:rPr lang="en-IN" sz="2800" b="0" i="0" u="none" strike="noStrike" baseline="0" dirty="0">
                <a:solidFill>
                  <a:srgbClr val="000000"/>
                </a:solidFill>
                <a:latin typeface="Courier New" panose="02070309020205020404" pitchFamily="49" charset="0"/>
              </a:rPr>
              <a:t>);</a:t>
            </a:r>
          </a:p>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B04FA"/>
                </a:solidFill>
                <a:latin typeface="Courier New" panose="02070309020205020404" pitchFamily="49" charset="0"/>
              </a:rPr>
              <a:t>'The minimum point lies between (%8.3f, %8.3f)'</a:t>
            </a:r>
            <a:r>
              <a:rPr lang="en-IN" sz="2800" b="0" i="0" u="none" strike="noStrike" baseline="0" dirty="0">
                <a:solidFill>
                  <a:srgbClr val="000000"/>
                </a:solidFill>
                <a:latin typeface="Courier New" panose="02070309020205020404" pitchFamily="49" charset="0"/>
              </a:rPr>
              <a:t>, n1, n2);</a:t>
            </a:r>
          </a:p>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B04FA"/>
                </a:solidFill>
                <a:latin typeface="Courier New" panose="02070309020205020404" pitchFamily="49" charset="0"/>
              </a:rPr>
              <a:t>'\</a:t>
            </a:r>
            <a:r>
              <a:rPr lang="en-IN" sz="2800" b="0" i="0" u="none" strike="noStrike" baseline="0" dirty="0" err="1">
                <a:solidFill>
                  <a:srgbClr val="AB04FA"/>
                </a:solidFill>
                <a:latin typeface="Courier New" panose="02070309020205020404" pitchFamily="49" charset="0"/>
              </a:rPr>
              <a:t>nTotal</a:t>
            </a:r>
            <a:r>
              <a:rPr lang="en-IN" sz="2800" b="0" i="0" u="none" strike="noStrike" baseline="0" dirty="0">
                <a:solidFill>
                  <a:srgbClr val="AB04FA"/>
                </a:solidFill>
                <a:latin typeface="Courier New" panose="02070309020205020404" pitchFamily="49" charset="0"/>
              </a:rPr>
              <a:t> number of function evaluations: %d\n'</a:t>
            </a:r>
            <a:r>
              <a:rPr lang="en-IN" sz="2800" b="0" i="0" u="none" strike="noStrike" baseline="0" dirty="0">
                <a:solidFill>
                  <a:srgbClr val="000000"/>
                </a:solidFill>
                <a:latin typeface="Courier New" panose="02070309020205020404" pitchFamily="49" charset="0"/>
              </a:rPr>
              <a:t>, </a:t>
            </a:r>
            <a:r>
              <a:rPr lang="en-IN" sz="2800" b="0" i="0" u="none" strike="noStrike" baseline="0" dirty="0" err="1">
                <a:solidFill>
                  <a:srgbClr val="000000"/>
                </a:solidFill>
                <a:latin typeface="Courier New" panose="02070309020205020404" pitchFamily="49" charset="0"/>
              </a:rPr>
              <a:t>f_val</a:t>
            </a:r>
            <a:r>
              <a:rPr lang="en-IN" sz="2800" b="0" i="0" u="none" strike="noStrike" baseline="0" dirty="0">
                <a:solidFill>
                  <a:srgbClr val="000000"/>
                </a:solidFill>
                <a:latin typeface="Courier New" panose="02070309020205020404" pitchFamily="49" charset="0"/>
              </a:rPr>
              <a:t>);</a:t>
            </a:r>
          </a:p>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a:t>
            </a:r>
            <a:r>
              <a:rPr lang="en-IN" sz="2800" b="0" i="0" u="none" strike="noStrike" baseline="0" dirty="0">
                <a:solidFill>
                  <a:srgbClr val="AB04FA"/>
                </a:solidFill>
                <a:latin typeface="Courier New" panose="02070309020205020404" pitchFamily="49" charset="0"/>
              </a:rPr>
              <a:t>'\</a:t>
            </a:r>
            <a:r>
              <a:rPr lang="en-IN" sz="2800" b="0" i="0" u="none" strike="noStrike" baseline="0" dirty="0" err="1">
                <a:solidFill>
                  <a:srgbClr val="AB04FA"/>
                </a:solidFill>
                <a:latin typeface="Courier New" panose="02070309020205020404" pitchFamily="49" charset="0"/>
              </a:rPr>
              <a:t>nTotal</a:t>
            </a:r>
            <a:r>
              <a:rPr lang="en-IN" sz="2800" b="0" i="0" u="none" strike="noStrike" baseline="0" dirty="0">
                <a:solidFill>
                  <a:srgbClr val="AB04FA"/>
                </a:solidFill>
                <a:latin typeface="Courier New" panose="02070309020205020404" pitchFamily="49" charset="0"/>
              </a:rPr>
              <a:t> number of function </a:t>
            </a:r>
            <a:r>
              <a:rPr lang="en-IN" sz="2800" b="0" i="0" u="none" strike="noStrike" baseline="0" dirty="0" err="1">
                <a:solidFill>
                  <a:srgbClr val="AB04FA"/>
                </a:solidFill>
                <a:latin typeface="Courier New" panose="02070309020205020404" pitchFamily="49" charset="0"/>
              </a:rPr>
              <a:t>ittereation</a:t>
            </a:r>
            <a:r>
              <a:rPr lang="en-IN" sz="2800" b="0" i="0" u="none" strike="noStrike" baseline="0" dirty="0">
                <a:solidFill>
                  <a:srgbClr val="AB04FA"/>
                </a:solidFill>
                <a:latin typeface="Courier New" panose="02070309020205020404" pitchFamily="49" charset="0"/>
              </a:rPr>
              <a:t>: %d\n'</a:t>
            </a:r>
            <a:r>
              <a:rPr lang="en-IN" sz="2800" b="0" i="0" u="none" strike="noStrike" baseline="0" dirty="0">
                <a:solidFill>
                  <a:srgbClr val="000000"/>
                </a:solidFill>
                <a:latin typeface="Courier New" panose="02070309020205020404" pitchFamily="49" charset="0"/>
              </a:rPr>
              <a:t>, </a:t>
            </a:r>
            <a:r>
              <a:rPr lang="en-IN" sz="2800" b="0" i="0" u="none" strike="noStrike" baseline="0" dirty="0" err="1">
                <a:solidFill>
                  <a:srgbClr val="000000"/>
                </a:solidFill>
                <a:latin typeface="Courier New" panose="02070309020205020404" pitchFamily="49" charset="0"/>
              </a:rPr>
              <a:t>i_val</a:t>
            </a:r>
            <a:r>
              <a:rPr lang="en-IN" sz="2800" b="0" i="0" u="none" strike="noStrike" baseline="0" dirty="0">
                <a:solidFill>
                  <a:srgbClr val="000000"/>
                </a:solidFill>
                <a:latin typeface="Courier New" panose="02070309020205020404" pitchFamily="49" charset="0"/>
              </a:rPr>
              <a:t>);</a:t>
            </a:r>
          </a:p>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(out, </a:t>
            </a:r>
            <a:r>
              <a:rPr lang="en-IN" sz="2800" b="0" i="0" u="none" strike="noStrike" baseline="0" dirty="0">
                <a:solidFill>
                  <a:srgbClr val="AB04FA"/>
                </a:solidFill>
                <a:latin typeface="Courier New" panose="02070309020205020404" pitchFamily="49" charset="0"/>
              </a:rPr>
              <a:t>'\</a:t>
            </a:r>
            <a:r>
              <a:rPr lang="en-IN" sz="2800" b="0" i="0" u="none" strike="noStrike" baseline="0" dirty="0" err="1">
                <a:solidFill>
                  <a:srgbClr val="AB04FA"/>
                </a:solidFill>
                <a:latin typeface="Courier New" panose="02070309020205020404" pitchFamily="49" charset="0"/>
              </a:rPr>
              <a:t>nTotal</a:t>
            </a:r>
            <a:r>
              <a:rPr lang="en-IN" sz="2800" b="0" i="0" u="none" strike="noStrike" baseline="0" dirty="0">
                <a:solidFill>
                  <a:srgbClr val="AB04FA"/>
                </a:solidFill>
                <a:latin typeface="Courier New" panose="02070309020205020404" pitchFamily="49" charset="0"/>
              </a:rPr>
              <a:t> number of function evaluation: %d'</a:t>
            </a:r>
            <a:r>
              <a:rPr lang="en-IN" sz="2800" b="0" i="0" u="none" strike="noStrike" baseline="0" dirty="0">
                <a:solidFill>
                  <a:srgbClr val="000000"/>
                </a:solidFill>
                <a:latin typeface="Courier New" panose="02070309020205020404" pitchFamily="49" charset="0"/>
              </a:rPr>
              <a:t>, </a:t>
            </a:r>
            <a:r>
              <a:rPr lang="en-IN" sz="2800" b="0" i="0" u="none" strike="noStrike" baseline="0" dirty="0" err="1">
                <a:solidFill>
                  <a:srgbClr val="000000"/>
                </a:solidFill>
                <a:latin typeface="Courier New" panose="02070309020205020404" pitchFamily="49" charset="0"/>
              </a:rPr>
              <a:t>f_val</a:t>
            </a:r>
            <a:r>
              <a:rPr lang="en-IN" sz="2800" b="0" i="0" u="none" strike="noStrike" baseline="0" dirty="0">
                <a:solidFill>
                  <a:srgbClr val="000000"/>
                </a:solidFill>
                <a:latin typeface="Courier New" panose="02070309020205020404" pitchFamily="49" charset="0"/>
              </a:rPr>
              <a:t>);</a:t>
            </a:r>
          </a:p>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(out, </a:t>
            </a:r>
            <a:r>
              <a:rPr lang="en-IN" sz="2800" b="0" i="0" u="none" strike="noStrike" baseline="0" dirty="0">
                <a:solidFill>
                  <a:srgbClr val="AB04FA"/>
                </a:solidFill>
                <a:latin typeface="Courier New" panose="02070309020205020404" pitchFamily="49" charset="0"/>
              </a:rPr>
              <a:t>'\</a:t>
            </a:r>
            <a:r>
              <a:rPr lang="en-IN" sz="2800" b="0" i="0" u="none" strike="noStrike" baseline="0" dirty="0" err="1">
                <a:solidFill>
                  <a:srgbClr val="AB04FA"/>
                </a:solidFill>
                <a:latin typeface="Courier New" panose="02070309020205020404" pitchFamily="49" charset="0"/>
              </a:rPr>
              <a:t>nThe</a:t>
            </a:r>
            <a:r>
              <a:rPr lang="en-IN" sz="2800" b="0" i="0" u="none" strike="noStrike" baseline="0" dirty="0">
                <a:solidFill>
                  <a:srgbClr val="AB04FA"/>
                </a:solidFill>
                <a:latin typeface="Courier New" panose="02070309020205020404" pitchFamily="49" charset="0"/>
              </a:rPr>
              <a:t> minimum point lies between (%8.3f, %8.3f)'</a:t>
            </a:r>
            <a:r>
              <a:rPr lang="en-IN" sz="2800" b="0" i="0" u="none" strike="noStrike" baseline="0" dirty="0">
                <a:solidFill>
                  <a:srgbClr val="000000"/>
                </a:solidFill>
                <a:latin typeface="Courier New" panose="02070309020205020404" pitchFamily="49" charset="0"/>
              </a:rPr>
              <a:t>, n1, n2);</a:t>
            </a:r>
          </a:p>
          <a:p>
            <a:pPr algn="l"/>
            <a:r>
              <a:rPr lang="en-IN" sz="2800" b="0" i="0" u="none" strike="noStrike" baseline="0" dirty="0" err="1">
                <a:solidFill>
                  <a:srgbClr val="000000"/>
                </a:solidFill>
                <a:latin typeface="Courier New" panose="02070309020205020404" pitchFamily="49" charset="0"/>
              </a:rPr>
              <a:t>fprintf</a:t>
            </a:r>
            <a:r>
              <a:rPr lang="en-IN" sz="2800" b="0" i="0" u="none" strike="noStrike" baseline="0" dirty="0">
                <a:solidFill>
                  <a:srgbClr val="000000"/>
                </a:solidFill>
                <a:latin typeface="Courier New" panose="02070309020205020404" pitchFamily="49" charset="0"/>
              </a:rPr>
              <a:t>(out,</a:t>
            </a:r>
            <a:r>
              <a:rPr lang="en-IN" sz="2800" b="0" i="0" u="none" strike="noStrike" baseline="0" dirty="0">
                <a:solidFill>
                  <a:srgbClr val="AB04FA"/>
                </a:solidFill>
                <a:latin typeface="Courier New" panose="02070309020205020404" pitchFamily="49" charset="0"/>
              </a:rPr>
              <a:t>'\</a:t>
            </a:r>
            <a:r>
              <a:rPr lang="en-IN" sz="2800" b="0" i="0" u="none" strike="noStrike" baseline="0" dirty="0" err="1">
                <a:solidFill>
                  <a:srgbClr val="AB04FA"/>
                </a:solidFill>
                <a:latin typeface="Courier New" panose="02070309020205020404" pitchFamily="49" charset="0"/>
              </a:rPr>
              <a:t>nTotal</a:t>
            </a:r>
            <a:r>
              <a:rPr lang="en-IN" sz="2800" b="0" i="0" u="none" strike="noStrike" baseline="0" dirty="0">
                <a:solidFill>
                  <a:srgbClr val="AB04FA"/>
                </a:solidFill>
                <a:latin typeface="Courier New" panose="02070309020205020404" pitchFamily="49" charset="0"/>
              </a:rPr>
              <a:t> number of function iteration: %d\n'</a:t>
            </a:r>
            <a:r>
              <a:rPr lang="en-IN" sz="2800" b="0" i="0" u="none" strike="noStrike" baseline="0" dirty="0">
                <a:solidFill>
                  <a:srgbClr val="000000"/>
                </a:solidFill>
                <a:latin typeface="Courier New" panose="02070309020205020404" pitchFamily="49" charset="0"/>
              </a:rPr>
              <a:t>, </a:t>
            </a:r>
            <a:r>
              <a:rPr lang="en-IN" sz="2800" b="0" i="0" u="none" strike="noStrike" baseline="0" dirty="0" err="1">
                <a:solidFill>
                  <a:srgbClr val="000000"/>
                </a:solidFill>
                <a:latin typeface="Courier New" panose="02070309020205020404" pitchFamily="49" charset="0"/>
              </a:rPr>
              <a:t>i_val</a:t>
            </a:r>
            <a:r>
              <a:rPr lang="en-IN" sz="2800" b="0" i="0" u="none" strike="noStrike" baseline="0" dirty="0">
                <a:solidFill>
                  <a:srgbClr val="000000"/>
                </a:solidFill>
                <a:latin typeface="Courier New" panose="02070309020205020404" pitchFamily="49" charset="0"/>
              </a:rPr>
              <a:t>);</a:t>
            </a:r>
            <a:endParaRPr lang="en-IN" dirty="0"/>
          </a:p>
          <a:p>
            <a:pPr marL="0" indent="0">
              <a:buNone/>
            </a:pPr>
            <a:endParaRPr lang="en-IN" dirty="0"/>
          </a:p>
        </p:txBody>
      </p:sp>
      <p:sp>
        <p:nvSpPr>
          <p:cNvPr id="6" name="Title 1">
            <a:extLst>
              <a:ext uri="{FF2B5EF4-FFF2-40B4-BE49-F238E27FC236}">
                <a16:creationId xmlns:a16="http://schemas.microsoft.com/office/drawing/2014/main" id="{B67AEA67-EE5B-4C70-8421-ADF53043A8C3}"/>
              </a:ext>
            </a:extLst>
          </p:cNvPr>
          <p:cNvSpPr>
            <a:spLocks noGrp="1"/>
          </p:cNvSpPr>
          <p:nvPr>
            <p:ph type="title"/>
          </p:nvPr>
        </p:nvSpPr>
        <p:spPr>
          <a:xfrm>
            <a:off x="715370" y="95818"/>
            <a:ext cx="10515600" cy="585219"/>
          </a:xfrm>
        </p:spPr>
        <p:txBody>
          <a:bodyPr>
            <a:normAutofit fontScale="90000"/>
          </a:bodyPr>
          <a:lstStyle/>
          <a:p>
            <a:r>
              <a:rPr lang="en-IN" dirty="0">
                <a:latin typeface="Bodoni MT Condensed" panose="02070606080606020203" pitchFamily="18" charset="0"/>
              </a:rPr>
              <a:t>MATLAB code for Bisection Search Method.(2)</a:t>
            </a:r>
          </a:p>
        </p:txBody>
      </p:sp>
    </p:spTree>
    <p:extLst>
      <p:ext uri="{BB962C8B-B14F-4D97-AF65-F5344CB8AC3E}">
        <p14:creationId xmlns:p14="http://schemas.microsoft.com/office/powerpoint/2010/main" val="158342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lstStyle/>
          <a:p>
            <a:r>
              <a:rPr lang="en-IN" dirty="0">
                <a:latin typeface="Bodoni MT Condensed" panose="02070606080606020203" pitchFamily="18" charset="0"/>
              </a:rPr>
              <a:t>Bounding Search Method &amp; Bisection Method.(Results)</a:t>
            </a:r>
            <a:endParaRPr lang="en-IN"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1914616679"/>
                  </p:ext>
                </p:extLst>
              </p:nvPr>
            </p:nvGraphicFramePr>
            <p:xfrm>
              <a:off x="1" y="1201004"/>
              <a:ext cx="12211755" cy="338728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37084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Q.2. Maximise   </a:t>
                          </a:r>
                          <a14:m>
                            <m:oMath xmlns:m="http://schemas.openxmlformats.org/officeDocument/2006/math">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d>
                              <m: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Sup>
                                <m:sSup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𝑒</m:t>
                                  </m:r>
                                </m:e>
                                <m:sup>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sup>
                              </m:sSup>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p>
                                  <m: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8</m:t>
                              </m:r>
                            </m:oMath>
                          </a14:m>
                          <a:endParaRPr kumimoji="0" lang="en-IN" sz="1800" b="1" i="0" u="none" strike="noStrike" kern="1200" cap="none" spc="0" normalizeH="0" baseline="0" noProof="0" dirty="0">
                            <a:ln>
                              <a:noFill/>
                            </a:ln>
                            <a:solidFill>
                              <a:prstClr val="black"/>
                            </a:solidFill>
                            <a:effectLst/>
                            <a:uLnTx/>
                            <a:uFillTx/>
                            <a:latin typeface="+mn-lt"/>
                            <a:ea typeface="+mn-ea"/>
                            <a:cs typeface="+mn-cs"/>
                          </a:endParaRPr>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0</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pPr algn="l"/>
                          <a:r>
                            <a:rPr lang="en-IN" dirty="0"/>
                            <a:t>3</a:t>
                          </a:r>
                        </a:p>
                      </a:txBody>
                      <a:tcPr/>
                    </a:tc>
                    <a:tc>
                      <a:txBody>
                        <a:bodyPr/>
                        <a:lstStyle/>
                        <a:p>
                          <a:pPr algn="l"/>
                          <a:r>
                            <a:rPr lang="en-IN" dirty="0"/>
                            <a:t>6</a:t>
                          </a:r>
                        </a:p>
                      </a:txBody>
                      <a:tcPr/>
                    </a:tc>
                    <a:tc>
                      <a:txBody>
                        <a:bodyPr/>
                        <a:lstStyle/>
                        <a:p>
                          <a:pPr algn="ctr"/>
                          <a:r>
                            <a:rPr lang="en-US" dirty="0"/>
                            <a:t>(--1.5,-0.3)</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l"/>
                          <a:r>
                            <a:rPr lang="en-US" dirty="0"/>
                            <a:t>(-1.05,-0.9)</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IN" dirty="0"/>
                            <a:t>2</a:t>
                          </a:r>
                        </a:p>
                      </a:txBody>
                      <a:tcPr/>
                    </a:tc>
                    <a:tc>
                      <a:txBody>
                        <a:bodyPr/>
                        <a:lstStyle/>
                        <a:p>
                          <a:r>
                            <a:rPr lang="en-IN" dirty="0"/>
                            <a:t>5</a:t>
                          </a:r>
                        </a:p>
                      </a:txBody>
                      <a:tcPr/>
                    </a:tc>
                    <a:tc>
                      <a:txBody>
                        <a:bodyPr/>
                        <a:lstStyle/>
                        <a:p>
                          <a:pPr algn="ctr"/>
                          <a:r>
                            <a:rPr lang="en-US" dirty="0"/>
                            <a:t>(-1.4,-0.2)</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(-1.05,-0.9)</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IN" dirty="0"/>
                            <a:t>2</a:t>
                          </a:r>
                        </a:p>
                      </a:txBody>
                      <a:tcPr/>
                    </a:tc>
                    <a:tc>
                      <a:txBody>
                        <a:bodyPr/>
                        <a:lstStyle/>
                        <a:p>
                          <a:r>
                            <a:rPr lang="en-IN" dirty="0"/>
                            <a:t>5</a:t>
                          </a:r>
                        </a:p>
                      </a:txBody>
                      <a:tcPr/>
                    </a:tc>
                    <a:tc>
                      <a:txBody>
                        <a:bodyPr/>
                        <a:lstStyle/>
                        <a:p>
                          <a:pPr algn="ctr"/>
                          <a:r>
                            <a:rPr lang="en-US" dirty="0"/>
                            <a:t>(-2.1,-0.3)</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(-1.05,-0.9)</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IN" dirty="0"/>
                            <a:t>2</a:t>
                          </a:r>
                        </a:p>
                      </a:txBody>
                      <a:tcPr/>
                    </a:tc>
                    <a:tc>
                      <a:txBody>
                        <a:bodyPr/>
                        <a:lstStyle/>
                        <a:p>
                          <a:r>
                            <a:rPr lang="en-IN" dirty="0"/>
                            <a:t>5</a:t>
                          </a:r>
                        </a:p>
                      </a:txBody>
                      <a:tcPr/>
                    </a:tc>
                    <a:tc>
                      <a:txBody>
                        <a:bodyPr/>
                        <a:lstStyle/>
                        <a:p>
                          <a:pPr algn="ctr"/>
                          <a:r>
                            <a:rPr lang="en-US" dirty="0"/>
                            <a:t>(-2.8,-0.4)</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0</a:t>
                          </a:r>
                        </a:p>
                      </a:txBody>
                      <a:tcPr marL="9525" marR="9525" marT="9525" marB="0" anchor="b"/>
                    </a:tc>
                    <a:tc>
                      <a:txBody>
                        <a:bodyPr/>
                        <a:lstStyle/>
                        <a:p>
                          <a:r>
                            <a:rPr lang="en-US" dirty="0"/>
                            <a:t>(-1.5,-0.3)</a:t>
                          </a:r>
                          <a:endParaRPr lang="en-IN" dirty="0"/>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1</a:t>
                          </a:r>
                        </a:p>
                      </a:txBody>
                      <a:tcPr/>
                    </a:tc>
                    <a:tc>
                      <a:txBody>
                        <a:bodyPr/>
                        <a:lstStyle/>
                        <a:p>
                          <a:r>
                            <a:rPr lang="en-IN" dirty="0"/>
                            <a:t>4</a:t>
                          </a:r>
                        </a:p>
                      </a:txBody>
                      <a:tcPr/>
                    </a:tc>
                    <a:tc>
                      <a:txBody>
                        <a:bodyPr/>
                        <a:lstStyle/>
                        <a:p>
                          <a:pPr algn="ctr"/>
                          <a:r>
                            <a:rPr lang="en-US" dirty="0"/>
                            <a:t>(-1.5,0.0)</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0</a:t>
                          </a:r>
                        </a:p>
                      </a:txBody>
                      <a:tcPr marL="9525" marR="9525" marT="9525" marB="0" anchor="b"/>
                    </a:tc>
                    <a:tc>
                      <a:txBody>
                        <a:bodyPr/>
                        <a:lstStyle/>
                        <a:p>
                          <a:r>
                            <a:rPr lang="en-US" dirty="0"/>
                            <a:t>(-1.5,-0.3)</a:t>
                          </a:r>
                          <a:endParaRPr lang="en-IN" dirty="0"/>
                        </a:p>
                      </a:txBody>
                      <a:tcPr/>
                    </a:tc>
                    <a:extLst>
                      <a:ext uri="{0D108BD9-81ED-4DB2-BD59-A6C34878D82A}">
                        <a16:rowId xmlns:a16="http://schemas.microsoft.com/office/drawing/2014/main" val="172419353"/>
                      </a:ext>
                    </a:extLst>
                  </a:tr>
                </a:tbl>
              </a:graphicData>
            </a:graphic>
          </p:graphicFrame>
        </mc:Choice>
        <mc:Fallback xmlns="">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1914616679"/>
                  </p:ext>
                </p:extLst>
              </p:nvPr>
            </p:nvGraphicFramePr>
            <p:xfrm>
              <a:off x="1" y="1201004"/>
              <a:ext cx="12211755" cy="338728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91440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endParaRPr lang="en-US"/>
                        </a:p>
                      </a:txBody>
                      <a:tcPr>
                        <a:blipFill>
                          <a:blip r:embed="rId3"/>
                          <a:stretch>
                            <a:fillRect l="-100" t="-152941" r="-200" b="-320588"/>
                          </a:stretch>
                        </a:blip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0</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pPr algn="l"/>
                          <a:r>
                            <a:rPr lang="en-IN" dirty="0"/>
                            <a:t>3</a:t>
                          </a:r>
                        </a:p>
                      </a:txBody>
                      <a:tcPr/>
                    </a:tc>
                    <a:tc>
                      <a:txBody>
                        <a:bodyPr/>
                        <a:lstStyle/>
                        <a:p>
                          <a:pPr algn="l"/>
                          <a:r>
                            <a:rPr lang="en-IN" dirty="0"/>
                            <a:t>6</a:t>
                          </a:r>
                        </a:p>
                      </a:txBody>
                      <a:tcPr/>
                    </a:tc>
                    <a:tc>
                      <a:txBody>
                        <a:bodyPr/>
                        <a:lstStyle/>
                        <a:p>
                          <a:pPr algn="ctr"/>
                          <a:r>
                            <a:rPr lang="en-US" dirty="0"/>
                            <a:t>(--1.5,-0.3)</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l"/>
                          <a:r>
                            <a:rPr lang="en-US" dirty="0"/>
                            <a:t>(-1.05,-0.9)</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IN" dirty="0"/>
                            <a:t>2</a:t>
                          </a:r>
                        </a:p>
                      </a:txBody>
                      <a:tcPr/>
                    </a:tc>
                    <a:tc>
                      <a:txBody>
                        <a:bodyPr/>
                        <a:lstStyle/>
                        <a:p>
                          <a:r>
                            <a:rPr lang="en-IN" dirty="0"/>
                            <a:t>5</a:t>
                          </a:r>
                        </a:p>
                      </a:txBody>
                      <a:tcPr/>
                    </a:tc>
                    <a:tc>
                      <a:txBody>
                        <a:bodyPr/>
                        <a:lstStyle/>
                        <a:p>
                          <a:pPr algn="ctr"/>
                          <a:r>
                            <a:rPr lang="en-US" dirty="0"/>
                            <a:t>(-1.4,-0.2)</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(-1.05,-0.9)</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IN" dirty="0"/>
                            <a:t>2</a:t>
                          </a:r>
                        </a:p>
                      </a:txBody>
                      <a:tcPr/>
                    </a:tc>
                    <a:tc>
                      <a:txBody>
                        <a:bodyPr/>
                        <a:lstStyle/>
                        <a:p>
                          <a:r>
                            <a:rPr lang="en-IN" dirty="0"/>
                            <a:t>5</a:t>
                          </a:r>
                        </a:p>
                      </a:txBody>
                      <a:tcPr/>
                    </a:tc>
                    <a:tc>
                      <a:txBody>
                        <a:bodyPr/>
                        <a:lstStyle/>
                        <a:p>
                          <a:pPr algn="ctr"/>
                          <a:r>
                            <a:rPr lang="en-US" dirty="0"/>
                            <a:t>(-2.1,-0.3)</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(-1.05,-0.9)</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IN" dirty="0"/>
                            <a:t>2</a:t>
                          </a:r>
                        </a:p>
                      </a:txBody>
                      <a:tcPr/>
                    </a:tc>
                    <a:tc>
                      <a:txBody>
                        <a:bodyPr/>
                        <a:lstStyle/>
                        <a:p>
                          <a:r>
                            <a:rPr lang="en-IN" dirty="0"/>
                            <a:t>5</a:t>
                          </a:r>
                        </a:p>
                      </a:txBody>
                      <a:tcPr/>
                    </a:tc>
                    <a:tc>
                      <a:txBody>
                        <a:bodyPr/>
                        <a:lstStyle/>
                        <a:p>
                          <a:pPr algn="ctr"/>
                          <a:r>
                            <a:rPr lang="en-US" dirty="0"/>
                            <a:t>(-2.8,-0.4)</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0</a:t>
                          </a:r>
                        </a:p>
                      </a:txBody>
                      <a:tcPr marL="9525" marR="9525" marT="9525" marB="0" anchor="b"/>
                    </a:tc>
                    <a:tc>
                      <a:txBody>
                        <a:bodyPr/>
                        <a:lstStyle/>
                        <a:p>
                          <a:r>
                            <a:rPr lang="en-US" dirty="0"/>
                            <a:t>(-1.5,-0.3)</a:t>
                          </a:r>
                          <a:endParaRPr lang="en-IN" dirty="0"/>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1</a:t>
                          </a:r>
                        </a:p>
                      </a:txBody>
                      <a:tcPr/>
                    </a:tc>
                    <a:tc>
                      <a:txBody>
                        <a:bodyPr/>
                        <a:lstStyle/>
                        <a:p>
                          <a:r>
                            <a:rPr lang="en-IN" dirty="0"/>
                            <a:t>4</a:t>
                          </a:r>
                        </a:p>
                      </a:txBody>
                      <a:tcPr/>
                    </a:tc>
                    <a:tc>
                      <a:txBody>
                        <a:bodyPr/>
                        <a:lstStyle/>
                        <a:p>
                          <a:pPr algn="ctr"/>
                          <a:r>
                            <a:rPr lang="en-US" dirty="0"/>
                            <a:t>(-1.5,0.0)</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0</a:t>
                          </a:r>
                        </a:p>
                      </a:txBody>
                      <a:tcPr marL="9525" marR="9525" marT="9525" marB="0" anchor="b"/>
                    </a:tc>
                    <a:tc>
                      <a:txBody>
                        <a:bodyPr/>
                        <a:lstStyle/>
                        <a:p>
                          <a:r>
                            <a:rPr lang="en-US" dirty="0"/>
                            <a:t>(-1.5,-0.3)</a:t>
                          </a:r>
                          <a:endParaRPr lang="en-IN" dirty="0"/>
                        </a:p>
                      </a:txBody>
                      <a:tcPr/>
                    </a:tc>
                    <a:extLst>
                      <a:ext uri="{0D108BD9-81ED-4DB2-BD59-A6C34878D82A}">
                        <a16:rowId xmlns:a16="http://schemas.microsoft.com/office/drawing/2014/main" val="172419353"/>
                      </a:ext>
                    </a:extLst>
                  </a:tr>
                </a:tbl>
              </a:graphicData>
            </a:graphic>
          </p:graphicFrame>
        </mc:Fallback>
      </mc:AlternateContent>
    </p:spTree>
    <p:extLst>
      <p:ext uri="{BB962C8B-B14F-4D97-AF65-F5344CB8AC3E}">
        <p14:creationId xmlns:p14="http://schemas.microsoft.com/office/powerpoint/2010/main" val="200971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lstStyle/>
          <a:p>
            <a:r>
              <a:rPr lang="en-IN" dirty="0">
                <a:latin typeface="Bodoni MT Condensed" panose="02070606080606020203" pitchFamily="18" charset="0"/>
              </a:rPr>
              <a:t>Bounding Search Method &amp; Bisection Method.(Results)</a:t>
            </a:r>
            <a:endParaRPr lang="en-IN"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2136139466"/>
                  </p:ext>
                </p:extLst>
              </p:nvPr>
            </p:nvGraphicFramePr>
            <p:xfrm>
              <a:off x="1" y="1201004"/>
              <a:ext cx="12211755" cy="3369100"/>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37084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00500">
                    <a:tc gridSpan="9">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Q.3. Maximise </a:t>
                          </a:r>
                          <a14:m>
                            <m:oMath xmlns:m="http://schemas.openxmlformats.org/officeDocument/2006/math">
                              <m:r>
                                <a:rPr lang="en-IN" sz="1800" i="1" kern="1200" smtClean="0">
                                  <a:solidFill>
                                    <a:schemeClr val="dk1"/>
                                  </a:solidFill>
                                  <a:latin typeface="Cambria Math" panose="02040503050406030204" pitchFamily="18" charset="0"/>
                                  <a:ea typeface="+mn-ea"/>
                                  <a:cs typeface="+mn-cs"/>
                                </a:rPr>
                                <m:t>𝑓</m:t>
                              </m:r>
                              <m:d>
                                <m:dPr>
                                  <m:ctrlPr>
                                    <a:rPr lang="en-IN" sz="1800" i="1" kern="1200">
                                      <a:solidFill>
                                        <a:schemeClr val="dk1"/>
                                      </a:solidFill>
                                      <a:latin typeface="Cambria Math" panose="02040503050406030204" pitchFamily="18" charset="0"/>
                                      <a:ea typeface="+mn-ea"/>
                                      <a:cs typeface="+mn-cs"/>
                                    </a:rPr>
                                  </m:ctrlPr>
                                </m:dPr>
                                <m:e>
                                  <m:r>
                                    <a:rPr lang="en-IN" sz="1800" i="1" kern="1200">
                                      <a:solidFill>
                                        <a:schemeClr val="dk1"/>
                                      </a:solidFill>
                                      <a:latin typeface="Cambria Math" panose="02040503050406030204" pitchFamily="18" charset="0"/>
                                      <a:ea typeface="+mn-ea"/>
                                      <a:cs typeface="+mn-cs"/>
                                    </a:rPr>
                                    <m:t>𝑥</m:t>
                                  </m:r>
                                </m:e>
                              </m:d>
                              <m:r>
                                <a:rPr lang="en-IN" sz="1800" i="0" kern="1200">
                                  <a:solidFill>
                                    <a:schemeClr val="dk1"/>
                                  </a:solidFill>
                                  <a:latin typeface="Cambria Math" panose="02040503050406030204" pitchFamily="18" charset="0"/>
                                  <a:ea typeface="+mn-ea"/>
                                  <a:cs typeface="+mn-cs"/>
                                </a:rPr>
                                <m:t>=4</m:t>
                              </m:r>
                              <m:r>
                                <a:rPr lang="en-IN" sz="1800" i="1" kern="1200">
                                  <a:solidFill>
                                    <a:schemeClr val="dk1"/>
                                  </a:solidFill>
                                  <a:latin typeface="Cambria Math" panose="02040503050406030204" pitchFamily="18" charset="0"/>
                                  <a:ea typeface="+mn-ea"/>
                                  <a:cs typeface="+mn-cs"/>
                                </a:rPr>
                                <m:t>𝑥</m:t>
                              </m:r>
                              <m:r>
                                <m:rPr>
                                  <m:sty m:val="p"/>
                                </m:rPr>
                                <a:rPr lang="en-IN" sz="1800" i="0" kern="1200">
                                  <a:solidFill>
                                    <a:schemeClr val="dk1"/>
                                  </a:solidFill>
                                  <a:latin typeface="Cambria Math" panose="02040503050406030204" pitchFamily="18" charset="0"/>
                                  <a:ea typeface="+mn-ea"/>
                                  <a:cs typeface="+mn-cs"/>
                                </a:rPr>
                                <m:t>sin</m:t>
                              </m:r>
                              <m:d>
                                <m:dPr>
                                  <m:ctrlPr>
                                    <a:rPr lang="en-IN" sz="1800" i="1" kern="1200">
                                      <a:solidFill>
                                        <a:schemeClr val="dk1"/>
                                      </a:solidFill>
                                      <a:latin typeface="Cambria Math" panose="02040503050406030204" pitchFamily="18" charset="0"/>
                                      <a:ea typeface="+mn-ea"/>
                                      <a:cs typeface="+mn-cs"/>
                                    </a:rPr>
                                  </m:ctrlPr>
                                </m:dPr>
                                <m:e>
                                  <m:r>
                                    <a:rPr lang="en-IN" sz="1800" i="1" kern="1200">
                                      <a:solidFill>
                                        <a:schemeClr val="dk1"/>
                                      </a:solidFill>
                                      <a:latin typeface="Cambria Math" panose="02040503050406030204" pitchFamily="18" charset="0"/>
                                      <a:ea typeface="+mn-ea"/>
                                      <a:cs typeface="+mn-cs"/>
                                    </a:rPr>
                                    <m:t>𝑥</m:t>
                                  </m:r>
                                </m:e>
                              </m:d>
                            </m:oMath>
                          </a14:m>
                          <a:endParaRPr lang="en-IN" sz="1800" b="0" i="0" u="none" strike="noStrike" kern="1200" baseline="0" dirty="0">
                            <a:solidFill>
                              <a:schemeClr val="dk1"/>
                            </a:solidFill>
                            <a:latin typeface="+mn-lt"/>
                            <a:ea typeface="+mn-ea"/>
                            <a:cs typeface="+mn-cs"/>
                          </a:endParaRPr>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3</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r>
                            <a:rPr lang="en-US" dirty="0"/>
                            <a:t>3</a:t>
                          </a:r>
                          <a:endParaRPr lang="en-IN" dirty="0"/>
                        </a:p>
                      </a:txBody>
                      <a:tcPr/>
                    </a:tc>
                    <a:tc>
                      <a:txBody>
                        <a:bodyPr/>
                        <a:lstStyle/>
                        <a:p>
                          <a:pPr algn="l"/>
                          <a:r>
                            <a:rPr lang="en-IN" dirty="0"/>
                            <a:t>6</a:t>
                          </a:r>
                        </a:p>
                      </a:txBody>
                      <a:tcPr/>
                    </a:tc>
                    <a:tc>
                      <a:txBody>
                        <a:bodyPr/>
                        <a:lstStyle/>
                        <a:p>
                          <a:pPr algn="l"/>
                          <a:r>
                            <a:rPr lang="en-US" dirty="0"/>
                            <a:t>(1.5,2.7)</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l"/>
                          <a:r>
                            <a:rPr lang="en-US" dirty="0"/>
                            <a:t>(-1.950,-2.100)</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US" dirty="0"/>
                            <a:t>2</a:t>
                          </a:r>
                          <a:endParaRPr lang="en-IN" dirty="0"/>
                        </a:p>
                      </a:txBody>
                      <a:tcPr/>
                    </a:tc>
                    <a:tc>
                      <a:txBody>
                        <a:bodyPr/>
                        <a:lstStyle/>
                        <a:p>
                          <a:r>
                            <a:rPr lang="en-IN" dirty="0"/>
                            <a:t>5</a:t>
                          </a:r>
                        </a:p>
                      </a:txBody>
                      <a:tcPr/>
                    </a:tc>
                    <a:tc>
                      <a:txBody>
                        <a:bodyPr/>
                        <a:lstStyle/>
                        <a:p>
                          <a:pPr algn="l"/>
                          <a:r>
                            <a:rPr lang="en-US" dirty="0"/>
                            <a:t>(1.6,2.8)</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(-1.950,-2.100)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dirty="0"/>
                            <a:t>2</a:t>
                          </a:r>
                          <a:endParaRPr lang="en-IN" dirty="0"/>
                        </a:p>
                      </a:txBody>
                      <a:tcPr/>
                    </a:tc>
                    <a:tc>
                      <a:txBody>
                        <a:bodyPr/>
                        <a:lstStyle/>
                        <a:p>
                          <a:r>
                            <a:rPr lang="en-IN" dirty="0"/>
                            <a:t>5</a:t>
                          </a:r>
                        </a:p>
                      </a:txBody>
                      <a:tcPr/>
                    </a:tc>
                    <a:tc>
                      <a:txBody>
                        <a:bodyPr/>
                        <a:lstStyle/>
                        <a:p>
                          <a:pPr algn="l"/>
                          <a:r>
                            <a:rPr lang="en-US" dirty="0"/>
                            <a:t>(0.9,2.7)</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(-1.950,-2.100)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US" dirty="0"/>
                            <a:t>2</a:t>
                          </a:r>
                          <a:endParaRPr lang="en-IN" dirty="0"/>
                        </a:p>
                      </a:txBody>
                      <a:tcPr/>
                    </a:tc>
                    <a:tc>
                      <a:txBody>
                        <a:bodyPr/>
                        <a:lstStyle/>
                        <a:p>
                          <a:r>
                            <a:rPr lang="en-IN" dirty="0"/>
                            <a:t>5</a:t>
                          </a:r>
                        </a:p>
                      </a:txBody>
                      <a:tcPr/>
                    </a:tc>
                    <a:tc>
                      <a:txBody>
                        <a:bodyPr/>
                        <a:lstStyle/>
                        <a:p>
                          <a:pPr algn="l"/>
                          <a:r>
                            <a:rPr lang="en-US" dirty="0"/>
                            <a:t>(0.2,2.6)</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(-1.950,-2.100)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2</a:t>
                          </a:r>
                        </a:p>
                      </a:txBody>
                      <a:tcPr/>
                    </a:tc>
                    <a:tc>
                      <a:txBody>
                        <a:bodyPr/>
                        <a:lstStyle/>
                        <a:p>
                          <a:r>
                            <a:rPr lang="en-IN" dirty="0"/>
                            <a:t>5</a:t>
                          </a:r>
                        </a:p>
                      </a:txBody>
                      <a:tcPr/>
                    </a:tc>
                    <a:tc>
                      <a:txBody>
                        <a:bodyPr/>
                        <a:lstStyle/>
                        <a:p>
                          <a:r>
                            <a:rPr lang="en-US" dirty="0"/>
                            <a:t>(0.5,2.5)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(-1.950,-2.100)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2419353"/>
                      </a:ext>
                    </a:extLst>
                  </a:tr>
                </a:tbl>
              </a:graphicData>
            </a:graphic>
          </p:graphicFrame>
        </mc:Choice>
        <mc:Fallback xmlns="">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2136139466"/>
                  </p:ext>
                </p:extLst>
              </p:nvPr>
            </p:nvGraphicFramePr>
            <p:xfrm>
              <a:off x="1" y="1201004"/>
              <a:ext cx="12211755" cy="3369100"/>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91440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00500">
                    <a:tc gridSpan="9">
                      <a:txBody>
                        <a:bodyPr/>
                        <a:lstStyle/>
                        <a:p>
                          <a:endParaRPr lang="en-US"/>
                        </a:p>
                      </a:txBody>
                      <a:tcPr>
                        <a:blipFill>
                          <a:blip r:embed="rId2"/>
                          <a:stretch>
                            <a:fillRect l="-100" t="-157576" r="-200" b="-330303"/>
                          </a:stretch>
                        </a:blip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3</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r>
                            <a:rPr lang="en-US" dirty="0"/>
                            <a:t>3</a:t>
                          </a:r>
                          <a:endParaRPr lang="en-IN" dirty="0"/>
                        </a:p>
                      </a:txBody>
                      <a:tcPr/>
                    </a:tc>
                    <a:tc>
                      <a:txBody>
                        <a:bodyPr/>
                        <a:lstStyle/>
                        <a:p>
                          <a:pPr algn="l"/>
                          <a:r>
                            <a:rPr lang="en-IN" dirty="0"/>
                            <a:t>6</a:t>
                          </a:r>
                        </a:p>
                      </a:txBody>
                      <a:tcPr/>
                    </a:tc>
                    <a:tc>
                      <a:txBody>
                        <a:bodyPr/>
                        <a:lstStyle/>
                        <a:p>
                          <a:pPr algn="l"/>
                          <a:r>
                            <a:rPr lang="en-US" dirty="0"/>
                            <a:t>(1.5,2.7)</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l"/>
                          <a:r>
                            <a:rPr lang="en-US" dirty="0"/>
                            <a:t>(-1.950,-2.100)</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US" dirty="0"/>
                            <a:t>2</a:t>
                          </a:r>
                          <a:endParaRPr lang="en-IN" dirty="0"/>
                        </a:p>
                      </a:txBody>
                      <a:tcPr/>
                    </a:tc>
                    <a:tc>
                      <a:txBody>
                        <a:bodyPr/>
                        <a:lstStyle/>
                        <a:p>
                          <a:r>
                            <a:rPr lang="en-IN" dirty="0"/>
                            <a:t>5</a:t>
                          </a:r>
                        </a:p>
                      </a:txBody>
                      <a:tcPr/>
                    </a:tc>
                    <a:tc>
                      <a:txBody>
                        <a:bodyPr/>
                        <a:lstStyle/>
                        <a:p>
                          <a:pPr algn="l"/>
                          <a:r>
                            <a:rPr lang="en-US" dirty="0"/>
                            <a:t>(1.6,2.8)</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(-1.950,-2.100)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dirty="0"/>
                            <a:t>2</a:t>
                          </a:r>
                          <a:endParaRPr lang="en-IN" dirty="0"/>
                        </a:p>
                      </a:txBody>
                      <a:tcPr/>
                    </a:tc>
                    <a:tc>
                      <a:txBody>
                        <a:bodyPr/>
                        <a:lstStyle/>
                        <a:p>
                          <a:r>
                            <a:rPr lang="en-IN" dirty="0"/>
                            <a:t>5</a:t>
                          </a:r>
                        </a:p>
                      </a:txBody>
                      <a:tcPr/>
                    </a:tc>
                    <a:tc>
                      <a:txBody>
                        <a:bodyPr/>
                        <a:lstStyle/>
                        <a:p>
                          <a:pPr algn="l"/>
                          <a:r>
                            <a:rPr lang="en-US" dirty="0"/>
                            <a:t>(0.9,2.7)</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(-1.950,-2.100)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US" dirty="0"/>
                            <a:t>2</a:t>
                          </a:r>
                          <a:endParaRPr lang="en-IN" dirty="0"/>
                        </a:p>
                      </a:txBody>
                      <a:tcPr/>
                    </a:tc>
                    <a:tc>
                      <a:txBody>
                        <a:bodyPr/>
                        <a:lstStyle/>
                        <a:p>
                          <a:r>
                            <a:rPr lang="en-IN" dirty="0"/>
                            <a:t>5</a:t>
                          </a:r>
                        </a:p>
                      </a:txBody>
                      <a:tcPr/>
                    </a:tc>
                    <a:tc>
                      <a:txBody>
                        <a:bodyPr/>
                        <a:lstStyle/>
                        <a:p>
                          <a:pPr algn="l"/>
                          <a:r>
                            <a:rPr lang="en-US" dirty="0"/>
                            <a:t>(0.2,2.6)</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(-1.950,-2.100)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2</a:t>
                          </a:r>
                        </a:p>
                      </a:txBody>
                      <a:tcPr/>
                    </a:tc>
                    <a:tc>
                      <a:txBody>
                        <a:bodyPr/>
                        <a:lstStyle/>
                        <a:p>
                          <a:r>
                            <a:rPr lang="en-IN" dirty="0"/>
                            <a:t>5</a:t>
                          </a:r>
                        </a:p>
                      </a:txBody>
                      <a:tcPr/>
                    </a:tc>
                    <a:tc>
                      <a:txBody>
                        <a:bodyPr/>
                        <a:lstStyle/>
                        <a:p>
                          <a:r>
                            <a:rPr lang="en-US" dirty="0"/>
                            <a:t>(0.5,2.5)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(-1.950,-2.100)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2419353"/>
                      </a:ext>
                    </a:extLst>
                  </a:tr>
                </a:tbl>
              </a:graphicData>
            </a:graphic>
          </p:graphicFrame>
        </mc:Fallback>
      </mc:AlternateContent>
    </p:spTree>
    <p:extLst>
      <p:ext uri="{BB962C8B-B14F-4D97-AF65-F5344CB8AC3E}">
        <p14:creationId xmlns:p14="http://schemas.microsoft.com/office/powerpoint/2010/main" val="203404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lstStyle/>
          <a:p>
            <a:r>
              <a:rPr lang="en-IN" dirty="0">
                <a:latin typeface="Bodoni MT Condensed" panose="02070606080606020203" pitchFamily="18" charset="0"/>
              </a:rPr>
              <a:t>Bounding Search Method &amp; Bisection Method.(Results)</a:t>
            </a:r>
            <a:endParaRPr lang="en-IN"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3358559845"/>
                  </p:ext>
                </p:extLst>
              </p:nvPr>
            </p:nvGraphicFramePr>
            <p:xfrm>
              <a:off x="1" y="1201004"/>
              <a:ext cx="12211755" cy="338728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37084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Q.4 Minimise </a:t>
                          </a:r>
                          <a14:m>
                            <m:oMath xmlns:m="http://schemas.openxmlformats.org/officeDocument/2006/math">
                              <m:r>
                                <a:rPr lang="en-IN" sz="1800" i="1" kern="1200" smtClean="0">
                                  <a:solidFill>
                                    <a:schemeClr val="dk1"/>
                                  </a:solidFill>
                                  <a:latin typeface="Cambria Math" panose="02040503050406030204" pitchFamily="18" charset="0"/>
                                  <a:ea typeface="+mn-ea"/>
                                  <a:cs typeface="+mn-cs"/>
                                </a:rPr>
                                <m:t>𝑓</m:t>
                              </m:r>
                              <m:d>
                                <m:dPr>
                                  <m:ctrlPr>
                                    <a:rPr lang="en-IN" sz="1800" i="1" kern="1200">
                                      <a:solidFill>
                                        <a:schemeClr val="dk1"/>
                                      </a:solidFill>
                                      <a:latin typeface="Cambria Math" panose="02040503050406030204" pitchFamily="18" charset="0"/>
                                      <a:ea typeface="+mn-ea"/>
                                      <a:cs typeface="+mn-cs"/>
                                    </a:rPr>
                                  </m:ctrlPr>
                                </m:dPr>
                                <m:e>
                                  <m:r>
                                    <a:rPr lang="en-IN" sz="1800" i="1" kern="1200">
                                      <a:solidFill>
                                        <a:schemeClr val="dk1"/>
                                      </a:solidFill>
                                      <a:latin typeface="Cambria Math" panose="02040503050406030204" pitchFamily="18" charset="0"/>
                                      <a:ea typeface="+mn-ea"/>
                                      <a:cs typeface="+mn-cs"/>
                                    </a:rPr>
                                    <m:t>𝑥</m:t>
                                  </m:r>
                                </m:e>
                              </m:d>
                              <m:r>
                                <a:rPr lang="en-IN" sz="1800" i="0" kern="1200">
                                  <a:solidFill>
                                    <a:schemeClr val="dk1"/>
                                  </a:solidFill>
                                  <a:latin typeface="Cambria Math" panose="02040503050406030204" pitchFamily="18" charset="0"/>
                                  <a:ea typeface="+mn-ea"/>
                                  <a:cs typeface="+mn-cs"/>
                                </a:rPr>
                                <m:t>=2</m:t>
                              </m:r>
                              <m:sSup>
                                <m:sSupPr>
                                  <m:ctrlPr>
                                    <a:rPr lang="en-IN" sz="1800" i="1" kern="1200">
                                      <a:solidFill>
                                        <a:schemeClr val="dk1"/>
                                      </a:solidFill>
                                      <a:latin typeface="Cambria Math" panose="02040503050406030204" pitchFamily="18" charset="0"/>
                                      <a:ea typeface="+mn-ea"/>
                                      <a:cs typeface="+mn-cs"/>
                                    </a:rPr>
                                  </m:ctrlPr>
                                </m:sSupPr>
                                <m:e>
                                  <m:d>
                                    <m:dPr>
                                      <m:ctrlPr>
                                        <a:rPr lang="en-IN" sz="1800" i="1" kern="1200">
                                          <a:solidFill>
                                            <a:schemeClr val="dk1"/>
                                          </a:solidFill>
                                          <a:latin typeface="Cambria Math" panose="02040503050406030204" pitchFamily="18" charset="0"/>
                                          <a:ea typeface="+mn-ea"/>
                                          <a:cs typeface="+mn-cs"/>
                                        </a:rPr>
                                      </m:ctrlPr>
                                    </m:dPr>
                                    <m:e>
                                      <m:r>
                                        <a:rPr lang="en-IN" sz="1800" i="1" kern="1200">
                                          <a:solidFill>
                                            <a:schemeClr val="dk1"/>
                                          </a:solidFill>
                                          <a:latin typeface="Cambria Math" panose="02040503050406030204" pitchFamily="18" charset="0"/>
                                          <a:ea typeface="+mn-ea"/>
                                          <a:cs typeface="+mn-cs"/>
                                        </a:rPr>
                                        <m:t>𝑥</m:t>
                                      </m:r>
                                      <m:r>
                                        <a:rPr lang="en-IN" sz="1800" i="0" kern="1200">
                                          <a:solidFill>
                                            <a:schemeClr val="dk1"/>
                                          </a:solidFill>
                                          <a:latin typeface="Cambria Math" panose="02040503050406030204" pitchFamily="18" charset="0"/>
                                          <a:ea typeface="+mn-ea"/>
                                          <a:cs typeface="+mn-cs"/>
                                        </a:rPr>
                                        <m:t>−3</m:t>
                                      </m:r>
                                    </m:e>
                                  </m:d>
                                </m:e>
                                <m:sup>
                                  <m:r>
                                    <a:rPr lang="en-IN" sz="1800" i="0" kern="1200">
                                      <a:solidFill>
                                        <a:schemeClr val="dk1"/>
                                      </a:solidFill>
                                      <a:latin typeface="Cambria Math" panose="02040503050406030204" pitchFamily="18" charset="0"/>
                                      <a:ea typeface="+mn-ea"/>
                                      <a:cs typeface="+mn-cs"/>
                                    </a:rPr>
                                    <m:t>2</m:t>
                                  </m:r>
                                </m:sup>
                              </m:sSup>
                              <m:r>
                                <a:rPr lang="en-IN" sz="1800" i="0" kern="1200">
                                  <a:solidFill>
                                    <a:schemeClr val="dk1"/>
                                  </a:solidFill>
                                  <a:latin typeface="Cambria Math" panose="02040503050406030204" pitchFamily="18" charset="0"/>
                                  <a:ea typeface="+mn-ea"/>
                                  <a:cs typeface="+mn-cs"/>
                                </a:rPr>
                                <m:t>+</m:t>
                              </m:r>
                              <m:sSup>
                                <m:sSupPr>
                                  <m:ctrlPr>
                                    <a:rPr lang="en-IN" sz="1800" i="1" kern="1200">
                                      <a:solidFill>
                                        <a:schemeClr val="dk1"/>
                                      </a:solidFill>
                                      <a:latin typeface="Cambria Math" panose="02040503050406030204" pitchFamily="18" charset="0"/>
                                      <a:ea typeface="+mn-ea"/>
                                      <a:cs typeface="+mn-cs"/>
                                    </a:rPr>
                                  </m:ctrlPr>
                                </m:sSupPr>
                                <m:e>
                                  <m:r>
                                    <a:rPr lang="en-IN" sz="1800" i="1" kern="1200">
                                      <a:solidFill>
                                        <a:schemeClr val="dk1"/>
                                      </a:solidFill>
                                      <a:latin typeface="Cambria Math" panose="02040503050406030204" pitchFamily="18" charset="0"/>
                                      <a:ea typeface="+mn-ea"/>
                                      <a:cs typeface="+mn-cs"/>
                                    </a:rPr>
                                    <m:t>𝑒</m:t>
                                  </m:r>
                                </m:e>
                                <m:sup>
                                  <m:f>
                                    <m:fPr>
                                      <m:ctrlPr>
                                        <a:rPr lang="en-IN" sz="1800" i="1" kern="1200">
                                          <a:solidFill>
                                            <a:schemeClr val="dk1"/>
                                          </a:solidFill>
                                          <a:latin typeface="Cambria Math" panose="02040503050406030204" pitchFamily="18" charset="0"/>
                                          <a:ea typeface="+mn-ea"/>
                                          <a:cs typeface="+mn-cs"/>
                                        </a:rPr>
                                      </m:ctrlPr>
                                    </m:fPr>
                                    <m:num>
                                      <m:r>
                                        <a:rPr lang="en-IN" sz="1800" i="0" kern="1200">
                                          <a:solidFill>
                                            <a:schemeClr val="dk1"/>
                                          </a:solidFill>
                                          <a:latin typeface="Cambria Math" panose="02040503050406030204" pitchFamily="18" charset="0"/>
                                          <a:ea typeface="+mn-ea"/>
                                          <a:cs typeface="+mn-cs"/>
                                        </a:rPr>
                                        <m:t>1</m:t>
                                      </m:r>
                                      <m:sSup>
                                        <m:sSupPr>
                                          <m:ctrlPr>
                                            <a:rPr lang="en-IN" sz="1800" i="1" kern="1200">
                                              <a:solidFill>
                                                <a:schemeClr val="dk1"/>
                                              </a:solidFill>
                                              <a:latin typeface="Cambria Math" panose="02040503050406030204" pitchFamily="18" charset="0"/>
                                              <a:ea typeface="+mn-ea"/>
                                              <a:cs typeface="+mn-cs"/>
                                            </a:rPr>
                                          </m:ctrlPr>
                                        </m:sSupPr>
                                        <m:e>
                                          <m:r>
                                            <a:rPr lang="en-IN" sz="1800" i="1" kern="1200">
                                              <a:solidFill>
                                                <a:schemeClr val="dk1"/>
                                              </a:solidFill>
                                              <a:latin typeface="Cambria Math" panose="02040503050406030204" pitchFamily="18" charset="0"/>
                                              <a:ea typeface="+mn-ea"/>
                                              <a:cs typeface="+mn-cs"/>
                                            </a:rPr>
                                            <m:t>𝑥</m:t>
                                          </m:r>
                                        </m:e>
                                        <m:sup>
                                          <m:r>
                                            <a:rPr lang="en-IN" sz="1800" i="0" kern="1200">
                                              <a:solidFill>
                                                <a:schemeClr val="dk1"/>
                                              </a:solidFill>
                                              <a:latin typeface="Cambria Math" panose="02040503050406030204" pitchFamily="18" charset="0"/>
                                              <a:ea typeface="+mn-ea"/>
                                              <a:cs typeface="+mn-cs"/>
                                            </a:rPr>
                                            <m:t>2</m:t>
                                          </m:r>
                                        </m:sup>
                                      </m:sSup>
                                    </m:num>
                                    <m:den>
                                      <m:r>
                                        <a:rPr lang="en-IN" sz="1800" i="0" kern="1200">
                                          <a:solidFill>
                                            <a:schemeClr val="dk1"/>
                                          </a:solidFill>
                                          <a:latin typeface="Cambria Math" panose="02040503050406030204" pitchFamily="18" charset="0"/>
                                          <a:ea typeface="+mn-ea"/>
                                          <a:cs typeface="+mn-cs"/>
                                        </a:rPr>
                                        <m:t>2</m:t>
                                      </m:r>
                                    </m:den>
                                  </m:f>
                                </m:sup>
                              </m:sSup>
                            </m:oMath>
                          </a14:m>
                          <a:endParaRPr lang="en-IN" sz="1800" b="0" i="0" u="none" strike="noStrike" kern="1200" baseline="0" dirty="0">
                            <a:solidFill>
                              <a:schemeClr val="dk1"/>
                            </a:solidFill>
                            <a:latin typeface="+mn-lt"/>
                            <a:ea typeface="+mn-ea"/>
                            <a:cs typeface="+mn-cs"/>
                          </a:endParaRPr>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1</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r>
                            <a:rPr lang="en-US" dirty="0"/>
                            <a:t>3</a:t>
                          </a:r>
                          <a:endParaRPr lang="en-IN" dirty="0"/>
                        </a:p>
                      </a:txBody>
                      <a:tcPr/>
                    </a:tc>
                    <a:tc>
                      <a:txBody>
                        <a:bodyPr/>
                        <a:lstStyle/>
                        <a:p>
                          <a:r>
                            <a:rPr lang="en-US" dirty="0"/>
                            <a:t>6</a:t>
                          </a:r>
                          <a:endParaRPr lang="en-IN" dirty="0"/>
                        </a:p>
                      </a:txBody>
                      <a:tcPr/>
                    </a:tc>
                    <a:tc>
                      <a:txBody>
                        <a:bodyPr/>
                        <a:lstStyle/>
                        <a:p>
                          <a:r>
                            <a:rPr lang="en-US" dirty="0"/>
                            <a:t>(1.3,2.5)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algn="l"/>
                          <a:r>
                            <a:rPr lang="en-US" dirty="0"/>
                            <a:t>(1.5,1.625)</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US" dirty="0"/>
                            <a:t>2</a:t>
                          </a:r>
                          <a:endParaRPr lang="en-IN" dirty="0"/>
                        </a:p>
                      </a:txBody>
                      <a:tcPr/>
                    </a:tc>
                    <a:tc>
                      <a:txBody>
                        <a:bodyPr/>
                        <a:lstStyle/>
                        <a:p>
                          <a:r>
                            <a:rPr lang="en-US" dirty="0"/>
                            <a:t>5</a:t>
                          </a:r>
                          <a:endParaRPr lang="en-IN" dirty="0"/>
                        </a:p>
                      </a:txBody>
                      <a:tcPr/>
                    </a:tc>
                    <a:tc>
                      <a:txBody>
                        <a:bodyPr/>
                        <a:lstStyle/>
                        <a:p>
                          <a:r>
                            <a:rPr lang="en-US" dirty="0"/>
                            <a:t>(1.2,2.4)</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(1.5,1.625)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dirty="0"/>
                            <a:t>1</a:t>
                          </a:r>
                          <a:endParaRPr lang="en-IN" dirty="0"/>
                        </a:p>
                      </a:txBody>
                      <a:tcPr/>
                    </a:tc>
                    <a:tc>
                      <a:txBody>
                        <a:bodyPr/>
                        <a:lstStyle/>
                        <a:p>
                          <a:r>
                            <a:rPr lang="en-US" dirty="0"/>
                            <a:t>4</a:t>
                          </a:r>
                          <a:endParaRPr lang="en-IN" dirty="0"/>
                        </a:p>
                      </a:txBody>
                      <a:tcPr/>
                    </a:tc>
                    <a:tc>
                      <a:txBody>
                        <a:bodyPr/>
                        <a:lstStyle/>
                        <a:p>
                          <a:r>
                            <a:rPr lang="en-US" dirty="0"/>
                            <a:t>(1.0,1.9)</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(1.5,1.625)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US" dirty="0"/>
                            <a:t>1</a:t>
                          </a:r>
                          <a:endParaRPr lang="en-IN" dirty="0"/>
                        </a:p>
                      </a:txBody>
                      <a:tcPr/>
                    </a:tc>
                    <a:tc>
                      <a:txBody>
                        <a:bodyPr/>
                        <a:lstStyle/>
                        <a:p>
                          <a:r>
                            <a:rPr lang="en-US" dirty="0"/>
                            <a:t>4</a:t>
                          </a:r>
                          <a:endParaRPr lang="en-IN" dirty="0"/>
                        </a:p>
                      </a:txBody>
                      <a:tcPr/>
                    </a:tc>
                    <a:tc>
                      <a:txBody>
                        <a:bodyPr/>
                        <a:lstStyle/>
                        <a:p>
                          <a:r>
                            <a:rPr lang="en-US" dirty="0"/>
                            <a:t>(1.0,2.2)</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(1.5,1.625)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1</a:t>
                          </a:r>
                        </a:p>
                      </a:txBody>
                      <a:tcPr/>
                    </a:tc>
                    <a:tc>
                      <a:txBody>
                        <a:bodyPr/>
                        <a:lstStyle/>
                        <a:p>
                          <a:r>
                            <a:rPr lang="en-IN" dirty="0"/>
                            <a:t>4</a:t>
                          </a:r>
                        </a:p>
                      </a:txBody>
                      <a:tcPr/>
                    </a:tc>
                    <a:tc>
                      <a:txBody>
                        <a:bodyPr/>
                        <a:lstStyle/>
                        <a:p>
                          <a:r>
                            <a:rPr lang="en-US" dirty="0"/>
                            <a:t>(1.0,2.5)</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(1.5,1.625)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2419353"/>
                      </a:ext>
                    </a:extLst>
                  </a:tr>
                </a:tbl>
              </a:graphicData>
            </a:graphic>
          </p:graphicFrame>
        </mc:Choice>
        <mc:Fallback xmlns="">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3358559845"/>
                  </p:ext>
                </p:extLst>
              </p:nvPr>
            </p:nvGraphicFramePr>
            <p:xfrm>
              <a:off x="1" y="1201004"/>
              <a:ext cx="12211755" cy="338728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91440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endParaRPr lang="en-US"/>
                        </a:p>
                      </a:txBody>
                      <a:tcPr>
                        <a:blipFill>
                          <a:blip r:embed="rId2"/>
                          <a:stretch>
                            <a:fillRect l="-100" t="-152941" r="-200" b="-320588"/>
                          </a:stretch>
                        </a:blip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1</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r>
                            <a:rPr lang="en-US" dirty="0"/>
                            <a:t>3</a:t>
                          </a:r>
                          <a:endParaRPr lang="en-IN" dirty="0"/>
                        </a:p>
                      </a:txBody>
                      <a:tcPr/>
                    </a:tc>
                    <a:tc>
                      <a:txBody>
                        <a:bodyPr/>
                        <a:lstStyle/>
                        <a:p>
                          <a:r>
                            <a:rPr lang="en-US" dirty="0"/>
                            <a:t>6</a:t>
                          </a:r>
                          <a:endParaRPr lang="en-IN" dirty="0"/>
                        </a:p>
                      </a:txBody>
                      <a:tcPr/>
                    </a:tc>
                    <a:tc>
                      <a:txBody>
                        <a:bodyPr/>
                        <a:lstStyle/>
                        <a:p>
                          <a:r>
                            <a:rPr lang="en-US" dirty="0"/>
                            <a:t>(1.3,2.5)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algn="l"/>
                          <a:r>
                            <a:rPr lang="en-US" dirty="0"/>
                            <a:t>(1.5,1.625)</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US" dirty="0"/>
                            <a:t>2</a:t>
                          </a:r>
                          <a:endParaRPr lang="en-IN" dirty="0"/>
                        </a:p>
                      </a:txBody>
                      <a:tcPr/>
                    </a:tc>
                    <a:tc>
                      <a:txBody>
                        <a:bodyPr/>
                        <a:lstStyle/>
                        <a:p>
                          <a:r>
                            <a:rPr lang="en-US" dirty="0"/>
                            <a:t>5</a:t>
                          </a:r>
                          <a:endParaRPr lang="en-IN" dirty="0"/>
                        </a:p>
                      </a:txBody>
                      <a:tcPr/>
                    </a:tc>
                    <a:tc>
                      <a:txBody>
                        <a:bodyPr/>
                        <a:lstStyle/>
                        <a:p>
                          <a:r>
                            <a:rPr lang="en-US" dirty="0"/>
                            <a:t>(1.2,2.4)</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(1.5,1.625)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dirty="0"/>
                            <a:t>1</a:t>
                          </a:r>
                          <a:endParaRPr lang="en-IN" dirty="0"/>
                        </a:p>
                      </a:txBody>
                      <a:tcPr/>
                    </a:tc>
                    <a:tc>
                      <a:txBody>
                        <a:bodyPr/>
                        <a:lstStyle/>
                        <a:p>
                          <a:r>
                            <a:rPr lang="en-US" dirty="0"/>
                            <a:t>4</a:t>
                          </a:r>
                          <a:endParaRPr lang="en-IN" dirty="0"/>
                        </a:p>
                      </a:txBody>
                      <a:tcPr/>
                    </a:tc>
                    <a:tc>
                      <a:txBody>
                        <a:bodyPr/>
                        <a:lstStyle/>
                        <a:p>
                          <a:r>
                            <a:rPr lang="en-US" dirty="0"/>
                            <a:t>(1.0,1.9)</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(1.5,1.625)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US" dirty="0"/>
                            <a:t>1</a:t>
                          </a:r>
                          <a:endParaRPr lang="en-IN" dirty="0"/>
                        </a:p>
                      </a:txBody>
                      <a:tcPr/>
                    </a:tc>
                    <a:tc>
                      <a:txBody>
                        <a:bodyPr/>
                        <a:lstStyle/>
                        <a:p>
                          <a:r>
                            <a:rPr lang="en-US" dirty="0"/>
                            <a:t>4</a:t>
                          </a:r>
                          <a:endParaRPr lang="en-IN" dirty="0"/>
                        </a:p>
                      </a:txBody>
                      <a:tcPr/>
                    </a:tc>
                    <a:tc>
                      <a:txBody>
                        <a:bodyPr/>
                        <a:lstStyle/>
                        <a:p>
                          <a:r>
                            <a:rPr lang="en-US" dirty="0"/>
                            <a:t>(1.0,2.2)</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(1.5,1.625)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1</a:t>
                          </a:r>
                        </a:p>
                      </a:txBody>
                      <a:tcPr/>
                    </a:tc>
                    <a:tc>
                      <a:txBody>
                        <a:bodyPr/>
                        <a:lstStyle/>
                        <a:p>
                          <a:r>
                            <a:rPr lang="en-IN" dirty="0"/>
                            <a:t>4</a:t>
                          </a:r>
                        </a:p>
                      </a:txBody>
                      <a:tcPr/>
                    </a:tc>
                    <a:tc>
                      <a:txBody>
                        <a:bodyPr/>
                        <a:lstStyle/>
                        <a:p>
                          <a:r>
                            <a:rPr lang="en-US" dirty="0"/>
                            <a:t>(1.0,2.5)</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(1.5,1.625)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2419353"/>
                      </a:ext>
                    </a:extLst>
                  </a:tr>
                </a:tbl>
              </a:graphicData>
            </a:graphic>
          </p:graphicFrame>
        </mc:Fallback>
      </mc:AlternateContent>
    </p:spTree>
    <p:extLst>
      <p:ext uri="{BB962C8B-B14F-4D97-AF65-F5344CB8AC3E}">
        <p14:creationId xmlns:p14="http://schemas.microsoft.com/office/powerpoint/2010/main" val="254554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lstStyle/>
          <a:p>
            <a:r>
              <a:rPr lang="en-IN" dirty="0">
                <a:latin typeface="Bodoni MT Condensed" panose="02070606080606020203" pitchFamily="18" charset="0"/>
              </a:rPr>
              <a:t>Bounding Search Method &amp; Bisection Method.(Results)</a:t>
            </a:r>
            <a:endParaRPr lang="en-IN"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3220417315"/>
                  </p:ext>
                </p:extLst>
              </p:nvPr>
            </p:nvGraphicFramePr>
            <p:xfrm>
              <a:off x="1" y="1201004"/>
              <a:ext cx="12211755" cy="338728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37084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Q.5 .</a:t>
                          </a:r>
                          <a:r>
                            <a:rPr lang="en-IN" b="0" dirty="0">
                              <a:latin typeface="Times New Roman" panose="02020603050405020304" pitchFamily="18" charset="0"/>
                              <a:cs typeface="Times New Roman" panose="02020603050405020304" pitchFamily="18" charset="0"/>
                            </a:rPr>
                            <a:t> Minimise</a:t>
                          </a:r>
                          <a:r>
                            <a:rPr lang="en-IN" b="0" baseline="0" dirty="0">
                              <a:latin typeface="Times New Roman" panose="02020603050405020304" pitchFamily="18" charset="0"/>
                              <a:cs typeface="Times New Roman" panose="02020603050405020304" pitchFamily="18" charset="0"/>
                            </a:rPr>
                            <a:t> </a:t>
                          </a:r>
                          <a14:m>
                            <m:oMath xmlns:m="http://schemas.openxmlformats.org/officeDocument/2006/math">
                              <m:r>
                                <a:rPr lang="en-IN" sz="1800" i="1" kern="1200">
                                  <a:solidFill>
                                    <a:schemeClr val="dk1"/>
                                  </a:solidFill>
                                  <a:latin typeface="Cambria Math" panose="02040503050406030204" pitchFamily="18" charset="0"/>
                                  <a:ea typeface="+mn-ea"/>
                                  <a:cs typeface="+mn-cs"/>
                                </a:rPr>
                                <m:t>𝑓</m:t>
                              </m:r>
                              <m:d>
                                <m:dPr>
                                  <m:ctrlPr>
                                    <a:rPr lang="en-IN" sz="1800" i="1" kern="1200">
                                      <a:solidFill>
                                        <a:schemeClr val="dk1"/>
                                      </a:solidFill>
                                      <a:latin typeface="Cambria Math" panose="02040503050406030204" pitchFamily="18" charset="0"/>
                                      <a:ea typeface="+mn-ea"/>
                                      <a:cs typeface="+mn-cs"/>
                                    </a:rPr>
                                  </m:ctrlPr>
                                </m:dPr>
                                <m:e>
                                  <m:r>
                                    <a:rPr lang="en-IN" sz="1800" i="1" kern="1200">
                                      <a:solidFill>
                                        <a:schemeClr val="dk1"/>
                                      </a:solidFill>
                                      <a:latin typeface="Cambria Math" panose="02040503050406030204" pitchFamily="18" charset="0"/>
                                      <a:ea typeface="+mn-ea"/>
                                      <a:cs typeface="+mn-cs"/>
                                    </a:rPr>
                                    <m:t>𝑥</m:t>
                                  </m:r>
                                </m:e>
                              </m:d>
                              <m:r>
                                <a:rPr lang="en-IN" sz="1800" i="0" kern="1200">
                                  <a:solidFill>
                                    <a:schemeClr val="dk1"/>
                                  </a:solidFill>
                                  <a:latin typeface="Cambria Math" panose="02040503050406030204" pitchFamily="18" charset="0"/>
                                  <a:ea typeface="+mn-ea"/>
                                  <a:cs typeface="+mn-cs"/>
                                </a:rPr>
                                <m:t>=</m:t>
                              </m:r>
                              <m:sSup>
                                <m:sSupPr>
                                  <m:ctrlPr>
                                    <a:rPr lang="en-IN" sz="1800" i="1" kern="1200">
                                      <a:solidFill>
                                        <a:schemeClr val="dk1"/>
                                      </a:solidFill>
                                      <a:latin typeface="Cambria Math" panose="02040503050406030204" pitchFamily="18" charset="0"/>
                                      <a:ea typeface="+mn-ea"/>
                                      <a:cs typeface="+mn-cs"/>
                                    </a:rPr>
                                  </m:ctrlPr>
                                </m:sSupPr>
                                <m:e>
                                  <m:r>
                                    <a:rPr lang="en-IN" sz="1800" i="1" kern="1200">
                                      <a:solidFill>
                                        <a:schemeClr val="dk1"/>
                                      </a:solidFill>
                                      <a:latin typeface="Cambria Math" panose="02040503050406030204" pitchFamily="18" charset="0"/>
                                      <a:ea typeface="+mn-ea"/>
                                      <a:cs typeface="+mn-cs"/>
                                    </a:rPr>
                                    <m:t>𝑥</m:t>
                                  </m:r>
                                </m:e>
                                <m:sup>
                                  <m:r>
                                    <a:rPr lang="en-IN" sz="1800" i="0" kern="1200">
                                      <a:solidFill>
                                        <a:schemeClr val="dk1"/>
                                      </a:solidFill>
                                      <a:latin typeface="Cambria Math" panose="02040503050406030204" pitchFamily="18" charset="0"/>
                                      <a:ea typeface="+mn-ea"/>
                                      <a:cs typeface="+mn-cs"/>
                                    </a:rPr>
                                    <m:t>2</m:t>
                                  </m:r>
                                </m:sup>
                              </m:sSup>
                              <m:r>
                                <a:rPr lang="en-IN" sz="1800" i="0" kern="1200">
                                  <a:solidFill>
                                    <a:schemeClr val="dk1"/>
                                  </a:solidFill>
                                  <a:latin typeface="Cambria Math" panose="02040503050406030204" pitchFamily="18" charset="0"/>
                                  <a:ea typeface="+mn-ea"/>
                                  <a:cs typeface="+mn-cs"/>
                                </a:rPr>
                                <m:t>−10</m:t>
                              </m:r>
                              <m:sSup>
                                <m:sSupPr>
                                  <m:ctrlPr>
                                    <a:rPr lang="en-IN" sz="1800" i="1" kern="1200">
                                      <a:solidFill>
                                        <a:schemeClr val="dk1"/>
                                      </a:solidFill>
                                      <a:latin typeface="Cambria Math" panose="02040503050406030204" pitchFamily="18" charset="0"/>
                                      <a:ea typeface="+mn-ea"/>
                                      <a:cs typeface="+mn-cs"/>
                                    </a:rPr>
                                  </m:ctrlPr>
                                </m:sSupPr>
                                <m:e>
                                  <m:r>
                                    <a:rPr lang="en-IN" sz="1800" i="1" kern="1200">
                                      <a:solidFill>
                                        <a:schemeClr val="dk1"/>
                                      </a:solidFill>
                                      <a:latin typeface="Cambria Math" panose="02040503050406030204" pitchFamily="18" charset="0"/>
                                      <a:ea typeface="+mn-ea"/>
                                      <a:cs typeface="+mn-cs"/>
                                    </a:rPr>
                                    <m:t>𝑒</m:t>
                                  </m:r>
                                </m:e>
                                <m:sup>
                                  <m:r>
                                    <a:rPr lang="en-IN" sz="1800" i="0" kern="1200">
                                      <a:solidFill>
                                        <a:schemeClr val="dk1"/>
                                      </a:solidFill>
                                      <a:latin typeface="Cambria Math" panose="02040503050406030204" pitchFamily="18" charset="0"/>
                                      <a:ea typeface="+mn-ea"/>
                                      <a:cs typeface="+mn-cs"/>
                                    </a:rPr>
                                    <m:t>0.1</m:t>
                                  </m:r>
                                  <m:r>
                                    <a:rPr lang="en-IN" sz="1800" i="1" kern="1200">
                                      <a:solidFill>
                                        <a:schemeClr val="dk1"/>
                                      </a:solidFill>
                                      <a:latin typeface="Cambria Math" panose="02040503050406030204" pitchFamily="18" charset="0"/>
                                      <a:ea typeface="+mn-ea"/>
                                      <a:cs typeface="+mn-cs"/>
                                    </a:rPr>
                                    <m:t>𝑥</m:t>
                                  </m:r>
                                </m:sup>
                              </m:sSup>
                            </m:oMath>
                          </a14:m>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5</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r>
                            <a:rPr lang="en-US" dirty="0"/>
                            <a:t>5</a:t>
                          </a:r>
                          <a:endParaRPr lang="en-IN" dirty="0"/>
                        </a:p>
                      </a:txBody>
                      <a:tcPr/>
                    </a:tc>
                    <a:tc>
                      <a:txBody>
                        <a:bodyPr/>
                        <a:lstStyle/>
                        <a:p>
                          <a:r>
                            <a:rPr lang="en-US" dirty="0"/>
                            <a:t>8</a:t>
                          </a:r>
                          <a:endParaRPr lang="en-IN" dirty="0"/>
                        </a:p>
                      </a:txBody>
                      <a:tcPr/>
                    </a:tc>
                    <a:tc>
                      <a:txBody>
                        <a:bodyPr/>
                        <a:lstStyle/>
                        <a:p>
                          <a:r>
                            <a:rPr lang="en-US" dirty="0"/>
                            <a:t>(-1.3,3.5)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l"/>
                          <a:r>
                            <a:rPr lang="en-US" dirty="0"/>
                            <a:t>(-0.1,-1.1)</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(-1.2,3.6)</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4</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(-2.9,4.3)</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4</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(-2.2,7.4)</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4</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3</a:t>
                          </a:r>
                        </a:p>
                      </a:txBody>
                      <a:tcPr/>
                    </a:tc>
                    <a:tc>
                      <a:txBody>
                        <a:bodyPr/>
                        <a:lstStyle/>
                        <a:p>
                          <a:r>
                            <a:rPr lang="en-IN" dirty="0"/>
                            <a:t>6</a:t>
                          </a:r>
                        </a:p>
                      </a:txBody>
                      <a:tcPr/>
                    </a:tc>
                    <a:tc>
                      <a:txBody>
                        <a:bodyPr/>
                        <a:lstStyle/>
                        <a:p>
                          <a:r>
                            <a:rPr lang="en-US" dirty="0"/>
                            <a:t>(-2.5,3.5)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4</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2419353"/>
                      </a:ext>
                    </a:extLst>
                  </a:tr>
                </a:tbl>
              </a:graphicData>
            </a:graphic>
          </p:graphicFrame>
        </mc:Choice>
        <mc:Fallback xmlns="">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3220417315"/>
                  </p:ext>
                </p:extLst>
              </p:nvPr>
            </p:nvGraphicFramePr>
            <p:xfrm>
              <a:off x="1" y="1201004"/>
              <a:ext cx="12211755" cy="338728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91440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endParaRPr lang="en-US"/>
                        </a:p>
                      </a:txBody>
                      <a:tcPr>
                        <a:blipFill>
                          <a:blip r:embed="rId2"/>
                          <a:stretch>
                            <a:fillRect l="-100" t="-152941" r="-200" b="-320588"/>
                          </a:stretch>
                        </a:blip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5</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r>
                            <a:rPr lang="en-US" dirty="0"/>
                            <a:t>5</a:t>
                          </a:r>
                          <a:endParaRPr lang="en-IN" dirty="0"/>
                        </a:p>
                      </a:txBody>
                      <a:tcPr/>
                    </a:tc>
                    <a:tc>
                      <a:txBody>
                        <a:bodyPr/>
                        <a:lstStyle/>
                        <a:p>
                          <a:r>
                            <a:rPr lang="en-US" dirty="0"/>
                            <a:t>8</a:t>
                          </a:r>
                          <a:endParaRPr lang="en-IN" dirty="0"/>
                        </a:p>
                      </a:txBody>
                      <a:tcPr/>
                    </a:tc>
                    <a:tc>
                      <a:txBody>
                        <a:bodyPr/>
                        <a:lstStyle/>
                        <a:p>
                          <a:r>
                            <a:rPr lang="en-US" dirty="0"/>
                            <a:t>(-1.3,3.5)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l"/>
                          <a:r>
                            <a:rPr lang="en-US" dirty="0"/>
                            <a:t>(-0.1,-1.1)</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(-1.2,3.6)</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4</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(-2.9,4.3)</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4</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(-2.2,7.4)</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4</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547811631"/>
                      </a:ext>
                    </a:extLst>
                  </a:tr>
                  <a:tr h="37084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3</a:t>
                          </a:r>
                        </a:p>
                      </a:txBody>
                      <a:tcPr/>
                    </a:tc>
                    <a:tc>
                      <a:txBody>
                        <a:bodyPr/>
                        <a:lstStyle/>
                        <a:p>
                          <a:r>
                            <a:rPr lang="en-IN" dirty="0"/>
                            <a:t>6</a:t>
                          </a:r>
                        </a:p>
                      </a:txBody>
                      <a:tcPr/>
                    </a:tc>
                    <a:tc>
                      <a:txBody>
                        <a:bodyPr/>
                        <a:lstStyle/>
                        <a:p>
                          <a:r>
                            <a:rPr lang="en-US" dirty="0"/>
                            <a:t>(-2.5,3.5)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4</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2419353"/>
                      </a:ext>
                    </a:extLst>
                  </a:tr>
                </a:tbl>
              </a:graphicData>
            </a:graphic>
          </p:graphicFrame>
        </mc:Fallback>
      </mc:AlternateContent>
    </p:spTree>
    <p:extLst>
      <p:ext uri="{BB962C8B-B14F-4D97-AF65-F5344CB8AC3E}">
        <p14:creationId xmlns:p14="http://schemas.microsoft.com/office/powerpoint/2010/main" val="233832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lstStyle/>
          <a:p>
            <a:r>
              <a:rPr lang="en-IN" dirty="0">
                <a:latin typeface="Bodoni MT Condensed" panose="02070606080606020203" pitchFamily="18" charset="0"/>
              </a:rPr>
              <a:t>Bounding Search Method &amp; Bisection Method.(Results)</a:t>
            </a:r>
            <a:endParaRPr lang="en-IN"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284528753"/>
                  </p:ext>
                </p:extLst>
              </p:nvPr>
            </p:nvGraphicFramePr>
            <p:xfrm>
              <a:off x="1" y="1201004"/>
              <a:ext cx="12211755" cy="338220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37084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Q.6. Maximise </a:t>
                          </a:r>
                          <a14:m>
                            <m:oMath xmlns:m="http://schemas.openxmlformats.org/officeDocument/2006/math">
                              <m:r>
                                <a:rPr lang="en-IN" sz="1800" i="1" kern="1200" smtClean="0">
                                  <a:solidFill>
                                    <a:schemeClr val="dk1"/>
                                  </a:solidFill>
                                  <a:latin typeface="Cambria Math" panose="02040503050406030204" pitchFamily="18" charset="0"/>
                                  <a:ea typeface="+mn-ea"/>
                                  <a:cs typeface="+mn-cs"/>
                                </a:rPr>
                                <m:t>𝑓</m:t>
                              </m:r>
                              <m:d>
                                <m:dPr>
                                  <m:ctrlPr>
                                    <a:rPr lang="en-IN" sz="1800" i="1" kern="1200">
                                      <a:solidFill>
                                        <a:schemeClr val="dk1"/>
                                      </a:solidFill>
                                      <a:latin typeface="Cambria Math" panose="02040503050406030204" pitchFamily="18" charset="0"/>
                                      <a:ea typeface="+mn-ea"/>
                                      <a:cs typeface="+mn-cs"/>
                                    </a:rPr>
                                  </m:ctrlPr>
                                </m:dPr>
                                <m:e>
                                  <m:r>
                                    <a:rPr lang="en-IN" sz="1800" i="1" kern="1200">
                                      <a:solidFill>
                                        <a:schemeClr val="dk1"/>
                                      </a:solidFill>
                                      <a:latin typeface="Cambria Math" panose="02040503050406030204" pitchFamily="18" charset="0"/>
                                      <a:ea typeface="+mn-ea"/>
                                      <a:cs typeface="+mn-cs"/>
                                    </a:rPr>
                                    <m:t>𝑥</m:t>
                                  </m:r>
                                </m:e>
                              </m:d>
                              <m:r>
                                <a:rPr lang="en-IN" sz="1800" i="0" kern="1200">
                                  <a:solidFill>
                                    <a:schemeClr val="dk1"/>
                                  </a:solidFill>
                                  <a:latin typeface="Cambria Math" panose="02040503050406030204" pitchFamily="18" charset="0"/>
                                  <a:ea typeface="+mn-ea"/>
                                  <a:cs typeface="+mn-cs"/>
                                </a:rPr>
                                <m:t>=</m:t>
                              </m:r>
                              <m:r>
                                <a:rPr lang="en-US" sz="1800" b="0" i="0" kern="1200" smtClean="0">
                                  <a:solidFill>
                                    <a:schemeClr val="dk1"/>
                                  </a:solidFill>
                                  <a:latin typeface="Cambria Math" panose="02040503050406030204" pitchFamily="18" charset="0"/>
                                  <a:ea typeface="+mn-ea"/>
                                  <a:cs typeface="+mn-cs"/>
                                </a:rPr>
                                <m:t>−</m:t>
                              </m:r>
                              <m:r>
                                <a:rPr lang="en-IN" sz="1800" i="0" kern="1200">
                                  <a:solidFill>
                                    <a:schemeClr val="dk1"/>
                                  </a:solidFill>
                                  <a:latin typeface="Cambria Math" panose="02040503050406030204" pitchFamily="18" charset="0"/>
                                  <a:ea typeface="+mn-ea"/>
                                  <a:cs typeface="+mn-cs"/>
                                </a:rPr>
                                <m:t>15</m:t>
                              </m:r>
                              <m:sSup>
                                <m:sSupPr>
                                  <m:ctrlPr>
                                    <a:rPr lang="en-IN" sz="1800" i="1" kern="1200">
                                      <a:solidFill>
                                        <a:schemeClr val="dk1"/>
                                      </a:solidFill>
                                      <a:latin typeface="Cambria Math" panose="02040503050406030204" pitchFamily="18" charset="0"/>
                                      <a:ea typeface="+mn-ea"/>
                                      <a:cs typeface="+mn-cs"/>
                                    </a:rPr>
                                  </m:ctrlPr>
                                </m:sSupPr>
                                <m:e>
                                  <m:r>
                                    <a:rPr lang="en-IN" sz="1800" i="1" kern="1200">
                                      <a:solidFill>
                                        <a:schemeClr val="dk1"/>
                                      </a:solidFill>
                                      <a:latin typeface="Cambria Math" panose="02040503050406030204" pitchFamily="18" charset="0"/>
                                      <a:ea typeface="+mn-ea"/>
                                      <a:cs typeface="+mn-cs"/>
                                    </a:rPr>
                                    <m:t>𝑥</m:t>
                                  </m:r>
                                </m:e>
                                <m:sup>
                                  <m:r>
                                    <a:rPr lang="en-IN" sz="1800" i="0" kern="1200">
                                      <a:solidFill>
                                        <a:schemeClr val="dk1"/>
                                      </a:solidFill>
                                      <a:latin typeface="Cambria Math" panose="02040503050406030204" pitchFamily="18" charset="0"/>
                                      <a:ea typeface="+mn-ea"/>
                                      <a:cs typeface="+mn-cs"/>
                                    </a:rPr>
                                    <m:t>2</m:t>
                                  </m:r>
                                </m:sup>
                              </m:sSup>
                              <m:r>
                                <a:rPr lang="en-US" sz="1800" b="0" i="0" kern="1200" smtClean="0">
                                  <a:solidFill>
                                    <a:schemeClr val="dk1"/>
                                  </a:solidFill>
                                  <a:latin typeface="Cambria Math" panose="02040503050406030204" pitchFamily="18" charset="0"/>
                                  <a:ea typeface="+mn-ea"/>
                                  <a:cs typeface="+mn-cs"/>
                                </a:rPr>
                                <m:t>+</m:t>
                              </m:r>
                              <m:r>
                                <a:rPr lang="en-IN" sz="1800" i="0" kern="1200">
                                  <a:solidFill>
                                    <a:schemeClr val="dk1"/>
                                  </a:solidFill>
                                  <a:latin typeface="Cambria Math" panose="02040503050406030204" pitchFamily="18" charset="0"/>
                                  <a:ea typeface="+mn-ea"/>
                                  <a:cs typeface="+mn-cs"/>
                                </a:rPr>
                                <m:t>20</m:t>
                              </m:r>
                              <m:r>
                                <m:rPr>
                                  <m:sty m:val="p"/>
                                </m:rPr>
                                <a:rPr lang="en-IN" sz="1800" i="0" kern="1200">
                                  <a:solidFill>
                                    <a:schemeClr val="dk1"/>
                                  </a:solidFill>
                                  <a:latin typeface="Cambria Math" panose="02040503050406030204" pitchFamily="18" charset="0"/>
                                  <a:ea typeface="+mn-ea"/>
                                  <a:cs typeface="+mn-cs"/>
                                </a:rPr>
                                <m:t>sin</m:t>
                              </m:r>
                              <m:d>
                                <m:dPr>
                                  <m:ctrlPr>
                                    <a:rPr lang="en-IN" sz="1800" i="1" kern="1200">
                                      <a:solidFill>
                                        <a:schemeClr val="dk1"/>
                                      </a:solidFill>
                                      <a:latin typeface="Cambria Math" panose="02040503050406030204" pitchFamily="18" charset="0"/>
                                      <a:ea typeface="+mn-ea"/>
                                      <a:cs typeface="+mn-cs"/>
                                    </a:rPr>
                                  </m:ctrlPr>
                                </m:dPr>
                                <m:e>
                                  <m:r>
                                    <a:rPr lang="en-IN" sz="1800" i="1" kern="1200">
                                      <a:solidFill>
                                        <a:schemeClr val="dk1"/>
                                      </a:solidFill>
                                      <a:latin typeface="Cambria Math" panose="02040503050406030204" pitchFamily="18" charset="0"/>
                                      <a:ea typeface="+mn-ea"/>
                                      <a:cs typeface="+mn-cs"/>
                                    </a:rPr>
                                    <m:t>𝑥</m:t>
                                  </m:r>
                                </m:e>
                              </m:d>
                            </m:oMath>
                          </a14:m>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-3</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r>
                            <a:rPr lang="en-US" dirty="0"/>
                            <a:t>5</a:t>
                          </a:r>
                          <a:endParaRPr lang="en-IN" dirty="0"/>
                        </a:p>
                      </a:txBody>
                      <a:tcPr/>
                    </a:tc>
                    <a:tc>
                      <a:txBody>
                        <a:bodyPr/>
                        <a:lstStyle/>
                        <a:p>
                          <a:r>
                            <a:rPr lang="en-US" dirty="0"/>
                            <a:t>8</a:t>
                          </a:r>
                          <a:endParaRPr lang="en-IN" dirty="0"/>
                        </a:p>
                      </a:txBody>
                      <a:tcPr/>
                    </a:tc>
                    <a:tc>
                      <a:txBody>
                        <a:bodyPr/>
                        <a:lstStyle/>
                        <a:p>
                          <a:r>
                            <a:rPr lang="en-US" dirty="0"/>
                            <a:t>(-1.5,3.3)</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16</a:t>
                          </a:r>
                        </a:p>
                      </a:txBody>
                      <a:tcPr marL="9525" marR="9525" marT="9525" marB="0" anchor="b"/>
                    </a:tc>
                    <a:tc>
                      <a:txBody>
                        <a:bodyPr/>
                        <a:lstStyle/>
                        <a:p>
                          <a:pPr algn="l"/>
                          <a:r>
                            <a:rPr lang="en-US" dirty="0"/>
                            <a:t>(0.556,0.575)</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(-1.6,3.2)</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16</a:t>
                          </a:r>
                        </a:p>
                      </a:txBody>
                      <a:tcPr marL="9525" marR="9525" marT="9525" marB="0" anchor="b"/>
                    </a:tc>
                    <a:tc>
                      <a:txBody>
                        <a:bodyPr/>
                        <a:lstStyle/>
                        <a:p>
                          <a:pPr algn="l"/>
                          <a:r>
                            <a:rPr lang="en-US" dirty="0"/>
                            <a:t>(0.556,0.575)</a:t>
                          </a:r>
                          <a:endParaRPr lang="en-IN" dirty="0"/>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(0.9,6.3)</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7</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14</a:t>
                          </a:r>
                        </a:p>
                      </a:txBody>
                      <a:tcPr marL="9525" marR="9525" marT="9525" marB="0" anchor="b"/>
                    </a:tc>
                    <a:tc>
                      <a:txBody>
                        <a:bodyPr/>
                        <a:lstStyle/>
                        <a:p>
                          <a:pPr algn="l"/>
                          <a:r>
                            <a:rPr lang="en-US" dirty="0"/>
                            <a:t>((0.537,0.575)</a:t>
                          </a:r>
                          <a:endParaRPr lang="en-IN" dirty="0"/>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US" dirty="0"/>
                            <a:t>3</a:t>
                          </a:r>
                          <a:endParaRPr lang="en-IN" dirty="0"/>
                        </a:p>
                      </a:txBody>
                      <a:tcPr/>
                    </a:tc>
                    <a:tc>
                      <a:txBody>
                        <a:bodyPr/>
                        <a:lstStyle/>
                        <a:p>
                          <a:r>
                            <a:rPr lang="en-US" dirty="0"/>
                            <a:t>6</a:t>
                          </a:r>
                          <a:endParaRPr lang="en-IN" dirty="0"/>
                        </a:p>
                      </a:txBody>
                      <a:tcPr/>
                    </a:tc>
                    <a:tc>
                      <a:txBody>
                        <a:bodyPr/>
                        <a:lstStyle/>
                        <a:p>
                          <a:r>
                            <a:rPr lang="en-US" dirty="0"/>
                            <a:t>(-1.8,3.0)</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14</a:t>
                          </a:r>
                        </a:p>
                      </a:txBody>
                      <a:tcPr marL="9525" marR="9525" marT="9525" marB="0" anchor="b"/>
                    </a:tc>
                    <a:tc>
                      <a:txBody>
                        <a:bodyPr/>
                        <a:lstStyle/>
                        <a:p>
                          <a:pPr algn="l"/>
                          <a:r>
                            <a:rPr lang="en-US" dirty="0"/>
                            <a:t>((0.537,0.575)</a:t>
                          </a:r>
                          <a:endParaRPr lang="en-IN" dirty="0"/>
                        </a:p>
                      </a:txBody>
                      <a:tcPr/>
                    </a:tc>
                    <a:extLst>
                      <a:ext uri="{0D108BD9-81ED-4DB2-BD59-A6C34878D82A}">
                        <a16:rowId xmlns:a16="http://schemas.microsoft.com/office/drawing/2014/main" val="2547811631"/>
                      </a:ext>
                    </a:extLst>
                  </a:tr>
                  <a:tr h="206271">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3</a:t>
                          </a:r>
                        </a:p>
                      </a:txBody>
                      <a:tcPr/>
                    </a:tc>
                    <a:tc>
                      <a:txBody>
                        <a:bodyPr/>
                        <a:lstStyle/>
                        <a:p>
                          <a:r>
                            <a:rPr lang="en-IN" dirty="0"/>
                            <a:t>6</a:t>
                          </a:r>
                        </a:p>
                      </a:txBody>
                      <a:tcPr/>
                    </a:tc>
                    <a:tc>
                      <a:txBody>
                        <a:bodyPr/>
                        <a:lstStyle/>
                        <a:p>
                          <a:r>
                            <a:rPr lang="en-US" dirty="0"/>
                            <a:t>(-1.5,4.5)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10</a:t>
                          </a:r>
                        </a:p>
                      </a:txBody>
                      <a:tcPr marL="9525" marR="9525" marT="9525" marB="0" anchor="b"/>
                    </a:tc>
                    <a:tc>
                      <a:txBody>
                        <a:bodyPr/>
                        <a:lstStyle/>
                        <a:p>
                          <a:r>
                            <a:rPr lang="en-US" dirty="0"/>
                            <a:t>(0.5,0.65).</a:t>
                          </a:r>
                          <a:endParaRPr lang="en-IN" dirty="0"/>
                        </a:p>
                      </a:txBody>
                      <a:tcPr/>
                    </a:tc>
                    <a:extLst>
                      <a:ext uri="{0D108BD9-81ED-4DB2-BD59-A6C34878D82A}">
                        <a16:rowId xmlns:a16="http://schemas.microsoft.com/office/drawing/2014/main" val="172419353"/>
                      </a:ext>
                    </a:extLst>
                  </a:tr>
                </a:tbl>
              </a:graphicData>
            </a:graphic>
          </p:graphicFrame>
        </mc:Choice>
        <mc:Fallback xmlns="">
          <p:graphicFrame>
            <p:nvGraphicFramePr>
              <p:cNvPr id="4" name="Table 4">
                <a:extLst>
                  <a:ext uri="{FF2B5EF4-FFF2-40B4-BE49-F238E27FC236}">
                    <a16:creationId xmlns:a16="http://schemas.microsoft.com/office/drawing/2014/main" id="{9119D16C-C999-483B-8439-260FA9DF4C9D}"/>
                  </a:ext>
                </a:extLst>
              </p:cNvPr>
              <p:cNvGraphicFramePr>
                <a:graphicFrameLocks noGrp="1"/>
              </p:cNvGraphicFramePr>
              <p:nvPr>
                <p:ph idx="1"/>
                <p:extLst>
                  <p:ext uri="{D42A27DB-BD31-4B8C-83A1-F6EECF244321}">
                    <p14:modId xmlns:p14="http://schemas.microsoft.com/office/powerpoint/2010/main" val="284528753"/>
                  </p:ext>
                </p:extLst>
              </p:nvPr>
            </p:nvGraphicFramePr>
            <p:xfrm>
              <a:off x="1" y="1201004"/>
              <a:ext cx="12211755" cy="3382204"/>
            </p:xfrm>
            <a:graphic>
              <a:graphicData uri="http://schemas.openxmlformats.org/drawingml/2006/table">
                <a:tbl>
                  <a:tblPr firstRow="1" bandRow="1">
                    <a:tableStyleId>{5C22544A-7EE6-4342-B048-85BDC9FD1C3A}</a:tableStyleId>
                  </a:tblPr>
                  <a:tblGrid>
                    <a:gridCol w="712034">
                      <a:extLst>
                        <a:ext uri="{9D8B030D-6E8A-4147-A177-3AD203B41FA5}">
                          <a16:colId xmlns:a16="http://schemas.microsoft.com/office/drawing/2014/main" val="1862193372"/>
                        </a:ext>
                      </a:extLst>
                    </a:gridCol>
                    <a:gridCol w="177691">
                      <a:extLst>
                        <a:ext uri="{9D8B030D-6E8A-4147-A177-3AD203B41FA5}">
                          <a16:colId xmlns:a16="http://schemas.microsoft.com/office/drawing/2014/main" val="2380543094"/>
                        </a:ext>
                      </a:extLst>
                    </a:gridCol>
                    <a:gridCol w="1334859">
                      <a:extLst>
                        <a:ext uri="{9D8B030D-6E8A-4147-A177-3AD203B41FA5}">
                          <a16:colId xmlns:a16="http://schemas.microsoft.com/office/drawing/2014/main" val="2524261741"/>
                        </a:ext>
                      </a:extLst>
                    </a:gridCol>
                    <a:gridCol w="978486">
                      <a:extLst>
                        <a:ext uri="{9D8B030D-6E8A-4147-A177-3AD203B41FA5}">
                          <a16:colId xmlns:a16="http://schemas.microsoft.com/office/drawing/2014/main" val="752175070"/>
                        </a:ext>
                      </a:extLst>
                    </a:gridCol>
                    <a:gridCol w="1665027">
                      <a:extLst>
                        <a:ext uri="{9D8B030D-6E8A-4147-A177-3AD203B41FA5}">
                          <a16:colId xmlns:a16="http://schemas.microsoft.com/office/drawing/2014/main" val="1177838757"/>
                        </a:ext>
                      </a:extLst>
                    </a:gridCol>
                    <a:gridCol w="2033516">
                      <a:extLst>
                        <a:ext uri="{9D8B030D-6E8A-4147-A177-3AD203B41FA5}">
                          <a16:colId xmlns:a16="http://schemas.microsoft.com/office/drawing/2014/main" val="1791754564"/>
                        </a:ext>
                      </a:extLst>
                    </a:gridCol>
                    <a:gridCol w="959496">
                      <a:extLst>
                        <a:ext uri="{9D8B030D-6E8A-4147-A177-3AD203B41FA5}">
                          <a16:colId xmlns:a16="http://schemas.microsoft.com/office/drawing/2014/main" val="4102157393"/>
                        </a:ext>
                      </a:extLst>
                    </a:gridCol>
                    <a:gridCol w="2006221">
                      <a:extLst>
                        <a:ext uri="{9D8B030D-6E8A-4147-A177-3AD203B41FA5}">
                          <a16:colId xmlns:a16="http://schemas.microsoft.com/office/drawing/2014/main" val="2779752629"/>
                        </a:ext>
                      </a:extLst>
                    </a:gridCol>
                    <a:gridCol w="2344425">
                      <a:extLst>
                        <a:ext uri="{9D8B030D-6E8A-4147-A177-3AD203B41FA5}">
                          <a16:colId xmlns:a16="http://schemas.microsoft.com/office/drawing/2014/main" val="1757403699"/>
                        </a:ext>
                      </a:extLst>
                    </a:gridCol>
                  </a:tblGrid>
                  <a:tr h="914400">
                    <a:tc gridSpan="2">
                      <a:txBody>
                        <a:bodyPr/>
                        <a:lstStyle/>
                        <a:p>
                          <a:pPr algn="ctr"/>
                          <a:r>
                            <a:rPr lang="en-IN" sz="1800" dirty="0">
                              <a:latin typeface="Times New Roman" panose="02020603050405020304" pitchFamily="18" charset="0"/>
                              <a:cs typeface="Times New Roman" panose="02020603050405020304" pitchFamily="18" charset="0"/>
                            </a:rPr>
                            <a:t>Initial Guess</a:t>
                          </a:r>
                        </a:p>
                      </a:txBody>
                      <a:tcPr/>
                    </a:tc>
                    <a:tc hMerge="1">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l-GR" sz="1800" dirty="0">
                              <a:latin typeface="Times New Roman" panose="02020603050405020304" pitchFamily="18" charset="0"/>
                              <a:cs typeface="Times New Roman" panose="02020603050405020304" pitchFamily="18" charset="0"/>
                            </a:rPr>
                            <a:t>Δ</a:t>
                          </a:r>
                          <a:r>
                            <a:rPr lang="en-IN" sz="1800" dirty="0">
                              <a:latin typeface="Times New Roman" panose="02020603050405020304" pitchFamily="18" charset="0"/>
                              <a:cs typeface="Times New Roman" panose="02020603050405020304" pitchFamily="18" charset="0"/>
                            </a:rPr>
                            <a:t>= </a:t>
                          </a: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Value of increment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dirty="0"/>
                        </a:p>
                      </a:txBody>
                      <a:tcPr/>
                    </a:tc>
                    <a:tc>
                      <a:txBody>
                        <a:bodyPr/>
                        <a:lstStyle/>
                        <a:p>
                          <a:pPr algn="ct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Bounding Search. 	</a:t>
                          </a:r>
                          <a:endParaRPr lang="en-IN" dirty="0"/>
                        </a:p>
                      </a:txBody>
                      <a:tcPr/>
                    </a:tc>
                    <a:tc>
                      <a:txBody>
                        <a:bodyPr/>
                        <a:lstStyle/>
                        <a:p>
                          <a:pPr algn="ct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Iteration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No. of function evaluation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Times New Roman" panose="02020603050405020304" pitchFamily="18" charset="0"/>
                              <a:ea typeface="+mn-ea"/>
                              <a:cs typeface="Times New Roman" panose="02020603050405020304" pitchFamily="18" charset="0"/>
                            </a:rPr>
                            <a:t>Bisection Method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279857"/>
                      </a:ext>
                    </a:extLst>
                  </a:tr>
                  <a:tr h="618684">
                    <a:tc gridSpan="9">
                      <a:txBody>
                        <a:bodyPr/>
                        <a:lstStyle/>
                        <a:p>
                          <a:endParaRPr lang="en-US"/>
                        </a:p>
                      </a:txBody>
                      <a:tcPr>
                        <a:blipFill>
                          <a:blip r:embed="rId2"/>
                          <a:stretch>
                            <a:fillRect l="-100" t="-152941" r="-200" b="-319608"/>
                          </a:stretch>
                        </a:blip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5660535"/>
                      </a:ext>
                    </a:extLst>
                  </a:tr>
                  <a:tr h="370840">
                    <a:tc rowSpan="5">
                      <a:txBody>
                        <a:bodyPr/>
                        <a:lstStyle/>
                        <a:p>
                          <a:pPr algn="ctr"/>
                          <a:r>
                            <a:rPr lang="en-US" dirty="0"/>
                            <a:t>-3</a:t>
                          </a:r>
                          <a:endParaRPr lang="en-IN" dirty="0"/>
                        </a:p>
                      </a:txBody>
                      <a:tcPr/>
                    </a:tc>
                    <a:tc gridSpan="2">
                      <a:txBody>
                        <a:bodyPr/>
                        <a:lstStyle/>
                        <a:p>
                          <a:pPr algn="l"/>
                          <a:r>
                            <a:rPr lang="en-US" dirty="0"/>
                            <a:t>0.1</a:t>
                          </a:r>
                          <a:endParaRPr lang="en-IN" dirty="0"/>
                        </a:p>
                      </a:txBody>
                      <a:tcPr/>
                    </a:tc>
                    <a:tc hMerge="1">
                      <a:txBody>
                        <a:bodyPr/>
                        <a:lstStyle/>
                        <a:p>
                          <a:pPr algn="l"/>
                          <a:endParaRPr lang="en-IN" dirty="0"/>
                        </a:p>
                      </a:txBody>
                      <a:tcPr/>
                    </a:tc>
                    <a:tc>
                      <a:txBody>
                        <a:bodyPr/>
                        <a:lstStyle/>
                        <a:p>
                          <a:r>
                            <a:rPr lang="en-US" dirty="0"/>
                            <a:t>5</a:t>
                          </a:r>
                          <a:endParaRPr lang="en-IN" dirty="0"/>
                        </a:p>
                      </a:txBody>
                      <a:tcPr/>
                    </a:tc>
                    <a:tc>
                      <a:txBody>
                        <a:bodyPr/>
                        <a:lstStyle/>
                        <a:p>
                          <a:r>
                            <a:rPr lang="en-US" dirty="0"/>
                            <a:t>8</a:t>
                          </a:r>
                          <a:endParaRPr lang="en-IN" dirty="0"/>
                        </a:p>
                      </a:txBody>
                      <a:tcPr/>
                    </a:tc>
                    <a:tc>
                      <a:txBody>
                        <a:bodyPr/>
                        <a:lstStyle/>
                        <a:p>
                          <a:r>
                            <a:rPr lang="en-US" dirty="0"/>
                            <a:t>(-1.5,3.3)</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16</a:t>
                          </a:r>
                        </a:p>
                      </a:txBody>
                      <a:tcPr marL="9525" marR="9525" marT="9525" marB="0" anchor="b"/>
                    </a:tc>
                    <a:tc>
                      <a:txBody>
                        <a:bodyPr/>
                        <a:lstStyle/>
                        <a:p>
                          <a:pPr algn="l"/>
                          <a:r>
                            <a:rPr lang="en-US" dirty="0"/>
                            <a:t>(0.556,0.575)</a:t>
                          </a:r>
                          <a:endParaRPr lang="en-IN" dirty="0"/>
                        </a:p>
                      </a:txBody>
                      <a:tcPr/>
                    </a:tc>
                    <a:extLst>
                      <a:ext uri="{0D108BD9-81ED-4DB2-BD59-A6C34878D82A}">
                        <a16:rowId xmlns:a16="http://schemas.microsoft.com/office/drawing/2014/main" val="3357466503"/>
                      </a:ext>
                    </a:extLst>
                  </a:tr>
                  <a:tr h="370840">
                    <a:tc vMerge="1">
                      <a:txBody>
                        <a:bodyPr/>
                        <a:lstStyle/>
                        <a:p>
                          <a:endParaRPr lang="en-IN" dirty="0"/>
                        </a:p>
                      </a:txBody>
                      <a:tcPr/>
                    </a:tc>
                    <a:tc gridSpan="2">
                      <a:txBody>
                        <a:bodyPr/>
                        <a:lstStyle/>
                        <a:p>
                          <a:r>
                            <a:rPr lang="en-US" dirty="0"/>
                            <a:t>0.2</a:t>
                          </a:r>
                          <a:endParaRPr lang="en-IN" dirty="0"/>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(-1.6,3.2)</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16</a:t>
                          </a:r>
                        </a:p>
                      </a:txBody>
                      <a:tcPr marL="9525" marR="9525" marT="9525" marB="0" anchor="b"/>
                    </a:tc>
                    <a:tc>
                      <a:txBody>
                        <a:bodyPr/>
                        <a:lstStyle/>
                        <a:p>
                          <a:pPr algn="l"/>
                          <a:r>
                            <a:rPr lang="en-US" dirty="0"/>
                            <a:t>(0.556,0.575)</a:t>
                          </a:r>
                          <a:endParaRPr lang="en-IN" dirty="0"/>
                        </a:p>
                      </a:txBody>
                      <a:tcPr/>
                    </a:tc>
                    <a:extLst>
                      <a:ext uri="{0D108BD9-81ED-4DB2-BD59-A6C34878D82A}">
                        <a16:rowId xmlns:a16="http://schemas.microsoft.com/office/drawing/2014/main" val="1904338221"/>
                      </a:ext>
                    </a:extLst>
                  </a:tr>
                  <a:tr h="370840">
                    <a:tc vMerge="1">
                      <a:txBody>
                        <a:bodyPr/>
                        <a:lstStyle/>
                        <a:p>
                          <a:endParaRPr lang="en-IN" dirty="0"/>
                        </a:p>
                      </a:txBody>
                      <a:tcPr/>
                    </a:tc>
                    <a:tc gridSpan="2">
                      <a:txBody>
                        <a:bodyPr/>
                        <a:lstStyle/>
                        <a:p>
                          <a:r>
                            <a:rPr lang="en-US"/>
                            <a:t>0.3</a:t>
                          </a:r>
                          <a:endParaRPr lang="en-IN"/>
                        </a:p>
                      </a:txBody>
                      <a:tcPr/>
                    </a:tc>
                    <a:tc hMerge="1">
                      <a:txBody>
                        <a:bodyPr/>
                        <a:lstStyle/>
                        <a:p>
                          <a:endParaRPr lang="en-IN"/>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(0.9,6.3)</a:t>
                          </a:r>
                          <a:endParaRPr lang="en-IN" dirty="0"/>
                        </a:p>
                      </a:txBody>
                      <a:tcPr/>
                    </a:tc>
                    <a:tc>
                      <a:txBody>
                        <a:bodyPr/>
                        <a:lstStyle/>
                        <a:p>
                          <a:pPr algn="r" fontAlgn="b"/>
                          <a:r>
                            <a:rPr lang="en-IN" sz="1800" b="0" i="0" u="none" strike="noStrike">
                              <a:solidFill>
                                <a:srgbClr val="000000"/>
                              </a:solidFill>
                              <a:effectLst/>
                              <a:latin typeface="Calibri" panose="020F0502020204030204" pitchFamily="34" charset="0"/>
                            </a:rPr>
                            <a:t>7</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14</a:t>
                          </a:r>
                        </a:p>
                      </a:txBody>
                      <a:tcPr marL="9525" marR="9525" marT="9525" marB="0" anchor="b"/>
                    </a:tc>
                    <a:tc>
                      <a:txBody>
                        <a:bodyPr/>
                        <a:lstStyle/>
                        <a:p>
                          <a:pPr algn="l"/>
                          <a:r>
                            <a:rPr lang="en-US" dirty="0"/>
                            <a:t>((0.537,0.575)</a:t>
                          </a:r>
                          <a:endParaRPr lang="en-IN" dirty="0"/>
                        </a:p>
                      </a:txBody>
                      <a:tcPr/>
                    </a:tc>
                    <a:extLst>
                      <a:ext uri="{0D108BD9-81ED-4DB2-BD59-A6C34878D82A}">
                        <a16:rowId xmlns:a16="http://schemas.microsoft.com/office/drawing/2014/main" val="3018032903"/>
                      </a:ext>
                    </a:extLst>
                  </a:tr>
                  <a:tr h="370840">
                    <a:tc vMerge="1">
                      <a:txBody>
                        <a:bodyPr/>
                        <a:lstStyle/>
                        <a:p>
                          <a:endParaRPr lang="en-IN" dirty="0"/>
                        </a:p>
                      </a:txBody>
                      <a:tcPr/>
                    </a:tc>
                    <a:tc gridSpan="2">
                      <a:txBody>
                        <a:bodyPr/>
                        <a:lstStyle/>
                        <a:p>
                          <a:r>
                            <a:rPr lang="en-US" dirty="0"/>
                            <a:t>0.4</a:t>
                          </a:r>
                          <a:endParaRPr lang="en-IN" dirty="0"/>
                        </a:p>
                      </a:txBody>
                      <a:tcPr/>
                    </a:tc>
                    <a:tc hMerge="1">
                      <a:txBody>
                        <a:bodyPr/>
                        <a:lstStyle/>
                        <a:p>
                          <a:endParaRPr lang="en-IN"/>
                        </a:p>
                      </a:txBody>
                      <a:tcPr/>
                    </a:tc>
                    <a:tc>
                      <a:txBody>
                        <a:bodyPr/>
                        <a:lstStyle/>
                        <a:p>
                          <a:r>
                            <a:rPr lang="en-US" dirty="0"/>
                            <a:t>3</a:t>
                          </a:r>
                          <a:endParaRPr lang="en-IN" dirty="0"/>
                        </a:p>
                      </a:txBody>
                      <a:tcPr/>
                    </a:tc>
                    <a:tc>
                      <a:txBody>
                        <a:bodyPr/>
                        <a:lstStyle/>
                        <a:p>
                          <a:r>
                            <a:rPr lang="en-US" dirty="0"/>
                            <a:t>6</a:t>
                          </a:r>
                          <a:endParaRPr lang="en-IN" dirty="0"/>
                        </a:p>
                      </a:txBody>
                      <a:tcPr/>
                    </a:tc>
                    <a:tc>
                      <a:txBody>
                        <a:bodyPr/>
                        <a:lstStyle/>
                        <a:p>
                          <a:r>
                            <a:rPr lang="en-US" dirty="0"/>
                            <a:t>(-1.8,3.0)</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14</a:t>
                          </a:r>
                        </a:p>
                      </a:txBody>
                      <a:tcPr marL="9525" marR="9525" marT="9525" marB="0" anchor="b"/>
                    </a:tc>
                    <a:tc>
                      <a:txBody>
                        <a:bodyPr/>
                        <a:lstStyle/>
                        <a:p>
                          <a:pPr algn="l"/>
                          <a:r>
                            <a:rPr lang="en-US" dirty="0"/>
                            <a:t>((0.537,0.575)</a:t>
                          </a:r>
                          <a:endParaRPr lang="en-IN" dirty="0"/>
                        </a:p>
                      </a:txBody>
                      <a:tcPr/>
                    </a:tc>
                    <a:extLst>
                      <a:ext uri="{0D108BD9-81ED-4DB2-BD59-A6C34878D82A}">
                        <a16:rowId xmlns:a16="http://schemas.microsoft.com/office/drawing/2014/main" val="2547811631"/>
                      </a:ext>
                    </a:extLst>
                  </a:tr>
                  <a:tr h="365760">
                    <a:tc vMerge="1">
                      <a:txBody>
                        <a:bodyPr/>
                        <a:lstStyle/>
                        <a:p>
                          <a:endParaRPr lang="en-IN" dirty="0"/>
                        </a:p>
                      </a:txBody>
                      <a:tcPr/>
                    </a:tc>
                    <a:tc gridSpan="2">
                      <a:txBody>
                        <a:bodyPr/>
                        <a:lstStyle/>
                        <a:p>
                          <a:r>
                            <a:rPr lang="en-US" dirty="0"/>
                            <a:t>0.5</a:t>
                          </a:r>
                          <a:endParaRPr lang="en-IN" dirty="0"/>
                        </a:p>
                      </a:txBody>
                      <a:tcPr/>
                    </a:tc>
                    <a:tc hMerge="1">
                      <a:txBody>
                        <a:bodyPr/>
                        <a:lstStyle/>
                        <a:p>
                          <a:endParaRPr lang="en-IN" dirty="0"/>
                        </a:p>
                      </a:txBody>
                      <a:tcPr/>
                    </a:tc>
                    <a:tc>
                      <a:txBody>
                        <a:bodyPr/>
                        <a:lstStyle/>
                        <a:p>
                          <a:r>
                            <a:rPr lang="en-IN" dirty="0"/>
                            <a:t>3</a:t>
                          </a:r>
                        </a:p>
                      </a:txBody>
                      <a:tcPr/>
                    </a:tc>
                    <a:tc>
                      <a:txBody>
                        <a:bodyPr/>
                        <a:lstStyle/>
                        <a:p>
                          <a:r>
                            <a:rPr lang="en-IN" dirty="0"/>
                            <a:t>6</a:t>
                          </a:r>
                        </a:p>
                      </a:txBody>
                      <a:tcPr/>
                    </a:tc>
                    <a:tc>
                      <a:txBody>
                        <a:bodyPr/>
                        <a:lstStyle/>
                        <a:p>
                          <a:r>
                            <a:rPr lang="en-US" dirty="0"/>
                            <a:t>(-1.5,4.5)</a:t>
                          </a:r>
                          <a:endParaRPr lang="en-IN" dirty="0"/>
                        </a:p>
                      </a:txBody>
                      <a:tcPr/>
                    </a:tc>
                    <a:tc>
                      <a:txBody>
                        <a:bodyPr/>
                        <a:lstStyle/>
                        <a:p>
                          <a:pPr algn="r" fontAlgn="b"/>
                          <a:r>
                            <a:rPr lang="en-IN" sz="18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10</a:t>
                          </a:r>
                        </a:p>
                      </a:txBody>
                      <a:tcPr marL="9525" marR="9525" marT="9525" marB="0" anchor="b"/>
                    </a:tc>
                    <a:tc>
                      <a:txBody>
                        <a:bodyPr/>
                        <a:lstStyle/>
                        <a:p>
                          <a:r>
                            <a:rPr lang="en-US" dirty="0"/>
                            <a:t>(0.5,0.65).</a:t>
                          </a:r>
                          <a:endParaRPr lang="en-IN" dirty="0"/>
                        </a:p>
                      </a:txBody>
                      <a:tcPr/>
                    </a:tc>
                    <a:extLst>
                      <a:ext uri="{0D108BD9-81ED-4DB2-BD59-A6C34878D82A}">
                        <a16:rowId xmlns:a16="http://schemas.microsoft.com/office/drawing/2014/main" val="172419353"/>
                      </a:ext>
                    </a:extLst>
                  </a:tr>
                </a:tbl>
              </a:graphicData>
            </a:graphic>
          </p:graphicFrame>
        </mc:Fallback>
      </mc:AlternateContent>
    </p:spTree>
    <p:extLst>
      <p:ext uri="{BB962C8B-B14F-4D97-AF65-F5344CB8AC3E}">
        <p14:creationId xmlns:p14="http://schemas.microsoft.com/office/powerpoint/2010/main" val="54997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DB90-C553-44DE-968B-82EBB8E771C6}"/>
              </a:ext>
            </a:extLst>
          </p:cNvPr>
          <p:cNvSpPr>
            <a:spLocks noGrp="1"/>
          </p:cNvSpPr>
          <p:nvPr>
            <p:ph type="title"/>
          </p:nvPr>
        </p:nvSpPr>
        <p:spPr>
          <a:xfrm>
            <a:off x="838200" y="365126"/>
            <a:ext cx="10515600" cy="576570"/>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E34CA706-B2E3-4F6F-B731-345D6B80B16F}"/>
              </a:ext>
            </a:extLst>
          </p:cNvPr>
          <p:cNvSpPr>
            <a:spLocks noGrp="1"/>
          </p:cNvSpPr>
          <p:nvPr>
            <p:ph idx="1"/>
          </p:nvPr>
        </p:nvSpPr>
        <p:spPr>
          <a:xfrm>
            <a:off x="838200" y="941696"/>
            <a:ext cx="10515600" cy="5235267"/>
          </a:xfrm>
        </p:spPr>
        <p:txBody>
          <a:bodyPr/>
          <a:lstStyle/>
          <a:p>
            <a:r>
              <a:rPr lang="en-IN" dirty="0"/>
              <a:t> With increase in increment , the number of function evaluation decreases and the bracketing window reduces in bounding phase method and in case of bisection method the bracketing window is smaller compared to bounding phase and the number of function evaluation remains same even if the value of increment is increased.</a:t>
            </a:r>
          </a:p>
        </p:txBody>
      </p:sp>
    </p:spTree>
    <p:extLst>
      <p:ext uri="{BB962C8B-B14F-4D97-AF65-F5344CB8AC3E}">
        <p14:creationId xmlns:p14="http://schemas.microsoft.com/office/powerpoint/2010/main" val="145179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B77596-3E65-410A-B737-A74167C170C8}"/>
                  </a:ext>
                </a:extLst>
              </p:cNvPr>
              <p:cNvSpPr>
                <a:spLocks noGrp="1"/>
              </p:cNvSpPr>
              <p:nvPr>
                <p:ph type="title"/>
              </p:nvPr>
            </p:nvSpPr>
            <p:spPr>
              <a:xfrm>
                <a:off x="838200" y="585170"/>
                <a:ext cx="10515600" cy="658457"/>
              </a:xfrm>
            </p:spPr>
            <p:txBody>
              <a:bodyPr>
                <a:normAutofit fontScale="90000"/>
              </a:bodyPr>
              <a:lstStyle/>
              <a:p>
                <a:pPr algn="ctr"/>
                <a:r>
                  <a:rPr lang="en-IN" dirty="0">
                    <a:latin typeface="Bodoni MT Condensed" panose="02070606080606020203" pitchFamily="18" charset="0"/>
                  </a:rPr>
                  <a:t>OUT PUT VALUE VS NUMBER OF ITERATIONS.</a:t>
                </a:r>
                <a:br>
                  <a:rPr lang="en-IN" dirty="0">
                    <a:latin typeface="Bodoni MT Condensed" panose="02070606080606020203" pitchFamily="18" charset="0"/>
                  </a:rPr>
                </a:br>
                <a:r>
                  <a:rPr lang="en-IN" sz="2700" b="0" i="0" u="none" strike="noStrike" kern="1200" baseline="0" dirty="0">
                    <a:solidFill>
                      <a:schemeClr val="dk1"/>
                    </a:solidFill>
                    <a:latin typeface="Times New Roman" panose="02020603050405020304" pitchFamily="18" charset="0"/>
                    <a:ea typeface="+mn-ea"/>
                    <a:cs typeface="Times New Roman" panose="02020603050405020304" pitchFamily="18" charset="0"/>
                  </a:rPr>
                  <a:t>Q.1.    Maximise  </a:t>
                </a:r>
                <a14:m>
                  <m:oMath xmlns:m="http://schemas.openxmlformats.org/officeDocument/2006/math">
                    <m:r>
                      <a:rPr lang="en-IN" sz="2700" i="1" kern="1200" smtClean="0">
                        <a:solidFill>
                          <a:schemeClr val="dk1"/>
                        </a:solidFill>
                        <a:latin typeface="Cambria Math" panose="02040503050406030204" pitchFamily="18" charset="0"/>
                        <a:ea typeface="+mn-ea"/>
                        <a:cs typeface="+mn-cs"/>
                      </a:rPr>
                      <m:t>𝑓</m:t>
                    </m:r>
                    <m:d>
                      <m:dPr>
                        <m:ctrlPr>
                          <a:rPr lang="en-IN" sz="2700" i="1" kern="1200">
                            <a:solidFill>
                              <a:schemeClr val="dk1"/>
                            </a:solidFill>
                            <a:latin typeface="Cambria Math" panose="02040503050406030204" pitchFamily="18" charset="0"/>
                            <a:ea typeface="+mn-ea"/>
                            <a:cs typeface="+mn-cs"/>
                          </a:rPr>
                        </m:ctrlPr>
                      </m:dPr>
                      <m:e>
                        <m:r>
                          <a:rPr lang="en-IN" sz="2700" i="1" kern="1200">
                            <a:solidFill>
                              <a:schemeClr val="dk1"/>
                            </a:solidFill>
                            <a:latin typeface="Cambria Math" panose="02040503050406030204" pitchFamily="18" charset="0"/>
                            <a:ea typeface="+mn-ea"/>
                            <a:cs typeface="+mn-cs"/>
                          </a:rPr>
                          <m:t>𝑥</m:t>
                        </m:r>
                      </m:e>
                    </m:d>
                    <m:r>
                      <a:rPr lang="en-IN" sz="2700" i="0" kern="1200">
                        <a:solidFill>
                          <a:schemeClr val="dk1"/>
                        </a:solidFill>
                        <a:latin typeface="Cambria Math" panose="02040503050406030204" pitchFamily="18" charset="0"/>
                        <a:ea typeface="+mn-ea"/>
                        <a:cs typeface="+mn-cs"/>
                      </a:rPr>
                      <m:t>=</m:t>
                    </m:r>
                    <m:r>
                      <a:rPr lang="en-US" sz="2700" b="0" i="1" kern="1200" smtClean="0">
                        <a:solidFill>
                          <a:schemeClr val="dk1"/>
                        </a:solidFill>
                        <a:latin typeface="Cambria Math" panose="02040503050406030204" pitchFamily="18" charset="0"/>
                        <a:ea typeface="+mn-ea"/>
                        <a:cs typeface="+mn-cs"/>
                      </a:rPr>
                      <m:t>−</m:t>
                    </m:r>
                    <m:sSup>
                      <m:sSupPr>
                        <m:ctrlPr>
                          <a:rPr lang="en-IN" sz="2700" i="1" kern="1200" smtClean="0">
                            <a:solidFill>
                              <a:schemeClr val="dk1"/>
                            </a:solidFill>
                            <a:latin typeface="Cambria Math" panose="02040503050406030204" pitchFamily="18" charset="0"/>
                            <a:ea typeface="+mn-ea"/>
                            <a:cs typeface="+mn-cs"/>
                          </a:rPr>
                        </m:ctrlPr>
                      </m:sSupPr>
                      <m:e>
                        <m:d>
                          <m:dPr>
                            <m:ctrlPr>
                              <a:rPr lang="en-IN" sz="2700" i="1" kern="1200">
                                <a:solidFill>
                                  <a:schemeClr val="dk1"/>
                                </a:solidFill>
                                <a:latin typeface="Cambria Math" panose="02040503050406030204" pitchFamily="18" charset="0"/>
                                <a:ea typeface="+mn-ea"/>
                                <a:cs typeface="+mn-cs"/>
                              </a:rPr>
                            </m:ctrlPr>
                          </m:dPr>
                          <m:e>
                            <m:sSup>
                              <m:sSupPr>
                                <m:ctrlPr>
                                  <a:rPr lang="en-IN" sz="2700" i="1" kern="1200">
                                    <a:solidFill>
                                      <a:schemeClr val="dk1"/>
                                    </a:solidFill>
                                    <a:latin typeface="Cambria Math" panose="02040503050406030204" pitchFamily="18" charset="0"/>
                                    <a:ea typeface="+mn-ea"/>
                                    <a:cs typeface="+mn-cs"/>
                                  </a:rPr>
                                </m:ctrlPr>
                              </m:sSupPr>
                              <m:e>
                                <m:r>
                                  <a:rPr lang="en-IN" sz="2700" i="1" kern="1200">
                                    <a:solidFill>
                                      <a:schemeClr val="dk1"/>
                                    </a:solidFill>
                                    <a:latin typeface="Cambria Math" panose="02040503050406030204" pitchFamily="18" charset="0"/>
                                    <a:ea typeface="+mn-ea"/>
                                    <a:cs typeface="+mn-cs"/>
                                  </a:rPr>
                                  <m:t>𝑥</m:t>
                                </m:r>
                              </m:e>
                              <m:sup>
                                <m:r>
                                  <a:rPr lang="en-IN" sz="2700" i="0" kern="1200">
                                    <a:solidFill>
                                      <a:schemeClr val="dk1"/>
                                    </a:solidFill>
                                    <a:latin typeface="Cambria Math" panose="02040503050406030204" pitchFamily="18" charset="0"/>
                                    <a:ea typeface="+mn-ea"/>
                                    <a:cs typeface="+mn-cs"/>
                                  </a:rPr>
                                  <m:t>2</m:t>
                                </m:r>
                              </m:sup>
                            </m:sSup>
                            <m:r>
                              <a:rPr lang="en-IN" sz="2700" i="0" kern="1200">
                                <a:solidFill>
                                  <a:schemeClr val="dk1"/>
                                </a:solidFill>
                                <a:latin typeface="Cambria Math" panose="02040503050406030204" pitchFamily="18" charset="0"/>
                                <a:ea typeface="+mn-ea"/>
                                <a:cs typeface="+mn-cs"/>
                              </a:rPr>
                              <m:t>−1</m:t>
                            </m:r>
                          </m:e>
                        </m:d>
                      </m:e>
                      <m:sup>
                        <m:r>
                          <a:rPr lang="en-IN" sz="2700" i="0" kern="1200">
                            <a:solidFill>
                              <a:schemeClr val="dk1"/>
                            </a:solidFill>
                            <a:latin typeface="Cambria Math" panose="02040503050406030204" pitchFamily="18" charset="0"/>
                            <a:ea typeface="+mn-ea"/>
                            <a:cs typeface="+mn-cs"/>
                          </a:rPr>
                          <m:t>3</m:t>
                        </m:r>
                      </m:sup>
                    </m:sSup>
                    <m:r>
                      <a:rPr lang="en-US" sz="2700" b="0" i="0" kern="1200" smtClean="0">
                        <a:solidFill>
                          <a:schemeClr val="dk1"/>
                        </a:solidFill>
                        <a:latin typeface="Cambria Math" panose="02040503050406030204" pitchFamily="18" charset="0"/>
                        <a:ea typeface="+mn-ea"/>
                        <a:cs typeface="+mn-cs"/>
                      </a:rPr>
                      <m:t>+</m:t>
                    </m:r>
                    <m:sSup>
                      <m:sSupPr>
                        <m:ctrlPr>
                          <a:rPr lang="en-IN" sz="2700" i="1" kern="1200">
                            <a:solidFill>
                              <a:schemeClr val="dk1"/>
                            </a:solidFill>
                            <a:latin typeface="Cambria Math" panose="02040503050406030204" pitchFamily="18" charset="0"/>
                            <a:ea typeface="+mn-ea"/>
                            <a:cs typeface="+mn-cs"/>
                          </a:rPr>
                        </m:ctrlPr>
                      </m:sSupPr>
                      <m:e>
                        <m:d>
                          <m:dPr>
                            <m:ctrlPr>
                              <a:rPr lang="en-IN" sz="2700" i="1" kern="1200">
                                <a:solidFill>
                                  <a:schemeClr val="dk1"/>
                                </a:solidFill>
                                <a:latin typeface="Cambria Math" panose="02040503050406030204" pitchFamily="18" charset="0"/>
                                <a:ea typeface="+mn-ea"/>
                                <a:cs typeface="+mn-cs"/>
                              </a:rPr>
                            </m:ctrlPr>
                          </m:dPr>
                          <m:e>
                            <m:r>
                              <a:rPr lang="en-IN" sz="2700" i="0" kern="1200">
                                <a:solidFill>
                                  <a:schemeClr val="dk1"/>
                                </a:solidFill>
                                <a:latin typeface="Cambria Math" panose="02040503050406030204" pitchFamily="18" charset="0"/>
                                <a:ea typeface="+mn-ea"/>
                                <a:cs typeface="+mn-cs"/>
                              </a:rPr>
                              <m:t>2</m:t>
                            </m:r>
                            <m:r>
                              <a:rPr lang="en-IN" sz="2700" i="1" kern="1200">
                                <a:solidFill>
                                  <a:schemeClr val="dk1"/>
                                </a:solidFill>
                                <a:latin typeface="Cambria Math" panose="02040503050406030204" pitchFamily="18" charset="0"/>
                                <a:ea typeface="+mn-ea"/>
                                <a:cs typeface="+mn-cs"/>
                              </a:rPr>
                              <m:t>𝑥</m:t>
                            </m:r>
                            <m:r>
                              <a:rPr lang="en-IN" sz="2700" i="0" kern="1200">
                                <a:solidFill>
                                  <a:schemeClr val="dk1"/>
                                </a:solidFill>
                                <a:latin typeface="Cambria Math" panose="02040503050406030204" pitchFamily="18" charset="0"/>
                                <a:ea typeface="+mn-ea"/>
                                <a:cs typeface="+mn-cs"/>
                              </a:rPr>
                              <m:t>−5</m:t>
                            </m:r>
                          </m:e>
                        </m:d>
                      </m:e>
                      <m:sup>
                        <m:r>
                          <a:rPr lang="en-IN" sz="2700" i="0" kern="1200">
                            <a:solidFill>
                              <a:schemeClr val="dk1"/>
                            </a:solidFill>
                            <a:latin typeface="Cambria Math" panose="02040503050406030204" pitchFamily="18" charset="0"/>
                            <a:ea typeface="+mn-ea"/>
                            <a:cs typeface="+mn-cs"/>
                          </a:rPr>
                          <m:t>4</m:t>
                        </m:r>
                      </m:sup>
                    </m:sSup>
                    <m:r>
                      <a:rPr lang="en-IN" sz="2700" i="1" kern="1200">
                        <a:solidFill>
                          <a:schemeClr val="dk1"/>
                        </a:solidFill>
                        <a:latin typeface="Cambria Math" panose="02040503050406030204" pitchFamily="18" charset="0"/>
                        <a:ea typeface="+mn-ea"/>
                        <a:cs typeface="+mn-cs"/>
                      </a:rPr>
                      <m:t> </m:t>
                    </m:r>
                  </m:oMath>
                </a14:m>
                <a:br>
                  <a:rPr lang="en-IN" sz="4400" b="0" i="0" u="none" strike="noStrike" kern="1200" baseline="0" dirty="0">
                    <a:solidFill>
                      <a:schemeClr val="dk1"/>
                    </a:solidFill>
                    <a:latin typeface="+mn-lt"/>
                    <a:ea typeface="+mn-ea"/>
                    <a:cs typeface="+mn-cs"/>
                  </a:rPr>
                </a:br>
                <a:endParaRPr lang="en-IN" dirty="0">
                  <a:latin typeface="Bodoni MT Condensed" panose="02070606080606020203" pitchFamily="18" charset="0"/>
                </a:endParaRPr>
              </a:p>
            </p:txBody>
          </p:sp>
        </mc:Choice>
        <mc:Fallback xmlns="">
          <p:sp>
            <p:nvSpPr>
              <p:cNvPr id="2" name="Title 1">
                <a:extLst>
                  <a:ext uri="{FF2B5EF4-FFF2-40B4-BE49-F238E27FC236}">
                    <a16:creationId xmlns:a16="http://schemas.microsoft.com/office/drawing/2014/main" id="{B1B77596-3E65-410A-B737-A74167C170C8}"/>
                  </a:ext>
                </a:extLst>
              </p:cNvPr>
              <p:cNvSpPr>
                <a:spLocks noGrp="1" noRot="1" noChangeAspect="1" noMove="1" noResize="1" noEditPoints="1" noAdjustHandles="1" noChangeArrowheads="1" noChangeShapeType="1" noTextEdit="1"/>
              </p:cNvSpPr>
              <p:nvPr>
                <p:ph type="title"/>
              </p:nvPr>
            </p:nvSpPr>
            <p:spPr>
              <a:xfrm>
                <a:off x="838200" y="585170"/>
                <a:ext cx="10515600" cy="658457"/>
              </a:xfrm>
              <a:blipFill>
                <a:blip r:embed="rId2"/>
                <a:stretch>
                  <a:fillRect t="-90741" b="-1852"/>
                </a:stretch>
              </a:blipFill>
            </p:spPr>
            <p:txBody>
              <a:bodyPr/>
              <a:lstStyle/>
              <a:p>
                <a:r>
                  <a:rPr lang="en-IN">
                    <a:noFill/>
                  </a:rPr>
                  <a:t> </a:t>
                </a:r>
              </a:p>
            </p:txBody>
          </p:sp>
        </mc:Fallback>
      </mc:AlternateContent>
      <p:graphicFrame>
        <p:nvGraphicFramePr>
          <p:cNvPr id="4" name="Content Placeholder 3">
            <a:extLst>
              <a:ext uri="{FF2B5EF4-FFF2-40B4-BE49-F238E27FC236}">
                <a16:creationId xmlns:a16="http://schemas.microsoft.com/office/drawing/2014/main" id="{DDEFAAC0-8B02-48BD-9480-7A4534F522DE}"/>
              </a:ext>
            </a:extLst>
          </p:cNvPr>
          <p:cNvGraphicFramePr>
            <a:graphicFrameLocks noGrp="1"/>
          </p:cNvGraphicFramePr>
          <p:nvPr>
            <p:ph idx="1"/>
          </p:nvPr>
        </p:nvGraphicFramePr>
        <p:xfrm>
          <a:off x="838200" y="1339850"/>
          <a:ext cx="10515600" cy="5211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0372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265</TotalTime>
  <Words>2827</Words>
  <Application>Microsoft Office PowerPoint</Application>
  <PresentationFormat>Widescreen</PresentationFormat>
  <Paragraphs>457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Group-13</vt:lpstr>
      <vt:lpstr>Bounding Search Method &amp; Bisection Method.(Results)</vt:lpstr>
      <vt:lpstr>Bounding Search Method &amp; Bisection Method.(Results)</vt:lpstr>
      <vt:lpstr>Bounding Search Method &amp; Bisection Method.(Results)</vt:lpstr>
      <vt:lpstr>Bounding Search Method &amp; Bisection Method.(Results)</vt:lpstr>
      <vt:lpstr>Bounding Search Method &amp; Bisection Method.(Results)</vt:lpstr>
      <vt:lpstr>Bounding Search Method &amp; Bisection Method.(Results)</vt:lpstr>
      <vt:lpstr>Conclusion.</vt:lpstr>
      <vt:lpstr>OUT PUT VALUE VS NUMBER OF ITERATIONS. Q.1.    Maximise  f(x)=-(x^2-1)^3+(2x-5)^4   </vt:lpstr>
      <vt:lpstr>OUT PUT VALUE VS NUMBER OF ITERATIONS. Q.2. Maximise   f(x)=2e^x+2x-x^3-8 </vt:lpstr>
      <vt:lpstr>OUT PUT VALUE VS NUMBER OF ITERATIONS. Q.3. Maximise f(x)=4xsin(x) </vt:lpstr>
      <vt:lpstr>OUT PUT VALUE VS NUMBER OF ITERATIONS. Q.4 Minimise f(x)=2(x-3)^2+e^((1x^2)/2) </vt:lpstr>
      <vt:lpstr>OUT PUT VALUE VS NUMBER OF ITERATIONS. Q.5 . Minimise f(x)=x^2-10e^0.1x </vt:lpstr>
      <vt:lpstr>OUT PUT VALUE VS NUMBER OF ITERATIONS. Q.6. Maximise f(x)=15x^2-20sin(x) </vt:lpstr>
      <vt:lpstr>MATLAB code for Bounding Search Method.</vt:lpstr>
      <vt:lpstr>MATLAB code for Bounding Search Method.</vt:lpstr>
      <vt:lpstr>MATLAB code for Bounding Search Method.</vt:lpstr>
      <vt:lpstr>MATLAB code for Bisection Search Method.(1)</vt:lpstr>
      <vt:lpstr>MATLAB code for Bisection Search Method.(1)</vt:lpstr>
      <vt:lpstr>MATLAB code for Bisection Search Method.(1)</vt:lpstr>
      <vt:lpstr>MATLAB code for Bisection Search Method.(2)</vt:lpstr>
      <vt:lpstr>MATLAB code for Bisection Search Method.(2)</vt:lpstr>
      <vt:lpstr>MATLAB code for Bisection Search Method.(2)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Group-13</dc:title>
  <dc:creator>Johnson Lakra</dc:creator>
  <cp:lastModifiedBy>SUJEET KUMAR SINGH 214363009</cp:lastModifiedBy>
  <cp:revision>17</cp:revision>
  <dcterms:created xsi:type="dcterms:W3CDTF">2021-09-16T03:16:07Z</dcterms:created>
  <dcterms:modified xsi:type="dcterms:W3CDTF">2021-09-18T02:11:01Z</dcterms:modified>
</cp:coreProperties>
</file>