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57" r:id="rId4"/>
    <p:sldId id="288" r:id="rId5"/>
    <p:sldId id="289" r:id="rId6"/>
    <p:sldId id="290" r:id="rId7"/>
    <p:sldId id="291" r:id="rId8"/>
    <p:sldId id="292" r:id="rId9"/>
    <p:sldId id="293" r:id="rId10"/>
    <p:sldId id="294" r:id="rId11"/>
    <p:sldId id="280" r:id="rId12"/>
    <p:sldId id="296" r:id="rId13"/>
    <p:sldId id="297" r:id="rId14"/>
    <p:sldId id="298" r:id="rId15"/>
    <p:sldId id="300" r:id="rId16"/>
    <p:sldId id="299" r:id="rId17"/>
    <p:sldId id="302" r:id="rId18"/>
    <p:sldId id="301" r:id="rId19"/>
    <p:sldId id="303" r:id="rId20"/>
    <p:sldId id="282" r:id="rId21"/>
    <p:sldId id="304" r:id="rId22"/>
    <p:sldId id="305" r:id="rId23"/>
    <p:sldId id="306" r:id="rId24"/>
    <p:sldId id="307" r:id="rId25"/>
    <p:sldId id="308" r:id="rId26"/>
    <p:sldId id="309" r:id="rId27"/>
    <p:sldId id="310" r:id="rId28"/>
    <p:sldId id="313" r:id="rId29"/>
    <p:sldId id="284" r:id="rId30"/>
    <p:sldId id="314" r:id="rId31"/>
    <p:sldId id="315" r:id="rId32"/>
    <p:sldId id="316" r:id="rId33"/>
    <p:sldId id="317" r:id="rId34"/>
    <p:sldId id="318" r:id="rId35"/>
    <p:sldId id="319" r:id="rId36"/>
    <p:sldId id="320" r:id="rId37"/>
    <p:sldId id="321" r:id="rId38"/>
    <p:sldId id="286" r:id="rId39"/>
    <p:sldId id="322" r:id="rId40"/>
    <p:sldId id="323" r:id="rId41"/>
    <p:sldId id="324" r:id="rId42"/>
    <p:sldId id="325" r:id="rId43"/>
    <p:sldId id="326" r:id="rId44"/>
    <p:sldId id="327" r:id="rId45"/>
    <p:sldId id="328" r:id="rId46"/>
    <p:sldId id="32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394" autoAdjust="0"/>
  </p:normalViewPr>
  <p:slideViewPr>
    <p:cSldViewPr snapToGrid="0">
      <p:cViewPr varScale="1">
        <p:scale>
          <a:sx n="70" d="100"/>
          <a:sy n="70" d="100"/>
        </p:scale>
        <p:origin x="714" y="60"/>
      </p:cViewPr>
      <p:guideLst/>
    </p:cSldViewPr>
  </p:slideViewPr>
  <p:outlineViewPr>
    <p:cViewPr>
      <p:scale>
        <a:sx n="33" d="100"/>
        <a:sy n="33" d="100"/>
      </p:scale>
      <p:origin x="0" y="-1656"/>
    </p:cViewPr>
  </p:outlineViewPr>
  <p:notesTextViewPr>
    <p:cViewPr>
      <p:scale>
        <a:sx n="1" d="1"/>
        <a:sy n="1" d="1"/>
      </p:scale>
      <p:origin x="0" y="0"/>
    </p:cViewPr>
  </p:notesTextViewPr>
  <p:sorterViewPr>
    <p:cViewPr>
      <p:scale>
        <a:sx n="160" d="100"/>
        <a:sy n="160" d="100"/>
      </p:scale>
      <p:origin x="0" y="-438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53C4-847E-40B0-807C-71B0EB78E5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D1714C-D87E-44BE-AA34-14B2F9A6B0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E571E2-E73E-442F-94CA-4F97D825A595}"/>
              </a:ext>
            </a:extLst>
          </p:cNvPr>
          <p:cNvSpPr>
            <a:spLocks noGrp="1"/>
          </p:cNvSpPr>
          <p:nvPr>
            <p:ph type="dt" sz="half" idx="10"/>
          </p:nvPr>
        </p:nvSpPr>
        <p:spPr/>
        <p:txBody>
          <a:bodyPr/>
          <a:lstStyle/>
          <a:p>
            <a:fld id="{6FB9FF2E-FABA-4871-B29F-86F3672B5836}" type="datetimeFigureOut">
              <a:rPr lang="en-IN" smtClean="0"/>
              <a:t>25-10-2021</a:t>
            </a:fld>
            <a:endParaRPr lang="en-IN"/>
          </a:p>
        </p:txBody>
      </p:sp>
      <p:sp>
        <p:nvSpPr>
          <p:cNvPr id="5" name="Footer Placeholder 4">
            <a:extLst>
              <a:ext uri="{FF2B5EF4-FFF2-40B4-BE49-F238E27FC236}">
                <a16:creationId xmlns:a16="http://schemas.microsoft.com/office/drawing/2014/main" id="{6037FA27-0939-4C16-BA27-7A6D1D4AA2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9C473D-4C69-4350-A1B4-58A6E59595A3}"/>
              </a:ext>
            </a:extLst>
          </p:cNvPr>
          <p:cNvSpPr>
            <a:spLocks noGrp="1"/>
          </p:cNvSpPr>
          <p:nvPr>
            <p:ph type="sldNum" sz="quarter" idx="12"/>
          </p:nvPr>
        </p:nvSpPr>
        <p:spPr/>
        <p:txBody>
          <a:bodyPr/>
          <a:lstStyle/>
          <a:p>
            <a:fld id="{6C58081A-F796-4B2F-A9D7-06F57059721B}" type="slidenum">
              <a:rPr lang="en-IN" smtClean="0"/>
              <a:t>‹#›</a:t>
            </a:fld>
            <a:endParaRPr lang="en-IN"/>
          </a:p>
        </p:txBody>
      </p:sp>
    </p:spTree>
    <p:extLst>
      <p:ext uri="{BB962C8B-B14F-4D97-AF65-F5344CB8AC3E}">
        <p14:creationId xmlns:p14="http://schemas.microsoft.com/office/powerpoint/2010/main" val="193363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10445-2AD6-42D2-B91C-3FA663C26B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5FBCC5-15AE-4317-AAB4-AFE8EFCEA8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5D3AB7-A0B1-43EB-9A68-22879EC73B95}"/>
              </a:ext>
            </a:extLst>
          </p:cNvPr>
          <p:cNvSpPr>
            <a:spLocks noGrp="1"/>
          </p:cNvSpPr>
          <p:nvPr>
            <p:ph type="dt" sz="half" idx="10"/>
          </p:nvPr>
        </p:nvSpPr>
        <p:spPr/>
        <p:txBody>
          <a:bodyPr/>
          <a:lstStyle/>
          <a:p>
            <a:fld id="{6FB9FF2E-FABA-4871-B29F-86F3672B5836}" type="datetimeFigureOut">
              <a:rPr lang="en-IN" smtClean="0"/>
              <a:t>25-10-2021</a:t>
            </a:fld>
            <a:endParaRPr lang="en-IN"/>
          </a:p>
        </p:txBody>
      </p:sp>
      <p:sp>
        <p:nvSpPr>
          <p:cNvPr id="5" name="Footer Placeholder 4">
            <a:extLst>
              <a:ext uri="{FF2B5EF4-FFF2-40B4-BE49-F238E27FC236}">
                <a16:creationId xmlns:a16="http://schemas.microsoft.com/office/drawing/2014/main" id="{14150B6D-60DD-42C2-9D6E-77620C12B3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4CE4BF-14AC-4FFE-8A2F-B02B6A154524}"/>
              </a:ext>
            </a:extLst>
          </p:cNvPr>
          <p:cNvSpPr>
            <a:spLocks noGrp="1"/>
          </p:cNvSpPr>
          <p:nvPr>
            <p:ph type="sldNum" sz="quarter" idx="12"/>
          </p:nvPr>
        </p:nvSpPr>
        <p:spPr/>
        <p:txBody>
          <a:bodyPr/>
          <a:lstStyle/>
          <a:p>
            <a:fld id="{6C58081A-F796-4B2F-A9D7-06F57059721B}" type="slidenum">
              <a:rPr lang="en-IN" smtClean="0"/>
              <a:t>‹#›</a:t>
            </a:fld>
            <a:endParaRPr lang="en-IN"/>
          </a:p>
        </p:txBody>
      </p:sp>
    </p:spTree>
    <p:extLst>
      <p:ext uri="{BB962C8B-B14F-4D97-AF65-F5344CB8AC3E}">
        <p14:creationId xmlns:p14="http://schemas.microsoft.com/office/powerpoint/2010/main" val="3599610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B767F0-35C9-48EE-9F0E-7309F6E51E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32BC12-1104-4DED-B26B-507317C2F8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EC4121-AC3E-42CB-A89D-CA63FEB70A5F}"/>
              </a:ext>
            </a:extLst>
          </p:cNvPr>
          <p:cNvSpPr>
            <a:spLocks noGrp="1"/>
          </p:cNvSpPr>
          <p:nvPr>
            <p:ph type="dt" sz="half" idx="10"/>
          </p:nvPr>
        </p:nvSpPr>
        <p:spPr/>
        <p:txBody>
          <a:bodyPr/>
          <a:lstStyle/>
          <a:p>
            <a:fld id="{6FB9FF2E-FABA-4871-B29F-86F3672B5836}" type="datetimeFigureOut">
              <a:rPr lang="en-IN" smtClean="0"/>
              <a:t>25-10-2021</a:t>
            </a:fld>
            <a:endParaRPr lang="en-IN"/>
          </a:p>
        </p:txBody>
      </p:sp>
      <p:sp>
        <p:nvSpPr>
          <p:cNvPr id="5" name="Footer Placeholder 4">
            <a:extLst>
              <a:ext uri="{FF2B5EF4-FFF2-40B4-BE49-F238E27FC236}">
                <a16:creationId xmlns:a16="http://schemas.microsoft.com/office/drawing/2014/main" id="{B3024F05-C8C9-48DB-8045-386EABFAC3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FD13C0-9797-4511-8170-F91D11636C31}"/>
              </a:ext>
            </a:extLst>
          </p:cNvPr>
          <p:cNvSpPr>
            <a:spLocks noGrp="1"/>
          </p:cNvSpPr>
          <p:nvPr>
            <p:ph type="sldNum" sz="quarter" idx="12"/>
          </p:nvPr>
        </p:nvSpPr>
        <p:spPr/>
        <p:txBody>
          <a:bodyPr/>
          <a:lstStyle/>
          <a:p>
            <a:fld id="{6C58081A-F796-4B2F-A9D7-06F57059721B}" type="slidenum">
              <a:rPr lang="en-IN" smtClean="0"/>
              <a:t>‹#›</a:t>
            </a:fld>
            <a:endParaRPr lang="en-IN"/>
          </a:p>
        </p:txBody>
      </p:sp>
    </p:spTree>
    <p:extLst>
      <p:ext uri="{BB962C8B-B14F-4D97-AF65-F5344CB8AC3E}">
        <p14:creationId xmlns:p14="http://schemas.microsoft.com/office/powerpoint/2010/main" val="3561340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C2887-0073-4502-9864-4A5049A659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6F14C3-4E8E-40D7-9093-8BB6E51C06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B389E3-84A7-409C-8ADE-C8EB5BB21EAE}"/>
              </a:ext>
            </a:extLst>
          </p:cNvPr>
          <p:cNvSpPr>
            <a:spLocks noGrp="1"/>
          </p:cNvSpPr>
          <p:nvPr>
            <p:ph type="dt" sz="half" idx="10"/>
          </p:nvPr>
        </p:nvSpPr>
        <p:spPr/>
        <p:txBody>
          <a:bodyPr/>
          <a:lstStyle/>
          <a:p>
            <a:fld id="{6FB9FF2E-FABA-4871-B29F-86F3672B5836}" type="datetimeFigureOut">
              <a:rPr lang="en-IN" smtClean="0"/>
              <a:t>25-10-2021</a:t>
            </a:fld>
            <a:endParaRPr lang="en-IN"/>
          </a:p>
        </p:txBody>
      </p:sp>
      <p:sp>
        <p:nvSpPr>
          <p:cNvPr id="5" name="Footer Placeholder 4">
            <a:extLst>
              <a:ext uri="{FF2B5EF4-FFF2-40B4-BE49-F238E27FC236}">
                <a16:creationId xmlns:a16="http://schemas.microsoft.com/office/drawing/2014/main" id="{170C45F1-276A-4617-932B-CCAC15E826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4FCCBF-F029-4B7C-BBCA-72AFBADAF08B}"/>
              </a:ext>
            </a:extLst>
          </p:cNvPr>
          <p:cNvSpPr>
            <a:spLocks noGrp="1"/>
          </p:cNvSpPr>
          <p:nvPr>
            <p:ph type="sldNum" sz="quarter" idx="12"/>
          </p:nvPr>
        </p:nvSpPr>
        <p:spPr/>
        <p:txBody>
          <a:bodyPr/>
          <a:lstStyle/>
          <a:p>
            <a:fld id="{6C58081A-F796-4B2F-A9D7-06F57059721B}" type="slidenum">
              <a:rPr lang="en-IN" smtClean="0"/>
              <a:t>‹#›</a:t>
            </a:fld>
            <a:endParaRPr lang="en-IN"/>
          </a:p>
        </p:txBody>
      </p:sp>
    </p:spTree>
    <p:extLst>
      <p:ext uri="{BB962C8B-B14F-4D97-AF65-F5344CB8AC3E}">
        <p14:creationId xmlns:p14="http://schemas.microsoft.com/office/powerpoint/2010/main" val="442597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3E69-3929-4E89-AFAB-6E39128E57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2E6BE0-500B-44E4-A11C-7E0BD3103B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E71453-5865-4131-A4F6-EEB45C700117}"/>
              </a:ext>
            </a:extLst>
          </p:cNvPr>
          <p:cNvSpPr>
            <a:spLocks noGrp="1"/>
          </p:cNvSpPr>
          <p:nvPr>
            <p:ph type="dt" sz="half" idx="10"/>
          </p:nvPr>
        </p:nvSpPr>
        <p:spPr/>
        <p:txBody>
          <a:bodyPr/>
          <a:lstStyle/>
          <a:p>
            <a:fld id="{6FB9FF2E-FABA-4871-B29F-86F3672B5836}" type="datetimeFigureOut">
              <a:rPr lang="en-IN" smtClean="0"/>
              <a:t>25-10-2021</a:t>
            </a:fld>
            <a:endParaRPr lang="en-IN"/>
          </a:p>
        </p:txBody>
      </p:sp>
      <p:sp>
        <p:nvSpPr>
          <p:cNvPr id="5" name="Footer Placeholder 4">
            <a:extLst>
              <a:ext uri="{FF2B5EF4-FFF2-40B4-BE49-F238E27FC236}">
                <a16:creationId xmlns:a16="http://schemas.microsoft.com/office/drawing/2014/main" id="{8499EC7E-3686-4B5D-8D8E-F7DB119266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C1E8AC-4101-44D2-AE78-F5BB992F34EE}"/>
              </a:ext>
            </a:extLst>
          </p:cNvPr>
          <p:cNvSpPr>
            <a:spLocks noGrp="1"/>
          </p:cNvSpPr>
          <p:nvPr>
            <p:ph type="sldNum" sz="quarter" idx="12"/>
          </p:nvPr>
        </p:nvSpPr>
        <p:spPr/>
        <p:txBody>
          <a:bodyPr/>
          <a:lstStyle/>
          <a:p>
            <a:fld id="{6C58081A-F796-4B2F-A9D7-06F57059721B}" type="slidenum">
              <a:rPr lang="en-IN" smtClean="0"/>
              <a:t>‹#›</a:t>
            </a:fld>
            <a:endParaRPr lang="en-IN"/>
          </a:p>
        </p:txBody>
      </p:sp>
    </p:spTree>
    <p:extLst>
      <p:ext uri="{BB962C8B-B14F-4D97-AF65-F5344CB8AC3E}">
        <p14:creationId xmlns:p14="http://schemas.microsoft.com/office/powerpoint/2010/main" val="244938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88C0-4E59-4528-8843-CCB1E6C042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CD7EFF-8A60-4440-A0CF-C18823F3F4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78C019-99CC-4BF4-A812-0EF3E3B046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442CEB-6D44-4DE9-96AF-4C641264E76F}"/>
              </a:ext>
            </a:extLst>
          </p:cNvPr>
          <p:cNvSpPr>
            <a:spLocks noGrp="1"/>
          </p:cNvSpPr>
          <p:nvPr>
            <p:ph type="dt" sz="half" idx="10"/>
          </p:nvPr>
        </p:nvSpPr>
        <p:spPr/>
        <p:txBody>
          <a:bodyPr/>
          <a:lstStyle/>
          <a:p>
            <a:fld id="{6FB9FF2E-FABA-4871-B29F-86F3672B5836}" type="datetimeFigureOut">
              <a:rPr lang="en-IN" smtClean="0"/>
              <a:t>25-10-2021</a:t>
            </a:fld>
            <a:endParaRPr lang="en-IN"/>
          </a:p>
        </p:txBody>
      </p:sp>
      <p:sp>
        <p:nvSpPr>
          <p:cNvPr id="6" name="Footer Placeholder 5">
            <a:extLst>
              <a:ext uri="{FF2B5EF4-FFF2-40B4-BE49-F238E27FC236}">
                <a16:creationId xmlns:a16="http://schemas.microsoft.com/office/drawing/2014/main" id="{A16577B7-93B9-496F-A3E7-4A5AF8EDF9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89BF8F-2675-4AA7-A5F3-71C4592B0DD9}"/>
              </a:ext>
            </a:extLst>
          </p:cNvPr>
          <p:cNvSpPr>
            <a:spLocks noGrp="1"/>
          </p:cNvSpPr>
          <p:nvPr>
            <p:ph type="sldNum" sz="quarter" idx="12"/>
          </p:nvPr>
        </p:nvSpPr>
        <p:spPr/>
        <p:txBody>
          <a:bodyPr/>
          <a:lstStyle/>
          <a:p>
            <a:fld id="{6C58081A-F796-4B2F-A9D7-06F57059721B}" type="slidenum">
              <a:rPr lang="en-IN" smtClean="0"/>
              <a:t>‹#›</a:t>
            </a:fld>
            <a:endParaRPr lang="en-IN"/>
          </a:p>
        </p:txBody>
      </p:sp>
    </p:spTree>
    <p:extLst>
      <p:ext uri="{BB962C8B-B14F-4D97-AF65-F5344CB8AC3E}">
        <p14:creationId xmlns:p14="http://schemas.microsoft.com/office/powerpoint/2010/main" val="949153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0C64-FBA6-4601-A5B3-27CBC376F9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FDCFFB-E693-494D-8163-A776D13D71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F382B7-65DB-420C-A7D8-5C9FC3F216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C4753E-BFE4-4200-9F13-8FF4E581A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592365-A6A3-4E85-BA42-2FB49B49C2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DA9FC5-402B-48BD-9424-0E07CF24EB3F}"/>
              </a:ext>
            </a:extLst>
          </p:cNvPr>
          <p:cNvSpPr>
            <a:spLocks noGrp="1"/>
          </p:cNvSpPr>
          <p:nvPr>
            <p:ph type="dt" sz="half" idx="10"/>
          </p:nvPr>
        </p:nvSpPr>
        <p:spPr/>
        <p:txBody>
          <a:bodyPr/>
          <a:lstStyle/>
          <a:p>
            <a:fld id="{6FB9FF2E-FABA-4871-B29F-86F3672B5836}" type="datetimeFigureOut">
              <a:rPr lang="en-IN" smtClean="0"/>
              <a:t>25-10-2021</a:t>
            </a:fld>
            <a:endParaRPr lang="en-IN"/>
          </a:p>
        </p:txBody>
      </p:sp>
      <p:sp>
        <p:nvSpPr>
          <p:cNvPr id="8" name="Footer Placeholder 7">
            <a:extLst>
              <a:ext uri="{FF2B5EF4-FFF2-40B4-BE49-F238E27FC236}">
                <a16:creationId xmlns:a16="http://schemas.microsoft.com/office/drawing/2014/main" id="{4A2F06EE-FF29-411F-9CF8-4DF02DB3DC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65BEA8-E208-48AA-89A2-829302F20F69}"/>
              </a:ext>
            </a:extLst>
          </p:cNvPr>
          <p:cNvSpPr>
            <a:spLocks noGrp="1"/>
          </p:cNvSpPr>
          <p:nvPr>
            <p:ph type="sldNum" sz="quarter" idx="12"/>
          </p:nvPr>
        </p:nvSpPr>
        <p:spPr/>
        <p:txBody>
          <a:bodyPr/>
          <a:lstStyle/>
          <a:p>
            <a:fld id="{6C58081A-F796-4B2F-A9D7-06F57059721B}" type="slidenum">
              <a:rPr lang="en-IN" smtClean="0"/>
              <a:t>‹#›</a:t>
            </a:fld>
            <a:endParaRPr lang="en-IN"/>
          </a:p>
        </p:txBody>
      </p:sp>
    </p:spTree>
    <p:extLst>
      <p:ext uri="{BB962C8B-B14F-4D97-AF65-F5344CB8AC3E}">
        <p14:creationId xmlns:p14="http://schemas.microsoft.com/office/powerpoint/2010/main" val="1257754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CD9E-BCA0-4026-98BC-1164561194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BFCDB0-BB83-4386-AECA-34B04673CE86}"/>
              </a:ext>
            </a:extLst>
          </p:cNvPr>
          <p:cNvSpPr>
            <a:spLocks noGrp="1"/>
          </p:cNvSpPr>
          <p:nvPr>
            <p:ph type="dt" sz="half" idx="10"/>
          </p:nvPr>
        </p:nvSpPr>
        <p:spPr/>
        <p:txBody>
          <a:bodyPr/>
          <a:lstStyle/>
          <a:p>
            <a:fld id="{6FB9FF2E-FABA-4871-B29F-86F3672B5836}" type="datetimeFigureOut">
              <a:rPr lang="en-IN" smtClean="0"/>
              <a:t>25-10-2021</a:t>
            </a:fld>
            <a:endParaRPr lang="en-IN"/>
          </a:p>
        </p:txBody>
      </p:sp>
      <p:sp>
        <p:nvSpPr>
          <p:cNvPr id="4" name="Footer Placeholder 3">
            <a:extLst>
              <a:ext uri="{FF2B5EF4-FFF2-40B4-BE49-F238E27FC236}">
                <a16:creationId xmlns:a16="http://schemas.microsoft.com/office/drawing/2014/main" id="{5C541715-72B8-44D8-B55F-86B6732247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507B41-DDA0-4320-B3F2-94F9E8D842F9}"/>
              </a:ext>
            </a:extLst>
          </p:cNvPr>
          <p:cNvSpPr>
            <a:spLocks noGrp="1"/>
          </p:cNvSpPr>
          <p:nvPr>
            <p:ph type="sldNum" sz="quarter" idx="12"/>
          </p:nvPr>
        </p:nvSpPr>
        <p:spPr/>
        <p:txBody>
          <a:bodyPr/>
          <a:lstStyle/>
          <a:p>
            <a:fld id="{6C58081A-F796-4B2F-A9D7-06F57059721B}" type="slidenum">
              <a:rPr lang="en-IN" smtClean="0"/>
              <a:t>‹#›</a:t>
            </a:fld>
            <a:endParaRPr lang="en-IN"/>
          </a:p>
        </p:txBody>
      </p:sp>
    </p:spTree>
    <p:extLst>
      <p:ext uri="{BB962C8B-B14F-4D97-AF65-F5344CB8AC3E}">
        <p14:creationId xmlns:p14="http://schemas.microsoft.com/office/powerpoint/2010/main" val="2121886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AD6AC-708D-431F-9E74-1E9F195B3530}"/>
              </a:ext>
            </a:extLst>
          </p:cNvPr>
          <p:cNvSpPr>
            <a:spLocks noGrp="1"/>
          </p:cNvSpPr>
          <p:nvPr>
            <p:ph type="dt" sz="half" idx="10"/>
          </p:nvPr>
        </p:nvSpPr>
        <p:spPr/>
        <p:txBody>
          <a:bodyPr/>
          <a:lstStyle/>
          <a:p>
            <a:fld id="{6FB9FF2E-FABA-4871-B29F-86F3672B5836}" type="datetimeFigureOut">
              <a:rPr lang="en-IN" smtClean="0"/>
              <a:t>25-10-2021</a:t>
            </a:fld>
            <a:endParaRPr lang="en-IN"/>
          </a:p>
        </p:txBody>
      </p:sp>
      <p:sp>
        <p:nvSpPr>
          <p:cNvPr id="3" name="Footer Placeholder 2">
            <a:extLst>
              <a:ext uri="{FF2B5EF4-FFF2-40B4-BE49-F238E27FC236}">
                <a16:creationId xmlns:a16="http://schemas.microsoft.com/office/drawing/2014/main" id="{C7F9F5AE-E12A-4298-AEDA-523C10D584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9129CE-8EAF-4ADC-A860-4B6EA9DE6259}"/>
              </a:ext>
            </a:extLst>
          </p:cNvPr>
          <p:cNvSpPr>
            <a:spLocks noGrp="1"/>
          </p:cNvSpPr>
          <p:nvPr>
            <p:ph type="sldNum" sz="quarter" idx="12"/>
          </p:nvPr>
        </p:nvSpPr>
        <p:spPr/>
        <p:txBody>
          <a:bodyPr/>
          <a:lstStyle/>
          <a:p>
            <a:fld id="{6C58081A-F796-4B2F-A9D7-06F57059721B}" type="slidenum">
              <a:rPr lang="en-IN" smtClean="0"/>
              <a:t>‹#›</a:t>
            </a:fld>
            <a:endParaRPr lang="en-IN"/>
          </a:p>
        </p:txBody>
      </p:sp>
    </p:spTree>
    <p:extLst>
      <p:ext uri="{BB962C8B-B14F-4D97-AF65-F5344CB8AC3E}">
        <p14:creationId xmlns:p14="http://schemas.microsoft.com/office/powerpoint/2010/main" val="201975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32D40-79D4-4F9F-A402-25308249C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B2317C-A12A-47B1-A408-2978F04871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66B548-C05F-45BA-8D22-2CEF2FFDE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15CBE7-05B8-4891-BC7A-03FA6CC3A8A6}"/>
              </a:ext>
            </a:extLst>
          </p:cNvPr>
          <p:cNvSpPr>
            <a:spLocks noGrp="1"/>
          </p:cNvSpPr>
          <p:nvPr>
            <p:ph type="dt" sz="half" idx="10"/>
          </p:nvPr>
        </p:nvSpPr>
        <p:spPr/>
        <p:txBody>
          <a:bodyPr/>
          <a:lstStyle/>
          <a:p>
            <a:fld id="{6FB9FF2E-FABA-4871-B29F-86F3672B5836}" type="datetimeFigureOut">
              <a:rPr lang="en-IN" smtClean="0"/>
              <a:t>25-10-2021</a:t>
            </a:fld>
            <a:endParaRPr lang="en-IN"/>
          </a:p>
        </p:txBody>
      </p:sp>
      <p:sp>
        <p:nvSpPr>
          <p:cNvPr id="6" name="Footer Placeholder 5">
            <a:extLst>
              <a:ext uri="{FF2B5EF4-FFF2-40B4-BE49-F238E27FC236}">
                <a16:creationId xmlns:a16="http://schemas.microsoft.com/office/drawing/2014/main" id="{8F7AC0BA-1FC6-4F03-B7C8-36AB01EF7B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957F1D-52C8-401A-A998-9B543E905211}"/>
              </a:ext>
            </a:extLst>
          </p:cNvPr>
          <p:cNvSpPr>
            <a:spLocks noGrp="1"/>
          </p:cNvSpPr>
          <p:nvPr>
            <p:ph type="sldNum" sz="quarter" idx="12"/>
          </p:nvPr>
        </p:nvSpPr>
        <p:spPr/>
        <p:txBody>
          <a:bodyPr/>
          <a:lstStyle/>
          <a:p>
            <a:fld id="{6C58081A-F796-4B2F-A9D7-06F57059721B}" type="slidenum">
              <a:rPr lang="en-IN" smtClean="0"/>
              <a:t>‹#›</a:t>
            </a:fld>
            <a:endParaRPr lang="en-IN"/>
          </a:p>
        </p:txBody>
      </p:sp>
    </p:spTree>
    <p:extLst>
      <p:ext uri="{BB962C8B-B14F-4D97-AF65-F5344CB8AC3E}">
        <p14:creationId xmlns:p14="http://schemas.microsoft.com/office/powerpoint/2010/main" val="2628062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676C3-47FF-4E5C-82D5-F7100D332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4F7FC0-F470-447D-846C-CD1ADA8E0C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9894E6-9ECB-4E67-9BDA-D61DC8373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24B21-1CFD-4831-A6C9-4E36666C905D}"/>
              </a:ext>
            </a:extLst>
          </p:cNvPr>
          <p:cNvSpPr>
            <a:spLocks noGrp="1"/>
          </p:cNvSpPr>
          <p:nvPr>
            <p:ph type="dt" sz="half" idx="10"/>
          </p:nvPr>
        </p:nvSpPr>
        <p:spPr/>
        <p:txBody>
          <a:bodyPr/>
          <a:lstStyle/>
          <a:p>
            <a:fld id="{6FB9FF2E-FABA-4871-B29F-86F3672B5836}" type="datetimeFigureOut">
              <a:rPr lang="en-IN" smtClean="0"/>
              <a:t>25-10-2021</a:t>
            </a:fld>
            <a:endParaRPr lang="en-IN"/>
          </a:p>
        </p:txBody>
      </p:sp>
      <p:sp>
        <p:nvSpPr>
          <p:cNvPr id="6" name="Footer Placeholder 5">
            <a:extLst>
              <a:ext uri="{FF2B5EF4-FFF2-40B4-BE49-F238E27FC236}">
                <a16:creationId xmlns:a16="http://schemas.microsoft.com/office/drawing/2014/main" id="{BA4C58F9-3496-4923-93C2-29FAAA3140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6742BF-F65A-4E79-BBF9-D7280E0D3D67}"/>
              </a:ext>
            </a:extLst>
          </p:cNvPr>
          <p:cNvSpPr>
            <a:spLocks noGrp="1"/>
          </p:cNvSpPr>
          <p:nvPr>
            <p:ph type="sldNum" sz="quarter" idx="12"/>
          </p:nvPr>
        </p:nvSpPr>
        <p:spPr/>
        <p:txBody>
          <a:bodyPr/>
          <a:lstStyle/>
          <a:p>
            <a:fld id="{6C58081A-F796-4B2F-A9D7-06F57059721B}" type="slidenum">
              <a:rPr lang="en-IN" smtClean="0"/>
              <a:t>‹#›</a:t>
            </a:fld>
            <a:endParaRPr lang="en-IN"/>
          </a:p>
        </p:txBody>
      </p:sp>
    </p:spTree>
    <p:extLst>
      <p:ext uri="{BB962C8B-B14F-4D97-AF65-F5344CB8AC3E}">
        <p14:creationId xmlns:p14="http://schemas.microsoft.com/office/powerpoint/2010/main" val="3469694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605E2E-3EA9-4583-9211-2270F22729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9EA01F-8C75-4433-86B1-F65550EA0E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BAEEE3-A182-4502-9BA4-D5DC0724E6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B9FF2E-FABA-4871-B29F-86F3672B5836}" type="datetimeFigureOut">
              <a:rPr lang="en-IN" smtClean="0"/>
              <a:t>25-10-2021</a:t>
            </a:fld>
            <a:endParaRPr lang="en-IN"/>
          </a:p>
        </p:txBody>
      </p:sp>
      <p:sp>
        <p:nvSpPr>
          <p:cNvPr id="5" name="Footer Placeholder 4">
            <a:extLst>
              <a:ext uri="{FF2B5EF4-FFF2-40B4-BE49-F238E27FC236}">
                <a16:creationId xmlns:a16="http://schemas.microsoft.com/office/drawing/2014/main" id="{D4EAEFDB-5D78-4AB1-93B3-865363C96A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144E9F-D5AB-44EA-BE87-8E77EA5EE9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58081A-F796-4B2F-A9D7-06F57059721B}" type="slidenum">
              <a:rPr lang="en-IN" smtClean="0"/>
              <a:t>‹#›</a:t>
            </a:fld>
            <a:endParaRPr lang="en-IN"/>
          </a:p>
        </p:txBody>
      </p:sp>
    </p:spTree>
    <p:extLst>
      <p:ext uri="{BB962C8B-B14F-4D97-AF65-F5344CB8AC3E}">
        <p14:creationId xmlns:p14="http://schemas.microsoft.com/office/powerpoint/2010/main" val="2274096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1B65-2566-4FCC-AD61-114DE405C4E9}"/>
              </a:ext>
            </a:extLst>
          </p:cNvPr>
          <p:cNvSpPr>
            <a:spLocks noGrp="1"/>
          </p:cNvSpPr>
          <p:nvPr>
            <p:ph type="ctrTitle"/>
          </p:nvPr>
        </p:nvSpPr>
        <p:spPr>
          <a:xfrm>
            <a:off x="1524000" y="440309"/>
            <a:ext cx="9144000" cy="2387600"/>
          </a:xfrm>
        </p:spPr>
        <p:txBody>
          <a:bodyPr/>
          <a:lstStyle/>
          <a:p>
            <a:r>
              <a:rPr lang="en-IN" dirty="0"/>
              <a:t>Group-13</a:t>
            </a:r>
          </a:p>
        </p:txBody>
      </p:sp>
      <p:sp>
        <p:nvSpPr>
          <p:cNvPr id="3" name="Subtitle 2">
            <a:extLst>
              <a:ext uri="{FF2B5EF4-FFF2-40B4-BE49-F238E27FC236}">
                <a16:creationId xmlns:a16="http://schemas.microsoft.com/office/drawing/2014/main" id="{EFD5FE14-AFC3-4E22-8D36-364B73C5C1D4}"/>
              </a:ext>
            </a:extLst>
          </p:cNvPr>
          <p:cNvSpPr>
            <a:spLocks noGrp="1"/>
          </p:cNvSpPr>
          <p:nvPr>
            <p:ph type="subTitle" idx="1"/>
          </p:nvPr>
        </p:nvSpPr>
        <p:spPr>
          <a:xfrm>
            <a:off x="1524000" y="2902842"/>
            <a:ext cx="9144000" cy="1655762"/>
          </a:xfrm>
        </p:spPr>
        <p:txBody>
          <a:bodyPr/>
          <a:lstStyle/>
          <a:p>
            <a:pPr>
              <a:spcBef>
                <a:spcPts val="0"/>
              </a:spcBef>
            </a:pPr>
            <a:r>
              <a:rPr lang="en-IN" dirty="0"/>
              <a:t>Phase-I project.</a:t>
            </a:r>
          </a:p>
          <a:p>
            <a:pPr>
              <a:spcBef>
                <a:spcPts val="0"/>
              </a:spcBef>
            </a:pPr>
            <a:r>
              <a:rPr lang="en-IN" dirty="0"/>
              <a:t>Presentation</a:t>
            </a:r>
          </a:p>
        </p:txBody>
      </p:sp>
      <p:sp>
        <p:nvSpPr>
          <p:cNvPr id="5" name="TextBox 4">
            <a:extLst>
              <a:ext uri="{FF2B5EF4-FFF2-40B4-BE49-F238E27FC236}">
                <a16:creationId xmlns:a16="http://schemas.microsoft.com/office/drawing/2014/main" id="{54E841D9-4FC9-4A9A-88AC-CAACBABA84E3}"/>
              </a:ext>
            </a:extLst>
          </p:cNvPr>
          <p:cNvSpPr txBox="1"/>
          <p:nvPr/>
        </p:nvSpPr>
        <p:spPr>
          <a:xfrm>
            <a:off x="1846997" y="4310371"/>
            <a:ext cx="8498006" cy="646331"/>
          </a:xfrm>
          <a:prstGeom prst="rect">
            <a:avLst/>
          </a:prstGeom>
          <a:noFill/>
        </p:spPr>
        <p:txBody>
          <a:bodyPr wrap="square" rtlCol="0">
            <a:spAutoFit/>
          </a:bodyPr>
          <a:lstStyle/>
          <a:p>
            <a:pPr algn="ctr"/>
            <a:r>
              <a:rPr lang="en-IN" dirty="0"/>
              <a:t>214363009 SUJEET KUMAR SINGH</a:t>
            </a:r>
          </a:p>
          <a:p>
            <a:pPr algn="ctr"/>
            <a:r>
              <a:rPr lang="en-IN" dirty="0"/>
              <a:t>216103015 JOHNSON B LAKRA</a:t>
            </a:r>
          </a:p>
        </p:txBody>
      </p:sp>
      <p:sp>
        <p:nvSpPr>
          <p:cNvPr id="7" name="TextBox 6">
            <a:extLst>
              <a:ext uri="{FF2B5EF4-FFF2-40B4-BE49-F238E27FC236}">
                <a16:creationId xmlns:a16="http://schemas.microsoft.com/office/drawing/2014/main" id="{349846E6-D713-4F74-B5C6-97EC7DEE4797}"/>
              </a:ext>
            </a:extLst>
          </p:cNvPr>
          <p:cNvSpPr txBox="1"/>
          <p:nvPr/>
        </p:nvSpPr>
        <p:spPr>
          <a:xfrm>
            <a:off x="4246728" y="5781467"/>
            <a:ext cx="3698543" cy="369332"/>
          </a:xfrm>
          <a:prstGeom prst="rect">
            <a:avLst/>
          </a:prstGeom>
          <a:noFill/>
        </p:spPr>
        <p:txBody>
          <a:bodyPr wrap="square" rtlCol="0">
            <a:spAutoFit/>
          </a:bodyPr>
          <a:lstStyle/>
          <a:p>
            <a:pPr algn="ctr"/>
            <a:r>
              <a:rPr lang="en-IN" dirty="0"/>
              <a:t>25.10.2021</a:t>
            </a:r>
          </a:p>
        </p:txBody>
      </p:sp>
    </p:spTree>
    <p:extLst>
      <p:ext uri="{BB962C8B-B14F-4D97-AF65-F5344CB8AC3E}">
        <p14:creationId xmlns:p14="http://schemas.microsoft.com/office/powerpoint/2010/main" val="478709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1:Sum square function/Axis Parallel Hyper-Ellipsoid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sp>
        <p:nvSpPr>
          <p:cNvPr id="3" name="TextBox 2">
            <a:extLst>
              <a:ext uri="{FF2B5EF4-FFF2-40B4-BE49-F238E27FC236}">
                <a16:creationId xmlns:a16="http://schemas.microsoft.com/office/drawing/2014/main" id="{CBC3B68D-B4BF-4942-A265-CC2904ED7493}"/>
              </a:ext>
            </a:extLst>
          </p:cNvPr>
          <p:cNvSpPr txBox="1"/>
          <p:nvPr/>
        </p:nvSpPr>
        <p:spPr>
          <a:xfrm>
            <a:off x="982639" y="2033516"/>
            <a:ext cx="10631606" cy="1477328"/>
          </a:xfrm>
          <a:prstGeom prst="rect">
            <a:avLst/>
          </a:prstGeom>
          <a:noFill/>
        </p:spPr>
        <p:txBody>
          <a:bodyPr wrap="square" rtlCol="0">
            <a:spAutoFit/>
          </a:bodyPr>
          <a:lstStyle/>
          <a:p>
            <a:pPr marL="285750" indent="-285750">
              <a:buFont typeface="Arial" panose="020B0604020202020204" pitchFamily="34" charset="0"/>
              <a:buChar char="•"/>
            </a:pPr>
            <a:r>
              <a:rPr lang="en-IN" dirty="0"/>
              <a:t> Minimum function value not effected by change in number of variables though it does causes change in the accuracy of the resultant point.</a:t>
            </a:r>
          </a:p>
          <a:p>
            <a:pPr marL="285750" indent="-285750">
              <a:buFont typeface="Arial" panose="020B0604020202020204" pitchFamily="34" charset="0"/>
              <a:buChar char="•"/>
            </a:pPr>
            <a:r>
              <a:rPr lang="en-IN" dirty="0"/>
              <a:t>With same number of variable but change in variable range causes change in the accuracy of the resultant point.</a:t>
            </a:r>
          </a:p>
          <a:p>
            <a:pPr marL="285750" indent="-285750">
              <a:buFont typeface="Arial" panose="020B0604020202020204" pitchFamily="34" charset="0"/>
              <a:buChar char="•"/>
            </a:pPr>
            <a:r>
              <a:rPr lang="en-IN" dirty="0"/>
              <a:t>Graph slope remain same throughout different variation</a:t>
            </a:r>
          </a:p>
        </p:txBody>
      </p:sp>
    </p:spTree>
    <p:extLst>
      <p:ext uri="{BB962C8B-B14F-4D97-AF65-F5344CB8AC3E}">
        <p14:creationId xmlns:p14="http://schemas.microsoft.com/office/powerpoint/2010/main" val="438259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a:bodyPr>
          <a:lstStyle/>
          <a:p>
            <a:r>
              <a:rPr lang="en-IN" dirty="0">
                <a:latin typeface="Bodoni MT Condensed" panose="02070606080606020203" pitchFamily="18" charset="0"/>
              </a:rPr>
              <a:t>Prob. 2:Rosenbrock function/Valley or Banana Function.</a:t>
            </a:r>
            <a:endParaRPr lang="en-IN" dirty="0"/>
          </a:p>
        </p:txBody>
      </p:sp>
      <p:sp>
        <p:nvSpPr>
          <p:cNvPr id="8" name="TextBox 7">
            <a:extLst>
              <a:ext uri="{FF2B5EF4-FFF2-40B4-BE49-F238E27FC236}">
                <a16:creationId xmlns:a16="http://schemas.microsoft.com/office/drawing/2014/main" id="{BA379F12-0B28-44B6-9C24-B33D86B98BC9}"/>
              </a:ext>
            </a:extLst>
          </p:cNvPr>
          <p:cNvSpPr txBox="1"/>
          <p:nvPr/>
        </p:nvSpPr>
        <p:spPr>
          <a:xfrm>
            <a:off x="1119116" y="2306472"/>
            <a:ext cx="10515600" cy="2862322"/>
          </a:xfrm>
          <a:prstGeom prst="rect">
            <a:avLst/>
          </a:prstGeom>
          <a:noFill/>
        </p:spPr>
        <p:txBody>
          <a:bodyPr wrap="square" rtlCol="0">
            <a:spAutoFit/>
          </a:bodyPr>
          <a:lstStyle/>
          <a:p>
            <a:r>
              <a:rPr lang="en-IN" dirty="0"/>
              <a:t> Where,</a:t>
            </a:r>
          </a:p>
          <a:p>
            <a:r>
              <a:rPr lang="en-IN" dirty="0"/>
              <a:t> d – dimension. (Number of variables)</a:t>
            </a:r>
          </a:p>
          <a:p>
            <a:r>
              <a:rPr lang="en-IN" dirty="0"/>
              <a:t> I = 1 to d-1.</a:t>
            </a:r>
          </a:p>
          <a:p>
            <a:pPr algn="ctr"/>
            <a:endParaRPr lang="en-IN" dirty="0"/>
          </a:p>
          <a:p>
            <a:pPr algn="ctr"/>
            <a:endParaRPr lang="en-IN" dirty="0"/>
          </a:p>
          <a:p>
            <a:pPr algn="ctr"/>
            <a:endParaRPr lang="en-IN" dirty="0"/>
          </a:p>
          <a:p>
            <a:r>
              <a:rPr lang="en-IN" dirty="0"/>
              <a:t>	Gradient based optimisation.</a:t>
            </a:r>
          </a:p>
          <a:p>
            <a:r>
              <a:rPr lang="en-IN" dirty="0"/>
              <a:t>	unimodal. Convergence to minima is difficult.</a:t>
            </a:r>
          </a:p>
          <a:p>
            <a:r>
              <a:rPr lang="en-IN" dirty="0"/>
              <a:t>	Number of global minimum = 01 </a:t>
            </a:r>
          </a:p>
          <a:p>
            <a:r>
              <a:rPr lang="en-IN" dirty="0"/>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FFCBA80-E465-43CD-81B5-252F87A3C69A}"/>
                  </a:ext>
                </a:extLst>
              </p:cNvPr>
              <p:cNvSpPr txBox="1"/>
              <p:nvPr/>
            </p:nvSpPr>
            <p:spPr>
              <a:xfrm>
                <a:off x="557284" y="4768684"/>
                <a:ext cx="609372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000" b="1" i="1" smtClean="0">
                          <a:latin typeface="Cambria Math" panose="02040503050406030204" pitchFamily="18" charset="0"/>
                        </a:rPr>
                        <m:t>𝒇</m:t>
                      </m:r>
                      <m:d>
                        <m:dPr>
                          <m:ctrlPr>
                            <a:rPr lang="en-IN" sz="2000" b="1" i="1">
                              <a:latin typeface="Cambria Math" panose="02040503050406030204" pitchFamily="18" charset="0"/>
                            </a:rPr>
                          </m:ctrlPr>
                        </m:dPr>
                        <m:e>
                          <m:r>
                            <a:rPr lang="en-IN" sz="2000" b="1" i="1">
                              <a:latin typeface="Cambria Math" panose="02040503050406030204" pitchFamily="18" charset="0"/>
                            </a:rPr>
                            <m:t>𝒙</m:t>
                          </m:r>
                        </m:e>
                      </m:d>
                      <m:r>
                        <a:rPr lang="en-IN" sz="2000" b="1" i="0">
                          <a:latin typeface="Cambria Math" panose="02040503050406030204" pitchFamily="18" charset="0"/>
                        </a:rPr>
                        <m:t>=</m:t>
                      </m:r>
                      <m:r>
                        <a:rPr lang="en-IN" sz="2000" b="1" i="0">
                          <a:latin typeface="Cambria Math" panose="02040503050406030204" pitchFamily="18" charset="0"/>
                        </a:rPr>
                        <m:t>𝟎</m:t>
                      </m:r>
                      <m:r>
                        <a:rPr lang="en-IN" sz="2000" b="1" i="0">
                          <a:latin typeface="Cambria Math" panose="02040503050406030204" pitchFamily="18" charset="0"/>
                        </a:rPr>
                        <m:t>;</m:t>
                      </m:r>
                      <m:r>
                        <a:rPr lang="en-IN" sz="2000" b="1" i="1">
                          <a:latin typeface="Cambria Math" panose="02040503050406030204" pitchFamily="18" charset="0"/>
                        </a:rPr>
                        <m:t>𝒙</m:t>
                      </m:r>
                      <m:d>
                        <m:dPr>
                          <m:ctrlPr>
                            <a:rPr lang="en-IN" sz="2000" b="1" i="1">
                              <a:latin typeface="Cambria Math" panose="02040503050406030204" pitchFamily="18" charset="0"/>
                            </a:rPr>
                          </m:ctrlPr>
                        </m:dPr>
                        <m:e>
                          <m:r>
                            <a:rPr lang="en-IN" sz="2000" b="1" i="1">
                              <a:latin typeface="Cambria Math" panose="02040503050406030204" pitchFamily="18" charset="0"/>
                            </a:rPr>
                            <m:t>𝒊</m:t>
                          </m:r>
                        </m:e>
                      </m:d>
                      <m:r>
                        <a:rPr lang="en-IN" sz="2000" b="1" i="0">
                          <a:latin typeface="Cambria Math" panose="02040503050406030204" pitchFamily="18" charset="0"/>
                        </a:rPr>
                        <m:t>=</m:t>
                      </m:r>
                      <m:r>
                        <a:rPr lang="en-IN" sz="2000" b="1" i="0" smtClean="0">
                          <a:latin typeface="Cambria Math" panose="02040503050406030204" pitchFamily="18" charset="0"/>
                        </a:rPr>
                        <m:t>𝟏</m:t>
                      </m:r>
                      <m:r>
                        <a:rPr lang="en-IN" sz="2000" b="1" i="0">
                          <a:latin typeface="Cambria Math" panose="02040503050406030204" pitchFamily="18" charset="0"/>
                        </a:rPr>
                        <m:t>;</m:t>
                      </m:r>
                      <m:r>
                        <a:rPr lang="en-IN" sz="2000" b="1" i="1">
                          <a:latin typeface="Cambria Math" panose="02040503050406030204" pitchFamily="18" charset="0"/>
                        </a:rPr>
                        <m:t>𝒊</m:t>
                      </m:r>
                      <m:r>
                        <a:rPr lang="en-IN" sz="2000" b="1" i="0">
                          <a:latin typeface="Cambria Math" panose="02040503050406030204" pitchFamily="18" charset="0"/>
                        </a:rPr>
                        <m:t>=</m:t>
                      </m:r>
                      <m:r>
                        <a:rPr lang="en-IN" sz="2000" b="1" i="0">
                          <a:latin typeface="Cambria Math" panose="02040503050406030204" pitchFamily="18" charset="0"/>
                        </a:rPr>
                        <m:t>𝟏</m:t>
                      </m:r>
                      <m:r>
                        <a:rPr lang="en-IN" sz="2000" b="1" i="0">
                          <a:latin typeface="Cambria Math" panose="02040503050406030204" pitchFamily="18" charset="0"/>
                        </a:rPr>
                        <m:t>:</m:t>
                      </m:r>
                      <m:r>
                        <a:rPr lang="en-IN" sz="2000" b="1" i="1">
                          <a:latin typeface="Cambria Math" panose="02040503050406030204" pitchFamily="18" charset="0"/>
                        </a:rPr>
                        <m:t>𝒅</m:t>
                      </m:r>
                      <m:r>
                        <a:rPr lang="en-IN" sz="2000" b="1" i="1" smtClean="0">
                          <a:latin typeface="Cambria Math" panose="02040503050406030204" pitchFamily="18" charset="0"/>
                        </a:rPr>
                        <m:t>−</m:t>
                      </m:r>
                      <m:r>
                        <a:rPr lang="en-IN" sz="2000" b="1" i="1" smtClean="0">
                          <a:latin typeface="Cambria Math" panose="02040503050406030204" pitchFamily="18" charset="0"/>
                        </a:rPr>
                        <m:t>𝟏</m:t>
                      </m:r>
                    </m:oMath>
                  </m:oMathPara>
                </a14:m>
                <a:endParaRPr lang="en-IN" sz="2000" b="1" dirty="0"/>
              </a:p>
            </p:txBody>
          </p:sp>
        </mc:Choice>
        <mc:Fallback xmlns="">
          <p:sp>
            <p:nvSpPr>
              <p:cNvPr id="10" name="TextBox 9">
                <a:extLst>
                  <a:ext uri="{FF2B5EF4-FFF2-40B4-BE49-F238E27FC236}">
                    <a16:creationId xmlns:a16="http://schemas.microsoft.com/office/drawing/2014/main" id="{1FFCBA80-E465-43CD-81B5-252F87A3C69A}"/>
                  </a:ext>
                </a:extLst>
              </p:cNvPr>
              <p:cNvSpPr txBox="1">
                <a:spLocks noRot="1" noChangeAspect="1" noMove="1" noResize="1" noEditPoints="1" noAdjustHandles="1" noChangeArrowheads="1" noChangeShapeType="1" noTextEdit="1"/>
              </p:cNvSpPr>
              <p:nvPr/>
            </p:nvSpPr>
            <p:spPr>
              <a:xfrm>
                <a:off x="557284" y="4768684"/>
                <a:ext cx="6093724" cy="400110"/>
              </a:xfrm>
              <a:prstGeom prst="rect">
                <a:avLst/>
              </a:prstGeom>
              <a:blipFill>
                <a:blip r:embed="rId2"/>
                <a:stretch>
                  <a:fillRect b="-136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333EDC8-67B4-4AEC-9FF8-717400438FB5}"/>
                  </a:ext>
                </a:extLst>
              </p:cNvPr>
              <p:cNvSpPr txBox="1"/>
              <p:nvPr/>
            </p:nvSpPr>
            <p:spPr>
              <a:xfrm>
                <a:off x="3049138" y="1116517"/>
                <a:ext cx="6093724" cy="11453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400" b="1" i="1" smtClean="0">
                          <a:latin typeface="Cambria Math" panose="02040503050406030204" pitchFamily="18" charset="0"/>
                        </a:rPr>
                        <m:t>𝒇</m:t>
                      </m:r>
                      <m:d>
                        <m:dPr>
                          <m:ctrlPr>
                            <a:rPr lang="en-IN" sz="2400" b="1" i="1">
                              <a:latin typeface="Cambria Math" panose="02040503050406030204" pitchFamily="18" charset="0"/>
                            </a:rPr>
                          </m:ctrlPr>
                        </m:dPr>
                        <m:e>
                          <m:r>
                            <a:rPr lang="en-IN" sz="2400" b="1" i="1">
                              <a:latin typeface="Cambria Math" panose="02040503050406030204" pitchFamily="18" charset="0"/>
                            </a:rPr>
                            <m:t>𝒙</m:t>
                          </m:r>
                        </m:e>
                      </m:d>
                      <m:r>
                        <a:rPr lang="en-IN" sz="2400" b="1" i="0">
                          <a:latin typeface="Cambria Math" panose="02040503050406030204" pitchFamily="18" charset="0"/>
                        </a:rPr>
                        <m:t>=</m:t>
                      </m:r>
                      <m:nary>
                        <m:naryPr>
                          <m:chr m:val="∑"/>
                          <m:limLoc m:val="undOvr"/>
                          <m:grow m:val="on"/>
                          <m:ctrlPr>
                            <a:rPr lang="en-IN" sz="2400" b="1" i="1">
                              <a:latin typeface="Cambria Math" panose="02040503050406030204" pitchFamily="18" charset="0"/>
                            </a:rPr>
                          </m:ctrlPr>
                        </m:naryPr>
                        <m:sub>
                          <m:r>
                            <a:rPr lang="en-IN" sz="2400" b="1" i="1">
                              <a:latin typeface="Cambria Math" panose="02040503050406030204" pitchFamily="18" charset="0"/>
                            </a:rPr>
                            <m:t>𝒊</m:t>
                          </m:r>
                          <m:r>
                            <a:rPr lang="en-IN" sz="2400" b="1" i="0">
                              <a:latin typeface="Cambria Math" panose="02040503050406030204" pitchFamily="18" charset="0"/>
                            </a:rPr>
                            <m:t>=</m:t>
                          </m:r>
                          <m:r>
                            <a:rPr lang="en-IN" sz="2400" b="1" i="0">
                              <a:latin typeface="Cambria Math" panose="02040503050406030204" pitchFamily="18" charset="0"/>
                            </a:rPr>
                            <m:t>𝟏</m:t>
                          </m:r>
                        </m:sub>
                        <m:sup>
                          <m:r>
                            <a:rPr lang="en-IN" sz="2400" b="1" i="1">
                              <a:latin typeface="Cambria Math" panose="02040503050406030204" pitchFamily="18" charset="0"/>
                            </a:rPr>
                            <m:t>𝒅</m:t>
                          </m:r>
                          <m:r>
                            <a:rPr lang="en-IN" sz="2400" b="1" i="0">
                              <a:latin typeface="Cambria Math" panose="02040503050406030204" pitchFamily="18" charset="0"/>
                            </a:rPr>
                            <m:t>−</m:t>
                          </m:r>
                          <m:r>
                            <a:rPr lang="en-IN" sz="2400" b="1" i="0">
                              <a:latin typeface="Cambria Math" panose="02040503050406030204" pitchFamily="18" charset="0"/>
                            </a:rPr>
                            <m:t>𝟏</m:t>
                          </m:r>
                        </m:sup>
                        <m:e>
                          <m:d>
                            <m:dPr>
                              <m:begChr m:val="["/>
                              <m:endChr m:val="]"/>
                              <m:ctrlPr>
                                <a:rPr lang="en-IN" sz="2400" b="1" i="1">
                                  <a:latin typeface="Cambria Math" panose="02040503050406030204" pitchFamily="18" charset="0"/>
                                </a:rPr>
                              </m:ctrlPr>
                            </m:dPr>
                            <m:e>
                              <m:r>
                                <a:rPr lang="en-IN" sz="2400" b="1" i="0">
                                  <a:latin typeface="Cambria Math" panose="02040503050406030204" pitchFamily="18" charset="0"/>
                                </a:rPr>
                                <m:t>𝟏𝟎𝟎</m:t>
                              </m:r>
                              <m:sSup>
                                <m:sSupPr>
                                  <m:ctrlPr>
                                    <a:rPr lang="en-IN" sz="2400" b="1" i="1">
                                      <a:solidFill>
                                        <a:srgbClr val="836967"/>
                                      </a:solidFill>
                                      <a:latin typeface="Cambria Math" panose="02040503050406030204" pitchFamily="18" charset="0"/>
                                    </a:rPr>
                                  </m:ctrlPr>
                                </m:sSupPr>
                                <m:e>
                                  <m:d>
                                    <m:dPr>
                                      <m:ctrlPr>
                                        <a:rPr lang="en-IN" sz="2400" b="1" i="1">
                                          <a:latin typeface="Cambria Math" panose="02040503050406030204" pitchFamily="18" charset="0"/>
                                        </a:rPr>
                                      </m:ctrlPr>
                                    </m:dPr>
                                    <m:e>
                                      <m:sSub>
                                        <m:sSubPr>
                                          <m:ctrlPr>
                                            <a:rPr lang="en-IN" sz="2400" b="1" i="1">
                                              <a:solidFill>
                                                <a:srgbClr val="836967"/>
                                              </a:solidFill>
                                              <a:latin typeface="Cambria Math" panose="02040503050406030204" pitchFamily="18" charset="0"/>
                                            </a:rPr>
                                          </m:ctrlPr>
                                        </m:sSubPr>
                                        <m:e>
                                          <m:r>
                                            <a:rPr lang="en-IN" sz="2400" b="1" i="1">
                                              <a:latin typeface="Cambria Math" panose="02040503050406030204" pitchFamily="18" charset="0"/>
                                            </a:rPr>
                                            <m:t>𝒙</m:t>
                                          </m:r>
                                        </m:e>
                                        <m:sub>
                                          <m:r>
                                            <a:rPr lang="en-IN" sz="2400" b="1" i="1">
                                              <a:latin typeface="Cambria Math" panose="02040503050406030204" pitchFamily="18" charset="0"/>
                                            </a:rPr>
                                            <m:t>𝒊</m:t>
                                          </m:r>
                                          <m:r>
                                            <a:rPr lang="en-IN" sz="2400" b="1" i="0">
                                              <a:latin typeface="Cambria Math" panose="02040503050406030204" pitchFamily="18" charset="0"/>
                                            </a:rPr>
                                            <m:t>+</m:t>
                                          </m:r>
                                          <m:r>
                                            <a:rPr lang="en-IN" sz="2400" b="1" i="0">
                                              <a:latin typeface="Cambria Math" panose="02040503050406030204" pitchFamily="18" charset="0"/>
                                            </a:rPr>
                                            <m:t>𝟏</m:t>
                                          </m:r>
                                        </m:sub>
                                      </m:sSub>
                                      <m:r>
                                        <a:rPr lang="en-IN" sz="2400" b="1" i="0">
                                          <a:latin typeface="Cambria Math" panose="02040503050406030204" pitchFamily="18" charset="0"/>
                                        </a:rPr>
                                        <m:t>−</m:t>
                                      </m:r>
                                      <m:sSubSup>
                                        <m:sSubSupPr>
                                          <m:ctrlPr>
                                            <a:rPr lang="en-IN" sz="2400" b="1" i="1">
                                              <a:solidFill>
                                                <a:srgbClr val="836967"/>
                                              </a:solidFill>
                                              <a:latin typeface="Cambria Math" panose="02040503050406030204" pitchFamily="18" charset="0"/>
                                            </a:rPr>
                                          </m:ctrlPr>
                                        </m:sSubSupPr>
                                        <m:e>
                                          <m:r>
                                            <a:rPr lang="en-IN" sz="2400" b="1" i="1">
                                              <a:latin typeface="Cambria Math" panose="02040503050406030204" pitchFamily="18" charset="0"/>
                                            </a:rPr>
                                            <m:t>𝒙</m:t>
                                          </m:r>
                                        </m:e>
                                        <m:sub>
                                          <m:r>
                                            <a:rPr lang="en-IN" sz="2400" b="1" i="1">
                                              <a:latin typeface="Cambria Math" panose="02040503050406030204" pitchFamily="18" charset="0"/>
                                            </a:rPr>
                                            <m:t>𝒊</m:t>
                                          </m:r>
                                        </m:sub>
                                        <m:sup>
                                          <m:r>
                                            <a:rPr lang="en-IN" sz="2400" b="1" i="0">
                                              <a:latin typeface="Cambria Math" panose="02040503050406030204" pitchFamily="18" charset="0"/>
                                            </a:rPr>
                                            <m:t>𝟐</m:t>
                                          </m:r>
                                        </m:sup>
                                      </m:sSubSup>
                                    </m:e>
                                  </m:d>
                                </m:e>
                                <m:sup>
                                  <m:r>
                                    <a:rPr lang="en-IN" sz="2400" b="1" i="0">
                                      <a:latin typeface="Cambria Math" panose="02040503050406030204" pitchFamily="18" charset="0"/>
                                    </a:rPr>
                                    <m:t>𝟐</m:t>
                                  </m:r>
                                </m:sup>
                              </m:sSup>
                              <m:r>
                                <a:rPr lang="en-IN" sz="2400" b="1" i="0">
                                  <a:latin typeface="Cambria Math" panose="02040503050406030204" pitchFamily="18" charset="0"/>
                                </a:rPr>
                                <m:t>+</m:t>
                              </m:r>
                              <m:sSup>
                                <m:sSupPr>
                                  <m:ctrlPr>
                                    <a:rPr lang="en-IN" sz="2400" b="1" i="1">
                                      <a:solidFill>
                                        <a:srgbClr val="836967"/>
                                      </a:solidFill>
                                      <a:latin typeface="Cambria Math" panose="02040503050406030204" pitchFamily="18" charset="0"/>
                                    </a:rPr>
                                  </m:ctrlPr>
                                </m:sSupPr>
                                <m:e>
                                  <m:d>
                                    <m:dPr>
                                      <m:ctrlPr>
                                        <a:rPr lang="en-IN" sz="2400" b="1" i="1">
                                          <a:latin typeface="Cambria Math" panose="02040503050406030204" pitchFamily="18" charset="0"/>
                                        </a:rPr>
                                      </m:ctrlPr>
                                    </m:dPr>
                                    <m:e>
                                      <m:sSub>
                                        <m:sSubPr>
                                          <m:ctrlPr>
                                            <a:rPr lang="en-IN" sz="2400" b="1" i="1">
                                              <a:solidFill>
                                                <a:srgbClr val="836967"/>
                                              </a:solidFill>
                                              <a:latin typeface="Cambria Math" panose="02040503050406030204" pitchFamily="18" charset="0"/>
                                            </a:rPr>
                                          </m:ctrlPr>
                                        </m:sSubPr>
                                        <m:e>
                                          <m:r>
                                            <a:rPr lang="en-IN" sz="2400" b="1" i="1">
                                              <a:latin typeface="Cambria Math" panose="02040503050406030204" pitchFamily="18" charset="0"/>
                                            </a:rPr>
                                            <m:t>𝒙</m:t>
                                          </m:r>
                                        </m:e>
                                        <m:sub>
                                          <m:r>
                                            <a:rPr lang="en-IN" sz="2400" b="1" i="1">
                                              <a:latin typeface="Cambria Math" panose="02040503050406030204" pitchFamily="18" charset="0"/>
                                            </a:rPr>
                                            <m:t>𝒊</m:t>
                                          </m:r>
                                        </m:sub>
                                      </m:sSub>
                                      <m:r>
                                        <a:rPr lang="en-IN" sz="2400" b="1" i="0">
                                          <a:latin typeface="Cambria Math" panose="02040503050406030204" pitchFamily="18" charset="0"/>
                                        </a:rPr>
                                        <m:t>−</m:t>
                                      </m:r>
                                      <m:r>
                                        <a:rPr lang="en-IN" sz="2400" b="1" i="0">
                                          <a:latin typeface="Cambria Math" panose="02040503050406030204" pitchFamily="18" charset="0"/>
                                        </a:rPr>
                                        <m:t>𝟏</m:t>
                                      </m:r>
                                    </m:e>
                                  </m:d>
                                </m:e>
                                <m:sup>
                                  <m:r>
                                    <a:rPr lang="en-IN" sz="2400" b="1" i="0">
                                      <a:latin typeface="Cambria Math" panose="02040503050406030204" pitchFamily="18" charset="0"/>
                                    </a:rPr>
                                    <m:t>𝟐</m:t>
                                  </m:r>
                                </m:sup>
                              </m:sSup>
                            </m:e>
                          </m:d>
                        </m:e>
                      </m:nary>
                    </m:oMath>
                  </m:oMathPara>
                </a14:m>
                <a:endParaRPr lang="en-IN" sz="2400" b="1" dirty="0"/>
              </a:p>
            </p:txBody>
          </p:sp>
        </mc:Choice>
        <mc:Fallback xmlns="">
          <p:sp>
            <p:nvSpPr>
              <p:cNvPr id="9" name="TextBox 8">
                <a:extLst>
                  <a:ext uri="{FF2B5EF4-FFF2-40B4-BE49-F238E27FC236}">
                    <a16:creationId xmlns:a16="http://schemas.microsoft.com/office/drawing/2014/main" id="{0333EDC8-67B4-4AEC-9FF8-717400438FB5}"/>
                  </a:ext>
                </a:extLst>
              </p:cNvPr>
              <p:cNvSpPr txBox="1">
                <a:spLocks noRot="1" noChangeAspect="1" noMove="1" noResize="1" noEditPoints="1" noAdjustHandles="1" noChangeArrowheads="1" noChangeShapeType="1" noTextEdit="1"/>
              </p:cNvSpPr>
              <p:nvPr/>
            </p:nvSpPr>
            <p:spPr>
              <a:xfrm>
                <a:off x="3049138" y="1116517"/>
                <a:ext cx="6093724" cy="1145378"/>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085652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2:Rosenbrock function/Valley or Banana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2727963287"/>
              </p:ext>
            </p:extLst>
          </p:nvPr>
        </p:nvGraphicFramePr>
        <p:xfrm>
          <a:off x="838199" y="1620417"/>
          <a:ext cx="5562601" cy="3424465"/>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3</a:t>
                      </a:r>
                    </a:p>
                  </a:txBody>
                  <a:tcPr/>
                </a:tc>
                <a:tc>
                  <a:txBody>
                    <a:bodyPr/>
                    <a:lstStyle/>
                    <a:p>
                      <a:r>
                        <a:rPr lang="en-IN" dirty="0"/>
                        <a:t>-5</a:t>
                      </a:r>
                    </a:p>
                  </a:txBody>
                  <a:tcPr/>
                </a:tc>
                <a:tc>
                  <a:txBody>
                    <a:bodyPr/>
                    <a:lstStyle/>
                    <a:p>
                      <a:r>
                        <a:rPr lang="en-IN" dirty="0"/>
                        <a:t>10</a:t>
                      </a:r>
                    </a:p>
                  </a:txBody>
                  <a:tcPr/>
                </a:tc>
                <a:tc>
                  <a:txBody>
                    <a:bodyPr/>
                    <a:lstStyle/>
                    <a:p>
                      <a:r>
                        <a:rPr lang="en-IN" dirty="0"/>
                        <a:t>4.8167</a:t>
                      </a:r>
                    </a:p>
                  </a:txBody>
                  <a:tcPr/>
                </a:tc>
                <a:tc>
                  <a:txBody>
                    <a:bodyPr/>
                    <a:lstStyle/>
                    <a:p>
                      <a:r>
                        <a:rPr lang="en-IN" dirty="0"/>
                        <a:t>1.4099</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1.1143</a:t>
                      </a:r>
                    </a:p>
                  </a:txBody>
                  <a:tcPr/>
                </a:tc>
                <a:tc>
                  <a:txBody>
                    <a:bodyPr/>
                    <a:lstStyle/>
                    <a:p>
                      <a:r>
                        <a:rPr lang="en-IN" dirty="0"/>
                        <a:t>1.9886</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7.2997</a:t>
                      </a:r>
                    </a:p>
                  </a:txBody>
                  <a:tcPr/>
                </a:tc>
                <a:tc>
                  <a:txBody>
                    <a:bodyPr/>
                    <a:lstStyle/>
                    <a:p>
                      <a:r>
                        <a:rPr lang="en-IN" dirty="0"/>
                        <a:t>3.9547</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0629274"/>
                  </a:ext>
                </a:extLst>
              </a:tr>
            </a:tbl>
          </a:graphicData>
        </a:graphic>
      </p:graphicFrame>
      <p:sp>
        <p:nvSpPr>
          <p:cNvPr id="17" name="TextBox 16">
            <a:extLst>
              <a:ext uri="{FF2B5EF4-FFF2-40B4-BE49-F238E27FC236}">
                <a16:creationId xmlns:a16="http://schemas.microsoft.com/office/drawing/2014/main" id="{2D5C9425-A45E-42DE-A324-4DEF91F7501D}"/>
              </a:ext>
            </a:extLst>
          </p:cNvPr>
          <p:cNvSpPr txBox="1"/>
          <p:nvPr/>
        </p:nvSpPr>
        <p:spPr>
          <a:xfrm>
            <a:off x="838199" y="5141129"/>
            <a:ext cx="6093724" cy="646331"/>
          </a:xfrm>
          <a:prstGeom prst="rect">
            <a:avLst/>
          </a:prstGeom>
          <a:noFill/>
        </p:spPr>
        <p:txBody>
          <a:bodyPr wrap="square">
            <a:spAutoFit/>
          </a:bodyPr>
          <a:lstStyle/>
          <a:p>
            <a:r>
              <a:rPr lang="en-IN" dirty="0"/>
              <a:t>The No. of iterations are : 1001 </a:t>
            </a:r>
          </a:p>
          <a:p>
            <a:r>
              <a:rPr lang="en-IN" dirty="0"/>
              <a:t>The minimum function value is : 1.145487 </a:t>
            </a:r>
          </a:p>
        </p:txBody>
      </p:sp>
      <p:pic>
        <p:nvPicPr>
          <p:cNvPr id="4" name="Picture 3">
            <a:extLst>
              <a:ext uri="{FF2B5EF4-FFF2-40B4-BE49-F238E27FC236}">
                <a16:creationId xmlns:a16="http://schemas.microsoft.com/office/drawing/2014/main" id="{59C72108-78A1-4A3C-9735-F9AC73C538A6}"/>
              </a:ext>
            </a:extLst>
          </p:cNvPr>
          <p:cNvPicPr>
            <a:picLocks noChangeAspect="1"/>
          </p:cNvPicPr>
          <p:nvPr/>
        </p:nvPicPr>
        <p:blipFill rotWithShape="1">
          <a:blip r:embed="rId2"/>
          <a:srcRect l="9068" t="3445" r="6875" b="2866"/>
          <a:stretch/>
        </p:blipFill>
        <p:spPr>
          <a:xfrm>
            <a:off x="6400800" y="1421387"/>
            <a:ext cx="5791200" cy="4526889"/>
          </a:xfrm>
          <a:prstGeom prst="rect">
            <a:avLst/>
          </a:prstGeom>
        </p:spPr>
      </p:pic>
    </p:spTree>
    <p:extLst>
      <p:ext uri="{BB962C8B-B14F-4D97-AF65-F5344CB8AC3E}">
        <p14:creationId xmlns:p14="http://schemas.microsoft.com/office/powerpoint/2010/main" val="4259143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2:Rosenbrock function/Valley or Banana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3760258137"/>
              </p:ext>
            </p:extLst>
          </p:nvPr>
        </p:nvGraphicFramePr>
        <p:xfrm>
          <a:off x="838199" y="1620417"/>
          <a:ext cx="5562601" cy="3424465"/>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3</a:t>
                      </a:r>
                    </a:p>
                  </a:txBody>
                  <a:tcPr/>
                </a:tc>
                <a:tc>
                  <a:txBody>
                    <a:bodyPr/>
                    <a:lstStyle/>
                    <a:p>
                      <a:r>
                        <a:rPr lang="en-IN" dirty="0"/>
                        <a:t>-6</a:t>
                      </a:r>
                    </a:p>
                  </a:txBody>
                  <a:tcPr/>
                </a:tc>
                <a:tc>
                  <a:txBody>
                    <a:bodyPr/>
                    <a:lstStyle/>
                    <a:p>
                      <a:r>
                        <a:rPr lang="en-IN" dirty="0"/>
                        <a:t>9</a:t>
                      </a:r>
                    </a:p>
                  </a:txBody>
                  <a:tcPr/>
                </a:tc>
                <a:tc>
                  <a:txBody>
                    <a:bodyPr/>
                    <a:lstStyle/>
                    <a:p>
                      <a:r>
                        <a:rPr lang="en-IN" dirty="0"/>
                        <a:t>4.4271</a:t>
                      </a:r>
                    </a:p>
                  </a:txBody>
                  <a:tcPr/>
                </a:tc>
                <a:tc>
                  <a:txBody>
                    <a:bodyPr/>
                    <a:lstStyle/>
                    <a:p>
                      <a:r>
                        <a:rPr lang="en-IN" dirty="0"/>
                        <a:t>0.9226</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-4.9801</a:t>
                      </a:r>
                    </a:p>
                  </a:txBody>
                  <a:tcPr/>
                </a:tc>
                <a:tc>
                  <a:txBody>
                    <a:bodyPr/>
                    <a:lstStyle/>
                    <a:p>
                      <a:r>
                        <a:rPr lang="en-IN" dirty="0"/>
                        <a:t>0.8513</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-2.1781</a:t>
                      </a:r>
                    </a:p>
                  </a:txBody>
                  <a:tcPr/>
                </a:tc>
                <a:tc>
                  <a:txBody>
                    <a:bodyPr/>
                    <a:lstStyle/>
                    <a:p>
                      <a:r>
                        <a:rPr lang="en-IN" dirty="0"/>
                        <a:t>0.7246</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0629274"/>
                  </a:ext>
                </a:extLst>
              </a:tr>
            </a:tbl>
          </a:graphicData>
        </a:graphic>
      </p:graphicFrame>
      <p:sp>
        <p:nvSpPr>
          <p:cNvPr id="17" name="TextBox 16">
            <a:extLst>
              <a:ext uri="{FF2B5EF4-FFF2-40B4-BE49-F238E27FC236}">
                <a16:creationId xmlns:a16="http://schemas.microsoft.com/office/drawing/2014/main" id="{2D5C9425-A45E-42DE-A324-4DEF91F7501D}"/>
              </a:ext>
            </a:extLst>
          </p:cNvPr>
          <p:cNvSpPr txBox="1"/>
          <p:nvPr/>
        </p:nvSpPr>
        <p:spPr>
          <a:xfrm>
            <a:off x="838199" y="5141129"/>
            <a:ext cx="6093724" cy="646331"/>
          </a:xfrm>
          <a:prstGeom prst="rect">
            <a:avLst/>
          </a:prstGeom>
          <a:noFill/>
        </p:spPr>
        <p:txBody>
          <a:bodyPr wrap="square">
            <a:spAutoFit/>
          </a:bodyPr>
          <a:lstStyle/>
          <a:p>
            <a:r>
              <a:rPr lang="en-IN" dirty="0"/>
              <a:t>The No. of iterations are : 359 </a:t>
            </a:r>
          </a:p>
          <a:p>
            <a:r>
              <a:rPr lang="en-IN" dirty="0"/>
              <a:t>The minimum function value is : 0.028118</a:t>
            </a:r>
          </a:p>
        </p:txBody>
      </p:sp>
      <p:pic>
        <p:nvPicPr>
          <p:cNvPr id="5" name="Picture 4">
            <a:extLst>
              <a:ext uri="{FF2B5EF4-FFF2-40B4-BE49-F238E27FC236}">
                <a16:creationId xmlns:a16="http://schemas.microsoft.com/office/drawing/2014/main" id="{8219360D-4AAB-4FE3-9474-9219A62DB090}"/>
              </a:ext>
            </a:extLst>
          </p:cNvPr>
          <p:cNvPicPr>
            <a:picLocks noChangeAspect="1"/>
          </p:cNvPicPr>
          <p:nvPr/>
        </p:nvPicPr>
        <p:blipFill>
          <a:blip r:embed="rId2"/>
          <a:stretch>
            <a:fillRect/>
          </a:stretch>
        </p:blipFill>
        <p:spPr>
          <a:xfrm>
            <a:off x="6400800" y="1463794"/>
            <a:ext cx="5334000" cy="4000500"/>
          </a:xfrm>
          <a:prstGeom prst="rect">
            <a:avLst/>
          </a:prstGeom>
        </p:spPr>
      </p:pic>
    </p:spTree>
    <p:extLst>
      <p:ext uri="{BB962C8B-B14F-4D97-AF65-F5344CB8AC3E}">
        <p14:creationId xmlns:p14="http://schemas.microsoft.com/office/powerpoint/2010/main" val="3315123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2:Rosenbrock function/Valley or Banana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193769779"/>
              </p:ext>
            </p:extLst>
          </p:nvPr>
        </p:nvGraphicFramePr>
        <p:xfrm>
          <a:off x="838199" y="1620417"/>
          <a:ext cx="5562601" cy="3424465"/>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3</a:t>
                      </a:r>
                    </a:p>
                  </a:txBody>
                  <a:tcPr/>
                </a:tc>
                <a:tc>
                  <a:txBody>
                    <a:bodyPr/>
                    <a:lstStyle/>
                    <a:p>
                      <a:r>
                        <a:rPr lang="en-IN" dirty="0"/>
                        <a:t>-10</a:t>
                      </a:r>
                    </a:p>
                  </a:txBody>
                  <a:tcPr/>
                </a:tc>
                <a:tc>
                  <a:txBody>
                    <a:bodyPr/>
                    <a:lstStyle/>
                    <a:p>
                      <a:r>
                        <a:rPr lang="en-IN" dirty="0"/>
                        <a:t>5</a:t>
                      </a:r>
                    </a:p>
                  </a:txBody>
                  <a:tcPr/>
                </a:tc>
                <a:tc>
                  <a:txBody>
                    <a:bodyPr/>
                    <a:lstStyle/>
                    <a:p>
                      <a:r>
                        <a:rPr lang="en-IN" dirty="0"/>
                        <a:t>-0.8892</a:t>
                      </a:r>
                    </a:p>
                  </a:txBody>
                  <a:tcPr/>
                </a:tc>
                <a:tc>
                  <a:txBody>
                    <a:bodyPr/>
                    <a:lstStyle/>
                    <a:p>
                      <a:r>
                        <a:rPr lang="en-IN" dirty="0"/>
                        <a:t>0.9228</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-7.1238</a:t>
                      </a:r>
                    </a:p>
                  </a:txBody>
                  <a:tcPr/>
                </a:tc>
                <a:tc>
                  <a:txBody>
                    <a:bodyPr/>
                    <a:lstStyle/>
                    <a:p>
                      <a:r>
                        <a:rPr lang="en-IN" dirty="0"/>
                        <a:t>0.8517</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1.0764</a:t>
                      </a:r>
                    </a:p>
                  </a:txBody>
                  <a:tcPr/>
                </a:tc>
                <a:tc>
                  <a:txBody>
                    <a:bodyPr/>
                    <a:lstStyle/>
                    <a:p>
                      <a:r>
                        <a:rPr lang="en-IN" dirty="0"/>
                        <a:t>0.7254</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0629274"/>
                  </a:ext>
                </a:extLst>
              </a:tr>
            </a:tbl>
          </a:graphicData>
        </a:graphic>
      </p:graphicFrame>
      <p:sp>
        <p:nvSpPr>
          <p:cNvPr id="17" name="TextBox 16">
            <a:extLst>
              <a:ext uri="{FF2B5EF4-FFF2-40B4-BE49-F238E27FC236}">
                <a16:creationId xmlns:a16="http://schemas.microsoft.com/office/drawing/2014/main" id="{2D5C9425-A45E-42DE-A324-4DEF91F7501D}"/>
              </a:ext>
            </a:extLst>
          </p:cNvPr>
          <p:cNvSpPr txBox="1"/>
          <p:nvPr/>
        </p:nvSpPr>
        <p:spPr>
          <a:xfrm>
            <a:off x="838199" y="5141129"/>
            <a:ext cx="6093724" cy="646331"/>
          </a:xfrm>
          <a:prstGeom prst="rect">
            <a:avLst/>
          </a:prstGeom>
          <a:noFill/>
        </p:spPr>
        <p:txBody>
          <a:bodyPr wrap="square">
            <a:spAutoFit/>
          </a:bodyPr>
          <a:lstStyle/>
          <a:p>
            <a:r>
              <a:rPr lang="en-IN" dirty="0"/>
              <a:t>The No. of iterations are : 326 </a:t>
            </a:r>
          </a:p>
          <a:p>
            <a:r>
              <a:rPr lang="en-IN" dirty="0"/>
              <a:t>The minimum function value is : 0.027948 </a:t>
            </a:r>
          </a:p>
        </p:txBody>
      </p:sp>
      <p:pic>
        <p:nvPicPr>
          <p:cNvPr id="4" name="Picture 3">
            <a:extLst>
              <a:ext uri="{FF2B5EF4-FFF2-40B4-BE49-F238E27FC236}">
                <a16:creationId xmlns:a16="http://schemas.microsoft.com/office/drawing/2014/main" id="{603A51A0-546F-4BA7-AA98-1A074AEE06E8}"/>
              </a:ext>
            </a:extLst>
          </p:cNvPr>
          <p:cNvPicPr>
            <a:picLocks noChangeAspect="1"/>
          </p:cNvPicPr>
          <p:nvPr/>
        </p:nvPicPr>
        <p:blipFill>
          <a:blip r:embed="rId2"/>
          <a:stretch>
            <a:fillRect/>
          </a:stretch>
        </p:blipFill>
        <p:spPr>
          <a:xfrm>
            <a:off x="6400800" y="1332399"/>
            <a:ext cx="5334000" cy="4000500"/>
          </a:xfrm>
          <a:prstGeom prst="rect">
            <a:avLst/>
          </a:prstGeom>
        </p:spPr>
      </p:pic>
    </p:spTree>
    <p:extLst>
      <p:ext uri="{BB962C8B-B14F-4D97-AF65-F5344CB8AC3E}">
        <p14:creationId xmlns:p14="http://schemas.microsoft.com/office/powerpoint/2010/main" val="3000919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2:Rosenbrock function/Valley or Banana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1982005414"/>
              </p:ext>
            </p:extLst>
          </p:nvPr>
        </p:nvGraphicFramePr>
        <p:xfrm>
          <a:off x="838199" y="1620417"/>
          <a:ext cx="5562601" cy="3424465"/>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3</a:t>
                      </a:r>
                    </a:p>
                  </a:txBody>
                  <a:tcPr/>
                </a:tc>
                <a:tc>
                  <a:txBody>
                    <a:bodyPr/>
                    <a:lstStyle/>
                    <a:p>
                      <a:r>
                        <a:rPr lang="en-IN" dirty="0"/>
                        <a:t>-4</a:t>
                      </a:r>
                    </a:p>
                  </a:txBody>
                  <a:tcPr/>
                </a:tc>
                <a:tc>
                  <a:txBody>
                    <a:bodyPr/>
                    <a:lstStyle/>
                    <a:p>
                      <a:r>
                        <a:rPr lang="en-IN" dirty="0"/>
                        <a:t>11</a:t>
                      </a:r>
                    </a:p>
                  </a:txBody>
                  <a:tcPr/>
                </a:tc>
                <a:tc>
                  <a:txBody>
                    <a:bodyPr/>
                    <a:lstStyle/>
                    <a:p>
                      <a:r>
                        <a:rPr lang="en-IN" dirty="0"/>
                        <a:t>-0.3582</a:t>
                      </a:r>
                    </a:p>
                  </a:txBody>
                  <a:tcPr/>
                </a:tc>
                <a:tc>
                  <a:txBody>
                    <a:bodyPr/>
                    <a:lstStyle/>
                    <a:p>
                      <a:r>
                        <a:rPr lang="en-IN" dirty="0"/>
                        <a:t>1.3608</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2.6360</a:t>
                      </a:r>
                    </a:p>
                  </a:txBody>
                  <a:tcPr/>
                </a:tc>
                <a:tc>
                  <a:txBody>
                    <a:bodyPr/>
                    <a:lstStyle/>
                    <a:p>
                      <a:r>
                        <a:rPr lang="en-IN" dirty="0"/>
                        <a:t>1.8524</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6.3169</a:t>
                      </a:r>
                    </a:p>
                  </a:txBody>
                  <a:tcPr/>
                </a:tc>
                <a:tc>
                  <a:txBody>
                    <a:bodyPr/>
                    <a:lstStyle/>
                    <a:p>
                      <a:r>
                        <a:rPr lang="en-IN" dirty="0"/>
                        <a:t>3.4313</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0629274"/>
                  </a:ext>
                </a:extLst>
              </a:tr>
            </a:tbl>
          </a:graphicData>
        </a:graphic>
      </p:graphicFrame>
      <p:sp>
        <p:nvSpPr>
          <p:cNvPr id="17" name="TextBox 16">
            <a:extLst>
              <a:ext uri="{FF2B5EF4-FFF2-40B4-BE49-F238E27FC236}">
                <a16:creationId xmlns:a16="http://schemas.microsoft.com/office/drawing/2014/main" id="{2D5C9425-A45E-42DE-A324-4DEF91F7501D}"/>
              </a:ext>
            </a:extLst>
          </p:cNvPr>
          <p:cNvSpPr txBox="1"/>
          <p:nvPr/>
        </p:nvSpPr>
        <p:spPr>
          <a:xfrm>
            <a:off x="838199" y="5141129"/>
            <a:ext cx="6093724" cy="646331"/>
          </a:xfrm>
          <a:prstGeom prst="rect">
            <a:avLst/>
          </a:prstGeom>
          <a:noFill/>
        </p:spPr>
        <p:txBody>
          <a:bodyPr wrap="square">
            <a:spAutoFit/>
          </a:bodyPr>
          <a:lstStyle/>
          <a:p>
            <a:r>
              <a:rPr lang="en-IN" dirty="0"/>
              <a:t>The No. of iterations are : 1001 </a:t>
            </a:r>
          </a:p>
          <a:p>
            <a:r>
              <a:rPr lang="en-IN" dirty="0"/>
              <a:t>The minimum function value is : 0.856765 </a:t>
            </a:r>
          </a:p>
        </p:txBody>
      </p:sp>
      <p:pic>
        <p:nvPicPr>
          <p:cNvPr id="4" name="Picture 3">
            <a:extLst>
              <a:ext uri="{FF2B5EF4-FFF2-40B4-BE49-F238E27FC236}">
                <a16:creationId xmlns:a16="http://schemas.microsoft.com/office/drawing/2014/main" id="{41A8CC0F-DFDD-4313-884B-501763654E79}"/>
              </a:ext>
            </a:extLst>
          </p:cNvPr>
          <p:cNvPicPr>
            <a:picLocks noChangeAspect="1"/>
          </p:cNvPicPr>
          <p:nvPr/>
        </p:nvPicPr>
        <p:blipFill>
          <a:blip r:embed="rId2"/>
          <a:stretch>
            <a:fillRect/>
          </a:stretch>
        </p:blipFill>
        <p:spPr>
          <a:xfrm>
            <a:off x="6400800" y="1620417"/>
            <a:ext cx="5334000" cy="4000500"/>
          </a:xfrm>
          <a:prstGeom prst="rect">
            <a:avLst/>
          </a:prstGeom>
        </p:spPr>
      </p:pic>
    </p:spTree>
    <p:extLst>
      <p:ext uri="{BB962C8B-B14F-4D97-AF65-F5344CB8AC3E}">
        <p14:creationId xmlns:p14="http://schemas.microsoft.com/office/powerpoint/2010/main" val="2298974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2:Rosenbrock function/Valley or Banana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2712918940"/>
              </p:ext>
            </p:extLst>
          </p:nvPr>
        </p:nvGraphicFramePr>
        <p:xfrm>
          <a:off x="838199" y="1620417"/>
          <a:ext cx="5562601" cy="3424465"/>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3</a:t>
                      </a:r>
                    </a:p>
                  </a:txBody>
                  <a:tcPr/>
                </a:tc>
                <a:tc>
                  <a:txBody>
                    <a:bodyPr/>
                    <a:lstStyle/>
                    <a:p>
                      <a:r>
                        <a:rPr lang="en-IN" dirty="0"/>
                        <a:t>-1</a:t>
                      </a:r>
                    </a:p>
                  </a:txBody>
                  <a:tcPr/>
                </a:tc>
                <a:tc>
                  <a:txBody>
                    <a:bodyPr/>
                    <a:lstStyle/>
                    <a:p>
                      <a:r>
                        <a:rPr lang="en-IN" dirty="0"/>
                        <a:t>14</a:t>
                      </a:r>
                    </a:p>
                  </a:txBody>
                  <a:tcPr/>
                </a:tc>
                <a:tc>
                  <a:txBody>
                    <a:bodyPr/>
                    <a:lstStyle/>
                    <a:p>
                      <a:r>
                        <a:rPr lang="en-IN" dirty="0"/>
                        <a:t>-0.0461</a:t>
                      </a:r>
                    </a:p>
                  </a:txBody>
                  <a:tcPr/>
                </a:tc>
                <a:tc>
                  <a:txBody>
                    <a:bodyPr/>
                    <a:lstStyle/>
                    <a:p>
                      <a:r>
                        <a:rPr lang="en-IN" dirty="0"/>
                        <a:t>1.3532</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5.0687</a:t>
                      </a:r>
                    </a:p>
                  </a:txBody>
                  <a:tcPr/>
                </a:tc>
                <a:tc>
                  <a:txBody>
                    <a:bodyPr/>
                    <a:lstStyle/>
                    <a:p>
                      <a:r>
                        <a:rPr lang="en-IN" dirty="0"/>
                        <a:t>1.8318</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5.7256</a:t>
                      </a:r>
                    </a:p>
                  </a:txBody>
                  <a:tcPr/>
                </a:tc>
                <a:tc>
                  <a:txBody>
                    <a:bodyPr/>
                    <a:lstStyle/>
                    <a:p>
                      <a:r>
                        <a:rPr lang="en-IN" dirty="0"/>
                        <a:t>3.3553</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0629274"/>
                  </a:ext>
                </a:extLst>
              </a:tr>
            </a:tbl>
          </a:graphicData>
        </a:graphic>
      </p:graphicFrame>
      <p:sp>
        <p:nvSpPr>
          <p:cNvPr id="17" name="TextBox 16">
            <a:extLst>
              <a:ext uri="{FF2B5EF4-FFF2-40B4-BE49-F238E27FC236}">
                <a16:creationId xmlns:a16="http://schemas.microsoft.com/office/drawing/2014/main" id="{2D5C9425-A45E-42DE-A324-4DEF91F7501D}"/>
              </a:ext>
            </a:extLst>
          </p:cNvPr>
          <p:cNvSpPr txBox="1"/>
          <p:nvPr/>
        </p:nvSpPr>
        <p:spPr>
          <a:xfrm>
            <a:off x="838199" y="5141129"/>
            <a:ext cx="6093724" cy="646331"/>
          </a:xfrm>
          <a:prstGeom prst="rect">
            <a:avLst/>
          </a:prstGeom>
          <a:noFill/>
        </p:spPr>
        <p:txBody>
          <a:bodyPr wrap="square">
            <a:spAutoFit/>
          </a:bodyPr>
          <a:lstStyle/>
          <a:p>
            <a:r>
              <a:rPr lang="en-IN" dirty="0"/>
              <a:t>The No. of iterations are : 1001 </a:t>
            </a:r>
          </a:p>
          <a:p>
            <a:r>
              <a:rPr lang="en-IN" dirty="0"/>
              <a:t>The minimum function value is : 0.816598</a:t>
            </a:r>
          </a:p>
        </p:txBody>
      </p:sp>
      <p:pic>
        <p:nvPicPr>
          <p:cNvPr id="7" name="Picture 6">
            <a:extLst>
              <a:ext uri="{FF2B5EF4-FFF2-40B4-BE49-F238E27FC236}">
                <a16:creationId xmlns:a16="http://schemas.microsoft.com/office/drawing/2014/main" id="{93B3D78A-106C-4F26-BB82-D5873240AA73}"/>
              </a:ext>
            </a:extLst>
          </p:cNvPr>
          <p:cNvPicPr>
            <a:picLocks noChangeAspect="1"/>
          </p:cNvPicPr>
          <p:nvPr/>
        </p:nvPicPr>
        <p:blipFill>
          <a:blip r:embed="rId2"/>
          <a:stretch>
            <a:fillRect/>
          </a:stretch>
        </p:blipFill>
        <p:spPr>
          <a:xfrm>
            <a:off x="6400800" y="1620417"/>
            <a:ext cx="5334000" cy="4000500"/>
          </a:xfrm>
          <a:prstGeom prst="rect">
            <a:avLst/>
          </a:prstGeom>
        </p:spPr>
      </p:pic>
    </p:spTree>
    <p:extLst>
      <p:ext uri="{BB962C8B-B14F-4D97-AF65-F5344CB8AC3E}">
        <p14:creationId xmlns:p14="http://schemas.microsoft.com/office/powerpoint/2010/main" val="2937071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2:Rosenbrock function/Valley or Banana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1992271520"/>
              </p:ext>
            </p:extLst>
          </p:nvPr>
        </p:nvGraphicFramePr>
        <p:xfrm>
          <a:off x="838199" y="1620417"/>
          <a:ext cx="5562601" cy="3424465"/>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2</a:t>
                      </a:r>
                    </a:p>
                  </a:txBody>
                  <a:tcPr/>
                </a:tc>
                <a:tc>
                  <a:txBody>
                    <a:bodyPr/>
                    <a:lstStyle/>
                    <a:p>
                      <a:r>
                        <a:rPr lang="en-IN" dirty="0"/>
                        <a:t>-5</a:t>
                      </a:r>
                    </a:p>
                  </a:txBody>
                  <a:tcPr/>
                </a:tc>
                <a:tc>
                  <a:txBody>
                    <a:bodyPr/>
                    <a:lstStyle/>
                    <a:p>
                      <a:r>
                        <a:rPr lang="en-IN" dirty="0"/>
                        <a:t>10</a:t>
                      </a:r>
                    </a:p>
                  </a:txBody>
                  <a:tcPr/>
                </a:tc>
                <a:tc>
                  <a:txBody>
                    <a:bodyPr/>
                    <a:lstStyle/>
                    <a:p>
                      <a:r>
                        <a:rPr lang="en-IN" dirty="0"/>
                        <a:t>0.9519</a:t>
                      </a:r>
                    </a:p>
                  </a:txBody>
                  <a:tcPr/>
                </a:tc>
                <a:tc>
                  <a:txBody>
                    <a:bodyPr/>
                    <a:lstStyle/>
                    <a:p>
                      <a:r>
                        <a:rPr lang="en-IN" dirty="0"/>
                        <a:t>2.0614</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7.1277</a:t>
                      </a:r>
                    </a:p>
                  </a:txBody>
                  <a:tcPr/>
                </a:tc>
                <a:tc>
                  <a:txBody>
                    <a:bodyPr/>
                    <a:lstStyle/>
                    <a:p>
                      <a:r>
                        <a:rPr lang="en-IN" dirty="0"/>
                        <a:t>4.2495</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0629274"/>
                  </a:ext>
                </a:extLst>
              </a:tr>
            </a:tbl>
          </a:graphicData>
        </a:graphic>
      </p:graphicFrame>
      <p:pic>
        <p:nvPicPr>
          <p:cNvPr id="4" name="Picture 3">
            <a:extLst>
              <a:ext uri="{FF2B5EF4-FFF2-40B4-BE49-F238E27FC236}">
                <a16:creationId xmlns:a16="http://schemas.microsoft.com/office/drawing/2014/main" id="{4213BC0C-26E8-4A72-BF5C-91DDD2714821}"/>
              </a:ext>
            </a:extLst>
          </p:cNvPr>
          <p:cNvPicPr>
            <a:picLocks noChangeAspect="1"/>
          </p:cNvPicPr>
          <p:nvPr/>
        </p:nvPicPr>
        <p:blipFill>
          <a:blip r:embed="rId2"/>
          <a:stretch>
            <a:fillRect/>
          </a:stretch>
        </p:blipFill>
        <p:spPr>
          <a:xfrm>
            <a:off x="6213143" y="1428750"/>
            <a:ext cx="5334000" cy="4000500"/>
          </a:xfrm>
          <a:prstGeom prst="rect">
            <a:avLst/>
          </a:prstGeom>
        </p:spPr>
      </p:pic>
      <p:sp>
        <p:nvSpPr>
          <p:cNvPr id="8" name="TextBox 7">
            <a:extLst>
              <a:ext uri="{FF2B5EF4-FFF2-40B4-BE49-F238E27FC236}">
                <a16:creationId xmlns:a16="http://schemas.microsoft.com/office/drawing/2014/main" id="{F3011A39-7DEE-4DA6-8CBF-79B3518E3C45}"/>
              </a:ext>
            </a:extLst>
          </p:cNvPr>
          <p:cNvSpPr txBox="1"/>
          <p:nvPr/>
        </p:nvSpPr>
        <p:spPr>
          <a:xfrm>
            <a:off x="838199" y="5044882"/>
            <a:ext cx="6093724" cy="646331"/>
          </a:xfrm>
          <a:prstGeom prst="rect">
            <a:avLst/>
          </a:prstGeom>
          <a:noFill/>
        </p:spPr>
        <p:txBody>
          <a:bodyPr wrap="square">
            <a:spAutoFit/>
          </a:bodyPr>
          <a:lstStyle/>
          <a:p>
            <a:r>
              <a:rPr lang="en-IN" dirty="0"/>
              <a:t>The No. of iterations are : 1001 </a:t>
            </a:r>
          </a:p>
          <a:p>
            <a:r>
              <a:rPr lang="en-IN" dirty="0"/>
              <a:t>The minimum function value is : 1.126640</a:t>
            </a:r>
          </a:p>
        </p:txBody>
      </p:sp>
    </p:spTree>
    <p:extLst>
      <p:ext uri="{BB962C8B-B14F-4D97-AF65-F5344CB8AC3E}">
        <p14:creationId xmlns:p14="http://schemas.microsoft.com/office/powerpoint/2010/main" val="2091425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2:Rosenbrock function/Valley or Banana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2926663606"/>
              </p:ext>
            </p:extLst>
          </p:nvPr>
        </p:nvGraphicFramePr>
        <p:xfrm>
          <a:off x="838199" y="1620417"/>
          <a:ext cx="5562601" cy="3424465"/>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4</a:t>
                      </a:r>
                    </a:p>
                  </a:txBody>
                  <a:tcPr/>
                </a:tc>
                <a:tc>
                  <a:txBody>
                    <a:bodyPr/>
                    <a:lstStyle/>
                    <a:p>
                      <a:r>
                        <a:rPr lang="en-IN" dirty="0"/>
                        <a:t>-5</a:t>
                      </a:r>
                    </a:p>
                  </a:txBody>
                  <a:tcPr/>
                </a:tc>
                <a:tc>
                  <a:txBody>
                    <a:bodyPr/>
                    <a:lstStyle/>
                    <a:p>
                      <a:r>
                        <a:rPr lang="en-IN" dirty="0"/>
                        <a:t>10</a:t>
                      </a:r>
                    </a:p>
                  </a:txBody>
                  <a:tcPr/>
                </a:tc>
                <a:tc>
                  <a:txBody>
                    <a:bodyPr/>
                    <a:lstStyle/>
                    <a:p>
                      <a:r>
                        <a:rPr lang="en-IN" dirty="0"/>
                        <a:t>-4.1754</a:t>
                      </a:r>
                    </a:p>
                  </a:txBody>
                  <a:tcPr/>
                </a:tc>
                <a:tc>
                  <a:txBody>
                    <a:bodyPr/>
                    <a:lstStyle/>
                    <a:p>
                      <a:r>
                        <a:rPr lang="en-IN" dirty="0"/>
                        <a:t>-1.2301</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7.7607</a:t>
                      </a:r>
                    </a:p>
                  </a:txBody>
                  <a:tcPr/>
                </a:tc>
                <a:tc>
                  <a:txBody>
                    <a:bodyPr/>
                    <a:lstStyle/>
                    <a:p>
                      <a:r>
                        <a:rPr lang="en-IN" dirty="0"/>
                        <a:t>1.5219</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3.4084</a:t>
                      </a:r>
                    </a:p>
                  </a:txBody>
                  <a:tcPr/>
                </a:tc>
                <a:tc>
                  <a:txBody>
                    <a:bodyPr/>
                    <a:lstStyle/>
                    <a:p>
                      <a:r>
                        <a:rPr lang="en-IN" dirty="0"/>
                        <a:t>2.3199</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8.9441</a:t>
                      </a:r>
                    </a:p>
                  </a:txBody>
                  <a:tcPr/>
                </a:tc>
                <a:tc>
                  <a:txBody>
                    <a:bodyPr/>
                    <a:lstStyle/>
                    <a:p>
                      <a:r>
                        <a:rPr lang="en-IN" dirty="0"/>
                        <a:t>5.3818</a:t>
                      </a:r>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0629274"/>
                  </a:ext>
                </a:extLst>
              </a:tr>
            </a:tbl>
          </a:graphicData>
        </a:graphic>
      </p:graphicFrame>
      <p:pic>
        <p:nvPicPr>
          <p:cNvPr id="4" name="Picture 3">
            <a:extLst>
              <a:ext uri="{FF2B5EF4-FFF2-40B4-BE49-F238E27FC236}">
                <a16:creationId xmlns:a16="http://schemas.microsoft.com/office/drawing/2014/main" id="{A884C757-BBE6-4860-AB0C-79D8C33FE7F7}"/>
              </a:ext>
            </a:extLst>
          </p:cNvPr>
          <p:cNvPicPr>
            <a:picLocks noChangeAspect="1"/>
          </p:cNvPicPr>
          <p:nvPr/>
        </p:nvPicPr>
        <p:blipFill>
          <a:blip r:embed="rId2"/>
          <a:stretch>
            <a:fillRect/>
          </a:stretch>
        </p:blipFill>
        <p:spPr>
          <a:xfrm>
            <a:off x="6400800" y="1428750"/>
            <a:ext cx="5334000" cy="4000500"/>
          </a:xfrm>
          <a:prstGeom prst="rect">
            <a:avLst/>
          </a:prstGeom>
        </p:spPr>
      </p:pic>
      <p:sp>
        <p:nvSpPr>
          <p:cNvPr id="9" name="TextBox 8">
            <a:extLst>
              <a:ext uri="{FF2B5EF4-FFF2-40B4-BE49-F238E27FC236}">
                <a16:creationId xmlns:a16="http://schemas.microsoft.com/office/drawing/2014/main" id="{E6A4DB48-C197-46B4-9757-188CD5977F5D}"/>
              </a:ext>
            </a:extLst>
          </p:cNvPr>
          <p:cNvSpPr txBox="1"/>
          <p:nvPr/>
        </p:nvSpPr>
        <p:spPr>
          <a:xfrm>
            <a:off x="838199" y="5044882"/>
            <a:ext cx="6093724" cy="646331"/>
          </a:xfrm>
          <a:prstGeom prst="rect">
            <a:avLst/>
          </a:prstGeom>
          <a:noFill/>
        </p:spPr>
        <p:txBody>
          <a:bodyPr wrap="square">
            <a:spAutoFit/>
          </a:bodyPr>
          <a:lstStyle/>
          <a:p>
            <a:r>
              <a:rPr lang="en-IN" dirty="0"/>
              <a:t>The No. of iterations are : 1001 </a:t>
            </a:r>
          </a:p>
          <a:p>
            <a:r>
              <a:rPr lang="en-IN" dirty="0"/>
              <a:t>The minimum function value is : 6.996779 </a:t>
            </a:r>
          </a:p>
        </p:txBody>
      </p:sp>
    </p:spTree>
    <p:extLst>
      <p:ext uri="{BB962C8B-B14F-4D97-AF65-F5344CB8AC3E}">
        <p14:creationId xmlns:p14="http://schemas.microsoft.com/office/powerpoint/2010/main" val="2816659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2:Rosenbrock function/Valley or Banana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sp>
        <p:nvSpPr>
          <p:cNvPr id="3" name="TextBox 2">
            <a:extLst>
              <a:ext uri="{FF2B5EF4-FFF2-40B4-BE49-F238E27FC236}">
                <a16:creationId xmlns:a16="http://schemas.microsoft.com/office/drawing/2014/main" id="{8B6934B7-5D1A-4ABC-A1BF-8EA2B66AC76A}"/>
              </a:ext>
            </a:extLst>
          </p:cNvPr>
          <p:cNvSpPr txBox="1"/>
          <p:nvPr/>
        </p:nvSpPr>
        <p:spPr>
          <a:xfrm>
            <a:off x="982639" y="2033516"/>
            <a:ext cx="10631606" cy="1477328"/>
          </a:xfrm>
          <a:prstGeom prst="rect">
            <a:avLst/>
          </a:prstGeom>
          <a:noFill/>
        </p:spPr>
        <p:txBody>
          <a:bodyPr wrap="square" rtlCol="0">
            <a:spAutoFit/>
          </a:bodyPr>
          <a:lstStyle/>
          <a:p>
            <a:pPr marL="285750" indent="-285750">
              <a:buFont typeface="Arial" panose="020B0604020202020204" pitchFamily="34" charset="0"/>
              <a:buChar char="•"/>
            </a:pPr>
            <a:r>
              <a:rPr lang="en-IN" dirty="0"/>
              <a:t> Minimum function value changed if the number of variables is changed if reduced the </a:t>
            </a:r>
            <a:r>
              <a:rPr lang="en-IN" dirty="0" err="1"/>
              <a:t>miminimum</a:t>
            </a:r>
            <a:r>
              <a:rPr lang="en-IN" dirty="0"/>
              <a:t> function value increase slightly than the expected value but with on increase it deviates a lot</a:t>
            </a:r>
          </a:p>
          <a:p>
            <a:pPr marL="285750" indent="-285750">
              <a:buFont typeface="Arial" panose="020B0604020202020204" pitchFamily="34" charset="0"/>
              <a:buChar char="•"/>
            </a:pPr>
            <a:r>
              <a:rPr lang="en-IN" dirty="0"/>
              <a:t>With same number of variable but change in variable range causes change in the accuracy of the resultant point , change in number of iteration required and minimum function value changes</a:t>
            </a:r>
          </a:p>
          <a:p>
            <a:pPr marL="285750" indent="-285750">
              <a:buFont typeface="Arial" panose="020B0604020202020204" pitchFamily="34" charset="0"/>
              <a:buChar char="•"/>
            </a:pPr>
            <a:r>
              <a:rPr lang="en-IN" dirty="0"/>
              <a:t>Graph slope remain same throughout different variation</a:t>
            </a:r>
          </a:p>
        </p:txBody>
      </p:sp>
    </p:spTree>
    <p:extLst>
      <p:ext uri="{BB962C8B-B14F-4D97-AF65-F5344CB8AC3E}">
        <p14:creationId xmlns:p14="http://schemas.microsoft.com/office/powerpoint/2010/main" val="284010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1:Sum square function/Axis Parallel Hyper-Ellipsoid Function.</a:t>
            </a:r>
            <a:endParaRPr lang="en-IN"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80B557E-00CD-4D40-BDC9-FB2C75882743}"/>
                  </a:ext>
                </a:extLst>
              </p:cNvPr>
              <p:cNvSpPr txBox="1"/>
              <p:nvPr/>
            </p:nvSpPr>
            <p:spPr>
              <a:xfrm>
                <a:off x="1984613" y="1050879"/>
                <a:ext cx="6093724" cy="11453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400" b="1" i="1" smtClean="0">
                          <a:latin typeface="Cambria Math" panose="02040503050406030204" pitchFamily="18" charset="0"/>
                        </a:rPr>
                        <m:t>𝒇</m:t>
                      </m:r>
                      <m:d>
                        <m:dPr>
                          <m:ctrlPr>
                            <a:rPr lang="en-IN" sz="2400" b="1" i="1">
                              <a:latin typeface="Cambria Math" panose="02040503050406030204" pitchFamily="18" charset="0"/>
                            </a:rPr>
                          </m:ctrlPr>
                        </m:dPr>
                        <m:e>
                          <m:r>
                            <a:rPr lang="en-IN" sz="2400" b="1" i="1">
                              <a:latin typeface="Cambria Math" panose="02040503050406030204" pitchFamily="18" charset="0"/>
                            </a:rPr>
                            <m:t>𝒙</m:t>
                          </m:r>
                        </m:e>
                      </m:d>
                      <m:r>
                        <a:rPr lang="en-IN" sz="2400" b="1" i="0">
                          <a:latin typeface="Cambria Math" panose="02040503050406030204" pitchFamily="18" charset="0"/>
                        </a:rPr>
                        <m:t>=</m:t>
                      </m:r>
                      <m:nary>
                        <m:naryPr>
                          <m:chr m:val="∑"/>
                          <m:limLoc m:val="undOvr"/>
                          <m:grow m:val="on"/>
                          <m:ctrlPr>
                            <a:rPr lang="en-IN" sz="2400" b="1" i="1">
                              <a:latin typeface="Cambria Math" panose="02040503050406030204" pitchFamily="18" charset="0"/>
                            </a:rPr>
                          </m:ctrlPr>
                        </m:naryPr>
                        <m:sub>
                          <m:r>
                            <a:rPr lang="en-IN" sz="2400" b="1" i="1">
                              <a:latin typeface="Cambria Math" panose="02040503050406030204" pitchFamily="18" charset="0"/>
                            </a:rPr>
                            <m:t>𝒊</m:t>
                          </m:r>
                          <m:r>
                            <a:rPr lang="en-IN" sz="2400" b="1" i="0">
                              <a:latin typeface="Cambria Math" panose="02040503050406030204" pitchFamily="18" charset="0"/>
                            </a:rPr>
                            <m:t>=</m:t>
                          </m:r>
                          <m:r>
                            <a:rPr lang="en-IN" sz="2400" b="1" i="0">
                              <a:latin typeface="Cambria Math" panose="02040503050406030204" pitchFamily="18" charset="0"/>
                            </a:rPr>
                            <m:t>𝟏</m:t>
                          </m:r>
                        </m:sub>
                        <m:sup>
                          <m:r>
                            <a:rPr lang="en-IN" sz="2400" b="1" i="1">
                              <a:latin typeface="Cambria Math" panose="02040503050406030204" pitchFamily="18" charset="0"/>
                            </a:rPr>
                            <m:t>𝒅</m:t>
                          </m:r>
                        </m:sup>
                        <m:e>
                          <m:r>
                            <a:rPr lang="en-IN" sz="2400" b="1" i="1">
                              <a:latin typeface="Cambria Math" panose="02040503050406030204" pitchFamily="18" charset="0"/>
                            </a:rPr>
                            <m:t>𝒊</m:t>
                          </m:r>
                          <m:sSubSup>
                            <m:sSubSupPr>
                              <m:ctrlPr>
                                <a:rPr lang="en-IN" sz="2400" b="1" i="1">
                                  <a:solidFill>
                                    <a:srgbClr val="836967"/>
                                  </a:solidFill>
                                  <a:latin typeface="Cambria Math" panose="02040503050406030204" pitchFamily="18" charset="0"/>
                                </a:rPr>
                              </m:ctrlPr>
                            </m:sSubSupPr>
                            <m:e>
                              <m:r>
                                <a:rPr lang="en-IN" sz="2400" b="1" i="1">
                                  <a:latin typeface="Cambria Math" panose="02040503050406030204" pitchFamily="18" charset="0"/>
                                </a:rPr>
                                <m:t>𝒙</m:t>
                              </m:r>
                            </m:e>
                            <m:sub>
                              <m:r>
                                <a:rPr lang="en-IN" sz="2400" b="1" i="1">
                                  <a:latin typeface="Cambria Math" panose="02040503050406030204" pitchFamily="18" charset="0"/>
                                </a:rPr>
                                <m:t>𝒊</m:t>
                              </m:r>
                            </m:sub>
                            <m:sup>
                              <m:r>
                                <a:rPr lang="en-IN" sz="2400" b="1" i="0">
                                  <a:latin typeface="Cambria Math" panose="02040503050406030204" pitchFamily="18" charset="0"/>
                                </a:rPr>
                                <m:t>𝟐</m:t>
                              </m:r>
                            </m:sup>
                          </m:sSubSup>
                        </m:e>
                      </m:nary>
                    </m:oMath>
                  </m:oMathPara>
                </a14:m>
                <a:endParaRPr lang="en-IN" sz="2400" b="1" dirty="0"/>
              </a:p>
            </p:txBody>
          </p:sp>
        </mc:Choice>
        <mc:Fallback xmlns="">
          <p:sp>
            <p:nvSpPr>
              <p:cNvPr id="7" name="TextBox 6">
                <a:extLst>
                  <a:ext uri="{FF2B5EF4-FFF2-40B4-BE49-F238E27FC236}">
                    <a16:creationId xmlns:a16="http://schemas.microsoft.com/office/drawing/2014/main" id="{880B557E-00CD-4D40-BDC9-FB2C75882743}"/>
                  </a:ext>
                </a:extLst>
              </p:cNvPr>
              <p:cNvSpPr txBox="1">
                <a:spLocks noRot="1" noChangeAspect="1" noMove="1" noResize="1" noEditPoints="1" noAdjustHandles="1" noChangeArrowheads="1" noChangeShapeType="1" noTextEdit="1"/>
              </p:cNvSpPr>
              <p:nvPr/>
            </p:nvSpPr>
            <p:spPr>
              <a:xfrm>
                <a:off x="1984613" y="1050879"/>
                <a:ext cx="6093724" cy="1145378"/>
              </a:xfrm>
              <a:prstGeom prst="rect">
                <a:avLst/>
              </a:prstGeom>
              <a:blipFill>
                <a:blip r:embed="rId2"/>
                <a:stretch>
                  <a:fillRect/>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BA379F12-0B28-44B6-9C24-B33D86B98BC9}"/>
              </a:ext>
            </a:extLst>
          </p:cNvPr>
          <p:cNvSpPr txBox="1"/>
          <p:nvPr/>
        </p:nvSpPr>
        <p:spPr>
          <a:xfrm>
            <a:off x="1119116" y="2306472"/>
            <a:ext cx="10515600" cy="3693319"/>
          </a:xfrm>
          <a:prstGeom prst="rect">
            <a:avLst/>
          </a:prstGeom>
          <a:noFill/>
        </p:spPr>
        <p:txBody>
          <a:bodyPr wrap="square" rtlCol="0">
            <a:spAutoFit/>
          </a:bodyPr>
          <a:lstStyle/>
          <a:p>
            <a:r>
              <a:rPr lang="en-IN" dirty="0"/>
              <a:t> </a:t>
            </a:r>
            <a:r>
              <a:rPr lang="en-IN" sz="2400" dirty="0"/>
              <a:t>Where,</a:t>
            </a:r>
          </a:p>
          <a:p>
            <a:r>
              <a:rPr lang="en-IN" sz="2400" dirty="0"/>
              <a:t> d – dimension. (Number of variables)</a:t>
            </a:r>
          </a:p>
          <a:p>
            <a:r>
              <a:rPr lang="en-IN" sz="2400" dirty="0"/>
              <a:t> I = 1 to d.</a:t>
            </a:r>
          </a:p>
          <a:p>
            <a:pPr algn="ctr"/>
            <a:endParaRPr lang="en-IN" sz="2400" dirty="0"/>
          </a:p>
          <a:p>
            <a:pPr algn="ctr"/>
            <a:r>
              <a:rPr lang="en-IN" sz="2400" dirty="0"/>
              <a:t>Function is also known as weighted Sphere modal.</a:t>
            </a:r>
          </a:p>
          <a:p>
            <a:pPr algn="ctr"/>
            <a:endParaRPr lang="en-IN" sz="2400" dirty="0"/>
          </a:p>
          <a:p>
            <a:r>
              <a:rPr lang="en-IN" sz="2400" dirty="0"/>
              <a:t>	</a:t>
            </a:r>
          </a:p>
          <a:p>
            <a:r>
              <a:rPr lang="en-IN" sz="2400" dirty="0"/>
              <a:t>	Continuous, Convex and unimodal.</a:t>
            </a:r>
          </a:p>
          <a:p>
            <a:r>
              <a:rPr lang="en-IN" sz="2400" dirty="0"/>
              <a:t>	Number of global minimum = 01 </a:t>
            </a:r>
          </a:p>
          <a:p>
            <a:r>
              <a:rPr lang="en-IN" dirty="0"/>
              <a:t>	</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FFCBA80-E465-43CD-81B5-252F87A3C69A}"/>
                  </a:ext>
                </a:extLst>
              </p:cNvPr>
              <p:cNvSpPr txBox="1"/>
              <p:nvPr/>
            </p:nvSpPr>
            <p:spPr>
              <a:xfrm>
                <a:off x="557284" y="5607066"/>
                <a:ext cx="609372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000" b="1" i="1" smtClean="0">
                          <a:latin typeface="Cambria Math" panose="02040503050406030204" pitchFamily="18" charset="0"/>
                        </a:rPr>
                        <m:t>𝒇</m:t>
                      </m:r>
                      <m:d>
                        <m:dPr>
                          <m:ctrlPr>
                            <a:rPr lang="en-IN" sz="2000" b="1" i="1">
                              <a:latin typeface="Cambria Math" panose="02040503050406030204" pitchFamily="18" charset="0"/>
                            </a:rPr>
                          </m:ctrlPr>
                        </m:dPr>
                        <m:e>
                          <m:r>
                            <a:rPr lang="en-IN" sz="2000" b="1" i="1">
                              <a:latin typeface="Cambria Math" panose="02040503050406030204" pitchFamily="18" charset="0"/>
                            </a:rPr>
                            <m:t>𝒙</m:t>
                          </m:r>
                        </m:e>
                      </m:d>
                      <m:r>
                        <a:rPr lang="en-IN" sz="2000" b="1" i="0">
                          <a:latin typeface="Cambria Math" panose="02040503050406030204" pitchFamily="18" charset="0"/>
                        </a:rPr>
                        <m:t>=</m:t>
                      </m:r>
                      <m:r>
                        <a:rPr lang="en-IN" sz="2000" b="1" i="0">
                          <a:latin typeface="Cambria Math" panose="02040503050406030204" pitchFamily="18" charset="0"/>
                        </a:rPr>
                        <m:t>𝟎</m:t>
                      </m:r>
                      <m:r>
                        <a:rPr lang="en-IN" sz="2000" b="1" i="0">
                          <a:latin typeface="Cambria Math" panose="02040503050406030204" pitchFamily="18" charset="0"/>
                        </a:rPr>
                        <m:t>;</m:t>
                      </m:r>
                      <m:r>
                        <a:rPr lang="en-IN" sz="2000" b="1" i="1">
                          <a:latin typeface="Cambria Math" panose="02040503050406030204" pitchFamily="18" charset="0"/>
                        </a:rPr>
                        <m:t>𝒙</m:t>
                      </m:r>
                      <m:d>
                        <m:dPr>
                          <m:ctrlPr>
                            <a:rPr lang="en-IN" sz="2000" b="1" i="1">
                              <a:latin typeface="Cambria Math" panose="02040503050406030204" pitchFamily="18" charset="0"/>
                            </a:rPr>
                          </m:ctrlPr>
                        </m:dPr>
                        <m:e>
                          <m:r>
                            <a:rPr lang="en-IN" sz="2000" b="1" i="1">
                              <a:latin typeface="Cambria Math" panose="02040503050406030204" pitchFamily="18" charset="0"/>
                            </a:rPr>
                            <m:t>𝒊</m:t>
                          </m:r>
                        </m:e>
                      </m:d>
                      <m:r>
                        <a:rPr lang="en-IN" sz="2000" b="1" i="0">
                          <a:latin typeface="Cambria Math" panose="02040503050406030204" pitchFamily="18" charset="0"/>
                        </a:rPr>
                        <m:t>=</m:t>
                      </m:r>
                      <m:r>
                        <a:rPr lang="en-IN" sz="2000" b="1" i="0">
                          <a:latin typeface="Cambria Math" panose="02040503050406030204" pitchFamily="18" charset="0"/>
                        </a:rPr>
                        <m:t>𝟎</m:t>
                      </m:r>
                      <m:r>
                        <a:rPr lang="en-IN" sz="2000" b="1" i="0">
                          <a:latin typeface="Cambria Math" panose="02040503050406030204" pitchFamily="18" charset="0"/>
                        </a:rPr>
                        <m:t>;</m:t>
                      </m:r>
                      <m:r>
                        <a:rPr lang="en-IN" sz="2000" b="1" i="1">
                          <a:latin typeface="Cambria Math" panose="02040503050406030204" pitchFamily="18" charset="0"/>
                        </a:rPr>
                        <m:t>𝒊</m:t>
                      </m:r>
                      <m:r>
                        <a:rPr lang="en-IN" sz="2000" b="1" i="0">
                          <a:latin typeface="Cambria Math" panose="02040503050406030204" pitchFamily="18" charset="0"/>
                        </a:rPr>
                        <m:t>=</m:t>
                      </m:r>
                      <m:r>
                        <a:rPr lang="en-IN" sz="2000" b="1" i="0">
                          <a:latin typeface="Cambria Math" panose="02040503050406030204" pitchFamily="18" charset="0"/>
                        </a:rPr>
                        <m:t>𝟏</m:t>
                      </m:r>
                      <m:r>
                        <a:rPr lang="en-IN" sz="2000" b="1" i="0">
                          <a:latin typeface="Cambria Math" panose="02040503050406030204" pitchFamily="18" charset="0"/>
                        </a:rPr>
                        <m:t>:</m:t>
                      </m:r>
                      <m:r>
                        <a:rPr lang="en-IN" sz="2000" b="1" i="1">
                          <a:latin typeface="Cambria Math" panose="02040503050406030204" pitchFamily="18" charset="0"/>
                        </a:rPr>
                        <m:t>𝒅</m:t>
                      </m:r>
                    </m:oMath>
                  </m:oMathPara>
                </a14:m>
                <a:endParaRPr lang="en-IN" sz="2000" b="1" dirty="0"/>
              </a:p>
            </p:txBody>
          </p:sp>
        </mc:Choice>
        <mc:Fallback>
          <p:sp>
            <p:nvSpPr>
              <p:cNvPr id="10" name="TextBox 9">
                <a:extLst>
                  <a:ext uri="{FF2B5EF4-FFF2-40B4-BE49-F238E27FC236}">
                    <a16:creationId xmlns:a16="http://schemas.microsoft.com/office/drawing/2014/main" id="{1FFCBA80-E465-43CD-81B5-252F87A3C69A}"/>
                  </a:ext>
                </a:extLst>
              </p:cNvPr>
              <p:cNvSpPr txBox="1">
                <a:spLocks noRot="1" noChangeAspect="1" noMove="1" noResize="1" noEditPoints="1" noAdjustHandles="1" noChangeArrowheads="1" noChangeShapeType="1" noTextEdit="1"/>
              </p:cNvSpPr>
              <p:nvPr/>
            </p:nvSpPr>
            <p:spPr>
              <a:xfrm>
                <a:off x="557284" y="5607066"/>
                <a:ext cx="6093724" cy="400110"/>
              </a:xfrm>
              <a:prstGeom prst="rect">
                <a:avLst/>
              </a:prstGeom>
              <a:blipFill>
                <a:blip r:embed="rId3"/>
                <a:stretch>
                  <a:fillRect b="-15385"/>
                </a:stretch>
              </a:blipFill>
            </p:spPr>
            <p:txBody>
              <a:bodyPr/>
              <a:lstStyle/>
              <a:p>
                <a:r>
                  <a:rPr lang="en-IN">
                    <a:noFill/>
                  </a:rPr>
                  <a:t> </a:t>
                </a:r>
              </a:p>
            </p:txBody>
          </p:sp>
        </mc:Fallback>
      </mc:AlternateContent>
    </p:spTree>
    <p:extLst>
      <p:ext uri="{BB962C8B-B14F-4D97-AF65-F5344CB8AC3E}">
        <p14:creationId xmlns:p14="http://schemas.microsoft.com/office/powerpoint/2010/main" val="2842461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a:bodyPr>
          <a:lstStyle/>
          <a:p>
            <a:r>
              <a:rPr lang="en-IN" dirty="0">
                <a:latin typeface="Bodoni MT Condensed" panose="02070606080606020203" pitchFamily="18" charset="0"/>
              </a:rPr>
              <a:t>Prob. 3:Dixon-price function.</a:t>
            </a:r>
            <a:endParaRPr lang="en-IN" dirty="0"/>
          </a:p>
        </p:txBody>
      </p:sp>
      <p:sp>
        <p:nvSpPr>
          <p:cNvPr id="8" name="TextBox 7">
            <a:extLst>
              <a:ext uri="{FF2B5EF4-FFF2-40B4-BE49-F238E27FC236}">
                <a16:creationId xmlns:a16="http://schemas.microsoft.com/office/drawing/2014/main" id="{BA379F12-0B28-44B6-9C24-B33D86B98BC9}"/>
              </a:ext>
            </a:extLst>
          </p:cNvPr>
          <p:cNvSpPr txBox="1"/>
          <p:nvPr/>
        </p:nvSpPr>
        <p:spPr>
          <a:xfrm>
            <a:off x="1119116" y="2306472"/>
            <a:ext cx="10515600" cy="2308324"/>
          </a:xfrm>
          <a:prstGeom prst="rect">
            <a:avLst/>
          </a:prstGeom>
          <a:noFill/>
        </p:spPr>
        <p:txBody>
          <a:bodyPr wrap="square" rtlCol="0">
            <a:spAutoFit/>
          </a:bodyPr>
          <a:lstStyle/>
          <a:p>
            <a:r>
              <a:rPr lang="en-IN" dirty="0"/>
              <a:t> Where,</a:t>
            </a:r>
          </a:p>
          <a:p>
            <a:r>
              <a:rPr lang="en-IN" dirty="0"/>
              <a:t> d – dimension. (Number of variables)</a:t>
            </a:r>
          </a:p>
          <a:p>
            <a:r>
              <a:rPr lang="en-IN" dirty="0"/>
              <a:t> I = 1 to d.</a:t>
            </a:r>
          </a:p>
          <a:p>
            <a:pPr algn="ctr"/>
            <a:endParaRPr lang="en-IN" dirty="0"/>
          </a:p>
          <a:p>
            <a:pPr algn="ctr"/>
            <a:endParaRPr lang="en-IN" dirty="0"/>
          </a:p>
          <a:p>
            <a:r>
              <a:rPr lang="en-IN" dirty="0"/>
              <a:t>	</a:t>
            </a:r>
          </a:p>
          <a:p>
            <a:r>
              <a:rPr lang="en-IN" dirty="0"/>
              <a:t>	Number of minimum = 01</a:t>
            </a:r>
          </a:p>
          <a:p>
            <a:r>
              <a:rPr lang="en-IN" dirty="0"/>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FFCBA80-E465-43CD-81B5-252F87A3C69A}"/>
                  </a:ext>
                </a:extLst>
              </p:cNvPr>
              <p:cNvSpPr txBox="1"/>
              <p:nvPr/>
            </p:nvSpPr>
            <p:spPr>
              <a:xfrm>
                <a:off x="557284" y="4768684"/>
                <a:ext cx="6093724" cy="6353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000" b="1" i="1" smtClean="0">
                          <a:latin typeface="Cambria Math" panose="02040503050406030204" pitchFamily="18" charset="0"/>
                        </a:rPr>
                        <m:t>𝒇</m:t>
                      </m:r>
                      <m:d>
                        <m:dPr>
                          <m:ctrlPr>
                            <a:rPr lang="en-IN" sz="2000" b="1" i="1">
                              <a:latin typeface="Cambria Math" panose="02040503050406030204" pitchFamily="18" charset="0"/>
                            </a:rPr>
                          </m:ctrlPr>
                        </m:dPr>
                        <m:e>
                          <m:r>
                            <a:rPr lang="en-IN" sz="2000" b="1" i="1">
                              <a:latin typeface="Cambria Math" panose="02040503050406030204" pitchFamily="18" charset="0"/>
                            </a:rPr>
                            <m:t>𝒙</m:t>
                          </m:r>
                        </m:e>
                      </m:d>
                      <m:r>
                        <a:rPr lang="en-IN" sz="2000" b="1" i="0">
                          <a:latin typeface="Cambria Math" panose="02040503050406030204" pitchFamily="18" charset="0"/>
                        </a:rPr>
                        <m:t>=</m:t>
                      </m:r>
                      <m:r>
                        <a:rPr lang="en-IN" sz="2000" b="1" i="0">
                          <a:latin typeface="Cambria Math" panose="02040503050406030204" pitchFamily="18" charset="0"/>
                        </a:rPr>
                        <m:t>𝟎</m:t>
                      </m:r>
                      <m:r>
                        <a:rPr lang="en-IN" sz="2000" b="1" i="0">
                          <a:latin typeface="Cambria Math" panose="02040503050406030204" pitchFamily="18" charset="0"/>
                        </a:rPr>
                        <m:t>;</m:t>
                      </m:r>
                      <m:r>
                        <a:rPr lang="en-IN" sz="2000" b="1" i="1">
                          <a:latin typeface="Cambria Math" panose="02040503050406030204" pitchFamily="18" charset="0"/>
                        </a:rPr>
                        <m:t>𝒙</m:t>
                      </m:r>
                      <m:d>
                        <m:dPr>
                          <m:ctrlPr>
                            <a:rPr lang="en-IN" sz="2000" b="1" i="1">
                              <a:latin typeface="Cambria Math" panose="02040503050406030204" pitchFamily="18" charset="0"/>
                            </a:rPr>
                          </m:ctrlPr>
                        </m:dPr>
                        <m:e>
                          <m:r>
                            <a:rPr lang="en-IN" sz="2000" b="1" i="1">
                              <a:latin typeface="Cambria Math" panose="02040503050406030204" pitchFamily="18" charset="0"/>
                            </a:rPr>
                            <m:t>𝒊</m:t>
                          </m:r>
                        </m:e>
                      </m:d>
                      <m:r>
                        <a:rPr lang="en-IN" sz="2000" b="1" i="0">
                          <a:latin typeface="Cambria Math" panose="02040503050406030204" pitchFamily="18" charset="0"/>
                        </a:rPr>
                        <m:t>=</m:t>
                      </m:r>
                      <m:sSup>
                        <m:sSupPr>
                          <m:ctrlPr>
                            <a:rPr lang="en-IN" sz="2000" b="1" i="1" smtClean="0">
                              <a:solidFill>
                                <a:srgbClr val="836967"/>
                              </a:solidFill>
                              <a:latin typeface="Cambria Math" panose="02040503050406030204" pitchFamily="18" charset="0"/>
                            </a:rPr>
                          </m:ctrlPr>
                        </m:sSupPr>
                        <m:e>
                          <m:r>
                            <a:rPr lang="en-IN" sz="2000" b="1" i="1">
                              <a:latin typeface="Cambria Math" panose="02040503050406030204" pitchFamily="18" charset="0"/>
                            </a:rPr>
                            <m:t>𝟐</m:t>
                          </m:r>
                        </m:e>
                        <m:sup>
                          <m:r>
                            <a:rPr lang="en-IN" sz="2000" b="1" i="0">
                              <a:latin typeface="Cambria Math" panose="02040503050406030204" pitchFamily="18" charset="0"/>
                            </a:rPr>
                            <m:t>−</m:t>
                          </m:r>
                          <m:f>
                            <m:fPr>
                              <m:ctrlPr>
                                <a:rPr lang="en-IN" sz="2000" b="1" i="1">
                                  <a:solidFill>
                                    <a:srgbClr val="836967"/>
                                  </a:solidFill>
                                  <a:latin typeface="Cambria Math" panose="02040503050406030204" pitchFamily="18" charset="0"/>
                                </a:rPr>
                              </m:ctrlPr>
                            </m:fPr>
                            <m:num>
                              <m:sSup>
                                <m:sSupPr>
                                  <m:ctrlPr>
                                    <a:rPr lang="en-IN" sz="2000" b="1" i="1">
                                      <a:solidFill>
                                        <a:srgbClr val="836967"/>
                                      </a:solidFill>
                                      <a:latin typeface="Cambria Math" panose="02040503050406030204" pitchFamily="18" charset="0"/>
                                    </a:rPr>
                                  </m:ctrlPr>
                                </m:sSupPr>
                                <m:e>
                                  <m:r>
                                    <a:rPr lang="en-IN" sz="2000" b="1" i="0">
                                      <a:latin typeface="Cambria Math" panose="02040503050406030204" pitchFamily="18" charset="0"/>
                                    </a:rPr>
                                    <m:t>𝟐</m:t>
                                  </m:r>
                                </m:e>
                                <m:sup>
                                  <m:r>
                                    <a:rPr lang="en-IN" sz="2000" b="1" i="1">
                                      <a:latin typeface="Cambria Math" panose="02040503050406030204" pitchFamily="18" charset="0"/>
                                    </a:rPr>
                                    <m:t>𝒊</m:t>
                                  </m:r>
                                </m:sup>
                              </m:sSup>
                              <m:r>
                                <a:rPr lang="en-IN" sz="2000" b="1" i="0">
                                  <a:latin typeface="Cambria Math" panose="02040503050406030204" pitchFamily="18" charset="0"/>
                                </a:rPr>
                                <m:t>−</m:t>
                              </m:r>
                              <m:r>
                                <a:rPr lang="en-IN" sz="2000" b="1" i="0">
                                  <a:latin typeface="Cambria Math" panose="02040503050406030204" pitchFamily="18" charset="0"/>
                                </a:rPr>
                                <m:t>𝟐</m:t>
                              </m:r>
                            </m:num>
                            <m:den>
                              <m:sSup>
                                <m:sSupPr>
                                  <m:ctrlPr>
                                    <a:rPr lang="en-IN" sz="2000" b="1" i="1">
                                      <a:solidFill>
                                        <a:srgbClr val="836967"/>
                                      </a:solidFill>
                                      <a:latin typeface="Cambria Math" panose="02040503050406030204" pitchFamily="18" charset="0"/>
                                    </a:rPr>
                                  </m:ctrlPr>
                                </m:sSupPr>
                                <m:e>
                                  <m:r>
                                    <a:rPr lang="en-IN" sz="2000" b="1" i="0">
                                      <a:latin typeface="Cambria Math" panose="02040503050406030204" pitchFamily="18" charset="0"/>
                                    </a:rPr>
                                    <m:t>𝟐</m:t>
                                  </m:r>
                                </m:e>
                                <m:sup>
                                  <m:r>
                                    <a:rPr lang="en-IN" sz="2000" b="1" i="1">
                                      <a:latin typeface="Cambria Math" panose="02040503050406030204" pitchFamily="18" charset="0"/>
                                    </a:rPr>
                                    <m:t>𝒊</m:t>
                                  </m:r>
                                </m:sup>
                              </m:sSup>
                            </m:den>
                          </m:f>
                        </m:sup>
                      </m:sSup>
                      <m:r>
                        <a:rPr lang="en-IN" sz="2000" b="1" i="0">
                          <a:latin typeface="Cambria Math" panose="02040503050406030204" pitchFamily="18" charset="0"/>
                        </a:rPr>
                        <m:t>;</m:t>
                      </m:r>
                      <m:r>
                        <a:rPr lang="en-IN" sz="2000" b="1" i="1">
                          <a:latin typeface="Cambria Math" panose="02040503050406030204" pitchFamily="18" charset="0"/>
                        </a:rPr>
                        <m:t>𝒊</m:t>
                      </m:r>
                      <m:r>
                        <a:rPr lang="en-IN" sz="2000" b="1" i="0">
                          <a:latin typeface="Cambria Math" panose="02040503050406030204" pitchFamily="18" charset="0"/>
                        </a:rPr>
                        <m:t>=</m:t>
                      </m:r>
                      <m:r>
                        <a:rPr lang="en-IN" sz="2000" b="1" i="0">
                          <a:latin typeface="Cambria Math" panose="02040503050406030204" pitchFamily="18" charset="0"/>
                        </a:rPr>
                        <m:t>𝟏</m:t>
                      </m:r>
                      <m:r>
                        <a:rPr lang="en-IN" sz="2000" b="1" i="0">
                          <a:latin typeface="Cambria Math" panose="02040503050406030204" pitchFamily="18" charset="0"/>
                        </a:rPr>
                        <m:t>:</m:t>
                      </m:r>
                      <m:r>
                        <a:rPr lang="en-IN" sz="2000" b="1" i="1">
                          <a:latin typeface="Cambria Math" panose="02040503050406030204" pitchFamily="18" charset="0"/>
                        </a:rPr>
                        <m:t>𝒅</m:t>
                      </m:r>
                    </m:oMath>
                  </m:oMathPara>
                </a14:m>
                <a:endParaRPr lang="en-IN" sz="2000" b="1" dirty="0"/>
              </a:p>
            </p:txBody>
          </p:sp>
        </mc:Choice>
        <mc:Fallback xmlns="">
          <p:sp>
            <p:nvSpPr>
              <p:cNvPr id="10" name="TextBox 9">
                <a:extLst>
                  <a:ext uri="{FF2B5EF4-FFF2-40B4-BE49-F238E27FC236}">
                    <a16:creationId xmlns:a16="http://schemas.microsoft.com/office/drawing/2014/main" id="{1FFCBA80-E465-43CD-81B5-252F87A3C69A}"/>
                  </a:ext>
                </a:extLst>
              </p:cNvPr>
              <p:cNvSpPr txBox="1">
                <a:spLocks noRot="1" noChangeAspect="1" noMove="1" noResize="1" noEditPoints="1" noAdjustHandles="1" noChangeArrowheads="1" noChangeShapeType="1" noTextEdit="1"/>
              </p:cNvSpPr>
              <p:nvPr/>
            </p:nvSpPr>
            <p:spPr>
              <a:xfrm>
                <a:off x="557284" y="4768684"/>
                <a:ext cx="6093724" cy="63530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64B3737-DF2F-4C1C-80F6-050C9DC27BE1}"/>
                  </a:ext>
                </a:extLst>
              </p:cNvPr>
              <p:cNvSpPr txBox="1"/>
              <p:nvPr/>
            </p:nvSpPr>
            <p:spPr>
              <a:xfrm>
                <a:off x="2514600" y="1201004"/>
                <a:ext cx="6093724" cy="11453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400" b="1" i="1" smtClean="0">
                          <a:latin typeface="Cambria Math" panose="02040503050406030204" pitchFamily="18" charset="0"/>
                        </a:rPr>
                        <m:t>𝒇</m:t>
                      </m:r>
                      <m:d>
                        <m:dPr>
                          <m:ctrlPr>
                            <a:rPr lang="en-IN" sz="2400" b="1" i="1">
                              <a:latin typeface="Cambria Math" panose="02040503050406030204" pitchFamily="18" charset="0"/>
                            </a:rPr>
                          </m:ctrlPr>
                        </m:dPr>
                        <m:e>
                          <m:r>
                            <a:rPr lang="en-IN" sz="2400" b="1" i="1">
                              <a:latin typeface="Cambria Math" panose="02040503050406030204" pitchFamily="18" charset="0"/>
                            </a:rPr>
                            <m:t>𝒙</m:t>
                          </m:r>
                        </m:e>
                      </m:d>
                      <m:r>
                        <a:rPr lang="en-IN" sz="2400" b="1" i="0">
                          <a:latin typeface="Cambria Math" panose="02040503050406030204" pitchFamily="18" charset="0"/>
                        </a:rPr>
                        <m:t>=</m:t>
                      </m:r>
                      <m:sSup>
                        <m:sSupPr>
                          <m:ctrlPr>
                            <a:rPr lang="en-IN" sz="2400" b="1" i="1">
                              <a:solidFill>
                                <a:srgbClr val="836967"/>
                              </a:solidFill>
                              <a:latin typeface="Cambria Math" panose="02040503050406030204" pitchFamily="18" charset="0"/>
                            </a:rPr>
                          </m:ctrlPr>
                        </m:sSupPr>
                        <m:e>
                          <m:d>
                            <m:dPr>
                              <m:ctrlPr>
                                <a:rPr lang="en-IN" sz="2400" b="1" i="1">
                                  <a:latin typeface="Cambria Math" panose="02040503050406030204" pitchFamily="18" charset="0"/>
                                </a:rPr>
                              </m:ctrlPr>
                            </m:dPr>
                            <m:e>
                              <m:sSub>
                                <m:sSubPr>
                                  <m:ctrlPr>
                                    <a:rPr lang="en-IN" sz="2400" b="1" i="1">
                                      <a:solidFill>
                                        <a:srgbClr val="836967"/>
                                      </a:solidFill>
                                      <a:latin typeface="Cambria Math" panose="02040503050406030204" pitchFamily="18" charset="0"/>
                                    </a:rPr>
                                  </m:ctrlPr>
                                </m:sSubPr>
                                <m:e>
                                  <m:r>
                                    <a:rPr lang="en-IN" sz="2400" b="1" i="1">
                                      <a:latin typeface="Cambria Math" panose="02040503050406030204" pitchFamily="18" charset="0"/>
                                    </a:rPr>
                                    <m:t>𝒙</m:t>
                                  </m:r>
                                </m:e>
                                <m:sub>
                                  <m:r>
                                    <a:rPr lang="en-IN" sz="2400" b="1" i="0">
                                      <a:latin typeface="Cambria Math" panose="02040503050406030204" pitchFamily="18" charset="0"/>
                                    </a:rPr>
                                    <m:t>𝟏</m:t>
                                  </m:r>
                                </m:sub>
                              </m:sSub>
                              <m:r>
                                <a:rPr lang="en-IN" sz="2400" b="1" i="0">
                                  <a:latin typeface="Cambria Math" panose="02040503050406030204" pitchFamily="18" charset="0"/>
                                </a:rPr>
                                <m:t>−</m:t>
                              </m:r>
                              <m:r>
                                <a:rPr lang="en-IN" sz="2400" b="1" i="0">
                                  <a:latin typeface="Cambria Math" panose="02040503050406030204" pitchFamily="18" charset="0"/>
                                </a:rPr>
                                <m:t>𝟏</m:t>
                              </m:r>
                            </m:e>
                          </m:d>
                        </m:e>
                        <m:sup>
                          <m:r>
                            <a:rPr lang="en-IN" sz="2400" b="1" i="0">
                              <a:latin typeface="Cambria Math" panose="02040503050406030204" pitchFamily="18" charset="0"/>
                            </a:rPr>
                            <m:t>𝟐</m:t>
                          </m:r>
                        </m:sup>
                      </m:sSup>
                      <m:r>
                        <a:rPr lang="en-IN" sz="2400" b="1" i="0">
                          <a:latin typeface="Cambria Math" panose="02040503050406030204" pitchFamily="18" charset="0"/>
                        </a:rPr>
                        <m:t>+</m:t>
                      </m:r>
                      <m:nary>
                        <m:naryPr>
                          <m:chr m:val="∑"/>
                          <m:limLoc m:val="undOvr"/>
                          <m:grow m:val="on"/>
                          <m:ctrlPr>
                            <a:rPr lang="en-IN" sz="2400" b="1" i="1">
                              <a:latin typeface="Cambria Math" panose="02040503050406030204" pitchFamily="18" charset="0"/>
                            </a:rPr>
                          </m:ctrlPr>
                        </m:naryPr>
                        <m:sub>
                          <m:r>
                            <a:rPr lang="en-IN" sz="2400" b="1" i="1">
                              <a:latin typeface="Cambria Math" panose="02040503050406030204" pitchFamily="18" charset="0"/>
                            </a:rPr>
                            <m:t>𝒊</m:t>
                          </m:r>
                          <m:r>
                            <a:rPr lang="en-IN" sz="2400" b="1" i="0">
                              <a:latin typeface="Cambria Math" panose="02040503050406030204" pitchFamily="18" charset="0"/>
                            </a:rPr>
                            <m:t>=</m:t>
                          </m:r>
                          <m:r>
                            <a:rPr lang="en-IN" sz="2400" b="1" i="0">
                              <a:latin typeface="Cambria Math" panose="02040503050406030204" pitchFamily="18" charset="0"/>
                            </a:rPr>
                            <m:t>𝟐</m:t>
                          </m:r>
                        </m:sub>
                        <m:sup>
                          <m:r>
                            <a:rPr lang="en-IN" sz="2400" b="1" i="1">
                              <a:latin typeface="Cambria Math" panose="02040503050406030204" pitchFamily="18" charset="0"/>
                            </a:rPr>
                            <m:t>𝒅</m:t>
                          </m:r>
                        </m:sup>
                        <m:e>
                          <m:r>
                            <a:rPr lang="en-IN" sz="2400" b="1" i="1">
                              <a:latin typeface="Cambria Math" panose="02040503050406030204" pitchFamily="18" charset="0"/>
                            </a:rPr>
                            <m:t>𝒊</m:t>
                          </m:r>
                          <m:sSup>
                            <m:sSupPr>
                              <m:ctrlPr>
                                <a:rPr lang="en-IN" sz="2400" b="1" i="1">
                                  <a:solidFill>
                                    <a:srgbClr val="836967"/>
                                  </a:solidFill>
                                  <a:latin typeface="Cambria Math" panose="02040503050406030204" pitchFamily="18" charset="0"/>
                                </a:rPr>
                              </m:ctrlPr>
                            </m:sSupPr>
                            <m:e>
                              <m:d>
                                <m:dPr>
                                  <m:ctrlPr>
                                    <a:rPr lang="en-IN" sz="2400" b="1" i="1">
                                      <a:latin typeface="Cambria Math" panose="02040503050406030204" pitchFamily="18" charset="0"/>
                                    </a:rPr>
                                  </m:ctrlPr>
                                </m:dPr>
                                <m:e>
                                  <m:r>
                                    <a:rPr lang="en-IN" sz="2400" b="1" i="0">
                                      <a:latin typeface="Cambria Math" panose="02040503050406030204" pitchFamily="18" charset="0"/>
                                    </a:rPr>
                                    <m:t>𝟐</m:t>
                                  </m:r>
                                  <m:sSubSup>
                                    <m:sSubSupPr>
                                      <m:ctrlPr>
                                        <a:rPr lang="en-IN" sz="2400" b="1" i="1">
                                          <a:solidFill>
                                            <a:srgbClr val="836967"/>
                                          </a:solidFill>
                                          <a:latin typeface="Cambria Math" panose="02040503050406030204" pitchFamily="18" charset="0"/>
                                        </a:rPr>
                                      </m:ctrlPr>
                                    </m:sSubSupPr>
                                    <m:e>
                                      <m:r>
                                        <a:rPr lang="en-IN" sz="2400" b="1" i="1">
                                          <a:latin typeface="Cambria Math" panose="02040503050406030204" pitchFamily="18" charset="0"/>
                                        </a:rPr>
                                        <m:t>𝒙</m:t>
                                      </m:r>
                                    </m:e>
                                    <m:sub>
                                      <m:r>
                                        <a:rPr lang="en-IN" sz="2400" b="1" i="1">
                                          <a:latin typeface="Cambria Math" panose="02040503050406030204" pitchFamily="18" charset="0"/>
                                        </a:rPr>
                                        <m:t>𝒊</m:t>
                                      </m:r>
                                    </m:sub>
                                    <m:sup>
                                      <m:r>
                                        <a:rPr lang="en-IN" sz="2400" b="1" i="0">
                                          <a:latin typeface="Cambria Math" panose="02040503050406030204" pitchFamily="18" charset="0"/>
                                        </a:rPr>
                                        <m:t>𝟐</m:t>
                                      </m:r>
                                    </m:sup>
                                  </m:sSubSup>
                                  <m:r>
                                    <a:rPr lang="en-IN" sz="2400" b="1" i="0">
                                      <a:latin typeface="Cambria Math" panose="02040503050406030204" pitchFamily="18" charset="0"/>
                                    </a:rPr>
                                    <m:t>−</m:t>
                                  </m:r>
                                  <m:sSub>
                                    <m:sSubPr>
                                      <m:ctrlPr>
                                        <a:rPr lang="en-IN" sz="2400" b="1" i="1">
                                          <a:solidFill>
                                            <a:srgbClr val="836967"/>
                                          </a:solidFill>
                                          <a:latin typeface="Cambria Math" panose="02040503050406030204" pitchFamily="18" charset="0"/>
                                        </a:rPr>
                                      </m:ctrlPr>
                                    </m:sSubPr>
                                    <m:e>
                                      <m:r>
                                        <a:rPr lang="en-IN" sz="2400" b="1" i="1">
                                          <a:latin typeface="Cambria Math" panose="02040503050406030204" pitchFamily="18" charset="0"/>
                                        </a:rPr>
                                        <m:t>𝒙</m:t>
                                      </m:r>
                                    </m:e>
                                    <m:sub>
                                      <m:r>
                                        <a:rPr lang="en-IN" sz="2400" b="1" i="1">
                                          <a:latin typeface="Cambria Math" panose="02040503050406030204" pitchFamily="18" charset="0"/>
                                        </a:rPr>
                                        <m:t>𝒊</m:t>
                                      </m:r>
                                      <m:r>
                                        <a:rPr lang="en-IN" sz="2400" b="1" i="0">
                                          <a:latin typeface="Cambria Math" panose="02040503050406030204" pitchFamily="18" charset="0"/>
                                        </a:rPr>
                                        <m:t>−</m:t>
                                      </m:r>
                                      <m:r>
                                        <a:rPr lang="en-IN" sz="2400" b="1" i="0">
                                          <a:latin typeface="Cambria Math" panose="02040503050406030204" pitchFamily="18" charset="0"/>
                                        </a:rPr>
                                        <m:t>𝟏</m:t>
                                      </m:r>
                                    </m:sub>
                                  </m:sSub>
                                </m:e>
                              </m:d>
                            </m:e>
                            <m:sup>
                              <m:r>
                                <a:rPr lang="en-IN" sz="2400" b="1" i="0">
                                  <a:latin typeface="Cambria Math" panose="02040503050406030204" pitchFamily="18" charset="0"/>
                                </a:rPr>
                                <m:t>𝟐</m:t>
                              </m:r>
                            </m:sup>
                          </m:sSup>
                        </m:e>
                      </m:nary>
                    </m:oMath>
                  </m:oMathPara>
                </a14:m>
                <a:endParaRPr lang="en-IN" sz="2400" b="1" dirty="0"/>
              </a:p>
            </p:txBody>
          </p:sp>
        </mc:Choice>
        <mc:Fallback xmlns="">
          <p:sp>
            <p:nvSpPr>
              <p:cNvPr id="9" name="TextBox 8">
                <a:extLst>
                  <a:ext uri="{FF2B5EF4-FFF2-40B4-BE49-F238E27FC236}">
                    <a16:creationId xmlns:a16="http://schemas.microsoft.com/office/drawing/2014/main" id="{964B3737-DF2F-4C1C-80F6-050C9DC27BE1}"/>
                  </a:ext>
                </a:extLst>
              </p:cNvPr>
              <p:cNvSpPr txBox="1">
                <a:spLocks noRot="1" noChangeAspect="1" noMove="1" noResize="1" noEditPoints="1" noAdjustHandles="1" noChangeArrowheads="1" noChangeShapeType="1" noTextEdit="1"/>
              </p:cNvSpPr>
              <p:nvPr/>
            </p:nvSpPr>
            <p:spPr>
              <a:xfrm>
                <a:off x="2514600" y="1201004"/>
                <a:ext cx="6093724" cy="1145378"/>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394468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3:Dixon-price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2698339127"/>
              </p:ext>
            </p:extLst>
          </p:nvPr>
        </p:nvGraphicFramePr>
        <p:xfrm>
          <a:off x="838199" y="1620417"/>
          <a:ext cx="5562601" cy="3424465"/>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4</a:t>
                      </a:r>
                    </a:p>
                  </a:txBody>
                  <a:tcPr/>
                </a:tc>
                <a:tc>
                  <a:txBody>
                    <a:bodyPr/>
                    <a:lstStyle/>
                    <a:p>
                      <a:r>
                        <a:rPr lang="en-IN" dirty="0"/>
                        <a:t>-10</a:t>
                      </a:r>
                    </a:p>
                  </a:txBody>
                  <a:tcPr/>
                </a:tc>
                <a:tc>
                  <a:txBody>
                    <a:bodyPr/>
                    <a:lstStyle/>
                    <a:p>
                      <a:r>
                        <a:rPr lang="en-IN" dirty="0"/>
                        <a:t>10</a:t>
                      </a:r>
                    </a:p>
                  </a:txBody>
                  <a:tcPr/>
                </a:tc>
                <a:tc>
                  <a:txBody>
                    <a:bodyPr/>
                    <a:lstStyle/>
                    <a:p>
                      <a:r>
                        <a:rPr lang="en-IN" dirty="0"/>
                        <a:t>-7.5828</a:t>
                      </a:r>
                    </a:p>
                  </a:txBody>
                  <a:tcPr/>
                </a:tc>
                <a:tc>
                  <a:txBody>
                    <a:bodyPr/>
                    <a:lstStyle/>
                    <a:p>
                      <a:r>
                        <a:rPr lang="en-IN" dirty="0"/>
                        <a:t>1.004</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7.2542</a:t>
                      </a:r>
                    </a:p>
                  </a:txBody>
                  <a:tcPr/>
                </a:tc>
                <a:tc>
                  <a:txBody>
                    <a:bodyPr/>
                    <a:lstStyle/>
                    <a:p>
                      <a:r>
                        <a:rPr lang="en-IN" dirty="0"/>
                        <a:t>0.7086</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-0.3141</a:t>
                      </a:r>
                    </a:p>
                  </a:txBody>
                  <a:tcPr/>
                </a:tc>
                <a:tc>
                  <a:txBody>
                    <a:bodyPr/>
                    <a:lstStyle/>
                    <a:p>
                      <a:r>
                        <a:rPr lang="en-IN" dirty="0"/>
                        <a:t>0.5953</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6.8971</a:t>
                      </a:r>
                    </a:p>
                  </a:txBody>
                  <a:tcPr/>
                </a:tc>
                <a:tc>
                  <a:txBody>
                    <a:bodyPr/>
                    <a:lstStyle/>
                    <a:p>
                      <a:r>
                        <a:rPr lang="en-IN" dirty="0"/>
                        <a:t>0.5455</a:t>
                      </a:r>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0629274"/>
                  </a:ext>
                </a:extLst>
              </a:tr>
            </a:tbl>
          </a:graphicData>
        </a:graphic>
      </p:graphicFrame>
      <p:pic>
        <p:nvPicPr>
          <p:cNvPr id="5" name="Picture 4">
            <a:extLst>
              <a:ext uri="{FF2B5EF4-FFF2-40B4-BE49-F238E27FC236}">
                <a16:creationId xmlns:a16="http://schemas.microsoft.com/office/drawing/2014/main" id="{0E93B291-38F8-4D37-824D-1452EF03557B}"/>
              </a:ext>
            </a:extLst>
          </p:cNvPr>
          <p:cNvPicPr>
            <a:picLocks noChangeAspect="1"/>
          </p:cNvPicPr>
          <p:nvPr/>
        </p:nvPicPr>
        <p:blipFill>
          <a:blip r:embed="rId2"/>
          <a:stretch>
            <a:fillRect/>
          </a:stretch>
        </p:blipFill>
        <p:spPr>
          <a:xfrm>
            <a:off x="6096000" y="1620417"/>
            <a:ext cx="5334000" cy="4000500"/>
          </a:xfrm>
          <a:prstGeom prst="rect">
            <a:avLst/>
          </a:prstGeom>
        </p:spPr>
      </p:pic>
      <p:sp>
        <p:nvSpPr>
          <p:cNvPr id="9" name="TextBox 8">
            <a:extLst>
              <a:ext uri="{FF2B5EF4-FFF2-40B4-BE49-F238E27FC236}">
                <a16:creationId xmlns:a16="http://schemas.microsoft.com/office/drawing/2014/main" id="{297C6561-D82A-4C0B-B41F-0922940FD854}"/>
              </a:ext>
            </a:extLst>
          </p:cNvPr>
          <p:cNvSpPr txBox="1"/>
          <p:nvPr/>
        </p:nvSpPr>
        <p:spPr>
          <a:xfrm>
            <a:off x="838199" y="5044882"/>
            <a:ext cx="6093724" cy="646331"/>
          </a:xfrm>
          <a:prstGeom prst="rect">
            <a:avLst/>
          </a:prstGeom>
          <a:noFill/>
        </p:spPr>
        <p:txBody>
          <a:bodyPr wrap="square">
            <a:spAutoFit/>
          </a:bodyPr>
          <a:lstStyle/>
          <a:p>
            <a:r>
              <a:rPr lang="en-IN" dirty="0"/>
              <a:t>The No. of iterations are : 30 </a:t>
            </a:r>
          </a:p>
          <a:p>
            <a:r>
              <a:rPr lang="en-IN" dirty="0"/>
              <a:t>The minimum function value is : 0.000016 </a:t>
            </a:r>
          </a:p>
        </p:txBody>
      </p:sp>
    </p:spTree>
    <p:extLst>
      <p:ext uri="{BB962C8B-B14F-4D97-AF65-F5344CB8AC3E}">
        <p14:creationId xmlns:p14="http://schemas.microsoft.com/office/powerpoint/2010/main" val="863164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3:Dixon-price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3552791467"/>
              </p:ext>
            </p:extLst>
          </p:nvPr>
        </p:nvGraphicFramePr>
        <p:xfrm>
          <a:off x="838199" y="1620417"/>
          <a:ext cx="5562601" cy="3424465"/>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4</a:t>
                      </a:r>
                    </a:p>
                  </a:txBody>
                  <a:tcPr/>
                </a:tc>
                <a:tc>
                  <a:txBody>
                    <a:bodyPr/>
                    <a:lstStyle/>
                    <a:p>
                      <a:r>
                        <a:rPr lang="en-IN" dirty="0"/>
                        <a:t>-11</a:t>
                      </a:r>
                    </a:p>
                  </a:txBody>
                  <a:tcPr/>
                </a:tc>
                <a:tc>
                  <a:txBody>
                    <a:bodyPr/>
                    <a:lstStyle/>
                    <a:p>
                      <a:r>
                        <a:rPr lang="en-IN" dirty="0"/>
                        <a:t>9</a:t>
                      </a:r>
                    </a:p>
                  </a:txBody>
                  <a:tcPr/>
                </a:tc>
                <a:tc>
                  <a:txBody>
                    <a:bodyPr/>
                    <a:lstStyle/>
                    <a:p>
                      <a:r>
                        <a:rPr lang="en-IN" dirty="0"/>
                        <a:t>-9.3586</a:t>
                      </a:r>
                    </a:p>
                  </a:txBody>
                  <a:tcPr/>
                </a:tc>
                <a:tc>
                  <a:txBody>
                    <a:bodyPr/>
                    <a:lstStyle/>
                    <a:p>
                      <a:r>
                        <a:rPr lang="en-IN" dirty="0"/>
                        <a:t>0.9964</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-8.8858</a:t>
                      </a:r>
                    </a:p>
                  </a:txBody>
                  <a:tcPr/>
                </a:tc>
                <a:tc>
                  <a:txBody>
                    <a:bodyPr/>
                    <a:lstStyle/>
                    <a:p>
                      <a:r>
                        <a:rPr lang="en-IN" dirty="0"/>
                        <a:t>0.7058</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-8.1592</a:t>
                      </a:r>
                    </a:p>
                  </a:txBody>
                  <a:tcPr/>
                </a:tc>
                <a:tc>
                  <a:txBody>
                    <a:bodyPr/>
                    <a:lstStyle/>
                    <a:p>
                      <a:r>
                        <a:rPr lang="en-IN" dirty="0"/>
                        <a:t>0.5940</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-7.6708</a:t>
                      </a:r>
                    </a:p>
                  </a:txBody>
                  <a:tcPr/>
                </a:tc>
                <a:tc>
                  <a:txBody>
                    <a:bodyPr/>
                    <a:lstStyle/>
                    <a:p>
                      <a:r>
                        <a:rPr lang="en-IN" dirty="0"/>
                        <a:t>0.5450</a:t>
                      </a:r>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0629274"/>
                  </a:ext>
                </a:extLst>
              </a:tr>
            </a:tbl>
          </a:graphicData>
        </a:graphic>
      </p:graphicFrame>
      <p:sp>
        <p:nvSpPr>
          <p:cNvPr id="9" name="TextBox 8">
            <a:extLst>
              <a:ext uri="{FF2B5EF4-FFF2-40B4-BE49-F238E27FC236}">
                <a16:creationId xmlns:a16="http://schemas.microsoft.com/office/drawing/2014/main" id="{297C6561-D82A-4C0B-B41F-0922940FD854}"/>
              </a:ext>
            </a:extLst>
          </p:cNvPr>
          <p:cNvSpPr txBox="1"/>
          <p:nvPr/>
        </p:nvSpPr>
        <p:spPr>
          <a:xfrm>
            <a:off x="838199" y="5044882"/>
            <a:ext cx="6093724" cy="646331"/>
          </a:xfrm>
          <a:prstGeom prst="rect">
            <a:avLst/>
          </a:prstGeom>
          <a:noFill/>
        </p:spPr>
        <p:txBody>
          <a:bodyPr wrap="square">
            <a:spAutoFit/>
          </a:bodyPr>
          <a:lstStyle/>
          <a:p>
            <a:r>
              <a:rPr lang="en-IN" dirty="0"/>
              <a:t>The No. of iterations are : 31 </a:t>
            </a:r>
          </a:p>
          <a:p>
            <a:r>
              <a:rPr lang="en-IN" dirty="0"/>
              <a:t>The minimum function value is : 0.000013 </a:t>
            </a:r>
          </a:p>
        </p:txBody>
      </p:sp>
      <p:pic>
        <p:nvPicPr>
          <p:cNvPr id="7" name="Picture 6">
            <a:extLst>
              <a:ext uri="{FF2B5EF4-FFF2-40B4-BE49-F238E27FC236}">
                <a16:creationId xmlns:a16="http://schemas.microsoft.com/office/drawing/2014/main" id="{E1C250FC-61F2-4E25-8916-09E14509DA4A}"/>
              </a:ext>
            </a:extLst>
          </p:cNvPr>
          <p:cNvPicPr>
            <a:picLocks noChangeAspect="1"/>
          </p:cNvPicPr>
          <p:nvPr/>
        </p:nvPicPr>
        <p:blipFill>
          <a:blip r:embed="rId2"/>
          <a:stretch>
            <a:fillRect/>
          </a:stretch>
        </p:blipFill>
        <p:spPr>
          <a:xfrm>
            <a:off x="6400800" y="1620417"/>
            <a:ext cx="5334000" cy="4000500"/>
          </a:xfrm>
          <a:prstGeom prst="rect">
            <a:avLst/>
          </a:prstGeom>
        </p:spPr>
      </p:pic>
    </p:spTree>
    <p:extLst>
      <p:ext uri="{BB962C8B-B14F-4D97-AF65-F5344CB8AC3E}">
        <p14:creationId xmlns:p14="http://schemas.microsoft.com/office/powerpoint/2010/main" val="1256801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3:Dixon-price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11167328"/>
              </p:ext>
            </p:extLst>
          </p:nvPr>
        </p:nvGraphicFramePr>
        <p:xfrm>
          <a:off x="838199" y="1620417"/>
          <a:ext cx="5562601" cy="3424465"/>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4</a:t>
                      </a:r>
                    </a:p>
                  </a:txBody>
                  <a:tcPr/>
                </a:tc>
                <a:tc>
                  <a:txBody>
                    <a:bodyPr/>
                    <a:lstStyle/>
                    <a:p>
                      <a:r>
                        <a:rPr lang="en-IN" dirty="0"/>
                        <a:t>-15</a:t>
                      </a:r>
                    </a:p>
                  </a:txBody>
                  <a:tcPr/>
                </a:tc>
                <a:tc>
                  <a:txBody>
                    <a:bodyPr/>
                    <a:lstStyle/>
                    <a:p>
                      <a:r>
                        <a:rPr lang="en-IN" dirty="0"/>
                        <a:t>5</a:t>
                      </a:r>
                    </a:p>
                  </a:txBody>
                  <a:tcPr/>
                </a:tc>
                <a:tc>
                  <a:txBody>
                    <a:bodyPr/>
                    <a:lstStyle/>
                    <a:p>
                      <a:r>
                        <a:rPr lang="en-IN" dirty="0"/>
                        <a:t>-8.3834</a:t>
                      </a:r>
                    </a:p>
                  </a:txBody>
                  <a:tcPr/>
                </a:tc>
                <a:tc>
                  <a:txBody>
                    <a:bodyPr/>
                    <a:lstStyle/>
                    <a:p>
                      <a:r>
                        <a:rPr lang="en-IN" dirty="0"/>
                        <a:t>1.0036</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2.9697</a:t>
                      </a:r>
                    </a:p>
                  </a:txBody>
                  <a:tcPr/>
                </a:tc>
                <a:tc>
                  <a:txBody>
                    <a:bodyPr/>
                    <a:lstStyle/>
                    <a:p>
                      <a:r>
                        <a:rPr lang="en-IN" dirty="0"/>
                        <a:t>0.7085</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-12.6369</a:t>
                      </a:r>
                    </a:p>
                  </a:txBody>
                  <a:tcPr/>
                </a:tc>
                <a:tc>
                  <a:txBody>
                    <a:bodyPr/>
                    <a:lstStyle/>
                    <a:p>
                      <a:r>
                        <a:rPr lang="en-IN" dirty="0"/>
                        <a:t>0.5953</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4.7684</a:t>
                      </a:r>
                    </a:p>
                  </a:txBody>
                  <a:tcPr/>
                </a:tc>
                <a:tc>
                  <a:txBody>
                    <a:bodyPr/>
                    <a:lstStyle/>
                    <a:p>
                      <a:r>
                        <a:rPr lang="en-IN" dirty="0"/>
                        <a:t>0.5455</a:t>
                      </a:r>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0629274"/>
                  </a:ext>
                </a:extLst>
              </a:tr>
            </a:tbl>
          </a:graphicData>
        </a:graphic>
      </p:graphicFrame>
      <p:pic>
        <p:nvPicPr>
          <p:cNvPr id="4" name="Picture 3">
            <a:extLst>
              <a:ext uri="{FF2B5EF4-FFF2-40B4-BE49-F238E27FC236}">
                <a16:creationId xmlns:a16="http://schemas.microsoft.com/office/drawing/2014/main" id="{7891D1BC-6070-4FA9-BEDB-887C8B4AD629}"/>
              </a:ext>
            </a:extLst>
          </p:cNvPr>
          <p:cNvPicPr>
            <a:picLocks noChangeAspect="1"/>
          </p:cNvPicPr>
          <p:nvPr/>
        </p:nvPicPr>
        <p:blipFill>
          <a:blip r:embed="rId2"/>
          <a:stretch>
            <a:fillRect/>
          </a:stretch>
        </p:blipFill>
        <p:spPr>
          <a:xfrm>
            <a:off x="6400800" y="1620417"/>
            <a:ext cx="5334000" cy="4000500"/>
          </a:xfrm>
          <a:prstGeom prst="rect">
            <a:avLst/>
          </a:prstGeom>
        </p:spPr>
      </p:pic>
      <p:sp>
        <p:nvSpPr>
          <p:cNvPr id="10" name="TextBox 9">
            <a:extLst>
              <a:ext uri="{FF2B5EF4-FFF2-40B4-BE49-F238E27FC236}">
                <a16:creationId xmlns:a16="http://schemas.microsoft.com/office/drawing/2014/main" id="{8703A510-D1D5-4E93-B293-865F5DA39C26}"/>
              </a:ext>
            </a:extLst>
          </p:cNvPr>
          <p:cNvSpPr txBox="1"/>
          <p:nvPr/>
        </p:nvSpPr>
        <p:spPr>
          <a:xfrm>
            <a:off x="838199" y="5044882"/>
            <a:ext cx="6093724" cy="646331"/>
          </a:xfrm>
          <a:prstGeom prst="rect">
            <a:avLst/>
          </a:prstGeom>
          <a:noFill/>
        </p:spPr>
        <p:txBody>
          <a:bodyPr wrap="square">
            <a:spAutoFit/>
          </a:bodyPr>
          <a:lstStyle/>
          <a:p>
            <a:r>
              <a:rPr lang="en-IN" dirty="0"/>
              <a:t>The No. of iterations are : 29 </a:t>
            </a:r>
          </a:p>
          <a:p>
            <a:r>
              <a:rPr lang="en-IN" dirty="0"/>
              <a:t>The minimum function value is : 0.000014 </a:t>
            </a:r>
          </a:p>
        </p:txBody>
      </p:sp>
    </p:spTree>
    <p:extLst>
      <p:ext uri="{BB962C8B-B14F-4D97-AF65-F5344CB8AC3E}">
        <p14:creationId xmlns:p14="http://schemas.microsoft.com/office/powerpoint/2010/main" val="2854841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3:Dixon-price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489311516"/>
              </p:ext>
            </p:extLst>
          </p:nvPr>
        </p:nvGraphicFramePr>
        <p:xfrm>
          <a:off x="838199" y="1620417"/>
          <a:ext cx="5562601" cy="3424465"/>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4</a:t>
                      </a:r>
                    </a:p>
                  </a:txBody>
                  <a:tcPr/>
                </a:tc>
                <a:tc>
                  <a:txBody>
                    <a:bodyPr/>
                    <a:lstStyle/>
                    <a:p>
                      <a:r>
                        <a:rPr lang="en-IN" dirty="0"/>
                        <a:t>-9</a:t>
                      </a:r>
                    </a:p>
                  </a:txBody>
                  <a:tcPr/>
                </a:tc>
                <a:tc>
                  <a:txBody>
                    <a:bodyPr/>
                    <a:lstStyle/>
                    <a:p>
                      <a:r>
                        <a:rPr lang="en-IN" dirty="0"/>
                        <a:t>11</a:t>
                      </a:r>
                    </a:p>
                  </a:txBody>
                  <a:tcPr/>
                </a:tc>
                <a:tc>
                  <a:txBody>
                    <a:bodyPr/>
                    <a:lstStyle/>
                    <a:p>
                      <a:r>
                        <a:rPr lang="en-IN" dirty="0"/>
                        <a:t>-7.9249</a:t>
                      </a:r>
                    </a:p>
                  </a:txBody>
                  <a:tcPr/>
                </a:tc>
                <a:tc>
                  <a:txBody>
                    <a:bodyPr/>
                    <a:lstStyle/>
                    <a:p>
                      <a:r>
                        <a:rPr lang="en-IN" dirty="0"/>
                        <a:t>1.0040</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-0.1656</a:t>
                      </a:r>
                    </a:p>
                  </a:txBody>
                  <a:tcPr/>
                </a:tc>
                <a:tc>
                  <a:txBody>
                    <a:bodyPr/>
                    <a:lstStyle/>
                    <a:p>
                      <a:r>
                        <a:rPr lang="en-IN" dirty="0"/>
                        <a:t>0.7086</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-8.7343</a:t>
                      </a:r>
                    </a:p>
                  </a:txBody>
                  <a:tcPr/>
                </a:tc>
                <a:tc>
                  <a:txBody>
                    <a:bodyPr/>
                    <a:lstStyle/>
                    <a:p>
                      <a:r>
                        <a:rPr lang="en-IN" dirty="0"/>
                        <a:t>0.5953</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8.9438</a:t>
                      </a:r>
                    </a:p>
                  </a:txBody>
                  <a:tcPr/>
                </a:tc>
                <a:tc>
                  <a:txBody>
                    <a:bodyPr/>
                    <a:lstStyle/>
                    <a:p>
                      <a:r>
                        <a:rPr lang="en-IN" dirty="0"/>
                        <a:t>0.5456</a:t>
                      </a:r>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0629274"/>
                  </a:ext>
                </a:extLst>
              </a:tr>
            </a:tbl>
          </a:graphicData>
        </a:graphic>
      </p:graphicFrame>
      <p:pic>
        <p:nvPicPr>
          <p:cNvPr id="6" name="Picture 5">
            <a:extLst>
              <a:ext uri="{FF2B5EF4-FFF2-40B4-BE49-F238E27FC236}">
                <a16:creationId xmlns:a16="http://schemas.microsoft.com/office/drawing/2014/main" id="{28B66085-C262-4077-BA63-D6088EA6ABF5}"/>
              </a:ext>
            </a:extLst>
          </p:cNvPr>
          <p:cNvPicPr>
            <a:picLocks noChangeAspect="1"/>
          </p:cNvPicPr>
          <p:nvPr/>
        </p:nvPicPr>
        <p:blipFill>
          <a:blip r:embed="rId2"/>
          <a:stretch>
            <a:fillRect/>
          </a:stretch>
        </p:blipFill>
        <p:spPr>
          <a:xfrm>
            <a:off x="6497472" y="1620417"/>
            <a:ext cx="5334000" cy="4000500"/>
          </a:xfrm>
          <a:prstGeom prst="rect">
            <a:avLst/>
          </a:prstGeom>
        </p:spPr>
      </p:pic>
      <p:sp>
        <p:nvSpPr>
          <p:cNvPr id="9" name="TextBox 8">
            <a:extLst>
              <a:ext uri="{FF2B5EF4-FFF2-40B4-BE49-F238E27FC236}">
                <a16:creationId xmlns:a16="http://schemas.microsoft.com/office/drawing/2014/main" id="{EA53A88C-3416-440A-9C59-8A288160221C}"/>
              </a:ext>
            </a:extLst>
          </p:cNvPr>
          <p:cNvSpPr txBox="1"/>
          <p:nvPr/>
        </p:nvSpPr>
        <p:spPr>
          <a:xfrm>
            <a:off x="838199" y="5044882"/>
            <a:ext cx="6093724" cy="646331"/>
          </a:xfrm>
          <a:prstGeom prst="rect">
            <a:avLst/>
          </a:prstGeom>
          <a:noFill/>
        </p:spPr>
        <p:txBody>
          <a:bodyPr wrap="square">
            <a:spAutoFit/>
          </a:bodyPr>
          <a:lstStyle/>
          <a:p>
            <a:r>
              <a:rPr lang="en-IN" dirty="0"/>
              <a:t>The No. of iterations are : 27 </a:t>
            </a:r>
          </a:p>
          <a:p>
            <a:r>
              <a:rPr lang="en-IN" dirty="0"/>
              <a:t>The minimum function value is : 0.000016 </a:t>
            </a:r>
          </a:p>
        </p:txBody>
      </p:sp>
    </p:spTree>
    <p:extLst>
      <p:ext uri="{BB962C8B-B14F-4D97-AF65-F5344CB8AC3E}">
        <p14:creationId xmlns:p14="http://schemas.microsoft.com/office/powerpoint/2010/main" val="4103725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3:Dixon-price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88272750"/>
              </p:ext>
            </p:extLst>
          </p:nvPr>
        </p:nvGraphicFramePr>
        <p:xfrm>
          <a:off x="838199" y="1620417"/>
          <a:ext cx="5562601" cy="3424465"/>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4</a:t>
                      </a:r>
                    </a:p>
                  </a:txBody>
                  <a:tcPr/>
                </a:tc>
                <a:tc>
                  <a:txBody>
                    <a:bodyPr/>
                    <a:lstStyle/>
                    <a:p>
                      <a:r>
                        <a:rPr lang="en-IN" dirty="0"/>
                        <a:t>-15</a:t>
                      </a:r>
                    </a:p>
                  </a:txBody>
                  <a:tcPr/>
                </a:tc>
                <a:tc>
                  <a:txBody>
                    <a:bodyPr/>
                    <a:lstStyle/>
                    <a:p>
                      <a:r>
                        <a:rPr lang="en-IN" dirty="0"/>
                        <a:t>5</a:t>
                      </a:r>
                    </a:p>
                  </a:txBody>
                  <a:tcPr/>
                </a:tc>
                <a:tc>
                  <a:txBody>
                    <a:bodyPr/>
                    <a:lstStyle/>
                    <a:p>
                      <a:r>
                        <a:rPr lang="en-IN" dirty="0"/>
                        <a:t>0.7595</a:t>
                      </a:r>
                    </a:p>
                  </a:txBody>
                  <a:tcPr/>
                </a:tc>
                <a:tc>
                  <a:txBody>
                    <a:bodyPr/>
                    <a:lstStyle/>
                    <a:p>
                      <a:r>
                        <a:rPr lang="en-IN" dirty="0"/>
                        <a:t>1.0037</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8.8506</a:t>
                      </a:r>
                    </a:p>
                  </a:txBody>
                  <a:tcPr/>
                </a:tc>
                <a:tc>
                  <a:txBody>
                    <a:bodyPr/>
                    <a:lstStyle/>
                    <a:p>
                      <a:r>
                        <a:rPr lang="en-IN" dirty="0"/>
                        <a:t>0.7086</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6.1334</a:t>
                      </a:r>
                    </a:p>
                  </a:txBody>
                  <a:tcPr/>
                </a:tc>
                <a:tc>
                  <a:txBody>
                    <a:bodyPr/>
                    <a:lstStyle/>
                    <a:p>
                      <a:r>
                        <a:rPr lang="en-IN" dirty="0"/>
                        <a:t>0.5953</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2.9304</a:t>
                      </a:r>
                    </a:p>
                  </a:txBody>
                  <a:tcPr/>
                </a:tc>
                <a:tc>
                  <a:txBody>
                    <a:bodyPr/>
                    <a:lstStyle/>
                    <a:p>
                      <a:r>
                        <a:rPr lang="en-IN" dirty="0"/>
                        <a:t>0.546</a:t>
                      </a:r>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0629274"/>
                  </a:ext>
                </a:extLst>
              </a:tr>
            </a:tbl>
          </a:graphicData>
        </a:graphic>
      </p:graphicFrame>
      <p:pic>
        <p:nvPicPr>
          <p:cNvPr id="4" name="Picture 3">
            <a:extLst>
              <a:ext uri="{FF2B5EF4-FFF2-40B4-BE49-F238E27FC236}">
                <a16:creationId xmlns:a16="http://schemas.microsoft.com/office/drawing/2014/main" id="{D3CB7ECD-0ED2-412B-B7FA-E39046CDB530}"/>
              </a:ext>
            </a:extLst>
          </p:cNvPr>
          <p:cNvPicPr>
            <a:picLocks noChangeAspect="1"/>
          </p:cNvPicPr>
          <p:nvPr/>
        </p:nvPicPr>
        <p:blipFill>
          <a:blip r:embed="rId2"/>
          <a:stretch>
            <a:fillRect/>
          </a:stretch>
        </p:blipFill>
        <p:spPr>
          <a:xfrm>
            <a:off x="6400800" y="1620417"/>
            <a:ext cx="5334000" cy="4000500"/>
          </a:xfrm>
          <a:prstGeom prst="rect">
            <a:avLst/>
          </a:prstGeom>
        </p:spPr>
      </p:pic>
      <p:sp>
        <p:nvSpPr>
          <p:cNvPr id="7" name="TextBox 6">
            <a:extLst>
              <a:ext uri="{FF2B5EF4-FFF2-40B4-BE49-F238E27FC236}">
                <a16:creationId xmlns:a16="http://schemas.microsoft.com/office/drawing/2014/main" id="{9B8497A5-37A6-495A-B14D-EC07023363F5}"/>
              </a:ext>
            </a:extLst>
          </p:cNvPr>
          <p:cNvSpPr txBox="1"/>
          <p:nvPr/>
        </p:nvSpPr>
        <p:spPr>
          <a:xfrm>
            <a:off x="838199" y="5044882"/>
            <a:ext cx="6093724" cy="646331"/>
          </a:xfrm>
          <a:prstGeom prst="rect">
            <a:avLst/>
          </a:prstGeom>
          <a:noFill/>
        </p:spPr>
        <p:txBody>
          <a:bodyPr wrap="square">
            <a:spAutoFit/>
          </a:bodyPr>
          <a:lstStyle/>
          <a:p>
            <a:r>
              <a:rPr lang="en-IN" dirty="0"/>
              <a:t>The No. of iterations are : 31 </a:t>
            </a:r>
          </a:p>
          <a:p>
            <a:r>
              <a:rPr lang="en-IN" dirty="0"/>
              <a:t>The minimum function value is : 0.000014 </a:t>
            </a:r>
          </a:p>
        </p:txBody>
      </p:sp>
    </p:spTree>
    <p:extLst>
      <p:ext uri="{BB962C8B-B14F-4D97-AF65-F5344CB8AC3E}">
        <p14:creationId xmlns:p14="http://schemas.microsoft.com/office/powerpoint/2010/main" val="3157300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3:Dixon-price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2631899888"/>
              </p:ext>
            </p:extLst>
          </p:nvPr>
        </p:nvGraphicFramePr>
        <p:xfrm>
          <a:off x="838199" y="1620417"/>
          <a:ext cx="5562601" cy="3424465"/>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3</a:t>
                      </a:r>
                    </a:p>
                  </a:txBody>
                  <a:tcPr/>
                </a:tc>
                <a:tc>
                  <a:txBody>
                    <a:bodyPr/>
                    <a:lstStyle/>
                    <a:p>
                      <a:r>
                        <a:rPr lang="en-IN" dirty="0"/>
                        <a:t>-10</a:t>
                      </a:r>
                    </a:p>
                  </a:txBody>
                  <a:tcPr/>
                </a:tc>
                <a:tc>
                  <a:txBody>
                    <a:bodyPr/>
                    <a:lstStyle/>
                    <a:p>
                      <a:r>
                        <a:rPr lang="en-IN" dirty="0"/>
                        <a:t>10</a:t>
                      </a:r>
                    </a:p>
                  </a:txBody>
                  <a:tcPr/>
                </a:tc>
                <a:tc>
                  <a:txBody>
                    <a:bodyPr/>
                    <a:lstStyle/>
                    <a:p>
                      <a:r>
                        <a:rPr lang="en-IN" dirty="0"/>
                        <a:t>3.0762</a:t>
                      </a:r>
                    </a:p>
                  </a:txBody>
                  <a:tcPr/>
                </a:tc>
                <a:tc>
                  <a:txBody>
                    <a:bodyPr/>
                    <a:lstStyle/>
                    <a:p>
                      <a:r>
                        <a:rPr lang="en-IN" dirty="0"/>
                        <a:t>1.0032</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4.9826</a:t>
                      </a:r>
                    </a:p>
                  </a:txBody>
                  <a:tcPr/>
                </a:tc>
                <a:tc>
                  <a:txBody>
                    <a:bodyPr/>
                    <a:lstStyle/>
                    <a:p>
                      <a:r>
                        <a:rPr lang="en-IN" dirty="0"/>
                        <a:t>0.7083</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1.6637</a:t>
                      </a:r>
                    </a:p>
                  </a:txBody>
                  <a:tcPr/>
                </a:tc>
                <a:tc>
                  <a:txBody>
                    <a:bodyPr/>
                    <a:lstStyle/>
                    <a:p>
                      <a:r>
                        <a:rPr lang="en-IN" dirty="0"/>
                        <a:t>0.5951</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0629274"/>
                  </a:ext>
                </a:extLst>
              </a:tr>
            </a:tbl>
          </a:graphicData>
        </a:graphic>
      </p:graphicFrame>
      <p:pic>
        <p:nvPicPr>
          <p:cNvPr id="4" name="Picture 3">
            <a:extLst>
              <a:ext uri="{FF2B5EF4-FFF2-40B4-BE49-F238E27FC236}">
                <a16:creationId xmlns:a16="http://schemas.microsoft.com/office/drawing/2014/main" id="{E83AACE1-61C6-44C1-83FC-7DE6CB3A3199}"/>
              </a:ext>
            </a:extLst>
          </p:cNvPr>
          <p:cNvPicPr>
            <a:picLocks noChangeAspect="1"/>
          </p:cNvPicPr>
          <p:nvPr/>
        </p:nvPicPr>
        <p:blipFill>
          <a:blip r:embed="rId2"/>
          <a:stretch>
            <a:fillRect/>
          </a:stretch>
        </p:blipFill>
        <p:spPr>
          <a:xfrm>
            <a:off x="6608928" y="1620417"/>
            <a:ext cx="5334000" cy="4000500"/>
          </a:xfrm>
          <a:prstGeom prst="rect">
            <a:avLst/>
          </a:prstGeom>
        </p:spPr>
      </p:pic>
      <p:sp>
        <p:nvSpPr>
          <p:cNvPr id="7" name="TextBox 6">
            <a:extLst>
              <a:ext uri="{FF2B5EF4-FFF2-40B4-BE49-F238E27FC236}">
                <a16:creationId xmlns:a16="http://schemas.microsoft.com/office/drawing/2014/main" id="{14582037-9DE5-43B2-A613-CDDBE92B0C65}"/>
              </a:ext>
            </a:extLst>
          </p:cNvPr>
          <p:cNvSpPr txBox="1"/>
          <p:nvPr/>
        </p:nvSpPr>
        <p:spPr>
          <a:xfrm>
            <a:off x="838199" y="4974586"/>
            <a:ext cx="6093724" cy="646331"/>
          </a:xfrm>
          <a:prstGeom prst="rect">
            <a:avLst/>
          </a:prstGeom>
          <a:noFill/>
        </p:spPr>
        <p:txBody>
          <a:bodyPr wrap="square">
            <a:spAutoFit/>
          </a:bodyPr>
          <a:lstStyle/>
          <a:p>
            <a:r>
              <a:rPr lang="en-IN" dirty="0"/>
              <a:t>The No. of iterations are : 28 </a:t>
            </a:r>
          </a:p>
          <a:p>
            <a:r>
              <a:rPr lang="en-IN" dirty="0"/>
              <a:t>The minimum function value is : 0.000011 </a:t>
            </a:r>
          </a:p>
        </p:txBody>
      </p:sp>
    </p:spTree>
    <p:extLst>
      <p:ext uri="{BB962C8B-B14F-4D97-AF65-F5344CB8AC3E}">
        <p14:creationId xmlns:p14="http://schemas.microsoft.com/office/powerpoint/2010/main" val="3627477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3:Dixon-price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386265943"/>
              </p:ext>
            </p:extLst>
          </p:nvPr>
        </p:nvGraphicFramePr>
        <p:xfrm>
          <a:off x="838199" y="1620417"/>
          <a:ext cx="5562601" cy="3424465"/>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5</a:t>
                      </a:r>
                    </a:p>
                  </a:txBody>
                  <a:tcPr/>
                </a:tc>
                <a:tc>
                  <a:txBody>
                    <a:bodyPr/>
                    <a:lstStyle/>
                    <a:p>
                      <a:r>
                        <a:rPr lang="en-IN" dirty="0"/>
                        <a:t>-10</a:t>
                      </a:r>
                    </a:p>
                  </a:txBody>
                  <a:tcPr/>
                </a:tc>
                <a:tc>
                  <a:txBody>
                    <a:bodyPr/>
                    <a:lstStyle/>
                    <a:p>
                      <a:r>
                        <a:rPr lang="en-IN" dirty="0"/>
                        <a:t>10</a:t>
                      </a:r>
                    </a:p>
                  </a:txBody>
                  <a:tcPr/>
                </a:tc>
                <a:tc>
                  <a:txBody>
                    <a:bodyPr/>
                    <a:lstStyle/>
                    <a:p>
                      <a:r>
                        <a:rPr lang="en-IN" dirty="0"/>
                        <a:t>-7.8049</a:t>
                      </a:r>
                    </a:p>
                  </a:txBody>
                  <a:tcPr/>
                </a:tc>
                <a:tc>
                  <a:txBody>
                    <a:bodyPr/>
                    <a:lstStyle/>
                    <a:p>
                      <a:r>
                        <a:rPr lang="en-IN" dirty="0"/>
                        <a:t>1.0042</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8.6752</a:t>
                      </a:r>
                    </a:p>
                  </a:txBody>
                  <a:tcPr/>
                </a:tc>
                <a:tc>
                  <a:txBody>
                    <a:bodyPr/>
                    <a:lstStyle/>
                    <a:p>
                      <a:r>
                        <a:rPr lang="en-IN" dirty="0"/>
                        <a:t>0.7088</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-6.2508</a:t>
                      </a:r>
                    </a:p>
                  </a:txBody>
                  <a:tcPr/>
                </a:tc>
                <a:tc>
                  <a:txBody>
                    <a:bodyPr/>
                    <a:lstStyle/>
                    <a:p>
                      <a:r>
                        <a:rPr lang="en-IN" dirty="0"/>
                        <a:t>0.5954</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-4.6764</a:t>
                      </a:r>
                    </a:p>
                  </a:txBody>
                  <a:tcPr/>
                </a:tc>
                <a:tc>
                  <a:txBody>
                    <a:bodyPr/>
                    <a:lstStyle/>
                    <a:p>
                      <a:r>
                        <a:rPr lang="en-IN" dirty="0"/>
                        <a:t>0.5456</a:t>
                      </a:r>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5.9566</a:t>
                      </a:r>
                    </a:p>
                  </a:txBody>
                  <a:tcPr/>
                </a:tc>
                <a:tc>
                  <a:txBody>
                    <a:bodyPr/>
                    <a:lstStyle/>
                    <a:p>
                      <a:r>
                        <a:rPr lang="en-IN" dirty="0"/>
                        <a:t>0.5223</a:t>
                      </a:r>
                    </a:p>
                  </a:txBody>
                  <a:tcPr/>
                </a:tc>
                <a:extLst>
                  <a:ext uri="{0D108BD9-81ED-4DB2-BD59-A6C34878D82A}">
                    <a16:rowId xmlns:a16="http://schemas.microsoft.com/office/drawing/2014/main" val="210629274"/>
                  </a:ext>
                </a:extLst>
              </a:tr>
            </a:tbl>
          </a:graphicData>
        </a:graphic>
      </p:graphicFrame>
      <p:pic>
        <p:nvPicPr>
          <p:cNvPr id="4" name="Picture 3">
            <a:extLst>
              <a:ext uri="{FF2B5EF4-FFF2-40B4-BE49-F238E27FC236}">
                <a16:creationId xmlns:a16="http://schemas.microsoft.com/office/drawing/2014/main" id="{0E23C09E-D1F1-43EF-BDF9-F233BCF200E9}"/>
              </a:ext>
            </a:extLst>
          </p:cNvPr>
          <p:cNvPicPr>
            <a:picLocks noChangeAspect="1"/>
          </p:cNvPicPr>
          <p:nvPr/>
        </p:nvPicPr>
        <p:blipFill>
          <a:blip r:embed="rId2"/>
          <a:stretch>
            <a:fillRect/>
          </a:stretch>
        </p:blipFill>
        <p:spPr>
          <a:xfrm>
            <a:off x="6400800" y="1620417"/>
            <a:ext cx="5334000" cy="4000500"/>
          </a:xfrm>
          <a:prstGeom prst="rect">
            <a:avLst/>
          </a:prstGeom>
        </p:spPr>
      </p:pic>
      <p:sp>
        <p:nvSpPr>
          <p:cNvPr id="7" name="TextBox 6">
            <a:extLst>
              <a:ext uri="{FF2B5EF4-FFF2-40B4-BE49-F238E27FC236}">
                <a16:creationId xmlns:a16="http://schemas.microsoft.com/office/drawing/2014/main" id="{86739939-AD37-4379-B204-29AF17D9B12B}"/>
              </a:ext>
            </a:extLst>
          </p:cNvPr>
          <p:cNvSpPr txBox="1"/>
          <p:nvPr/>
        </p:nvSpPr>
        <p:spPr>
          <a:xfrm>
            <a:off x="838199" y="5044882"/>
            <a:ext cx="6093724" cy="646331"/>
          </a:xfrm>
          <a:prstGeom prst="rect">
            <a:avLst/>
          </a:prstGeom>
          <a:noFill/>
        </p:spPr>
        <p:txBody>
          <a:bodyPr wrap="square">
            <a:spAutoFit/>
          </a:bodyPr>
          <a:lstStyle/>
          <a:p>
            <a:r>
              <a:rPr lang="en-IN" dirty="0"/>
              <a:t>The No. of iterations are : 31 </a:t>
            </a:r>
          </a:p>
          <a:p>
            <a:r>
              <a:rPr lang="en-IN" dirty="0"/>
              <a:t>The minimum function value is : 0.000018 </a:t>
            </a:r>
          </a:p>
        </p:txBody>
      </p:sp>
    </p:spTree>
    <p:extLst>
      <p:ext uri="{BB962C8B-B14F-4D97-AF65-F5344CB8AC3E}">
        <p14:creationId xmlns:p14="http://schemas.microsoft.com/office/powerpoint/2010/main" val="1713015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3:Dixon-price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sp>
        <p:nvSpPr>
          <p:cNvPr id="3" name="TextBox 2">
            <a:extLst>
              <a:ext uri="{FF2B5EF4-FFF2-40B4-BE49-F238E27FC236}">
                <a16:creationId xmlns:a16="http://schemas.microsoft.com/office/drawing/2014/main" id="{497AD755-09F9-4E7C-BA68-61771BB1D8B4}"/>
              </a:ext>
            </a:extLst>
          </p:cNvPr>
          <p:cNvSpPr txBox="1"/>
          <p:nvPr/>
        </p:nvSpPr>
        <p:spPr>
          <a:xfrm>
            <a:off x="982639" y="2033516"/>
            <a:ext cx="10631606" cy="1754326"/>
          </a:xfrm>
          <a:prstGeom prst="rect">
            <a:avLst/>
          </a:prstGeom>
          <a:noFill/>
        </p:spPr>
        <p:txBody>
          <a:bodyPr wrap="square" rtlCol="0">
            <a:spAutoFit/>
          </a:bodyPr>
          <a:lstStyle/>
          <a:p>
            <a:pPr marL="285750" indent="-285750">
              <a:buFont typeface="Arial" panose="020B0604020202020204" pitchFamily="34" charset="0"/>
              <a:buChar char="•"/>
            </a:pPr>
            <a:r>
              <a:rPr lang="en-IN" dirty="0"/>
              <a:t> Minimum function value not effected by change in number of variables though it does causes change in the accuracy of the resultant point and with increase in variable number of iteration required  increases and with reduction it </a:t>
            </a:r>
            <a:r>
              <a:rPr lang="en-IN" dirty="0" err="1"/>
              <a:t>dcreases</a:t>
            </a:r>
            <a:endParaRPr lang="en-IN" dirty="0"/>
          </a:p>
          <a:p>
            <a:pPr marL="285750" indent="-285750">
              <a:buFont typeface="Arial" panose="020B0604020202020204" pitchFamily="34" charset="0"/>
              <a:buChar char="•"/>
            </a:pPr>
            <a:r>
              <a:rPr lang="en-IN" dirty="0"/>
              <a:t>With same number of variable but change in variable range causes change in the accuracy of the resultant point.</a:t>
            </a:r>
          </a:p>
          <a:p>
            <a:pPr marL="285750" indent="-285750">
              <a:buFont typeface="Arial" panose="020B0604020202020204" pitchFamily="34" charset="0"/>
              <a:buChar char="•"/>
            </a:pPr>
            <a:r>
              <a:rPr lang="en-IN" dirty="0"/>
              <a:t>Graph remain almost same throughout different variation in some cases it becomes almost a line.</a:t>
            </a:r>
          </a:p>
        </p:txBody>
      </p:sp>
    </p:spTree>
    <p:extLst>
      <p:ext uri="{BB962C8B-B14F-4D97-AF65-F5344CB8AC3E}">
        <p14:creationId xmlns:p14="http://schemas.microsoft.com/office/powerpoint/2010/main" val="522858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a:bodyPr>
          <a:lstStyle/>
          <a:p>
            <a:r>
              <a:rPr lang="en-IN" dirty="0">
                <a:latin typeface="Bodoni MT Condensed" panose="02070606080606020203" pitchFamily="18" charset="0"/>
              </a:rPr>
              <a:t>Prob. 4:TRID function.</a:t>
            </a:r>
            <a:endParaRPr lang="en-IN" dirty="0"/>
          </a:p>
        </p:txBody>
      </p:sp>
      <p:sp>
        <p:nvSpPr>
          <p:cNvPr id="8" name="TextBox 7">
            <a:extLst>
              <a:ext uri="{FF2B5EF4-FFF2-40B4-BE49-F238E27FC236}">
                <a16:creationId xmlns:a16="http://schemas.microsoft.com/office/drawing/2014/main" id="{BA379F12-0B28-44B6-9C24-B33D86B98BC9}"/>
              </a:ext>
            </a:extLst>
          </p:cNvPr>
          <p:cNvSpPr txBox="1"/>
          <p:nvPr/>
        </p:nvSpPr>
        <p:spPr>
          <a:xfrm>
            <a:off x="1119116" y="2306472"/>
            <a:ext cx="10515600" cy="2308324"/>
          </a:xfrm>
          <a:prstGeom prst="rect">
            <a:avLst/>
          </a:prstGeom>
          <a:noFill/>
        </p:spPr>
        <p:txBody>
          <a:bodyPr wrap="square" rtlCol="0">
            <a:spAutoFit/>
          </a:bodyPr>
          <a:lstStyle/>
          <a:p>
            <a:r>
              <a:rPr lang="en-IN" dirty="0"/>
              <a:t> Where,</a:t>
            </a:r>
          </a:p>
          <a:p>
            <a:r>
              <a:rPr lang="en-IN" dirty="0"/>
              <a:t> d – dimension. (Number of variables)</a:t>
            </a:r>
          </a:p>
          <a:p>
            <a:r>
              <a:rPr lang="en-IN" dirty="0"/>
              <a:t> I = 1 to d.</a:t>
            </a:r>
          </a:p>
          <a:p>
            <a:pPr algn="ctr"/>
            <a:endParaRPr lang="en-IN" dirty="0"/>
          </a:p>
          <a:p>
            <a:pPr algn="ctr"/>
            <a:endParaRPr lang="en-IN" dirty="0"/>
          </a:p>
          <a:p>
            <a:r>
              <a:rPr lang="en-IN" dirty="0"/>
              <a:t>	.</a:t>
            </a:r>
          </a:p>
          <a:p>
            <a:r>
              <a:rPr lang="en-IN" dirty="0"/>
              <a:t>	Number of global minimum = 01 </a:t>
            </a:r>
          </a:p>
          <a:p>
            <a:r>
              <a:rPr lang="en-IN" dirty="0"/>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FFCBA80-E465-43CD-81B5-252F87A3C69A}"/>
                  </a:ext>
                </a:extLst>
              </p:cNvPr>
              <p:cNvSpPr txBox="1"/>
              <p:nvPr/>
            </p:nvSpPr>
            <p:spPr>
              <a:xfrm>
                <a:off x="136479" y="4768684"/>
                <a:ext cx="1104103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000" b="1" i="1" smtClean="0">
                          <a:latin typeface="Cambria Math" panose="02040503050406030204" pitchFamily="18" charset="0"/>
                        </a:rPr>
                        <m:t>𝒇</m:t>
                      </m:r>
                      <m:d>
                        <m:dPr>
                          <m:ctrlPr>
                            <a:rPr lang="en-IN" sz="2000" b="1" i="1">
                              <a:latin typeface="Cambria Math" panose="02040503050406030204" pitchFamily="18" charset="0"/>
                            </a:rPr>
                          </m:ctrlPr>
                        </m:dPr>
                        <m:e>
                          <m:r>
                            <a:rPr lang="en-IN" sz="2000" b="1" i="1">
                              <a:latin typeface="Cambria Math" panose="02040503050406030204" pitchFamily="18" charset="0"/>
                            </a:rPr>
                            <m:t>𝒙</m:t>
                          </m:r>
                        </m:e>
                      </m:d>
                      <m:r>
                        <a:rPr lang="en-IN" sz="2000" b="1" i="0">
                          <a:latin typeface="Cambria Math" panose="02040503050406030204" pitchFamily="18" charset="0"/>
                        </a:rPr>
                        <m:t>=</m:t>
                      </m:r>
                      <m:r>
                        <a:rPr lang="en-IN" sz="2000" i="1" smtClean="0">
                          <a:latin typeface="Cambria Math" panose="02040503050406030204" pitchFamily="18" charset="0"/>
                        </a:rPr>
                        <m:t>𝑓</m:t>
                      </m:r>
                      <m:d>
                        <m:dPr>
                          <m:ctrlPr>
                            <a:rPr lang="en-IN" sz="2000" i="1">
                              <a:latin typeface="Cambria Math" panose="02040503050406030204" pitchFamily="18" charset="0"/>
                            </a:rPr>
                          </m:ctrlPr>
                        </m:dPr>
                        <m:e>
                          <m:r>
                            <a:rPr lang="en-IN" sz="2000" i="1">
                              <a:latin typeface="Cambria Math" panose="02040503050406030204" pitchFamily="18" charset="0"/>
                            </a:rPr>
                            <m:t>𝑥</m:t>
                          </m:r>
                        </m:e>
                      </m:d>
                      <m:r>
                        <a:rPr lang="en-IN" sz="2000" i="0">
                          <a:latin typeface="Cambria Math" panose="02040503050406030204" pitchFamily="18" charset="0"/>
                        </a:rPr>
                        <m:t>=−</m:t>
                      </m:r>
                      <m:r>
                        <a:rPr lang="en-IN" sz="2000" i="1">
                          <a:latin typeface="Cambria Math" panose="02040503050406030204" pitchFamily="18" charset="0"/>
                        </a:rPr>
                        <m:t>𝑑</m:t>
                      </m:r>
                      <m:d>
                        <m:dPr>
                          <m:ctrlPr>
                            <a:rPr lang="en-IN" sz="2000" i="1">
                              <a:latin typeface="Cambria Math" panose="02040503050406030204" pitchFamily="18" charset="0"/>
                            </a:rPr>
                          </m:ctrlPr>
                        </m:dPr>
                        <m:e>
                          <m:r>
                            <a:rPr lang="en-IN" sz="2000" i="1">
                              <a:latin typeface="Cambria Math" panose="02040503050406030204" pitchFamily="18" charset="0"/>
                            </a:rPr>
                            <m:t>𝑑</m:t>
                          </m:r>
                          <m:r>
                            <a:rPr lang="en-IN" sz="2000" i="0">
                              <a:latin typeface="Cambria Math" panose="02040503050406030204" pitchFamily="18" charset="0"/>
                            </a:rPr>
                            <m:t>+4</m:t>
                          </m:r>
                        </m:e>
                      </m:d>
                      <m:f>
                        <m:fPr>
                          <m:type m:val="lin"/>
                          <m:ctrlPr>
                            <a:rPr lang="en-IN" sz="2000" i="1">
                              <a:latin typeface="Cambria Math" panose="02040503050406030204" pitchFamily="18" charset="0"/>
                            </a:rPr>
                          </m:ctrlPr>
                        </m:fPr>
                        <m:num>
                          <m:d>
                            <m:dPr>
                              <m:ctrlPr>
                                <a:rPr lang="en-IN" sz="2000" i="1">
                                  <a:latin typeface="Cambria Math" panose="02040503050406030204" pitchFamily="18" charset="0"/>
                                </a:rPr>
                              </m:ctrlPr>
                            </m:dPr>
                            <m:e>
                              <m:r>
                                <a:rPr lang="en-IN" sz="2000" i="1">
                                  <a:latin typeface="Cambria Math" panose="02040503050406030204" pitchFamily="18" charset="0"/>
                                </a:rPr>
                                <m:t>𝑑</m:t>
                              </m:r>
                              <m:r>
                                <a:rPr lang="en-IN" sz="2000" i="0">
                                  <a:latin typeface="Cambria Math" panose="02040503050406030204" pitchFamily="18" charset="0"/>
                                </a:rPr>
                                <m:t>−1</m:t>
                              </m:r>
                            </m:e>
                          </m:d>
                        </m:num>
                        <m:den>
                          <m:r>
                            <a:rPr lang="en-IN" sz="2000" i="0">
                              <a:latin typeface="Cambria Math" panose="02040503050406030204" pitchFamily="18" charset="0"/>
                            </a:rPr>
                            <m:t>6</m:t>
                          </m:r>
                        </m:den>
                      </m:f>
                      <m:r>
                        <a:rPr lang="en-IN" sz="2000" b="1" i="0">
                          <a:latin typeface="Cambria Math" panose="02040503050406030204" pitchFamily="18" charset="0"/>
                        </a:rPr>
                        <m:t>;</m:t>
                      </m:r>
                      <m:r>
                        <a:rPr lang="en-IN" sz="2000" b="1" i="1">
                          <a:latin typeface="Cambria Math" panose="02040503050406030204" pitchFamily="18" charset="0"/>
                        </a:rPr>
                        <m:t>𝒙</m:t>
                      </m:r>
                      <m:d>
                        <m:dPr>
                          <m:ctrlPr>
                            <a:rPr lang="en-IN" sz="2000" b="1" i="1">
                              <a:latin typeface="Cambria Math" panose="02040503050406030204" pitchFamily="18" charset="0"/>
                            </a:rPr>
                          </m:ctrlPr>
                        </m:dPr>
                        <m:e>
                          <m:r>
                            <a:rPr lang="en-IN" sz="2000" b="1" i="1">
                              <a:latin typeface="Cambria Math" panose="02040503050406030204" pitchFamily="18" charset="0"/>
                            </a:rPr>
                            <m:t>𝒊</m:t>
                          </m:r>
                        </m:e>
                      </m:d>
                      <m:r>
                        <a:rPr lang="en-IN" sz="2000" b="1" i="0">
                          <a:latin typeface="Cambria Math" panose="02040503050406030204" pitchFamily="18" charset="0"/>
                        </a:rPr>
                        <m:t>=</m:t>
                      </m:r>
                      <m:r>
                        <a:rPr lang="en-IN" sz="2000" i="1" smtClean="0">
                          <a:latin typeface="Cambria Math" panose="02040503050406030204" pitchFamily="18" charset="0"/>
                        </a:rPr>
                        <m:t>𝑖</m:t>
                      </m:r>
                      <m:d>
                        <m:dPr>
                          <m:ctrlPr>
                            <a:rPr lang="en-IN" sz="2000" i="1">
                              <a:latin typeface="Cambria Math" panose="02040503050406030204" pitchFamily="18" charset="0"/>
                            </a:rPr>
                          </m:ctrlPr>
                        </m:dPr>
                        <m:e>
                          <m:r>
                            <a:rPr lang="en-IN" sz="2000" i="1">
                              <a:latin typeface="Cambria Math" panose="02040503050406030204" pitchFamily="18" charset="0"/>
                            </a:rPr>
                            <m:t>𝑑</m:t>
                          </m:r>
                          <m:r>
                            <a:rPr lang="en-IN" sz="2000" i="0">
                              <a:latin typeface="Cambria Math" panose="02040503050406030204" pitchFamily="18" charset="0"/>
                            </a:rPr>
                            <m:t>+1−</m:t>
                          </m:r>
                          <m:r>
                            <a:rPr lang="en-IN" sz="2000" i="1">
                              <a:latin typeface="Cambria Math" panose="02040503050406030204" pitchFamily="18" charset="0"/>
                            </a:rPr>
                            <m:t>𝑖</m:t>
                          </m:r>
                        </m:e>
                      </m:d>
                      <m:r>
                        <a:rPr lang="en-IN" sz="2000" b="1" i="0">
                          <a:latin typeface="Cambria Math" panose="02040503050406030204" pitchFamily="18" charset="0"/>
                        </a:rPr>
                        <m:t>;</m:t>
                      </m:r>
                      <m:r>
                        <a:rPr lang="en-IN" sz="2000" b="1" i="1">
                          <a:latin typeface="Cambria Math" panose="02040503050406030204" pitchFamily="18" charset="0"/>
                        </a:rPr>
                        <m:t>𝒊</m:t>
                      </m:r>
                      <m:r>
                        <a:rPr lang="en-IN" sz="2000" b="1" i="0">
                          <a:latin typeface="Cambria Math" panose="02040503050406030204" pitchFamily="18" charset="0"/>
                        </a:rPr>
                        <m:t>=</m:t>
                      </m:r>
                      <m:r>
                        <a:rPr lang="en-IN" sz="2000" b="1" i="0">
                          <a:latin typeface="Cambria Math" panose="02040503050406030204" pitchFamily="18" charset="0"/>
                        </a:rPr>
                        <m:t>𝟏</m:t>
                      </m:r>
                      <m:r>
                        <a:rPr lang="en-IN" sz="2000" b="1" i="0">
                          <a:latin typeface="Cambria Math" panose="02040503050406030204" pitchFamily="18" charset="0"/>
                        </a:rPr>
                        <m:t>:</m:t>
                      </m:r>
                      <m:r>
                        <a:rPr lang="en-IN" sz="2000" b="1" i="1">
                          <a:latin typeface="Cambria Math" panose="02040503050406030204" pitchFamily="18" charset="0"/>
                        </a:rPr>
                        <m:t>𝒅</m:t>
                      </m:r>
                    </m:oMath>
                  </m:oMathPara>
                </a14:m>
                <a:endParaRPr lang="en-IN" sz="2000" b="1" dirty="0"/>
              </a:p>
            </p:txBody>
          </p:sp>
        </mc:Choice>
        <mc:Fallback xmlns="">
          <p:sp>
            <p:nvSpPr>
              <p:cNvPr id="10" name="TextBox 9">
                <a:extLst>
                  <a:ext uri="{FF2B5EF4-FFF2-40B4-BE49-F238E27FC236}">
                    <a16:creationId xmlns:a16="http://schemas.microsoft.com/office/drawing/2014/main" id="{1FFCBA80-E465-43CD-81B5-252F87A3C69A}"/>
                  </a:ext>
                </a:extLst>
              </p:cNvPr>
              <p:cNvSpPr txBox="1">
                <a:spLocks noRot="1" noChangeAspect="1" noMove="1" noResize="1" noEditPoints="1" noAdjustHandles="1" noChangeArrowheads="1" noChangeShapeType="1" noTextEdit="1"/>
              </p:cNvSpPr>
              <p:nvPr/>
            </p:nvSpPr>
            <p:spPr>
              <a:xfrm>
                <a:off x="136479" y="4768684"/>
                <a:ext cx="11041038" cy="400110"/>
              </a:xfrm>
              <a:prstGeom prst="rect">
                <a:avLst/>
              </a:prstGeom>
              <a:blipFill>
                <a:blip r:embed="rId2"/>
                <a:stretch>
                  <a:fillRect t="-116667" b="-17727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82650D3-118B-45C5-BACA-326AAD845802}"/>
                  </a:ext>
                </a:extLst>
              </p:cNvPr>
              <p:cNvSpPr txBox="1"/>
              <p:nvPr/>
            </p:nvSpPr>
            <p:spPr>
              <a:xfrm>
                <a:off x="2623783" y="1042329"/>
                <a:ext cx="6093724" cy="9700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000" b="1" i="1" smtClean="0">
                          <a:latin typeface="Cambria Math" panose="02040503050406030204" pitchFamily="18" charset="0"/>
                        </a:rPr>
                        <m:t>𝒇</m:t>
                      </m:r>
                      <m:d>
                        <m:dPr>
                          <m:ctrlPr>
                            <a:rPr lang="en-IN" sz="2000" b="1" i="1">
                              <a:latin typeface="Cambria Math" panose="02040503050406030204" pitchFamily="18" charset="0"/>
                            </a:rPr>
                          </m:ctrlPr>
                        </m:dPr>
                        <m:e>
                          <m:r>
                            <a:rPr lang="en-IN" sz="2000" b="1" i="1">
                              <a:latin typeface="Cambria Math" panose="02040503050406030204" pitchFamily="18" charset="0"/>
                            </a:rPr>
                            <m:t>𝒙</m:t>
                          </m:r>
                        </m:e>
                      </m:d>
                      <m:r>
                        <a:rPr lang="en-IN" sz="2000" b="1" i="0">
                          <a:latin typeface="Cambria Math" panose="02040503050406030204" pitchFamily="18" charset="0"/>
                        </a:rPr>
                        <m:t>=</m:t>
                      </m:r>
                      <m:nary>
                        <m:naryPr>
                          <m:chr m:val="∑"/>
                          <m:limLoc m:val="undOvr"/>
                          <m:grow m:val="on"/>
                          <m:ctrlPr>
                            <a:rPr lang="en-IN" sz="2000" b="1" i="1">
                              <a:latin typeface="Cambria Math" panose="02040503050406030204" pitchFamily="18" charset="0"/>
                            </a:rPr>
                          </m:ctrlPr>
                        </m:naryPr>
                        <m:sub>
                          <m:r>
                            <a:rPr lang="en-IN" sz="2000" b="1" i="1">
                              <a:latin typeface="Cambria Math" panose="02040503050406030204" pitchFamily="18" charset="0"/>
                            </a:rPr>
                            <m:t>𝒊</m:t>
                          </m:r>
                          <m:r>
                            <a:rPr lang="en-IN" sz="2000" b="1" i="0">
                              <a:latin typeface="Cambria Math" panose="02040503050406030204" pitchFamily="18" charset="0"/>
                            </a:rPr>
                            <m:t>=</m:t>
                          </m:r>
                          <m:r>
                            <a:rPr lang="en-IN" sz="2000" b="1" i="0">
                              <a:latin typeface="Cambria Math" panose="02040503050406030204" pitchFamily="18" charset="0"/>
                            </a:rPr>
                            <m:t>𝟏</m:t>
                          </m:r>
                        </m:sub>
                        <m:sup>
                          <m:r>
                            <a:rPr lang="en-IN" sz="2000" b="1" i="1">
                              <a:latin typeface="Cambria Math" panose="02040503050406030204" pitchFamily="18" charset="0"/>
                            </a:rPr>
                            <m:t>𝒅</m:t>
                          </m:r>
                        </m:sup>
                        <m:e>
                          <m:d>
                            <m:dPr>
                              <m:endChr m:val=""/>
                              <m:ctrlPr>
                                <a:rPr lang="en-IN" sz="2000" b="1" i="1">
                                  <a:latin typeface="Cambria Math" panose="02040503050406030204" pitchFamily="18" charset="0"/>
                                </a:rPr>
                              </m:ctrlPr>
                            </m:dPr>
                            <m:e>
                              <m:sSub>
                                <m:sSubPr>
                                  <m:ctrlPr>
                                    <a:rPr lang="en-IN" sz="2000" b="1" i="1">
                                      <a:solidFill>
                                        <a:srgbClr val="836967"/>
                                      </a:solidFill>
                                      <a:latin typeface="Cambria Math" panose="02040503050406030204" pitchFamily="18" charset="0"/>
                                    </a:rPr>
                                  </m:ctrlPr>
                                </m:sSubPr>
                                <m:e>
                                  <m:r>
                                    <a:rPr lang="en-IN" sz="2000" b="1" i="1">
                                      <a:latin typeface="Cambria Math" panose="02040503050406030204" pitchFamily="18" charset="0"/>
                                    </a:rPr>
                                    <m:t>𝒙</m:t>
                                  </m:r>
                                </m:e>
                                <m:sub>
                                  <m:r>
                                    <a:rPr lang="en-IN" sz="2000" b="1" i="1">
                                      <a:latin typeface="Cambria Math" panose="02040503050406030204" pitchFamily="18" charset="0"/>
                                    </a:rPr>
                                    <m:t>𝒊</m:t>
                                  </m:r>
                                </m:sub>
                              </m:sSub>
                            </m:e>
                          </m:d>
                        </m:e>
                      </m:nary>
                      <m:r>
                        <a:rPr lang="en-IN" sz="2000" b="1" i="0">
                          <a:latin typeface="Cambria Math" panose="02040503050406030204" pitchFamily="18" charset="0"/>
                        </a:rPr>
                        <m:t>−</m:t>
                      </m:r>
                      <m:r>
                        <a:rPr lang="en-IN" sz="2000" b="1" i="0">
                          <a:latin typeface="Cambria Math" panose="02040503050406030204" pitchFamily="18" charset="0"/>
                        </a:rPr>
                        <m:t>𝟏</m:t>
                      </m:r>
                      <m:sSup>
                        <m:sSupPr>
                          <m:ctrlPr>
                            <a:rPr lang="en-IN" sz="2000" b="1" i="1">
                              <a:solidFill>
                                <a:srgbClr val="836967"/>
                              </a:solidFill>
                              <a:latin typeface="Cambria Math" panose="02040503050406030204" pitchFamily="18" charset="0"/>
                            </a:rPr>
                          </m:ctrlPr>
                        </m:sSupPr>
                        <m:e>
                          <m:d>
                            <m:dPr>
                              <m:begChr m:val=""/>
                              <m:endChr m:val=""/>
                              <m:ctrlPr>
                                <a:rPr lang="en-IN" sz="2000" b="1" i="1">
                                  <a:latin typeface="Cambria Math" panose="02040503050406030204" pitchFamily="18" charset="0"/>
                                </a:rPr>
                              </m:ctrlPr>
                            </m:dPr>
                            <m:e>
                              <m:r>
                                <a:rPr lang="en-IN" sz="2000" b="1" i="0">
                                  <a:latin typeface="Cambria Math" panose="02040503050406030204" pitchFamily="18" charset="0"/>
                                </a:rPr>
                                <m:t>)</m:t>
                              </m:r>
                            </m:e>
                          </m:d>
                        </m:e>
                        <m:sup>
                          <m:r>
                            <a:rPr lang="en-IN" sz="2000" b="1" i="0">
                              <a:latin typeface="Cambria Math" panose="02040503050406030204" pitchFamily="18" charset="0"/>
                            </a:rPr>
                            <m:t>𝟐</m:t>
                          </m:r>
                        </m:sup>
                      </m:sSup>
                      <m:r>
                        <a:rPr lang="en-IN" sz="2000" b="1" i="0">
                          <a:latin typeface="Cambria Math" panose="02040503050406030204" pitchFamily="18" charset="0"/>
                        </a:rPr>
                        <m:t>−</m:t>
                      </m:r>
                      <m:nary>
                        <m:naryPr>
                          <m:chr m:val="∑"/>
                          <m:limLoc m:val="undOvr"/>
                          <m:grow m:val="on"/>
                          <m:ctrlPr>
                            <a:rPr lang="en-IN" sz="2000" b="1" i="1">
                              <a:latin typeface="Cambria Math" panose="02040503050406030204" pitchFamily="18" charset="0"/>
                            </a:rPr>
                          </m:ctrlPr>
                        </m:naryPr>
                        <m:sub>
                          <m:r>
                            <a:rPr lang="en-IN" sz="2000" b="1" i="1">
                              <a:latin typeface="Cambria Math" panose="02040503050406030204" pitchFamily="18" charset="0"/>
                            </a:rPr>
                            <m:t>𝒊</m:t>
                          </m:r>
                          <m:r>
                            <a:rPr lang="en-IN" sz="2000" b="1" i="0">
                              <a:latin typeface="Cambria Math" panose="02040503050406030204" pitchFamily="18" charset="0"/>
                            </a:rPr>
                            <m:t>=</m:t>
                          </m:r>
                          <m:r>
                            <a:rPr lang="en-IN" sz="2000" b="1" i="0">
                              <a:latin typeface="Cambria Math" panose="02040503050406030204" pitchFamily="18" charset="0"/>
                            </a:rPr>
                            <m:t>𝟐</m:t>
                          </m:r>
                        </m:sub>
                        <m:sup>
                          <m:r>
                            <a:rPr lang="en-IN" sz="2000" b="1" i="1">
                              <a:latin typeface="Cambria Math" panose="02040503050406030204" pitchFamily="18" charset="0"/>
                            </a:rPr>
                            <m:t>𝒅</m:t>
                          </m:r>
                        </m:sup>
                        <m:e>
                          <m:sSub>
                            <m:sSubPr>
                              <m:ctrlPr>
                                <a:rPr lang="en-IN" sz="2000" b="1" i="1">
                                  <a:solidFill>
                                    <a:srgbClr val="836967"/>
                                  </a:solidFill>
                                  <a:latin typeface="Cambria Math" panose="02040503050406030204" pitchFamily="18" charset="0"/>
                                </a:rPr>
                              </m:ctrlPr>
                            </m:sSubPr>
                            <m:e>
                              <m:r>
                                <a:rPr lang="en-IN" sz="2000" b="1" i="1">
                                  <a:latin typeface="Cambria Math" panose="02040503050406030204" pitchFamily="18" charset="0"/>
                                </a:rPr>
                                <m:t>𝒙</m:t>
                              </m:r>
                            </m:e>
                            <m:sub>
                              <m:r>
                                <a:rPr lang="en-IN" sz="2000" b="1" i="1">
                                  <a:latin typeface="Cambria Math" panose="02040503050406030204" pitchFamily="18" charset="0"/>
                                </a:rPr>
                                <m:t>𝒊</m:t>
                              </m:r>
                            </m:sub>
                          </m:sSub>
                          <m:sSub>
                            <m:sSubPr>
                              <m:ctrlPr>
                                <a:rPr lang="en-IN" sz="2000" b="1" i="1">
                                  <a:solidFill>
                                    <a:srgbClr val="836967"/>
                                  </a:solidFill>
                                  <a:latin typeface="Cambria Math" panose="02040503050406030204" pitchFamily="18" charset="0"/>
                                </a:rPr>
                              </m:ctrlPr>
                            </m:sSubPr>
                            <m:e>
                              <m:r>
                                <a:rPr lang="en-IN" sz="2000" b="1" i="1">
                                  <a:latin typeface="Cambria Math" panose="02040503050406030204" pitchFamily="18" charset="0"/>
                                </a:rPr>
                                <m:t>𝒙</m:t>
                              </m:r>
                            </m:e>
                            <m:sub>
                              <m:r>
                                <a:rPr lang="en-IN" sz="2000" b="1" i="1">
                                  <a:latin typeface="Cambria Math" panose="02040503050406030204" pitchFamily="18" charset="0"/>
                                </a:rPr>
                                <m:t>𝒊</m:t>
                              </m:r>
                              <m:r>
                                <a:rPr lang="en-IN" sz="2000" b="1" i="0">
                                  <a:latin typeface="Cambria Math" panose="02040503050406030204" pitchFamily="18" charset="0"/>
                                </a:rPr>
                                <m:t>−</m:t>
                              </m:r>
                              <m:r>
                                <a:rPr lang="en-IN" sz="2000" b="1" i="0">
                                  <a:latin typeface="Cambria Math" panose="02040503050406030204" pitchFamily="18" charset="0"/>
                                </a:rPr>
                                <m:t>𝟏</m:t>
                              </m:r>
                            </m:sub>
                          </m:sSub>
                        </m:e>
                      </m:nary>
                    </m:oMath>
                  </m:oMathPara>
                </a14:m>
                <a:endParaRPr lang="en-IN" sz="2000" b="1" dirty="0"/>
              </a:p>
            </p:txBody>
          </p:sp>
        </mc:Choice>
        <mc:Fallback xmlns="">
          <p:sp>
            <p:nvSpPr>
              <p:cNvPr id="9" name="TextBox 8">
                <a:extLst>
                  <a:ext uri="{FF2B5EF4-FFF2-40B4-BE49-F238E27FC236}">
                    <a16:creationId xmlns:a16="http://schemas.microsoft.com/office/drawing/2014/main" id="{B82650D3-118B-45C5-BACA-326AAD845802}"/>
                  </a:ext>
                </a:extLst>
              </p:cNvPr>
              <p:cNvSpPr txBox="1">
                <a:spLocks noRot="1" noChangeAspect="1" noMove="1" noResize="1" noEditPoints="1" noAdjustHandles="1" noChangeArrowheads="1" noChangeShapeType="1" noTextEdit="1"/>
              </p:cNvSpPr>
              <p:nvPr/>
            </p:nvSpPr>
            <p:spPr>
              <a:xfrm>
                <a:off x="2623783" y="1042329"/>
                <a:ext cx="6093724" cy="97000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7D12CC7-AAFB-4C8F-842E-0A6146A86E68}"/>
                  </a:ext>
                </a:extLst>
              </p:cNvPr>
              <p:cNvSpPr txBox="1"/>
              <p:nvPr/>
            </p:nvSpPr>
            <p:spPr>
              <a:xfrm>
                <a:off x="6820468" y="2320209"/>
                <a:ext cx="60937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𝑖</m:t>
                      </m:r>
                      <m:d>
                        <m:dPr>
                          <m:ctrlPr>
                            <a:rPr lang="en-IN" i="1">
                              <a:latin typeface="Cambria Math" panose="02040503050406030204" pitchFamily="18" charset="0"/>
                            </a:rPr>
                          </m:ctrlPr>
                        </m:dPr>
                        <m:e>
                          <m:r>
                            <a:rPr lang="en-IN" i="1">
                              <a:latin typeface="Cambria Math" panose="02040503050406030204" pitchFamily="18" charset="0"/>
                            </a:rPr>
                            <m:t>𝑑</m:t>
                          </m:r>
                          <m:r>
                            <a:rPr lang="en-IN" i="0">
                              <a:latin typeface="Cambria Math" panose="02040503050406030204" pitchFamily="18" charset="0"/>
                            </a:rPr>
                            <m:t>+1−</m:t>
                          </m:r>
                          <m:r>
                            <a:rPr lang="en-IN" i="1">
                              <a:latin typeface="Cambria Math" panose="02040503050406030204" pitchFamily="18" charset="0"/>
                            </a:rPr>
                            <m:t>𝑖</m:t>
                          </m:r>
                        </m:e>
                      </m:d>
                    </m:oMath>
                  </m:oMathPara>
                </a14:m>
                <a:endParaRPr lang="en-IN" dirty="0"/>
              </a:p>
            </p:txBody>
          </p:sp>
        </mc:Choice>
        <mc:Fallback xmlns="">
          <p:sp>
            <p:nvSpPr>
              <p:cNvPr id="12" name="TextBox 11">
                <a:extLst>
                  <a:ext uri="{FF2B5EF4-FFF2-40B4-BE49-F238E27FC236}">
                    <a16:creationId xmlns:a16="http://schemas.microsoft.com/office/drawing/2014/main" id="{57D12CC7-AAFB-4C8F-842E-0A6146A86E68}"/>
                  </a:ext>
                </a:extLst>
              </p:cNvPr>
              <p:cNvSpPr txBox="1">
                <a:spLocks noRot="1" noChangeAspect="1" noMove="1" noResize="1" noEditPoints="1" noAdjustHandles="1" noChangeArrowheads="1" noChangeShapeType="1" noTextEdit="1"/>
              </p:cNvSpPr>
              <p:nvPr/>
            </p:nvSpPr>
            <p:spPr>
              <a:xfrm>
                <a:off x="6820468" y="2320209"/>
                <a:ext cx="6093724" cy="369332"/>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533261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1:Sum square function/Axis Parallel Hyper-Ellipsoid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1998808921"/>
              </p:ext>
            </p:extLst>
          </p:nvPr>
        </p:nvGraphicFramePr>
        <p:xfrm>
          <a:off x="838199" y="1620417"/>
          <a:ext cx="5562601" cy="3424465"/>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5</a:t>
                      </a:r>
                    </a:p>
                  </a:txBody>
                  <a:tcPr/>
                </a:tc>
                <a:tc>
                  <a:txBody>
                    <a:bodyPr/>
                    <a:lstStyle/>
                    <a:p>
                      <a:r>
                        <a:rPr lang="en-IN" dirty="0"/>
                        <a:t>-10</a:t>
                      </a:r>
                    </a:p>
                  </a:txBody>
                  <a:tcPr/>
                </a:tc>
                <a:tc>
                  <a:txBody>
                    <a:bodyPr/>
                    <a:lstStyle/>
                    <a:p>
                      <a:r>
                        <a:rPr lang="en-IN" dirty="0"/>
                        <a:t>10</a:t>
                      </a:r>
                    </a:p>
                  </a:txBody>
                  <a:tcPr/>
                </a:tc>
                <a:tc>
                  <a:txBody>
                    <a:bodyPr/>
                    <a:lstStyle/>
                    <a:p>
                      <a:r>
                        <a:rPr lang="en-IN" dirty="0"/>
                        <a:t>-1.2251</a:t>
                      </a:r>
                    </a:p>
                  </a:txBody>
                  <a:tcPr/>
                </a:tc>
                <a:tc>
                  <a:txBody>
                    <a:bodyPr/>
                    <a:lstStyle/>
                    <a:p>
                      <a:r>
                        <a:rPr lang="en-IN" dirty="0"/>
                        <a:t>-1.2806e-05</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-2.3688</a:t>
                      </a:r>
                    </a:p>
                  </a:txBody>
                  <a:tcPr/>
                </a:tc>
                <a:tc>
                  <a:txBody>
                    <a:bodyPr/>
                    <a:lstStyle/>
                    <a:p>
                      <a:r>
                        <a:rPr lang="en-IN" dirty="0"/>
                        <a:t>4.1948e-05</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5.3103</a:t>
                      </a:r>
                    </a:p>
                  </a:txBody>
                  <a:tcPr/>
                </a:tc>
                <a:tc>
                  <a:txBody>
                    <a:bodyPr/>
                    <a:lstStyle/>
                    <a:p>
                      <a:r>
                        <a:rPr lang="en-IN" dirty="0"/>
                        <a:t>-6.4581e-05</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5.9040</a:t>
                      </a:r>
                    </a:p>
                  </a:txBody>
                  <a:tcPr/>
                </a:tc>
                <a:tc>
                  <a:txBody>
                    <a:bodyPr/>
                    <a:lstStyle/>
                    <a:p>
                      <a:r>
                        <a:rPr lang="en-IN" dirty="0"/>
                        <a:t>3.7276e-05</a:t>
                      </a:r>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-6.2625</a:t>
                      </a:r>
                    </a:p>
                  </a:txBody>
                  <a:tcPr/>
                </a:tc>
                <a:tc>
                  <a:txBody>
                    <a:bodyPr/>
                    <a:lstStyle/>
                    <a:p>
                      <a:r>
                        <a:rPr lang="en-IN" dirty="0"/>
                        <a:t>6.3556e-05</a:t>
                      </a:r>
                    </a:p>
                  </a:txBody>
                  <a:tcPr/>
                </a:tc>
                <a:extLst>
                  <a:ext uri="{0D108BD9-81ED-4DB2-BD59-A6C34878D82A}">
                    <a16:rowId xmlns:a16="http://schemas.microsoft.com/office/drawing/2014/main" val="210629274"/>
                  </a:ext>
                </a:extLst>
              </a:tr>
            </a:tbl>
          </a:graphicData>
        </a:graphic>
      </p:graphicFrame>
      <p:pic>
        <p:nvPicPr>
          <p:cNvPr id="15" name="Picture 14">
            <a:extLst>
              <a:ext uri="{FF2B5EF4-FFF2-40B4-BE49-F238E27FC236}">
                <a16:creationId xmlns:a16="http://schemas.microsoft.com/office/drawing/2014/main" id="{AEA89F1C-C9DC-4399-BAA2-53362FF68F9B}"/>
              </a:ext>
            </a:extLst>
          </p:cNvPr>
          <p:cNvPicPr>
            <a:picLocks noChangeAspect="1"/>
          </p:cNvPicPr>
          <p:nvPr/>
        </p:nvPicPr>
        <p:blipFill>
          <a:blip r:embed="rId2"/>
          <a:stretch>
            <a:fillRect/>
          </a:stretch>
        </p:blipFill>
        <p:spPr>
          <a:xfrm>
            <a:off x="6701051" y="1620417"/>
            <a:ext cx="5334000" cy="3905250"/>
          </a:xfrm>
          <a:prstGeom prst="rect">
            <a:avLst/>
          </a:prstGeom>
        </p:spPr>
      </p:pic>
      <p:sp>
        <p:nvSpPr>
          <p:cNvPr id="17" name="TextBox 16">
            <a:extLst>
              <a:ext uri="{FF2B5EF4-FFF2-40B4-BE49-F238E27FC236}">
                <a16:creationId xmlns:a16="http://schemas.microsoft.com/office/drawing/2014/main" id="{2D5C9425-A45E-42DE-A324-4DEF91F7501D}"/>
              </a:ext>
            </a:extLst>
          </p:cNvPr>
          <p:cNvSpPr txBox="1"/>
          <p:nvPr/>
        </p:nvSpPr>
        <p:spPr>
          <a:xfrm>
            <a:off x="740391" y="5141129"/>
            <a:ext cx="6093724" cy="646331"/>
          </a:xfrm>
          <a:prstGeom prst="rect">
            <a:avLst/>
          </a:prstGeom>
          <a:noFill/>
        </p:spPr>
        <p:txBody>
          <a:bodyPr wrap="square">
            <a:spAutoFit/>
          </a:bodyPr>
          <a:lstStyle/>
          <a:p>
            <a:r>
              <a:rPr lang="en-IN" dirty="0"/>
              <a:t>The No. of iterations are : 2 </a:t>
            </a:r>
          </a:p>
          <a:p>
            <a:r>
              <a:rPr lang="en-IN" dirty="0"/>
              <a:t>The minimum function value is : 0.000000 </a:t>
            </a:r>
          </a:p>
        </p:txBody>
      </p:sp>
    </p:spTree>
    <p:extLst>
      <p:ext uri="{BB962C8B-B14F-4D97-AF65-F5344CB8AC3E}">
        <p14:creationId xmlns:p14="http://schemas.microsoft.com/office/powerpoint/2010/main" val="2009716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4:TRID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2082098268"/>
              </p:ext>
            </p:extLst>
          </p:nvPr>
        </p:nvGraphicFramePr>
        <p:xfrm>
          <a:off x="838199" y="1620417"/>
          <a:ext cx="5562601" cy="3926478"/>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6</a:t>
                      </a:r>
                    </a:p>
                  </a:txBody>
                  <a:tcPr/>
                </a:tc>
                <a:tc>
                  <a:txBody>
                    <a:bodyPr/>
                    <a:lstStyle/>
                    <a:p>
                      <a:r>
                        <a:rPr lang="en-IN" dirty="0"/>
                        <a:t>-15</a:t>
                      </a:r>
                    </a:p>
                  </a:txBody>
                  <a:tcPr/>
                </a:tc>
                <a:tc>
                  <a:txBody>
                    <a:bodyPr/>
                    <a:lstStyle/>
                    <a:p>
                      <a:r>
                        <a:rPr lang="en-IN" dirty="0"/>
                        <a:t>15</a:t>
                      </a:r>
                    </a:p>
                  </a:txBody>
                  <a:tcPr/>
                </a:tc>
                <a:tc>
                  <a:txBody>
                    <a:bodyPr/>
                    <a:lstStyle/>
                    <a:p>
                      <a:r>
                        <a:rPr lang="en-IN" dirty="0"/>
                        <a:t>-3.0960</a:t>
                      </a:r>
                    </a:p>
                  </a:txBody>
                  <a:tcPr/>
                </a:tc>
                <a:tc>
                  <a:txBody>
                    <a:bodyPr/>
                    <a:lstStyle/>
                    <a:p>
                      <a:r>
                        <a:rPr lang="en-IN" dirty="0"/>
                        <a:t>5.9983</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-12.7802</a:t>
                      </a:r>
                    </a:p>
                  </a:txBody>
                  <a:tcPr/>
                </a:tc>
                <a:tc>
                  <a:txBody>
                    <a:bodyPr/>
                    <a:lstStyle/>
                    <a:p>
                      <a:r>
                        <a:rPr lang="en-IN" dirty="0"/>
                        <a:t>9.9976</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5.5229</a:t>
                      </a:r>
                    </a:p>
                  </a:txBody>
                  <a:tcPr/>
                </a:tc>
                <a:tc>
                  <a:txBody>
                    <a:bodyPr/>
                    <a:lstStyle/>
                    <a:p>
                      <a:r>
                        <a:rPr lang="en-IN" dirty="0"/>
                        <a:t>11.9982</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-2.9284</a:t>
                      </a:r>
                    </a:p>
                  </a:txBody>
                  <a:tcPr/>
                </a:tc>
                <a:tc>
                  <a:txBody>
                    <a:bodyPr/>
                    <a:lstStyle/>
                    <a:p>
                      <a:r>
                        <a:rPr lang="en-IN" dirty="0"/>
                        <a:t>11.9972</a:t>
                      </a:r>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14.4851</a:t>
                      </a:r>
                    </a:p>
                  </a:txBody>
                  <a:tcPr/>
                </a:tc>
                <a:tc>
                  <a:txBody>
                    <a:bodyPr/>
                    <a:lstStyle/>
                    <a:p>
                      <a:r>
                        <a:rPr lang="en-IN" dirty="0"/>
                        <a:t>9.9977</a:t>
                      </a:r>
                    </a:p>
                  </a:txBody>
                  <a:tcPr/>
                </a:tc>
                <a:extLst>
                  <a:ext uri="{0D108BD9-81ED-4DB2-BD59-A6C34878D82A}">
                    <a16:rowId xmlns:a16="http://schemas.microsoft.com/office/drawing/2014/main" val="210629274"/>
                  </a:ext>
                </a:extLst>
              </a:tr>
              <a:tr h="502013">
                <a:tc>
                  <a:txBody>
                    <a:bodyPr/>
                    <a:lstStyle/>
                    <a:p>
                      <a:endParaRPr lang="en-IN" dirty="0"/>
                    </a:p>
                  </a:txBody>
                  <a:tcPr/>
                </a:tc>
                <a:tc>
                  <a:txBody>
                    <a:bodyPr/>
                    <a:lstStyle/>
                    <a:p>
                      <a:endParaRPr lang="en-IN"/>
                    </a:p>
                  </a:txBody>
                  <a:tcPr/>
                </a:tc>
                <a:tc>
                  <a:txBody>
                    <a:bodyPr/>
                    <a:lstStyle/>
                    <a:p>
                      <a:endParaRPr lang="en-IN"/>
                    </a:p>
                  </a:txBody>
                  <a:tcPr/>
                </a:tc>
                <a:tc>
                  <a:txBody>
                    <a:bodyPr/>
                    <a:lstStyle/>
                    <a:p>
                      <a:r>
                        <a:rPr lang="en-IN" dirty="0"/>
                        <a:t>-2.9345</a:t>
                      </a:r>
                    </a:p>
                  </a:txBody>
                  <a:tcPr/>
                </a:tc>
                <a:tc>
                  <a:txBody>
                    <a:bodyPr/>
                    <a:lstStyle/>
                    <a:p>
                      <a:r>
                        <a:rPr lang="en-IN" dirty="0"/>
                        <a:t>5.9987</a:t>
                      </a:r>
                    </a:p>
                  </a:txBody>
                  <a:tcPr/>
                </a:tc>
                <a:extLst>
                  <a:ext uri="{0D108BD9-81ED-4DB2-BD59-A6C34878D82A}">
                    <a16:rowId xmlns:a16="http://schemas.microsoft.com/office/drawing/2014/main" val="22626992"/>
                  </a:ext>
                </a:extLst>
              </a:tr>
            </a:tbl>
          </a:graphicData>
        </a:graphic>
      </p:graphicFrame>
      <p:pic>
        <p:nvPicPr>
          <p:cNvPr id="5" name="Picture 4">
            <a:extLst>
              <a:ext uri="{FF2B5EF4-FFF2-40B4-BE49-F238E27FC236}">
                <a16:creationId xmlns:a16="http://schemas.microsoft.com/office/drawing/2014/main" id="{6306DF96-D5AD-41A5-92BF-3F55EFF37CC9}"/>
              </a:ext>
            </a:extLst>
          </p:cNvPr>
          <p:cNvPicPr>
            <a:picLocks noChangeAspect="1"/>
          </p:cNvPicPr>
          <p:nvPr/>
        </p:nvPicPr>
        <p:blipFill>
          <a:blip r:embed="rId2"/>
          <a:stretch>
            <a:fillRect/>
          </a:stretch>
        </p:blipFill>
        <p:spPr>
          <a:xfrm>
            <a:off x="6295030" y="1428750"/>
            <a:ext cx="5334000" cy="4000500"/>
          </a:xfrm>
          <a:prstGeom prst="rect">
            <a:avLst/>
          </a:prstGeom>
        </p:spPr>
      </p:pic>
      <p:sp>
        <p:nvSpPr>
          <p:cNvPr id="9" name="TextBox 8">
            <a:extLst>
              <a:ext uri="{FF2B5EF4-FFF2-40B4-BE49-F238E27FC236}">
                <a16:creationId xmlns:a16="http://schemas.microsoft.com/office/drawing/2014/main" id="{C2177A2F-E275-428D-8D5B-2A1F85C0AE89}"/>
              </a:ext>
            </a:extLst>
          </p:cNvPr>
          <p:cNvSpPr txBox="1"/>
          <p:nvPr/>
        </p:nvSpPr>
        <p:spPr>
          <a:xfrm>
            <a:off x="838199" y="5546895"/>
            <a:ext cx="6093724" cy="646331"/>
          </a:xfrm>
          <a:prstGeom prst="rect">
            <a:avLst/>
          </a:prstGeom>
          <a:noFill/>
        </p:spPr>
        <p:txBody>
          <a:bodyPr wrap="square">
            <a:spAutoFit/>
          </a:bodyPr>
          <a:lstStyle/>
          <a:p>
            <a:r>
              <a:rPr lang="en-IN" dirty="0"/>
              <a:t>The No. of iterations are : 41 </a:t>
            </a:r>
          </a:p>
          <a:p>
            <a:r>
              <a:rPr lang="en-IN" dirty="0"/>
              <a:t>The minimum function value is : -49.999996 </a:t>
            </a:r>
          </a:p>
        </p:txBody>
      </p:sp>
    </p:spTree>
    <p:extLst>
      <p:ext uri="{BB962C8B-B14F-4D97-AF65-F5344CB8AC3E}">
        <p14:creationId xmlns:p14="http://schemas.microsoft.com/office/powerpoint/2010/main" val="138923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4:TRID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2769467422"/>
              </p:ext>
            </p:extLst>
          </p:nvPr>
        </p:nvGraphicFramePr>
        <p:xfrm>
          <a:off x="838199" y="1620417"/>
          <a:ext cx="5562601" cy="3926478"/>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6</a:t>
                      </a:r>
                    </a:p>
                  </a:txBody>
                  <a:tcPr/>
                </a:tc>
                <a:tc>
                  <a:txBody>
                    <a:bodyPr/>
                    <a:lstStyle/>
                    <a:p>
                      <a:r>
                        <a:rPr lang="en-IN" dirty="0"/>
                        <a:t>-16</a:t>
                      </a:r>
                    </a:p>
                  </a:txBody>
                  <a:tcPr/>
                </a:tc>
                <a:tc>
                  <a:txBody>
                    <a:bodyPr/>
                    <a:lstStyle/>
                    <a:p>
                      <a:r>
                        <a:rPr lang="en-IN" dirty="0"/>
                        <a:t>14</a:t>
                      </a:r>
                    </a:p>
                  </a:txBody>
                  <a:tcPr/>
                </a:tc>
                <a:tc>
                  <a:txBody>
                    <a:bodyPr/>
                    <a:lstStyle/>
                    <a:p>
                      <a:r>
                        <a:rPr lang="en-IN" dirty="0"/>
                        <a:t>0.2265</a:t>
                      </a:r>
                    </a:p>
                  </a:txBody>
                  <a:tcPr/>
                </a:tc>
                <a:tc>
                  <a:txBody>
                    <a:bodyPr/>
                    <a:lstStyle/>
                    <a:p>
                      <a:r>
                        <a:rPr lang="en-IN" dirty="0"/>
                        <a:t>5.9977</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4.3920</a:t>
                      </a:r>
                    </a:p>
                  </a:txBody>
                  <a:tcPr/>
                </a:tc>
                <a:tc>
                  <a:txBody>
                    <a:bodyPr/>
                    <a:lstStyle/>
                    <a:p>
                      <a:r>
                        <a:rPr lang="en-IN" dirty="0"/>
                        <a:t>9.9967</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-14.9031</a:t>
                      </a:r>
                    </a:p>
                  </a:txBody>
                  <a:tcPr/>
                </a:tc>
                <a:tc>
                  <a:txBody>
                    <a:bodyPr/>
                    <a:lstStyle/>
                    <a:p>
                      <a:r>
                        <a:rPr lang="en-IN" dirty="0"/>
                        <a:t>11.9964</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8.2761</a:t>
                      </a:r>
                    </a:p>
                  </a:txBody>
                  <a:tcPr/>
                </a:tc>
                <a:tc>
                  <a:txBody>
                    <a:bodyPr/>
                    <a:lstStyle/>
                    <a:p>
                      <a:r>
                        <a:rPr lang="en-IN" dirty="0"/>
                        <a:t>11.9972</a:t>
                      </a:r>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6.4586</a:t>
                      </a:r>
                    </a:p>
                  </a:txBody>
                  <a:tcPr/>
                </a:tc>
                <a:tc>
                  <a:txBody>
                    <a:bodyPr/>
                    <a:lstStyle/>
                    <a:p>
                      <a:r>
                        <a:rPr lang="en-IN" dirty="0"/>
                        <a:t>9.9982</a:t>
                      </a:r>
                    </a:p>
                  </a:txBody>
                  <a:tcPr/>
                </a:tc>
                <a:extLst>
                  <a:ext uri="{0D108BD9-81ED-4DB2-BD59-A6C34878D82A}">
                    <a16:rowId xmlns:a16="http://schemas.microsoft.com/office/drawing/2014/main" val="210629274"/>
                  </a:ext>
                </a:extLst>
              </a:tr>
              <a:tr h="502013">
                <a:tc>
                  <a:txBody>
                    <a:bodyPr/>
                    <a:lstStyle/>
                    <a:p>
                      <a:endParaRPr lang="en-IN" dirty="0"/>
                    </a:p>
                  </a:txBody>
                  <a:tcPr/>
                </a:tc>
                <a:tc>
                  <a:txBody>
                    <a:bodyPr/>
                    <a:lstStyle/>
                    <a:p>
                      <a:endParaRPr lang="en-IN"/>
                    </a:p>
                  </a:txBody>
                  <a:tcPr/>
                </a:tc>
                <a:tc>
                  <a:txBody>
                    <a:bodyPr/>
                    <a:lstStyle/>
                    <a:p>
                      <a:endParaRPr lang="en-IN"/>
                    </a:p>
                  </a:txBody>
                  <a:tcPr/>
                </a:tc>
                <a:tc>
                  <a:txBody>
                    <a:bodyPr/>
                    <a:lstStyle/>
                    <a:p>
                      <a:r>
                        <a:rPr lang="en-IN" dirty="0"/>
                        <a:t>-12.3944</a:t>
                      </a:r>
                    </a:p>
                  </a:txBody>
                  <a:tcPr/>
                </a:tc>
                <a:tc>
                  <a:txBody>
                    <a:bodyPr/>
                    <a:lstStyle/>
                    <a:p>
                      <a:r>
                        <a:rPr lang="en-IN" dirty="0"/>
                        <a:t>5.9989</a:t>
                      </a:r>
                    </a:p>
                  </a:txBody>
                  <a:tcPr/>
                </a:tc>
                <a:extLst>
                  <a:ext uri="{0D108BD9-81ED-4DB2-BD59-A6C34878D82A}">
                    <a16:rowId xmlns:a16="http://schemas.microsoft.com/office/drawing/2014/main" val="1559776599"/>
                  </a:ext>
                </a:extLst>
              </a:tr>
            </a:tbl>
          </a:graphicData>
        </a:graphic>
      </p:graphicFrame>
      <p:pic>
        <p:nvPicPr>
          <p:cNvPr id="4" name="Picture 3">
            <a:extLst>
              <a:ext uri="{FF2B5EF4-FFF2-40B4-BE49-F238E27FC236}">
                <a16:creationId xmlns:a16="http://schemas.microsoft.com/office/drawing/2014/main" id="{B7E766AE-10FC-437E-A2D1-3CADD647A52F}"/>
              </a:ext>
            </a:extLst>
          </p:cNvPr>
          <p:cNvPicPr>
            <a:picLocks noChangeAspect="1"/>
          </p:cNvPicPr>
          <p:nvPr/>
        </p:nvPicPr>
        <p:blipFill>
          <a:blip r:embed="rId2"/>
          <a:stretch>
            <a:fillRect/>
          </a:stretch>
        </p:blipFill>
        <p:spPr>
          <a:xfrm>
            <a:off x="6400800" y="1428750"/>
            <a:ext cx="5334000" cy="4000500"/>
          </a:xfrm>
          <a:prstGeom prst="rect">
            <a:avLst/>
          </a:prstGeom>
        </p:spPr>
      </p:pic>
      <p:sp>
        <p:nvSpPr>
          <p:cNvPr id="7" name="TextBox 6">
            <a:extLst>
              <a:ext uri="{FF2B5EF4-FFF2-40B4-BE49-F238E27FC236}">
                <a16:creationId xmlns:a16="http://schemas.microsoft.com/office/drawing/2014/main" id="{00F44B1D-956C-4AD3-AC20-357D5350A4C6}"/>
              </a:ext>
            </a:extLst>
          </p:cNvPr>
          <p:cNvSpPr txBox="1"/>
          <p:nvPr/>
        </p:nvSpPr>
        <p:spPr>
          <a:xfrm>
            <a:off x="838199" y="5557984"/>
            <a:ext cx="6093724" cy="646331"/>
          </a:xfrm>
          <a:prstGeom prst="rect">
            <a:avLst/>
          </a:prstGeom>
          <a:noFill/>
        </p:spPr>
        <p:txBody>
          <a:bodyPr wrap="square">
            <a:spAutoFit/>
          </a:bodyPr>
          <a:lstStyle/>
          <a:p>
            <a:r>
              <a:rPr lang="en-IN" dirty="0"/>
              <a:t>The No. of iterations are : 41 </a:t>
            </a:r>
          </a:p>
          <a:p>
            <a:r>
              <a:rPr lang="en-IN" dirty="0"/>
              <a:t>The minimum function value is : -49.999995 </a:t>
            </a:r>
          </a:p>
        </p:txBody>
      </p:sp>
    </p:spTree>
    <p:extLst>
      <p:ext uri="{BB962C8B-B14F-4D97-AF65-F5344CB8AC3E}">
        <p14:creationId xmlns:p14="http://schemas.microsoft.com/office/powerpoint/2010/main" val="1383297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4:TRID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1903167850"/>
              </p:ext>
            </p:extLst>
          </p:nvPr>
        </p:nvGraphicFramePr>
        <p:xfrm>
          <a:off x="838199" y="1620417"/>
          <a:ext cx="5562601" cy="3926478"/>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6</a:t>
                      </a:r>
                    </a:p>
                  </a:txBody>
                  <a:tcPr/>
                </a:tc>
                <a:tc>
                  <a:txBody>
                    <a:bodyPr/>
                    <a:lstStyle/>
                    <a:p>
                      <a:r>
                        <a:rPr lang="en-IN" dirty="0"/>
                        <a:t>-20</a:t>
                      </a:r>
                    </a:p>
                  </a:txBody>
                  <a:tcPr/>
                </a:tc>
                <a:tc>
                  <a:txBody>
                    <a:bodyPr/>
                    <a:lstStyle/>
                    <a:p>
                      <a:r>
                        <a:rPr lang="en-IN" dirty="0"/>
                        <a:t>10</a:t>
                      </a:r>
                    </a:p>
                  </a:txBody>
                  <a:tcPr/>
                </a:tc>
                <a:tc>
                  <a:txBody>
                    <a:bodyPr/>
                    <a:lstStyle/>
                    <a:p>
                      <a:r>
                        <a:rPr lang="en-IN" dirty="0"/>
                        <a:t>1.7733</a:t>
                      </a:r>
                    </a:p>
                  </a:txBody>
                  <a:tcPr/>
                </a:tc>
                <a:tc>
                  <a:txBody>
                    <a:bodyPr/>
                    <a:lstStyle/>
                    <a:p>
                      <a:r>
                        <a:rPr lang="en-IN" dirty="0"/>
                        <a:t>5.9977</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-8.8891</a:t>
                      </a:r>
                    </a:p>
                  </a:txBody>
                  <a:tcPr/>
                </a:tc>
                <a:tc>
                  <a:txBody>
                    <a:bodyPr/>
                    <a:lstStyle/>
                    <a:p>
                      <a:r>
                        <a:rPr lang="en-IN" dirty="0"/>
                        <a:t>9.9964</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5.2468</a:t>
                      </a:r>
                    </a:p>
                  </a:txBody>
                  <a:tcPr/>
                </a:tc>
                <a:tc>
                  <a:txBody>
                    <a:bodyPr/>
                    <a:lstStyle/>
                    <a:p>
                      <a:r>
                        <a:rPr lang="en-IN" dirty="0"/>
                        <a:t>11.9965</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2.0269</a:t>
                      </a:r>
                    </a:p>
                  </a:txBody>
                  <a:tcPr/>
                </a:tc>
                <a:tc>
                  <a:txBody>
                    <a:bodyPr/>
                    <a:lstStyle/>
                    <a:p>
                      <a:r>
                        <a:rPr lang="en-IN" dirty="0"/>
                        <a:t>11.9971</a:t>
                      </a:r>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-2.8692</a:t>
                      </a:r>
                    </a:p>
                  </a:txBody>
                  <a:tcPr/>
                </a:tc>
                <a:tc>
                  <a:txBody>
                    <a:bodyPr/>
                    <a:lstStyle/>
                    <a:p>
                      <a:r>
                        <a:rPr lang="en-IN" dirty="0"/>
                        <a:t>9.9980</a:t>
                      </a:r>
                    </a:p>
                  </a:txBody>
                  <a:tcPr/>
                </a:tc>
                <a:extLst>
                  <a:ext uri="{0D108BD9-81ED-4DB2-BD59-A6C34878D82A}">
                    <a16:rowId xmlns:a16="http://schemas.microsoft.com/office/drawing/2014/main" val="210629274"/>
                  </a:ext>
                </a:extLst>
              </a:tr>
              <a:tr h="502013">
                <a:tc>
                  <a:txBody>
                    <a:bodyPr/>
                    <a:lstStyle/>
                    <a:p>
                      <a:endParaRPr lang="en-IN" dirty="0"/>
                    </a:p>
                  </a:txBody>
                  <a:tcPr/>
                </a:tc>
                <a:tc>
                  <a:txBody>
                    <a:bodyPr/>
                    <a:lstStyle/>
                    <a:p>
                      <a:endParaRPr lang="en-IN"/>
                    </a:p>
                  </a:txBody>
                  <a:tcPr/>
                </a:tc>
                <a:tc>
                  <a:txBody>
                    <a:bodyPr/>
                    <a:lstStyle/>
                    <a:p>
                      <a:endParaRPr lang="en-IN"/>
                    </a:p>
                  </a:txBody>
                  <a:tcPr/>
                </a:tc>
                <a:tc>
                  <a:txBody>
                    <a:bodyPr/>
                    <a:lstStyle/>
                    <a:p>
                      <a:r>
                        <a:rPr lang="en-IN" dirty="0"/>
                        <a:t>-14.6943</a:t>
                      </a:r>
                    </a:p>
                  </a:txBody>
                  <a:tcPr/>
                </a:tc>
                <a:tc>
                  <a:txBody>
                    <a:bodyPr/>
                    <a:lstStyle/>
                    <a:p>
                      <a:r>
                        <a:rPr lang="en-IN" dirty="0"/>
                        <a:t>5.9990</a:t>
                      </a:r>
                    </a:p>
                  </a:txBody>
                  <a:tcPr/>
                </a:tc>
                <a:extLst>
                  <a:ext uri="{0D108BD9-81ED-4DB2-BD59-A6C34878D82A}">
                    <a16:rowId xmlns:a16="http://schemas.microsoft.com/office/drawing/2014/main" val="3679345783"/>
                  </a:ext>
                </a:extLst>
              </a:tr>
            </a:tbl>
          </a:graphicData>
        </a:graphic>
      </p:graphicFrame>
      <p:pic>
        <p:nvPicPr>
          <p:cNvPr id="4" name="Picture 3">
            <a:extLst>
              <a:ext uri="{FF2B5EF4-FFF2-40B4-BE49-F238E27FC236}">
                <a16:creationId xmlns:a16="http://schemas.microsoft.com/office/drawing/2014/main" id="{87167E5F-579B-49B1-A697-5FAB2EA40336}"/>
              </a:ext>
            </a:extLst>
          </p:cNvPr>
          <p:cNvPicPr>
            <a:picLocks noChangeAspect="1"/>
          </p:cNvPicPr>
          <p:nvPr/>
        </p:nvPicPr>
        <p:blipFill>
          <a:blip r:embed="rId2"/>
          <a:stretch>
            <a:fillRect/>
          </a:stretch>
        </p:blipFill>
        <p:spPr>
          <a:xfrm>
            <a:off x="6400800" y="1620417"/>
            <a:ext cx="5334000" cy="4000500"/>
          </a:xfrm>
          <a:prstGeom prst="rect">
            <a:avLst/>
          </a:prstGeom>
        </p:spPr>
      </p:pic>
      <p:sp>
        <p:nvSpPr>
          <p:cNvPr id="7" name="TextBox 6">
            <a:extLst>
              <a:ext uri="{FF2B5EF4-FFF2-40B4-BE49-F238E27FC236}">
                <a16:creationId xmlns:a16="http://schemas.microsoft.com/office/drawing/2014/main" id="{3BE2E164-79BA-4D87-820C-3685517533D2}"/>
              </a:ext>
            </a:extLst>
          </p:cNvPr>
          <p:cNvSpPr txBox="1"/>
          <p:nvPr/>
        </p:nvSpPr>
        <p:spPr>
          <a:xfrm>
            <a:off x="838199" y="5620917"/>
            <a:ext cx="6093724" cy="646331"/>
          </a:xfrm>
          <a:prstGeom prst="rect">
            <a:avLst/>
          </a:prstGeom>
          <a:noFill/>
        </p:spPr>
        <p:txBody>
          <a:bodyPr wrap="square">
            <a:spAutoFit/>
          </a:bodyPr>
          <a:lstStyle/>
          <a:p>
            <a:r>
              <a:rPr lang="en-IN" dirty="0"/>
              <a:t>The No. of iterations are : 42 </a:t>
            </a:r>
          </a:p>
          <a:p>
            <a:r>
              <a:rPr lang="en-IN" dirty="0"/>
              <a:t>The minimum function value is : -49.999995 </a:t>
            </a:r>
          </a:p>
        </p:txBody>
      </p:sp>
    </p:spTree>
    <p:extLst>
      <p:ext uri="{BB962C8B-B14F-4D97-AF65-F5344CB8AC3E}">
        <p14:creationId xmlns:p14="http://schemas.microsoft.com/office/powerpoint/2010/main" val="2832121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4:TRID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2333201140"/>
              </p:ext>
            </p:extLst>
          </p:nvPr>
        </p:nvGraphicFramePr>
        <p:xfrm>
          <a:off x="838199" y="1620417"/>
          <a:ext cx="5562601" cy="3926478"/>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6</a:t>
                      </a:r>
                    </a:p>
                  </a:txBody>
                  <a:tcPr/>
                </a:tc>
                <a:tc>
                  <a:txBody>
                    <a:bodyPr/>
                    <a:lstStyle/>
                    <a:p>
                      <a:r>
                        <a:rPr lang="en-IN" dirty="0"/>
                        <a:t>-14</a:t>
                      </a:r>
                    </a:p>
                  </a:txBody>
                  <a:tcPr/>
                </a:tc>
                <a:tc>
                  <a:txBody>
                    <a:bodyPr/>
                    <a:lstStyle/>
                    <a:p>
                      <a:r>
                        <a:rPr lang="en-IN" dirty="0"/>
                        <a:t>16</a:t>
                      </a:r>
                    </a:p>
                  </a:txBody>
                  <a:tcPr/>
                </a:tc>
                <a:tc>
                  <a:txBody>
                    <a:bodyPr/>
                    <a:lstStyle/>
                    <a:p>
                      <a:r>
                        <a:rPr lang="en-IN" dirty="0"/>
                        <a:t>4.4933</a:t>
                      </a:r>
                    </a:p>
                  </a:txBody>
                  <a:tcPr/>
                </a:tc>
                <a:tc>
                  <a:txBody>
                    <a:bodyPr/>
                    <a:lstStyle/>
                    <a:p>
                      <a:r>
                        <a:rPr lang="en-IN" dirty="0"/>
                        <a:t>5.9983</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14.1898</a:t>
                      </a:r>
                    </a:p>
                  </a:txBody>
                  <a:tcPr/>
                </a:tc>
                <a:tc>
                  <a:txBody>
                    <a:bodyPr/>
                    <a:lstStyle/>
                    <a:p>
                      <a:r>
                        <a:rPr lang="en-IN" dirty="0"/>
                        <a:t>9.9978</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-3.3663</a:t>
                      </a:r>
                    </a:p>
                  </a:txBody>
                  <a:tcPr/>
                </a:tc>
                <a:tc>
                  <a:txBody>
                    <a:bodyPr/>
                    <a:lstStyle/>
                    <a:p>
                      <a:r>
                        <a:rPr lang="en-IN" dirty="0"/>
                        <a:t>11.9988</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-1.6811</a:t>
                      </a:r>
                    </a:p>
                  </a:txBody>
                  <a:tcPr/>
                </a:tc>
                <a:tc>
                  <a:txBody>
                    <a:bodyPr/>
                    <a:lstStyle/>
                    <a:p>
                      <a:r>
                        <a:rPr lang="en-IN" dirty="0"/>
                        <a:t>11.9977</a:t>
                      </a:r>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15.5305</a:t>
                      </a:r>
                    </a:p>
                  </a:txBody>
                  <a:tcPr/>
                </a:tc>
                <a:tc>
                  <a:txBody>
                    <a:bodyPr/>
                    <a:lstStyle/>
                    <a:p>
                      <a:r>
                        <a:rPr lang="en-IN" dirty="0"/>
                        <a:t>9.9981</a:t>
                      </a:r>
                    </a:p>
                  </a:txBody>
                  <a:tcPr/>
                </a:tc>
                <a:extLst>
                  <a:ext uri="{0D108BD9-81ED-4DB2-BD59-A6C34878D82A}">
                    <a16:rowId xmlns:a16="http://schemas.microsoft.com/office/drawing/2014/main" val="210629274"/>
                  </a:ext>
                </a:extLst>
              </a:tr>
              <a:tr h="502013">
                <a:tc>
                  <a:txBody>
                    <a:bodyPr/>
                    <a:lstStyle/>
                    <a:p>
                      <a:endParaRPr lang="en-IN" dirty="0"/>
                    </a:p>
                  </a:txBody>
                  <a:tcPr/>
                </a:tc>
                <a:tc>
                  <a:txBody>
                    <a:bodyPr/>
                    <a:lstStyle/>
                    <a:p>
                      <a:endParaRPr lang="en-IN"/>
                    </a:p>
                  </a:txBody>
                  <a:tcPr/>
                </a:tc>
                <a:tc>
                  <a:txBody>
                    <a:bodyPr/>
                    <a:lstStyle/>
                    <a:p>
                      <a:endParaRPr lang="en-IN"/>
                    </a:p>
                  </a:txBody>
                  <a:tcPr/>
                </a:tc>
                <a:tc>
                  <a:txBody>
                    <a:bodyPr/>
                    <a:lstStyle/>
                    <a:p>
                      <a:r>
                        <a:rPr lang="en-IN" dirty="0"/>
                        <a:t>14.3674</a:t>
                      </a:r>
                    </a:p>
                  </a:txBody>
                  <a:tcPr/>
                </a:tc>
                <a:tc>
                  <a:txBody>
                    <a:bodyPr/>
                    <a:lstStyle/>
                    <a:p>
                      <a:r>
                        <a:rPr lang="en-IN" dirty="0"/>
                        <a:t>5.9989</a:t>
                      </a:r>
                    </a:p>
                  </a:txBody>
                  <a:tcPr/>
                </a:tc>
                <a:extLst>
                  <a:ext uri="{0D108BD9-81ED-4DB2-BD59-A6C34878D82A}">
                    <a16:rowId xmlns:a16="http://schemas.microsoft.com/office/drawing/2014/main" val="792434350"/>
                  </a:ext>
                </a:extLst>
              </a:tr>
            </a:tbl>
          </a:graphicData>
        </a:graphic>
      </p:graphicFrame>
      <p:pic>
        <p:nvPicPr>
          <p:cNvPr id="4" name="Picture 3">
            <a:extLst>
              <a:ext uri="{FF2B5EF4-FFF2-40B4-BE49-F238E27FC236}">
                <a16:creationId xmlns:a16="http://schemas.microsoft.com/office/drawing/2014/main" id="{386C7954-22B7-4457-858A-5B772938D51A}"/>
              </a:ext>
            </a:extLst>
          </p:cNvPr>
          <p:cNvPicPr>
            <a:picLocks noChangeAspect="1"/>
          </p:cNvPicPr>
          <p:nvPr/>
        </p:nvPicPr>
        <p:blipFill>
          <a:blip r:embed="rId2"/>
          <a:stretch>
            <a:fillRect/>
          </a:stretch>
        </p:blipFill>
        <p:spPr>
          <a:xfrm>
            <a:off x="6400800" y="1620417"/>
            <a:ext cx="5334000" cy="4000500"/>
          </a:xfrm>
          <a:prstGeom prst="rect">
            <a:avLst/>
          </a:prstGeom>
        </p:spPr>
      </p:pic>
      <p:sp>
        <p:nvSpPr>
          <p:cNvPr id="7" name="TextBox 6">
            <a:extLst>
              <a:ext uri="{FF2B5EF4-FFF2-40B4-BE49-F238E27FC236}">
                <a16:creationId xmlns:a16="http://schemas.microsoft.com/office/drawing/2014/main" id="{B3186C74-5759-477F-9BC3-2B6714C51BBD}"/>
              </a:ext>
            </a:extLst>
          </p:cNvPr>
          <p:cNvSpPr txBox="1"/>
          <p:nvPr/>
        </p:nvSpPr>
        <p:spPr>
          <a:xfrm>
            <a:off x="838199" y="5620917"/>
            <a:ext cx="6093724" cy="646331"/>
          </a:xfrm>
          <a:prstGeom prst="rect">
            <a:avLst/>
          </a:prstGeom>
          <a:noFill/>
        </p:spPr>
        <p:txBody>
          <a:bodyPr wrap="square">
            <a:spAutoFit/>
          </a:bodyPr>
          <a:lstStyle/>
          <a:p>
            <a:r>
              <a:rPr lang="en-IN" dirty="0"/>
              <a:t>The No. of iterations are : 34 </a:t>
            </a:r>
          </a:p>
          <a:p>
            <a:r>
              <a:rPr lang="en-IN" dirty="0"/>
              <a:t>The minimum function value is : -49.999996 </a:t>
            </a:r>
          </a:p>
        </p:txBody>
      </p:sp>
    </p:spTree>
    <p:extLst>
      <p:ext uri="{BB962C8B-B14F-4D97-AF65-F5344CB8AC3E}">
        <p14:creationId xmlns:p14="http://schemas.microsoft.com/office/powerpoint/2010/main" val="1686542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4:TRID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2326120783"/>
              </p:ext>
            </p:extLst>
          </p:nvPr>
        </p:nvGraphicFramePr>
        <p:xfrm>
          <a:off x="838199" y="1620417"/>
          <a:ext cx="5562601" cy="3926478"/>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6</a:t>
                      </a:r>
                    </a:p>
                  </a:txBody>
                  <a:tcPr/>
                </a:tc>
                <a:tc>
                  <a:txBody>
                    <a:bodyPr/>
                    <a:lstStyle/>
                    <a:p>
                      <a:r>
                        <a:rPr lang="en-IN" dirty="0"/>
                        <a:t>-10</a:t>
                      </a:r>
                    </a:p>
                  </a:txBody>
                  <a:tcPr/>
                </a:tc>
                <a:tc>
                  <a:txBody>
                    <a:bodyPr/>
                    <a:lstStyle/>
                    <a:p>
                      <a:r>
                        <a:rPr lang="en-IN" dirty="0"/>
                        <a:t>20</a:t>
                      </a:r>
                    </a:p>
                  </a:txBody>
                  <a:tcPr/>
                </a:tc>
                <a:tc>
                  <a:txBody>
                    <a:bodyPr/>
                    <a:lstStyle/>
                    <a:p>
                      <a:r>
                        <a:rPr lang="en-IN" dirty="0"/>
                        <a:t>18.0343</a:t>
                      </a:r>
                    </a:p>
                  </a:txBody>
                  <a:tcPr/>
                </a:tc>
                <a:tc>
                  <a:txBody>
                    <a:bodyPr/>
                    <a:lstStyle/>
                    <a:p>
                      <a:r>
                        <a:rPr lang="en-IN" dirty="0"/>
                        <a:t>5.9979</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-6.7633</a:t>
                      </a:r>
                    </a:p>
                  </a:txBody>
                  <a:tcPr/>
                </a:tc>
                <a:tc>
                  <a:txBody>
                    <a:bodyPr/>
                    <a:lstStyle/>
                    <a:p>
                      <a:r>
                        <a:rPr lang="en-IN" dirty="0"/>
                        <a:t>9.9964</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-4.5332</a:t>
                      </a:r>
                    </a:p>
                  </a:txBody>
                  <a:tcPr/>
                </a:tc>
                <a:tc>
                  <a:txBody>
                    <a:bodyPr/>
                    <a:lstStyle/>
                    <a:p>
                      <a:r>
                        <a:rPr lang="en-IN" dirty="0"/>
                        <a:t>11.9959</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-7.0271</a:t>
                      </a:r>
                    </a:p>
                  </a:txBody>
                  <a:tcPr/>
                </a:tc>
                <a:tc>
                  <a:txBody>
                    <a:bodyPr/>
                    <a:lstStyle/>
                    <a:p>
                      <a:r>
                        <a:rPr lang="en-IN" dirty="0"/>
                        <a:t>11.9966</a:t>
                      </a:r>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4.6929</a:t>
                      </a:r>
                    </a:p>
                  </a:txBody>
                  <a:tcPr/>
                </a:tc>
                <a:tc>
                  <a:txBody>
                    <a:bodyPr/>
                    <a:lstStyle/>
                    <a:p>
                      <a:r>
                        <a:rPr lang="en-IN" dirty="0"/>
                        <a:t>9.9977</a:t>
                      </a:r>
                    </a:p>
                  </a:txBody>
                  <a:tcPr/>
                </a:tc>
                <a:extLst>
                  <a:ext uri="{0D108BD9-81ED-4DB2-BD59-A6C34878D82A}">
                    <a16:rowId xmlns:a16="http://schemas.microsoft.com/office/drawing/2014/main" val="210629274"/>
                  </a:ext>
                </a:extLst>
              </a:tr>
              <a:tr h="502013">
                <a:tc>
                  <a:txBody>
                    <a:bodyPr/>
                    <a:lstStyle/>
                    <a:p>
                      <a:endParaRPr lang="en-IN" dirty="0"/>
                    </a:p>
                  </a:txBody>
                  <a:tcPr/>
                </a:tc>
                <a:tc>
                  <a:txBody>
                    <a:bodyPr/>
                    <a:lstStyle/>
                    <a:p>
                      <a:endParaRPr lang="en-IN"/>
                    </a:p>
                  </a:txBody>
                  <a:tcPr/>
                </a:tc>
                <a:tc>
                  <a:txBody>
                    <a:bodyPr/>
                    <a:lstStyle/>
                    <a:p>
                      <a:endParaRPr lang="en-IN"/>
                    </a:p>
                  </a:txBody>
                  <a:tcPr/>
                </a:tc>
                <a:tc>
                  <a:txBody>
                    <a:bodyPr/>
                    <a:lstStyle/>
                    <a:p>
                      <a:r>
                        <a:rPr lang="en-IN" dirty="0"/>
                        <a:t>-4.2026</a:t>
                      </a:r>
                    </a:p>
                  </a:txBody>
                  <a:tcPr/>
                </a:tc>
                <a:tc>
                  <a:txBody>
                    <a:bodyPr/>
                    <a:lstStyle/>
                    <a:p>
                      <a:r>
                        <a:rPr lang="en-IN" dirty="0"/>
                        <a:t>5.9993</a:t>
                      </a:r>
                    </a:p>
                  </a:txBody>
                  <a:tcPr/>
                </a:tc>
                <a:extLst>
                  <a:ext uri="{0D108BD9-81ED-4DB2-BD59-A6C34878D82A}">
                    <a16:rowId xmlns:a16="http://schemas.microsoft.com/office/drawing/2014/main" val="3695381407"/>
                  </a:ext>
                </a:extLst>
              </a:tr>
            </a:tbl>
          </a:graphicData>
        </a:graphic>
      </p:graphicFrame>
      <p:pic>
        <p:nvPicPr>
          <p:cNvPr id="4" name="Picture 3">
            <a:extLst>
              <a:ext uri="{FF2B5EF4-FFF2-40B4-BE49-F238E27FC236}">
                <a16:creationId xmlns:a16="http://schemas.microsoft.com/office/drawing/2014/main" id="{4E7ED244-0D52-4E6A-9447-E7E36508BB74}"/>
              </a:ext>
            </a:extLst>
          </p:cNvPr>
          <p:cNvPicPr>
            <a:picLocks noChangeAspect="1"/>
          </p:cNvPicPr>
          <p:nvPr/>
        </p:nvPicPr>
        <p:blipFill>
          <a:blip r:embed="rId2"/>
          <a:stretch>
            <a:fillRect/>
          </a:stretch>
        </p:blipFill>
        <p:spPr>
          <a:xfrm>
            <a:off x="6400800" y="1620417"/>
            <a:ext cx="5334000" cy="4000500"/>
          </a:xfrm>
          <a:prstGeom prst="rect">
            <a:avLst/>
          </a:prstGeom>
        </p:spPr>
      </p:pic>
      <p:sp>
        <p:nvSpPr>
          <p:cNvPr id="7" name="TextBox 6">
            <a:extLst>
              <a:ext uri="{FF2B5EF4-FFF2-40B4-BE49-F238E27FC236}">
                <a16:creationId xmlns:a16="http://schemas.microsoft.com/office/drawing/2014/main" id="{4BB5F788-991E-441D-AC4D-ED350BAE15A4}"/>
              </a:ext>
            </a:extLst>
          </p:cNvPr>
          <p:cNvSpPr txBox="1"/>
          <p:nvPr/>
        </p:nvSpPr>
        <p:spPr>
          <a:xfrm>
            <a:off x="838199" y="5620917"/>
            <a:ext cx="6093724" cy="646331"/>
          </a:xfrm>
          <a:prstGeom prst="rect">
            <a:avLst/>
          </a:prstGeom>
          <a:noFill/>
        </p:spPr>
        <p:txBody>
          <a:bodyPr wrap="square">
            <a:spAutoFit/>
          </a:bodyPr>
          <a:lstStyle/>
          <a:p>
            <a:r>
              <a:rPr lang="en-IN" dirty="0"/>
              <a:t>The No. of iterations are : 41 </a:t>
            </a:r>
          </a:p>
          <a:p>
            <a:r>
              <a:rPr lang="en-IN" dirty="0"/>
              <a:t>The minimum function value is : -49.999994 </a:t>
            </a:r>
          </a:p>
        </p:txBody>
      </p:sp>
    </p:spTree>
    <p:extLst>
      <p:ext uri="{BB962C8B-B14F-4D97-AF65-F5344CB8AC3E}">
        <p14:creationId xmlns:p14="http://schemas.microsoft.com/office/powerpoint/2010/main" val="3143896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4:TRID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1517415969"/>
              </p:ext>
            </p:extLst>
          </p:nvPr>
        </p:nvGraphicFramePr>
        <p:xfrm>
          <a:off x="838199" y="1620417"/>
          <a:ext cx="5562601" cy="3424465"/>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5</a:t>
                      </a:r>
                    </a:p>
                  </a:txBody>
                  <a:tcPr/>
                </a:tc>
                <a:tc>
                  <a:txBody>
                    <a:bodyPr/>
                    <a:lstStyle/>
                    <a:p>
                      <a:r>
                        <a:rPr lang="en-IN" dirty="0"/>
                        <a:t>-15</a:t>
                      </a:r>
                    </a:p>
                  </a:txBody>
                  <a:tcPr/>
                </a:tc>
                <a:tc>
                  <a:txBody>
                    <a:bodyPr/>
                    <a:lstStyle/>
                    <a:p>
                      <a:r>
                        <a:rPr lang="en-IN" dirty="0"/>
                        <a:t>15</a:t>
                      </a:r>
                    </a:p>
                  </a:txBody>
                  <a:tcPr/>
                </a:tc>
                <a:tc>
                  <a:txBody>
                    <a:bodyPr/>
                    <a:lstStyle/>
                    <a:p>
                      <a:r>
                        <a:rPr lang="en-IN" dirty="0"/>
                        <a:t>-5.0873</a:t>
                      </a:r>
                    </a:p>
                  </a:txBody>
                  <a:tcPr/>
                </a:tc>
                <a:tc>
                  <a:txBody>
                    <a:bodyPr/>
                    <a:lstStyle/>
                    <a:p>
                      <a:r>
                        <a:rPr lang="en-IN" dirty="0"/>
                        <a:t>4.9988</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3.5841</a:t>
                      </a:r>
                    </a:p>
                  </a:txBody>
                  <a:tcPr/>
                </a:tc>
                <a:tc>
                  <a:txBody>
                    <a:bodyPr/>
                    <a:lstStyle/>
                    <a:p>
                      <a:r>
                        <a:rPr lang="en-IN" dirty="0"/>
                        <a:t>7.9980</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-4.1809</a:t>
                      </a:r>
                    </a:p>
                  </a:txBody>
                  <a:tcPr/>
                </a:tc>
                <a:tc>
                  <a:txBody>
                    <a:bodyPr/>
                    <a:lstStyle/>
                    <a:p>
                      <a:r>
                        <a:rPr lang="en-IN" dirty="0"/>
                        <a:t>8.9980</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7.6953</a:t>
                      </a:r>
                    </a:p>
                  </a:txBody>
                  <a:tcPr/>
                </a:tc>
                <a:tc>
                  <a:txBody>
                    <a:bodyPr/>
                    <a:lstStyle/>
                    <a:p>
                      <a:r>
                        <a:rPr lang="en-IN" dirty="0"/>
                        <a:t>7.9986</a:t>
                      </a:r>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-2.5830</a:t>
                      </a:r>
                    </a:p>
                  </a:txBody>
                  <a:tcPr/>
                </a:tc>
                <a:tc>
                  <a:txBody>
                    <a:bodyPr/>
                    <a:lstStyle/>
                    <a:p>
                      <a:r>
                        <a:rPr lang="en-IN" dirty="0"/>
                        <a:t>4.9992</a:t>
                      </a:r>
                    </a:p>
                  </a:txBody>
                  <a:tcPr/>
                </a:tc>
                <a:extLst>
                  <a:ext uri="{0D108BD9-81ED-4DB2-BD59-A6C34878D82A}">
                    <a16:rowId xmlns:a16="http://schemas.microsoft.com/office/drawing/2014/main" val="210629274"/>
                  </a:ext>
                </a:extLst>
              </a:tr>
            </a:tbl>
          </a:graphicData>
        </a:graphic>
      </p:graphicFrame>
      <p:pic>
        <p:nvPicPr>
          <p:cNvPr id="4" name="Picture 3">
            <a:extLst>
              <a:ext uri="{FF2B5EF4-FFF2-40B4-BE49-F238E27FC236}">
                <a16:creationId xmlns:a16="http://schemas.microsoft.com/office/drawing/2014/main" id="{C53DC3FD-F40F-42AD-8CD9-EE7FC726D552}"/>
              </a:ext>
            </a:extLst>
          </p:cNvPr>
          <p:cNvPicPr>
            <a:picLocks noChangeAspect="1"/>
          </p:cNvPicPr>
          <p:nvPr/>
        </p:nvPicPr>
        <p:blipFill>
          <a:blip r:embed="rId2"/>
          <a:stretch>
            <a:fillRect/>
          </a:stretch>
        </p:blipFill>
        <p:spPr>
          <a:xfrm>
            <a:off x="6400800" y="1332399"/>
            <a:ext cx="5334000" cy="4000500"/>
          </a:xfrm>
          <a:prstGeom prst="rect">
            <a:avLst/>
          </a:prstGeom>
        </p:spPr>
      </p:pic>
      <p:sp>
        <p:nvSpPr>
          <p:cNvPr id="7" name="TextBox 6">
            <a:extLst>
              <a:ext uri="{FF2B5EF4-FFF2-40B4-BE49-F238E27FC236}">
                <a16:creationId xmlns:a16="http://schemas.microsoft.com/office/drawing/2014/main" id="{693D5651-7792-402D-A33A-84FEAD8F8824}"/>
              </a:ext>
            </a:extLst>
          </p:cNvPr>
          <p:cNvSpPr txBox="1"/>
          <p:nvPr/>
        </p:nvSpPr>
        <p:spPr>
          <a:xfrm>
            <a:off x="838199" y="5141128"/>
            <a:ext cx="6093724" cy="646331"/>
          </a:xfrm>
          <a:prstGeom prst="rect">
            <a:avLst/>
          </a:prstGeom>
          <a:noFill/>
        </p:spPr>
        <p:txBody>
          <a:bodyPr wrap="square">
            <a:spAutoFit/>
          </a:bodyPr>
          <a:lstStyle/>
          <a:p>
            <a:r>
              <a:rPr lang="en-IN" dirty="0"/>
              <a:t>The No. of iterations are : 30 </a:t>
            </a:r>
          </a:p>
          <a:p>
            <a:r>
              <a:rPr lang="en-IN" dirty="0"/>
              <a:t>The minimum function value is : -29.999998 </a:t>
            </a:r>
          </a:p>
        </p:txBody>
      </p:sp>
    </p:spTree>
    <p:extLst>
      <p:ext uri="{BB962C8B-B14F-4D97-AF65-F5344CB8AC3E}">
        <p14:creationId xmlns:p14="http://schemas.microsoft.com/office/powerpoint/2010/main" val="31465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4:TRID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1657303270"/>
              </p:ext>
            </p:extLst>
          </p:nvPr>
        </p:nvGraphicFramePr>
        <p:xfrm>
          <a:off x="838199" y="1620417"/>
          <a:ext cx="5562601" cy="4428491"/>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7</a:t>
                      </a:r>
                    </a:p>
                  </a:txBody>
                  <a:tcPr/>
                </a:tc>
                <a:tc>
                  <a:txBody>
                    <a:bodyPr/>
                    <a:lstStyle/>
                    <a:p>
                      <a:r>
                        <a:rPr lang="en-IN" dirty="0"/>
                        <a:t>-15</a:t>
                      </a:r>
                    </a:p>
                  </a:txBody>
                  <a:tcPr/>
                </a:tc>
                <a:tc>
                  <a:txBody>
                    <a:bodyPr/>
                    <a:lstStyle/>
                    <a:p>
                      <a:r>
                        <a:rPr lang="en-IN" dirty="0"/>
                        <a:t>15</a:t>
                      </a:r>
                    </a:p>
                  </a:txBody>
                  <a:tcPr/>
                </a:tc>
                <a:tc>
                  <a:txBody>
                    <a:bodyPr/>
                    <a:lstStyle/>
                    <a:p>
                      <a:r>
                        <a:rPr lang="en-IN" dirty="0"/>
                        <a:t>-4.5598</a:t>
                      </a:r>
                    </a:p>
                  </a:txBody>
                  <a:tcPr/>
                </a:tc>
                <a:tc>
                  <a:txBody>
                    <a:bodyPr/>
                    <a:lstStyle/>
                    <a:p>
                      <a:r>
                        <a:rPr lang="en-IN" dirty="0"/>
                        <a:t>6.9980</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-11.3502</a:t>
                      </a:r>
                    </a:p>
                  </a:txBody>
                  <a:tcPr/>
                </a:tc>
                <a:tc>
                  <a:txBody>
                    <a:bodyPr/>
                    <a:lstStyle/>
                    <a:p>
                      <a:r>
                        <a:rPr lang="en-IN" dirty="0"/>
                        <a:t>11.9968</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11.5246</a:t>
                      </a:r>
                    </a:p>
                  </a:txBody>
                  <a:tcPr/>
                </a:tc>
                <a:tc>
                  <a:txBody>
                    <a:bodyPr/>
                    <a:lstStyle/>
                    <a:p>
                      <a:r>
                        <a:rPr lang="en-IN" dirty="0"/>
                        <a:t>14.9962</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-12.1716</a:t>
                      </a:r>
                    </a:p>
                  </a:txBody>
                  <a:tcPr/>
                </a:tc>
                <a:tc>
                  <a:txBody>
                    <a:bodyPr/>
                    <a:lstStyle/>
                    <a:p>
                      <a:r>
                        <a:rPr lang="en-IN" dirty="0"/>
                        <a:t>15.9951</a:t>
                      </a:r>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12.9012</a:t>
                      </a:r>
                    </a:p>
                  </a:txBody>
                  <a:tcPr/>
                </a:tc>
                <a:tc>
                  <a:txBody>
                    <a:bodyPr/>
                    <a:lstStyle/>
                    <a:p>
                      <a:r>
                        <a:rPr lang="en-IN" dirty="0"/>
                        <a:t>14.9955</a:t>
                      </a:r>
                    </a:p>
                  </a:txBody>
                  <a:tcPr/>
                </a:tc>
                <a:extLst>
                  <a:ext uri="{0D108BD9-81ED-4DB2-BD59-A6C34878D82A}">
                    <a16:rowId xmlns:a16="http://schemas.microsoft.com/office/drawing/2014/main" val="210629274"/>
                  </a:ext>
                </a:extLst>
              </a:tr>
              <a:tr h="502013">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a:t>-3.0294</a:t>
                      </a:r>
                    </a:p>
                  </a:txBody>
                  <a:tcPr/>
                </a:tc>
                <a:tc>
                  <a:txBody>
                    <a:bodyPr/>
                    <a:lstStyle/>
                    <a:p>
                      <a:r>
                        <a:rPr lang="en-IN" dirty="0"/>
                        <a:t>11.9967</a:t>
                      </a:r>
                    </a:p>
                  </a:txBody>
                  <a:tcPr/>
                </a:tc>
                <a:extLst>
                  <a:ext uri="{0D108BD9-81ED-4DB2-BD59-A6C34878D82A}">
                    <a16:rowId xmlns:a16="http://schemas.microsoft.com/office/drawing/2014/main" val="655832573"/>
                  </a:ext>
                </a:extLst>
              </a:tr>
              <a:tr h="502013">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a:t>-13.5780</a:t>
                      </a:r>
                    </a:p>
                  </a:txBody>
                  <a:tcPr/>
                </a:tc>
                <a:tc>
                  <a:txBody>
                    <a:bodyPr/>
                    <a:lstStyle/>
                    <a:p>
                      <a:r>
                        <a:rPr lang="en-IN" dirty="0"/>
                        <a:t>6.9980</a:t>
                      </a:r>
                    </a:p>
                  </a:txBody>
                  <a:tcPr/>
                </a:tc>
                <a:extLst>
                  <a:ext uri="{0D108BD9-81ED-4DB2-BD59-A6C34878D82A}">
                    <a16:rowId xmlns:a16="http://schemas.microsoft.com/office/drawing/2014/main" val="691158215"/>
                  </a:ext>
                </a:extLst>
              </a:tr>
            </a:tbl>
          </a:graphicData>
        </a:graphic>
      </p:graphicFrame>
      <p:sp>
        <p:nvSpPr>
          <p:cNvPr id="5" name="TextBox 4">
            <a:extLst>
              <a:ext uri="{FF2B5EF4-FFF2-40B4-BE49-F238E27FC236}">
                <a16:creationId xmlns:a16="http://schemas.microsoft.com/office/drawing/2014/main" id="{954C7257-8481-466A-BA2F-F767AEF9222A}"/>
              </a:ext>
            </a:extLst>
          </p:cNvPr>
          <p:cNvSpPr txBox="1"/>
          <p:nvPr/>
        </p:nvSpPr>
        <p:spPr>
          <a:xfrm>
            <a:off x="838199" y="6048908"/>
            <a:ext cx="6093724" cy="646331"/>
          </a:xfrm>
          <a:prstGeom prst="rect">
            <a:avLst/>
          </a:prstGeom>
          <a:noFill/>
        </p:spPr>
        <p:txBody>
          <a:bodyPr wrap="square">
            <a:spAutoFit/>
          </a:bodyPr>
          <a:lstStyle/>
          <a:p>
            <a:r>
              <a:rPr lang="en-IN" dirty="0"/>
              <a:t>The No. of iterations are : 54 </a:t>
            </a:r>
          </a:p>
          <a:p>
            <a:r>
              <a:rPr lang="en-IN" dirty="0"/>
              <a:t>The minimum function value is : -76.999993 </a:t>
            </a:r>
          </a:p>
        </p:txBody>
      </p:sp>
      <p:pic>
        <p:nvPicPr>
          <p:cNvPr id="6" name="Picture 5">
            <a:extLst>
              <a:ext uri="{FF2B5EF4-FFF2-40B4-BE49-F238E27FC236}">
                <a16:creationId xmlns:a16="http://schemas.microsoft.com/office/drawing/2014/main" id="{C7E3FCDE-105A-4843-9813-BCB45967B375}"/>
              </a:ext>
            </a:extLst>
          </p:cNvPr>
          <p:cNvPicPr>
            <a:picLocks noChangeAspect="1"/>
          </p:cNvPicPr>
          <p:nvPr/>
        </p:nvPicPr>
        <p:blipFill>
          <a:blip r:embed="rId2"/>
          <a:stretch>
            <a:fillRect/>
          </a:stretch>
        </p:blipFill>
        <p:spPr>
          <a:xfrm>
            <a:off x="6400800" y="1620417"/>
            <a:ext cx="5334000" cy="4000500"/>
          </a:xfrm>
          <a:prstGeom prst="rect">
            <a:avLst/>
          </a:prstGeom>
        </p:spPr>
      </p:pic>
    </p:spTree>
    <p:extLst>
      <p:ext uri="{BB962C8B-B14F-4D97-AF65-F5344CB8AC3E}">
        <p14:creationId xmlns:p14="http://schemas.microsoft.com/office/powerpoint/2010/main" val="3463189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4:TRID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sp>
        <p:nvSpPr>
          <p:cNvPr id="3" name="TextBox 2">
            <a:extLst>
              <a:ext uri="{FF2B5EF4-FFF2-40B4-BE49-F238E27FC236}">
                <a16:creationId xmlns:a16="http://schemas.microsoft.com/office/drawing/2014/main" id="{6059BD8F-1AC8-4278-95D0-E78B31F59BC3}"/>
              </a:ext>
            </a:extLst>
          </p:cNvPr>
          <p:cNvSpPr txBox="1"/>
          <p:nvPr/>
        </p:nvSpPr>
        <p:spPr>
          <a:xfrm>
            <a:off x="982639" y="2033516"/>
            <a:ext cx="10631606" cy="1477328"/>
          </a:xfrm>
          <a:prstGeom prst="rect">
            <a:avLst/>
          </a:prstGeom>
          <a:noFill/>
        </p:spPr>
        <p:txBody>
          <a:bodyPr wrap="square" rtlCol="0">
            <a:spAutoFit/>
          </a:bodyPr>
          <a:lstStyle/>
          <a:p>
            <a:pPr marL="285750" indent="-285750">
              <a:buFont typeface="Arial" panose="020B0604020202020204" pitchFamily="34" charset="0"/>
              <a:buChar char="•"/>
            </a:pPr>
            <a:r>
              <a:rPr lang="en-IN" dirty="0"/>
              <a:t> Minimum function value  effected by change in number of variables with reduction it reduces than the expected value and with increase it increase than the expected value.</a:t>
            </a:r>
          </a:p>
          <a:p>
            <a:pPr marL="285750" indent="-285750">
              <a:buFont typeface="Arial" panose="020B0604020202020204" pitchFamily="34" charset="0"/>
              <a:buChar char="•"/>
            </a:pPr>
            <a:r>
              <a:rPr lang="en-IN" dirty="0"/>
              <a:t>With same number of variable but change in variable range causes change in the accuracy of the resultant point.</a:t>
            </a:r>
          </a:p>
          <a:p>
            <a:pPr marL="285750" indent="-285750">
              <a:buFont typeface="Arial" panose="020B0604020202020204" pitchFamily="34" charset="0"/>
              <a:buChar char="•"/>
            </a:pPr>
            <a:r>
              <a:rPr lang="en-IN" dirty="0"/>
              <a:t>Graph  remain same throughout different variation</a:t>
            </a:r>
          </a:p>
        </p:txBody>
      </p:sp>
    </p:spTree>
    <p:extLst>
      <p:ext uri="{BB962C8B-B14F-4D97-AF65-F5344CB8AC3E}">
        <p14:creationId xmlns:p14="http://schemas.microsoft.com/office/powerpoint/2010/main" val="3196134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a:bodyPr>
          <a:lstStyle/>
          <a:p>
            <a:r>
              <a:rPr lang="en-IN" dirty="0">
                <a:latin typeface="Bodoni MT Condensed" panose="02070606080606020203" pitchFamily="18" charset="0"/>
              </a:rPr>
              <a:t>Prob. 5: </a:t>
            </a:r>
            <a:r>
              <a:rPr lang="en-IN" dirty="0" err="1">
                <a:latin typeface="Bodoni MT Condensed" panose="02070606080606020203" pitchFamily="18" charset="0"/>
              </a:rPr>
              <a:t>Zakharov</a:t>
            </a:r>
            <a:r>
              <a:rPr lang="en-IN" dirty="0">
                <a:latin typeface="Bodoni MT Condensed" panose="02070606080606020203" pitchFamily="18" charset="0"/>
              </a:rPr>
              <a:t> function.</a:t>
            </a:r>
            <a:endParaRPr lang="en-IN" dirty="0"/>
          </a:p>
        </p:txBody>
      </p:sp>
      <p:sp>
        <p:nvSpPr>
          <p:cNvPr id="8" name="TextBox 7">
            <a:extLst>
              <a:ext uri="{FF2B5EF4-FFF2-40B4-BE49-F238E27FC236}">
                <a16:creationId xmlns:a16="http://schemas.microsoft.com/office/drawing/2014/main" id="{BA379F12-0B28-44B6-9C24-B33D86B98BC9}"/>
              </a:ext>
            </a:extLst>
          </p:cNvPr>
          <p:cNvSpPr txBox="1"/>
          <p:nvPr/>
        </p:nvSpPr>
        <p:spPr>
          <a:xfrm>
            <a:off x="1119116" y="2306472"/>
            <a:ext cx="10515600" cy="2308324"/>
          </a:xfrm>
          <a:prstGeom prst="rect">
            <a:avLst/>
          </a:prstGeom>
          <a:noFill/>
        </p:spPr>
        <p:txBody>
          <a:bodyPr wrap="square" rtlCol="0">
            <a:spAutoFit/>
          </a:bodyPr>
          <a:lstStyle/>
          <a:p>
            <a:r>
              <a:rPr lang="en-IN" dirty="0"/>
              <a:t> Where,</a:t>
            </a:r>
          </a:p>
          <a:p>
            <a:r>
              <a:rPr lang="en-IN" dirty="0"/>
              <a:t> d – dimension. (Number of variables)</a:t>
            </a:r>
          </a:p>
          <a:p>
            <a:r>
              <a:rPr lang="en-IN" dirty="0"/>
              <a:t> I = 1 to d.</a:t>
            </a:r>
          </a:p>
          <a:p>
            <a:pPr algn="ctr"/>
            <a:endParaRPr lang="en-IN" dirty="0"/>
          </a:p>
          <a:p>
            <a:pPr algn="ctr"/>
            <a:endParaRPr lang="en-IN" dirty="0"/>
          </a:p>
          <a:p>
            <a:r>
              <a:rPr lang="en-IN" dirty="0"/>
              <a:t>	</a:t>
            </a:r>
          </a:p>
          <a:p>
            <a:r>
              <a:rPr lang="en-IN" dirty="0"/>
              <a:t>		Number of global minimum = 01 </a:t>
            </a:r>
          </a:p>
          <a:p>
            <a:r>
              <a:rPr lang="en-IN" dirty="0"/>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FFCBA80-E465-43CD-81B5-252F87A3C69A}"/>
                  </a:ext>
                </a:extLst>
              </p:cNvPr>
              <p:cNvSpPr txBox="1"/>
              <p:nvPr/>
            </p:nvSpPr>
            <p:spPr>
              <a:xfrm>
                <a:off x="1458036" y="4214686"/>
                <a:ext cx="609372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000" b="1" i="1" smtClean="0">
                          <a:latin typeface="Cambria Math" panose="02040503050406030204" pitchFamily="18" charset="0"/>
                        </a:rPr>
                        <m:t>𝒇</m:t>
                      </m:r>
                      <m:d>
                        <m:dPr>
                          <m:ctrlPr>
                            <a:rPr lang="en-IN" sz="2000" b="1" i="1">
                              <a:latin typeface="Cambria Math" panose="02040503050406030204" pitchFamily="18" charset="0"/>
                            </a:rPr>
                          </m:ctrlPr>
                        </m:dPr>
                        <m:e>
                          <m:r>
                            <a:rPr lang="en-IN" sz="2000" b="1" i="1">
                              <a:latin typeface="Cambria Math" panose="02040503050406030204" pitchFamily="18" charset="0"/>
                            </a:rPr>
                            <m:t>𝒙</m:t>
                          </m:r>
                        </m:e>
                      </m:d>
                      <m:r>
                        <a:rPr lang="en-IN" sz="2000" b="1" i="0">
                          <a:latin typeface="Cambria Math" panose="02040503050406030204" pitchFamily="18" charset="0"/>
                        </a:rPr>
                        <m:t>=</m:t>
                      </m:r>
                      <m:r>
                        <a:rPr lang="en-IN" sz="2000" b="1" i="0">
                          <a:latin typeface="Cambria Math" panose="02040503050406030204" pitchFamily="18" charset="0"/>
                        </a:rPr>
                        <m:t>𝟎</m:t>
                      </m:r>
                      <m:r>
                        <a:rPr lang="en-IN" sz="2000" b="1" i="0">
                          <a:latin typeface="Cambria Math" panose="02040503050406030204" pitchFamily="18" charset="0"/>
                        </a:rPr>
                        <m:t>;</m:t>
                      </m:r>
                      <m:r>
                        <a:rPr lang="en-IN" sz="2000" b="1" i="1">
                          <a:latin typeface="Cambria Math" panose="02040503050406030204" pitchFamily="18" charset="0"/>
                        </a:rPr>
                        <m:t>𝒙</m:t>
                      </m:r>
                      <m:d>
                        <m:dPr>
                          <m:ctrlPr>
                            <a:rPr lang="en-IN" sz="2000" b="1" i="1">
                              <a:latin typeface="Cambria Math" panose="02040503050406030204" pitchFamily="18" charset="0"/>
                            </a:rPr>
                          </m:ctrlPr>
                        </m:dPr>
                        <m:e>
                          <m:r>
                            <a:rPr lang="en-IN" sz="2000" b="1" i="1">
                              <a:latin typeface="Cambria Math" panose="02040503050406030204" pitchFamily="18" charset="0"/>
                            </a:rPr>
                            <m:t>𝒊</m:t>
                          </m:r>
                        </m:e>
                      </m:d>
                      <m:r>
                        <a:rPr lang="en-IN" sz="2000" b="1" i="0">
                          <a:latin typeface="Cambria Math" panose="02040503050406030204" pitchFamily="18" charset="0"/>
                        </a:rPr>
                        <m:t>=</m:t>
                      </m:r>
                      <m:r>
                        <a:rPr lang="en-IN" sz="2000" b="1" i="0">
                          <a:latin typeface="Cambria Math" panose="02040503050406030204" pitchFamily="18" charset="0"/>
                        </a:rPr>
                        <m:t>𝟎</m:t>
                      </m:r>
                      <m:r>
                        <a:rPr lang="en-IN" sz="2000" b="1" i="0">
                          <a:latin typeface="Cambria Math" panose="02040503050406030204" pitchFamily="18" charset="0"/>
                        </a:rPr>
                        <m:t>;</m:t>
                      </m:r>
                      <m:r>
                        <a:rPr lang="en-IN" sz="2000" b="1" i="1">
                          <a:latin typeface="Cambria Math" panose="02040503050406030204" pitchFamily="18" charset="0"/>
                        </a:rPr>
                        <m:t>𝒊</m:t>
                      </m:r>
                      <m:r>
                        <a:rPr lang="en-IN" sz="2000" b="1" i="0">
                          <a:latin typeface="Cambria Math" panose="02040503050406030204" pitchFamily="18" charset="0"/>
                        </a:rPr>
                        <m:t>=</m:t>
                      </m:r>
                      <m:r>
                        <a:rPr lang="en-IN" sz="2000" b="1" i="0">
                          <a:latin typeface="Cambria Math" panose="02040503050406030204" pitchFamily="18" charset="0"/>
                        </a:rPr>
                        <m:t>𝟏</m:t>
                      </m:r>
                      <m:r>
                        <a:rPr lang="en-IN" sz="2000" b="1" i="0">
                          <a:latin typeface="Cambria Math" panose="02040503050406030204" pitchFamily="18" charset="0"/>
                        </a:rPr>
                        <m:t>:</m:t>
                      </m:r>
                      <m:r>
                        <a:rPr lang="en-IN" sz="2000" b="1" i="1">
                          <a:latin typeface="Cambria Math" panose="02040503050406030204" pitchFamily="18" charset="0"/>
                        </a:rPr>
                        <m:t>𝒅</m:t>
                      </m:r>
                    </m:oMath>
                  </m:oMathPara>
                </a14:m>
                <a:endParaRPr lang="en-IN" sz="2000" b="1" dirty="0"/>
              </a:p>
            </p:txBody>
          </p:sp>
        </mc:Choice>
        <mc:Fallback xmlns="">
          <p:sp>
            <p:nvSpPr>
              <p:cNvPr id="10" name="TextBox 9">
                <a:extLst>
                  <a:ext uri="{FF2B5EF4-FFF2-40B4-BE49-F238E27FC236}">
                    <a16:creationId xmlns:a16="http://schemas.microsoft.com/office/drawing/2014/main" id="{1FFCBA80-E465-43CD-81B5-252F87A3C69A}"/>
                  </a:ext>
                </a:extLst>
              </p:cNvPr>
              <p:cNvSpPr txBox="1">
                <a:spLocks noRot="1" noChangeAspect="1" noMove="1" noResize="1" noEditPoints="1" noAdjustHandles="1" noChangeArrowheads="1" noChangeShapeType="1" noTextEdit="1"/>
              </p:cNvSpPr>
              <p:nvPr/>
            </p:nvSpPr>
            <p:spPr>
              <a:xfrm>
                <a:off x="1458036" y="4214686"/>
                <a:ext cx="6093724" cy="400110"/>
              </a:xfrm>
              <a:prstGeom prst="rect">
                <a:avLst/>
              </a:prstGeom>
              <a:blipFill>
                <a:blip r:embed="rId2"/>
                <a:stretch>
                  <a:fillRect b="-136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9CF48F8-A528-4FE5-ACEF-ED3E3732C793}"/>
                  </a:ext>
                </a:extLst>
              </p:cNvPr>
              <p:cNvSpPr txBox="1"/>
              <p:nvPr/>
            </p:nvSpPr>
            <p:spPr>
              <a:xfrm>
                <a:off x="3049138" y="1001802"/>
                <a:ext cx="6093724" cy="14042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𝑥</m:t>
                          </m:r>
                        </m:e>
                      </m:d>
                      <m:r>
                        <a:rPr lang="en-IN" i="0">
                          <a:latin typeface="Cambria Math" panose="02040503050406030204" pitchFamily="18" charset="0"/>
                        </a:rPr>
                        <m:t>=</m:t>
                      </m:r>
                      <m:nary>
                        <m:naryPr>
                          <m:chr m:val="∑"/>
                          <m:limLoc m:val="undOvr"/>
                          <m:grow m:val="on"/>
                          <m:ctrlPr>
                            <a:rPr lang="en-IN" i="1">
                              <a:latin typeface="Cambria Math" panose="02040503050406030204" pitchFamily="18" charset="0"/>
                            </a:rPr>
                          </m:ctrlPr>
                        </m:naryPr>
                        <m:sub>
                          <m:r>
                            <a:rPr lang="en-IN" i="1">
                              <a:latin typeface="Cambria Math" panose="02040503050406030204" pitchFamily="18" charset="0"/>
                            </a:rPr>
                            <m:t>𝑖</m:t>
                          </m:r>
                          <m:r>
                            <a:rPr lang="en-IN" i="0">
                              <a:latin typeface="Cambria Math" panose="02040503050406030204" pitchFamily="18" charset="0"/>
                            </a:rPr>
                            <m:t>=1</m:t>
                          </m:r>
                        </m:sub>
                        <m:sup>
                          <m:r>
                            <a:rPr lang="en-IN" i="1">
                              <a:latin typeface="Cambria Math" panose="02040503050406030204" pitchFamily="18" charset="0"/>
                            </a:rPr>
                            <m:t>𝑑</m:t>
                          </m:r>
                        </m:sup>
                        <m:e>
                          <m:sSubSup>
                            <m:sSubSupPr>
                              <m:ctrlPr>
                                <a:rPr lang="en-IN" i="1">
                                  <a:solidFill>
                                    <a:srgbClr val="836967"/>
                                  </a:solidFill>
                                  <a:latin typeface="Cambria Math" panose="02040503050406030204" pitchFamily="18" charset="0"/>
                                </a:rPr>
                              </m:ctrlPr>
                            </m:sSubSupPr>
                            <m:e>
                              <m:r>
                                <a:rPr lang="en-IN" i="1">
                                  <a:latin typeface="Cambria Math" panose="02040503050406030204" pitchFamily="18" charset="0"/>
                                </a:rPr>
                                <m:t>𝑥</m:t>
                              </m:r>
                            </m:e>
                            <m:sub>
                              <m:r>
                                <a:rPr lang="en-IN" i="1">
                                  <a:latin typeface="Cambria Math" panose="02040503050406030204" pitchFamily="18" charset="0"/>
                                </a:rPr>
                                <m:t>𝑖</m:t>
                              </m:r>
                            </m:sub>
                            <m:sup>
                              <m:r>
                                <a:rPr lang="en-IN" i="0">
                                  <a:latin typeface="Cambria Math" panose="02040503050406030204" pitchFamily="18" charset="0"/>
                                </a:rPr>
                                <m:t>2</m:t>
                              </m:r>
                            </m:sup>
                          </m:sSubSup>
                          <m:r>
                            <a:rPr lang="en-IN" b="0" i="1" smtClean="0">
                              <a:latin typeface="Cambria Math" panose="02040503050406030204" pitchFamily="18" charset="0"/>
                            </a:rPr>
                            <m:t>+(</m:t>
                          </m:r>
                          <m:nary>
                            <m:naryPr>
                              <m:chr m:val="∑"/>
                              <m:limLoc m:val="undOvr"/>
                              <m:grow m:val="on"/>
                              <m:ctrlPr>
                                <a:rPr lang="en-IN" i="1" smtClean="0">
                                  <a:latin typeface="Cambria Math" panose="02040503050406030204" pitchFamily="18" charset="0"/>
                                </a:rPr>
                              </m:ctrlPr>
                            </m:naryPr>
                            <m:sub>
                              <m:r>
                                <a:rPr lang="en-IN" i="1">
                                  <a:latin typeface="Cambria Math" panose="02040503050406030204" pitchFamily="18" charset="0"/>
                                </a:rPr>
                                <m:t>𝑖</m:t>
                              </m:r>
                              <m:r>
                                <a:rPr lang="en-IN" i="0">
                                  <a:latin typeface="Cambria Math" panose="02040503050406030204" pitchFamily="18" charset="0"/>
                                </a:rPr>
                                <m:t>=1</m:t>
                              </m:r>
                            </m:sub>
                            <m:sup>
                              <m:r>
                                <a:rPr lang="en-IN" i="1">
                                  <a:latin typeface="Cambria Math" panose="02040503050406030204" pitchFamily="18" charset="0"/>
                                </a:rPr>
                                <m:t>𝑑</m:t>
                              </m:r>
                            </m:sup>
                            <m:e>
                              <m:r>
                                <a:rPr lang="en-IN" i="0">
                                  <a:latin typeface="Cambria Math" panose="02040503050406030204" pitchFamily="18" charset="0"/>
                                </a:rPr>
                                <m:t>0.5</m:t>
                              </m:r>
                              <m:r>
                                <a:rPr lang="en-IN" i="1">
                                  <a:latin typeface="Cambria Math" panose="02040503050406030204" pitchFamily="18" charset="0"/>
                                </a:rPr>
                                <m:t>𝑖</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sSup>
                                <m:sSupPr>
                                  <m:ctrlPr>
                                    <a:rPr lang="en-IN" i="1">
                                      <a:solidFill>
                                        <a:srgbClr val="836967"/>
                                      </a:solidFill>
                                      <a:latin typeface="Cambria Math" panose="02040503050406030204" pitchFamily="18" charset="0"/>
                                    </a:rPr>
                                  </m:ctrlPr>
                                </m:sSupPr>
                                <m:e>
                                  <m:d>
                                    <m:dPr>
                                      <m:begChr m:val=""/>
                                      <m:endChr m:val=""/>
                                      <m:ctrlPr>
                                        <a:rPr lang="en-IN" i="1">
                                          <a:latin typeface="Cambria Math" panose="02040503050406030204" pitchFamily="18" charset="0"/>
                                        </a:rPr>
                                      </m:ctrlPr>
                                    </m:dPr>
                                    <m:e>
                                      <m:r>
                                        <a:rPr lang="en-IN" i="0">
                                          <a:latin typeface="Cambria Math" panose="02040503050406030204" pitchFamily="18" charset="0"/>
                                        </a:rPr>
                                        <m:t>)</m:t>
                                      </m:r>
                                    </m:e>
                                  </m:d>
                                </m:e>
                                <m:sup>
                                  <m:r>
                                    <a:rPr lang="en-IN" i="0">
                                      <a:latin typeface="Cambria Math" panose="02040503050406030204" pitchFamily="18" charset="0"/>
                                    </a:rPr>
                                    <m:t>2</m:t>
                                  </m:r>
                                </m:sup>
                              </m:sSup>
                              <m:r>
                                <a:rPr lang="en-IN" i="0">
                                  <a:latin typeface="Cambria Math" panose="02040503050406030204" pitchFamily="18" charset="0"/>
                                </a:rPr>
                                <m:t>+</m:t>
                              </m:r>
                              <m:sSup>
                                <m:sSupPr>
                                  <m:ctrlPr>
                                    <a:rPr lang="en-IN" i="1">
                                      <a:solidFill>
                                        <a:srgbClr val="836967"/>
                                      </a:solidFill>
                                      <a:latin typeface="Cambria Math" panose="02040503050406030204" pitchFamily="18" charset="0"/>
                                    </a:rPr>
                                  </m:ctrlPr>
                                </m:sSupPr>
                                <m:e>
                                  <m:d>
                                    <m:dPr>
                                      <m:ctrlPr>
                                        <a:rPr lang="en-IN" i="1" smtClean="0">
                                          <a:latin typeface="Cambria Math" panose="02040503050406030204" pitchFamily="18" charset="0"/>
                                        </a:rPr>
                                      </m:ctrlPr>
                                    </m:dPr>
                                    <m:e>
                                      <m:nary>
                                        <m:naryPr>
                                          <m:chr m:val="∑"/>
                                          <m:limLoc m:val="undOvr"/>
                                          <m:grow m:val="on"/>
                                          <m:ctrlPr>
                                            <a:rPr lang="en-IN" i="1">
                                              <a:latin typeface="Cambria Math" panose="02040503050406030204" pitchFamily="18" charset="0"/>
                                            </a:rPr>
                                          </m:ctrlPr>
                                        </m:naryPr>
                                        <m:sub>
                                          <m:r>
                                            <a:rPr lang="en-IN" i="1">
                                              <a:latin typeface="Cambria Math" panose="02040503050406030204" pitchFamily="18" charset="0"/>
                                            </a:rPr>
                                            <m:t>𝑖</m:t>
                                          </m:r>
                                          <m:r>
                                            <a:rPr lang="en-IN" i="0">
                                              <a:latin typeface="Cambria Math" panose="02040503050406030204" pitchFamily="18" charset="0"/>
                                            </a:rPr>
                                            <m:t>=1</m:t>
                                          </m:r>
                                        </m:sub>
                                        <m:sup>
                                          <m:r>
                                            <a:rPr lang="en-IN" i="1">
                                              <a:latin typeface="Cambria Math" panose="02040503050406030204" pitchFamily="18" charset="0"/>
                                            </a:rPr>
                                            <m:t>𝑑</m:t>
                                          </m:r>
                                        </m:sup>
                                        <m:e>
                                          <m:r>
                                            <a:rPr lang="en-IN" i="0">
                                              <a:latin typeface="Cambria Math" panose="02040503050406030204" pitchFamily="18" charset="0"/>
                                            </a:rPr>
                                            <m:t>0.5</m:t>
                                          </m:r>
                                          <m:r>
                                            <a:rPr lang="en-IN" i="1">
                                              <a:latin typeface="Cambria Math" panose="02040503050406030204" pitchFamily="18" charset="0"/>
                                            </a:rPr>
                                            <m:t>𝑖</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e>
                                      </m:nary>
                                    </m:e>
                                  </m:d>
                                </m:e>
                                <m:sup>
                                  <m:r>
                                    <a:rPr lang="en-IN" i="0">
                                      <a:latin typeface="Cambria Math" panose="02040503050406030204" pitchFamily="18" charset="0"/>
                                    </a:rPr>
                                    <m:t>4</m:t>
                                  </m:r>
                                </m:sup>
                              </m:sSup>
                            </m:e>
                          </m:nary>
                        </m:e>
                      </m:nary>
                    </m:oMath>
                  </m:oMathPara>
                </a14:m>
                <a:endParaRPr lang="en-IN" dirty="0"/>
              </a:p>
            </p:txBody>
          </p:sp>
        </mc:Choice>
        <mc:Fallback xmlns="">
          <p:sp>
            <p:nvSpPr>
              <p:cNvPr id="9" name="TextBox 8">
                <a:extLst>
                  <a:ext uri="{FF2B5EF4-FFF2-40B4-BE49-F238E27FC236}">
                    <a16:creationId xmlns:a16="http://schemas.microsoft.com/office/drawing/2014/main" id="{09CF48F8-A528-4FE5-ACEF-ED3E3732C793}"/>
                  </a:ext>
                </a:extLst>
              </p:cNvPr>
              <p:cNvSpPr txBox="1">
                <a:spLocks noRot="1" noChangeAspect="1" noMove="1" noResize="1" noEditPoints="1" noAdjustHandles="1" noChangeArrowheads="1" noChangeShapeType="1" noTextEdit="1"/>
              </p:cNvSpPr>
              <p:nvPr/>
            </p:nvSpPr>
            <p:spPr>
              <a:xfrm>
                <a:off x="3049138" y="1001802"/>
                <a:ext cx="6093724" cy="1404295"/>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439790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5: </a:t>
            </a:r>
            <a:r>
              <a:rPr lang="en-IN" dirty="0" err="1">
                <a:latin typeface="Bodoni MT Condensed" panose="02070606080606020203" pitchFamily="18" charset="0"/>
              </a:rPr>
              <a:t>Zakharov</a:t>
            </a:r>
            <a:r>
              <a:rPr lang="en-IN" dirty="0">
                <a:latin typeface="Bodoni MT Condensed" panose="02070606080606020203" pitchFamily="18" charset="0"/>
              </a:rPr>
              <a:t>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993346747"/>
              </p:ext>
            </p:extLst>
          </p:nvPr>
        </p:nvGraphicFramePr>
        <p:xfrm>
          <a:off x="838199" y="1620417"/>
          <a:ext cx="5562601" cy="2922452"/>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2</a:t>
                      </a:r>
                    </a:p>
                  </a:txBody>
                  <a:tcPr/>
                </a:tc>
                <a:tc>
                  <a:txBody>
                    <a:bodyPr/>
                    <a:lstStyle/>
                    <a:p>
                      <a:r>
                        <a:rPr lang="en-IN" dirty="0"/>
                        <a:t>-5</a:t>
                      </a:r>
                    </a:p>
                  </a:txBody>
                  <a:tcPr/>
                </a:tc>
                <a:tc>
                  <a:txBody>
                    <a:bodyPr/>
                    <a:lstStyle/>
                    <a:p>
                      <a:r>
                        <a:rPr lang="en-IN" dirty="0"/>
                        <a:t>10</a:t>
                      </a:r>
                    </a:p>
                  </a:txBody>
                  <a:tcPr/>
                </a:tc>
                <a:tc>
                  <a:txBody>
                    <a:bodyPr/>
                    <a:lstStyle/>
                    <a:p>
                      <a:r>
                        <a:rPr lang="en-IN" dirty="0"/>
                        <a:t>7.0056</a:t>
                      </a:r>
                    </a:p>
                  </a:txBody>
                  <a:tcPr/>
                </a:tc>
                <a:tc>
                  <a:txBody>
                    <a:bodyPr/>
                    <a:lstStyle/>
                    <a:p>
                      <a:r>
                        <a:rPr lang="en-IN" dirty="0"/>
                        <a:t>1.0031</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-0.7108</a:t>
                      </a:r>
                    </a:p>
                  </a:txBody>
                  <a:tcPr/>
                </a:tc>
                <a:tc>
                  <a:txBody>
                    <a:bodyPr/>
                    <a:lstStyle/>
                    <a:p>
                      <a:r>
                        <a:rPr lang="en-IN" dirty="0"/>
                        <a:t>0.7082</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23357504"/>
                  </a:ext>
                </a:extLst>
              </a:tr>
            </a:tbl>
          </a:graphicData>
        </a:graphic>
      </p:graphicFrame>
      <p:pic>
        <p:nvPicPr>
          <p:cNvPr id="4" name="Picture 3">
            <a:extLst>
              <a:ext uri="{FF2B5EF4-FFF2-40B4-BE49-F238E27FC236}">
                <a16:creationId xmlns:a16="http://schemas.microsoft.com/office/drawing/2014/main" id="{8FCB8B88-04C9-44EF-8427-BA9D021630A0}"/>
              </a:ext>
            </a:extLst>
          </p:cNvPr>
          <p:cNvPicPr>
            <a:picLocks noChangeAspect="1"/>
          </p:cNvPicPr>
          <p:nvPr/>
        </p:nvPicPr>
        <p:blipFill>
          <a:blip r:embed="rId2"/>
          <a:stretch>
            <a:fillRect/>
          </a:stretch>
        </p:blipFill>
        <p:spPr>
          <a:xfrm>
            <a:off x="6400800" y="1428750"/>
            <a:ext cx="5334000" cy="4000500"/>
          </a:xfrm>
          <a:prstGeom prst="rect">
            <a:avLst/>
          </a:prstGeom>
        </p:spPr>
      </p:pic>
      <p:sp>
        <p:nvSpPr>
          <p:cNvPr id="9" name="TextBox 8">
            <a:extLst>
              <a:ext uri="{FF2B5EF4-FFF2-40B4-BE49-F238E27FC236}">
                <a16:creationId xmlns:a16="http://schemas.microsoft.com/office/drawing/2014/main" id="{32B60A64-E02B-4F1F-B3DA-E0CB41B49EB1}"/>
              </a:ext>
            </a:extLst>
          </p:cNvPr>
          <p:cNvSpPr txBox="1"/>
          <p:nvPr/>
        </p:nvSpPr>
        <p:spPr>
          <a:xfrm>
            <a:off x="838199" y="4591252"/>
            <a:ext cx="6093724" cy="646331"/>
          </a:xfrm>
          <a:prstGeom prst="rect">
            <a:avLst/>
          </a:prstGeom>
          <a:noFill/>
        </p:spPr>
        <p:txBody>
          <a:bodyPr wrap="square">
            <a:spAutoFit/>
          </a:bodyPr>
          <a:lstStyle/>
          <a:p>
            <a:r>
              <a:rPr lang="en-IN" dirty="0"/>
              <a:t>The No. of iterations are : 4 </a:t>
            </a:r>
          </a:p>
          <a:p>
            <a:r>
              <a:rPr lang="en-IN" dirty="0"/>
              <a:t>The minimum function value is : 0.000009 </a:t>
            </a:r>
          </a:p>
        </p:txBody>
      </p:sp>
    </p:spTree>
    <p:extLst>
      <p:ext uri="{BB962C8B-B14F-4D97-AF65-F5344CB8AC3E}">
        <p14:creationId xmlns:p14="http://schemas.microsoft.com/office/powerpoint/2010/main" val="4086964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1:Sum square function/Axis Parallel Hyper-Ellipsoid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2983986829"/>
              </p:ext>
            </p:extLst>
          </p:nvPr>
        </p:nvGraphicFramePr>
        <p:xfrm>
          <a:off x="838199" y="1620417"/>
          <a:ext cx="5562601" cy="3424465"/>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5</a:t>
                      </a:r>
                    </a:p>
                  </a:txBody>
                  <a:tcPr/>
                </a:tc>
                <a:tc>
                  <a:txBody>
                    <a:bodyPr/>
                    <a:lstStyle/>
                    <a:p>
                      <a:r>
                        <a:rPr lang="en-IN" dirty="0"/>
                        <a:t>-11</a:t>
                      </a:r>
                    </a:p>
                  </a:txBody>
                  <a:tcPr/>
                </a:tc>
                <a:tc>
                  <a:txBody>
                    <a:bodyPr/>
                    <a:lstStyle/>
                    <a:p>
                      <a:r>
                        <a:rPr lang="en-IN" dirty="0"/>
                        <a:t>9</a:t>
                      </a:r>
                    </a:p>
                  </a:txBody>
                  <a:tcPr/>
                </a:tc>
                <a:tc>
                  <a:txBody>
                    <a:bodyPr/>
                    <a:lstStyle/>
                    <a:p>
                      <a:r>
                        <a:rPr lang="en-IN" dirty="0"/>
                        <a:t>-5.2832</a:t>
                      </a:r>
                    </a:p>
                  </a:txBody>
                  <a:tcPr/>
                </a:tc>
                <a:tc>
                  <a:txBody>
                    <a:bodyPr/>
                    <a:lstStyle/>
                    <a:p>
                      <a:r>
                        <a:rPr lang="en-IN" dirty="0"/>
                        <a:t>-3.0712e-04</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4.1440</a:t>
                      </a:r>
                    </a:p>
                  </a:txBody>
                  <a:tcPr/>
                </a:tc>
                <a:tc>
                  <a:txBody>
                    <a:bodyPr/>
                    <a:lstStyle/>
                    <a:p>
                      <a:r>
                        <a:rPr lang="en-IN" dirty="0"/>
                        <a:t>-9.7545e-05</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4.0746</a:t>
                      </a:r>
                    </a:p>
                  </a:txBody>
                  <a:tcPr/>
                </a:tc>
                <a:tc>
                  <a:txBody>
                    <a:bodyPr/>
                    <a:lstStyle/>
                    <a:p>
                      <a:r>
                        <a:rPr lang="en-IN" dirty="0"/>
                        <a:t>-8.5617e-05</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-3.3911</a:t>
                      </a:r>
                    </a:p>
                  </a:txBody>
                  <a:tcPr/>
                </a:tc>
                <a:tc>
                  <a:txBody>
                    <a:bodyPr/>
                    <a:lstStyle/>
                    <a:p>
                      <a:r>
                        <a:rPr lang="en-IN" dirty="0"/>
                        <a:t>3.4063e-05</a:t>
                      </a:r>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0.3564</a:t>
                      </a:r>
                    </a:p>
                  </a:txBody>
                  <a:tcPr/>
                </a:tc>
                <a:tc>
                  <a:txBody>
                    <a:bodyPr/>
                    <a:lstStyle/>
                    <a:p>
                      <a:r>
                        <a:rPr lang="en-IN" dirty="0"/>
                        <a:t>3.3385e-05</a:t>
                      </a:r>
                    </a:p>
                  </a:txBody>
                  <a:tcPr/>
                </a:tc>
                <a:extLst>
                  <a:ext uri="{0D108BD9-81ED-4DB2-BD59-A6C34878D82A}">
                    <a16:rowId xmlns:a16="http://schemas.microsoft.com/office/drawing/2014/main" val="210629274"/>
                  </a:ext>
                </a:extLst>
              </a:tr>
            </a:tbl>
          </a:graphicData>
        </a:graphic>
      </p:graphicFrame>
      <p:pic>
        <p:nvPicPr>
          <p:cNvPr id="4" name="Picture 3">
            <a:extLst>
              <a:ext uri="{FF2B5EF4-FFF2-40B4-BE49-F238E27FC236}">
                <a16:creationId xmlns:a16="http://schemas.microsoft.com/office/drawing/2014/main" id="{313903BF-7036-4232-8E17-49C414D7FF7D}"/>
              </a:ext>
            </a:extLst>
          </p:cNvPr>
          <p:cNvPicPr>
            <a:picLocks noChangeAspect="1"/>
          </p:cNvPicPr>
          <p:nvPr/>
        </p:nvPicPr>
        <p:blipFill>
          <a:blip r:embed="rId2"/>
          <a:stretch>
            <a:fillRect/>
          </a:stretch>
        </p:blipFill>
        <p:spPr>
          <a:xfrm>
            <a:off x="6540689" y="1332399"/>
            <a:ext cx="5334000" cy="4000500"/>
          </a:xfrm>
          <a:prstGeom prst="rect">
            <a:avLst/>
          </a:prstGeom>
        </p:spPr>
      </p:pic>
      <p:sp>
        <p:nvSpPr>
          <p:cNvPr id="8" name="TextBox 7">
            <a:extLst>
              <a:ext uri="{FF2B5EF4-FFF2-40B4-BE49-F238E27FC236}">
                <a16:creationId xmlns:a16="http://schemas.microsoft.com/office/drawing/2014/main" id="{319E69A4-75C0-4750-A2D1-D02412E74324}"/>
              </a:ext>
            </a:extLst>
          </p:cNvPr>
          <p:cNvSpPr txBox="1"/>
          <p:nvPr/>
        </p:nvSpPr>
        <p:spPr>
          <a:xfrm>
            <a:off x="838199" y="5332899"/>
            <a:ext cx="6093724" cy="646331"/>
          </a:xfrm>
          <a:prstGeom prst="rect">
            <a:avLst/>
          </a:prstGeom>
          <a:noFill/>
        </p:spPr>
        <p:txBody>
          <a:bodyPr wrap="square">
            <a:spAutoFit/>
          </a:bodyPr>
          <a:lstStyle/>
          <a:p>
            <a:r>
              <a:rPr lang="en-IN" dirty="0"/>
              <a:t>The No. of iterations are : 2 </a:t>
            </a:r>
          </a:p>
          <a:p>
            <a:r>
              <a:rPr lang="en-IN" dirty="0"/>
              <a:t>The minimum function value is : 0.000000 </a:t>
            </a:r>
          </a:p>
        </p:txBody>
      </p:sp>
    </p:spTree>
    <p:extLst>
      <p:ext uri="{BB962C8B-B14F-4D97-AF65-F5344CB8AC3E}">
        <p14:creationId xmlns:p14="http://schemas.microsoft.com/office/powerpoint/2010/main" val="2419204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5: </a:t>
            </a:r>
            <a:r>
              <a:rPr lang="en-IN" dirty="0" err="1">
                <a:latin typeface="Bodoni MT Condensed" panose="02070606080606020203" pitchFamily="18" charset="0"/>
              </a:rPr>
              <a:t>Zakharov</a:t>
            </a:r>
            <a:r>
              <a:rPr lang="en-IN" dirty="0">
                <a:latin typeface="Bodoni MT Condensed" panose="02070606080606020203" pitchFamily="18" charset="0"/>
              </a:rPr>
              <a:t>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3537523652"/>
              </p:ext>
            </p:extLst>
          </p:nvPr>
        </p:nvGraphicFramePr>
        <p:xfrm>
          <a:off x="838199" y="1620417"/>
          <a:ext cx="5562601" cy="2922452"/>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2</a:t>
                      </a:r>
                    </a:p>
                  </a:txBody>
                  <a:tcPr/>
                </a:tc>
                <a:tc>
                  <a:txBody>
                    <a:bodyPr/>
                    <a:lstStyle/>
                    <a:p>
                      <a:r>
                        <a:rPr lang="en-IN" dirty="0"/>
                        <a:t>-6</a:t>
                      </a:r>
                    </a:p>
                  </a:txBody>
                  <a:tcPr/>
                </a:tc>
                <a:tc>
                  <a:txBody>
                    <a:bodyPr/>
                    <a:lstStyle/>
                    <a:p>
                      <a:r>
                        <a:rPr lang="en-IN" dirty="0"/>
                        <a:t>9</a:t>
                      </a:r>
                    </a:p>
                  </a:txBody>
                  <a:tcPr/>
                </a:tc>
                <a:tc>
                  <a:txBody>
                    <a:bodyPr/>
                    <a:lstStyle/>
                    <a:p>
                      <a:r>
                        <a:rPr lang="en-IN" dirty="0"/>
                        <a:t>5.7044</a:t>
                      </a:r>
                    </a:p>
                  </a:txBody>
                  <a:tcPr/>
                </a:tc>
                <a:tc>
                  <a:txBody>
                    <a:bodyPr/>
                    <a:lstStyle/>
                    <a:p>
                      <a:r>
                        <a:rPr lang="en-IN" dirty="0"/>
                        <a:t>1.0040</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4.0277</a:t>
                      </a:r>
                    </a:p>
                  </a:txBody>
                  <a:tcPr/>
                </a:tc>
                <a:tc>
                  <a:txBody>
                    <a:bodyPr/>
                    <a:lstStyle/>
                    <a:p>
                      <a:r>
                        <a:rPr lang="en-IN" dirty="0"/>
                        <a:t>0.7085</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23357504"/>
                  </a:ext>
                </a:extLst>
              </a:tr>
            </a:tbl>
          </a:graphicData>
        </a:graphic>
      </p:graphicFrame>
      <p:pic>
        <p:nvPicPr>
          <p:cNvPr id="4" name="Picture 3">
            <a:extLst>
              <a:ext uri="{FF2B5EF4-FFF2-40B4-BE49-F238E27FC236}">
                <a16:creationId xmlns:a16="http://schemas.microsoft.com/office/drawing/2014/main" id="{46661A03-B3F3-428A-AC01-CBF02E89390C}"/>
              </a:ext>
            </a:extLst>
          </p:cNvPr>
          <p:cNvPicPr>
            <a:picLocks noChangeAspect="1"/>
          </p:cNvPicPr>
          <p:nvPr/>
        </p:nvPicPr>
        <p:blipFill>
          <a:blip r:embed="rId2"/>
          <a:stretch>
            <a:fillRect/>
          </a:stretch>
        </p:blipFill>
        <p:spPr>
          <a:xfrm>
            <a:off x="6400800" y="1428750"/>
            <a:ext cx="5334000" cy="4000500"/>
          </a:xfrm>
          <a:prstGeom prst="rect">
            <a:avLst/>
          </a:prstGeom>
        </p:spPr>
      </p:pic>
      <p:sp>
        <p:nvSpPr>
          <p:cNvPr id="7" name="TextBox 6">
            <a:extLst>
              <a:ext uri="{FF2B5EF4-FFF2-40B4-BE49-F238E27FC236}">
                <a16:creationId xmlns:a16="http://schemas.microsoft.com/office/drawing/2014/main" id="{21048560-B9D2-439E-A62E-0FFE2335FA13}"/>
              </a:ext>
            </a:extLst>
          </p:cNvPr>
          <p:cNvSpPr txBox="1"/>
          <p:nvPr/>
        </p:nvSpPr>
        <p:spPr>
          <a:xfrm>
            <a:off x="838199" y="4660143"/>
            <a:ext cx="6093724" cy="646331"/>
          </a:xfrm>
          <a:prstGeom prst="rect">
            <a:avLst/>
          </a:prstGeom>
          <a:noFill/>
        </p:spPr>
        <p:txBody>
          <a:bodyPr wrap="square">
            <a:spAutoFit/>
          </a:bodyPr>
          <a:lstStyle/>
          <a:p>
            <a:r>
              <a:rPr lang="en-IN" dirty="0"/>
              <a:t>The No. of iterations are : 23 </a:t>
            </a:r>
          </a:p>
          <a:p>
            <a:r>
              <a:rPr lang="en-IN" dirty="0"/>
              <a:t>The minimum function value is : 0.000016 </a:t>
            </a:r>
          </a:p>
        </p:txBody>
      </p:sp>
    </p:spTree>
    <p:extLst>
      <p:ext uri="{BB962C8B-B14F-4D97-AF65-F5344CB8AC3E}">
        <p14:creationId xmlns:p14="http://schemas.microsoft.com/office/powerpoint/2010/main" val="2575849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5: </a:t>
            </a:r>
            <a:r>
              <a:rPr lang="en-IN" dirty="0" err="1">
                <a:latin typeface="Bodoni MT Condensed" panose="02070606080606020203" pitchFamily="18" charset="0"/>
              </a:rPr>
              <a:t>Zakharov</a:t>
            </a:r>
            <a:r>
              <a:rPr lang="en-IN" dirty="0">
                <a:latin typeface="Bodoni MT Condensed" panose="02070606080606020203" pitchFamily="18" charset="0"/>
              </a:rPr>
              <a:t>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499655805"/>
              </p:ext>
            </p:extLst>
          </p:nvPr>
        </p:nvGraphicFramePr>
        <p:xfrm>
          <a:off x="838199" y="1620417"/>
          <a:ext cx="5562601" cy="2922452"/>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2</a:t>
                      </a:r>
                    </a:p>
                  </a:txBody>
                  <a:tcPr/>
                </a:tc>
                <a:tc>
                  <a:txBody>
                    <a:bodyPr/>
                    <a:lstStyle/>
                    <a:p>
                      <a:r>
                        <a:rPr lang="en-IN" dirty="0"/>
                        <a:t>-10</a:t>
                      </a:r>
                    </a:p>
                  </a:txBody>
                  <a:tcPr/>
                </a:tc>
                <a:tc>
                  <a:txBody>
                    <a:bodyPr/>
                    <a:lstStyle/>
                    <a:p>
                      <a:r>
                        <a:rPr lang="en-IN" dirty="0"/>
                        <a:t>5</a:t>
                      </a:r>
                    </a:p>
                  </a:txBody>
                  <a:tcPr/>
                </a:tc>
                <a:tc>
                  <a:txBody>
                    <a:bodyPr/>
                    <a:lstStyle/>
                    <a:p>
                      <a:r>
                        <a:rPr lang="en-IN" dirty="0"/>
                        <a:t>-3.3020</a:t>
                      </a:r>
                    </a:p>
                  </a:txBody>
                  <a:tcPr/>
                </a:tc>
                <a:tc>
                  <a:txBody>
                    <a:bodyPr/>
                    <a:lstStyle/>
                    <a:p>
                      <a:r>
                        <a:rPr lang="en-IN" dirty="0"/>
                        <a:t>0.9974</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-.3055</a:t>
                      </a:r>
                    </a:p>
                  </a:txBody>
                  <a:tcPr/>
                </a:tc>
                <a:tc>
                  <a:txBody>
                    <a:bodyPr/>
                    <a:lstStyle/>
                    <a:p>
                      <a:r>
                        <a:rPr lang="en-IN" dirty="0"/>
                        <a:t>0.7062</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23357504"/>
                  </a:ext>
                </a:extLst>
              </a:tr>
            </a:tbl>
          </a:graphicData>
        </a:graphic>
      </p:graphicFrame>
      <p:pic>
        <p:nvPicPr>
          <p:cNvPr id="4" name="Picture 3">
            <a:extLst>
              <a:ext uri="{FF2B5EF4-FFF2-40B4-BE49-F238E27FC236}">
                <a16:creationId xmlns:a16="http://schemas.microsoft.com/office/drawing/2014/main" id="{7EFFB3D8-661F-4FB0-9DE4-4018FDA66D12}"/>
              </a:ext>
            </a:extLst>
          </p:cNvPr>
          <p:cNvPicPr>
            <a:picLocks noChangeAspect="1"/>
          </p:cNvPicPr>
          <p:nvPr/>
        </p:nvPicPr>
        <p:blipFill>
          <a:blip r:embed="rId2"/>
          <a:stretch>
            <a:fillRect/>
          </a:stretch>
        </p:blipFill>
        <p:spPr>
          <a:xfrm>
            <a:off x="6400800" y="1589455"/>
            <a:ext cx="5334000" cy="4000500"/>
          </a:xfrm>
          <a:prstGeom prst="rect">
            <a:avLst/>
          </a:prstGeom>
        </p:spPr>
      </p:pic>
      <p:sp>
        <p:nvSpPr>
          <p:cNvPr id="7" name="TextBox 6">
            <a:extLst>
              <a:ext uri="{FF2B5EF4-FFF2-40B4-BE49-F238E27FC236}">
                <a16:creationId xmlns:a16="http://schemas.microsoft.com/office/drawing/2014/main" id="{8B562E61-B777-48C9-9B09-420DD4A1A6C2}"/>
              </a:ext>
            </a:extLst>
          </p:cNvPr>
          <p:cNvSpPr txBox="1"/>
          <p:nvPr/>
        </p:nvSpPr>
        <p:spPr>
          <a:xfrm>
            <a:off x="838199" y="4639116"/>
            <a:ext cx="6093724" cy="646331"/>
          </a:xfrm>
          <a:prstGeom prst="rect">
            <a:avLst/>
          </a:prstGeom>
          <a:noFill/>
        </p:spPr>
        <p:txBody>
          <a:bodyPr wrap="square">
            <a:spAutoFit/>
          </a:bodyPr>
          <a:lstStyle/>
          <a:p>
            <a:r>
              <a:rPr lang="en-IN" dirty="0"/>
              <a:t>The No. of iterations are : 15 </a:t>
            </a:r>
          </a:p>
          <a:p>
            <a:r>
              <a:rPr lang="en-IN" dirty="0"/>
              <a:t>The minimum function value is : 0.000007 </a:t>
            </a:r>
          </a:p>
        </p:txBody>
      </p:sp>
    </p:spTree>
    <p:extLst>
      <p:ext uri="{BB962C8B-B14F-4D97-AF65-F5344CB8AC3E}">
        <p14:creationId xmlns:p14="http://schemas.microsoft.com/office/powerpoint/2010/main" val="2612857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5: </a:t>
            </a:r>
            <a:r>
              <a:rPr lang="en-IN" dirty="0" err="1">
                <a:latin typeface="Bodoni MT Condensed" panose="02070606080606020203" pitchFamily="18" charset="0"/>
              </a:rPr>
              <a:t>Zakharov</a:t>
            </a:r>
            <a:r>
              <a:rPr lang="en-IN" dirty="0">
                <a:latin typeface="Bodoni MT Condensed" panose="02070606080606020203" pitchFamily="18" charset="0"/>
              </a:rPr>
              <a:t>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2109591585"/>
              </p:ext>
            </p:extLst>
          </p:nvPr>
        </p:nvGraphicFramePr>
        <p:xfrm>
          <a:off x="838199" y="1620417"/>
          <a:ext cx="5562601" cy="2922452"/>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2</a:t>
                      </a:r>
                    </a:p>
                  </a:txBody>
                  <a:tcPr/>
                </a:tc>
                <a:tc>
                  <a:txBody>
                    <a:bodyPr/>
                    <a:lstStyle/>
                    <a:p>
                      <a:r>
                        <a:rPr lang="en-IN" dirty="0"/>
                        <a:t>-4</a:t>
                      </a:r>
                    </a:p>
                  </a:txBody>
                  <a:tcPr/>
                </a:tc>
                <a:tc>
                  <a:txBody>
                    <a:bodyPr/>
                    <a:lstStyle/>
                    <a:p>
                      <a:r>
                        <a:rPr lang="en-IN" dirty="0"/>
                        <a:t>11</a:t>
                      </a:r>
                    </a:p>
                  </a:txBody>
                  <a:tcPr/>
                </a:tc>
                <a:tc>
                  <a:txBody>
                    <a:bodyPr/>
                    <a:lstStyle/>
                    <a:p>
                      <a:r>
                        <a:rPr lang="en-IN" dirty="0"/>
                        <a:t>8.1643</a:t>
                      </a:r>
                    </a:p>
                  </a:txBody>
                  <a:tcPr/>
                </a:tc>
                <a:tc>
                  <a:txBody>
                    <a:bodyPr/>
                    <a:lstStyle/>
                    <a:p>
                      <a:r>
                        <a:rPr lang="en-IN" dirty="0"/>
                        <a:t>1.0038</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3.2682</a:t>
                      </a:r>
                    </a:p>
                  </a:txBody>
                  <a:tcPr/>
                </a:tc>
                <a:tc>
                  <a:txBody>
                    <a:bodyPr/>
                    <a:lstStyle/>
                    <a:p>
                      <a:r>
                        <a:rPr lang="en-IN" dirty="0"/>
                        <a:t>0.7084</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23357504"/>
                  </a:ext>
                </a:extLst>
              </a:tr>
            </a:tbl>
          </a:graphicData>
        </a:graphic>
      </p:graphicFrame>
      <p:pic>
        <p:nvPicPr>
          <p:cNvPr id="4" name="Picture 3">
            <a:extLst>
              <a:ext uri="{FF2B5EF4-FFF2-40B4-BE49-F238E27FC236}">
                <a16:creationId xmlns:a16="http://schemas.microsoft.com/office/drawing/2014/main" id="{C6EA765E-36E1-4148-9768-B35E18B78062}"/>
              </a:ext>
            </a:extLst>
          </p:cNvPr>
          <p:cNvPicPr>
            <a:picLocks noChangeAspect="1"/>
          </p:cNvPicPr>
          <p:nvPr/>
        </p:nvPicPr>
        <p:blipFill>
          <a:blip r:embed="rId2"/>
          <a:stretch>
            <a:fillRect/>
          </a:stretch>
        </p:blipFill>
        <p:spPr>
          <a:xfrm>
            <a:off x="6400800" y="1428750"/>
            <a:ext cx="5334000" cy="4000500"/>
          </a:xfrm>
          <a:prstGeom prst="rect">
            <a:avLst/>
          </a:prstGeom>
        </p:spPr>
      </p:pic>
      <p:sp>
        <p:nvSpPr>
          <p:cNvPr id="7" name="TextBox 6">
            <a:extLst>
              <a:ext uri="{FF2B5EF4-FFF2-40B4-BE49-F238E27FC236}">
                <a16:creationId xmlns:a16="http://schemas.microsoft.com/office/drawing/2014/main" id="{04EFBE20-4991-4FE8-888E-EE3E0420DBA4}"/>
              </a:ext>
            </a:extLst>
          </p:cNvPr>
          <p:cNvSpPr txBox="1"/>
          <p:nvPr/>
        </p:nvSpPr>
        <p:spPr>
          <a:xfrm>
            <a:off x="838199" y="4574853"/>
            <a:ext cx="6093724" cy="646331"/>
          </a:xfrm>
          <a:prstGeom prst="rect">
            <a:avLst/>
          </a:prstGeom>
          <a:noFill/>
        </p:spPr>
        <p:txBody>
          <a:bodyPr wrap="square">
            <a:spAutoFit/>
          </a:bodyPr>
          <a:lstStyle/>
          <a:p>
            <a:r>
              <a:rPr lang="en-IN" dirty="0"/>
              <a:t>The No. of iterations are : 22 </a:t>
            </a:r>
          </a:p>
          <a:p>
            <a:r>
              <a:rPr lang="en-IN" dirty="0"/>
              <a:t>The minimum function value is : 0.000015</a:t>
            </a:r>
          </a:p>
        </p:txBody>
      </p:sp>
    </p:spTree>
    <p:extLst>
      <p:ext uri="{BB962C8B-B14F-4D97-AF65-F5344CB8AC3E}">
        <p14:creationId xmlns:p14="http://schemas.microsoft.com/office/powerpoint/2010/main" val="2352937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5: </a:t>
            </a:r>
            <a:r>
              <a:rPr lang="en-IN" dirty="0" err="1">
                <a:latin typeface="Bodoni MT Condensed" panose="02070606080606020203" pitchFamily="18" charset="0"/>
              </a:rPr>
              <a:t>Zakharov</a:t>
            </a:r>
            <a:r>
              <a:rPr lang="en-IN" dirty="0">
                <a:latin typeface="Bodoni MT Condensed" panose="02070606080606020203" pitchFamily="18" charset="0"/>
              </a:rPr>
              <a:t>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145600818"/>
              </p:ext>
            </p:extLst>
          </p:nvPr>
        </p:nvGraphicFramePr>
        <p:xfrm>
          <a:off x="838199" y="1620417"/>
          <a:ext cx="5562601" cy="2922452"/>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2</a:t>
                      </a:r>
                    </a:p>
                  </a:txBody>
                  <a:tcPr/>
                </a:tc>
                <a:tc>
                  <a:txBody>
                    <a:bodyPr/>
                    <a:lstStyle/>
                    <a:p>
                      <a:r>
                        <a:rPr lang="en-IN" dirty="0"/>
                        <a:t>-1</a:t>
                      </a:r>
                    </a:p>
                  </a:txBody>
                  <a:tcPr/>
                </a:tc>
                <a:tc>
                  <a:txBody>
                    <a:bodyPr/>
                    <a:lstStyle/>
                    <a:p>
                      <a:r>
                        <a:rPr lang="en-IN" dirty="0"/>
                        <a:t>14</a:t>
                      </a:r>
                    </a:p>
                  </a:txBody>
                  <a:tcPr/>
                </a:tc>
                <a:tc>
                  <a:txBody>
                    <a:bodyPr/>
                    <a:lstStyle/>
                    <a:p>
                      <a:r>
                        <a:rPr lang="en-IN" dirty="0"/>
                        <a:t>2.0851</a:t>
                      </a:r>
                    </a:p>
                  </a:txBody>
                  <a:tcPr/>
                </a:tc>
                <a:tc>
                  <a:txBody>
                    <a:bodyPr/>
                    <a:lstStyle/>
                    <a:p>
                      <a:r>
                        <a:rPr lang="en-IN" dirty="0"/>
                        <a:t>1.0035</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12.4948</a:t>
                      </a:r>
                    </a:p>
                  </a:txBody>
                  <a:tcPr/>
                </a:tc>
                <a:tc>
                  <a:txBody>
                    <a:bodyPr/>
                    <a:lstStyle/>
                    <a:p>
                      <a:r>
                        <a:rPr lang="en-IN" dirty="0"/>
                        <a:t>0.7084</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23357504"/>
                  </a:ext>
                </a:extLst>
              </a:tr>
            </a:tbl>
          </a:graphicData>
        </a:graphic>
      </p:graphicFrame>
      <p:pic>
        <p:nvPicPr>
          <p:cNvPr id="4" name="Picture 3">
            <a:extLst>
              <a:ext uri="{FF2B5EF4-FFF2-40B4-BE49-F238E27FC236}">
                <a16:creationId xmlns:a16="http://schemas.microsoft.com/office/drawing/2014/main" id="{A3CF2B01-8D3F-47A4-8781-F2F6427CE69A}"/>
              </a:ext>
            </a:extLst>
          </p:cNvPr>
          <p:cNvPicPr>
            <a:picLocks noChangeAspect="1"/>
          </p:cNvPicPr>
          <p:nvPr/>
        </p:nvPicPr>
        <p:blipFill>
          <a:blip r:embed="rId2"/>
          <a:stretch>
            <a:fillRect/>
          </a:stretch>
        </p:blipFill>
        <p:spPr>
          <a:xfrm>
            <a:off x="6019800" y="1620417"/>
            <a:ext cx="5334000" cy="4000500"/>
          </a:xfrm>
          <a:prstGeom prst="rect">
            <a:avLst/>
          </a:prstGeom>
        </p:spPr>
      </p:pic>
      <p:sp>
        <p:nvSpPr>
          <p:cNvPr id="7" name="TextBox 6">
            <a:extLst>
              <a:ext uri="{FF2B5EF4-FFF2-40B4-BE49-F238E27FC236}">
                <a16:creationId xmlns:a16="http://schemas.microsoft.com/office/drawing/2014/main" id="{F02F9350-B4B4-4518-8F94-D3582F7DD9F2}"/>
              </a:ext>
            </a:extLst>
          </p:cNvPr>
          <p:cNvSpPr txBox="1"/>
          <p:nvPr/>
        </p:nvSpPr>
        <p:spPr>
          <a:xfrm>
            <a:off x="838199" y="4639116"/>
            <a:ext cx="6093724" cy="646331"/>
          </a:xfrm>
          <a:prstGeom prst="rect">
            <a:avLst/>
          </a:prstGeom>
          <a:noFill/>
        </p:spPr>
        <p:txBody>
          <a:bodyPr wrap="square">
            <a:spAutoFit/>
          </a:bodyPr>
          <a:lstStyle/>
          <a:p>
            <a:r>
              <a:rPr lang="en-IN" dirty="0"/>
              <a:t>The No. of iterations are : 29 </a:t>
            </a:r>
          </a:p>
          <a:p>
            <a:r>
              <a:rPr lang="en-IN" dirty="0"/>
              <a:t>The minimum function value is : 0.000012</a:t>
            </a:r>
          </a:p>
        </p:txBody>
      </p:sp>
    </p:spTree>
    <p:extLst>
      <p:ext uri="{BB962C8B-B14F-4D97-AF65-F5344CB8AC3E}">
        <p14:creationId xmlns:p14="http://schemas.microsoft.com/office/powerpoint/2010/main" val="38467385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5: </a:t>
            </a:r>
            <a:r>
              <a:rPr lang="en-IN" dirty="0" err="1">
                <a:latin typeface="Bodoni MT Condensed" panose="02070606080606020203" pitchFamily="18" charset="0"/>
              </a:rPr>
              <a:t>Zakharov</a:t>
            </a:r>
            <a:r>
              <a:rPr lang="en-IN" dirty="0">
                <a:latin typeface="Bodoni MT Condensed" panose="02070606080606020203" pitchFamily="18" charset="0"/>
              </a:rPr>
              <a:t>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2770887652"/>
              </p:ext>
            </p:extLst>
          </p:nvPr>
        </p:nvGraphicFramePr>
        <p:xfrm>
          <a:off x="838199" y="1620417"/>
          <a:ext cx="5562601" cy="3060519"/>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1</a:t>
                      </a:r>
                    </a:p>
                  </a:txBody>
                  <a:tcPr/>
                </a:tc>
                <a:tc>
                  <a:txBody>
                    <a:bodyPr/>
                    <a:lstStyle/>
                    <a:p>
                      <a:r>
                        <a:rPr lang="en-IN" dirty="0"/>
                        <a:t>-5</a:t>
                      </a:r>
                    </a:p>
                  </a:txBody>
                  <a:tcPr/>
                </a:tc>
                <a:tc>
                  <a:txBody>
                    <a:bodyPr/>
                    <a:lstStyle/>
                    <a:p>
                      <a:r>
                        <a:rPr lang="en-IN" dirty="0"/>
                        <a:t>10</a:t>
                      </a:r>
                    </a:p>
                  </a:txBody>
                  <a:tcPr/>
                </a:tc>
                <a:tc>
                  <a:txBody>
                    <a:bodyPr/>
                    <a:lstStyle/>
                    <a:p>
                      <a:r>
                        <a:rPr lang="en-IN" dirty="0"/>
                        <a:t>5.0984</a:t>
                      </a:r>
                    </a:p>
                  </a:txBody>
                  <a:tcPr/>
                </a:tc>
                <a:tc>
                  <a:txBody>
                    <a:bodyPr/>
                    <a:lstStyle/>
                    <a:p>
                      <a:r>
                        <a:rPr lang="en-IN" dirty="0"/>
                        <a:t>Function </a:t>
                      </a:r>
                      <a:r>
                        <a:rPr lang="en-IN" dirty="0" err="1"/>
                        <a:t>eror</a:t>
                      </a:r>
                      <a:endParaRPr lang="en-IN" dirty="0"/>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23357504"/>
                  </a:ext>
                </a:extLst>
              </a:tr>
            </a:tbl>
          </a:graphicData>
        </a:graphic>
      </p:graphicFrame>
    </p:spTree>
    <p:extLst>
      <p:ext uri="{BB962C8B-B14F-4D97-AF65-F5344CB8AC3E}">
        <p14:creationId xmlns:p14="http://schemas.microsoft.com/office/powerpoint/2010/main" val="39024730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5: </a:t>
            </a:r>
            <a:r>
              <a:rPr lang="en-IN" dirty="0" err="1">
                <a:latin typeface="Bodoni MT Condensed" panose="02070606080606020203" pitchFamily="18" charset="0"/>
              </a:rPr>
              <a:t>Zakharov</a:t>
            </a:r>
            <a:r>
              <a:rPr lang="en-IN" dirty="0">
                <a:latin typeface="Bodoni MT Condensed" panose="02070606080606020203" pitchFamily="18" charset="0"/>
              </a:rPr>
              <a:t>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615882225"/>
              </p:ext>
            </p:extLst>
          </p:nvPr>
        </p:nvGraphicFramePr>
        <p:xfrm>
          <a:off x="838199" y="1620417"/>
          <a:ext cx="5562601" cy="2922452"/>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3</a:t>
                      </a:r>
                    </a:p>
                  </a:txBody>
                  <a:tcPr/>
                </a:tc>
                <a:tc>
                  <a:txBody>
                    <a:bodyPr/>
                    <a:lstStyle/>
                    <a:p>
                      <a:r>
                        <a:rPr lang="en-IN" dirty="0"/>
                        <a:t>-5</a:t>
                      </a:r>
                    </a:p>
                  </a:txBody>
                  <a:tcPr/>
                </a:tc>
                <a:tc>
                  <a:txBody>
                    <a:bodyPr/>
                    <a:lstStyle/>
                    <a:p>
                      <a:r>
                        <a:rPr lang="en-IN" dirty="0"/>
                        <a:t>10</a:t>
                      </a:r>
                    </a:p>
                  </a:txBody>
                  <a:tcPr/>
                </a:tc>
                <a:tc>
                  <a:txBody>
                    <a:bodyPr/>
                    <a:lstStyle/>
                    <a:p>
                      <a:r>
                        <a:rPr lang="en-IN" dirty="0"/>
                        <a:t>7.2202</a:t>
                      </a:r>
                    </a:p>
                  </a:txBody>
                  <a:tcPr/>
                </a:tc>
                <a:tc>
                  <a:txBody>
                    <a:bodyPr/>
                    <a:lstStyle/>
                    <a:p>
                      <a:r>
                        <a:rPr lang="en-IN" dirty="0"/>
                        <a:t>1.0039</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-0.1272</a:t>
                      </a:r>
                    </a:p>
                  </a:txBody>
                  <a:tcPr/>
                </a:tc>
                <a:tc>
                  <a:txBody>
                    <a:bodyPr/>
                    <a:lstStyle/>
                    <a:p>
                      <a:r>
                        <a:rPr lang="en-IN" dirty="0"/>
                        <a:t>0.7086</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-1.3066</a:t>
                      </a:r>
                    </a:p>
                  </a:txBody>
                  <a:tcPr/>
                </a:tc>
                <a:tc>
                  <a:txBody>
                    <a:bodyPr/>
                    <a:lstStyle/>
                    <a:p>
                      <a:r>
                        <a:rPr lang="en-IN" dirty="0"/>
                        <a:t>0.5953</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23357504"/>
                  </a:ext>
                </a:extLst>
              </a:tr>
            </a:tbl>
          </a:graphicData>
        </a:graphic>
      </p:graphicFrame>
      <p:pic>
        <p:nvPicPr>
          <p:cNvPr id="4" name="Picture 3">
            <a:extLst>
              <a:ext uri="{FF2B5EF4-FFF2-40B4-BE49-F238E27FC236}">
                <a16:creationId xmlns:a16="http://schemas.microsoft.com/office/drawing/2014/main" id="{839A6EBE-19B0-46F9-B248-9C4A170253E0}"/>
              </a:ext>
            </a:extLst>
          </p:cNvPr>
          <p:cNvPicPr>
            <a:picLocks noChangeAspect="1"/>
          </p:cNvPicPr>
          <p:nvPr/>
        </p:nvPicPr>
        <p:blipFill>
          <a:blip r:embed="rId2"/>
          <a:stretch>
            <a:fillRect/>
          </a:stretch>
        </p:blipFill>
        <p:spPr>
          <a:xfrm>
            <a:off x="6400800" y="1428750"/>
            <a:ext cx="5334000" cy="4000500"/>
          </a:xfrm>
          <a:prstGeom prst="rect">
            <a:avLst/>
          </a:prstGeom>
        </p:spPr>
      </p:pic>
      <p:sp>
        <p:nvSpPr>
          <p:cNvPr id="7" name="TextBox 6">
            <a:extLst>
              <a:ext uri="{FF2B5EF4-FFF2-40B4-BE49-F238E27FC236}">
                <a16:creationId xmlns:a16="http://schemas.microsoft.com/office/drawing/2014/main" id="{37B0BD9F-7F70-4EDC-A2D3-3B45262444D6}"/>
              </a:ext>
            </a:extLst>
          </p:cNvPr>
          <p:cNvSpPr txBox="1"/>
          <p:nvPr/>
        </p:nvSpPr>
        <p:spPr>
          <a:xfrm>
            <a:off x="713096" y="4718137"/>
            <a:ext cx="6093724" cy="646331"/>
          </a:xfrm>
          <a:prstGeom prst="rect">
            <a:avLst/>
          </a:prstGeom>
          <a:noFill/>
        </p:spPr>
        <p:txBody>
          <a:bodyPr wrap="square">
            <a:spAutoFit/>
          </a:bodyPr>
          <a:lstStyle/>
          <a:p>
            <a:r>
              <a:rPr lang="en-IN" dirty="0"/>
              <a:t>The No. of iterations are : 16 </a:t>
            </a:r>
          </a:p>
          <a:p>
            <a:r>
              <a:rPr lang="en-IN" dirty="0"/>
              <a:t>The minimum function value is : 0.000016 </a:t>
            </a:r>
          </a:p>
        </p:txBody>
      </p:sp>
    </p:spTree>
    <p:extLst>
      <p:ext uri="{BB962C8B-B14F-4D97-AF65-F5344CB8AC3E}">
        <p14:creationId xmlns:p14="http://schemas.microsoft.com/office/powerpoint/2010/main" val="4226002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5: </a:t>
            </a:r>
            <a:r>
              <a:rPr lang="en-IN" dirty="0" err="1">
                <a:latin typeface="Bodoni MT Condensed" panose="02070606080606020203" pitchFamily="18" charset="0"/>
              </a:rPr>
              <a:t>Zakharov</a:t>
            </a:r>
            <a:r>
              <a:rPr lang="en-IN" dirty="0">
                <a:latin typeface="Bodoni MT Condensed" panose="02070606080606020203" pitchFamily="18" charset="0"/>
              </a:rPr>
              <a:t>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sp>
        <p:nvSpPr>
          <p:cNvPr id="3" name="TextBox 2">
            <a:extLst>
              <a:ext uri="{FF2B5EF4-FFF2-40B4-BE49-F238E27FC236}">
                <a16:creationId xmlns:a16="http://schemas.microsoft.com/office/drawing/2014/main" id="{0B6420B8-6214-449B-97E9-5F8676851B4A}"/>
              </a:ext>
            </a:extLst>
          </p:cNvPr>
          <p:cNvSpPr txBox="1"/>
          <p:nvPr/>
        </p:nvSpPr>
        <p:spPr>
          <a:xfrm>
            <a:off x="982639" y="2033516"/>
            <a:ext cx="10631606" cy="1477328"/>
          </a:xfrm>
          <a:prstGeom prst="rect">
            <a:avLst/>
          </a:prstGeom>
          <a:noFill/>
        </p:spPr>
        <p:txBody>
          <a:bodyPr wrap="square" rtlCol="0">
            <a:spAutoFit/>
          </a:bodyPr>
          <a:lstStyle/>
          <a:p>
            <a:pPr marL="285750" indent="-285750">
              <a:buFont typeface="Arial" panose="020B0604020202020204" pitchFamily="34" charset="0"/>
              <a:buChar char="•"/>
            </a:pPr>
            <a:r>
              <a:rPr lang="en-IN" dirty="0"/>
              <a:t> Minimum function value not  effected by change in number of variables  though with one reduction there was function error.</a:t>
            </a:r>
          </a:p>
          <a:p>
            <a:pPr marL="285750" indent="-285750">
              <a:buFont typeface="Arial" panose="020B0604020202020204" pitchFamily="34" charset="0"/>
              <a:buChar char="•"/>
            </a:pPr>
            <a:r>
              <a:rPr lang="en-IN" dirty="0"/>
              <a:t>With same number of variable but change in variable range causes change in the accuracy of the resultant point and change in number of iteration</a:t>
            </a:r>
          </a:p>
          <a:p>
            <a:pPr marL="285750" indent="-285750">
              <a:buFont typeface="Arial" panose="020B0604020202020204" pitchFamily="34" charset="0"/>
              <a:buChar char="•"/>
            </a:pPr>
            <a:r>
              <a:rPr lang="en-IN" dirty="0"/>
              <a:t>Graph  varies from a line to </a:t>
            </a:r>
            <a:r>
              <a:rPr lang="en-IN"/>
              <a:t>a curve throughout </a:t>
            </a:r>
            <a:r>
              <a:rPr lang="en-IN" dirty="0"/>
              <a:t>different variation</a:t>
            </a:r>
          </a:p>
        </p:txBody>
      </p:sp>
    </p:spTree>
    <p:extLst>
      <p:ext uri="{BB962C8B-B14F-4D97-AF65-F5344CB8AC3E}">
        <p14:creationId xmlns:p14="http://schemas.microsoft.com/office/powerpoint/2010/main" val="191525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1:Sum square function/Axis Parallel Hyper-Ellipsoid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2528777209"/>
              </p:ext>
            </p:extLst>
          </p:nvPr>
        </p:nvGraphicFramePr>
        <p:xfrm>
          <a:off x="838199" y="1620417"/>
          <a:ext cx="5562601" cy="3424465"/>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5</a:t>
                      </a:r>
                    </a:p>
                  </a:txBody>
                  <a:tcPr/>
                </a:tc>
                <a:tc>
                  <a:txBody>
                    <a:bodyPr/>
                    <a:lstStyle/>
                    <a:p>
                      <a:r>
                        <a:rPr lang="en-IN" dirty="0"/>
                        <a:t>-15</a:t>
                      </a:r>
                    </a:p>
                  </a:txBody>
                  <a:tcPr/>
                </a:tc>
                <a:tc>
                  <a:txBody>
                    <a:bodyPr/>
                    <a:lstStyle/>
                    <a:p>
                      <a:r>
                        <a:rPr lang="en-IN" dirty="0"/>
                        <a:t>5</a:t>
                      </a:r>
                    </a:p>
                  </a:txBody>
                  <a:tcPr/>
                </a:tc>
                <a:tc>
                  <a:txBody>
                    <a:bodyPr/>
                    <a:lstStyle/>
                    <a:p>
                      <a:r>
                        <a:rPr lang="en-IN" dirty="0"/>
                        <a:t>-6.3717</a:t>
                      </a:r>
                    </a:p>
                  </a:txBody>
                  <a:tcPr/>
                </a:tc>
                <a:tc>
                  <a:txBody>
                    <a:bodyPr/>
                    <a:lstStyle/>
                    <a:p>
                      <a:r>
                        <a:rPr lang="en-IN" dirty="0"/>
                        <a:t>2.5155e-04</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3.2130</a:t>
                      </a:r>
                    </a:p>
                  </a:txBody>
                  <a:tcPr/>
                </a:tc>
                <a:tc>
                  <a:txBody>
                    <a:bodyPr/>
                    <a:lstStyle/>
                    <a:p>
                      <a:r>
                        <a:rPr lang="en-IN" dirty="0"/>
                        <a:t>-2.4584e-04</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-11.3631</a:t>
                      </a:r>
                    </a:p>
                  </a:txBody>
                  <a:tcPr/>
                </a:tc>
                <a:tc>
                  <a:txBody>
                    <a:bodyPr/>
                    <a:lstStyle/>
                    <a:p>
                      <a:r>
                        <a:rPr lang="en-IN" dirty="0"/>
                        <a:t>1.8478e-04</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-9.7239</a:t>
                      </a:r>
                    </a:p>
                  </a:txBody>
                  <a:tcPr/>
                </a:tc>
                <a:tc>
                  <a:txBody>
                    <a:bodyPr/>
                    <a:lstStyle/>
                    <a:p>
                      <a:r>
                        <a:rPr lang="en-IN" dirty="0"/>
                        <a:t>-6.1328e-05</a:t>
                      </a:r>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-12.0892</a:t>
                      </a:r>
                    </a:p>
                  </a:txBody>
                  <a:tcPr/>
                </a:tc>
                <a:tc>
                  <a:txBody>
                    <a:bodyPr/>
                    <a:lstStyle/>
                    <a:p>
                      <a:r>
                        <a:rPr lang="en-IN" dirty="0"/>
                        <a:t>4.1118e-06</a:t>
                      </a:r>
                    </a:p>
                  </a:txBody>
                  <a:tcPr/>
                </a:tc>
                <a:extLst>
                  <a:ext uri="{0D108BD9-81ED-4DB2-BD59-A6C34878D82A}">
                    <a16:rowId xmlns:a16="http://schemas.microsoft.com/office/drawing/2014/main" val="210629274"/>
                  </a:ext>
                </a:extLst>
              </a:tr>
            </a:tbl>
          </a:graphicData>
        </a:graphic>
      </p:graphicFrame>
      <p:sp>
        <p:nvSpPr>
          <p:cNvPr id="8" name="TextBox 7">
            <a:extLst>
              <a:ext uri="{FF2B5EF4-FFF2-40B4-BE49-F238E27FC236}">
                <a16:creationId xmlns:a16="http://schemas.microsoft.com/office/drawing/2014/main" id="{319E69A4-75C0-4750-A2D1-D02412E74324}"/>
              </a:ext>
            </a:extLst>
          </p:cNvPr>
          <p:cNvSpPr txBox="1"/>
          <p:nvPr/>
        </p:nvSpPr>
        <p:spPr>
          <a:xfrm>
            <a:off x="838199" y="5332899"/>
            <a:ext cx="6093724" cy="646331"/>
          </a:xfrm>
          <a:prstGeom prst="rect">
            <a:avLst/>
          </a:prstGeom>
          <a:noFill/>
        </p:spPr>
        <p:txBody>
          <a:bodyPr wrap="square">
            <a:spAutoFit/>
          </a:bodyPr>
          <a:lstStyle/>
          <a:p>
            <a:r>
              <a:rPr lang="en-IN" dirty="0"/>
              <a:t>The No. of iterations are : 2 </a:t>
            </a:r>
          </a:p>
          <a:p>
            <a:r>
              <a:rPr lang="en-IN" dirty="0"/>
              <a:t>The minimum function value is : 0.000000 </a:t>
            </a:r>
          </a:p>
        </p:txBody>
      </p:sp>
      <p:pic>
        <p:nvPicPr>
          <p:cNvPr id="5" name="Picture 4">
            <a:extLst>
              <a:ext uri="{FF2B5EF4-FFF2-40B4-BE49-F238E27FC236}">
                <a16:creationId xmlns:a16="http://schemas.microsoft.com/office/drawing/2014/main" id="{3474442E-6717-45C5-BA17-58D30007DD5A}"/>
              </a:ext>
            </a:extLst>
          </p:cNvPr>
          <p:cNvPicPr>
            <a:picLocks noChangeAspect="1"/>
          </p:cNvPicPr>
          <p:nvPr/>
        </p:nvPicPr>
        <p:blipFill>
          <a:blip r:embed="rId2"/>
          <a:stretch>
            <a:fillRect/>
          </a:stretch>
        </p:blipFill>
        <p:spPr>
          <a:xfrm>
            <a:off x="6499746" y="1406529"/>
            <a:ext cx="5334000" cy="4000500"/>
          </a:xfrm>
          <a:prstGeom prst="rect">
            <a:avLst/>
          </a:prstGeom>
        </p:spPr>
      </p:pic>
    </p:spTree>
    <p:extLst>
      <p:ext uri="{BB962C8B-B14F-4D97-AF65-F5344CB8AC3E}">
        <p14:creationId xmlns:p14="http://schemas.microsoft.com/office/powerpoint/2010/main" val="19223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1:Sum square function/Axis Parallel Hyper-Ellipsoid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4136136083"/>
              </p:ext>
            </p:extLst>
          </p:nvPr>
        </p:nvGraphicFramePr>
        <p:xfrm>
          <a:off x="838199" y="1620417"/>
          <a:ext cx="5562601" cy="3424465"/>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5</a:t>
                      </a:r>
                    </a:p>
                  </a:txBody>
                  <a:tcPr/>
                </a:tc>
                <a:tc>
                  <a:txBody>
                    <a:bodyPr/>
                    <a:lstStyle/>
                    <a:p>
                      <a:r>
                        <a:rPr lang="en-IN" dirty="0"/>
                        <a:t>-9</a:t>
                      </a:r>
                    </a:p>
                  </a:txBody>
                  <a:tcPr/>
                </a:tc>
                <a:tc>
                  <a:txBody>
                    <a:bodyPr/>
                    <a:lstStyle/>
                    <a:p>
                      <a:r>
                        <a:rPr lang="en-IN" dirty="0"/>
                        <a:t>11</a:t>
                      </a:r>
                    </a:p>
                  </a:txBody>
                  <a:tcPr/>
                </a:tc>
                <a:tc>
                  <a:txBody>
                    <a:bodyPr/>
                    <a:lstStyle/>
                    <a:p>
                      <a:r>
                        <a:rPr lang="en-IN" dirty="0"/>
                        <a:t>-5.6202</a:t>
                      </a:r>
                    </a:p>
                  </a:txBody>
                  <a:tcPr/>
                </a:tc>
                <a:tc>
                  <a:txBody>
                    <a:bodyPr/>
                    <a:lstStyle/>
                    <a:p>
                      <a:r>
                        <a:rPr lang="en-IN" dirty="0"/>
                        <a:t>1.7778e-05</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3.9823</a:t>
                      </a:r>
                    </a:p>
                  </a:txBody>
                  <a:tcPr/>
                </a:tc>
                <a:tc>
                  <a:txBody>
                    <a:bodyPr/>
                    <a:lstStyle/>
                    <a:p>
                      <a:r>
                        <a:rPr lang="en-IN" dirty="0"/>
                        <a:t>-6.2450e-05</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dirty="0"/>
                    </a:p>
                  </a:txBody>
                  <a:tcPr/>
                </a:tc>
                <a:tc>
                  <a:txBody>
                    <a:bodyPr/>
                    <a:lstStyle/>
                    <a:p>
                      <a:r>
                        <a:rPr lang="en-IN" dirty="0"/>
                        <a:t>5.6344</a:t>
                      </a:r>
                    </a:p>
                  </a:txBody>
                  <a:tcPr/>
                </a:tc>
                <a:tc>
                  <a:txBody>
                    <a:bodyPr/>
                    <a:lstStyle/>
                    <a:p>
                      <a:r>
                        <a:rPr lang="en-IN" dirty="0"/>
                        <a:t>4.2092e-06</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dirty="0"/>
                    </a:p>
                  </a:txBody>
                  <a:tcPr/>
                </a:tc>
                <a:tc>
                  <a:txBody>
                    <a:bodyPr/>
                    <a:lstStyle/>
                    <a:p>
                      <a:r>
                        <a:rPr lang="en-IN" dirty="0"/>
                        <a:t>3.9549</a:t>
                      </a:r>
                    </a:p>
                  </a:txBody>
                  <a:tcPr/>
                </a:tc>
                <a:tc>
                  <a:txBody>
                    <a:bodyPr/>
                    <a:lstStyle/>
                    <a:p>
                      <a:r>
                        <a:rPr lang="en-IN" dirty="0"/>
                        <a:t>-5.9764e-05</a:t>
                      </a:r>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dirty="0"/>
                    </a:p>
                  </a:txBody>
                  <a:tcPr/>
                </a:tc>
                <a:tc>
                  <a:txBody>
                    <a:bodyPr/>
                    <a:lstStyle/>
                    <a:p>
                      <a:r>
                        <a:rPr lang="en-IN" dirty="0"/>
                        <a:t>0.0185</a:t>
                      </a:r>
                    </a:p>
                  </a:txBody>
                  <a:tcPr/>
                </a:tc>
                <a:tc>
                  <a:txBody>
                    <a:bodyPr/>
                    <a:lstStyle/>
                    <a:p>
                      <a:r>
                        <a:rPr lang="en-IN" dirty="0"/>
                        <a:t>-2.9620e-05</a:t>
                      </a:r>
                    </a:p>
                  </a:txBody>
                  <a:tcPr/>
                </a:tc>
                <a:extLst>
                  <a:ext uri="{0D108BD9-81ED-4DB2-BD59-A6C34878D82A}">
                    <a16:rowId xmlns:a16="http://schemas.microsoft.com/office/drawing/2014/main" val="210629274"/>
                  </a:ext>
                </a:extLst>
              </a:tr>
            </a:tbl>
          </a:graphicData>
        </a:graphic>
      </p:graphicFrame>
      <p:sp>
        <p:nvSpPr>
          <p:cNvPr id="8" name="TextBox 7">
            <a:extLst>
              <a:ext uri="{FF2B5EF4-FFF2-40B4-BE49-F238E27FC236}">
                <a16:creationId xmlns:a16="http://schemas.microsoft.com/office/drawing/2014/main" id="{319E69A4-75C0-4750-A2D1-D02412E74324}"/>
              </a:ext>
            </a:extLst>
          </p:cNvPr>
          <p:cNvSpPr txBox="1"/>
          <p:nvPr/>
        </p:nvSpPr>
        <p:spPr>
          <a:xfrm>
            <a:off x="838199" y="5332899"/>
            <a:ext cx="6093724" cy="646331"/>
          </a:xfrm>
          <a:prstGeom prst="rect">
            <a:avLst/>
          </a:prstGeom>
          <a:noFill/>
        </p:spPr>
        <p:txBody>
          <a:bodyPr wrap="square">
            <a:spAutoFit/>
          </a:bodyPr>
          <a:lstStyle/>
          <a:p>
            <a:r>
              <a:rPr lang="en-IN" dirty="0"/>
              <a:t>The No. of iterations are : 2 </a:t>
            </a:r>
          </a:p>
          <a:p>
            <a:r>
              <a:rPr lang="en-IN" dirty="0"/>
              <a:t>The minimum function value is : 0.000000 </a:t>
            </a:r>
          </a:p>
        </p:txBody>
      </p:sp>
      <p:pic>
        <p:nvPicPr>
          <p:cNvPr id="4" name="Picture 3">
            <a:extLst>
              <a:ext uri="{FF2B5EF4-FFF2-40B4-BE49-F238E27FC236}">
                <a16:creationId xmlns:a16="http://schemas.microsoft.com/office/drawing/2014/main" id="{E6B1D56D-BB02-42F6-AE9E-6027C8D4EC17}"/>
              </a:ext>
            </a:extLst>
          </p:cNvPr>
          <p:cNvPicPr>
            <a:picLocks noChangeAspect="1"/>
          </p:cNvPicPr>
          <p:nvPr/>
        </p:nvPicPr>
        <p:blipFill>
          <a:blip r:embed="rId2"/>
          <a:stretch>
            <a:fillRect/>
          </a:stretch>
        </p:blipFill>
        <p:spPr>
          <a:xfrm>
            <a:off x="6400800" y="1620417"/>
            <a:ext cx="5334000" cy="4000500"/>
          </a:xfrm>
          <a:prstGeom prst="rect">
            <a:avLst/>
          </a:prstGeom>
        </p:spPr>
      </p:pic>
    </p:spTree>
    <p:extLst>
      <p:ext uri="{BB962C8B-B14F-4D97-AF65-F5344CB8AC3E}">
        <p14:creationId xmlns:p14="http://schemas.microsoft.com/office/powerpoint/2010/main" val="253984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1:Sum square function/Axis Parallel Hyper-Ellipsoid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2763313477"/>
              </p:ext>
            </p:extLst>
          </p:nvPr>
        </p:nvGraphicFramePr>
        <p:xfrm>
          <a:off x="838199" y="1620417"/>
          <a:ext cx="5562601" cy="3424465"/>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5</a:t>
                      </a:r>
                    </a:p>
                  </a:txBody>
                  <a:tcPr/>
                </a:tc>
                <a:tc>
                  <a:txBody>
                    <a:bodyPr/>
                    <a:lstStyle/>
                    <a:p>
                      <a:r>
                        <a:rPr lang="en-IN" dirty="0"/>
                        <a:t>-5</a:t>
                      </a:r>
                    </a:p>
                  </a:txBody>
                  <a:tcPr/>
                </a:tc>
                <a:tc>
                  <a:txBody>
                    <a:bodyPr/>
                    <a:lstStyle/>
                    <a:p>
                      <a:r>
                        <a:rPr lang="en-IN" dirty="0"/>
                        <a:t>15</a:t>
                      </a:r>
                    </a:p>
                  </a:txBody>
                  <a:tcPr/>
                </a:tc>
                <a:tc>
                  <a:txBody>
                    <a:bodyPr/>
                    <a:lstStyle/>
                    <a:p>
                      <a:r>
                        <a:rPr lang="en-IN" dirty="0"/>
                        <a:t>1.2220</a:t>
                      </a:r>
                    </a:p>
                  </a:txBody>
                  <a:tcPr/>
                </a:tc>
                <a:tc>
                  <a:txBody>
                    <a:bodyPr/>
                    <a:lstStyle/>
                    <a:p>
                      <a:r>
                        <a:rPr lang="en-IN" dirty="0"/>
                        <a:t>7.5421e-05</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13.4676</a:t>
                      </a:r>
                    </a:p>
                  </a:txBody>
                  <a:tcPr/>
                </a:tc>
                <a:tc>
                  <a:txBody>
                    <a:bodyPr/>
                    <a:lstStyle/>
                    <a:p>
                      <a:r>
                        <a:rPr lang="en-IN" dirty="0"/>
                        <a:t>-1.5084e-04</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dirty="0"/>
                    </a:p>
                  </a:txBody>
                  <a:tcPr/>
                </a:tc>
                <a:tc>
                  <a:txBody>
                    <a:bodyPr/>
                    <a:lstStyle/>
                    <a:p>
                      <a:r>
                        <a:rPr lang="en-IN" dirty="0"/>
                        <a:t>3.6041</a:t>
                      </a:r>
                    </a:p>
                  </a:txBody>
                  <a:tcPr/>
                </a:tc>
                <a:tc>
                  <a:txBody>
                    <a:bodyPr/>
                    <a:lstStyle/>
                    <a:p>
                      <a:r>
                        <a:rPr lang="en-IN" dirty="0"/>
                        <a:t>1.2747e-04</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dirty="0"/>
                    </a:p>
                  </a:txBody>
                  <a:tcPr/>
                </a:tc>
                <a:tc>
                  <a:txBody>
                    <a:bodyPr/>
                    <a:lstStyle/>
                    <a:p>
                      <a:r>
                        <a:rPr lang="en-IN" dirty="0"/>
                        <a:t>-1.3037</a:t>
                      </a:r>
                    </a:p>
                  </a:txBody>
                  <a:tcPr/>
                </a:tc>
                <a:tc>
                  <a:txBody>
                    <a:bodyPr/>
                    <a:lstStyle/>
                    <a:p>
                      <a:r>
                        <a:rPr lang="en-IN" dirty="0"/>
                        <a:t>-5.1173e-05</a:t>
                      </a:r>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dirty="0"/>
                    </a:p>
                  </a:txBody>
                  <a:tcPr/>
                </a:tc>
                <a:tc>
                  <a:txBody>
                    <a:bodyPr/>
                    <a:lstStyle/>
                    <a:p>
                      <a:r>
                        <a:rPr lang="en-IN" dirty="0"/>
                        <a:t>13.0976</a:t>
                      </a:r>
                    </a:p>
                  </a:txBody>
                  <a:tcPr/>
                </a:tc>
                <a:tc>
                  <a:txBody>
                    <a:bodyPr/>
                    <a:lstStyle/>
                    <a:p>
                      <a:r>
                        <a:rPr lang="en-IN" dirty="0"/>
                        <a:t>-1.0284e-04</a:t>
                      </a:r>
                    </a:p>
                  </a:txBody>
                  <a:tcPr/>
                </a:tc>
                <a:extLst>
                  <a:ext uri="{0D108BD9-81ED-4DB2-BD59-A6C34878D82A}">
                    <a16:rowId xmlns:a16="http://schemas.microsoft.com/office/drawing/2014/main" val="210629274"/>
                  </a:ext>
                </a:extLst>
              </a:tr>
            </a:tbl>
          </a:graphicData>
        </a:graphic>
      </p:graphicFrame>
      <p:sp>
        <p:nvSpPr>
          <p:cNvPr id="8" name="TextBox 7">
            <a:extLst>
              <a:ext uri="{FF2B5EF4-FFF2-40B4-BE49-F238E27FC236}">
                <a16:creationId xmlns:a16="http://schemas.microsoft.com/office/drawing/2014/main" id="{319E69A4-75C0-4750-A2D1-D02412E74324}"/>
              </a:ext>
            </a:extLst>
          </p:cNvPr>
          <p:cNvSpPr txBox="1"/>
          <p:nvPr/>
        </p:nvSpPr>
        <p:spPr>
          <a:xfrm>
            <a:off x="838199" y="5332899"/>
            <a:ext cx="6093724" cy="646331"/>
          </a:xfrm>
          <a:prstGeom prst="rect">
            <a:avLst/>
          </a:prstGeom>
          <a:noFill/>
        </p:spPr>
        <p:txBody>
          <a:bodyPr wrap="square">
            <a:spAutoFit/>
          </a:bodyPr>
          <a:lstStyle/>
          <a:p>
            <a:r>
              <a:rPr lang="en-IN" dirty="0"/>
              <a:t>The No. of iterations are : 2 </a:t>
            </a:r>
          </a:p>
          <a:p>
            <a:r>
              <a:rPr lang="en-IN" dirty="0"/>
              <a:t>The minimum function value is : 0.000000 </a:t>
            </a:r>
          </a:p>
        </p:txBody>
      </p:sp>
      <p:pic>
        <p:nvPicPr>
          <p:cNvPr id="5" name="Picture 4">
            <a:extLst>
              <a:ext uri="{FF2B5EF4-FFF2-40B4-BE49-F238E27FC236}">
                <a16:creationId xmlns:a16="http://schemas.microsoft.com/office/drawing/2014/main" id="{AE3A85AC-BAFF-4222-B0A0-A18A70699FDA}"/>
              </a:ext>
            </a:extLst>
          </p:cNvPr>
          <p:cNvPicPr>
            <a:picLocks noChangeAspect="1"/>
          </p:cNvPicPr>
          <p:nvPr/>
        </p:nvPicPr>
        <p:blipFill>
          <a:blip r:embed="rId2"/>
          <a:stretch>
            <a:fillRect/>
          </a:stretch>
        </p:blipFill>
        <p:spPr>
          <a:xfrm>
            <a:off x="6400800" y="1428750"/>
            <a:ext cx="5334000" cy="4000500"/>
          </a:xfrm>
          <a:prstGeom prst="rect">
            <a:avLst/>
          </a:prstGeom>
        </p:spPr>
      </p:pic>
    </p:spTree>
    <p:extLst>
      <p:ext uri="{BB962C8B-B14F-4D97-AF65-F5344CB8AC3E}">
        <p14:creationId xmlns:p14="http://schemas.microsoft.com/office/powerpoint/2010/main" val="426525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1:Sum square function/Axis Parallel Hyper-Ellipsoid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642846451"/>
              </p:ext>
            </p:extLst>
          </p:nvPr>
        </p:nvGraphicFramePr>
        <p:xfrm>
          <a:off x="838199" y="1620417"/>
          <a:ext cx="5562601" cy="3424465"/>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4</a:t>
                      </a:r>
                    </a:p>
                  </a:txBody>
                  <a:tcPr/>
                </a:tc>
                <a:tc>
                  <a:txBody>
                    <a:bodyPr/>
                    <a:lstStyle/>
                    <a:p>
                      <a:r>
                        <a:rPr lang="en-IN" dirty="0"/>
                        <a:t>-10</a:t>
                      </a:r>
                    </a:p>
                  </a:txBody>
                  <a:tcPr/>
                </a:tc>
                <a:tc>
                  <a:txBody>
                    <a:bodyPr/>
                    <a:lstStyle/>
                    <a:p>
                      <a:r>
                        <a:rPr lang="en-IN" dirty="0"/>
                        <a:t>10</a:t>
                      </a:r>
                    </a:p>
                  </a:txBody>
                  <a:tcPr/>
                </a:tc>
                <a:tc>
                  <a:txBody>
                    <a:bodyPr/>
                    <a:lstStyle/>
                    <a:p>
                      <a:r>
                        <a:rPr lang="en-IN" dirty="0"/>
                        <a:t>-2.0897</a:t>
                      </a:r>
                    </a:p>
                  </a:txBody>
                  <a:tcPr/>
                </a:tc>
                <a:tc>
                  <a:txBody>
                    <a:bodyPr/>
                    <a:lstStyle/>
                    <a:p>
                      <a:r>
                        <a:rPr lang="en-IN" dirty="0"/>
                        <a:t>2.4806e-04</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-2.6513</a:t>
                      </a:r>
                    </a:p>
                  </a:txBody>
                  <a:tcPr/>
                </a:tc>
                <a:tc>
                  <a:txBody>
                    <a:bodyPr/>
                    <a:lstStyle/>
                    <a:p>
                      <a:r>
                        <a:rPr lang="en-IN" dirty="0"/>
                        <a:t>2.4195e-05</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dirty="0"/>
                    </a:p>
                  </a:txBody>
                  <a:tcPr/>
                </a:tc>
                <a:tc>
                  <a:txBody>
                    <a:bodyPr/>
                    <a:lstStyle/>
                    <a:p>
                      <a:r>
                        <a:rPr lang="en-IN" dirty="0"/>
                        <a:t>9.7596</a:t>
                      </a:r>
                    </a:p>
                  </a:txBody>
                  <a:tcPr/>
                </a:tc>
                <a:tc>
                  <a:txBody>
                    <a:bodyPr/>
                    <a:lstStyle/>
                    <a:p>
                      <a:r>
                        <a:rPr lang="en-IN" dirty="0"/>
                        <a:t>8.6827e-07</a:t>
                      </a:r>
                    </a:p>
                  </a:txBody>
                  <a:tcPr/>
                </a:tc>
                <a:extLst>
                  <a:ext uri="{0D108BD9-81ED-4DB2-BD59-A6C34878D82A}">
                    <a16:rowId xmlns:a16="http://schemas.microsoft.com/office/drawing/2014/main" val="2371086891"/>
                  </a:ext>
                </a:extLst>
              </a:tr>
              <a:tr h="502013">
                <a:tc>
                  <a:txBody>
                    <a:bodyPr/>
                    <a:lstStyle/>
                    <a:p>
                      <a:endParaRPr lang="en-IN"/>
                    </a:p>
                  </a:txBody>
                  <a:tcPr/>
                </a:tc>
                <a:tc>
                  <a:txBody>
                    <a:bodyPr/>
                    <a:lstStyle/>
                    <a:p>
                      <a:endParaRPr lang="en-IN"/>
                    </a:p>
                  </a:txBody>
                  <a:tcPr/>
                </a:tc>
                <a:tc>
                  <a:txBody>
                    <a:bodyPr/>
                    <a:lstStyle/>
                    <a:p>
                      <a:endParaRPr lang="en-IN" dirty="0"/>
                    </a:p>
                  </a:txBody>
                  <a:tcPr/>
                </a:tc>
                <a:tc>
                  <a:txBody>
                    <a:bodyPr/>
                    <a:lstStyle/>
                    <a:p>
                      <a:r>
                        <a:rPr lang="en-IN" dirty="0"/>
                        <a:t>-9.2452</a:t>
                      </a:r>
                    </a:p>
                  </a:txBody>
                  <a:tcPr/>
                </a:tc>
                <a:tc>
                  <a:txBody>
                    <a:bodyPr/>
                    <a:lstStyle/>
                    <a:p>
                      <a:r>
                        <a:rPr lang="en-IN" dirty="0"/>
                        <a:t>-3.5672e-05</a:t>
                      </a:r>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0629274"/>
                  </a:ext>
                </a:extLst>
              </a:tr>
            </a:tbl>
          </a:graphicData>
        </a:graphic>
      </p:graphicFrame>
      <p:sp>
        <p:nvSpPr>
          <p:cNvPr id="8" name="TextBox 7">
            <a:extLst>
              <a:ext uri="{FF2B5EF4-FFF2-40B4-BE49-F238E27FC236}">
                <a16:creationId xmlns:a16="http://schemas.microsoft.com/office/drawing/2014/main" id="{319E69A4-75C0-4750-A2D1-D02412E74324}"/>
              </a:ext>
            </a:extLst>
          </p:cNvPr>
          <p:cNvSpPr txBox="1"/>
          <p:nvPr/>
        </p:nvSpPr>
        <p:spPr>
          <a:xfrm>
            <a:off x="838199" y="5332899"/>
            <a:ext cx="6093724" cy="646331"/>
          </a:xfrm>
          <a:prstGeom prst="rect">
            <a:avLst/>
          </a:prstGeom>
          <a:noFill/>
        </p:spPr>
        <p:txBody>
          <a:bodyPr wrap="square">
            <a:spAutoFit/>
          </a:bodyPr>
          <a:lstStyle/>
          <a:p>
            <a:r>
              <a:rPr lang="en-IN" dirty="0"/>
              <a:t>The No. of iterations are : 2 </a:t>
            </a:r>
          </a:p>
          <a:p>
            <a:r>
              <a:rPr lang="en-IN" dirty="0"/>
              <a:t>The minimum function value is : 0.000000 </a:t>
            </a:r>
          </a:p>
        </p:txBody>
      </p:sp>
      <p:pic>
        <p:nvPicPr>
          <p:cNvPr id="4" name="Picture 3">
            <a:extLst>
              <a:ext uri="{FF2B5EF4-FFF2-40B4-BE49-F238E27FC236}">
                <a16:creationId xmlns:a16="http://schemas.microsoft.com/office/drawing/2014/main" id="{4CF4CEE9-D856-42BA-B86D-BE7AC8CC6BEF}"/>
              </a:ext>
            </a:extLst>
          </p:cNvPr>
          <p:cNvPicPr>
            <a:picLocks noChangeAspect="1"/>
          </p:cNvPicPr>
          <p:nvPr/>
        </p:nvPicPr>
        <p:blipFill rotWithShape="1">
          <a:blip r:embed="rId2"/>
          <a:srcRect l="7224" t="3551" r="7444" b="3892"/>
          <a:stretch/>
        </p:blipFill>
        <p:spPr>
          <a:xfrm>
            <a:off x="6318218" y="1489021"/>
            <a:ext cx="5873783" cy="4024675"/>
          </a:xfrm>
          <a:prstGeom prst="rect">
            <a:avLst/>
          </a:prstGeom>
        </p:spPr>
      </p:pic>
    </p:spTree>
    <p:extLst>
      <p:ext uri="{BB962C8B-B14F-4D97-AF65-F5344CB8AC3E}">
        <p14:creationId xmlns:p14="http://schemas.microsoft.com/office/powerpoint/2010/main" val="253844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B1A-F67E-40ED-BA66-B8CF63E7BF77}"/>
              </a:ext>
            </a:extLst>
          </p:cNvPr>
          <p:cNvSpPr>
            <a:spLocks noGrp="1"/>
          </p:cNvSpPr>
          <p:nvPr>
            <p:ph type="title"/>
          </p:nvPr>
        </p:nvSpPr>
        <p:spPr>
          <a:xfrm>
            <a:off x="838200" y="365126"/>
            <a:ext cx="10515600" cy="835878"/>
          </a:xfrm>
        </p:spPr>
        <p:txBody>
          <a:bodyPr>
            <a:normAutofit fontScale="90000"/>
          </a:bodyPr>
          <a:lstStyle/>
          <a:p>
            <a:r>
              <a:rPr lang="en-IN" dirty="0">
                <a:latin typeface="Bodoni MT Condensed" panose="02070606080606020203" pitchFamily="18" charset="0"/>
              </a:rPr>
              <a:t>Prob. 1:Sum square function/Axis Parallel Hyper-Ellipsoid Function.</a:t>
            </a:r>
            <a:br>
              <a:rPr lang="en-IN" dirty="0">
                <a:latin typeface="Bodoni MT Condensed" panose="02070606080606020203" pitchFamily="18" charset="0"/>
              </a:rPr>
            </a:br>
            <a:r>
              <a:rPr lang="en-IN" dirty="0">
                <a:latin typeface="Bodoni MT Condensed" panose="02070606080606020203" pitchFamily="18" charset="0"/>
              </a:rPr>
              <a:t>(Observations)</a:t>
            </a:r>
            <a:endParaRPr lang="en-IN" dirty="0"/>
          </a:p>
        </p:txBody>
      </p:sp>
      <p:graphicFrame>
        <p:nvGraphicFramePr>
          <p:cNvPr id="13" name="Table 13">
            <a:extLst>
              <a:ext uri="{FF2B5EF4-FFF2-40B4-BE49-F238E27FC236}">
                <a16:creationId xmlns:a16="http://schemas.microsoft.com/office/drawing/2014/main" id="{5CB857CE-6D69-4680-92ED-19E881DB2655}"/>
              </a:ext>
            </a:extLst>
          </p:cNvPr>
          <p:cNvGraphicFramePr>
            <a:graphicFrameLocks noGrp="1"/>
          </p:cNvGraphicFramePr>
          <p:nvPr>
            <p:extLst>
              <p:ext uri="{D42A27DB-BD31-4B8C-83A1-F6EECF244321}">
                <p14:modId xmlns:p14="http://schemas.microsoft.com/office/powerpoint/2010/main" val="793696189"/>
              </p:ext>
            </p:extLst>
          </p:nvPr>
        </p:nvGraphicFramePr>
        <p:xfrm>
          <a:off x="838199" y="1620417"/>
          <a:ext cx="5562601" cy="3926478"/>
        </p:xfrm>
        <a:graphic>
          <a:graphicData uri="http://schemas.openxmlformats.org/drawingml/2006/table">
            <a:tbl>
              <a:tblPr firstRow="1" bandRow="1">
                <a:tableStyleId>{5C22544A-7EE6-4342-B048-85BDC9FD1C3A}</a:tableStyleId>
              </a:tblPr>
              <a:tblGrid>
                <a:gridCol w="1249908">
                  <a:extLst>
                    <a:ext uri="{9D8B030D-6E8A-4147-A177-3AD203B41FA5}">
                      <a16:colId xmlns:a16="http://schemas.microsoft.com/office/drawing/2014/main" val="1382639316"/>
                    </a:ext>
                  </a:extLst>
                </a:gridCol>
                <a:gridCol w="853212">
                  <a:extLst>
                    <a:ext uri="{9D8B030D-6E8A-4147-A177-3AD203B41FA5}">
                      <a16:colId xmlns:a16="http://schemas.microsoft.com/office/drawing/2014/main" val="998057784"/>
                    </a:ext>
                  </a:extLst>
                </a:gridCol>
                <a:gridCol w="1051560">
                  <a:extLst>
                    <a:ext uri="{9D8B030D-6E8A-4147-A177-3AD203B41FA5}">
                      <a16:colId xmlns:a16="http://schemas.microsoft.com/office/drawing/2014/main" val="2665898315"/>
                    </a:ext>
                  </a:extLst>
                </a:gridCol>
                <a:gridCol w="1051560">
                  <a:extLst>
                    <a:ext uri="{9D8B030D-6E8A-4147-A177-3AD203B41FA5}">
                      <a16:colId xmlns:a16="http://schemas.microsoft.com/office/drawing/2014/main" val="1362651181"/>
                    </a:ext>
                  </a:extLst>
                </a:gridCol>
                <a:gridCol w="1356361">
                  <a:extLst>
                    <a:ext uri="{9D8B030D-6E8A-4147-A177-3AD203B41FA5}">
                      <a16:colId xmlns:a16="http://schemas.microsoft.com/office/drawing/2014/main" val="466523961"/>
                    </a:ext>
                  </a:extLst>
                </a:gridCol>
              </a:tblGrid>
              <a:tr h="502013">
                <a:tc>
                  <a:txBody>
                    <a:bodyPr/>
                    <a:lstStyle/>
                    <a:p>
                      <a:r>
                        <a:rPr lang="en-IN" dirty="0"/>
                        <a:t>Number of Variables.</a:t>
                      </a:r>
                    </a:p>
                  </a:txBody>
                  <a:tcPr/>
                </a:tc>
                <a:tc>
                  <a:txBody>
                    <a:bodyPr/>
                    <a:lstStyle/>
                    <a:p>
                      <a:r>
                        <a:rPr lang="en-IN" dirty="0"/>
                        <a:t>Lower Range limit.</a:t>
                      </a:r>
                    </a:p>
                  </a:txBody>
                  <a:tcPr/>
                </a:tc>
                <a:tc>
                  <a:txBody>
                    <a:bodyPr/>
                    <a:lstStyle/>
                    <a:p>
                      <a:r>
                        <a:rPr lang="en-IN" dirty="0"/>
                        <a:t>Upper Range limit.</a:t>
                      </a:r>
                    </a:p>
                  </a:txBody>
                  <a:tcPr/>
                </a:tc>
                <a:tc>
                  <a:txBody>
                    <a:bodyPr/>
                    <a:lstStyle/>
                    <a:p>
                      <a:r>
                        <a:rPr lang="en-IN" dirty="0"/>
                        <a:t>Initial points</a:t>
                      </a:r>
                    </a:p>
                  </a:txBody>
                  <a:tcPr/>
                </a:tc>
                <a:tc>
                  <a:txBody>
                    <a:bodyPr/>
                    <a:lstStyle/>
                    <a:p>
                      <a:r>
                        <a:rPr lang="en-IN" dirty="0"/>
                        <a:t>Resultant Points.</a:t>
                      </a:r>
                    </a:p>
                  </a:txBody>
                  <a:tcPr/>
                </a:tc>
                <a:extLst>
                  <a:ext uri="{0D108BD9-81ED-4DB2-BD59-A6C34878D82A}">
                    <a16:rowId xmlns:a16="http://schemas.microsoft.com/office/drawing/2014/main" val="1193629934"/>
                  </a:ext>
                </a:extLst>
              </a:tr>
              <a:tr h="502013">
                <a:tc>
                  <a:txBody>
                    <a:bodyPr/>
                    <a:lstStyle/>
                    <a:p>
                      <a:r>
                        <a:rPr lang="en-IN" dirty="0"/>
                        <a:t>6</a:t>
                      </a:r>
                    </a:p>
                  </a:txBody>
                  <a:tcPr/>
                </a:tc>
                <a:tc>
                  <a:txBody>
                    <a:bodyPr/>
                    <a:lstStyle/>
                    <a:p>
                      <a:r>
                        <a:rPr lang="en-IN" dirty="0"/>
                        <a:t>-10</a:t>
                      </a:r>
                    </a:p>
                  </a:txBody>
                  <a:tcPr/>
                </a:tc>
                <a:tc>
                  <a:txBody>
                    <a:bodyPr/>
                    <a:lstStyle/>
                    <a:p>
                      <a:r>
                        <a:rPr lang="en-IN" dirty="0"/>
                        <a:t>10</a:t>
                      </a:r>
                    </a:p>
                  </a:txBody>
                  <a:tcPr/>
                </a:tc>
                <a:tc>
                  <a:txBody>
                    <a:bodyPr/>
                    <a:lstStyle/>
                    <a:p>
                      <a:r>
                        <a:rPr lang="en-IN" dirty="0"/>
                        <a:t>3.9621</a:t>
                      </a:r>
                    </a:p>
                  </a:txBody>
                  <a:tcPr/>
                </a:tc>
                <a:tc>
                  <a:txBody>
                    <a:bodyPr/>
                    <a:lstStyle/>
                    <a:p>
                      <a:r>
                        <a:rPr lang="en-IN" dirty="0"/>
                        <a:t>-2.8960e-04</a:t>
                      </a:r>
                    </a:p>
                  </a:txBody>
                  <a:tcPr/>
                </a:tc>
                <a:extLst>
                  <a:ext uri="{0D108BD9-81ED-4DB2-BD59-A6C34878D82A}">
                    <a16:rowId xmlns:a16="http://schemas.microsoft.com/office/drawing/2014/main" val="2788305167"/>
                  </a:ext>
                </a:extLst>
              </a:tr>
              <a:tr h="502013">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3.3306</a:t>
                      </a:r>
                    </a:p>
                  </a:txBody>
                  <a:tcPr/>
                </a:tc>
                <a:tc>
                  <a:txBody>
                    <a:bodyPr/>
                    <a:lstStyle/>
                    <a:p>
                      <a:r>
                        <a:rPr lang="en-IN" dirty="0"/>
                        <a:t>2.3010e-04</a:t>
                      </a:r>
                    </a:p>
                  </a:txBody>
                  <a:tcPr/>
                </a:tc>
                <a:extLst>
                  <a:ext uri="{0D108BD9-81ED-4DB2-BD59-A6C34878D82A}">
                    <a16:rowId xmlns:a16="http://schemas.microsoft.com/office/drawing/2014/main" val="3090482814"/>
                  </a:ext>
                </a:extLst>
              </a:tr>
              <a:tr h="502013">
                <a:tc>
                  <a:txBody>
                    <a:bodyPr/>
                    <a:lstStyle/>
                    <a:p>
                      <a:endParaRPr lang="en-IN"/>
                    </a:p>
                  </a:txBody>
                  <a:tcPr/>
                </a:tc>
                <a:tc>
                  <a:txBody>
                    <a:bodyPr/>
                    <a:lstStyle/>
                    <a:p>
                      <a:endParaRPr lang="en-IN"/>
                    </a:p>
                  </a:txBody>
                  <a:tcPr/>
                </a:tc>
                <a:tc>
                  <a:txBody>
                    <a:bodyPr/>
                    <a:lstStyle/>
                    <a:p>
                      <a:endParaRPr lang="en-IN" dirty="0"/>
                    </a:p>
                  </a:txBody>
                  <a:tcPr/>
                </a:tc>
                <a:tc>
                  <a:txBody>
                    <a:bodyPr/>
                    <a:lstStyle/>
                    <a:p>
                      <a:r>
                        <a:rPr lang="en-IN" dirty="0"/>
                        <a:t>-6.4374</a:t>
                      </a:r>
                    </a:p>
                  </a:txBody>
                  <a:tcPr/>
                </a:tc>
                <a:tc>
                  <a:txBody>
                    <a:bodyPr/>
                    <a:lstStyle/>
                    <a:p>
                      <a:r>
                        <a:rPr lang="en-IN" dirty="0"/>
                        <a:t>-1.2232e-04</a:t>
                      </a:r>
                    </a:p>
                  </a:txBody>
                  <a:tcPr/>
                </a:tc>
                <a:extLst>
                  <a:ext uri="{0D108BD9-81ED-4DB2-BD59-A6C34878D82A}">
                    <a16:rowId xmlns:a16="http://schemas.microsoft.com/office/drawing/2014/main" val="2371086891"/>
                  </a:ext>
                </a:extLst>
              </a:tr>
              <a:tr h="502013">
                <a:tc>
                  <a:txBody>
                    <a:bodyPr/>
                    <a:lstStyle/>
                    <a:p>
                      <a:endParaRPr lang="en-IN" dirty="0"/>
                    </a:p>
                  </a:txBody>
                  <a:tcPr/>
                </a:tc>
                <a:tc>
                  <a:txBody>
                    <a:bodyPr/>
                    <a:lstStyle/>
                    <a:p>
                      <a:endParaRPr lang="en-IN"/>
                    </a:p>
                  </a:txBody>
                  <a:tcPr/>
                </a:tc>
                <a:tc>
                  <a:txBody>
                    <a:bodyPr/>
                    <a:lstStyle/>
                    <a:p>
                      <a:endParaRPr lang="en-IN" dirty="0"/>
                    </a:p>
                  </a:txBody>
                  <a:tcPr/>
                </a:tc>
                <a:tc>
                  <a:txBody>
                    <a:bodyPr/>
                    <a:lstStyle/>
                    <a:p>
                      <a:r>
                        <a:rPr lang="en-IN" dirty="0"/>
                        <a:t>-7.4397</a:t>
                      </a:r>
                    </a:p>
                  </a:txBody>
                  <a:tcPr/>
                </a:tc>
                <a:tc>
                  <a:txBody>
                    <a:bodyPr/>
                    <a:lstStyle/>
                    <a:p>
                      <a:r>
                        <a:rPr lang="en-IN" dirty="0"/>
                        <a:t>-1.0305e-04</a:t>
                      </a:r>
                    </a:p>
                  </a:txBody>
                  <a:tcPr/>
                </a:tc>
                <a:extLst>
                  <a:ext uri="{0D108BD9-81ED-4DB2-BD59-A6C34878D82A}">
                    <a16:rowId xmlns:a16="http://schemas.microsoft.com/office/drawing/2014/main" val="3923357504"/>
                  </a:ext>
                </a:extLst>
              </a:tr>
              <a:tr h="502013">
                <a:tc>
                  <a:txBody>
                    <a:bodyPr/>
                    <a:lstStyle/>
                    <a:p>
                      <a:endParaRPr lang="en-IN"/>
                    </a:p>
                  </a:txBody>
                  <a:tcPr/>
                </a:tc>
                <a:tc>
                  <a:txBody>
                    <a:bodyPr/>
                    <a:lstStyle/>
                    <a:p>
                      <a:endParaRPr lang="en-IN"/>
                    </a:p>
                  </a:txBody>
                  <a:tcPr/>
                </a:tc>
                <a:tc>
                  <a:txBody>
                    <a:bodyPr/>
                    <a:lstStyle/>
                    <a:p>
                      <a:endParaRPr lang="en-IN" dirty="0"/>
                    </a:p>
                  </a:txBody>
                  <a:tcPr/>
                </a:tc>
                <a:tc>
                  <a:txBody>
                    <a:bodyPr/>
                    <a:lstStyle/>
                    <a:p>
                      <a:r>
                        <a:rPr lang="en-IN" dirty="0"/>
                        <a:t>9.9816</a:t>
                      </a:r>
                    </a:p>
                  </a:txBody>
                  <a:tcPr/>
                </a:tc>
                <a:tc>
                  <a:txBody>
                    <a:bodyPr/>
                    <a:lstStyle/>
                    <a:p>
                      <a:r>
                        <a:rPr lang="en-IN" dirty="0"/>
                        <a:t>9.1245e-05</a:t>
                      </a:r>
                    </a:p>
                  </a:txBody>
                  <a:tcPr/>
                </a:tc>
                <a:extLst>
                  <a:ext uri="{0D108BD9-81ED-4DB2-BD59-A6C34878D82A}">
                    <a16:rowId xmlns:a16="http://schemas.microsoft.com/office/drawing/2014/main" val="210629274"/>
                  </a:ext>
                </a:extLst>
              </a:tr>
              <a:tr h="502013">
                <a:tc>
                  <a:txBody>
                    <a:bodyPr/>
                    <a:lstStyle/>
                    <a:p>
                      <a:endParaRPr lang="en-IN" dirty="0"/>
                    </a:p>
                  </a:txBody>
                  <a:tcPr/>
                </a:tc>
                <a:tc>
                  <a:txBody>
                    <a:bodyPr/>
                    <a:lstStyle/>
                    <a:p>
                      <a:endParaRPr lang="en-IN"/>
                    </a:p>
                  </a:txBody>
                  <a:tcPr/>
                </a:tc>
                <a:tc>
                  <a:txBody>
                    <a:bodyPr/>
                    <a:lstStyle/>
                    <a:p>
                      <a:endParaRPr lang="en-IN" dirty="0"/>
                    </a:p>
                  </a:txBody>
                  <a:tcPr/>
                </a:tc>
                <a:tc>
                  <a:txBody>
                    <a:bodyPr/>
                    <a:lstStyle/>
                    <a:p>
                      <a:r>
                        <a:rPr lang="en-IN" dirty="0"/>
                        <a:t>-6.5776</a:t>
                      </a:r>
                    </a:p>
                  </a:txBody>
                  <a:tcPr/>
                </a:tc>
                <a:tc>
                  <a:txBody>
                    <a:bodyPr/>
                    <a:lstStyle/>
                    <a:p>
                      <a:r>
                        <a:rPr lang="en-IN" dirty="0"/>
                        <a:t>-1.9762e-05</a:t>
                      </a:r>
                    </a:p>
                  </a:txBody>
                  <a:tcPr/>
                </a:tc>
                <a:extLst>
                  <a:ext uri="{0D108BD9-81ED-4DB2-BD59-A6C34878D82A}">
                    <a16:rowId xmlns:a16="http://schemas.microsoft.com/office/drawing/2014/main" val="3722448025"/>
                  </a:ext>
                </a:extLst>
              </a:tr>
            </a:tbl>
          </a:graphicData>
        </a:graphic>
      </p:graphicFrame>
      <p:sp>
        <p:nvSpPr>
          <p:cNvPr id="8" name="TextBox 7">
            <a:extLst>
              <a:ext uri="{FF2B5EF4-FFF2-40B4-BE49-F238E27FC236}">
                <a16:creationId xmlns:a16="http://schemas.microsoft.com/office/drawing/2014/main" id="{319E69A4-75C0-4750-A2D1-D02412E74324}"/>
              </a:ext>
            </a:extLst>
          </p:cNvPr>
          <p:cNvSpPr txBox="1"/>
          <p:nvPr/>
        </p:nvSpPr>
        <p:spPr>
          <a:xfrm>
            <a:off x="838199" y="5606895"/>
            <a:ext cx="6093724" cy="646331"/>
          </a:xfrm>
          <a:prstGeom prst="rect">
            <a:avLst/>
          </a:prstGeom>
          <a:noFill/>
        </p:spPr>
        <p:txBody>
          <a:bodyPr wrap="square">
            <a:spAutoFit/>
          </a:bodyPr>
          <a:lstStyle/>
          <a:p>
            <a:r>
              <a:rPr lang="en-IN" dirty="0"/>
              <a:t>The No. of iterations are : 2 </a:t>
            </a:r>
          </a:p>
          <a:p>
            <a:r>
              <a:rPr lang="en-IN" dirty="0"/>
              <a:t>The minimum function value is : 0.000000 </a:t>
            </a:r>
          </a:p>
        </p:txBody>
      </p:sp>
      <p:pic>
        <p:nvPicPr>
          <p:cNvPr id="5" name="Picture 4">
            <a:extLst>
              <a:ext uri="{FF2B5EF4-FFF2-40B4-BE49-F238E27FC236}">
                <a16:creationId xmlns:a16="http://schemas.microsoft.com/office/drawing/2014/main" id="{7C980330-88CC-472B-BFEE-8BAFCC51D375}"/>
              </a:ext>
            </a:extLst>
          </p:cNvPr>
          <p:cNvPicPr>
            <a:picLocks noChangeAspect="1"/>
          </p:cNvPicPr>
          <p:nvPr/>
        </p:nvPicPr>
        <p:blipFill>
          <a:blip r:embed="rId2"/>
          <a:stretch>
            <a:fillRect/>
          </a:stretch>
        </p:blipFill>
        <p:spPr>
          <a:xfrm>
            <a:off x="6663520" y="1620417"/>
            <a:ext cx="5334000" cy="4000500"/>
          </a:xfrm>
          <a:prstGeom prst="rect">
            <a:avLst/>
          </a:prstGeom>
        </p:spPr>
      </p:pic>
    </p:spTree>
    <p:extLst>
      <p:ext uri="{BB962C8B-B14F-4D97-AF65-F5344CB8AC3E}">
        <p14:creationId xmlns:p14="http://schemas.microsoft.com/office/powerpoint/2010/main" val="52496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2803</Words>
  <Application>Microsoft Office PowerPoint</Application>
  <PresentationFormat>Widescreen</PresentationFormat>
  <Paragraphs>749</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Bodoni MT Condensed</vt:lpstr>
      <vt:lpstr>Calibri</vt:lpstr>
      <vt:lpstr>Calibri Light</vt:lpstr>
      <vt:lpstr>Cambria Math</vt:lpstr>
      <vt:lpstr>Office Theme</vt:lpstr>
      <vt:lpstr>Group-13</vt:lpstr>
      <vt:lpstr>Prob. 1:Sum square function/Axis Parallel Hyper-Ellipsoid Function.</vt:lpstr>
      <vt:lpstr>Prob. 1:Sum square function/Axis Parallel Hyper-Ellipsoid Function. (Observations)</vt:lpstr>
      <vt:lpstr>Prob. 1:Sum square function/Axis Parallel Hyper-Ellipsoid Function. (Observations)</vt:lpstr>
      <vt:lpstr>Prob. 1:Sum square function/Axis Parallel Hyper-Ellipsoid Function. (Observations)</vt:lpstr>
      <vt:lpstr>Prob. 1:Sum square function/Axis Parallel Hyper-Ellipsoid Function. (Observations)</vt:lpstr>
      <vt:lpstr>Prob. 1:Sum square function/Axis Parallel Hyper-Ellipsoid Function. (Observations)</vt:lpstr>
      <vt:lpstr>Prob. 1:Sum square function/Axis Parallel Hyper-Ellipsoid Function. (Observations)</vt:lpstr>
      <vt:lpstr>Prob. 1:Sum square function/Axis Parallel Hyper-Ellipsoid Function. (Observations)</vt:lpstr>
      <vt:lpstr>Prob. 1:Sum square function/Axis Parallel Hyper-Ellipsoid Function. (Observations)</vt:lpstr>
      <vt:lpstr>Prob. 2:Rosenbrock function/Valley or Banana Function.</vt:lpstr>
      <vt:lpstr>Prob. 2:Rosenbrock function/Valley or Banana Function. (Observations)</vt:lpstr>
      <vt:lpstr>Prob. 2:Rosenbrock function/Valley or Banana Function. (Observations)</vt:lpstr>
      <vt:lpstr>Prob. 2:Rosenbrock function/Valley or Banana Function. (Observations)</vt:lpstr>
      <vt:lpstr>Prob. 2:Rosenbrock function/Valley or Banana Function. (Observations)</vt:lpstr>
      <vt:lpstr>Prob. 2:Rosenbrock function/Valley or Banana Function. (Observations)</vt:lpstr>
      <vt:lpstr>Prob. 2:Rosenbrock function/Valley or Banana Function. (Observations)</vt:lpstr>
      <vt:lpstr>Prob. 2:Rosenbrock function/Valley or Banana Function. (Observations)</vt:lpstr>
      <vt:lpstr>Prob. 2:Rosenbrock function/Valley or Banana Function. (Observations)</vt:lpstr>
      <vt:lpstr>Prob. 3:Dixon-price function.</vt:lpstr>
      <vt:lpstr>Prob. 3:Dixon-price function.. (Observations)</vt:lpstr>
      <vt:lpstr>Prob. 3:Dixon-price function.. (Observations)</vt:lpstr>
      <vt:lpstr>Prob. 3:Dixon-price function.. (Observations)</vt:lpstr>
      <vt:lpstr>Prob. 3:Dixon-price function.. (Observations)</vt:lpstr>
      <vt:lpstr>Prob. 3:Dixon-price function.. (Observations)</vt:lpstr>
      <vt:lpstr>Prob. 3:Dixon-price function.. (Observations)</vt:lpstr>
      <vt:lpstr>Prob. 3:Dixon-price function.. (Observations)</vt:lpstr>
      <vt:lpstr>Prob. 3:Dixon-price function.. (Observations)</vt:lpstr>
      <vt:lpstr>Prob. 4:TRID function.</vt:lpstr>
      <vt:lpstr>Prob. 4:TRID function. (Observations)</vt:lpstr>
      <vt:lpstr>Prob. 4:TRID function. (Observations)</vt:lpstr>
      <vt:lpstr>Prob. 4:TRID function. (Observations)</vt:lpstr>
      <vt:lpstr>Prob. 4:TRID function. (Observations)</vt:lpstr>
      <vt:lpstr>Prob. 4:TRID function. (Observations)</vt:lpstr>
      <vt:lpstr>Prob. 4:TRID function. (Observations)</vt:lpstr>
      <vt:lpstr>Prob. 4:TRID function. (Observations)</vt:lpstr>
      <vt:lpstr>Prob. 4:TRID function. (Observations)</vt:lpstr>
      <vt:lpstr>Prob. 5: Zakharov function.</vt:lpstr>
      <vt:lpstr>Prob. 5: Zakharov function.. (Observations)</vt:lpstr>
      <vt:lpstr>Prob. 5: Zakharov function.. (Observations)</vt:lpstr>
      <vt:lpstr>Prob. 5: Zakharov function.. (Observations)</vt:lpstr>
      <vt:lpstr>Prob. 5: Zakharov function.. (Observations)</vt:lpstr>
      <vt:lpstr>Prob. 5: Zakharov function.. (Observations)</vt:lpstr>
      <vt:lpstr>Prob. 5: Zakharov function.. (Observations)</vt:lpstr>
      <vt:lpstr>Prob. 5: Zakharov function.. (Observations)</vt:lpstr>
      <vt:lpstr>Prob. 5: Zakharov function..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Group-13</dc:title>
  <dc:creator>Johnson Lakra</dc:creator>
  <cp:lastModifiedBy>Johnson Lakra</cp:lastModifiedBy>
  <cp:revision>12</cp:revision>
  <dcterms:created xsi:type="dcterms:W3CDTF">2021-10-25T06:48:42Z</dcterms:created>
  <dcterms:modified xsi:type="dcterms:W3CDTF">2021-10-25T16:14:02Z</dcterms:modified>
</cp:coreProperties>
</file>