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77" r:id="rId9"/>
    <p:sldId id="278" r:id="rId10"/>
    <p:sldId id="260" r:id="rId11"/>
    <p:sldId id="261" r:id="rId12"/>
    <p:sldId id="262" r:id="rId13"/>
    <p:sldId id="279" r:id="rId14"/>
    <p:sldId id="280" r:id="rId15"/>
    <p:sldId id="263" r:id="rId16"/>
    <p:sldId id="266" r:id="rId17"/>
    <p:sldId id="267" r:id="rId18"/>
    <p:sldId id="281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A9BC6-D3B7-49A1-AC42-CE190B496364}" v="34" dt="2024-05-18T03:59:43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94"/>
  </p:normalViewPr>
  <p:slideViewPr>
    <p:cSldViewPr snapToGrid="0">
      <p:cViewPr varScale="1">
        <p:scale>
          <a:sx n="167" d="100"/>
          <a:sy n="167" d="100"/>
        </p:scale>
        <p:origin x="176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59445" y="4144200"/>
            <a:ext cx="984551" cy="9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222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4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8600" y="65336"/>
            <a:ext cx="1913424" cy="4408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lotly.com/pyth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4.png"/><Relationship Id="rId4" Type="http://schemas.openxmlformats.org/officeDocument/2006/relationships/hyperlink" Target="https://physionet.org/content/mimic-iv-ed-demo/2.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EB1886-D6E6-11E7-F26C-A97737DD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27" y="740365"/>
            <a:ext cx="8520600" cy="930238"/>
          </a:xfrm>
        </p:spPr>
        <p:txBody>
          <a:bodyPr wrap="square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Predicting Patient Admission and Length of Stay in Emergency Departments Using Machine Learning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021643-9A4E-DF43-6A06-8E7C3EE5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827" y="2158932"/>
            <a:ext cx="8520600" cy="1465557"/>
          </a:xfrm>
        </p:spPr>
        <p:txBody>
          <a:bodyPr wrap="square" anchor="t">
            <a:normAutofit/>
          </a:bodyPr>
          <a:lstStyle/>
          <a:p>
            <a:pPr algn="l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Sujeeth Reddy Sithagari</a:t>
            </a:r>
          </a:p>
          <a:p>
            <a:pPr algn="l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Dr. Chaoji(Jay) Wang</a:t>
            </a:r>
          </a:p>
          <a:p>
            <a:pPr algn="l">
              <a:lnSpc>
                <a:spcPct val="105000"/>
              </a:lnSpc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Fall-2024, UMBC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AC8A5B47-EA24-F634-2CCF-8288DFB339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8"/>
    </mc:Choice>
    <mc:Fallback>
      <p:transition spd="slow" advTm="56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434EF6-22B0-DB28-4B07-C695DFABEB40}"/>
              </a:ext>
            </a:extLst>
          </p:cNvPr>
          <p:cNvSpPr txBox="1"/>
          <p:nvPr/>
        </p:nvSpPr>
        <p:spPr>
          <a:xfrm>
            <a:off x="402956" y="658678"/>
            <a:ext cx="83380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Systolic Blood Pressure by Disposition</a:t>
            </a:r>
            <a:r>
              <a:rPr lang="en-US" sz="1600" dirty="0"/>
              <a:t> - Compares blood pressure for admitted vs. discharged patients, highlighting differences.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01A91-779F-5451-D138-27224ABB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6" y="1250046"/>
            <a:ext cx="7222209" cy="38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49AB5-D012-7B2F-87DB-378C2286E1EF}"/>
              </a:ext>
            </a:extLst>
          </p:cNvPr>
          <p:cNvSpPr txBox="1"/>
          <p:nvPr/>
        </p:nvSpPr>
        <p:spPr>
          <a:xfrm>
            <a:off x="232475" y="736169"/>
            <a:ext cx="8221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Length of Stay Distribution</a:t>
            </a:r>
            <a:r>
              <a:rPr lang="en-US" dirty="0"/>
              <a:t> - Displays how often different stay durations occur in the 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6516E-76EF-2D67-85D4-DEEE09B8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22" y="1043946"/>
            <a:ext cx="7766588" cy="418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40E95A-41C3-2B1A-091A-6E3C22B5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875" y="863600"/>
            <a:ext cx="8520113" cy="34163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/>
              <a:t>Correlation Heatmap</a:t>
            </a:r>
            <a:r>
              <a:rPr lang="en-US" sz="1400" dirty="0"/>
              <a:t> - Shows relationships between vital signs and stay duration to identify key connections</a:t>
            </a:r>
            <a:r>
              <a:rPr lang="en-US" sz="1600" dirty="0"/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071F8F-80AE-CD27-E4BE-88DF5F4CF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19" y="1238771"/>
            <a:ext cx="5379849" cy="390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79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1B1B-D5F3-D639-BAB4-090CDB37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423" y="763008"/>
            <a:ext cx="8520600" cy="665165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51EBE-E01A-9103-3496-F826741D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423" y="1428172"/>
            <a:ext cx="8520600" cy="2952319"/>
          </a:xfrm>
        </p:spPr>
        <p:txBody>
          <a:bodyPr/>
          <a:lstStyle/>
          <a:p>
            <a:pPr marL="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Split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80% training, 20% testing to ensure sufficient learning and unbiased evaluation. </a:t>
            </a:r>
          </a:p>
          <a:p>
            <a:pPr marL="0" indent="0"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Models used are</a:t>
            </a:r>
          </a:p>
          <a:p>
            <a:pPr marL="0" indent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Random Forest Classifier</a:t>
            </a:r>
            <a:r>
              <a:rPr lang="en-US" sz="1200" dirty="0"/>
              <a:t>(for classification of patient admission),</a:t>
            </a:r>
          </a:p>
          <a:p>
            <a:pPr marL="0" indent="0"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Random Forest Regressor</a:t>
            </a:r>
            <a:r>
              <a:rPr lang="en-US" sz="1200" dirty="0"/>
              <a:t> (for predicting length of stay).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78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B487-F277-8C06-B08D-9D965C5D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7360"/>
            <a:ext cx="8520600" cy="518987"/>
          </a:xfrm>
        </p:spPr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D692-7B5A-E9C6-A5CA-DE6CBD02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96" y="1168737"/>
            <a:ext cx="8175099" cy="3433542"/>
          </a:xfrm>
        </p:spPr>
        <p:txBody>
          <a:bodyPr/>
          <a:lstStyle/>
          <a:p>
            <a:pPr marL="1143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C6CCC-B22A-8B23-CC28-7542B38E1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910977"/>
              </p:ext>
            </p:extLst>
          </p:nvPr>
        </p:nvGraphicFramePr>
        <p:xfrm>
          <a:off x="1604075" y="1570471"/>
          <a:ext cx="5908727" cy="3433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345">
                  <a:extLst>
                    <a:ext uri="{9D8B030D-6E8A-4147-A177-3AD203B41FA5}">
                      <a16:colId xmlns:a16="http://schemas.microsoft.com/office/drawing/2014/main" val="3576029766"/>
                    </a:ext>
                  </a:extLst>
                </a:gridCol>
                <a:gridCol w="1965691">
                  <a:extLst>
                    <a:ext uri="{9D8B030D-6E8A-4147-A177-3AD203B41FA5}">
                      <a16:colId xmlns:a16="http://schemas.microsoft.com/office/drawing/2014/main" val="3562563945"/>
                    </a:ext>
                  </a:extLst>
                </a:gridCol>
                <a:gridCol w="1965691">
                  <a:extLst>
                    <a:ext uri="{9D8B030D-6E8A-4147-A177-3AD203B41FA5}">
                      <a16:colId xmlns:a16="http://schemas.microsoft.com/office/drawing/2014/main" val="113425243"/>
                    </a:ext>
                  </a:extLst>
                </a:gridCol>
              </a:tblGrid>
              <a:tr h="94704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06722"/>
                  </a:ext>
                </a:extLst>
              </a:tr>
              <a:tr h="856159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Classification Accuracy(Training)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97.9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309016"/>
                  </a:ext>
                </a:extLst>
              </a:tr>
              <a:tr h="543445">
                <a:tc>
                  <a:txBody>
                    <a:bodyPr/>
                    <a:lstStyle/>
                    <a:p>
                      <a:r>
                        <a:rPr lang="en-US" dirty="0"/>
                        <a:t>Classification Accuracy(Testing)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52264"/>
                  </a:ext>
                </a:extLst>
              </a:tr>
              <a:tr h="543445">
                <a:tc>
                  <a:txBody>
                    <a:bodyPr/>
                    <a:lstStyle/>
                    <a:p>
                      <a:r>
                        <a:rPr lang="en-US" dirty="0"/>
                        <a:t>R-squared (R²)(Training)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75335"/>
                  </a:ext>
                </a:extLst>
              </a:tr>
              <a:tr h="543445">
                <a:tc>
                  <a:txBody>
                    <a:bodyPr/>
                    <a:lstStyle/>
                    <a:p>
                      <a:r>
                        <a:rPr lang="en-US" dirty="0"/>
                        <a:t>R-squared (R²)(Testing)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54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B69F5-8C62-589B-4E89-B6A6DC4C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59" y="796418"/>
            <a:ext cx="7485682" cy="417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DAEF-0B9D-CA43-58D1-9D328BEE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227" y="697424"/>
            <a:ext cx="8568572" cy="4122856"/>
          </a:xfrm>
        </p:spPr>
        <p:txBody>
          <a:bodyPr/>
          <a:lstStyle/>
          <a:p>
            <a:r>
              <a:rPr lang="en-US" sz="1600" b="1" dirty="0"/>
              <a:t>Web Application Overview:</a:t>
            </a:r>
            <a:r>
              <a:rPr lang="en-US" sz="1600" dirty="0"/>
              <a:t> A </a:t>
            </a:r>
            <a:r>
              <a:rPr lang="en-US" sz="1600" dirty="0" err="1"/>
              <a:t>Streamlit</a:t>
            </a:r>
            <a:r>
              <a:rPr lang="en-US" sz="1600" dirty="0"/>
              <a:t> app designed to predict patient admission status and length of stay in emergency departments using trained machine learning models.</a:t>
            </a:r>
          </a:p>
          <a:p>
            <a:r>
              <a:rPr lang="en-US" sz="1600" b="1" dirty="0"/>
              <a:t>Interactive Features:</a:t>
            </a:r>
            <a:r>
              <a:rPr lang="en-US" sz="1600" dirty="0"/>
              <a:t> Input fields allow users to enter patient information such as triage data (e.g., heart rate, respiratory rate) and demographics for real-time predictions.</a:t>
            </a:r>
          </a:p>
          <a:p>
            <a:r>
              <a:rPr lang="en-US" sz="1600" b="1" dirty="0"/>
              <a:t>Real-Time Predictions:</a:t>
            </a:r>
            <a:r>
              <a:rPr lang="en-US" sz="1600" dirty="0"/>
              <a:t> The application loads machine learning models (Logistic Regression for admission prediction and Random Forest for length of stay estimation) to provide immediate predictions based on user inputs.</a:t>
            </a:r>
          </a:p>
          <a:p>
            <a:r>
              <a:rPr lang="en-US" sz="1600" b="1" dirty="0"/>
              <a:t>User-Friendly Design:</a:t>
            </a:r>
            <a:r>
              <a:rPr lang="en-US" sz="1600" dirty="0"/>
              <a:t> Clean, intuitive interface with interactive elements for easy data entry and seamless navigation.</a:t>
            </a:r>
          </a:p>
          <a:p>
            <a:r>
              <a:rPr lang="en-US" sz="1600" b="1" dirty="0"/>
              <a:t>Application Impact:</a:t>
            </a:r>
            <a:r>
              <a:rPr lang="en-US" sz="1600" dirty="0"/>
              <a:t> Highlights the practical application of machine learning in healthcare, aiming to improve hospital resource allocation and patient care in emergency departments.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34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31F0-AFA5-46E8-A8BC-395AF63A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EDD77-8E73-E29A-0C4E-9FF9245BE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865" y="1180060"/>
            <a:ext cx="8520600" cy="3756149"/>
          </a:xfrm>
        </p:spPr>
        <p:txBody>
          <a:bodyPr/>
          <a:lstStyle/>
          <a:p>
            <a:r>
              <a:rPr lang="en-US" sz="1600" b="1" dirty="0"/>
              <a:t>Data Insights:</a:t>
            </a:r>
            <a:r>
              <a:rPr lang="en-US" sz="1600" dirty="0"/>
              <a:t> Visualizations highlighted key factors influencing patient admission and length of stay.</a:t>
            </a:r>
          </a:p>
          <a:p>
            <a:endParaRPr lang="en-US" sz="1600" dirty="0"/>
          </a:p>
          <a:p>
            <a:r>
              <a:rPr lang="en-US" sz="1600" b="1" dirty="0"/>
              <a:t>High Accuracy:</a:t>
            </a:r>
            <a:r>
              <a:rPr lang="en-US" sz="1600" dirty="0"/>
              <a:t> Models like Random Forest and Logistic Regression showed strong predictive accuracy.</a:t>
            </a:r>
          </a:p>
          <a:p>
            <a:endParaRPr lang="en-US" sz="1600" dirty="0"/>
          </a:p>
          <a:p>
            <a:r>
              <a:rPr lang="en-US" sz="1600" b="1" dirty="0"/>
              <a:t>Balanced Data:</a:t>
            </a:r>
            <a:r>
              <a:rPr lang="en-US" sz="1600" dirty="0"/>
              <a:t> Data balancing improved fairness and accuracy in predictions.</a:t>
            </a:r>
          </a:p>
          <a:p>
            <a:endParaRPr lang="en-US" sz="1600" dirty="0"/>
          </a:p>
          <a:p>
            <a:r>
              <a:rPr lang="en-US" sz="1600" b="1" dirty="0"/>
              <a:t>User-Friendly App:</a:t>
            </a:r>
            <a:r>
              <a:rPr lang="en-US" sz="1600" dirty="0"/>
              <a:t> </a:t>
            </a:r>
            <a:r>
              <a:rPr lang="en-US" sz="1600" dirty="0" err="1"/>
              <a:t>Streamlit</a:t>
            </a:r>
            <a:r>
              <a:rPr lang="en-US" sz="1600" dirty="0"/>
              <a:t> app enables easy access to predictions for healthcare providers.</a:t>
            </a:r>
          </a:p>
          <a:p>
            <a:endParaRPr lang="en-US" sz="1600" dirty="0"/>
          </a:p>
          <a:p>
            <a:r>
              <a:rPr lang="en-US" sz="1600" b="1" dirty="0"/>
              <a:t>Impact:</a:t>
            </a:r>
            <a:r>
              <a:rPr lang="en-US" sz="1600" dirty="0"/>
              <a:t> Demonstrates ML’s potential to improve hospital efficiency and patient care in emergency departments.</a:t>
            </a:r>
          </a:p>
        </p:txBody>
      </p:sp>
    </p:spTree>
    <p:extLst>
      <p:ext uri="{BB962C8B-B14F-4D97-AF65-F5344CB8AC3E}">
        <p14:creationId xmlns:p14="http://schemas.microsoft.com/office/powerpoint/2010/main" val="398404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5DD-EF3D-4B02-3F62-D31C32FE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1ED1E-A94C-A2F6-13E9-E5F2FC818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09607"/>
            <a:ext cx="8520600" cy="3417376"/>
          </a:xfrm>
        </p:spPr>
        <p:txBody>
          <a:bodyPr/>
          <a:lstStyle/>
          <a:p>
            <a:r>
              <a:rPr lang="en-US" sz="1600" b="1" dirty="0"/>
              <a:t>Effective Cleaning and Data Preparation:</a:t>
            </a:r>
            <a:r>
              <a:rPr lang="en-US" sz="1600" dirty="0"/>
              <a:t> Rigorous cleaning and data preparation steps improved model accuracy and reliability.</a:t>
            </a:r>
          </a:p>
          <a:p>
            <a:endParaRPr lang="en-US" sz="1600" dirty="0"/>
          </a:p>
          <a:p>
            <a:r>
              <a:rPr lang="en-US" sz="1600" b="1" dirty="0"/>
              <a:t>Visualizations for Key Insights:</a:t>
            </a:r>
            <a:r>
              <a:rPr lang="en-US" sz="1600" dirty="0"/>
              <a:t> Data visualizations reveal critical patterns in patient admission and length of stay, aiding better understanding and communication.</a:t>
            </a:r>
          </a:p>
          <a:p>
            <a:endParaRPr lang="en-US" sz="1600" dirty="0"/>
          </a:p>
          <a:p>
            <a:r>
              <a:rPr lang="en-US" sz="1600" b="1" dirty="0"/>
              <a:t>Feature Engineering Enhancements:</a:t>
            </a:r>
            <a:r>
              <a:rPr lang="en-US" sz="1600" dirty="0"/>
              <a:t> Including vital signs and triage information strengthened model predictive capabilities.</a:t>
            </a:r>
          </a:p>
          <a:p>
            <a:endParaRPr lang="en-US" sz="1600" dirty="0"/>
          </a:p>
          <a:p>
            <a:r>
              <a:rPr lang="en-US" sz="1600" b="1" dirty="0" err="1"/>
              <a:t>Streamlit</a:t>
            </a:r>
            <a:r>
              <a:rPr lang="en-US" sz="1600" b="1" dirty="0"/>
              <a:t> App Accessibility:</a:t>
            </a:r>
            <a:r>
              <a:rPr lang="en-US" sz="1600" dirty="0"/>
              <a:t> </a:t>
            </a:r>
            <a:r>
              <a:rPr lang="en-US" sz="1600" dirty="0" err="1"/>
              <a:t>Streamlit’s</a:t>
            </a:r>
            <a:r>
              <a:rPr lang="en-US" sz="1600" dirty="0"/>
              <a:t> design ensures that predictive insights on patient admission and length of stay are easily accessible to healthcare providers.</a:t>
            </a:r>
          </a:p>
        </p:txBody>
      </p:sp>
    </p:spTree>
    <p:extLst>
      <p:ext uri="{BB962C8B-B14F-4D97-AF65-F5344CB8AC3E}">
        <p14:creationId xmlns:p14="http://schemas.microsoft.com/office/powerpoint/2010/main" val="141507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540B-9580-9185-5DB8-23065B26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E0659-3F6F-8A26-7572-21927951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22449"/>
            <a:ext cx="8520600" cy="369051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Streamlit</a:t>
            </a:r>
            <a:r>
              <a:rPr lang="en-US" dirty="0"/>
              <a:t>. (n.d.). </a:t>
            </a:r>
            <a:r>
              <a:rPr lang="en-US" i="1" dirty="0" err="1"/>
              <a:t>Streamlit</a:t>
            </a:r>
            <a:r>
              <a:rPr lang="en-US" i="1" dirty="0"/>
              <a:t> Documentation</a:t>
            </a:r>
            <a:r>
              <a:rPr lang="en-US" dirty="0"/>
              <a:t>. </a:t>
            </a:r>
            <a:r>
              <a:rPr lang="en-US" dirty="0" err="1"/>
              <a:t>Streamlit</a:t>
            </a:r>
            <a:r>
              <a:rPr lang="en-US" dirty="0"/>
              <a:t>. Retrieved from https://</a:t>
            </a:r>
            <a:r>
              <a:rPr lang="en-US" dirty="0" err="1"/>
              <a:t>docs.streamlit.io</a:t>
            </a:r>
            <a:r>
              <a:rPr lang="en-US" dirty="0"/>
              <a:t>/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/>
              <a:t>Plotly</a:t>
            </a:r>
            <a:r>
              <a:rPr lang="en-US" dirty="0"/>
              <a:t> Documentation: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r>
              <a:rPr lang="en-US" dirty="0"/>
              <a:t>. (n.d.). </a:t>
            </a:r>
            <a:r>
              <a:rPr lang="en-US" i="1" dirty="0" err="1"/>
              <a:t>Plotly</a:t>
            </a:r>
            <a:r>
              <a:rPr lang="en-US" i="1" dirty="0"/>
              <a:t> Python Open Source Graphing Library</a:t>
            </a:r>
            <a:r>
              <a:rPr lang="en-US" dirty="0"/>
              <a:t>. </a:t>
            </a:r>
            <a:r>
              <a:rPr lang="en-US" dirty="0" err="1"/>
              <a:t>Plotly</a:t>
            </a:r>
            <a:r>
              <a:rPr lang="en-US" dirty="0"/>
              <a:t>. Retrieved from </a:t>
            </a:r>
            <a:r>
              <a:rPr lang="en-US" dirty="0">
                <a:hlinkClick r:id="rId2"/>
              </a:rPr>
              <a:t>https://plotly.com/python/</a:t>
            </a:r>
            <a:endParaRPr lang="en-US" dirty="0"/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Holden, R. J., &amp; Karsh, B. T. (2010). </a:t>
            </a:r>
            <a:r>
              <a:rPr lang="en-US" i="1" dirty="0"/>
              <a:t>The Technology Acceptance Model: Its past and its future in health care.</a:t>
            </a:r>
            <a:r>
              <a:rPr lang="en-US" dirty="0"/>
              <a:t> Journal of Biomedical Informatics, 43(1), 159–172. </a:t>
            </a:r>
            <a:r>
              <a:rPr lang="en-US" dirty="0" err="1"/>
              <a:t>doi</a:t>
            </a:r>
            <a:r>
              <a:rPr lang="en-US" dirty="0"/>
              <a:t>: 10.1016/j.jbi.2009.07.002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39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F5B0-B664-F582-549C-4C915943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79646"/>
            <a:ext cx="8520600" cy="712270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Background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B63CA-D766-1FF4-92C8-2E8A7A41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0" y="1491916"/>
            <a:ext cx="8520600" cy="2945330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1200" dirty="0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400" dirty="0"/>
              <a:t>    </a:t>
            </a:r>
            <a:r>
              <a:rPr lang="en-US" sz="1600" dirty="0"/>
              <a:t>This project applies machine learning to predict critical emergency department (ED) </a:t>
            </a:r>
            <a:r>
              <a:rPr lang="en-US" sz="1600" dirty="0" err="1"/>
              <a:t>outcomes:</a:t>
            </a:r>
            <a:r>
              <a:rPr lang="en-US" sz="1600" b="1" dirty="0" err="1"/>
              <a:t>Patient</a:t>
            </a:r>
            <a:r>
              <a:rPr lang="en-US" sz="1600" b="1" dirty="0"/>
              <a:t> Admission</a:t>
            </a:r>
            <a:r>
              <a:rPr lang="en-US" sz="1600" dirty="0"/>
              <a:t> (whether a patient will be admitted or discharged) and </a:t>
            </a:r>
            <a:r>
              <a:rPr lang="en-US" sz="1600" b="1" dirty="0"/>
              <a:t>Length of Stay</a:t>
            </a:r>
            <a:r>
              <a:rPr lang="en-US" sz="1600" dirty="0"/>
              <a:t> (estimated time in ED).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US" sz="1600" dirty="0"/>
              <a:t>Models utilize </a:t>
            </a:r>
            <a:r>
              <a:rPr lang="en-US" sz="1600" b="1" dirty="0"/>
              <a:t>triage data</a:t>
            </a:r>
            <a:r>
              <a:rPr lang="en-US" sz="1600" dirty="0"/>
              <a:t> (collected on arrival) and </a:t>
            </a:r>
            <a:r>
              <a:rPr lang="en-US" sz="1600" b="1" dirty="0"/>
              <a:t>vital signs data</a:t>
            </a:r>
            <a:r>
              <a:rPr lang="en-US" sz="1600" dirty="0"/>
              <a:t> to predict these outcomes.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114300" indent="0"/>
            <a:r>
              <a:rPr lang="en-US" sz="1600" b="1" dirty="0"/>
              <a:t>Why does it matter?</a:t>
            </a:r>
            <a:endParaRPr lang="en-US" sz="16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600" dirty="0"/>
              <a:t>     Accurate predictions improve </a:t>
            </a:r>
            <a:r>
              <a:rPr lang="en-US" sz="1600" b="1" dirty="0"/>
              <a:t>resource allocation</a:t>
            </a:r>
            <a:r>
              <a:rPr lang="en-US" sz="1600" dirty="0"/>
              <a:t> (e.g., beds, staffing), reduce </a:t>
            </a:r>
            <a:r>
              <a:rPr lang="en-US" sz="1600" b="1" dirty="0"/>
              <a:t>ED congestion</a:t>
            </a:r>
            <a:r>
              <a:rPr lang="en-US" sz="1600" dirty="0"/>
              <a:t>, improve </a:t>
            </a:r>
            <a:r>
              <a:rPr lang="en-US" sz="1600" b="1" dirty="0"/>
              <a:t>patient care</a:t>
            </a:r>
            <a:r>
              <a:rPr lang="en-US" sz="1600" dirty="0"/>
              <a:t>, and shorten wait times.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/>
          </a:p>
        </p:txBody>
      </p:sp>
      <p:pic>
        <p:nvPicPr>
          <p:cNvPr id="13" name="Audio 12">
            <a:extLst>
              <a:ext uri="{FF2B5EF4-FFF2-40B4-BE49-F238E27FC236}">
                <a16:creationId xmlns:a16="http://schemas.microsoft.com/office/drawing/2014/main" id="{19063BE0-D428-43E7-F336-2A30FBB67E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48"/>
    </mc:Choice>
    <mc:Fallback>
      <p:transition spd="slow" advTm="7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8448-D05B-786B-8A1F-B57488437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5"/>
            <a:ext cx="8520600" cy="689589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60AD-FE66-0AD1-7B63-94AE33797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85" y="1382171"/>
            <a:ext cx="8520600" cy="129846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Admission Prediction:</a:t>
            </a:r>
            <a:r>
              <a:rPr lang="en-US" sz="1600" dirty="0"/>
              <a:t> Can ML models predict patient admission based on triage and vital signs data?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Length of Stay Prediction:</a:t>
            </a:r>
            <a:r>
              <a:rPr lang="en-US" sz="1600" dirty="0"/>
              <a:t> Can the models estimate the time a patient will stay in the ED?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Enhanced Understanding through Visualization:</a:t>
            </a:r>
            <a:r>
              <a:rPr lang="en-US" sz="1600" dirty="0"/>
              <a:t> How can interactive visualizations improve insights into the data and model results</a:t>
            </a:r>
            <a:r>
              <a:rPr lang="en-US" sz="1200" dirty="0"/>
              <a:t>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1B8B9-846E-99BE-C1FA-75841BEDF0BA}"/>
              </a:ext>
            </a:extLst>
          </p:cNvPr>
          <p:cNvSpPr txBox="1"/>
          <p:nvPr/>
        </p:nvSpPr>
        <p:spPr>
          <a:xfrm>
            <a:off x="5638537" y="3641423"/>
            <a:ext cx="1943759" cy="194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 descr="Emergency Department">
            <a:extLst>
              <a:ext uri="{FF2B5EF4-FFF2-40B4-BE49-F238E27FC236}">
                <a16:creationId xmlns:a16="http://schemas.microsoft.com/office/drawing/2014/main" id="{A8417956-0013-7ACE-EE3F-02983DDC4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80" y="2947268"/>
            <a:ext cx="3130970" cy="208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udio 9">
            <a:extLst>
              <a:ext uri="{FF2B5EF4-FFF2-40B4-BE49-F238E27FC236}">
                <a16:creationId xmlns:a16="http://schemas.microsoft.com/office/drawing/2014/main" id="{9F49D93E-232B-1811-35FD-73CD16517F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26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5"/>
    </mc:Choice>
    <mc:Fallback>
      <p:transition spd="slow" advTm="18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5991-E230-85AE-DBC2-3C3447833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135" y="625642"/>
            <a:ext cx="8375672" cy="428243"/>
          </a:xfrm>
        </p:spPr>
        <p:txBody>
          <a:bodyPr/>
          <a:lstStyle/>
          <a:p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AD168-7153-4597-DED8-6719CF301000}"/>
              </a:ext>
            </a:extLst>
          </p:cNvPr>
          <p:cNvSpPr txBox="1"/>
          <p:nvPr/>
        </p:nvSpPr>
        <p:spPr>
          <a:xfrm>
            <a:off x="411858" y="989213"/>
            <a:ext cx="83202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-apple-system"/>
              </a:rPr>
              <a:t>The datasets were used from the database called MIMIC (Medical Information Mart for Intensive Care)</a:t>
            </a:r>
            <a:r>
              <a:rPr lang="en-US" sz="1600" b="1" dirty="0">
                <a:solidFill>
                  <a:schemeClr val="tx1"/>
                </a:solidFill>
                <a:latin typeface="-apple-system"/>
              </a:rPr>
              <a:t>(</a:t>
            </a: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https://physionet.org/content/mimic-iv-ed-demo/2.2/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):</a:t>
            </a:r>
          </a:p>
          <a:p>
            <a:endParaRPr lang="en-US" sz="1600" b="1" dirty="0">
              <a:solidFill>
                <a:schemeClr val="tx1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ED Stays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Records of patient visits to the emergency department.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Triage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Data collected at the time of the patient's initial assessment.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Vitalsign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Continuous recordings of patient vital signs during their stay.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-apple-system"/>
              </a:rPr>
              <a:t>  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 Data Size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The dataset size is 5 MB.</a:t>
            </a:r>
          </a:p>
          <a:p>
            <a:pPr algn="l"/>
            <a:r>
              <a:rPr lang="en-US" sz="1600" dirty="0">
                <a:solidFill>
                  <a:schemeClr val="tx1"/>
                </a:solidFill>
                <a:latin typeface="-apple-system"/>
              </a:rPr>
              <a:t>  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 Data Shape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ED Stays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222 rows, 9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Triage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222 rows, 11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chemeClr val="tx1"/>
                </a:solidFill>
                <a:effectLst/>
                <a:latin typeface="-apple-system"/>
              </a:rPr>
              <a:t>Vitalsign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1,038 rows, 11 columns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Time Period: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The data spans from 2010 to 2020.</a:t>
            </a:r>
          </a:p>
          <a:p>
            <a:pPr algn="l"/>
            <a:endParaRPr lang="en-US" sz="16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sz="1600" b="1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endParaRPr lang="en-US" sz="160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63C49E2F-2C41-9FB4-F8E3-34513AFD45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38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0"/>
    </mc:Choice>
    <mc:Fallback>
      <p:transition spd="slow" advTm="1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AF6C-2943-524E-0353-48B01114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9750"/>
            <a:ext cx="8134876" cy="357640"/>
          </a:xfrm>
        </p:spPr>
        <p:txBody>
          <a:bodyPr/>
          <a:lstStyle/>
          <a:p>
            <a:r>
              <a:rPr lang="en-US" sz="1600" dirty="0"/>
              <a:t>Data 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D5ACF1-7C75-F42B-47F1-3EEB77489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650" y="1161204"/>
            <a:ext cx="5659075" cy="3479327"/>
          </a:xfrm>
          <a:prstGeom prst="rect">
            <a:avLst/>
          </a:prstGeom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A9C52F09-DFBD-0F95-8D44-0C4E5FBBDE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8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4"/>
    </mc:Choice>
    <mc:Fallback>
      <p:transition spd="slow" advTm="3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1C9192-8829-FA8E-8A4A-714E06E4FF13}"/>
              </a:ext>
            </a:extLst>
          </p:cNvPr>
          <p:cNvSpPr txBox="1"/>
          <p:nvPr/>
        </p:nvSpPr>
        <p:spPr>
          <a:xfrm>
            <a:off x="705173" y="1123627"/>
            <a:ext cx="6788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Target/Label Variables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Classification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Admission status.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Regression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Length_of_stay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 (time in hours).</a:t>
            </a:r>
          </a:p>
          <a:p>
            <a:pPr algn="l"/>
            <a:b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</a:br>
            <a:endParaRPr lang="en-US" sz="1600" b="0" i="0" dirty="0">
              <a:solidFill>
                <a:schemeClr val="tx1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C968E-EAC7-9593-F89B-5B90033B97A3}"/>
              </a:ext>
            </a:extLst>
          </p:cNvPr>
          <p:cNvSpPr txBox="1"/>
          <p:nvPr/>
        </p:nvSpPr>
        <p:spPr>
          <a:xfrm>
            <a:off x="705173" y="2385073"/>
            <a:ext cx="61528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Features/Predictors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Triage Data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temperature, heartrate,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resprate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o2sat,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sbp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dbp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pain,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chiefcomplaint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, acuity.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-apple-system"/>
              </a:rPr>
              <a:t>Demographics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: gender, race,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-apple-system"/>
              </a:rPr>
              <a:t>arrival_transport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50BF0BB7-5F21-79BF-4070-01656CF442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9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33"/>
    </mc:Choice>
    <mc:Fallback>
      <p:transition spd="slow" advTm="2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9E89-69C2-8D6D-D69E-493B3A7F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8" y="577515"/>
            <a:ext cx="8520600" cy="678582"/>
          </a:xfrm>
        </p:spPr>
        <p:txBody>
          <a:bodyPr/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US" sz="3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52E5-0E78-DDC4-ECE3-3F9DA9FA7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17637"/>
            <a:ext cx="8520600" cy="365658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11430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1600" b="1" dirty="0"/>
              <a:t>Handling Missing Values</a:t>
            </a:r>
            <a:r>
              <a:rPr lang="en-US" sz="1600" dirty="0"/>
              <a:t>: Removed rows and columns with missing data to maintain integrity.</a:t>
            </a:r>
          </a:p>
          <a:p>
            <a:pPr marL="285750" indent="-285750" algn="just"/>
            <a:r>
              <a:rPr lang="en-US" sz="1600" b="1" dirty="0"/>
              <a:t>Duplicate Removal</a:t>
            </a:r>
            <a:r>
              <a:rPr lang="en-US" sz="1600" dirty="0"/>
              <a:t>: Deleted duplicate rows to ensure data uniqueness.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 Type Conversion: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/>
            <a:r>
              <a:rPr lang="en-US" sz="1600" b="1" dirty="0"/>
              <a:t>Datetime Conversion</a:t>
            </a:r>
            <a:r>
              <a:rPr lang="en-US" sz="1600" dirty="0"/>
              <a:t>: Converted 'intime' and '</a:t>
            </a:r>
            <a:r>
              <a:rPr lang="en-US" sz="1600" dirty="0" err="1"/>
              <a:t>outtime</a:t>
            </a:r>
            <a:r>
              <a:rPr lang="en-US" sz="1600" dirty="0"/>
              <a:t>' to datetime format for time-based analysis.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/>
            <a:r>
              <a:rPr lang="en-US" sz="1600" b="1" dirty="0"/>
              <a:t>Categorical Conversion</a:t>
            </a:r>
            <a:r>
              <a:rPr lang="en-US" sz="1600" dirty="0"/>
              <a:t>: Changed columns like 'disposition' and '</a:t>
            </a:r>
            <a:r>
              <a:rPr lang="en-US" sz="1600" dirty="0" err="1"/>
              <a:t>chiefcomplaint</a:t>
            </a:r>
            <a:r>
              <a:rPr lang="en-US" sz="1600" dirty="0"/>
              <a:t>' to categorical types for processing. </a:t>
            </a:r>
          </a:p>
        </p:txBody>
      </p:sp>
    </p:spTree>
    <p:extLst>
      <p:ext uri="{BB962C8B-B14F-4D97-AF65-F5344CB8AC3E}">
        <p14:creationId xmlns:p14="http://schemas.microsoft.com/office/powerpoint/2010/main" val="360008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45A0-E8E2-3579-5B47-85A8E04A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9750"/>
            <a:ext cx="8520600" cy="572700"/>
          </a:xfrm>
        </p:spPr>
        <p:txBody>
          <a:bodyPr wrap="square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and Importance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B285-72AF-7F9D-8FED-BBA65E13B3F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1289827"/>
            <a:ext cx="8403977" cy="856607"/>
          </a:xfrm>
        </p:spPr>
        <p:txBody>
          <a:bodyPr anchor="t">
            <a:normAutofit fontScale="92500"/>
          </a:bodyPr>
          <a:lstStyle/>
          <a:p>
            <a:pPr marL="114300" indent="0" algn="just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</a:rPr>
              <a:t>Feature Selection &amp; Importance</a:t>
            </a:r>
            <a:r>
              <a:rPr lang="en-US" b="0" i="0" u="none" strike="noStrike" cap="none" dirty="0">
                <a:solidFill>
                  <a:schemeClr val="dk1"/>
                </a:solidFill>
              </a:rPr>
              <a:t>: Optimized model </a:t>
            </a:r>
            <a:r>
              <a:rPr lang="en-US" i="0" u="none" strike="noStrike" cap="none" dirty="0">
                <a:solidFill>
                  <a:schemeClr val="dk1"/>
                </a:solidFill>
              </a:rPr>
              <a:t>performance</a:t>
            </a:r>
            <a:r>
              <a:rPr lang="en-US" b="0" i="0" u="none" strike="noStrike" cap="none" dirty="0">
                <a:solidFill>
                  <a:schemeClr val="dk1"/>
                </a:solidFill>
              </a:rPr>
              <a:t> by selecting key features and visualizing their predictive impact through importance rankings.</a:t>
            </a:r>
          </a:p>
          <a:p>
            <a:pPr algn="just">
              <a:spcAft>
                <a:spcPts val="600"/>
              </a:spcAft>
              <a:buClr>
                <a:srgbClr val="000000"/>
              </a:buClr>
            </a:pPr>
            <a:endParaRPr lang="en-US" b="0" i="0" u="none" strike="noStrike" cap="none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D9A77-FBEA-449D-82B4-BE60D5AE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089763"/>
            <a:ext cx="4911839" cy="267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2A9E8-560C-3F1A-FDC5-9096F737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13" y="2089763"/>
            <a:ext cx="4334848" cy="258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3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9DBC-6832-9CD6-C042-5A5122A0E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8" y="744576"/>
            <a:ext cx="8406089" cy="472042"/>
          </a:xfrm>
        </p:spPr>
        <p:txBody>
          <a:bodyPr/>
          <a:lstStyle/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389E2-7070-5F18-9D04-DA26ECE69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708" y="1146875"/>
            <a:ext cx="8520584" cy="3502128"/>
          </a:xfrm>
        </p:spPr>
        <p:txBody>
          <a:bodyPr/>
          <a:lstStyle/>
          <a:p>
            <a:pPr marL="0" indent="0" algn="just"/>
            <a:r>
              <a:rPr lang="en-US" sz="1400" b="1" dirty="0">
                <a:latin typeface="+mj-lt"/>
              </a:rPr>
              <a:t>Heart Rate vs Length of Stay</a:t>
            </a:r>
            <a:r>
              <a:rPr lang="en-US" sz="1400" dirty="0">
                <a:latin typeface="+mj-lt"/>
              </a:rPr>
              <a:t> - Shows the link between heart rate and ED stay time, with colors for admitted or discharged patients.</a:t>
            </a:r>
            <a:endParaRPr lang="en-US" sz="14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85BA0-8BF2-8749-9D7E-8CF1F935A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36" y="1641688"/>
            <a:ext cx="6495728" cy="35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01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MBC presentation template" id="{AB65D83E-2400-6B44-80B6-570C4D1979AE}" vid="{575BF1C9-A2EC-6C4D-85BC-EA12E69D25D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ED8954222B1C429A59F0EC15EF7AA8" ma:contentTypeVersion="3" ma:contentTypeDescription="Create a new document." ma:contentTypeScope="" ma:versionID="0d60aa1db23f65adc289745d523415cb">
  <xsd:schema xmlns:xsd="http://www.w3.org/2001/XMLSchema" xmlns:xs="http://www.w3.org/2001/XMLSchema" xmlns:p="http://schemas.microsoft.com/office/2006/metadata/properties" xmlns:ns2="3d49952c-a256-405f-b031-e3a3291e2b23" targetNamespace="http://schemas.microsoft.com/office/2006/metadata/properties" ma:root="true" ma:fieldsID="6950b06e8532f9ac7d38c40afa82ae3a" ns2:_="">
    <xsd:import namespace="3d49952c-a256-405f-b031-e3a3291e2b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9952c-a256-405f-b031-e3a3291e2b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1E8249-7A07-46C3-8690-7972F9AAD6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49952c-a256-405f-b031-e3a3291e2b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7D5036-224F-4702-A7D6-45C6253E8B4D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3d49952c-a256-405f-b031-e3a3291e2b2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2477F5-ACFC-4ED1-ACC1-C27FFFF64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UMBC presentation template</Template>
  <TotalTime>8257</TotalTime>
  <Words>1026</Words>
  <Application>Microsoft Macintosh PowerPoint</Application>
  <PresentationFormat>On-screen Show (16:9)</PresentationFormat>
  <Paragraphs>125</Paragraphs>
  <Slides>19</Slides>
  <Notes>1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-apple-system</vt:lpstr>
      <vt:lpstr>Arial</vt:lpstr>
      <vt:lpstr>Times New Roman</vt:lpstr>
      <vt:lpstr>Simple Light</vt:lpstr>
      <vt:lpstr>Predicting Patient Admission and Length of Stay in Emergency Departments Using Machine Learning</vt:lpstr>
      <vt:lpstr>Introduction and Background</vt:lpstr>
      <vt:lpstr>Research Questions</vt:lpstr>
      <vt:lpstr>        Dataset Overview</vt:lpstr>
      <vt:lpstr>Data Dictionary</vt:lpstr>
      <vt:lpstr>PowerPoint Presentation</vt:lpstr>
      <vt:lpstr>Data Preprocessing</vt:lpstr>
      <vt:lpstr>Feature Selection and Importance</vt:lpstr>
      <vt:lpstr>EDA </vt:lpstr>
      <vt:lpstr>PowerPoint Presentation</vt:lpstr>
      <vt:lpstr>PowerPoint Presentation</vt:lpstr>
      <vt:lpstr>PowerPoint Presentation</vt:lpstr>
      <vt:lpstr>Model Training and Evaluation</vt:lpstr>
      <vt:lpstr>Model Evaluation  </vt:lpstr>
      <vt:lpstr>PowerPoint Presentation</vt:lpstr>
      <vt:lpstr>PowerPoint Presentation</vt:lpstr>
      <vt:lpstr>Conclusion</vt:lpstr>
      <vt:lpstr>Lessons Learned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Meghna Vaishnavi Aryasri</dc:creator>
  <cp:lastModifiedBy>Sujeeth Reddy Sithagari</cp:lastModifiedBy>
  <cp:revision>11</cp:revision>
  <cp:lastPrinted>2022-12-06T17:26:06Z</cp:lastPrinted>
  <dcterms:created xsi:type="dcterms:W3CDTF">2024-05-18T01:30:12Z</dcterms:created>
  <dcterms:modified xsi:type="dcterms:W3CDTF">2024-11-25T00:51:53Z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0x01010066ED8954222B1C429A59F0EC15EF7AA8</vt:lpwstr>
  </property>
</Properties>
</file>