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7" r:id="rId1"/>
  </p:sldMasterIdLst>
  <p:sldIdLst>
    <p:sldId id="256" r:id="rId2"/>
    <p:sldId id="263" r:id="rId3"/>
    <p:sldId id="264" r:id="rId4"/>
    <p:sldId id="265" r:id="rId5"/>
    <p:sldId id="260" r:id="rId6"/>
    <p:sldId id="267" r:id="rId7"/>
    <p:sldId id="268" r:id="rId8"/>
    <p:sldId id="271" r:id="rId9"/>
    <p:sldId id="269" r:id="rId10"/>
    <p:sldId id="273" r:id="rId11"/>
    <p:sldId id="261" r:id="rId12"/>
    <p:sldId id="276" r:id="rId13"/>
    <p:sldId id="275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6E57"/>
    <a:srgbClr val="F3492D"/>
    <a:srgbClr val="ED9851"/>
    <a:srgbClr val="12979A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30531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865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937860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486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609529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01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98138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89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56184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0471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9541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7215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07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996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422980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14507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157"/>
            <a:ext cx="2356674" cy="6853096"/>
            <a:chOff x="6627813" y="195610"/>
            <a:chExt cx="1952625" cy="5678141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5610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4C202-F278-4C26-B196-C2129B3ABE16}" type="datetimeFigureOut">
              <a:rPr lang="en-US" smtClean="0"/>
              <a:pPr/>
              <a:t>4/22/2017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3989A0-94F8-43EE-A1DF-696D28D0CA1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2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8" r:id="rId1"/>
    <p:sldLayoutId id="2147483949" r:id="rId2"/>
    <p:sldLayoutId id="2147483950" r:id="rId3"/>
    <p:sldLayoutId id="2147483951" r:id="rId4"/>
    <p:sldLayoutId id="2147483952" r:id="rId5"/>
    <p:sldLayoutId id="2147483953" r:id="rId6"/>
    <p:sldLayoutId id="2147483954" r:id="rId7"/>
    <p:sldLayoutId id="2147483955" r:id="rId8"/>
    <p:sldLayoutId id="2147483956" r:id="rId9"/>
    <p:sldLayoutId id="2147483957" r:id="rId10"/>
    <p:sldLayoutId id="2147483958" r:id="rId11"/>
    <p:sldLayoutId id="2147483959" r:id="rId12"/>
    <p:sldLayoutId id="2147483960" r:id="rId13"/>
    <p:sldLayoutId id="2147483961" r:id="rId14"/>
    <p:sldLayoutId id="2147483962" r:id="rId15"/>
    <p:sldLayoutId id="214748396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69794" y="3149"/>
            <a:ext cx="11922206" cy="22511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96382" y="169726"/>
            <a:ext cx="8963136" cy="1171296"/>
          </a:xfrm>
        </p:spPr>
        <p:txBody>
          <a:bodyPr/>
          <a:lstStyle/>
          <a:p>
            <a:pPr algn="ctr"/>
            <a:r>
              <a:rPr lang="en-US" dirty="0">
                <a:solidFill>
                  <a:srgbClr val="FF6600"/>
                </a:solidFill>
              </a:rPr>
              <a:t>SJB </a:t>
            </a:r>
            <a:r>
              <a:rPr lang="en-US" dirty="0">
                <a:solidFill>
                  <a:srgbClr val="FF66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Institute</a:t>
            </a:r>
            <a:r>
              <a:rPr lang="en-US" dirty="0">
                <a:solidFill>
                  <a:srgbClr val="FF6600"/>
                </a:solidFill>
              </a:rPr>
              <a:t> of Technology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23635" y="4112584"/>
            <a:ext cx="2472184" cy="1310829"/>
          </a:xfrm>
        </p:spPr>
        <p:txBody>
          <a:bodyPr>
            <a:normAutofit fontScale="77500" lnSpcReduction="20000"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itchFamily="18" charset="0"/>
              </a:rPr>
              <a:t>Under The Guidance of</a:t>
            </a:r>
          </a:p>
          <a:p>
            <a:pPr algn="ctr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Dr. </a:t>
            </a:r>
            <a:r>
              <a:rPr lang="en-US" sz="2600" b="1" dirty="0" err="1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Srikantaiah</a:t>
            </a:r>
            <a:r>
              <a:rPr lang="en-US" sz="2600" b="1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6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 C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Professor</a:t>
            </a:r>
          </a:p>
          <a:p>
            <a:pPr algn="ctr"/>
            <a:r>
              <a:rPr lang="en-US" sz="21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CSE</a:t>
            </a:r>
          </a:p>
          <a:p>
            <a:endParaRPr lang="en-US" sz="2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269794" y="128882"/>
            <a:ext cx="1426588" cy="9998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4935827" y="1307269"/>
            <a:ext cx="1447800" cy="1360168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2611727" y="2781094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Project Review II</a:t>
            </a:r>
          </a:p>
          <a:p>
            <a:pPr algn="ctr" fontAlgn="auto">
              <a:spcAft>
                <a:spcPts val="0"/>
              </a:spcAft>
              <a:defRPr/>
            </a:pPr>
            <a:r>
              <a:rPr lang="en-US" dirty="0">
                <a:solidFill>
                  <a:srgbClr val="0070C0"/>
                </a:solidFill>
                <a:latin typeface="Times New Roman" pitchFamily="18" charset="0"/>
                <a:cs typeface="Times New Roman" pitchFamily="18" charset="0"/>
              </a:rPr>
              <a:t>     on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2611727" y="3405127"/>
            <a:ext cx="660366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3200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“PERSONALIZED CREDIT SCORE”</a:t>
            </a:r>
            <a:endParaRPr lang="en-US" sz="32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9669398" y="4583332"/>
            <a:ext cx="132600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chemeClr val="accent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</a:t>
            </a:r>
          </a:p>
        </p:txBody>
      </p:sp>
      <p:sp>
        <p:nvSpPr>
          <p:cNvPr id="10" name="Rectangle 9"/>
          <p:cNvSpPr/>
          <p:nvPr/>
        </p:nvSpPr>
        <p:spPr>
          <a:xfrm>
            <a:off x="8907888" y="4932932"/>
            <a:ext cx="313833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Shreyanshi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[1JB13CS148]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Shriyanka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B V [1JB13CS149]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Shubham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Verma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[1JB13CS152]</a:t>
            </a:r>
          </a:p>
          <a:p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Sujeet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itchFamily="18" charset="0"/>
                <a:cs typeface="Times New Roman" pitchFamily="18" charset="0"/>
              </a:rPr>
              <a:t> Kumar [1JB13CS160]</a:t>
            </a:r>
            <a:endParaRPr lang="en-US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6511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355272" y="1357747"/>
            <a:ext cx="6192982" cy="5153890"/>
          </a:xfrm>
        </p:spPr>
        <p:txBody>
          <a:bodyPr>
            <a:norm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OTP Page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1.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Generator code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Required parameters: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recipient (string) - phone number in international format.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sender (string) - name of the sender (min 3, max 11)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Optional: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length - length of the code (min 4, max 10,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(default = 5)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expiry - expiry in seconds (min 10, max 3600,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int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(default = 60s) 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allow Push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boolean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 - Allow code to be send via push notification. 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2.</a:t>
            </a:r>
            <a:r>
              <a:rPr lang="en-US" u="sng" dirty="0">
                <a:latin typeface="Times New Roman" pitchFamily="18" charset="0"/>
                <a:cs typeface="Times New Roman" pitchFamily="18" charset="0"/>
              </a:rPr>
              <a:t>Verify code</a:t>
            </a:r>
          </a:p>
          <a:p>
            <a:pPr>
              <a:buNone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   Required parameters: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id - code identifier (string)</a:t>
            </a:r>
          </a:p>
          <a:p>
            <a:pPr>
              <a:buFont typeface="Courier New" pitchFamily="49" charset="0"/>
              <a:buChar char="o"/>
            </a:pP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code - the code (string)</a:t>
            </a:r>
          </a:p>
          <a:p>
            <a:pPr>
              <a:buNone/>
            </a:pPr>
            <a:endParaRPr lang="en-US" u="sng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1600" u="sng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15285" y="1436254"/>
            <a:ext cx="2549044" cy="4857613"/>
          </a:xfrm>
        </p:spPr>
      </p:pic>
    </p:spTree>
    <p:extLst>
      <p:ext uri="{BB962C8B-B14F-4D97-AF65-F5344CB8AC3E}">
        <p14:creationId xmlns:p14="http://schemas.microsoft.com/office/powerpoint/2010/main" val="3711902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1" y="314471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PLAN OF 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25769" y="875762"/>
            <a:ext cx="10225825" cy="5982237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1958147" y="1034095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(26-FEB-2017)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6877600" y="3872535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DESIGN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(20-MAR-2017)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8338811" y="4890265"/>
            <a:ext cx="2380423" cy="71482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(25-APR-2017)</a:t>
            </a:r>
          </a:p>
        </p:txBody>
      </p:sp>
      <p:sp>
        <p:nvSpPr>
          <p:cNvPr id="19" name="Rounded Rectangle 18"/>
          <p:cNvSpPr/>
          <p:nvPr/>
        </p:nvSpPr>
        <p:spPr>
          <a:xfrm>
            <a:off x="9764730" y="5811455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TESTING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(12-MAY-2017)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5230730" y="2921454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(4-MAR-2017)</a:t>
            </a:r>
          </a:p>
        </p:txBody>
      </p:sp>
      <p:cxnSp>
        <p:nvCxnSpPr>
          <p:cNvPr id="32" name="Elbow Connector 31"/>
          <p:cNvCxnSpPr>
            <a:stCxn id="17" idx="1"/>
            <a:endCxn id="20" idx="2"/>
          </p:cNvCxnSpPr>
          <p:nvPr/>
        </p:nvCxnSpPr>
        <p:spPr>
          <a:xfrm rot="10800000">
            <a:off x="6235282" y="3732824"/>
            <a:ext cx="642318" cy="5453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19" idx="1"/>
          </p:cNvCxnSpPr>
          <p:nvPr/>
        </p:nvCxnSpPr>
        <p:spPr>
          <a:xfrm rot="10800000">
            <a:off x="9220040" y="5605094"/>
            <a:ext cx="544691" cy="6120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20" idx="1"/>
          </p:cNvCxnSpPr>
          <p:nvPr/>
        </p:nvCxnSpPr>
        <p:spPr>
          <a:xfrm rot="10800000">
            <a:off x="4211950" y="2744345"/>
            <a:ext cx="1018780" cy="58279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9"/>
          <p:cNvSpPr/>
          <p:nvPr/>
        </p:nvSpPr>
        <p:spPr>
          <a:xfrm>
            <a:off x="3497847" y="1939434"/>
            <a:ext cx="2009104" cy="811369"/>
          </a:xfrm>
          <a:prstGeom prst="round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SYNOPSIS</a:t>
            </a:r>
          </a:p>
          <a:p>
            <a:pPr algn="ctr"/>
            <a:r>
              <a:rPr lang="en-US" sz="1600" dirty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(2-FEB-2017)</a:t>
            </a:r>
          </a:p>
        </p:txBody>
      </p:sp>
      <p:cxnSp>
        <p:nvCxnSpPr>
          <p:cNvPr id="49" name="Elbow Connector 48"/>
          <p:cNvCxnSpPr>
            <a:stCxn id="40" idx="1"/>
            <a:endCxn id="7" idx="2"/>
          </p:cNvCxnSpPr>
          <p:nvPr/>
        </p:nvCxnSpPr>
        <p:spPr>
          <a:xfrm rot="10800000">
            <a:off x="2962699" y="1845465"/>
            <a:ext cx="535148" cy="499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50"/>
          <p:cNvCxnSpPr>
            <a:stCxn id="18" idx="1"/>
          </p:cNvCxnSpPr>
          <p:nvPr/>
        </p:nvCxnSpPr>
        <p:spPr>
          <a:xfrm rot="10800000">
            <a:off x="7817477" y="4683904"/>
            <a:ext cx="521335" cy="56377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511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PERSONALISED CREDIT SCORE Application provides – </a:t>
            </a:r>
          </a:p>
          <a:p>
            <a:pPr marL="0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Live scores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Security features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Verifies AADHAR card number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Verifies PAN of the user during signup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OTP during every login of the user</a:t>
            </a:r>
          </a:p>
          <a:p>
            <a:pPr marL="457200" lvl="1" indent="0">
              <a:buNone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1070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0812" y="1739900"/>
            <a:ext cx="8915400" cy="3777622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J. Simon and P.J. Simon, Head First Android development. Sudbury, MA, United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States: O’Reilly Media,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USA, 2011.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Jackson, W. (2013). Learn Android app development. Berkeley, CA: SPRINGER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 TRADE.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Sierra, K., Bates, B. (2005). Head first java: [your brain on java – a learner’s </a:t>
            </a:r>
            <a:r>
              <a:rPr lang="it-IT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guide] (2nd ed.). Boston, MA, United States: O’Reilly Media, Inc, USA.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K.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Jamsa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Introduction to web development using Html 5. Sudbury, MA, </a:t>
            </a:r>
            <a:r>
              <a:rPr lang="en-I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UnitedStates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Jones and Bartlett Publishers, 2013.</a:t>
            </a:r>
          </a:p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R. Chopra, Database management system (DBMS): A practical approach: Concepts, principals, case studies, experiments. New Delhi: S Chand &amp; Co, 2010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97219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OVERVIEW OF PREVIOUS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599"/>
            <a:ext cx="9027532" cy="4724401"/>
          </a:xfrm>
        </p:spPr>
        <p:txBody>
          <a:bodyPr>
            <a:normAutofit fontScale="85000" lnSpcReduction="20000"/>
          </a:bodyPr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What is credit score? </a:t>
            </a:r>
            <a:endParaRPr lang="en-US" dirty="0" smtClean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number ranging from 300 to 850 which represents person’s credit worthiness.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How it is calculated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?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It is calculated based on different types of transactions such as general usages, payment history(electricity bill,</a:t>
            </a:r>
          </a:p>
          <a:p>
            <a:pPr marL="457200" lvl="1" indent="0">
              <a:buNone/>
            </a:pP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water bill, insurance premium etc.) credit utilization etc.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LITERATURE SURVEY: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Credit Rating in India: A Study of Rating Methodology of Rating Agencies , 2011.</a:t>
            </a:r>
            <a:endParaRPr lang="en-US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impact of credit scoring on consumer lending, 2013.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study of awareness about CIBIL and credit information reports among customers at commercial banks, 2014.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Research and application of credit score based on decision tree algorithm, 2011.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Low awareness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Online contractual </a:t>
            </a: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payments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Social influence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0057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OVERVIEW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PREVIOUS PRESENTATION(contd..)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PROPOSED SYSTEM AND EXISTING SYSTEM: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similarities and differences between proposed and existing system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REQUIREMENT ANALYSIS: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and Software requirements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Functional and non-functional requirements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 DESIGN: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system architecture and its  components along with its functionality.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754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13584" y="327896"/>
            <a:ext cx="8911687" cy="8490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5912" y="1307205"/>
            <a:ext cx="9470367" cy="5074276"/>
          </a:xfrm>
        </p:spPr>
      </p:pic>
    </p:spTree>
    <p:extLst>
      <p:ext uri="{BB962C8B-B14F-4D97-AF65-F5344CB8AC3E}">
        <p14:creationId xmlns:p14="http://schemas.microsoft.com/office/powerpoint/2010/main" val="4182475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7742" y="173493"/>
            <a:ext cx="8911687" cy="12808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CASE DIAGRAM</a:t>
            </a:r>
          </a:p>
        </p:txBody>
      </p:sp>
      <p:sp>
        <p:nvSpPr>
          <p:cNvPr id="3" name="Smiley Face 2"/>
          <p:cNvSpPr/>
          <p:nvPr/>
        </p:nvSpPr>
        <p:spPr>
          <a:xfrm>
            <a:off x="1722576" y="2325116"/>
            <a:ext cx="656821" cy="682581"/>
          </a:xfrm>
          <a:prstGeom prst="smileyFac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/>
          <p:cNvCxnSpPr>
            <a:stCxn id="3" idx="4"/>
          </p:cNvCxnSpPr>
          <p:nvPr/>
        </p:nvCxnSpPr>
        <p:spPr>
          <a:xfrm>
            <a:off x="2050987" y="3007697"/>
            <a:ext cx="6438" cy="7212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H="1">
            <a:off x="1593786" y="3767550"/>
            <a:ext cx="450760" cy="4765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050987" y="3728914"/>
            <a:ext cx="444320" cy="52803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1722576" y="3316790"/>
            <a:ext cx="656821" cy="1287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Oval 19"/>
          <p:cNvSpPr/>
          <p:nvPr/>
        </p:nvSpPr>
        <p:spPr>
          <a:xfrm>
            <a:off x="4803846" y="1539495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Login/Logout</a:t>
            </a:r>
          </a:p>
        </p:txBody>
      </p:sp>
      <p:sp>
        <p:nvSpPr>
          <p:cNvPr id="25" name="Oval 24"/>
          <p:cNvSpPr/>
          <p:nvPr/>
        </p:nvSpPr>
        <p:spPr>
          <a:xfrm>
            <a:off x="4904728" y="3695513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Benefits</a:t>
            </a:r>
          </a:p>
        </p:txBody>
      </p:sp>
      <p:sp>
        <p:nvSpPr>
          <p:cNvPr id="26" name="Oval 25"/>
          <p:cNvSpPr/>
          <p:nvPr/>
        </p:nvSpPr>
        <p:spPr>
          <a:xfrm>
            <a:off x="4904728" y="2625913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Checking Live Scores</a:t>
            </a:r>
          </a:p>
        </p:txBody>
      </p:sp>
      <p:sp>
        <p:nvSpPr>
          <p:cNvPr id="27" name="Oval 26"/>
          <p:cNvSpPr/>
          <p:nvPr/>
        </p:nvSpPr>
        <p:spPr>
          <a:xfrm>
            <a:off x="4904728" y="4765113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AADHAR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379397" y="1928487"/>
            <a:ext cx="2412081" cy="1360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>
            <a:stCxn id="20" idx="6"/>
          </p:cNvCxnSpPr>
          <p:nvPr/>
        </p:nvCxnSpPr>
        <p:spPr>
          <a:xfrm>
            <a:off x="7547046" y="1964498"/>
            <a:ext cx="2580060" cy="22766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>
            <a:endCxn id="26" idx="2"/>
          </p:cNvCxnSpPr>
          <p:nvPr/>
        </p:nvCxnSpPr>
        <p:spPr>
          <a:xfrm flipV="1">
            <a:off x="2391765" y="3050916"/>
            <a:ext cx="2512963" cy="2665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26" idx="6"/>
          </p:cNvCxnSpPr>
          <p:nvPr/>
        </p:nvCxnSpPr>
        <p:spPr>
          <a:xfrm flipV="1">
            <a:off x="7647928" y="2192160"/>
            <a:ext cx="2479178" cy="8587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1303309" y="4623072"/>
            <a:ext cx="1457739" cy="41081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USER</a:t>
            </a:r>
          </a:p>
        </p:txBody>
      </p:sp>
      <p:sp>
        <p:nvSpPr>
          <p:cNvPr id="41" name="Rectangle 40"/>
          <p:cNvSpPr/>
          <p:nvPr/>
        </p:nvSpPr>
        <p:spPr>
          <a:xfrm>
            <a:off x="9502522" y="1174341"/>
            <a:ext cx="2173814" cy="35149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</a:t>
            </a:r>
          </a:p>
        </p:txBody>
      </p:sp>
      <p:sp>
        <p:nvSpPr>
          <p:cNvPr id="42" name="Oval 41"/>
          <p:cNvSpPr/>
          <p:nvPr/>
        </p:nvSpPr>
        <p:spPr>
          <a:xfrm>
            <a:off x="4904728" y="5834713"/>
            <a:ext cx="2743200" cy="85000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 </a:t>
            </a:r>
            <a:r>
              <a:rPr lang="en-US" dirty="0" smtClean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Verification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3" name="Straight Connector 42"/>
          <p:cNvCxnSpPr>
            <a:endCxn id="25" idx="2"/>
          </p:cNvCxnSpPr>
          <p:nvPr/>
        </p:nvCxnSpPr>
        <p:spPr>
          <a:xfrm>
            <a:off x="2379397" y="3317504"/>
            <a:ext cx="2525331" cy="803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endCxn id="27" idx="2"/>
          </p:cNvCxnSpPr>
          <p:nvPr/>
        </p:nvCxnSpPr>
        <p:spPr>
          <a:xfrm>
            <a:off x="2367030" y="3324153"/>
            <a:ext cx="2537698" cy="18659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>
            <a:endCxn id="42" idx="2"/>
          </p:cNvCxnSpPr>
          <p:nvPr/>
        </p:nvCxnSpPr>
        <p:spPr>
          <a:xfrm>
            <a:off x="2367030" y="3345833"/>
            <a:ext cx="2537698" cy="291388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Picture 48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086888" y="3930427"/>
            <a:ext cx="632628" cy="975818"/>
          </a:xfrm>
          <a:prstGeom prst="rect">
            <a:avLst/>
          </a:prstGeom>
        </p:spPr>
      </p:pic>
      <p:cxnSp>
        <p:nvCxnSpPr>
          <p:cNvPr id="51" name="Straight Connector 50"/>
          <p:cNvCxnSpPr>
            <a:stCxn id="25" idx="6"/>
          </p:cNvCxnSpPr>
          <p:nvPr/>
        </p:nvCxnSpPr>
        <p:spPr>
          <a:xfrm flipV="1">
            <a:off x="7647928" y="2192160"/>
            <a:ext cx="2479178" cy="19283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>
            <a:stCxn id="27" idx="6"/>
            <a:endCxn id="49" idx="1"/>
          </p:cNvCxnSpPr>
          <p:nvPr/>
        </p:nvCxnSpPr>
        <p:spPr>
          <a:xfrm flipV="1">
            <a:off x="7647928" y="4418336"/>
            <a:ext cx="2438960" cy="77178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/>
          <p:cNvSpPr/>
          <p:nvPr/>
        </p:nvSpPr>
        <p:spPr>
          <a:xfrm>
            <a:off x="9247032" y="6241129"/>
            <a:ext cx="2944968" cy="443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PAN Authentication Server</a:t>
            </a:r>
          </a:p>
        </p:txBody>
      </p:sp>
      <p:pic>
        <p:nvPicPr>
          <p:cNvPr id="69" name="Picture 68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0589429" y="5005457"/>
            <a:ext cx="627942" cy="975445"/>
          </a:xfrm>
          <a:prstGeom prst="rect">
            <a:avLst/>
          </a:prstGeom>
        </p:spPr>
      </p:pic>
      <p:cxnSp>
        <p:nvCxnSpPr>
          <p:cNvPr id="71" name="Straight Connector 70"/>
          <p:cNvCxnSpPr>
            <a:stCxn id="42" idx="6"/>
            <a:endCxn id="69" idx="1"/>
          </p:cNvCxnSpPr>
          <p:nvPr/>
        </p:nvCxnSpPr>
        <p:spPr>
          <a:xfrm flipV="1">
            <a:off x="7647928" y="5493180"/>
            <a:ext cx="2941501" cy="7665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9247032" y="3387627"/>
            <a:ext cx="2944968" cy="443589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UID Authentication Server</a:t>
            </a:r>
          </a:p>
        </p:txBody>
      </p:sp>
      <p:pic>
        <p:nvPicPr>
          <p:cNvPr id="77" name="Picture 76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106997" y="1593229"/>
            <a:ext cx="632628" cy="975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191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7093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1809" y="1333499"/>
            <a:ext cx="9952381" cy="5319091"/>
          </a:xfrm>
        </p:spPr>
      </p:pic>
    </p:spTree>
    <p:extLst>
      <p:ext uri="{BB962C8B-B14F-4D97-AF65-F5344CB8AC3E}">
        <p14:creationId xmlns:p14="http://schemas.microsoft.com/office/powerpoint/2010/main" val="30059942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193107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ounded Rectangle 3"/>
          <p:cNvSpPr/>
          <p:nvPr/>
        </p:nvSpPr>
        <p:spPr>
          <a:xfrm>
            <a:off x="595770" y="2408348"/>
            <a:ext cx="1894189" cy="2557775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USER MODULE 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Registers himself/herself to AS 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Logs into account using AS module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Checks live score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082347" y="1790163"/>
            <a:ext cx="2456390" cy="3564906"/>
          </a:xfrm>
          <a:prstGeom prst="round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APPLICATION SERVER MODULE (ASM)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Calculates live score of the user</a:t>
            </a:r>
            <a:endParaRPr lang="en-US" sz="1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UVM for </a:t>
            </a:r>
            <a:r>
              <a:rPr lang="en-US" sz="1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aadhar</a:t>
            </a: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PVM for PAN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Stores user details to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OVM for OTP generation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Links to FDM for identifying the user.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8469787" y="2717401"/>
            <a:ext cx="1691644" cy="2248722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OTP VERFICATION MODULE (OVM)</a:t>
            </a:r>
          </a:p>
          <a:p>
            <a:pPr algn="ctr"/>
            <a:endParaRPr lang="en-US" sz="16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OTP to user’s mobile for security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6440671" y="1010215"/>
            <a:ext cx="1678616" cy="2669047"/>
          </a:xfrm>
          <a:prstGeom prst="roundRect">
            <a:avLst/>
          </a:prstGeom>
          <a:solidFill>
            <a:srgbClr val="12979A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UID VERFICATION MODULE (UVM</a:t>
            </a:r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the user UID to UID Authentication server to check if it’s valid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328757" y="4291966"/>
            <a:ext cx="1551356" cy="2296615"/>
          </a:xfrm>
          <a:prstGeom prst="roundRect">
            <a:avLst/>
          </a:prstGeom>
          <a:solidFill>
            <a:srgbClr val="ED985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Settings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Prediction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6440671" y="4317724"/>
            <a:ext cx="1758644" cy="2456564"/>
          </a:xfrm>
          <a:prstGeom prst="round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PAN VERFICATION MODULE (PVM)</a:t>
            </a:r>
            <a:endParaRPr lang="en-US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Sends the user PAN to PAN Authentication server to check if it’s valid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10328757" y="953297"/>
            <a:ext cx="1551356" cy="2278108"/>
          </a:xfrm>
          <a:prstGeom prst="roundRect">
            <a:avLst/>
          </a:prstGeom>
          <a:solidFill>
            <a:srgbClr val="FB6E57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u="sng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FACE DETECTION MODULE (FDM)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detects user’s face and unlocks the application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u="sng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441065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37506" y="457855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FAR(contd..)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44436" y="1371601"/>
            <a:ext cx="5015346" cy="5306290"/>
          </a:xfrm>
        </p:spPr>
        <p:txBody>
          <a:bodyPr>
            <a:noAutofit/>
          </a:bodyPr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SIGNUP PAGE</a:t>
            </a:r>
          </a:p>
          <a:p>
            <a:pPr>
              <a:buNone/>
            </a:pPr>
            <a:r>
              <a:rPr lang="en-US" smtClean="0">
                <a:latin typeface="Times New Roman" pitchFamily="18" charset="0"/>
                <a:cs typeface="Times New Roman" pitchFamily="18" charset="0"/>
              </a:rPr>
              <a:t>    GET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Username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GET Email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GET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Mobile_no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GET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UID_no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GET </a:t>
            </a:r>
            <a:r>
              <a:rPr lang="en-US" dirty="0" err="1" smtClean="0">
                <a:latin typeface="Times New Roman" pitchFamily="18" charset="0"/>
                <a:cs typeface="Times New Roman" pitchFamily="18" charset="0"/>
              </a:rPr>
              <a:t>PAN_no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IF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PAN==True &amp;&amp; UID==True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 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THEN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Login Successful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ELSE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User already exist.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ENDIF	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1556578"/>
            <a:ext cx="2691988" cy="5130016"/>
          </a:xfrm>
        </p:spPr>
      </p:pic>
    </p:spTree>
    <p:extLst>
      <p:ext uri="{BB962C8B-B14F-4D97-AF65-F5344CB8AC3E}">
        <p14:creationId xmlns:p14="http://schemas.microsoft.com/office/powerpoint/2010/main" val="1760409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4" y="568692"/>
            <a:ext cx="8911687" cy="760190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 DONE SO FAR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92924" y="1727200"/>
            <a:ext cx="4313864" cy="46736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LOGIN PAGE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	GET Username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GET Password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	IF (Username == EnteredUsername &amp;&amp; Password ==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EnteredPassword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 THEN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 Login Successful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 ELSE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 Login Failed.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	 ENDIF	</a:t>
            </a:r>
          </a:p>
          <a:p>
            <a:pPr>
              <a:buNone/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   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4070" y="1563487"/>
            <a:ext cx="2546215" cy="4852222"/>
          </a:xfrm>
        </p:spPr>
      </p:pic>
      <p:sp>
        <p:nvSpPr>
          <p:cNvPr id="7" name="Rectangle 6"/>
          <p:cNvSpPr/>
          <p:nvPr/>
        </p:nvSpPr>
        <p:spPr>
          <a:xfrm>
            <a:off x="8229601" y="3114261"/>
            <a:ext cx="2146852" cy="37106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abc@gmail.com</a:t>
            </a:r>
          </a:p>
        </p:txBody>
      </p:sp>
    </p:spTree>
    <p:extLst>
      <p:ext uri="{BB962C8B-B14F-4D97-AF65-F5344CB8AC3E}">
        <p14:creationId xmlns:p14="http://schemas.microsoft.com/office/powerpoint/2010/main" val="13507310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31B4E6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596</TotalTime>
  <Words>777</Words>
  <Application>Microsoft Office PowerPoint</Application>
  <PresentationFormat>Widescreen</PresentationFormat>
  <Paragraphs>144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Century Gothic</vt:lpstr>
      <vt:lpstr>Courier New</vt:lpstr>
      <vt:lpstr>Times New Roman</vt:lpstr>
      <vt:lpstr>Wingdings</vt:lpstr>
      <vt:lpstr>Wingdings 3</vt:lpstr>
      <vt:lpstr>Wisp</vt:lpstr>
      <vt:lpstr>SJB Institute of Technology</vt:lpstr>
      <vt:lpstr>OVERVIEW OF PREVIOUS PRESENTATION</vt:lpstr>
      <vt:lpstr>OVERVIEW OF PREVIOUS PRESENTATION(contd..)</vt:lpstr>
      <vt:lpstr>SYSTEM ARCHITECTURE</vt:lpstr>
      <vt:lpstr>USE CASE DIAGRAM</vt:lpstr>
      <vt:lpstr>SEQUENCE DIAGRAM</vt:lpstr>
      <vt:lpstr>IMPLEMENTATION</vt:lpstr>
      <vt:lpstr>WORK DONE SO FAR(contd..)</vt:lpstr>
      <vt:lpstr>WORK DONE SO FAR</vt:lpstr>
      <vt:lpstr>WORK DONE SO FAR(contd..)</vt:lpstr>
      <vt:lpstr>PLAN OF ACTION</vt:lpstr>
      <vt:lpstr>CONCLUSION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Shreyanshi Sinha</dc:creator>
  <cp:lastModifiedBy>Sujeet</cp:lastModifiedBy>
  <cp:revision>78</cp:revision>
  <dcterms:created xsi:type="dcterms:W3CDTF">2017-04-03T16:17:27Z</dcterms:created>
  <dcterms:modified xsi:type="dcterms:W3CDTF">2017-04-22T05:40:26Z</dcterms:modified>
</cp:coreProperties>
</file>