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65" r:id="rId13"/>
    <p:sldId id="260" r:id="rId14"/>
    <p:sldId id="267" r:id="rId15"/>
    <p:sldId id="268" r:id="rId16"/>
    <p:sldId id="271" r:id="rId17"/>
    <p:sldId id="269" r:id="rId18"/>
    <p:sldId id="273" r:id="rId19"/>
    <p:sldId id="261" r:id="rId20"/>
    <p:sldId id="276" r:id="rId21"/>
    <p:sldId id="275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6E57"/>
    <a:srgbClr val="F3492D"/>
    <a:srgbClr val="ED9851"/>
    <a:srgbClr val="12979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05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786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95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1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1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4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2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9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C202-F278-4C26-B196-C2129B3ABE16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2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794" y="3149"/>
            <a:ext cx="11922206" cy="225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6382" y="169726"/>
            <a:ext cx="8963136" cy="117129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SJB </a:t>
            </a:r>
            <a:r>
              <a:rPr lang="en-US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en-US" dirty="0">
                <a:solidFill>
                  <a:srgbClr val="FF6600"/>
                </a:solidFill>
              </a:rPr>
              <a:t> of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3635" y="4112584"/>
            <a:ext cx="2472184" cy="131082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itchFamily="18" charset="0"/>
              </a:rPr>
              <a:t>Under The Guidance of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Srikantaiah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C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94" y="128882"/>
            <a:ext cx="1426588" cy="999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5827" y="1307269"/>
            <a:ext cx="1447800" cy="13601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1727" y="27810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Project Review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1727" y="3405127"/>
            <a:ext cx="6603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“PERSONALIZED CREDIT SCORE”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69398" y="4583332"/>
            <a:ext cx="13260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07888" y="4932932"/>
            <a:ext cx="3138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Shreyanshi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[1JB13CS148]</a:t>
            </a:r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Shriyanka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B V [1JB13CS149]</a:t>
            </a:r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Shubham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[1JB13CS152]</a:t>
            </a:r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Sujeet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Kumar [1JB13CS160]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Non-functional Requirement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are the other information needed to produce the correct system. These are constraints within which the system must work. These are listed below: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user and admin can be able to use the system with ease and comfort.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system should be reliable to the user, i.e. system should deliver correct output and helpful information.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of the system should be good and fast.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optimized for supportability, or ease of maintenance as far as possible.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84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64406"/>
            <a:ext cx="7890478" cy="4842456"/>
          </a:xfrm>
        </p:spPr>
      </p:pic>
    </p:spTree>
    <p:extLst>
      <p:ext uri="{BB962C8B-B14F-4D97-AF65-F5344CB8AC3E}">
        <p14:creationId xmlns:p14="http://schemas.microsoft.com/office/powerpoint/2010/main" val="93330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584" y="327896"/>
            <a:ext cx="8911687" cy="8490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2" y="1307205"/>
            <a:ext cx="9470367" cy="5074276"/>
          </a:xfrm>
        </p:spPr>
      </p:pic>
    </p:spTree>
    <p:extLst>
      <p:ext uri="{BB962C8B-B14F-4D97-AF65-F5344CB8AC3E}">
        <p14:creationId xmlns:p14="http://schemas.microsoft.com/office/powerpoint/2010/main" val="41824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742" y="173493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3" name="Smiley Face 2"/>
          <p:cNvSpPr/>
          <p:nvPr/>
        </p:nvSpPr>
        <p:spPr>
          <a:xfrm>
            <a:off x="1722576" y="2325116"/>
            <a:ext cx="656821" cy="682581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3" idx="4"/>
          </p:cNvCxnSpPr>
          <p:nvPr/>
        </p:nvCxnSpPr>
        <p:spPr>
          <a:xfrm>
            <a:off x="2050987" y="3007697"/>
            <a:ext cx="6438" cy="721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593786" y="3767550"/>
            <a:ext cx="450760" cy="47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0987" y="3728914"/>
            <a:ext cx="444320" cy="52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22576" y="3316790"/>
            <a:ext cx="656821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03846" y="1539495"/>
            <a:ext cx="2743200" cy="850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Login/Logout</a:t>
            </a:r>
          </a:p>
        </p:txBody>
      </p:sp>
      <p:sp>
        <p:nvSpPr>
          <p:cNvPr id="25" name="Oval 24"/>
          <p:cNvSpPr/>
          <p:nvPr/>
        </p:nvSpPr>
        <p:spPr>
          <a:xfrm>
            <a:off x="4904728" y="3695513"/>
            <a:ext cx="2743200" cy="850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26" name="Oval 25"/>
          <p:cNvSpPr/>
          <p:nvPr/>
        </p:nvSpPr>
        <p:spPr>
          <a:xfrm>
            <a:off x="4904728" y="2625913"/>
            <a:ext cx="2743200" cy="850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Live Scores</a:t>
            </a:r>
          </a:p>
        </p:txBody>
      </p:sp>
      <p:sp>
        <p:nvSpPr>
          <p:cNvPr id="27" name="Oval 26"/>
          <p:cNvSpPr/>
          <p:nvPr/>
        </p:nvSpPr>
        <p:spPr>
          <a:xfrm>
            <a:off x="4904728" y="4765113"/>
            <a:ext cx="2743200" cy="850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AADHAR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79397" y="1928487"/>
            <a:ext cx="2412081" cy="1360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6"/>
          </p:cNvCxnSpPr>
          <p:nvPr/>
        </p:nvCxnSpPr>
        <p:spPr>
          <a:xfrm>
            <a:off x="7547046" y="1964498"/>
            <a:ext cx="2580060" cy="22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6" idx="2"/>
          </p:cNvCxnSpPr>
          <p:nvPr/>
        </p:nvCxnSpPr>
        <p:spPr>
          <a:xfrm flipV="1">
            <a:off x="2391765" y="3050916"/>
            <a:ext cx="2512963" cy="26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6" idx="6"/>
          </p:cNvCxnSpPr>
          <p:nvPr/>
        </p:nvCxnSpPr>
        <p:spPr>
          <a:xfrm flipV="1">
            <a:off x="7647928" y="2192160"/>
            <a:ext cx="2479178" cy="85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03309" y="4623072"/>
            <a:ext cx="1457739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02522" y="1174341"/>
            <a:ext cx="2173814" cy="351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Server</a:t>
            </a:r>
          </a:p>
        </p:txBody>
      </p:sp>
      <p:sp>
        <p:nvSpPr>
          <p:cNvPr id="42" name="Oval 41"/>
          <p:cNvSpPr/>
          <p:nvPr/>
        </p:nvSpPr>
        <p:spPr>
          <a:xfrm>
            <a:off x="4904728" y="5834713"/>
            <a:ext cx="2743200" cy="850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endCxn id="25" idx="2"/>
          </p:cNvCxnSpPr>
          <p:nvPr/>
        </p:nvCxnSpPr>
        <p:spPr>
          <a:xfrm>
            <a:off x="2379397" y="3317504"/>
            <a:ext cx="2525331" cy="80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7" idx="2"/>
          </p:cNvCxnSpPr>
          <p:nvPr/>
        </p:nvCxnSpPr>
        <p:spPr>
          <a:xfrm>
            <a:off x="2367030" y="3324153"/>
            <a:ext cx="2537698" cy="186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2"/>
          </p:cNvCxnSpPr>
          <p:nvPr/>
        </p:nvCxnSpPr>
        <p:spPr>
          <a:xfrm>
            <a:off x="2367030" y="3345833"/>
            <a:ext cx="2537698" cy="291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6888" y="3930427"/>
            <a:ext cx="632628" cy="975818"/>
          </a:xfrm>
          <a:prstGeom prst="rect">
            <a:avLst/>
          </a:prstGeom>
        </p:spPr>
      </p:pic>
      <p:cxnSp>
        <p:nvCxnSpPr>
          <p:cNvPr id="51" name="Straight Connector 50"/>
          <p:cNvCxnSpPr>
            <a:stCxn id="25" idx="6"/>
          </p:cNvCxnSpPr>
          <p:nvPr/>
        </p:nvCxnSpPr>
        <p:spPr>
          <a:xfrm flipV="1">
            <a:off x="7647928" y="2192160"/>
            <a:ext cx="2479178" cy="1928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7" idx="6"/>
            <a:endCxn id="49" idx="1"/>
          </p:cNvCxnSpPr>
          <p:nvPr/>
        </p:nvCxnSpPr>
        <p:spPr>
          <a:xfrm flipV="1">
            <a:off x="7647928" y="4418336"/>
            <a:ext cx="2438960" cy="77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9247032" y="6241129"/>
            <a:ext cx="2944968" cy="443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 Authentication Server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9429" y="5005457"/>
            <a:ext cx="627942" cy="975445"/>
          </a:xfrm>
          <a:prstGeom prst="rect">
            <a:avLst/>
          </a:prstGeom>
        </p:spPr>
      </p:pic>
      <p:cxnSp>
        <p:nvCxnSpPr>
          <p:cNvPr id="71" name="Straight Connector 70"/>
          <p:cNvCxnSpPr>
            <a:stCxn id="42" idx="6"/>
            <a:endCxn id="69" idx="1"/>
          </p:cNvCxnSpPr>
          <p:nvPr/>
        </p:nvCxnSpPr>
        <p:spPr>
          <a:xfrm flipV="1">
            <a:off x="7647928" y="5493180"/>
            <a:ext cx="2941501" cy="766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247032" y="3387627"/>
            <a:ext cx="2944968" cy="443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 Authentication Server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06997" y="1593229"/>
            <a:ext cx="632628" cy="9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93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09" y="1333499"/>
            <a:ext cx="9952381" cy="5319091"/>
          </a:xfrm>
        </p:spPr>
      </p:pic>
    </p:spTree>
    <p:extLst>
      <p:ext uri="{BB962C8B-B14F-4D97-AF65-F5344CB8AC3E}">
        <p14:creationId xmlns:p14="http://schemas.microsoft.com/office/powerpoint/2010/main" val="30059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93107"/>
            <a:ext cx="8911687" cy="7601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5770" y="2408348"/>
            <a:ext cx="1894189" cy="25577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MODULE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 himself/herself to AS 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 into account using AS 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 live score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82347" y="1790163"/>
            <a:ext cx="2456390" cy="35649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SERVER MODULE (ASM)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Calculates live score of the user</a:t>
            </a:r>
            <a:endParaRPr lang="en-US" sz="16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 to UVM for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aadhar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 to PVM for PAN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user details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 to OVM for OTP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 to FDM for identifying the user.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69787" y="2717401"/>
            <a:ext cx="1691644" cy="22487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OTP VERFICATION MODULE (OVM)</a:t>
            </a:r>
          </a:p>
          <a:p>
            <a:pPr algn="ctr"/>
            <a:endParaRPr lang="en-US" sz="16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OTP to user’s mobile for security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40671" y="1010215"/>
            <a:ext cx="1678616" cy="2669047"/>
          </a:xfrm>
          <a:prstGeom prst="roundRect">
            <a:avLst/>
          </a:prstGeom>
          <a:solidFill>
            <a:srgbClr val="129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UID VERFICATION MODULE (UVM</a:t>
            </a: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the user UID to UID Authentication server to check if it’s valid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328757" y="4291966"/>
            <a:ext cx="1551356" cy="2296615"/>
          </a:xfrm>
          <a:prstGeom prst="roundRect">
            <a:avLst/>
          </a:prstGeom>
          <a:solidFill>
            <a:srgbClr val="ED98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40671" y="4317724"/>
            <a:ext cx="1758644" cy="24565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 VERFICATION MODULE (PVM)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the user PAN to PAN Authentication server to check if it’s valid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328757" y="953297"/>
            <a:ext cx="1551356" cy="2278108"/>
          </a:xfrm>
          <a:prstGeom prst="roundRect">
            <a:avLst/>
          </a:prstGeom>
          <a:solidFill>
            <a:srgbClr val="FB6E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MODULE (FDM)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detects user’s face and unlocks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0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506" y="457855"/>
            <a:ext cx="8911687" cy="7601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4436" y="1371601"/>
            <a:ext cx="5015346" cy="530629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SIGNUP PAGE</a:t>
            </a: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  GET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Username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GET Email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GET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Mobile_no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GET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UID_no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GET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PAN_no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(PAN==True &amp;&amp; UID==True)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THEN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Login Successful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ELSE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User already exist.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ENDIF	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1556578"/>
            <a:ext cx="2691988" cy="5130016"/>
          </a:xfrm>
        </p:spPr>
      </p:pic>
    </p:spTree>
    <p:extLst>
      <p:ext uri="{BB962C8B-B14F-4D97-AF65-F5344CB8AC3E}">
        <p14:creationId xmlns:p14="http://schemas.microsoft.com/office/powerpoint/2010/main" val="17604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568692"/>
            <a:ext cx="8911687" cy="7601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4" y="1727200"/>
            <a:ext cx="4313864" cy="46736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PAGE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GET Username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	GET Password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	IF (Username == EnteredUsername &amp;&amp; Password ==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EnteredPassword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THEN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	 Login Successful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	 ELSE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	 Login Failed.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	 ENDIF	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1563487"/>
            <a:ext cx="2546215" cy="4852222"/>
          </a:xfrm>
        </p:spPr>
      </p:pic>
      <p:sp>
        <p:nvSpPr>
          <p:cNvPr id="7" name="Rectangle 6"/>
          <p:cNvSpPr/>
          <p:nvPr/>
        </p:nvSpPr>
        <p:spPr>
          <a:xfrm>
            <a:off x="8229601" y="3114261"/>
            <a:ext cx="2146852" cy="371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abc@gmail.com</a:t>
            </a:r>
          </a:p>
        </p:txBody>
      </p:sp>
    </p:spTree>
    <p:extLst>
      <p:ext uri="{BB962C8B-B14F-4D97-AF65-F5344CB8AC3E}">
        <p14:creationId xmlns:p14="http://schemas.microsoft.com/office/powerpoint/2010/main" val="13507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601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5272" y="1357747"/>
            <a:ext cx="6192982" cy="5153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OTP Page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Generator code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Required parameters: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recipient (string) - phone number in international format.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sender (string) - name of the sender (min 3, max 11)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Optional: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length - length of the code (min 4, max 10,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(default = 5)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expiry - expiry in seconds (min 10, max 3600,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(default = 60s) 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allow Push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- Allow code to be send via push notification. 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Verify code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Required parameters: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id - code identifier (string)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code - the code (string)</a:t>
            </a:r>
          </a:p>
          <a:p>
            <a:pPr>
              <a:buNone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85" y="1436254"/>
            <a:ext cx="2549044" cy="4857613"/>
          </a:xfrm>
        </p:spPr>
      </p:pic>
    </p:spTree>
    <p:extLst>
      <p:ext uri="{BB962C8B-B14F-4D97-AF65-F5344CB8AC3E}">
        <p14:creationId xmlns:p14="http://schemas.microsoft.com/office/powerpoint/2010/main" val="37119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314471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69" y="875762"/>
            <a:ext cx="10225825" cy="5982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58147" y="1034095"/>
            <a:ext cx="2009104" cy="8113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(26-FEB-2017)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77600" y="3872535"/>
            <a:ext cx="2009104" cy="8113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(20-MAR-2017)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38811" y="4890265"/>
            <a:ext cx="2380423" cy="7148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(25-APR-2017)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764730" y="5811455"/>
            <a:ext cx="2009104" cy="8113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(12-MAY-2017)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30730" y="2921454"/>
            <a:ext cx="2009104" cy="8113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(4-MAR-2017)</a:t>
            </a:r>
          </a:p>
        </p:txBody>
      </p:sp>
      <p:cxnSp>
        <p:nvCxnSpPr>
          <p:cNvPr id="32" name="Elbow Connector 31"/>
          <p:cNvCxnSpPr>
            <a:stCxn id="17" idx="1"/>
            <a:endCxn id="20" idx="2"/>
          </p:cNvCxnSpPr>
          <p:nvPr/>
        </p:nvCxnSpPr>
        <p:spPr>
          <a:xfrm rot="10800000">
            <a:off x="6235282" y="3732824"/>
            <a:ext cx="642318" cy="545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9" idx="1"/>
          </p:cNvCxnSpPr>
          <p:nvPr/>
        </p:nvCxnSpPr>
        <p:spPr>
          <a:xfrm rot="10800000">
            <a:off x="9220040" y="5605094"/>
            <a:ext cx="544691" cy="6120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0" idx="1"/>
          </p:cNvCxnSpPr>
          <p:nvPr/>
        </p:nvCxnSpPr>
        <p:spPr>
          <a:xfrm rot="10800000">
            <a:off x="4211950" y="2744345"/>
            <a:ext cx="1018780" cy="5827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497847" y="1939434"/>
            <a:ext cx="2009104" cy="8113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SYNOPSIS</a:t>
            </a:r>
          </a:p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(2-FEB-2017)</a:t>
            </a:r>
          </a:p>
        </p:txBody>
      </p:sp>
      <p:cxnSp>
        <p:nvCxnSpPr>
          <p:cNvPr id="49" name="Elbow Connector 48"/>
          <p:cNvCxnSpPr>
            <a:stCxn id="40" idx="1"/>
            <a:endCxn id="7" idx="2"/>
          </p:cNvCxnSpPr>
          <p:nvPr/>
        </p:nvCxnSpPr>
        <p:spPr>
          <a:xfrm rot="10800000">
            <a:off x="2962699" y="1845465"/>
            <a:ext cx="535148" cy="4996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8" idx="1"/>
          </p:cNvCxnSpPr>
          <p:nvPr/>
        </p:nvCxnSpPr>
        <p:spPr>
          <a:xfrm rot="10800000">
            <a:off x="7817477" y="4683904"/>
            <a:ext cx="521335" cy="5637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ranging from 300-850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 a person’s credit-worthiness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the number, more the credit-worthiness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evaluate potential risk in lending money to lenders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and maintained by CIBIL in India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Adopted by banks and credit card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PERSONALISED CREDIT SCORE Application provides –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scores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features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Verifies AADHAR card number 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Verifies PAN of the user during signup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OTP during every login of the user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1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812" y="1739900"/>
            <a:ext cx="8915400" cy="377762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J. Simon and P.J. Simon, Head First Android development. Sudbury, MA, United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States: O’Reilly Media,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USA, 2011.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Jackson, W. (2013). Learn Android app development. Berkeley, CA: SPRINGER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 TRADE.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Sierra, K., Bates, B. (2005). Head first java: [your brain on java – a learner’s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guide] (2nd ed.). Boston, MA, United States: O’Reilly Media, Inc, USA.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K.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Jamsa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Introduction to web development using Html 5. Sudbury, MA,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UnitedStates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Jones and Bartlett Publishers, 2013.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R. Chopra, Database management system (DBMS): A practical approach: Concepts, principals, case studies, experiments. New Delhi: S Chand &amp; Co,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457199"/>
            <a:ext cx="8179158" cy="62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1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Literature Survey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874410"/>
              </p:ext>
            </p:extLst>
          </p:nvPr>
        </p:nvGraphicFramePr>
        <p:xfrm>
          <a:off x="1700569" y="1463898"/>
          <a:ext cx="9804043" cy="450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204"/>
                <a:gridCol w="2575774"/>
                <a:gridCol w="759854"/>
                <a:gridCol w="3077484"/>
                <a:gridCol w="2515727"/>
              </a:tblGrid>
              <a:tr h="6084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IN" dirty="0"/>
                    </a:p>
                  </a:txBody>
                  <a:tcPr/>
                </a:tc>
              </a:tr>
              <a:tr h="2030659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Credit Rating in India: A Study of Rating Methodology of Rating Agencies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To assess the consistency in rating methodology of each individual rating agency by taking companies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Journal Of Management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Business Research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</a:tr>
              <a:tr h="1834144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The impact</a:t>
                      </a:r>
                      <a:r>
                        <a:rPr lang="en-US" sz="1800" baseline="0" dirty="0" smtClean="0"/>
                        <a:t> of credit scoring on consumer lending</a:t>
                      </a:r>
                      <a:endParaRPr lang="en-IN" sz="1800" u="non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Adoption of automated credit scoring and the changes</a:t>
                      </a:r>
                      <a:r>
                        <a:rPr lang="en-US" sz="1800" baseline="0" dirty="0" smtClean="0"/>
                        <a:t> it enabled in lending at a large finance companies.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GRAND Journal Of</a:t>
                      </a:r>
                      <a:r>
                        <a:rPr lang="en-US" sz="1800" baseline="0" dirty="0" smtClean="0"/>
                        <a:t> Economics.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44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743772"/>
              </p:ext>
            </p:extLst>
          </p:nvPr>
        </p:nvGraphicFramePr>
        <p:xfrm>
          <a:off x="1687132" y="1687669"/>
          <a:ext cx="97917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7"/>
                <a:gridCol w="3195473"/>
                <a:gridCol w="861372"/>
                <a:gridCol w="2871989"/>
                <a:gridCol w="214167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Research and application</a:t>
                      </a:r>
                      <a:r>
                        <a:rPr lang="en-US" sz="1800" baseline="0" dirty="0" smtClean="0"/>
                        <a:t> of credit score based on decision tree 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2011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Introduction to the basic</a:t>
                      </a:r>
                      <a:r>
                        <a:rPr lang="en-US" sz="1800" baseline="0" dirty="0" smtClean="0"/>
                        <a:t> process of decision tree 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College</a:t>
                      </a:r>
                      <a:r>
                        <a:rPr lang="en-US" sz="1800" baseline="0" dirty="0" smtClean="0"/>
                        <a:t> of Finance, The University of Zhejiang </a:t>
                      </a:r>
                      <a:r>
                        <a:rPr lang="en-US" sz="1800" baseline="0" dirty="0" err="1" smtClean="0"/>
                        <a:t>Gongshang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study of awareness about CIBIL and credit information</a:t>
                      </a:r>
                      <a:r>
                        <a:rPr lang="en-US" sz="1800" baseline="0" dirty="0" smtClean="0"/>
                        <a:t> reports among customers at commercial banks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study the awareness level of CIBIL among customers at commercial banks.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International</a:t>
                      </a:r>
                      <a:r>
                        <a:rPr lang="en-US" sz="1800" baseline="0" dirty="0" smtClean="0"/>
                        <a:t> Journal of Research Aspects of Engineering and Management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17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payment date of contractual agreements are not taken into consideration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ready access nor it is freely available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awareness on improving individual’s credit score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Institutions cannot proactively identify consumers who are likely on their loans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influence of individual plays no role in the calculation of their credit score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contractual payments do not contribute in building credit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IN" dirty="0" smtClean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7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b="1" dirty="0"/>
              <a:t>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68203" y="1905000"/>
            <a:ext cx="6812924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8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00777" y="2133600"/>
            <a:ext cx="6963023" cy="39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661413"/>
              </p:ext>
            </p:extLst>
          </p:nvPr>
        </p:nvGraphicFramePr>
        <p:xfrm>
          <a:off x="2074058" y="1798747"/>
          <a:ext cx="8915400" cy="380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69975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Requirement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Requirement</a:t>
                      </a:r>
                      <a:endParaRPr lang="en-IN" dirty="0"/>
                    </a:p>
                  </a:txBody>
                  <a:tcPr/>
                </a:tc>
              </a:tr>
              <a:tr h="3025772">
                <a:tc>
                  <a:txBody>
                    <a:bodyPr/>
                    <a:lstStyle/>
                    <a:p>
                      <a:pPr marL="1257300" lvl="4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Studio</a:t>
                      </a:r>
                    </a:p>
                    <a:p>
                      <a:pPr marL="1257300" lvl="4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SDK</a:t>
                      </a:r>
                    </a:p>
                    <a:p>
                      <a:pPr marL="1257300" lvl="4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Emulator</a:t>
                      </a:r>
                    </a:p>
                    <a:p>
                      <a:pPr marL="1257300" lvl="4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XAMP/Online Free Web Hosting &amp; MySQL Database</a:t>
                      </a:r>
                    </a:p>
                    <a:p>
                      <a:pPr marL="1257300" lvl="4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 End - XML and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57300" lvl="4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End – PHP and MySQL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6GB RAM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Phone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20GB Hard Disk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80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 are those that refers to the functionality of the system, i.e. what services admin provides to the users.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Session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register user who signs up with the application.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fetch the detail of the customer based on the detail provided by the user.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Session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gets a platform to view his credit score.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view the benefits based on his credit score.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4419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625</TotalTime>
  <Words>1083</Words>
  <Application>Microsoft Office PowerPoint</Application>
  <PresentationFormat>Widescreen</PresentationFormat>
  <Paragraphs>185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Century Gothic</vt:lpstr>
      <vt:lpstr>Courier New</vt:lpstr>
      <vt:lpstr>Times New Roman</vt:lpstr>
      <vt:lpstr>Wingdings</vt:lpstr>
      <vt:lpstr>Wingdings 3</vt:lpstr>
      <vt:lpstr>Wisp</vt:lpstr>
      <vt:lpstr>SJB Institute of Technology</vt:lpstr>
      <vt:lpstr>Introduction</vt:lpstr>
      <vt:lpstr>Literature Survey</vt:lpstr>
      <vt:lpstr>PowerPoint Presentation</vt:lpstr>
      <vt:lpstr>Problem Statement</vt:lpstr>
      <vt:lpstr>Existing System</vt:lpstr>
      <vt:lpstr>Proposed System</vt:lpstr>
      <vt:lpstr>Requirement Analysis </vt:lpstr>
      <vt:lpstr>Functional Requirement</vt:lpstr>
      <vt:lpstr>Non-functional Requirement </vt:lpstr>
      <vt:lpstr>System Design</vt:lpstr>
      <vt:lpstr>SYSTEM ARCHITECTURE</vt:lpstr>
      <vt:lpstr>USE CASE DIAGRAM</vt:lpstr>
      <vt:lpstr>SEQUENCE DIAGRAM</vt:lpstr>
      <vt:lpstr>IMPLEMENTATION</vt:lpstr>
      <vt:lpstr>WORK DONE SO FAR(contd..)</vt:lpstr>
      <vt:lpstr>WORK DONE SO FAR</vt:lpstr>
      <vt:lpstr>WORK DONE SO FAR(contd..)</vt:lpstr>
      <vt:lpstr>PLAN OF ACTION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Shreyanshi Sinha</dc:creator>
  <cp:lastModifiedBy>Sujeet</cp:lastModifiedBy>
  <cp:revision>83</cp:revision>
  <dcterms:created xsi:type="dcterms:W3CDTF">2017-04-03T16:17:27Z</dcterms:created>
  <dcterms:modified xsi:type="dcterms:W3CDTF">2017-05-10T09:34:17Z</dcterms:modified>
</cp:coreProperties>
</file>