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6" r:id="rId4"/>
    <p:sldId id="277" r:id="rId5"/>
    <p:sldId id="269" r:id="rId6"/>
    <p:sldId id="278" r:id="rId7"/>
    <p:sldId id="279" r:id="rId8"/>
    <p:sldId id="280" r:id="rId9"/>
    <p:sldId id="281" r:id="rId10"/>
    <p:sldId id="282" r:id="rId11"/>
    <p:sldId id="273" r:id="rId12"/>
    <p:sldId id="283" r:id="rId13"/>
    <p:sldId id="275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>
      <p:cViewPr varScale="1">
        <p:scale>
          <a:sx n="69" d="100"/>
          <a:sy n="69" d="100"/>
        </p:scale>
        <p:origin x="-68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512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600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89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8630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41958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7025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4691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230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6629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070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9968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587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0317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7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53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12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3/9/2017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17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627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0" y="3352800"/>
            <a:ext cx="5943600" cy="5529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“PERSONALIZED CREDIT SCORE”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7460" y="260760"/>
            <a:ext cx="1425546" cy="1004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460" y="1365267"/>
            <a:ext cx="1425546" cy="1073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9400" y="296035"/>
            <a:ext cx="1425546" cy="9993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39400" y="1445176"/>
            <a:ext cx="1425546" cy="10784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20333" y="727501"/>
            <a:ext cx="8238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4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SJB </a:t>
            </a:r>
            <a:r>
              <a:rPr lang="en-US" altLang="en-US" sz="4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en-US" altLang="en-US" sz="48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Technology</a:t>
            </a:r>
            <a:endParaRPr lang="en-US" sz="4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447800"/>
            <a:ext cx="1447800" cy="13605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4800" y="27432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Project </a:t>
            </a: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Review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9200" y="4050268"/>
            <a:ext cx="1600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Presented By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0" y="4514671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Shreyanshi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[1JB13CS148]</a:t>
            </a:r>
          </a:p>
          <a:p>
            <a:r>
              <a:rPr lang="en-US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Shriyanka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B V [1JB13CS149]</a:t>
            </a:r>
          </a:p>
          <a:p>
            <a:r>
              <a:rPr lang="en-US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[1JB13CS152]</a:t>
            </a:r>
          </a:p>
          <a:p>
            <a:r>
              <a:rPr lang="en-US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Sujeet</a:t>
            </a:r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Kumar [1JB13CS160]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929097" y="4114800"/>
            <a:ext cx="2424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44000" y="45720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Dr. Srikantaih K. C.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r>
              <a:rPr lang="en-US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Department of CSE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272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8201"/>
            <a:ext cx="8596668" cy="52031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Non-functional </a:t>
            </a:r>
            <a:r>
              <a:rPr lang="en-US" sz="2800" b="1" dirty="0" smtClean="0">
                <a:solidFill>
                  <a:schemeClr val="accent1"/>
                </a:solidFill>
              </a:rPr>
              <a:t>Requirement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are the other information needed to produce the correct system. These are constraints within which the system must work. These are listed below: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user and admin can be able to use the system with ease and comfort.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Reliability: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system should be reliable to the user, i.e. system should deliver correct output and helpful information.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the system should be good and fast.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be optimized for supportability, or ease of maintenance as far as possible.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182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83820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esign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168" y="1468192"/>
            <a:ext cx="9525000" cy="4018208"/>
          </a:xfrm>
        </p:spPr>
      </p:pic>
    </p:spTree>
    <p:extLst>
      <p:ext uri="{BB962C8B-B14F-4D97-AF65-F5344CB8AC3E}">
        <p14:creationId xmlns:p14="http://schemas.microsoft.com/office/powerpoint/2010/main" xmlns="" val="321343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 of 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61" y="14478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Survey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26-Feb-2017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  Synopsis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02-Feb-2017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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on 04-March-2017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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 process and will be completed by 20-March-2017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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by 15-April-2017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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by 10-May-2017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4182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Simon and P.J. Simon, Head First Android development. Sudbury, MA,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O’Reilly Media,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USA, 2011.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Jackson, W. (2013). Learn Android app development. Berkeley, CA: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 TRADE.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Sierra, K., Bates, B. (2005). Head first java: [your brain on java – 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learner’s </a:t>
            </a:r>
            <a:r>
              <a:rPr lang="it-IT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(2nd ed.). Boston, MA, United States: O’Reilly Media, Inc, USA.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Jamsa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Introduction to web development using Html 5. Sudbury, MA,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UnitedStates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Jones and Bartlett Publishers, 2013.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Chopra, Database management system (DBMS): A practical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Concepts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principals, case studies, experiments. New Delhi: S Chand &amp; Co, 2010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557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5000" y="457200"/>
            <a:ext cx="699052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1067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0026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2262"/>
            <a:ext cx="10515600" cy="4351338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ranging from 300-850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 a person’s credit-worthiness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 the number, more the credit-worthiness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evaluate potential risk in lending money to lenders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maintained by CIBIL in India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Adopted by banks and credit card companies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219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64947153"/>
              </p:ext>
            </p:extLst>
          </p:nvPr>
        </p:nvGraphicFramePr>
        <p:xfrm>
          <a:off x="304800" y="1252828"/>
          <a:ext cx="8686801" cy="391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69">
                  <a:extLst>
                    <a:ext uri="{9D8B030D-6E8A-4147-A177-3AD203B41FA5}">
                      <a16:colId xmlns:a16="http://schemas.microsoft.com/office/drawing/2014/main" xmlns="" val="1342522838"/>
                    </a:ext>
                  </a:extLst>
                </a:gridCol>
                <a:gridCol w="1843562">
                  <a:extLst>
                    <a:ext uri="{9D8B030D-6E8A-4147-A177-3AD203B41FA5}">
                      <a16:colId xmlns:a16="http://schemas.microsoft.com/office/drawing/2014/main" xmlns="" val="1779458886"/>
                    </a:ext>
                  </a:extLst>
                </a:gridCol>
                <a:gridCol w="731195">
                  <a:extLst>
                    <a:ext uri="{9D8B030D-6E8A-4147-A177-3AD203B41FA5}">
                      <a16:colId xmlns:a16="http://schemas.microsoft.com/office/drawing/2014/main" xmlns="" val="858669478"/>
                    </a:ext>
                  </a:extLst>
                </a:gridCol>
                <a:gridCol w="3524896">
                  <a:extLst>
                    <a:ext uri="{9D8B030D-6E8A-4147-A177-3AD203B41FA5}">
                      <a16:colId xmlns:a16="http://schemas.microsoft.com/office/drawing/2014/main" xmlns="" val="3782133634"/>
                    </a:ext>
                  </a:extLst>
                </a:gridCol>
                <a:gridCol w="1985179">
                  <a:extLst>
                    <a:ext uri="{9D8B030D-6E8A-4147-A177-3AD203B41FA5}">
                      <a16:colId xmlns:a16="http://schemas.microsoft.com/office/drawing/2014/main" xmlns="" val="406152584"/>
                    </a:ext>
                  </a:extLst>
                </a:gridCol>
              </a:tblGrid>
              <a:tr h="76032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2093036"/>
                  </a:ext>
                </a:extLst>
              </a:tr>
              <a:tr h="149531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Credit Rating in India: A Study of Rating Methodology of Rating Agencies</a:t>
                      </a:r>
                      <a:endParaRPr lang="en-IN" sz="16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To assess the consistency in rating methodology of each individual rating agency by taking companies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Journal Of Management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Business Research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47337"/>
                  </a:ext>
                </a:extLst>
              </a:tr>
              <a:tr h="165595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impact</a:t>
                      </a:r>
                      <a:r>
                        <a:rPr lang="en-US" sz="1600" baseline="0" dirty="0" smtClean="0"/>
                        <a:t> of credit scoring on consumer lending</a:t>
                      </a:r>
                      <a:endParaRPr lang="en-IN" sz="16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Adoption of automated credit scoring and the changes</a:t>
                      </a:r>
                      <a:r>
                        <a:rPr lang="en-US" sz="1600" baseline="0" dirty="0" smtClean="0"/>
                        <a:t> it enabled in lending at a large finance companies.</a:t>
                      </a:r>
                      <a:endParaRPr lang="en-US" sz="1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dirty="0" smtClean="0"/>
                        <a:t>GRAND Journal Of</a:t>
                      </a:r>
                      <a:r>
                        <a:rPr lang="en-US" sz="1600" baseline="0" dirty="0" smtClean="0"/>
                        <a:t> Economics.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955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9899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69964563"/>
              </p:ext>
            </p:extLst>
          </p:nvPr>
        </p:nvGraphicFramePr>
        <p:xfrm>
          <a:off x="304800" y="1219200"/>
          <a:ext cx="8531570" cy="4036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213">
                  <a:extLst>
                    <a:ext uri="{9D8B030D-6E8A-4147-A177-3AD203B41FA5}">
                      <a16:colId xmlns:a16="http://schemas.microsoft.com/office/drawing/2014/main" xmlns="" val="1342522838"/>
                    </a:ext>
                  </a:extLst>
                </a:gridCol>
                <a:gridCol w="1810617">
                  <a:extLst>
                    <a:ext uri="{9D8B030D-6E8A-4147-A177-3AD203B41FA5}">
                      <a16:colId xmlns:a16="http://schemas.microsoft.com/office/drawing/2014/main" xmlns="" val="1779458886"/>
                    </a:ext>
                  </a:extLst>
                </a:gridCol>
                <a:gridCol w="718129">
                  <a:extLst>
                    <a:ext uri="{9D8B030D-6E8A-4147-A177-3AD203B41FA5}">
                      <a16:colId xmlns:a16="http://schemas.microsoft.com/office/drawing/2014/main" xmlns="" val="858669478"/>
                    </a:ext>
                  </a:extLst>
                </a:gridCol>
                <a:gridCol w="3461906">
                  <a:extLst>
                    <a:ext uri="{9D8B030D-6E8A-4147-A177-3AD203B41FA5}">
                      <a16:colId xmlns:a16="http://schemas.microsoft.com/office/drawing/2014/main" xmlns="" val="3782133634"/>
                    </a:ext>
                  </a:extLst>
                </a:gridCol>
                <a:gridCol w="1949705">
                  <a:extLst>
                    <a:ext uri="{9D8B030D-6E8A-4147-A177-3AD203B41FA5}">
                      <a16:colId xmlns:a16="http://schemas.microsoft.com/office/drawing/2014/main" xmlns="" val="406152584"/>
                    </a:ext>
                  </a:extLst>
                </a:gridCol>
              </a:tblGrid>
              <a:tr h="6525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2093036"/>
                  </a:ext>
                </a:extLst>
              </a:tr>
              <a:tr h="1342275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smtClean="0"/>
                        <a:t>Research and application</a:t>
                      </a:r>
                      <a:r>
                        <a:rPr lang="en-US" sz="1600" baseline="0" dirty="0" smtClean="0"/>
                        <a:t> of credit score based on decision tree algorithm</a:t>
                      </a:r>
                      <a:endParaRPr lang="en-IN" sz="16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2011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Introduction to the basic</a:t>
                      </a:r>
                      <a:r>
                        <a:rPr lang="en-US" sz="1600" baseline="0" dirty="0" smtClean="0"/>
                        <a:t> process of decision tree algorithm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College</a:t>
                      </a:r>
                      <a:r>
                        <a:rPr lang="en-US" sz="1600" baseline="0" dirty="0" smtClean="0"/>
                        <a:t> of Finance, The University of Zhejiang </a:t>
                      </a:r>
                      <a:r>
                        <a:rPr lang="en-US" sz="1600" baseline="0" dirty="0" err="1" smtClean="0"/>
                        <a:t>Gongshang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47337"/>
                  </a:ext>
                </a:extLst>
              </a:tr>
              <a:tr h="199446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 A study of awareness about CIBIL and credit information</a:t>
                      </a:r>
                      <a:r>
                        <a:rPr lang="en-US" sz="1600" baseline="0" dirty="0" smtClean="0"/>
                        <a:t> reports among customers at commercial banks</a:t>
                      </a:r>
                      <a:endParaRPr lang="en-IN" sz="16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study the awareness level of CIBIL among customers at commercial banks.</a:t>
                      </a:r>
                      <a:endParaRPr 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1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International</a:t>
                      </a:r>
                      <a:r>
                        <a:rPr lang="en-US" sz="1600" baseline="0" dirty="0" smtClean="0"/>
                        <a:t> Journal of Research Aspects of Engineering and Management</a:t>
                      </a:r>
                      <a:endParaRPr lang="en-US" sz="1600" dirty="0" smtClean="0"/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69553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35220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/>
          <a:lstStyle/>
          <a:p>
            <a:r>
              <a:rPr lang="en-US" b="1" dirty="0" smtClean="0"/>
              <a:t>Problem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3880773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payment date of contractual agreements are not taken into consideration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ready access nor it is freely available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awareness on improving individual’s credit score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 cannot proactively identify consumers who are likely on their loans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 of individual plays no role in the calculation of their credit score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contractual payments do not contribute in building credit score</a:t>
            </a:r>
          </a:p>
        </p:txBody>
      </p:sp>
    </p:spTree>
    <p:extLst>
      <p:ext uri="{BB962C8B-B14F-4D97-AF65-F5344CB8AC3E}">
        <p14:creationId xmlns:p14="http://schemas.microsoft.com/office/powerpoint/2010/main" xmlns="" val="327707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b="1" dirty="0" smtClean="0"/>
              <a:t> System</a:t>
            </a:r>
            <a:endParaRPr lang="en-US" b="1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6866466" cy="37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544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415747"/>
            <a:ext cx="6891389" cy="405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511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5153950"/>
              </p:ext>
            </p:extLst>
          </p:nvPr>
        </p:nvGraphicFramePr>
        <p:xfrm>
          <a:off x="756894" y="1524000"/>
          <a:ext cx="851710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088">
                  <a:extLst>
                    <a:ext uri="{9D8B030D-6E8A-4147-A177-3AD203B41FA5}">
                      <a16:colId xmlns:a16="http://schemas.microsoft.com/office/drawing/2014/main" xmlns="" val="1779458886"/>
                    </a:ext>
                  </a:extLst>
                </a:gridCol>
                <a:gridCol w="4263020">
                  <a:extLst>
                    <a:ext uri="{9D8B030D-6E8A-4147-A177-3AD203B41FA5}">
                      <a16:colId xmlns:a16="http://schemas.microsoft.com/office/drawing/2014/main" xmlns="" val="3782133634"/>
                    </a:ext>
                  </a:extLst>
                </a:gridCol>
              </a:tblGrid>
              <a:tr h="5446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 Requirement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32093036"/>
                  </a:ext>
                </a:extLst>
              </a:tr>
              <a:tr h="3722528">
                <a:tc>
                  <a:txBody>
                    <a:bodyPr/>
                    <a:lstStyle/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Studio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SDK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Android Emulator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XAMP/Online Free Web Hosting &amp; MySQL Database</a:t>
                      </a: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- XML and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  <a:endParaRPr lang="en-US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257300" lvl="4" indent="-34290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– PHP and MySQL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endParaRPr lang="en-IN" sz="1600" b="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6GB RAM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dirty="0" smtClean="0"/>
                        <a:t>Android</a:t>
                      </a:r>
                      <a:r>
                        <a:rPr lang="en-US" baseline="0" dirty="0" smtClean="0"/>
                        <a:t> Phone</a:t>
                      </a:r>
                    </a:p>
                    <a:p>
                      <a:pPr marL="1200150" lvl="2" indent="-285750"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</a:pPr>
                      <a:r>
                        <a:rPr lang="en-US" baseline="0" dirty="0" smtClean="0"/>
                        <a:t>20GB </a:t>
                      </a:r>
                      <a:r>
                        <a:rPr lang="en-US" baseline="0" dirty="0" smtClean="0"/>
                        <a:t>Hard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044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4101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57200"/>
            <a:ext cx="8596668" cy="55841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 are those that refers to the functionality of the system, i.e. what services admin provides to the users.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register user who signs up with the application.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can fetch the detail of the customer based on the detail provided by the user.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Session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gets a platform to view his credit score.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view the benefits based on his credit score.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48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</TotalTime>
  <Words>669</Words>
  <Application>Microsoft Office PowerPoint</Application>
  <PresentationFormat>Custom</PresentationFormat>
  <Paragraphs>102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“PERSONALIZED CREDIT SCORE”</vt:lpstr>
      <vt:lpstr>Introduction</vt:lpstr>
      <vt:lpstr>Literature Survey</vt:lpstr>
      <vt:lpstr>Slide 4</vt:lpstr>
      <vt:lpstr>Problem Statement</vt:lpstr>
      <vt:lpstr>Existing System</vt:lpstr>
      <vt:lpstr>Proposed System</vt:lpstr>
      <vt:lpstr>Requirement Analysis </vt:lpstr>
      <vt:lpstr>Slide 9</vt:lpstr>
      <vt:lpstr>Slide 10</vt:lpstr>
      <vt:lpstr>System Design</vt:lpstr>
      <vt:lpstr>Plan of Action</vt:lpstr>
      <vt:lpstr>REFERENCES </vt:lpstr>
      <vt:lpstr>Slide 14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CREDIT SCORE</dc:title>
  <dc:creator>SUJEET KUMAR</dc:creator>
  <cp:lastModifiedBy>Shriya</cp:lastModifiedBy>
  <cp:revision>54</cp:revision>
  <cp:lastPrinted>2017-03-08T17:21:40Z</cp:lastPrinted>
  <dcterms:created xsi:type="dcterms:W3CDTF">2017-03-08T09:00:07Z</dcterms:created>
  <dcterms:modified xsi:type="dcterms:W3CDTF">2017-03-09T03:31:28Z</dcterms:modified>
</cp:coreProperties>
</file>