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4" r:id="rId4"/>
    <p:sldId id="271" r:id="rId5"/>
    <p:sldId id="272" r:id="rId6"/>
    <p:sldId id="270" r:id="rId7"/>
    <p:sldId id="275" r:id="rId8"/>
    <p:sldId id="276" r:id="rId9"/>
    <p:sldId id="278" r:id="rId10"/>
    <p:sldId id="277" r:id="rId11"/>
    <p:sldId id="280" r:id="rId12"/>
    <p:sldId id="279" r:id="rId13"/>
    <p:sldId id="281" r:id="rId14"/>
    <p:sldId id="282" r:id="rId15"/>
    <p:sldId id="283" r:id="rId16"/>
    <p:sldId id="284" r:id="rId17"/>
    <p:sldId id="285" r:id="rId18"/>
    <p:sldId id="286" r:id="rId19"/>
    <p:sldId id="287" r:id="rId20"/>
    <p:sldId id="290" r:id="rId21"/>
    <p:sldId id="291" r:id="rId22"/>
    <p:sldId id="288" r:id="rId23"/>
    <p:sldId id="289" r:id="rId24"/>
    <p:sldId id="292"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189D3-8D10-4577-8425-1BAF8D172FDB}" v="35" dt="2022-07-21T00:29:18.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0" d="100"/>
          <a:sy n="100"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1T22:18:12.414"/>
    </inkml:context>
    <inkml:brush xml:id="br0">
      <inkml:brushProperty name="width" value="0.05" units="cm"/>
      <inkml:brushProperty name="height" value="0.05" units="cm"/>
      <inkml:brushProperty name="ignorePressure" value="1"/>
    </inkml:brush>
  </inkml:definitions>
  <inkml:trace contextRef="#ctx0" brushRef="#br0">0 0,'0'12304,"0"-12893,0 568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1T22:18:12.414"/>
    </inkml:context>
    <inkml:brush xml:id="br0">
      <inkml:brushProperty name="width" value="0.05" units="cm"/>
      <inkml:brushProperty name="height" value="0.05" units="cm"/>
      <inkml:brushProperty name="ignorePressure" value="1"/>
    </inkml:brush>
  </inkml:definitions>
  <inkml:trace contextRef="#ctx0" brushRef="#br0">0 0,'0'12304,"0"-12893,0 568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customXml" Target="../ink/ink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July 20, 2022</a:t>
            </a:r>
          </a:p>
          <a:p>
            <a:r>
              <a:rPr lang="en-US" sz="2800" b="1" dirty="0"/>
              <a:t>By Jeffery </a:t>
            </a:r>
            <a:r>
              <a:rPr lang="en-US" sz="2800" b="1"/>
              <a:t>Su</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Percentage of Total Transaction</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8648954" y="1729783"/>
            <a:ext cx="3007337" cy="2862322"/>
          </a:xfrm>
          <a:prstGeom prst="rect">
            <a:avLst/>
          </a:prstGeom>
          <a:noFill/>
        </p:spPr>
        <p:txBody>
          <a:bodyPr wrap="square" rtlCol="0">
            <a:spAutoFit/>
          </a:bodyPr>
          <a:lstStyle/>
          <a:p>
            <a:pPr algn="l"/>
            <a:r>
              <a:rPr lang="en-CA" i="0" dirty="0">
                <a:solidFill>
                  <a:srgbClr val="000000"/>
                </a:solidFill>
                <a:effectLst/>
                <a:latin typeface="var(--jp-content-font-family)"/>
              </a:rPr>
              <a:t>New York has the highest over all percentage of transaction at 27.8%</a:t>
            </a:r>
          </a:p>
          <a:p>
            <a:pPr algn="l"/>
            <a:endParaRPr lang="en-CA" i="0" dirty="0">
              <a:solidFill>
                <a:srgbClr val="000000"/>
              </a:solidFill>
              <a:effectLst/>
              <a:latin typeface="var(--jp-content-font-family)"/>
            </a:endParaRPr>
          </a:p>
          <a:p>
            <a:pPr algn="l"/>
            <a:r>
              <a:rPr lang="en-CA" dirty="0">
                <a:solidFill>
                  <a:srgbClr val="000000"/>
                </a:solidFill>
                <a:latin typeface="var(--jp-content-font-family)"/>
              </a:rPr>
              <a:t>F</a:t>
            </a:r>
            <a:r>
              <a:rPr lang="en-CA" i="0" dirty="0">
                <a:solidFill>
                  <a:srgbClr val="000000"/>
                </a:solidFill>
                <a:effectLst/>
                <a:latin typeface="var(--jp-content-font-family)"/>
              </a:rPr>
              <a:t>ollowed by Chicago (15.8%), Los Angeles (13.4%) and Washington (12.2%).</a:t>
            </a:r>
          </a:p>
          <a:p>
            <a:br>
              <a:rPr lang="en-CA" b="0" i="0" dirty="0">
                <a:solidFill>
                  <a:srgbClr val="000000"/>
                </a:solidFill>
                <a:effectLst/>
                <a:latin typeface="-apple-system"/>
              </a:rPr>
            </a:br>
            <a:endParaRPr lang="en-CA" i="0" dirty="0">
              <a:effectLst/>
              <a:latin typeface="-apple-system"/>
            </a:endParaRPr>
          </a:p>
          <a:p>
            <a:pPr algn="l"/>
            <a:endParaRPr lang="en-CA" i="0" dirty="0">
              <a:effectLst/>
              <a:latin typeface="-apple-system"/>
            </a:endParaRPr>
          </a:p>
        </p:txBody>
      </p:sp>
      <p:pic>
        <p:nvPicPr>
          <p:cNvPr id="10" name="Picture 9">
            <a:extLst>
              <a:ext uri="{FF2B5EF4-FFF2-40B4-BE49-F238E27FC236}">
                <a16:creationId xmlns:a16="http://schemas.microsoft.com/office/drawing/2014/main" id="{C1575EE8-9595-924C-A6CE-5CE2FFE71D9B}"/>
              </a:ext>
            </a:extLst>
          </p:cNvPr>
          <p:cNvPicPr>
            <a:picLocks noChangeAspect="1"/>
          </p:cNvPicPr>
          <p:nvPr/>
        </p:nvPicPr>
        <p:blipFill>
          <a:blip r:embed="rId3"/>
          <a:stretch>
            <a:fillRect/>
          </a:stretch>
        </p:blipFill>
        <p:spPr>
          <a:xfrm>
            <a:off x="2070023" y="1225642"/>
            <a:ext cx="6163535" cy="4887007"/>
          </a:xfrm>
          <a:prstGeom prst="rect">
            <a:avLst/>
          </a:prstGeom>
        </p:spPr>
      </p:pic>
    </p:spTree>
    <p:extLst>
      <p:ext uri="{BB962C8B-B14F-4D97-AF65-F5344CB8AC3E}">
        <p14:creationId xmlns:p14="http://schemas.microsoft.com/office/powerpoint/2010/main" val="278164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Percent of Total Transaction</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765390" y="5190091"/>
            <a:ext cx="3007337" cy="2031325"/>
          </a:xfrm>
          <a:prstGeom prst="rect">
            <a:avLst/>
          </a:prstGeom>
          <a:noFill/>
        </p:spPr>
        <p:txBody>
          <a:bodyPr wrap="square" rtlCol="0">
            <a:spAutoFit/>
          </a:bodyPr>
          <a:lstStyle/>
          <a:p>
            <a:r>
              <a:rPr lang="en-CA" i="0" dirty="0">
                <a:effectLst/>
                <a:latin typeface="-apple-system"/>
              </a:rPr>
              <a:t>Pink Cab have more transactions in Los Angeles and San Diego</a:t>
            </a:r>
          </a:p>
          <a:p>
            <a:pPr algn="l"/>
            <a:endParaRPr lang="en-CA" i="0" dirty="0">
              <a:solidFill>
                <a:srgbClr val="000000"/>
              </a:solidFill>
              <a:effectLst/>
              <a:latin typeface="var(--jp-content-font-family)"/>
            </a:endParaRPr>
          </a:p>
          <a:p>
            <a:br>
              <a:rPr lang="en-CA" i="0" dirty="0">
                <a:solidFill>
                  <a:srgbClr val="000000"/>
                </a:solidFill>
                <a:effectLst/>
                <a:latin typeface="-apple-system"/>
              </a:rPr>
            </a:br>
            <a:endParaRPr lang="en-CA" i="0" dirty="0">
              <a:effectLst/>
              <a:latin typeface="-apple-system"/>
            </a:endParaRPr>
          </a:p>
          <a:p>
            <a:pPr algn="l"/>
            <a:endParaRPr lang="en-CA" i="0" dirty="0">
              <a:effectLst/>
              <a:latin typeface="-apple-system"/>
            </a:endParaRPr>
          </a:p>
        </p:txBody>
      </p:sp>
      <p:pic>
        <p:nvPicPr>
          <p:cNvPr id="7" name="Picture 6">
            <a:extLst>
              <a:ext uri="{FF2B5EF4-FFF2-40B4-BE49-F238E27FC236}">
                <a16:creationId xmlns:a16="http://schemas.microsoft.com/office/drawing/2014/main" id="{8276B711-582C-1168-2CD4-79681B828823}"/>
              </a:ext>
            </a:extLst>
          </p:cNvPr>
          <p:cNvPicPr>
            <a:picLocks noChangeAspect="1"/>
          </p:cNvPicPr>
          <p:nvPr/>
        </p:nvPicPr>
        <p:blipFill>
          <a:blip r:embed="rId3"/>
          <a:stretch>
            <a:fillRect/>
          </a:stretch>
        </p:blipFill>
        <p:spPr>
          <a:xfrm>
            <a:off x="1918999" y="978626"/>
            <a:ext cx="4605991" cy="3624039"/>
          </a:xfrm>
          <a:prstGeom prst="rect">
            <a:avLst/>
          </a:prstGeom>
        </p:spPr>
      </p:pic>
      <p:pic>
        <p:nvPicPr>
          <p:cNvPr id="9" name="Picture 8">
            <a:extLst>
              <a:ext uri="{FF2B5EF4-FFF2-40B4-BE49-F238E27FC236}">
                <a16:creationId xmlns:a16="http://schemas.microsoft.com/office/drawing/2014/main" id="{C974E4B7-8991-8C12-0A7C-BF818C5B79BE}"/>
              </a:ext>
            </a:extLst>
          </p:cNvPr>
          <p:cNvPicPr>
            <a:picLocks noChangeAspect="1"/>
          </p:cNvPicPr>
          <p:nvPr/>
        </p:nvPicPr>
        <p:blipFill>
          <a:blip r:embed="rId4"/>
          <a:stretch>
            <a:fillRect/>
          </a:stretch>
        </p:blipFill>
        <p:spPr>
          <a:xfrm>
            <a:off x="7034591" y="1059387"/>
            <a:ext cx="4300028" cy="3614820"/>
          </a:xfrm>
          <a:prstGeom prst="rect">
            <a:avLst/>
          </a:prstGeom>
        </p:spPr>
      </p:pic>
      <p:sp>
        <p:nvSpPr>
          <p:cNvPr id="11" name="TextBox 10">
            <a:extLst>
              <a:ext uri="{FF2B5EF4-FFF2-40B4-BE49-F238E27FC236}">
                <a16:creationId xmlns:a16="http://schemas.microsoft.com/office/drawing/2014/main" id="{F46F5838-8687-357E-788C-4C8CE444FEFA}"/>
              </a:ext>
            </a:extLst>
          </p:cNvPr>
          <p:cNvSpPr txBox="1"/>
          <p:nvPr/>
        </p:nvSpPr>
        <p:spPr>
          <a:xfrm>
            <a:off x="7922941" y="5190091"/>
            <a:ext cx="3007337" cy="923330"/>
          </a:xfrm>
          <a:prstGeom prst="rect">
            <a:avLst/>
          </a:prstGeom>
          <a:noFill/>
        </p:spPr>
        <p:txBody>
          <a:bodyPr wrap="square" rtlCol="0">
            <a:spAutoFit/>
          </a:bodyPr>
          <a:lstStyle/>
          <a:p>
            <a:pPr algn="l"/>
            <a:r>
              <a:rPr lang="en-CA" i="0" dirty="0">
                <a:effectLst/>
                <a:latin typeface="-apple-system"/>
              </a:rPr>
              <a:t>Yellow Cab have more transactions in New York, Chicago and Washington.</a:t>
            </a:r>
          </a:p>
        </p:txBody>
      </p:sp>
    </p:spTree>
    <p:extLst>
      <p:ext uri="{BB962C8B-B14F-4D97-AF65-F5344CB8AC3E}">
        <p14:creationId xmlns:p14="http://schemas.microsoft.com/office/powerpoint/2010/main" val="22492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19E950-4E35-4778-1051-B3435684520C}"/>
              </a:ext>
            </a:extLst>
          </p:cNvPr>
          <p:cNvPicPr>
            <a:picLocks noChangeAspect="1"/>
          </p:cNvPicPr>
          <p:nvPr/>
        </p:nvPicPr>
        <p:blipFill>
          <a:blip r:embed="rId2"/>
          <a:stretch>
            <a:fillRect/>
          </a:stretch>
        </p:blipFill>
        <p:spPr>
          <a:xfrm>
            <a:off x="1942272" y="1023608"/>
            <a:ext cx="8882746" cy="5632693"/>
          </a:xfrm>
          <a:prstGeom prst="rect">
            <a:avLst/>
          </a:prstGeom>
        </p:spPr>
      </p:pic>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Costumer Age</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7161900" y="1674674"/>
            <a:ext cx="3007337" cy="1754326"/>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Customer age range from 18 to 65 years old. </a:t>
            </a:r>
          </a:p>
          <a:p>
            <a:pPr marL="285750" indent="-285750" algn="l">
              <a:buFont typeface="Arial" panose="020B0604020202020204" pitchFamily="34" charset="0"/>
              <a:buChar char="•"/>
            </a:pPr>
            <a:r>
              <a:rPr lang="en-CA" dirty="0">
                <a:latin typeface="-apple-system"/>
              </a:rPr>
              <a:t>The majority of costumer is from age 18 to 40 years old.</a:t>
            </a:r>
            <a:endParaRPr lang="en-CA" i="0" dirty="0">
              <a:effectLst/>
              <a:latin typeface="-apple-system"/>
            </a:endParaRPr>
          </a:p>
          <a:p>
            <a:pPr marL="285750" indent="-285750" algn="l">
              <a:buFont typeface="Arial" panose="020B0604020202020204" pitchFamily="34" charset="0"/>
              <a:buChar char="•"/>
            </a:pPr>
            <a:endParaRPr lang="en-CA" i="0" dirty="0">
              <a:effectLst/>
              <a:latin typeface="-apple-system"/>
            </a:endParaRPr>
          </a:p>
        </p:txBody>
      </p:sp>
    </p:spTree>
    <p:extLst>
      <p:ext uri="{BB962C8B-B14F-4D97-AF65-F5344CB8AC3E}">
        <p14:creationId xmlns:p14="http://schemas.microsoft.com/office/powerpoint/2010/main" val="88360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Gender</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4298628" y="6110161"/>
            <a:ext cx="4365082" cy="646331"/>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More males uses the cab then females.</a:t>
            </a:r>
          </a:p>
          <a:p>
            <a:pPr algn="l"/>
            <a:endParaRPr lang="en-CA" i="0" dirty="0">
              <a:effectLst/>
              <a:latin typeface="-apple-system"/>
            </a:endParaRPr>
          </a:p>
        </p:txBody>
      </p:sp>
      <p:pic>
        <p:nvPicPr>
          <p:cNvPr id="7" name="Picture 6">
            <a:extLst>
              <a:ext uri="{FF2B5EF4-FFF2-40B4-BE49-F238E27FC236}">
                <a16:creationId xmlns:a16="http://schemas.microsoft.com/office/drawing/2014/main" id="{4CE0A61D-DD77-CD29-571C-5C8E61C0B151}"/>
              </a:ext>
            </a:extLst>
          </p:cNvPr>
          <p:cNvPicPr>
            <a:picLocks noChangeAspect="1"/>
          </p:cNvPicPr>
          <p:nvPr/>
        </p:nvPicPr>
        <p:blipFill>
          <a:blip r:embed="rId3"/>
          <a:stretch>
            <a:fillRect/>
          </a:stretch>
        </p:blipFill>
        <p:spPr>
          <a:xfrm>
            <a:off x="4685661" y="2767664"/>
            <a:ext cx="3285321" cy="3272411"/>
          </a:xfrm>
          <a:prstGeom prst="rect">
            <a:avLst/>
          </a:prstGeom>
        </p:spPr>
      </p:pic>
      <p:pic>
        <p:nvPicPr>
          <p:cNvPr id="10" name="Picture 9">
            <a:extLst>
              <a:ext uri="{FF2B5EF4-FFF2-40B4-BE49-F238E27FC236}">
                <a16:creationId xmlns:a16="http://schemas.microsoft.com/office/drawing/2014/main" id="{E0CDDEB5-C827-88C9-B52A-9E84AF3C25D9}"/>
              </a:ext>
            </a:extLst>
          </p:cNvPr>
          <p:cNvPicPr>
            <a:picLocks noChangeAspect="1"/>
          </p:cNvPicPr>
          <p:nvPr/>
        </p:nvPicPr>
        <p:blipFill>
          <a:blip r:embed="rId4"/>
          <a:stretch>
            <a:fillRect/>
          </a:stretch>
        </p:blipFill>
        <p:spPr>
          <a:xfrm>
            <a:off x="2108469" y="1232724"/>
            <a:ext cx="3036186" cy="2918505"/>
          </a:xfrm>
          <a:prstGeom prst="rect">
            <a:avLst/>
          </a:prstGeom>
        </p:spPr>
      </p:pic>
      <p:pic>
        <p:nvPicPr>
          <p:cNvPr id="12" name="Picture 11">
            <a:extLst>
              <a:ext uri="{FF2B5EF4-FFF2-40B4-BE49-F238E27FC236}">
                <a16:creationId xmlns:a16="http://schemas.microsoft.com/office/drawing/2014/main" id="{5D34584C-F72A-485C-A3A0-6697B2763231}"/>
              </a:ext>
            </a:extLst>
          </p:cNvPr>
          <p:cNvPicPr>
            <a:picLocks noChangeAspect="1"/>
          </p:cNvPicPr>
          <p:nvPr/>
        </p:nvPicPr>
        <p:blipFill>
          <a:blip r:embed="rId5"/>
          <a:stretch>
            <a:fillRect/>
          </a:stretch>
        </p:blipFill>
        <p:spPr>
          <a:xfrm>
            <a:off x="8159615" y="1135889"/>
            <a:ext cx="2857077" cy="3149784"/>
          </a:xfrm>
          <a:prstGeom prst="rect">
            <a:avLst/>
          </a:prstGeom>
        </p:spPr>
      </p:pic>
    </p:spTree>
    <p:extLst>
      <p:ext uri="{BB962C8B-B14F-4D97-AF65-F5344CB8AC3E}">
        <p14:creationId xmlns:p14="http://schemas.microsoft.com/office/powerpoint/2010/main" val="12895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Payment Method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6" y="6211669"/>
            <a:ext cx="6942027" cy="646331"/>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60% of the transactions are through card and 40% is with cash.</a:t>
            </a:r>
          </a:p>
          <a:p>
            <a:pPr algn="l"/>
            <a:endParaRPr lang="en-CA" i="0" dirty="0">
              <a:effectLst/>
              <a:latin typeface="-apple-system"/>
            </a:endParaRPr>
          </a:p>
        </p:txBody>
      </p:sp>
      <p:pic>
        <p:nvPicPr>
          <p:cNvPr id="10" name="Picture 9">
            <a:extLst>
              <a:ext uri="{FF2B5EF4-FFF2-40B4-BE49-F238E27FC236}">
                <a16:creationId xmlns:a16="http://schemas.microsoft.com/office/drawing/2014/main" id="{E0CDDEB5-C827-88C9-B52A-9E84AF3C25D9}"/>
              </a:ext>
            </a:extLst>
          </p:cNvPr>
          <p:cNvPicPr>
            <a:picLocks noChangeAspect="1"/>
          </p:cNvPicPr>
          <p:nvPr/>
        </p:nvPicPr>
        <p:blipFill>
          <a:blip r:embed="rId3"/>
          <a:stretch>
            <a:fillRect/>
          </a:stretch>
        </p:blipFill>
        <p:spPr>
          <a:xfrm>
            <a:off x="2108469" y="1232724"/>
            <a:ext cx="3036186" cy="2918505"/>
          </a:xfrm>
          <a:prstGeom prst="rect">
            <a:avLst/>
          </a:prstGeom>
        </p:spPr>
      </p:pic>
      <p:pic>
        <p:nvPicPr>
          <p:cNvPr id="12" name="Picture 11">
            <a:extLst>
              <a:ext uri="{FF2B5EF4-FFF2-40B4-BE49-F238E27FC236}">
                <a16:creationId xmlns:a16="http://schemas.microsoft.com/office/drawing/2014/main" id="{5D34584C-F72A-485C-A3A0-6697B2763231}"/>
              </a:ext>
            </a:extLst>
          </p:cNvPr>
          <p:cNvPicPr>
            <a:picLocks noChangeAspect="1"/>
          </p:cNvPicPr>
          <p:nvPr/>
        </p:nvPicPr>
        <p:blipFill>
          <a:blip r:embed="rId4"/>
          <a:stretch>
            <a:fillRect/>
          </a:stretch>
        </p:blipFill>
        <p:spPr>
          <a:xfrm>
            <a:off x="8159615" y="1135889"/>
            <a:ext cx="2857077" cy="3149784"/>
          </a:xfrm>
          <a:prstGeom prst="rect">
            <a:avLst/>
          </a:prstGeom>
        </p:spPr>
      </p:pic>
      <p:pic>
        <p:nvPicPr>
          <p:cNvPr id="11" name="Picture 10">
            <a:extLst>
              <a:ext uri="{FF2B5EF4-FFF2-40B4-BE49-F238E27FC236}">
                <a16:creationId xmlns:a16="http://schemas.microsoft.com/office/drawing/2014/main" id="{7D051315-B181-B271-504F-8FDD38BC169C}"/>
              </a:ext>
            </a:extLst>
          </p:cNvPr>
          <p:cNvPicPr>
            <a:picLocks noChangeAspect="1"/>
          </p:cNvPicPr>
          <p:nvPr/>
        </p:nvPicPr>
        <p:blipFill>
          <a:blip r:embed="rId5"/>
          <a:stretch>
            <a:fillRect/>
          </a:stretch>
        </p:blipFill>
        <p:spPr>
          <a:xfrm>
            <a:off x="2227427" y="1048328"/>
            <a:ext cx="3268531" cy="3262071"/>
          </a:xfrm>
          <a:prstGeom prst="rect">
            <a:avLst/>
          </a:prstGeom>
        </p:spPr>
      </p:pic>
      <p:pic>
        <p:nvPicPr>
          <p:cNvPr id="8" name="Picture 7">
            <a:extLst>
              <a:ext uri="{FF2B5EF4-FFF2-40B4-BE49-F238E27FC236}">
                <a16:creationId xmlns:a16="http://schemas.microsoft.com/office/drawing/2014/main" id="{3148DEAF-6413-A2F7-8601-C9BC045DE534}"/>
              </a:ext>
            </a:extLst>
          </p:cNvPr>
          <p:cNvPicPr>
            <a:picLocks noChangeAspect="1"/>
          </p:cNvPicPr>
          <p:nvPr/>
        </p:nvPicPr>
        <p:blipFill rotWithShape="1">
          <a:blip r:embed="rId6"/>
          <a:srcRect l="15089"/>
          <a:stretch/>
        </p:blipFill>
        <p:spPr>
          <a:xfrm>
            <a:off x="5144655" y="2948435"/>
            <a:ext cx="2663657" cy="3149785"/>
          </a:xfrm>
          <a:prstGeom prst="rect">
            <a:avLst/>
          </a:prstGeom>
        </p:spPr>
      </p:pic>
      <p:pic>
        <p:nvPicPr>
          <p:cNvPr id="14" name="Picture 13">
            <a:extLst>
              <a:ext uri="{FF2B5EF4-FFF2-40B4-BE49-F238E27FC236}">
                <a16:creationId xmlns:a16="http://schemas.microsoft.com/office/drawing/2014/main" id="{8605BF7D-B44A-88B7-1728-C91105698434}"/>
              </a:ext>
            </a:extLst>
          </p:cNvPr>
          <p:cNvPicPr>
            <a:picLocks noChangeAspect="1"/>
          </p:cNvPicPr>
          <p:nvPr/>
        </p:nvPicPr>
        <p:blipFill>
          <a:blip r:embed="rId7"/>
          <a:stretch>
            <a:fillRect/>
          </a:stretch>
        </p:blipFill>
        <p:spPr>
          <a:xfrm>
            <a:off x="7799132" y="1048327"/>
            <a:ext cx="3201538" cy="3262071"/>
          </a:xfrm>
          <a:prstGeom prst="rect">
            <a:avLst/>
          </a:prstGeom>
        </p:spPr>
      </p:pic>
    </p:spTree>
    <p:extLst>
      <p:ext uri="{BB962C8B-B14F-4D97-AF65-F5344CB8AC3E}">
        <p14:creationId xmlns:p14="http://schemas.microsoft.com/office/powerpoint/2010/main" val="2499054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Correlations</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568454"/>
            <a:ext cx="6942027" cy="923330"/>
          </a:xfrm>
          <a:prstGeom prst="rect">
            <a:avLst/>
          </a:prstGeom>
          <a:noFill/>
        </p:spPr>
        <p:txBody>
          <a:bodyPr wrap="square" rtlCol="0">
            <a:spAutoFit/>
          </a:bodyPr>
          <a:lstStyle/>
          <a:p>
            <a:pPr algn="l"/>
            <a:r>
              <a:rPr lang="en-CA" i="0" dirty="0">
                <a:effectLst/>
                <a:latin typeface="-apple-system"/>
              </a:rPr>
              <a:t>From the above heatmap, there is a big correlation between profit &amp; price charged. There are also good correlation between Profit &amp; Cost of Trip and Profit &amp; KM Travelled</a:t>
            </a:r>
          </a:p>
        </p:txBody>
      </p:sp>
      <p:pic>
        <p:nvPicPr>
          <p:cNvPr id="7" name="Picture 6">
            <a:extLst>
              <a:ext uri="{FF2B5EF4-FFF2-40B4-BE49-F238E27FC236}">
                <a16:creationId xmlns:a16="http://schemas.microsoft.com/office/drawing/2014/main" id="{0FC0DF9E-3C2E-D457-EC44-F3D3EBB0C0CF}"/>
              </a:ext>
            </a:extLst>
          </p:cNvPr>
          <p:cNvPicPr>
            <a:picLocks noChangeAspect="1"/>
          </p:cNvPicPr>
          <p:nvPr/>
        </p:nvPicPr>
        <p:blipFill>
          <a:blip r:embed="rId3"/>
          <a:stretch>
            <a:fillRect/>
          </a:stretch>
        </p:blipFill>
        <p:spPr>
          <a:xfrm>
            <a:off x="3333632" y="827881"/>
            <a:ext cx="6489034" cy="4734527"/>
          </a:xfrm>
          <a:prstGeom prst="rect">
            <a:avLst/>
          </a:prstGeom>
        </p:spPr>
      </p:pic>
    </p:spTree>
    <p:extLst>
      <p:ext uri="{BB962C8B-B14F-4D97-AF65-F5344CB8AC3E}">
        <p14:creationId xmlns:p14="http://schemas.microsoft.com/office/powerpoint/2010/main" val="332002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per Distance Travelled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568454"/>
            <a:ext cx="6942027" cy="1200329"/>
          </a:xfrm>
          <a:prstGeom prst="rect">
            <a:avLst/>
          </a:prstGeom>
          <a:noFill/>
        </p:spPr>
        <p:txBody>
          <a:bodyPr wrap="square" rtlCol="0">
            <a:spAutoFit/>
          </a:bodyPr>
          <a:lstStyle/>
          <a:p>
            <a:pPr algn="l"/>
            <a:r>
              <a:rPr lang="en-CA" i="0" dirty="0">
                <a:solidFill>
                  <a:srgbClr val="000000"/>
                </a:solidFill>
                <a:effectLst/>
                <a:latin typeface="var(--jp-content-font-family)"/>
              </a:rPr>
              <a:t>There is increase profit when increase in distance travelled for both company, but Yellow Cab have a higher correlation.</a:t>
            </a:r>
          </a:p>
          <a:p>
            <a:br>
              <a:rPr lang="en-CA"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39F5C451-1CE1-1230-5A31-5B2B5428DF60}"/>
              </a:ext>
            </a:extLst>
          </p:cNvPr>
          <p:cNvPicPr>
            <a:picLocks noChangeAspect="1"/>
          </p:cNvPicPr>
          <p:nvPr/>
        </p:nvPicPr>
        <p:blipFill>
          <a:blip r:embed="rId3"/>
          <a:stretch>
            <a:fillRect/>
          </a:stretch>
        </p:blipFill>
        <p:spPr>
          <a:xfrm>
            <a:off x="3107135" y="793924"/>
            <a:ext cx="6083713" cy="4343438"/>
          </a:xfrm>
          <a:prstGeom prst="rect">
            <a:avLst/>
          </a:prstGeom>
        </p:spPr>
      </p:pic>
    </p:spTree>
    <p:extLst>
      <p:ext uri="{BB962C8B-B14F-4D97-AF65-F5344CB8AC3E}">
        <p14:creationId xmlns:p14="http://schemas.microsoft.com/office/powerpoint/2010/main" val="57593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vs Price Charged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568454"/>
            <a:ext cx="6942027" cy="1200329"/>
          </a:xfrm>
          <a:prstGeom prst="rect">
            <a:avLst/>
          </a:prstGeom>
          <a:noFill/>
        </p:spPr>
        <p:txBody>
          <a:bodyPr wrap="square" rtlCol="0">
            <a:spAutoFit/>
          </a:bodyPr>
          <a:lstStyle/>
          <a:p>
            <a:pPr algn="l"/>
            <a:r>
              <a:rPr lang="en-CA" i="0" dirty="0">
                <a:solidFill>
                  <a:srgbClr val="000000"/>
                </a:solidFill>
                <a:effectLst/>
                <a:latin typeface="var(--jp-content-font-family)"/>
              </a:rPr>
              <a:t>There is increase profit when increase in price charged for both company, but Yellow Cab have a higher correlation.</a:t>
            </a:r>
          </a:p>
          <a:p>
            <a:br>
              <a:rPr lang="en-CA"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6D315F33-21A7-4994-E6E3-B88985223017}"/>
              </a:ext>
            </a:extLst>
          </p:cNvPr>
          <p:cNvPicPr>
            <a:picLocks noChangeAspect="1"/>
          </p:cNvPicPr>
          <p:nvPr/>
        </p:nvPicPr>
        <p:blipFill>
          <a:blip r:embed="rId3"/>
          <a:stretch>
            <a:fillRect/>
          </a:stretch>
        </p:blipFill>
        <p:spPr>
          <a:xfrm>
            <a:off x="3529047" y="1064233"/>
            <a:ext cx="5769500" cy="4154314"/>
          </a:xfrm>
          <a:prstGeom prst="rect">
            <a:avLst/>
          </a:prstGeom>
        </p:spPr>
      </p:pic>
    </p:spTree>
    <p:extLst>
      <p:ext uri="{BB962C8B-B14F-4D97-AF65-F5344CB8AC3E}">
        <p14:creationId xmlns:p14="http://schemas.microsoft.com/office/powerpoint/2010/main" val="99663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10537373" cy="1655762"/>
          </a:xfrm>
        </p:spPr>
        <p:txBody>
          <a:bodyPr>
            <a:normAutofit/>
          </a:bodyPr>
          <a:lstStyle/>
          <a:p>
            <a:pPr algn="l"/>
            <a:r>
              <a:rPr lang="en-US" sz="5500" dirty="0">
                <a:solidFill>
                  <a:srgbClr val="FF6600"/>
                </a:solidFill>
              </a:rPr>
              <a:t>Price Charged for Distance Travelled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595346" y="5670122"/>
            <a:ext cx="6942027" cy="923330"/>
          </a:xfrm>
          <a:prstGeom prst="rect">
            <a:avLst/>
          </a:prstGeom>
          <a:noFill/>
        </p:spPr>
        <p:txBody>
          <a:bodyPr wrap="square" rtlCol="0">
            <a:spAutoFit/>
          </a:bodyPr>
          <a:lstStyle/>
          <a:p>
            <a:pPr algn="l"/>
            <a:r>
              <a:rPr lang="en-CA" i="0" dirty="0">
                <a:solidFill>
                  <a:srgbClr val="000000"/>
                </a:solidFill>
                <a:effectLst/>
                <a:latin typeface="var(--jp-content-font-family)"/>
              </a:rPr>
              <a:t>Yellow Cab charges more for distance travelled then Pink Cab</a:t>
            </a:r>
          </a:p>
          <a:p>
            <a:br>
              <a:rPr lang="en-CA" b="0"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94CE39D1-D3F0-E807-6B48-ADED2DE7C42B}"/>
              </a:ext>
            </a:extLst>
          </p:cNvPr>
          <p:cNvPicPr>
            <a:picLocks noChangeAspect="1"/>
          </p:cNvPicPr>
          <p:nvPr/>
        </p:nvPicPr>
        <p:blipFill>
          <a:blip r:embed="rId3"/>
          <a:stretch>
            <a:fillRect/>
          </a:stretch>
        </p:blipFill>
        <p:spPr>
          <a:xfrm>
            <a:off x="3363357" y="1297153"/>
            <a:ext cx="5898696" cy="4263693"/>
          </a:xfrm>
          <a:prstGeom prst="rect">
            <a:avLst/>
          </a:prstGeom>
        </p:spPr>
      </p:pic>
    </p:spTree>
    <p:extLst>
      <p:ext uri="{BB962C8B-B14F-4D97-AF65-F5344CB8AC3E}">
        <p14:creationId xmlns:p14="http://schemas.microsoft.com/office/powerpoint/2010/main" val="66799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Over Transactions</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684307"/>
            <a:ext cx="6942027" cy="1200329"/>
          </a:xfrm>
          <a:prstGeom prst="rect">
            <a:avLst/>
          </a:prstGeom>
          <a:noFill/>
        </p:spPr>
        <p:txBody>
          <a:bodyPr wrap="square" rtlCol="0">
            <a:spAutoFit/>
          </a:bodyPr>
          <a:lstStyle/>
          <a:p>
            <a:pPr algn="l"/>
            <a:r>
              <a:rPr lang="en-CA" i="0" dirty="0">
                <a:solidFill>
                  <a:srgbClr val="000000"/>
                </a:solidFill>
                <a:effectLst/>
                <a:latin typeface="var(--jp-content-font-family)"/>
              </a:rPr>
              <a:t>From the graph above, the profit of the Yellow Cab increase more with increasing transactions then Pink Cab.</a:t>
            </a:r>
          </a:p>
          <a:p>
            <a:br>
              <a:rPr lang="en-CA"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449C9A03-63E9-AD11-1867-7C4B14328F36}"/>
              </a:ext>
            </a:extLst>
          </p:cNvPr>
          <p:cNvPicPr>
            <a:picLocks noChangeAspect="1"/>
          </p:cNvPicPr>
          <p:nvPr/>
        </p:nvPicPr>
        <p:blipFill>
          <a:blip r:embed="rId3"/>
          <a:stretch>
            <a:fillRect/>
          </a:stretch>
        </p:blipFill>
        <p:spPr>
          <a:xfrm>
            <a:off x="3107135" y="736019"/>
            <a:ext cx="6589684" cy="4832435"/>
          </a:xfrm>
          <a:prstGeom prst="rect">
            <a:avLst/>
          </a:prstGeom>
        </p:spPr>
      </p:pic>
    </p:spTree>
    <p:extLst>
      <p:ext uri="{BB962C8B-B14F-4D97-AF65-F5344CB8AC3E}">
        <p14:creationId xmlns:p14="http://schemas.microsoft.com/office/powerpoint/2010/main" val="397456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Hypothesis Testing</a:t>
            </a:r>
          </a:p>
          <a:p>
            <a:pPr algn="l"/>
            <a:endParaRPr lang="en-US" sz="6600" dirty="0">
              <a:solidFill>
                <a:srgbClr val="FF6600"/>
              </a:solidFill>
            </a:endParaRPr>
          </a:p>
        </p:txBody>
      </p:sp>
      <p:pic>
        <p:nvPicPr>
          <p:cNvPr id="7" name="Picture 6">
            <a:extLst>
              <a:ext uri="{FF2B5EF4-FFF2-40B4-BE49-F238E27FC236}">
                <a16:creationId xmlns:a16="http://schemas.microsoft.com/office/drawing/2014/main" id="{9B35AC6A-5838-BC09-E0BD-3201DD5BCAA3}"/>
              </a:ext>
            </a:extLst>
          </p:cNvPr>
          <p:cNvPicPr>
            <a:picLocks noChangeAspect="1"/>
          </p:cNvPicPr>
          <p:nvPr/>
        </p:nvPicPr>
        <p:blipFill rotWithShape="1">
          <a:blip r:embed="rId3"/>
          <a:srcRect b="76524"/>
          <a:stretch/>
        </p:blipFill>
        <p:spPr>
          <a:xfrm>
            <a:off x="3733406" y="923131"/>
            <a:ext cx="5639587" cy="943769"/>
          </a:xfrm>
          <a:prstGeom prst="rect">
            <a:avLst/>
          </a:prstGeom>
        </p:spPr>
      </p:pic>
      <p:pic>
        <p:nvPicPr>
          <p:cNvPr id="10" name="Picture 9">
            <a:extLst>
              <a:ext uri="{FF2B5EF4-FFF2-40B4-BE49-F238E27FC236}">
                <a16:creationId xmlns:a16="http://schemas.microsoft.com/office/drawing/2014/main" id="{59E023CB-29DC-5076-5419-93D8A2EB58E7}"/>
              </a:ext>
            </a:extLst>
          </p:cNvPr>
          <p:cNvPicPr>
            <a:picLocks noChangeAspect="1"/>
          </p:cNvPicPr>
          <p:nvPr/>
        </p:nvPicPr>
        <p:blipFill rotWithShape="1">
          <a:blip r:embed="rId3"/>
          <a:srcRect t="76524" b="13999"/>
          <a:stretch/>
        </p:blipFill>
        <p:spPr>
          <a:xfrm>
            <a:off x="4800206" y="1866901"/>
            <a:ext cx="5639587" cy="381000"/>
          </a:xfrm>
          <a:prstGeom prst="rect">
            <a:avLst/>
          </a:prstGeom>
        </p:spPr>
      </p:pic>
      <p:pic>
        <p:nvPicPr>
          <p:cNvPr id="12" name="Picture 11">
            <a:extLst>
              <a:ext uri="{FF2B5EF4-FFF2-40B4-BE49-F238E27FC236}">
                <a16:creationId xmlns:a16="http://schemas.microsoft.com/office/drawing/2014/main" id="{39013EA9-0A60-7241-1F49-7285DA129BC9}"/>
              </a:ext>
            </a:extLst>
          </p:cNvPr>
          <p:cNvPicPr>
            <a:picLocks noChangeAspect="1"/>
          </p:cNvPicPr>
          <p:nvPr/>
        </p:nvPicPr>
        <p:blipFill rotWithShape="1">
          <a:blip r:embed="rId4"/>
          <a:srcRect b="84171"/>
          <a:stretch/>
        </p:blipFill>
        <p:spPr>
          <a:xfrm>
            <a:off x="3733406" y="2284726"/>
            <a:ext cx="6487430" cy="487049"/>
          </a:xfrm>
          <a:prstGeom prst="rect">
            <a:avLst/>
          </a:prstGeom>
        </p:spPr>
      </p:pic>
      <p:pic>
        <p:nvPicPr>
          <p:cNvPr id="14" name="Picture 13">
            <a:extLst>
              <a:ext uri="{FF2B5EF4-FFF2-40B4-BE49-F238E27FC236}">
                <a16:creationId xmlns:a16="http://schemas.microsoft.com/office/drawing/2014/main" id="{26B181B4-EC19-6C05-C3E0-994E92FA8AA0}"/>
              </a:ext>
            </a:extLst>
          </p:cNvPr>
          <p:cNvPicPr>
            <a:picLocks noChangeAspect="1"/>
          </p:cNvPicPr>
          <p:nvPr/>
        </p:nvPicPr>
        <p:blipFill rotWithShape="1">
          <a:blip r:embed="rId4"/>
          <a:srcRect t="86665"/>
          <a:stretch/>
        </p:blipFill>
        <p:spPr>
          <a:xfrm>
            <a:off x="4800206" y="2779279"/>
            <a:ext cx="6487430" cy="410322"/>
          </a:xfrm>
          <a:prstGeom prst="rect">
            <a:avLst/>
          </a:prstGeom>
        </p:spPr>
      </p:pic>
      <p:pic>
        <p:nvPicPr>
          <p:cNvPr id="16" name="Picture 15">
            <a:extLst>
              <a:ext uri="{FF2B5EF4-FFF2-40B4-BE49-F238E27FC236}">
                <a16:creationId xmlns:a16="http://schemas.microsoft.com/office/drawing/2014/main" id="{C63D6423-7155-A3A9-A9DB-6A8AD715D6D7}"/>
              </a:ext>
            </a:extLst>
          </p:cNvPr>
          <p:cNvPicPr>
            <a:picLocks noChangeAspect="1"/>
          </p:cNvPicPr>
          <p:nvPr/>
        </p:nvPicPr>
        <p:blipFill rotWithShape="1">
          <a:blip r:embed="rId5"/>
          <a:srcRect b="84171"/>
          <a:stretch/>
        </p:blipFill>
        <p:spPr>
          <a:xfrm>
            <a:off x="3733406" y="3127266"/>
            <a:ext cx="6096851" cy="487049"/>
          </a:xfrm>
          <a:prstGeom prst="rect">
            <a:avLst/>
          </a:prstGeom>
        </p:spPr>
      </p:pic>
      <p:pic>
        <p:nvPicPr>
          <p:cNvPr id="18" name="Picture 17">
            <a:extLst>
              <a:ext uri="{FF2B5EF4-FFF2-40B4-BE49-F238E27FC236}">
                <a16:creationId xmlns:a16="http://schemas.microsoft.com/office/drawing/2014/main" id="{1697A8DF-116F-1C82-0A10-38459FE42587}"/>
              </a:ext>
            </a:extLst>
          </p:cNvPr>
          <p:cNvPicPr>
            <a:picLocks noChangeAspect="1"/>
          </p:cNvPicPr>
          <p:nvPr/>
        </p:nvPicPr>
        <p:blipFill rotWithShape="1">
          <a:blip r:embed="rId5"/>
          <a:srcRect t="86665"/>
          <a:stretch/>
        </p:blipFill>
        <p:spPr>
          <a:xfrm>
            <a:off x="4810647" y="3621819"/>
            <a:ext cx="6096851" cy="410323"/>
          </a:xfrm>
          <a:prstGeom prst="rect">
            <a:avLst/>
          </a:prstGeom>
        </p:spPr>
      </p:pic>
      <p:pic>
        <p:nvPicPr>
          <p:cNvPr id="20" name="Picture 19">
            <a:extLst>
              <a:ext uri="{FF2B5EF4-FFF2-40B4-BE49-F238E27FC236}">
                <a16:creationId xmlns:a16="http://schemas.microsoft.com/office/drawing/2014/main" id="{475E868F-EFEB-F9B6-6C89-3EFA31225823}"/>
              </a:ext>
            </a:extLst>
          </p:cNvPr>
          <p:cNvPicPr>
            <a:picLocks noChangeAspect="1"/>
          </p:cNvPicPr>
          <p:nvPr/>
        </p:nvPicPr>
        <p:blipFill rotWithShape="1">
          <a:blip r:embed="rId6"/>
          <a:srcRect b="73612"/>
          <a:stretch/>
        </p:blipFill>
        <p:spPr>
          <a:xfrm>
            <a:off x="3733406" y="4594877"/>
            <a:ext cx="5115639" cy="922565"/>
          </a:xfrm>
          <a:prstGeom prst="rect">
            <a:avLst/>
          </a:prstGeom>
        </p:spPr>
      </p:pic>
      <p:pic>
        <p:nvPicPr>
          <p:cNvPr id="22" name="Picture 21">
            <a:extLst>
              <a:ext uri="{FF2B5EF4-FFF2-40B4-BE49-F238E27FC236}">
                <a16:creationId xmlns:a16="http://schemas.microsoft.com/office/drawing/2014/main" id="{97CF4C23-75C3-5D14-3C65-71BE5790B6CC}"/>
              </a:ext>
            </a:extLst>
          </p:cNvPr>
          <p:cNvPicPr>
            <a:picLocks noChangeAspect="1"/>
          </p:cNvPicPr>
          <p:nvPr/>
        </p:nvPicPr>
        <p:blipFill rotWithShape="1">
          <a:blip r:embed="rId6"/>
          <a:srcRect t="88980" b="-716"/>
          <a:stretch/>
        </p:blipFill>
        <p:spPr>
          <a:xfrm>
            <a:off x="4900255" y="5548698"/>
            <a:ext cx="5115639" cy="410323"/>
          </a:xfrm>
          <a:prstGeom prst="rect">
            <a:avLst/>
          </a:prstGeom>
        </p:spPr>
      </p:pic>
    </p:spTree>
    <p:extLst>
      <p:ext uri="{BB962C8B-B14F-4D97-AF65-F5344CB8AC3E}">
        <p14:creationId xmlns:p14="http://schemas.microsoft.com/office/powerpoint/2010/main" val="2923345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Hypothesis Testing</a:t>
            </a:r>
          </a:p>
          <a:p>
            <a:pPr algn="l"/>
            <a:endParaRPr lang="en-US" sz="6600" dirty="0">
              <a:solidFill>
                <a:srgbClr val="FF6600"/>
              </a:solidFill>
            </a:endParaRPr>
          </a:p>
        </p:txBody>
      </p:sp>
      <p:pic>
        <p:nvPicPr>
          <p:cNvPr id="5" name="Picture 4">
            <a:extLst>
              <a:ext uri="{FF2B5EF4-FFF2-40B4-BE49-F238E27FC236}">
                <a16:creationId xmlns:a16="http://schemas.microsoft.com/office/drawing/2014/main" id="{A0671315-28BB-BBAD-BDEC-242D8FB14341}"/>
              </a:ext>
            </a:extLst>
          </p:cNvPr>
          <p:cNvPicPr>
            <a:picLocks noChangeAspect="1"/>
          </p:cNvPicPr>
          <p:nvPr/>
        </p:nvPicPr>
        <p:blipFill rotWithShape="1">
          <a:blip r:embed="rId3"/>
          <a:srcRect b="73467"/>
          <a:stretch/>
        </p:blipFill>
        <p:spPr>
          <a:xfrm>
            <a:off x="3771506" y="967004"/>
            <a:ext cx="6677957" cy="922565"/>
          </a:xfrm>
          <a:prstGeom prst="rect">
            <a:avLst/>
          </a:prstGeom>
        </p:spPr>
      </p:pic>
      <p:pic>
        <p:nvPicPr>
          <p:cNvPr id="9" name="Picture 8">
            <a:extLst>
              <a:ext uri="{FF2B5EF4-FFF2-40B4-BE49-F238E27FC236}">
                <a16:creationId xmlns:a16="http://schemas.microsoft.com/office/drawing/2014/main" id="{7ACB8EB5-1E12-4267-2A56-55011DF83FC9}"/>
              </a:ext>
            </a:extLst>
          </p:cNvPr>
          <p:cNvPicPr>
            <a:picLocks noChangeAspect="1"/>
          </p:cNvPicPr>
          <p:nvPr/>
        </p:nvPicPr>
        <p:blipFill rotWithShape="1">
          <a:blip r:embed="rId3"/>
          <a:srcRect t="88199"/>
          <a:stretch/>
        </p:blipFill>
        <p:spPr>
          <a:xfrm>
            <a:off x="4938355" y="1920825"/>
            <a:ext cx="6677957" cy="410323"/>
          </a:xfrm>
          <a:prstGeom prst="rect">
            <a:avLst/>
          </a:prstGeom>
        </p:spPr>
      </p:pic>
      <p:pic>
        <p:nvPicPr>
          <p:cNvPr id="13" name="Picture 12">
            <a:extLst>
              <a:ext uri="{FF2B5EF4-FFF2-40B4-BE49-F238E27FC236}">
                <a16:creationId xmlns:a16="http://schemas.microsoft.com/office/drawing/2014/main" id="{47FAB419-E7B6-B778-1B8C-0AFFCADE3B08}"/>
              </a:ext>
            </a:extLst>
          </p:cNvPr>
          <p:cNvPicPr>
            <a:picLocks noChangeAspect="1"/>
          </p:cNvPicPr>
          <p:nvPr/>
        </p:nvPicPr>
        <p:blipFill rotWithShape="1">
          <a:blip r:embed="rId4"/>
          <a:srcRect b="73755"/>
          <a:stretch/>
        </p:blipFill>
        <p:spPr>
          <a:xfrm>
            <a:off x="3771506" y="2941976"/>
            <a:ext cx="5687219" cy="922565"/>
          </a:xfrm>
          <a:prstGeom prst="rect">
            <a:avLst/>
          </a:prstGeom>
        </p:spPr>
      </p:pic>
      <p:pic>
        <p:nvPicPr>
          <p:cNvPr id="17" name="Picture 16">
            <a:extLst>
              <a:ext uri="{FF2B5EF4-FFF2-40B4-BE49-F238E27FC236}">
                <a16:creationId xmlns:a16="http://schemas.microsoft.com/office/drawing/2014/main" id="{5BF1E3F7-9A90-9A04-2C83-4526AA050B03}"/>
              </a:ext>
            </a:extLst>
          </p:cNvPr>
          <p:cNvPicPr>
            <a:picLocks noChangeAspect="1"/>
          </p:cNvPicPr>
          <p:nvPr/>
        </p:nvPicPr>
        <p:blipFill rotWithShape="1">
          <a:blip r:embed="rId4"/>
          <a:srcRect t="88327"/>
          <a:stretch/>
        </p:blipFill>
        <p:spPr>
          <a:xfrm>
            <a:off x="4909740" y="3951333"/>
            <a:ext cx="5687219" cy="410324"/>
          </a:xfrm>
          <a:prstGeom prst="rect">
            <a:avLst/>
          </a:prstGeom>
        </p:spPr>
      </p:pic>
    </p:spTree>
    <p:extLst>
      <p:ext uri="{BB962C8B-B14F-4D97-AF65-F5344CB8AC3E}">
        <p14:creationId xmlns:p14="http://schemas.microsoft.com/office/powerpoint/2010/main" val="470489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EDA Summary</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824227" y="2295669"/>
            <a:ext cx="3271773" cy="4650632"/>
          </a:xfrm>
          <a:prstGeom prst="rect">
            <a:avLst/>
          </a:prstGeom>
          <a:noFill/>
        </p:spPr>
        <p:txBody>
          <a:bodyPr wrap="square" rtlCol="0">
            <a:spAutoFit/>
          </a:bodyPr>
          <a:lstStyle/>
          <a:p>
            <a:pPr marL="285750" indent="-285750" algn="l">
              <a:buFont typeface="Arial" panose="020B0604020202020204" pitchFamily="34" charset="0"/>
              <a:buChar char="•"/>
            </a:pPr>
            <a:r>
              <a:rPr lang="en-CA" sz="1600" i="0" dirty="0">
                <a:solidFill>
                  <a:srgbClr val="000000"/>
                </a:solidFill>
                <a:effectLst/>
                <a:latin typeface="var(--jp-content-font-family)"/>
              </a:rPr>
              <a:t>Monthly transaction range from 3,000 to 12,000.</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Majority of distance travelled are the same for both company (range from 12 KM to 33 KM)</a:t>
            </a:r>
          </a:p>
          <a:p>
            <a:pPr marL="285750" indent="-285750" algn="l">
              <a:lnSpc>
                <a:spcPct val="150000"/>
              </a:lnSpc>
              <a:buFont typeface="Arial" panose="020B0604020202020204" pitchFamily="34" charset="0"/>
              <a:buChar char="•"/>
            </a:pPr>
            <a:r>
              <a:rPr lang="en-CA" sz="1600" dirty="0">
                <a:solidFill>
                  <a:srgbClr val="000000"/>
                </a:solidFill>
                <a:latin typeface="-apple-system"/>
              </a:rPr>
              <a:t>Yearly profit of around 2 Million</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More transactions in Los Angeles</a:t>
            </a:r>
            <a:r>
              <a:rPr lang="en-CA" sz="1600" dirty="0">
                <a:solidFill>
                  <a:srgbClr val="000000"/>
                </a:solidFill>
                <a:latin typeface="-apple-system"/>
              </a:rPr>
              <a:t>, New York, and San Diego</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Age group range from 18 to 65 year old, majority from 18 to 40</a:t>
            </a:r>
          </a:p>
          <a:p>
            <a:pPr marL="285750" indent="-285750" algn="l">
              <a:lnSpc>
                <a:spcPct val="150000"/>
              </a:lnSpc>
              <a:buFont typeface="Arial" panose="020B0604020202020204" pitchFamily="34" charset="0"/>
              <a:buChar char="•"/>
            </a:pPr>
            <a:r>
              <a:rPr lang="en-CA" sz="1600" dirty="0">
                <a:solidFill>
                  <a:srgbClr val="000000"/>
                </a:solidFill>
                <a:latin typeface="-apple-system"/>
              </a:rPr>
              <a:t>Around 44.2% female and 55.8% male</a:t>
            </a:r>
            <a:br>
              <a:rPr lang="en-CA" i="0" dirty="0">
                <a:solidFill>
                  <a:srgbClr val="000000"/>
                </a:solidFill>
                <a:effectLst/>
                <a:latin typeface="-apple-system"/>
              </a:rPr>
            </a:br>
            <a:endParaRPr lang="en-CA" i="0" dirty="0">
              <a:effectLst/>
              <a:latin typeface="-apple-system"/>
            </a:endParaRPr>
          </a:p>
        </p:txBody>
      </p:sp>
      <p:pic>
        <p:nvPicPr>
          <p:cNvPr id="7" name="Picture 2" descr="Pink Taxi Vector Images (over 610)">
            <a:extLst>
              <a:ext uri="{FF2B5EF4-FFF2-40B4-BE49-F238E27FC236}">
                <a16:creationId xmlns:a16="http://schemas.microsoft.com/office/drawing/2014/main" id="{6C1ED098-645E-2972-D11F-95C404249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79" t="26809" r="-3079" b="50228"/>
          <a:stretch/>
        </p:blipFill>
        <p:spPr bwMode="auto">
          <a:xfrm>
            <a:off x="2557461" y="858982"/>
            <a:ext cx="4135697" cy="9975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ink Taxi Vector Images (over 610)">
            <a:extLst>
              <a:ext uri="{FF2B5EF4-FFF2-40B4-BE49-F238E27FC236}">
                <a16:creationId xmlns:a16="http://schemas.microsoft.com/office/drawing/2014/main" id="{BB80135C-0A63-A613-42C2-E8B3EC76A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 t="2572" r="-521" b="73862"/>
          <a:stretch/>
        </p:blipFill>
        <p:spPr bwMode="auto">
          <a:xfrm>
            <a:off x="7197724" y="858982"/>
            <a:ext cx="4070639" cy="10076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5BB08B8-B76D-9427-A8DE-03A84859CBB5}"/>
              </a:ext>
            </a:extLst>
          </p:cNvPr>
          <p:cNvSpPr txBox="1"/>
          <p:nvPr/>
        </p:nvSpPr>
        <p:spPr>
          <a:xfrm>
            <a:off x="6483927" y="1152627"/>
            <a:ext cx="916997" cy="400110"/>
          </a:xfrm>
          <a:prstGeom prst="rect">
            <a:avLst/>
          </a:prstGeom>
          <a:noFill/>
        </p:spPr>
        <p:txBody>
          <a:bodyPr wrap="square" rtlCol="0">
            <a:spAutoFit/>
          </a:bodyPr>
          <a:lstStyle/>
          <a:p>
            <a:r>
              <a:rPr lang="en-CA" sz="2000" b="1" dirty="0"/>
              <a:t>VS</a:t>
            </a:r>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5C79C3C-6019-9B9B-81CB-15E71E60C2DA}"/>
                  </a:ext>
                </a:extLst>
              </p14:cNvPr>
              <p14:cNvContentPartPr/>
              <p14:nvPr/>
            </p14:nvContentPartPr>
            <p14:xfrm>
              <a:off x="6732750" y="2037870"/>
              <a:ext cx="360" cy="4429605"/>
            </p14:xfrm>
          </p:contentPart>
        </mc:Choice>
        <mc:Fallback xmlns="">
          <p:pic>
            <p:nvPicPr>
              <p:cNvPr id="18" name="Ink 17">
                <a:extLst>
                  <a:ext uri="{FF2B5EF4-FFF2-40B4-BE49-F238E27FC236}">
                    <a16:creationId xmlns:a16="http://schemas.microsoft.com/office/drawing/2014/main" id="{25C79C3C-6019-9B9B-81CB-15E71E60C2DA}"/>
                  </a:ext>
                </a:extLst>
              </p:cNvPr>
              <p:cNvPicPr/>
              <p:nvPr/>
            </p:nvPicPr>
            <p:blipFill>
              <a:blip r:embed="rId5"/>
              <a:stretch>
                <a:fillRect/>
              </a:stretch>
            </p:blipFill>
            <p:spPr>
              <a:xfrm>
                <a:off x="6723750" y="2028870"/>
                <a:ext cx="18000" cy="4447246"/>
              </a:xfrm>
              <a:prstGeom prst="rect">
                <a:avLst/>
              </a:prstGeom>
            </p:spPr>
          </p:pic>
        </mc:Fallback>
      </mc:AlternateContent>
      <p:sp>
        <p:nvSpPr>
          <p:cNvPr id="19" name="TextBox 18">
            <a:extLst>
              <a:ext uri="{FF2B5EF4-FFF2-40B4-BE49-F238E27FC236}">
                <a16:creationId xmlns:a16="http://schemas.microsoft.com/office/drawing/2014/main" id="{342C435B-EA03-CC11-EFB3-F18CB1414071}"/>
              </a:ext>
            </a:extLst>
          </p:cNvPr>
          <p:cNvSpPr txBox="1"/>
          <p:nvPr/>
        </p:nvSpPr>
        <p:spPr>
          <a:xfrm>
            <a:off x="7472427" y="2295669"/>
            <a:ext cx="3271773" cy="4650632"/>
          </a:xfrm>
          <a:prstGeom prst="rect">
            <a:avLst/>
          </a:prstGeom>
          <a:noFill/>
        </p:spPr>
        <p:txBody>
          <a:bodyPr wrap="square" rtlCol="0">
            <a:spAutoFit/>
          </a:bodyPr>
          <a:lstStyle/>
          <a:p>
            <a:pPr marL="285750" indent="-285750" algn="l">
              <a:buFont typeface="Arial" panose="020B0604020202020204" pitchFamily="34" charset="0"/>
              <a:buChar char="•"/>
            </a:pPr>
            <a:r>
              <a:rPr lang="en-CA" sz="1600" i="0" dirty="0">
                <a:solidFill>
                  <a:srgbClr val="000000"/>
                </a:solidFill>
                <a:effectLst/>
                <a:latin typeface="var(--jp-content-font-family)"/>
              </a:rPr>
              <a:t>Monthly transaction range from 15,000 to 35,000.</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Majority of distance travelled are the same for both company (range from 12 KM to 33 KM)</a:t>
            </a:r>
          </a:p>
          <a:p>
            <a:pPr marL="285750" indent="-285750" algn="l">
              <a:lnSpc>
                <a:spcPct val="150000"/>
              </a:lnSpc>
              <a:buFont typeface="Arial" panose="020B0604020202020204" pitchFamily="34" charset="0"/>
              <a:buChar char="•"/>
            </a:pPr>
            <a:r>
              <a:rPr lang="en-CA" sz="1600" dirty="0">
                <a:solidFill>
                  <a:srgbClr val="000000"/>
                </a:solidFill>
                <a:latin typeface="-apple-system"/>
              </a:rPr>
              <a:t>Yearly profit of 14 to 16.5 Million</a:t>
            </a:r>
          </a:p>
          <a:p>
            <a:pPr marL="285750" indent="-285750" algn="l">
              <a:lnSpc>
                <a:spcPct val="150000"/>
              </a:lnSpc>
              <a:buFont typeface="Arial" panose="020B0604020202020204" pitchFamily="34" charset="0"/>
              <a:buChar char="•"/>
            </a:pPr>
            <a:r>
              <a:rPr kumimoji="0" lang="en-CA" sz="1600" b="0" i="0" u="none" strike="noStrike" kern="1200" cap="none" spc="0" normalizeH="0" baseline="0" noProof="0" dirty="0">
                <a:ln>
                  <a:noFill/>
                </a:ln>
                <a:solidFill>
                  <a:srgbClr val="000000"/>
                </a:solidFill>
                <a:effectLst/>
                <a:uLnTx/>
                <a:uFillTx/>
                <a:latin typeface="-apple-system"/>
                <a:ea typeface="+mn-ea"/>
                <a:cs typeface="+mn-cs"/>
              </a:rPr>
              <a:t>More transactions in New York, Chicago and Washington</a:t>
            </a:r>
          </a:p>
          <a:p>
            <a:pPr marL="285750" indent="-285750" algn="l">
              <a:lnSpc>
                <a:spcPct val="150000"/>
              </a:lnSpc>
              <a:buFont typeface="Arial" panose="020B0604020202020204" pitchFamily="34" charset="0"/>
              <a:buChar char="•"/>
            </a:pPr>
            <a:r>
              <a:rPr kumimoji="0" lang="en-CA" sz="1600" b="0" i="0" u="none" strike="noStrike" kern="1200" cap="none" spc="0" normalizeH="0" baseline="0" noProof="0" dirty="0">
                <a:ln>
                  <a:noFill/>
                </a:ln>
                <a:solidFill>
                  <a:srgbClr val="000000"/>
                </a:solidFill>
                <a:effectLst/>
                <a:uLnTx/>
                <a:uFillTx/>
                <a:latin typeface="-apple-system"/>
                <a:ea typeface="+mn-ea"/>
                <a:cs typeface="+mn-cs"/>
              </a:rPr>
              <a:t>Age group range from 18 to 65 year old, majority from 18 to 40</a:t>
            </a:r>
          </a:p>
          <a:p>
            <a:pPr marL="285750" indent="-285750" algn="l">
              <a:lnSpc>
                <a:spcPct val="150000"/>
              </a:lnSpc>
              <a:buFont typeface="Arial" panose="020B0604020202020204" pitchFamily="34" charset="0"/>
              <a:buChar char="•"/>
            </a:pPr>
            <a:r>
              <a:rPr kumimoji="0" lang="en-CA" sz="1600" b="0" i="0" u="none" strike="noStrike" kern="1200" cap="none" spc="0" normalizeH="0" baseline="0" noProof="0" dirty="0">
                <a:ln>
                  <a:noFill/>
                </a:ln>
                <a:solidFill>
                  <a:srgbClr val="000000"/>
                </a:solidFill>
                <a:effectLst/>
                <a:uLnTx/>
                <a:uFillTx/>
                <a:latin typeface="-apple-system"/>
                <a:ea typeface="+mn-ea"/>
                <a:cs typeface="+mn-cs"/>
              </a:rPr>
              <a:t>Around 42.2% female and 57.8% male</a:t>
            </a:r>
            <a:br>
              <a:rPr lang="en-CA" i="0" dirty="0">
                <a:solidFill>
                  <a:srgbClr val="000000"/>
                </a:solidFill>
                <a:effectLst/>
                <a:latin typeface="-apple-system"/>
              </a:rPr>
            </a:br>
            <a:endParaRPr lang="en-CA" i="0" dirty="0">
              <a:effectLst/>
              <a:latin typeface="-apple-system"/>
            </a:endParaRPr>
          </a:p>
        </p:txBody>
      </p:sp>
    </p:spTree>
    <p:extLst>
      <p:ext uri="{BB962C8B-B14F-4D97-AF65-F5344CB8AC3E}">
        <p14:creationId xmlns:p14="http://schemas.microsoft.com/office/powerpoint/2010/main" val="2042423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EDA Summary</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824227" y="2295669"/>
            <a:ext cx="3271773" cy="415819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CA" sz="1600" dirty="0">
                <a:solidFill>
                  <a:srgbClr val="000000"/>
                </a:solidFill>
                <a:latin typeface="-apple-system"/>
              </a:rPr>
              <a:t>Around 59.9% uses card and 40.1% uses cash to pay</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Less profit per distance then Yellow Cab</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Less profit per price charged then Yellow Cab </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Charge</a:t>
            </a:r>
            <a:r>
              <a:rPr lang="en-CA" sz="1600" dirty="0">
                <a:solidFill>
                  <a:srgbClr val="000000"/>
                </a:solidFill>
                <a:latin typeface="-apple-system"/>
              </a:rPr>
              <a:t> less per distance then Yellow Cab</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1/8 time</a:t>
            </a:r>
            <a:r>
              <a:rPr lang="en-CA" sz="1600" dirty="0">
                <a:solidFill>
                  <a:srgbClr val="000000"/>
                </a:solidFill>
                <a:latin typeface="-apple-system"/>
              </a:rPr>
              <a:t>s the total profit of Yellow Cab </a:t>
            </a:r>
            <a:br>
              <a:rPr lang="en-CA" i="0" dirty="0">
                <a:solidFill>
                  <a:srgbClr val="000000"/>
                </a:solidFill>
                <a:effectLst/>
                <a:latin typeface="-apple-system"/>
              </a:rPr>
            </a:br>
            <a:endParaRPr lang="en-CA" i="0" dirty="0">
              <a:effectLst/>
              <a:latin typeface="-apple-system"/>
            </a:endParaRPr>
          </a:p>
        </p:txBody>
      </p:sp>
      <p:pic>
        <p:nvPicPr>
          <p:cNvPr id="7" name="Picture 2" descr="Pink Taxi Vector Images (over 610)">
            <a:extLst>
              <a:ext uri="{FF2B5EF4-FFF2-40B4-BE49-F238E27FC236}">
                <a16:creationId xmlns:a16="http://schemas.microsoft.com/office/drawing/2014/main" id="{6C1ED098-645E-2972-D11F-95C404249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79" t="26809" r="-3079" b="50228"/>
          <a:stretch/>
        </p:blipFill>
        <p:spPr bwMode="auto">
          <a:xfrm>
            <a:off x="2557461" y="858982"/>
            <a:ext cx="4135697" cy="9975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ink Taxi Vector Images (over 610)">
            <a:extLst>
              <a:ext uri="{FF2B5EF4-FFF2-40B4-BE49-F238E27FC236}">
                <a16:creationId xmlns:a16="http://schemas.microsoft.com/office/drawing/2014/main" id="{BB80135C-0A63-A613-42C2-E8B3EC76A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 t="2572" r="-521" b="73862"/>
          <a:stretch/>
        </p:blipFill>
        <p:spPr bwMode="auto">
          <a:xfrm>
            <a:off x="7197724" y="858982"/>
            <a:ext cx="4070639" cy="10076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5BB08B8-B76D-9427-A8DE-03A84859CBB5}"/>
              </a:ext>
            </a:extLst>
          </p:cNvPr>
          <p:cNvSpPr txBox="1"/>
          <p:nvPr/>
        </p:nvSpPr>
        <p:spPr>
          <a:xfrm>
            <a:off x="6483927" y="1152627"/>
            <a:ext cx="916997" cy="400110"/>
          </a:xfrm>
          <a:prstGeom prst="rect">
            <a:avLst/>
          </a:prstGeom>
          <a:noFill/>
        </p:spPr>
        <p:txBody>
          <a:bodyPr wrap="square" rtlCol="0">
            <a:spAutoFit/>
          </a:bodyPr>
          <a:lstStyle/>
          <a:p>
            <a:r>
              <a:rPr lang="en-CA" sz="2000" b="1" dirty="0"/>
              <a:t>VS</a:t>
            </a:r>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5C79C3C-6019-9B9B-81CB-15E71E60C2DA}"/>
                  </a:ext>
                </a:extLst>
              </p14:cNvPr>
              <p14:cNvContentPartPr/>
              <p14:nvPr/>
            </p14:nvContentPartPr>
            <p14:xfrm>
              <a:off x="6732750" y="2037870"/>
              <a:ext cx="360" cy="4429605"/>
            </p14:xfrm>
          </p:contentPart>
        </mc:Choice>
        <mc:Fallback xmlns="">
          <p:pic>
            <p:nvPicPr>
              <p:cNvPr id="18" name="Ink 17">
                <a:extLst>
                  <a:ext uri="{FF2B5EF4-FFF2-40B4-BE49-F238E27FC236}">
                    <a16:creationId xmlns:a16="http://schemas.microsoft.com/office/drawing/2014/main" id="{25C79C3C-6019-9B9B-81CB-15E71E60C2DA}"/>
                  </a:ext>
                </a:extLst>
              </p:cNvPr>
              <p:cNvPicPr/>
              <p:nvPr/>
            </p:nvPicPr>
            <p:blipFill>
              <a:blip r:embed="rId5"/>
              <a:stretch>
                <a:fillRect/>
              </a:stretch>
            </p:blipFill>
            <p:spPr>
              <a:xfrm>
                <a:off x="6723750" y="2028870"/>
                <a:ext cx="18000" cy="4447244"/>
              </a:xfrm>
              <a:prstGeom prst="rect">
                <a:avLst/>
              </a:prstGeom>
            </p:spPr>
          </p:pic>
        </mc:Fallback>
      </mc:AlternateContent>
      <p:sp>
        <p:nvSpPr>
          <p:cNvPr id="19" name="TextBox 18">
            <a:extLst>
              <a:ext uri="{FF2B5EF4-FFF2-40B4-BE49-F238E27FC236}">
                <a16:creationId xmlns:a16="http://schemas.microsoft.com/office/drawing/2014/main" id="{342C435B-EA03-CC11-EFB3-F18CB1414071}"/>
              </a:ext>
            </a:extLst>
          </p:cNvPr>
          <p:cNvSpPr txBox="1"/>
          <p:nvPr/>
        </p:nvSpPr>
        <p:spPr>
          <a:xfrm>
            <a:off x="7472427" y="2295669"/>
            <a:ext cx="3271773" cy="415819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CA" sz="1600" dirty="0">
                <a:solidFill>
                  <a:srgbClr val="000000"/>
                </a:solidFill>
                <a:latin typeface="-apple-system"/>
              </a:rPr>
              <a:t>Around 60% uses card and 40% uses cash to pay</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More profit per distance then Pink Cab</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More profit per price charged then Pink Cab (almost double)</a:t>
            </a:r>
          </a:p>
          <a:p>
            <a:pPr marL="285750" indent="-285750" algn="l">
              <a:lnSpc>
                <a:spcPct val="150000"/>
              </a:lnSpc>
              <a:buFont typeface="Arial" panose="020B0604020202020204" pitchFamily="34" charset="0"/>
              <a:buChar char="•"/>
            </a:pPr>
            <a:r>
              <a:rPr lang="en-CA" sz="1600" dirty="0">
                <a:solidFill>
                  <a:srgbClr val="000000"/>
                </a:solidFill>
                <a:latin typeface="-apple-system"/>
              </a:rPr>
              <a:t>Charge more per distance then Pink Cab</a:t>
            </a:r>
          </a:p>
          <a:p>
            <a:pPr marL="285750" indent="-285750" algn="l">
              <a:lnSpc>
                <a:spcPct val="150000"/>
              </a:lnSpc>
              <a:buFont typeface="Arial" panose="020B0604020202020204" pitchFamily="34" charset="0"/>
              <a:buChar char="•"/>
            </a:pPr>
            <a:r>
              <a:rPr lang="en-CA" sz="1600" i="0" dirty="0">
                <a:solidFill>
                  <a:srgbClr val="000000"/>
                </a:solidFill>
                <a:effectLst/>
                <a:latin typeface="-apple-system"/>
              </a:rPr>
              <a:t>8 times the tot</a:t>
            </a:r>
            <a:r>
              <a:rPr lang="en-CA" sz="1600" dirty="0">
                <a:solidFill>
                  <a:srgbClr val="000000"/>
                </a:solidFill>
                <a:latin typeface="-apple-system"/>
              </a:rPr>
              <a:t>al profit of Pink Cab</a:t>
            </a:r>
            <a:br>
              <a:rPr lang="en-CA" i="0" dirty="0">
                <a:solidFill>
                  <a:srgbClr val="000000"/>
                </a:solidFill>
                <a:effectLst/>
                <a:latin typeface="-apple-system"/>
              </a:rPr>
            </a:br>
            <a:endParaRPr lang="en-CA" i="0" dirty="0">
              <a:effectLst/>
              <a:latin typeface="-apple-system"/>
            </a:endParaRPr>
          </a:p>
        </p:txBody>
      </p:sp>
    </p:spTree>
    <p:extLst>
      <p:ext uri="{BB962C8B-B14F-4D97-AF65-F5344CB8AC3E}">
        <p14:creationId xmlns:p14="http://schemas.microsoft.com/office/powerpoint/2010/main" val="22872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Conclusion</a:t>
            </a:r>
          </a:p>
          <a:p>
            <a:pPr algn="l"/>
            <a:endParaRPr lang="en-US" sz="6600" dirty="0">
              <a:solidFill>
                <a:srgbClr val="FF6600"/>
              </a:solidFill>
            </a:endParaRPr>
          </a:p>
        </p:txBody>
      </p:sp>
      <p:pic>
        <p:nvPicPr>
          <p:cNvPr id="9" name="Picture 4" descr="Pink Taxi Vector Images (over 610)">
            <a:extLst>
              <a:ext uri="{FF2B5EF4-FFF2-40B4-BE49-F238E27FC236}">
                <a16:creationId xmlns:a16="http://schemas.microsoft.com/office/drawing/2014/main" id="{BB80135C-0A63-A613-42C2-E8B3EC76A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 t="2572" r="-521" b="73862"/>
          <a:stretch/>
        </p:blipFill>
        <p:spPr bwMode="auto">
          <a:xfrm>
            <a:off x="4697428" y="1655762"/>
            <a:ext cx="4070639" cy="100765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42C435B-EA03-CC11-EFB3-F18CB1414071}"/>
              </a:ext>
            </a:extLst>
          </p:cNvPr>
          <p:cNvSpPr txBox="1"/>
          <p:nvPr/>
        </p:nvSpPr>
        <p:spPr>
          <a:xfrm>
            <a:off x="2614851" y="3209921"/>
            <a:ext cx="8235791" cy="2542363"/>
          </a:xfrm>
          <a:prstGeom prst="rect">
            <a:avLst/>
          </a:prstGeom>
          <a:noFill/>
        </p:spPr>
        <p:txBody>
          <a:bodyPr wrap="square" rtlCol="0">
            <a:spAutoFit/>
          </a:bodyPr>
          <a:lstStyle/>
          <a:p>
            <a:pPr algn="l">
              <a:lnSpc>
                <a:spcPct val="150000"/>
              </a:lnSpc>
            </a:pPr>
            <a:r>
              <a:rPr lang="en-CA" i="0" dirty="0">
                <a:solidFill>
                  <a:srgbClr val="000000"/>
                </a:solidFill>
                <a:effectLst/>
                <a:latin typeface="-apple-system"/>
              </a:rPr>
              <a:t>In conclusion, based on the EDA and </a:t>
            </a:r>
            <a:r>
              <a:rPr lang="en-CA" dirty="0">
                <a:solidFill>
                  <a:srgbClr val="000000"/>
                </a:solidFill>
                <a:latin typeface="-apple-system"/>
              </a:rPr>
              <a:t>h</a:t>
            </a:r>
            <a:r>
              <a:rPr lang="en-CA" i="0" dirty="0">
                <a:solidFill>
                  <a:srgbClr val="000000"/>
                </a:solidFill>
                <a:effectLst/>
                <a:latin typeface="-apple-system"/>
              </a:rPr>
              <a:t>ypothesis testing, Yellow Cab company has 7 – 8 times the profit of Pink Cab company per year.  The Yellow Cab company also has 3 – 5 times the about of transactions of Pink Cab. </a:t>
            </a:r>
            <a:r>
              <a:rPr lang="en-CA" dirty="0">
                <a:solidFill>
                  <a:srgbClr val="000000"/>
                </a:solidFill>
                <a:latin typeface="-apple-system"/>
              </a:rPr>
              <a:t>Yellow Cab makes more profit per distance, more profit per price charged, and more profit per distance. Therefore, XYZ should invest into Yellow Cab then Pink Cab.</a:t>
            </a:r>
            <a:br>
              <a:rPr lang="en-CA" i="0" dirty="0">
                <a:solidFill>
                  <a:srgbClr val="000000"/>
                </a:solidFill>
                <a:effectLst/>
                <a:latin typeface="-apple-system"/>
              </a:rPr>
            </a:br>
            <a:endParaRPr lang="en-CA" i="0" dirty="0">
              <a:effectLst/>
              <a:latin typeface="-apple-system"/>
            </a:endParaRPr>
          </a:p>
        </p:txBody>
      </p:sp>
    </p:spTree>
    <p:extLst>
      <p:ext uri="{BB962C8B-B14F-4D97-AF65-F5344CB8AC3E}">
        <p14:creationId xmlns:p14="http://schemas.microsoft.com/office/powerpoint/2010/main" val="322120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5558973" cy="1655762"/>
          </a:xfrm>
        </p:spPr>
        <p:txBody>
          <a:bodyPr>
            <a:normAutofit/>
          </a:bodyPr>
          <a:lstStyle/>
          <a:p>
            <a:pPr algn="l"/>
            <a:r>
              <a:rPr lang="en-US" sz="6600" dirty="0">
                <a:solidFill>
                  <a:srgbClr val="FF6600"/>
                </a:solidFill>
              </a:rPr>
              <a:t>Summary</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152073" y="1403927"/>
            <a:ext cx="8728363" cy="1754326"/>
          </a:xfrm>
          <a:prstGeom prst="rect">
            <a:avLst/>
          </a:prstGeom>
          <a:noFill/>
        </p:spPr>
        <p:txBody>
          <a:bodyPr wrap="square" rtlCol="0">
            <a:spAutoFit/>
          </a:bodyPr>
          <a:lstStyle/>
          <a:p>
            <a:pPr algn="l"/>
            <a:r>
              <a:rPr lang="en-CA" b="1" i="0" dirty="0">
                <a:solidFill>
                  <a:srgbClr val="2D3B45"/>
                </a:solidFill>
                <a:effectLst/>
                <a:latin typeface="Lato Extended"/>
              </a:rPr>
              <a:t>The Client</a:t>
            </a:r>
            <a:endParaRPr lang="en-CA" b="0" i="0" dirty="0">
              <a:solidFill>
                <a:srgbClr val="2D3B45"/>
              </a:solidFill>
              <a:effectLst/>
              <a:latin typeface="Lato Extended"/>
            </a:endParaRPr>
          </a:p>
          <a:p>
            <a:pPr algn="l"/>
            <a:r>
              <a:rPr lang="en-CA"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CA" dirty="0"/>
          </a:p>
        </p:txBody>
      </p:sp>
      <p:pic>
        <p:nvPicPr>
          <p:cNvPr id="1026" name="Picture 2" descr="Pink Taxi Vector Images (over 610)">
            <a:extLst>
              <a:ext uri="{FF2B5EF4-FFF2-40B4-BE49-F238E27FC236}">
                <a16:creationId xmlns:a16="http://schemas.microsoft.com/office/drawing/2014/main" id="{F51DE465-6EEE-AB2A-58E3-B1C9C13224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79" t="26809" r="-3079" b="50228"/>
          <a:stretch/>
        </p:blipFill>
        <p:spPr bwMode="auto">
          <a:xfrm>
            <a:off x="2169534" y="4359564"/>
            <a:ext cx="4135697" cy="9975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nk Taxi Vector Images (over 610)">
            <a:extLst>
              <a:ext uri="{FF2B5EF4-FFF2-40B4-BE49-F238E27FC236}">
                <a16:creationId xmlns:a16="http://schemas.microsoft.com/office/drawing/2014/main" id="{D7EA0A9E-E26A-72CA-A94B-8FAA453BE9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 t="2572" r="-521" b="73862"/>
          <a:stretch/>
        </p:blipFill>
        <p:spPr bwMode="auto">
          <a:xfrm>
            <a:off x="6809797" y="4359564"/>
            <a:ext cx="4070639" cy="10076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D677AA-C15E-32B1-97AA-575E23057FA9}"/>
              </a:ext>
            </a:extLst>
          </p:cNvPr>
          <p:cNvSpPr txBox="1"/>
          <p:nvPr/>
        </p:nvSpPr>
        <p:spPr>
          <a:xfrm>
            <a:off x="6096000" y="4653209"/>
            <a:ext cx="916997" cy="400110"/>
          </a:xfrm>
          <a:prstGeom prst="rect">
            <a:avLst/>
          </a:prstGeom>
          <a:noFill/>
        </p:spPr>
        <p:txBody>
          <a:bodyPr wrap="square" rtlCol="0">
            <a:spAutoFit/>
          </a:bodyPr>
          <a:lstStyle/>
          <a:p>
            <a:r>
              <a:rPr lang="en-CA" sz="2000" b="1" dirty="0"/>
              <a:t>OR</a:t>
            </a:r>
          </a:p>
        </p:txBody>
      </p:sp>
    </p:spTree>
    <p:extLst>
      <p:ext uri="{BB962C8B-B14F-4D97-AF65-F5344CB8AC3E}">
        <p14:creationId xmlns:p14="http://schemas.microsoft.com/office/powerpoint/2010/main" val="358623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5558973" cy="1655762"/>
          </a:xfrm>
        </p:spPr>
        <p:txBody>
          <a:bodyPr>
            <a:normAutofit/>
          </a:bodyPr>
          <a:lstStyle/>
          <a:p>
            <a:pPr algn="l"/>
            <a:r>
              <a:rPr lang="en-US" sz="6600" dirty="0">
                <a:solidFill>
                  <a:srgbClr val="FF6600"/>
                </a:solidFill>
              </a:rPr>
              <a:t>The Datasets</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152073" y="1403927"/>
            <a:ext cx="8728363" cy="1477328"/>
          </a:xfrm>
          <a:prstGeom prst="rect">
            <a:avLst/>
          </a:prstGeom>
          <a:noFill/>
        </p:spPr>
        <p:txBody>
          <a:bodyPr wrap="square" rtlCol="0">
            <a:spAutoFit/>
          </a:bodyPr>
          <a:lstStyle/>
          <a:p>
            <a:pPr algn="l"/>
            <a:r>
              <a:rPr lang="en-CA" b="1" i="0" dirty="0">
                <a:solidFill>
                  <a:srgbClr val="2D3B45"/>
                </a:solidFill>
                <a:effectLst/>
                <a:latin typeface="Lato Extended"/>
              </a:rPr>
              <a:t>There is 4 individual data sets. </a:t>
            </a:r>
          </a:p>
          <a:p>
            <a:pPr algn="l"/>
            <a:endParaRPr lang="en-CA" b="1" i="0" dirty="0">
              <a:solidFill>
                <a:srgbClr val="2D3B45"/>
              </a:solidFill>
              <a:effectLst/>
              <a:latin typeface="Lato Extended"/>
            </a:endParaRPr>
          </a:p>
          <a:p>
            <a:pPr algn="l"/>
            <a:r>
              <a:rPr lang="en-CA" b="1" i="0" dirty="0">
                <a:solidFill>
                  <a:srgbClr val="2D3B45"/>
                </a:solidFill>
                <a:effectLst/>
                <a:latin typeface="Lato Extended"/>
              </a:rPr>
              <a:t>Time period of data is from 31/01/2016 to 31/12/2018.</a:t>
            </a:r>
          </a:p>
          <a:p>
            <a:pPr algn="l"/>
            <a:endParaRPr lang="en-CA" b="1" dirty="0">
              <a:solidFill>
                <a:srgbClr val="2D3B45"/>
              </a:solidFill>
              <a:latin typeface="Lato Extended"/>
            </a:endParaRPr>
          </a:p>
          <a:p>
            <a:endParaRPr lang="en-CA" dirty="0"/>
          </a:p>
        </p:txBody>
      </p:sp>
      <p:pic>
        <p:nvPicPr>
          <p:cNvPr id="12" name="Picture 11">
            <a:extLst>
              <a:ext uri="{FF2B5EF4-FFF2-40B4-BE49-F238E27FC236}">
                <a16:creationId xmlns:a16="http://schemas.microsoft.com/office/drawing/2014/main" id="{A9EB7887-67ED-9F81-AC4E-F62D2CA6C76A}"/>
              </a:ext>
            </a:extLst>
          </p:cNvPr>
          <p:cNvPicPr>
            <a:picLocks noChangeAspect="1"/>
          </p:cNvPicPr>
          <p:nvPr/>
        </p:nvPicPr>
        <p:blipFill>
          <a:blip r:embed="rId3"/>
          <a:stretch>
            <a:fillRect/>
          </a:stretch>
        </p:blipFill>
        <p:spPr>
          <a:xfrm>
            <a:off x="2152073" y="2632052"/>
            <a:ext cx="4421670" cy="2689388"/>
          </a:xfrm>
          <a:prstGeom prst="rect">
            <a:avLst/>
          </a:prstGeom>
        </p:spPr>
      </p:pic>
      <p:pic>
        <p:nvPicPr>
          <p:cNvPr id="14" name="Picture 13">
            <a:extLst>
              <a:ext uri="{FF2B5EF4-FFF2-40B4-BE49-F238E27FC236}">
                <a16:creationId xmlns:a16="http://schemas.microsoft.com/office/drawing/2014/main" id="{91847B80-01D9-1057-A59A-FE307514E38E}"/>
              </a:ext>
            </a:extLst>
          </p:cNvPr>
          <p:cNvPicPr>
            <a:picLocks noChangeAspect="1"/>
          </p:cNvPicPr>
          <p:nvPr/>
        </p:nvPicPr>
        <p:blipFill>
          <a:blip r:embed="rId4"/>
          <a:stretch>
            <a:fillRect/>
          </a:stretch>
        </p:blipFill>
        <p:spPr>
          <a:xfrm>
            <a:off x="6826449" y="2756613"/>
            <a:ext cx="4617405" cy="2178635"/>
          </a:xfrm>
          <a:prstGeom prst="rect">
            <a:avLst/>
          </a:prstGeom>
        </p:spPr>
      </p:pic>
      <p:sp>
        <p:nvSpPr>
          <p:cNvPr id="15" name="TextBox 14">
            <a:extLst>
              <a:ext uri="{FF2B5EF4-FFF2-40B4-BE49-F238E27FC236}">
                <a16:creationId xmlns:a16="http://schemas.microsoft.com/office/drawing/2014/main" id="{D626C3FE-BC02-131A-362C-B29D3156FD8C}"/>
              </a:ext>
            </a:extLst>
          </p:cNvPr>
          <p:cNvSpPr txBox="1"/>
          <p:nvPr/>
        </p:nvSpPr>
        <p:spPr>
          <a:xfrm>
            <a:off x="2152073" y="5775960"/>
            <a:ext cx="77677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2D3B45"/>
                </a:solidFill>
                <a:effectLst/>
                <a:uLnTx/>
                <a:uFillTx/>
                <a:latin typeface="Lato Extended"/>
                <a:ea typeface="+mn-ea"/>
                <a:cs typeface="+mn-cs"/>
              </a:rPr>
              <a:t>Added a Profit column in Cab_Data.csv to store the profit made for that transaction.</a:t>
            </a:r>
          </a:p>
        </p:txBody>
      </p:sp>
    </p:spTree>
    <p:extLst>
      <p:ext uri="{BB962C8B-B14F-4D97-AF65-F5344CB8AC3E}">
        <p14:creationId xmlns:p14="http://schemas.microsoft.com/office/powerpoint/2010/main" val="11624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1893455"/>
            <a:ext cx="5558973" cy="3140363"/>
          </a:xfrm>
        </p:spPr>
        <p:txBody>
          <a:bodyPr>
            <a:normAutofit/>
          </a:bodyPr>
          <a:lstStyle/>
          <a:p>
            <a:pPr algn="l"/>
            <a:r>
              <a:rPr lang="en-US" sz="6600" b="1" dirty="0">
                <a:solidFill>
                  <a:srgbClr val="FF6600"/>
                </a:solidFill>
              </a:rPr>
              <a:t>Exploratory</a:t>
            </a:r>
          </a:p>
          <a:p>
            <a:pPr algn="l"/>
            <a:r>
              <a:rPr lang="en-US" sz="6600" b="1" dirty="0">
                <a:solidFill>
                  <a:srgbClr val="FF6600"/>
                </a:solidFill>
              </a:rPr>
              <a:t>Data</a:t>
            </a:r>
          </a:p>
          <a:p>
            <a:pPr algn="l"/>
            <a:r>
              <a:rPr lang="en-US" sz="6600" b="1" dirty="0">
                <a:solidFill>
                  <a:srgbClr val="FF6600"/>
                </a:solidFill>
              </a:rPr>
              <a:t>Analysis</a:t>
            </a:r>
          </a:p>
        </p:txBody>
      </p:sp>
    </p:spTree>
    <p:extLst>
      <p:ext uri="{BB962C8B-B14F-4D97-AF65-F5344CB8AC3E}">
        <p14:creationId xmlns:p14="http://schemas.microsoft.com/office/powerpoint/2010/main" val="410444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Transactions Per Month</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055937" y="3795125"/>
            <a:ext cx="4313382" cy="2308324"/>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February has the least transactions while December has the highest transactions.</a:t>
            </a:r>
          </a:p>
          <a:p>
            <a:pPr marL="285750" indent="-285750" algn="l">
              <a:buFont typeface="Arial" panose="020B0604020202020204" pitchFamily="34" charset="0"/>
              <a:buChar char="•"/>
            </a:pPr>
            <a:r>
              <a:rPr lang="en-CA" i="0" dirty="0">
                <a:effectLst/>
                <a:latin typeface="-apple-system"/>
              </a:rPr>
              <a:t>There is a trend of increasing transactions from February and peaks in December</a:t>
            </a:r>
          </a:p>
          <a:p>
            <a:pPr marL="285750" indent="-285750" algn="l">
              <a:buFont typeface="Arial" panose="020B0604020202020204" pitchFamily="34" charset="0"/>
              <a:buChar char="•"/>
            </a:pPr>
            <a:r>
              <a:rPr lang="en-CA" i="0" dirty="0">
                <a:effectLst/>
                <a:latin typeface="-apple-system"/>
              </a:rPr>
              <a:t>January has a lot less transactions. </a:t>
            </a:r>
          </a:p>
          <a:p>
            <a:pPr marL="285750" indent="-285750" algn="l">
              <a:buFont typeface="Arial" panose="020B0604020202020204" pitchFamily="34" charset="0"/>
              <a:buChar char="•"/>
            </a:pPr>
            <a:r>
              <a:rPr lang="en-CA" i="0" dirty="0">
                <a:effectLst/>
                <a:latin typeface="-apple-system"/>
              </a:rPr>
              <a:t>Yellow Cab has noticeably many more transaction in all the months</a:t>
            </a:r>
          </a:p>
        </p:txBody>
      </p:sp>
      <p:pic>
        <p:nvPicPr>
          <p:cNvPr id="8" name="Picture 7">
            <a:extLst>
              <a:ext uri="{FF2B5EF4-FFF2-40B4-BE49-F238E27FC236}">
                <a16:creationId xmlns:a16="http://schemas.microsoft.com/office/drawing/2014/main" id="{F47591C7-7AF9-ABAF-8FF3-7CB40839B153}"/>
              </a:ext>
            </a:extLst>
          </p:cNvPr>
          <p:cNvPicPr>
            <a:picLocks noChangeAspect="1"/>
          </p:cNvPicPr>
          <p:nvPr/>
        </p:nvPicPr>
        <p:blipFill>
          <a:blip r:embed="rId3"/>
          <a:stretch>
            <a:fillRect/>
          </a:stretch>
        </p:blipFill>
        <p:spPr>
          <a:xfrm>
            <a:off x="1827152" y="877492"/>
            <a:ext cx="4073468" cy="2770557"/>
          </a:xfrm>
          <a:prstGeom prst="rect">
            <a:avLst/>
          </a:prstGeom>
        </p:spPr>
      </p:pic>
      <p:pic>
        <p:nvPicPr>
          <p:cNvPr id="10" name="Picture 9">
            <a:extLst>
              <a:ext uri="{FF2B5EF4-FFF2-40B4-BE49-F238E27FC236}">
                <a16:creationId xmlns:a16="http://schemas.microsoft.com/office/drawing/2014/main" id="{CD655CCF-2BF8-FF9E-F794-A9D467F25C33}"/>
              </a:ext>
            </a:extLst>
          </p:cNvPr>
          <p:cNvPicPr>
            <a:picLocks noChangeAspect="1"/>
          </p:cNvPicPr>
          <p:nvPr/>
        </p:nvPicPr>
        <p:blipFill>
          <a:blip r:embed="rId4"/>
          <a:stretch>
            <a:fillRect/>
          </a:stretch>
        </p:blipFill>
        <p:spPr>
          <a:xfrm>
            <a:off x="6838017" y="877492"/>
            <a:ext cx="4159526" cy="2691458"/>
          </a:xfrm>
          <a:prstGeom prst="rect">
            <a:avLst/>
          </a:prstGeom>
        </p:spPr>
      </p:pic>
      <p:pic>
        <p:nvPicPr>
          <p:cNvPr id="12" name="Picture 11">
            <a:extLst>
              <a:ext uri="{FF2B5EF4-FFF2-40B4-BE49-F238E27FC236}">
                <a16:creationId xmlns:a16="http://schemas.microsoft.com/office/drawing/2014/main" id="{A320D188-1BA4-9644-6CAC-8AD4F57CA5EF}"/>
              </a:ext>
            </a:extLst>
          </p:cNvPr>
          <p:cNvPicPr>
            <a:picLocks noChangeAspect="1"/>
          </p:cNvPicPr>
          <p:nvPr/>
        </p:nvPicPr>
        <p:blipFill>
          <a:blip r:embed="rId5"/>
          <a:stretch>
            <a:fillRect/>
          </a:stretch>
        </p:blipFill>
        <p:spPr>
          <a:xfrm>
            <a:off x="6838017" y="3497078"/>
            <a:ext cx="4236454" cy="2747037"/>
          </a:xfrm>
          <a:prstGeom prst="rect">
            <a:avLst/>
          </a:prstGeom>
        </p:spPr>
      </p:pic>
    </p:spTree>
    <p:extLst>
      <p:ext uri="{BB962C8B-B14F-4D97-AF65-F5344CB8AC3E}">
        <p14:creationId xmlns:p14="http://schemas.microsoft.com/office/powerpoint/2010/main" val="373757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543991" cy="1655762"/>
          </a:xfrm>
        </p:spPr>
        <p:txBody>
          <a:bodyPr>
            <a:normAutofit/>
          </a:bodyPr>
          <a:lstStyle/>
          <a:p>
            <a:pPr algn="l"/>
            <a:r>
              <a:rPr lang="en-US" sz="5500" dirty="0">
                <a:solidFill>
                  <a:srgbClr val="FF6600"/>
                </a:solidFill>
              </a:rPr>
              <a:t>Frequency of Distance Travelled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028228" y="5184184"/>
            <a:ext cx="9170390" cy="646331"/>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Travel distance is range from 2 KM to 48 KM</a:t>
            </a:r>
          </a:p>
          <a:p>
            <a:pPr marL="285750" indent="-285750" algn="l">
              <a:buFont typeface="Arial" panose="020B0604020202020204" pitchFamily="34" charset="0"/>
              <a:buChar char="•"/>
            </a:pPr>
            <a:r>
              <a:rPr lang="en-CA" dirty="0">
                <a:latin typeface="-apple-system"/>
              </a:rPr>
              <a:t>Majority of the distance are from 12 KM to 33 KM</a:t>
            </a:r>
            <a:endParaRPr lang="en-CA" i="0" dirty="0">
              <a:effectLst/>
              <a:latin typeface="-apple-system"/>
            </a:endParaRPr>
          </a:p>
        </p:txBody>
      </p:sp>
      <p:pic>
        <p:nvPicPr>
          <p:cNvPr id="7" name="Picture 6">
            <a:extLst>
              <a:ext uri="{FF2B5EF4-FFF2-40B4-BE49-F238E27FC236}">
                <a16:creationId xmlns:a16="http://schemas.microsoft.com/office/drawing/2014/main" id="{2913F1F2-4FC0-2CDE-D991-5A36C908AAD9}"/>
              </a:ext>
            </a:extLst>
          </p:cNvPr>
          <p:cNvPicPr>
            <a:picLocks noChangeAspect="1"/>
          </p:cNvPicPr>
          <p:nvPr/>
        </p:nvPicPr>
        <p:blipFill>
          <a:blip r:embed="rId3"/>
          <a:stretch>
            <a:fillRect/>
          </a:stretch>
        </p:blipFill>
        <p:spPr>
          <a:xfrm>
            <a:off x="1654627" y="1225053"/>
            <a:ext cx="5224318" cy="3292283"/>
          </a:xfrm>
          <a:prstGeom prst="rect">
            <a:avLst/>
          </a:prstGeom>
        </p:spPr>
      </p:pic>
      <p:pic>
        <p:nvPicPr>
          <p:cNvPr id="11" name="Picture 10">
            <a:extLst>
              <a:ext uri="{FF2B5EF4-FFF2-40B4-BE49-F238E27FC236}">
                <a16:creationId xmlns:a16="http://schemas.microsoft.com/office/drawing/2014/main" id="{7EA142D5-D220-79E2-ADFA-F787E560FAFE}"/>
              </a:ext>
            </a:extLst>
          </p:cNvPr>
          <p:cNvPicPr>
            <a:picLocks noChangeAspect="1"/>
          </p:cNvPicPr>
          <p:nvPr/>
        </p:nvPicPr>
        <p:blipFill>
          <a:blip r:embed="rId4"/>
          <a:stretch>
            <a:fillRect/>
          </a:stretch>
        </p:blipFill>
        <p:spPr>
          <a:xfrm>
            <a:off x="7032670" y="1313179"/>
            <a:ext cx="4780640" cy="3284455"/>
          </a:xfrm>
          <a:prstGeom prst="rect">
            <a:avLst/>
          </a:prstGeom>
        </p:spPr>
      </p:pic>
    </p:spTree>
    <p:extLst>
      <p:ext uri="{BB962C8B-B14F-4D97-AF65-F5344CB8AC3E}">
        <p14:creationId xmlns:p14="http://schemas.microsoft.com/office/powerpoint/2010/main" val="253143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Per Year</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64301" y="5193420"/>
            <a:ext cx="7494464" cy="923330"/>
          </a:xfrm>
          <a:prstGeom prst="rect">
            <a:avLst/>
          </a:prstGeom>
          <a:noFill/>
        </p:spPr>
        <p:txBody>
          <a:bodyPr wrap="square" rtlCol="0">
            <a:spAutoFit/>
          </a:bodyPr>
          <a:lstStyle/>
          <a:p>
            <a:r>
              <a:rPr lang="en-CA" i="0" dirty="0">
                <a:effectLst/>
                <a:latin typeface="-apple-system"/>
              </a:rPr>
              <a:t>The graph above, shows the profit of both Cab company and the Yellow Cab is more profitable. The profit is the highest in 2017 followed by 2016 and 2018.</a:t>
            </a:r>
          </a:p>
          <a:p>
            <a:pPr algn="l"/>
            <a:endParaRPr lang="en-CA" i="0" dirty="0">
              <a:effectLst/>
              <a:latin typeface="-apple-system"/>
            </a:endParaRPr>
          </a:p>
        </p:txBody>
      </p:sp>
      <p:pic>
        <p:nvPicPr>
          <p:cNvPr id="8" name="Picture 7">
            <a:extLst>
              <a:ext uri="{FF2B5EF4-FFF2-40B4-BE49-F238E27FC236}">
                <a16:creationId xmlns:a16="http://schemas.microsoft.com/office/drawing/2014/main" id="{86CD67E2-4E0F-1EEB-FDC4-08AC698D0939}"/>
              </a:ext>
            </a:extLst>
          </p:cNvPr>
          <p:cNvPicPr>
            <a:picLocks noChangeAspect="1"/>
          </p:cNvPicPr>
          <p:nvPr/>
        </p:nvPicPr>
        <p:blipFill>
          <a:blip r:embed="rId3"/>
          <a:stretch>
            <a:fillRect/>
          </a:stretch>
        </p:blipFill>
        <p:spPr>
          <a:xfrm>
            <a:off x="3804126" y="1027485"/>
            <a:ext cx="5718566" cy="3878680"/>
          </a:xfrm>
          <a:prstGeom prst="rect">
            <a:avLst/>
          </a:prstGeom>
        </p:spPr>
      </p:pic>
    </p:spTree>
    <p:extLst>
      <p:ext uri="{BB962C8B-B14F-4D97-AF65-F5344CB8AC3E}">
        <p14:creationId xmlns:p14="http://schemas.microsoft.com/office/powerpoint/2010/main" val="311309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10112500" cy="1655762"/>
          </a:xfrm>
        </p:spPr>
        <p:txBody>
          <a:bodyPr>
            <a:normAutofit/>
          </a:bodyPr>
          <a:lstStyle/>
          <a:p>
            <a:pPr algn="l"/>
            <a:r>
              <a:rPr lang="en-US" sz="5500" dirty="0">
                <a:solidFill>
                  <a:srgbClr val="FF6600"/>
                </a:solidFill>
              </a:rPr>
              <a:t>Percentage of Population in City</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9060872" y="1729783"/>
            <a:ext cx="2595419" cy="2308324"/>
          </a:xfrm>
          <a:prstGeom prst="rect">
            <a:avLst/>
          </a:prstGeom>
          <a:noFill/>
        </p:spPr>
        <p:txBody>
          <a:bodyPr wrap="square" rtlCol="0">
            <a:spAutoFit/>
          </a:bodyPr>
          <a:lstStyle/>
          <a:p>
            <a:r>
              <a:rPr lang="en-CA" i="0" dirty="0">
                <a:effectLst/>
                <a:latin typeface="-apple-system"/>
              </a:rPr>
              <a:t>The percentage of population that uses the cab services are highest in San Francisco, Washington and Boston is the highest.</a:t>
            </a:r>
          </a:p>
          <a:p>
            <a:endParaRPr lang="en-CA" i="0" dirty="0">
              <a:effectLst/>
              <a:latin typeface="-apple-system"/>
            </a:endParaRPr>
          </a:p>
          <a:p>
            <a:pPr algn="l"/>
            <a:endParaRPr lang="en-CA" i="0" dirty="0">
              <a:effectLst/>
              <a:latin typeface="-apple-system"/>
            </a:endParaRPr>
          </a:p>
        </p:txBody>
      </p:sp>
      <p:pic>
        <p:nvPicPr>
          <p:cNvPr id="7" name="Picture 6">
            <a:extLst>
              <a:ext uri="{FF2B5EF4-FFF2-40B4-BE49-F238E27FC236}">
                <a16:creationId xmlns:a16="http://schemas.microsoft.com/office/drawing/2014/main" id="{95D5BEE9-6311-E03D-A4F7-D2344CC0748A}"/>
              </a:ext>
            </a:extLst>
          </p:cNvPr>
          <p:cNvPicPr>
            <a:picLocks noChangeAspect="1"/>
          </p:cNvPicPr>
          <p:nvPr/>
        </p:nvPicPr>
        <p:blipFill>
          <a:blip r:embed="rId3"/>
          <a:stretch>
            <a:fillRect/>
          </a:stretch>
        </p:blipFill>
        <p:spPr>
          <a:xfrm>
            <a:off x="1654627" y="944624"/>
            <a:ext cx="7159605" cy="5630286"/>
          </a:xfrm>
          <a:prstGeom prst="rect">
            <a:avLst/>
          </a:prstGeom>
        </p:spPr>
      </p:pic>
    </p:spTree>
    <p:extLst>
      <p:ext uri="{BB962C8B-B14F-4D97-AF65-F5344CB8AC3E}">
        <p14:creationId xmlns:p14="http://schemas.microsoft.com/office/powerpoint/2010/main" val="8128320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
  <TotalTime>349</TotalTime>
  <Words>829</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Lato Extended</vt:lpstr>
      <vt:lpstr>var(--jp-content-font-family)</vt:lpstr>
      <vt:lpstr>Arial</vt:lpstr>
      <vt:lpstr>Calibri</vt:lpstr>
      <vt:lpstr>Calibri Light</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Jeffery</dc:creator>
  <cp:lastModifiedBy>Jeff Shu</cp:lastModifiedBy>
  <cp:revision>105</cp:revision>
  <dcterms:created xsi:type="dcterms:W3CDTF">2020-12-18T04:50:05Z</dcterms:created>
  <dcterms:modified xsi:type="dcterms:W3CDTF">2022-07-21T22:57:35Z</dcterms:modified>
</cp:coreProperties>
</file>