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5"/>
  </p:notesMasterIdLst>
  <p:handoutMasterIdLst>
    <p:handoutMasterId r:id="rId16"/>
  </p:handoutMasterIdLst>
  <p:sldIdLst>
    <p:sldId id="270" r:id="rId3"/>
    <p:sldId id="339" r:id="rId4"/>
    <p:sldId id="331" r:id="rId5"/>
    <p:sldId id="337" r:id="rId6"/>
    <p:sldId id="335" r:id="rId7"/>
    <p:sldId id="332" r:id="rId8"/>
    <p:sldId id="330" r:id="rId9"/>
    <p:sldId id="334" r:id="rId10"/>
    <p:sldId id="338" r:id="rId11"/>
    <p:sldId id="340" r:id="rId12"/>
    <p:sldId id="341" r:id="rId13"/>
    <p:sldId id="336" r:id="rId14"/>
  </p:sldIdLst>
  <p:sldSz cx="9144000" cy="5143500" type="screen16x9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6">
          <p15:clr>
            <a:srgbClr val="A4A3A4"/>
          </p15:clr>
        </p15:guide>
        <p15:guide id="2" pos="53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na Koval" initials="MOU" lastIdx="1" clrIdx="0">
    <p:extLst>
      <p:ext uri="{19B8F6BF-5375-455C-9EA6-DF929625EA0E}">
        <p15:presenceInfo xmlns:p15="http://schemas.microsoft.com/office/powerpoint/2012/main" userId="Marianna Koval" providerId="None"/>
      </p:ext>
    </p:extLst>
  </p:cmAuthor>
  <p:cmAuthor id="2" name="Taylor Donegan" initials="TD" lastIdx="18" clrIdx="1">
    <p:extLst>
      <p:ext uri="{19B8F6BF-5375-455C-9EA6-DF929625EA0E}">
        <p15:presenceInfo xmlns:p15="http://schemas.microsoft.com/office/powerpoint/2012/main" userId="ea783805bb4230e3" providerId="Windows Live"/>
      </p:ext>
    </p:extLst>
  </p:cmAuthor>
  <p:cmAuthor id="3" name="Microsoft Office User" initials="Office" lastIdx="31" clrIdx="2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39" autoAdjust="0"/>
    <p:restoredTop sz="95820"/>
  </p:normalViewPr>
  <p:slideViewPr>
    <p:cSldViewPr snapToGrid="0" snapToObjects="1" showGuides="1">
      <p:cViewPr varScale="1">
        <p:scale>
          <a:sx n="113" d="100"/>
          <a:sy n="113" d="100"/>
        </p:scale>
        <p:origin x="192" y="816"/>
      </p:cViewPr>
      <p:guideLst>
        <p:guide orient="horz" pos="2076"/>
        <p:guide pos="53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E2F0A-29AD-1243-8365-ACEFED2CBFB7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5EBCE3-7F0B-E34E-9745-4561B0C14AA3}">
      <dgm:prSet phldrT="[Text]" custT="1"/>
      <dgm:spPr/>
      <dgm:t>
        <a:bodyPr/>
        <a:lstStyle/>
        <a:p>
          <a:pPr algn="just"/>
          <a:endParaRPr lang="en-US" sz="1800" dirty="0"/>
        </a:p>
      </dgm:t>
    </dgm:pt>
    <dgm:pt modelId="{02808EA6-1155-B449-9FEA-ABD3CC148A15}" type="parTrans" cxnId="{E8909F27-084B-524A-9AD8-0454C2ED224C}">
      <dgm:prSet/>
      <dgm:spPr/>
      <dgm:t>
        <a:bodyPr/>
        <a:lstStyle/>
        <a:p>
          <a:endParaRPr lang="en-US" sz="1600"/>
        </a:p>
      </dgm:t>
    </dgm:pt>
    <dgm:pt modelId="{655661E8-8EE7-234F-82AB-511965D197CD}" type="sibTrans" cxnId="{E8909F27-084B-524A-9AD8-0454C2ED224C}">
      <dgm:prSet/>
      <dgm:spPr/>
      <dgm:t>
        <a:bodyPr/>
        <a:lstStyle/>
        <a:p>
          <a:endParaRPr lang="en-US" sz="1600"/>
        </a:p>
      </dgm:t>
    </dgm:pt>
    <dgm:pt modelId="{C7DCFE9D-DF97-0540-B79F-7821F53A5A04}">
      <dgm:prSet custT="1"/>
      <dgm:spPr/>
      <dgm:t>
        <a:bodyPr/>
        <a:lstStyle/>
        <a:p>
          <a:r>
            <a:rPr lang="en-US" sz="1600" dirty="0">
              <a:solidFill>
                <a:srgbClr val="7030A0"/>
              </a:solidFill>
            </a:rPr>
            <a:t>Design an application that can be easily navigated by the user.</a:t>
          </a:r>
        </a:p>
      </dgm:t>
    </dgm:pt>
    <dgm:pt modelId="{6D668E2A-BB3D-9645-BCFE-88153A586AE3}" type="parTrans" cxnId="{646CAFA9-47F8-7B48-AC31-9321BBE282C2}">
      <dgm:prSet/>
      <dgm:spPr/>
      <dgm:t>
        <a:bodyPr/>
        <a:lstStyle/>
        <a:p>
          <a:endParaRPr lang="en-US" sz="1600"/>
        </a:p>
      </dgm:t>
    </dgm:pt>
    <dgm:pt modelId="{D88A4108-D2F4-0740-8E1D-02C9E93C7F0E}" type="sibTrans" cxnId="{646CAFA9-47F8-7B48-AC31-9321BBE282C2}">
      <dgm:prSet/>
      <dgm:spPr/>
      <dgm:t>
        <a:bodyPr/>
        <a:lstStyle/>
        <a:p>
          <a:endParaRPr lang="en-US" sz="1600"/>
        </a:p>
      </dgm:t>
    </dgm:pt>
    <dgm:pt modelId="{757C05AD-521B-644D-9FAD-22583C5E113A}">
      <dgm:prSet custT="1"/>
      <dgm:spPr/>
      <dgm:t>
        <a:bodyPr/>
        <a:lstStyle/>
        <a:p>
          <a:r>
            <a:rPr lang="en-US" sz="1600" dirty="0">
              <a:solidFill>
                <a:srgbClr val="7030A0"/>
              </a:solidFill>
            </a:rPr>
            <a:t>Determine the filters that should be used to display subsets of the data on a map.</a:t>
          </a:r>
        </a:p>
      </dgm:t>
    </dgm:pt>
    <dgm:pt modelId="{9449480B-A056-7F4D-9390-2F2A04320D0C}" type="parTrans" cxnId="{A094623D-C7B2-F34F-B4EE-4919D323E044}">
      <dgm:prSet/>
      <dgm:spPr/>
      <dgm:t>
        <a:bodyPr/>
        <a:lstStyle/>
        <a:p>
          <a:endParaRPr lang="en-US" sz="1600"/>
        </a:p>
      </dgm:t>
    </dgm:pt>
    <dgm:pt modelId="{1A37866D-95A2-384B-8AD6-1C87D89DD4BA}" type="sibTrans" cxnId="{A094623D-C7B2-F34F-B4EE-4919D323E044}">
      <dgm:prSet/>
      <dgm:spPr/>
      <dgm:t>
        <a:bodyPr/>
        <a:lstStyle/>
        <a:p>
          <a:endParaRPr lang="en-US" sz="1600"/>
        </a:p>
      </dgm:t>
    </dgm:pt>
    <dgm:pt modelId="{A65258E3-79FB-2D48-9E5E-868605EFBDC7}">
      <dgm:prSet custT="1"/>
      <dgm:spPr/>
      <dgm:t>
        <a:bodyPr/>
        <a:lstStyle/>
        <a:p>
          <a:r>
            <a:rPr lang="en-US" sz="1600" dirty="0">
              <a:solidFill>
                <a:srgbClr val="7030A0"/>
              </a:solidFill>
            </a:rPr>
            <a:t>Employ data visualization tools to create visual representations of large data sets that describe NYC buildings. </a:t>
          </a:r>
        </a:p>
      </dgm:t>
    </dgm:pt>
    <dgm:pt modelId="{5AC48EC2-60E2-044E-912E-F14FDF8FFDD6}" type="parTrans" cxnId="{978E6819-4ABF-E74A-AFD4-D54DA5F73235}">
      <dgm:prSet/>
      <dgm:spPr/>
      <dgm:t>
        <a:bodyPr/>
        <a:lstStyle/>
        <a:p>
          <a:endParaRPr lang="en-US" sz="1600"/>
        </a:p>
      </dgm:t>
    </dgm:pt>
    <dgm:pt modelId="{3ACCDE0D-7BDF-8B40-A59A-568DF6DE1668}" type="sibTrans" cxnId="{978E6819-4ABF-E74A-AFD4-D54DA5F73235}">
      <dgm:prSet/>
      <dgm:spPr/>
      <dgm:t>
        <a:bodyPr/>
        <a:lstStyle/>
        <a:p>
          <a:endParaRPr lang="en-US" sz="1600"/>
        </a:p>
      </dgm:t>
    </dgm:pt>
    <dgm:pt modelId="{E9910FB7-F739-9E44-A4B1-EFC6EC0E5A7E}">
      <dgm:prSet custT="1"/>
      <dgm:spPr/>
      <dgm:t>
        <a:bodyPr/>
        <a:lstStyle/>
        <a:p>
          <a:r>
            <a:rPr lang="en-US" sz="1600" dirty="0">
              <a:solidFill>
                <a:srgbClr val="7030A0"/>
              </a:solidFill>
            </a:rPr>
            <a:t>Develop techniques to “pierce” the LLC veil and identify the actual owners of carbon intense buildings</a:t>
          </a:r>
          <a:r>
            <a:rPr lang="en-US" sz="1800" dirty="0">
              <a:solidFill>
                <a:srgbClr val="7030A0"/>
              </a:solidFill>
            </a:rPr>
            <a:t>? </a:t>
          </a:r>
        </a:p>
      </dgm:t>
    </dgm:pt>
    <dgm:pt modelId="{EF0943FD-DF74-F542-A915-356F37AABF18}" type="parTrans" cxnId="{087AE81C-B7F7-A74C-9A67-752EFDA2BE38}">
      <dgm:prSet/>
      <dgm:spPr/>
      <dgm:t>
        <a:bodyPr/>
        <a:lstStyle/>
        <a:p>
          <a:endParaRPr lang="en-US" sz="1600"/>
        </a:p>
      </dgm:t>
    </dgm:pt>
    <dgm:pt modelId="{BE9B5F8B-770F-BF43-BD42-8A89FF84EC5B}" type="sibTrans" cxnId="{087AE81C-B7F7-A74C-9A67-752EFDA2BE38}">
      <dgm:prSet/>
      <dgm:spPr/>
      <dgm:t>
        <a:bodyPr/>
        <a:lstStyle/>
        <a:p>
          <a:endParaRPr lang="en-US" sz="1600"/>
        </a:p>
      </dgm:t>
    </dgm:pt>
    <dgm:pt modelId="{9743A87E-3812-A448-BB3B-55C3772534A4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600" dirty="0">
              <a:solidFill>
                <a:srgbClr val="7030A0"/>
              </a:solidFill>
            </a:rPr>
            <a:t>Consider what else can be done with the data? </a:t>
          </a:r>
        </a:p>
      </dgm:t>
    </dgm:pt>
    <dgm:pt modelId="{D9F2A076-D6CA-0443-BB3D-71494868C6DC}" type="parTrans" cxnId="{AE7DC33A-A54F-9D42-B231-B1426BDE3EEF}">
      <dgm:prSet/>
      <dgm:spPr/>
      <dgm:t>
        <a:bodyPr/>
        <a:lstStyle/>
        <a:p>
          <a:endParaRPr lang="en-US" sz="1600"/>
        </a:p>
      </dgm:t>
    </dgm:pt>
    <dgm:pt modelId="{69AC57DA-B84E-354A-8713-413886A2FBF4}" type="sibTrans" cxnId="{AE7DC33A-A54F-9D42-B231-B1426BDE3EEF}">
      <dgm:prSet/>
      <dgm:spPr/>
      <dgm:t>
        <a:bodyPr/>
        <a:lstStyle/>
        <a:p>
          <a:endParaRPr lang="en-US" sz="1600"/>
        </a:p>
      </dgm:t>
    </dgm:pt>
    <dgm:pt modelId="{4D9C165E-CC05-C148-97CD-F59B7ABDDB63}" type="pres">
      <dgm:prSet presAssocID="{FC6E2F0A-29AD-1243-8365-ACEFED2CBFB7}" presName="vert0" presStyleCnt="0">
        <dgm:presLayoutVars>
          <dgm:dir/>
          <dgm:animOne val="branch"/>
          <dgm:animLvl val="lvl"/>
        </dgm:presLayoutVars>
      </dgm:prSet>
      <dgm:spPr/>
    </dgm:pt>
    <dgm:pt modelId="{30A78279-954F-0946-841B-E3D1BF396F31}" type="pres">
      <dgm:prSet presAssocID="{EB5EBCE3-7F0B-E34E-9745-4561B0C14AA3}" presName="thickLine" presStyleLbl="alignNode1" presStyleIdx="0" presStyleCnt="1"/>
      <dgm:spPr/>
    </dgm:pt>
    <dgm:pt modelId="{F28CB58E-B1E5-D745-BAF6-17D9E0612C13}" type="pres">
      <dgm:prSet presAssocID="{EB5EBCE3-7F0B-E34E-9745-4561B0C14AA3}" presName="horz1" presStyleCnt="0"/>
      <dgm:spPr/>
    </dgm:pt>
    <dgm:pt modelId="{6FF5DF4E-512C-3F4D-9774-B486C86DF9EE}" type="pres">
      <dgm:prSet presAssocID="{EB5EBCE3-7F0B-E34E-9745-4561B0C14AA3}" presName="tx1" presStyleLbl="revTx" presStyleIdx="0" presStyleCnt="6" custScaleX="50577"/>
      <dgm:spPr/>
    </dgm:pt>
    <dgm:pt modelId="{7854DA72-DFF6-0547-8907-B54F41F2DB32}" type="pres">
      <dgm:prSet presAssocID="{EB5EBCE3-7F0B-E34E-9745-4561B0C14AA3}" presName="vert1" presStyleCnt="0"/>
      <dgm:spPr/>
    </dgm:pt>
    <dgm:pt modelId="{FFE66E1B-A121-0446-A951-9969DFA89A3C}" type="pres">
      <dgm:prSet presAssocID="{C7DCFE9D-DF97-0540-B79F-7821F53A5A04}" presName="vertSpace2a" presStyleCnt="0"/>
      <dgm:spPr/>
    </dgm:pt>
    <dgm:pt modelId="{1DCC8ED4-B1AE-E84F-8A55-3C6464E21344}" type="pres">
      <dgm:prSet presAssocID="{C7DCFE9D-DF97-0540-B79F-7821F53A5A04}" presName="horz2" presStyleCnt="0"/>
      <dgm:spPr/>
    </dgm:pt>
    <dgm:pt modelId="{091102C5-4083-0946-B668-51FDBDE06F0D}" type="pres">
      <dgm:prSet presAssocID="{C7DCFE9D-DF97-0540-B79F-7821F53A5A04}" presName="horzSpace2" presStyleCnt="0"/>
      <dgm:spPr/>
    </dgm:pt>
    <dgm:pt modelId="{FDD022F2-86F3-6E4A-8C7C-C6978C8DF160}" type="pres">
      <dgm:prSet presAssocID="{C7DCFE9D-DF97-0540-B79F-7821F53A5A04}" presName="tx2" presStyleLbl="revTx" presStyleIdx="1" presStyleCnt="6"/>
      <dgm:spPr/>
    </dgm:pt>
    <dgm:pt modelId="{9443E821-8BC4-2740-B0AC-A94FD4B652E6}" type="pres">
      <dgm:prSet presAssocID="{C7DCFE9D-DF97-0540-B79F-7821F53A5A04}" presName="vert2" presStyleCnt="0"/>
      <dgm:spPr/>
    </dgm:pt>
    <dgm:pt modelId="{0BC304CF-04D8-EF43-8DE9-26A278DB1B46}" type="pres">
      <dgm:prSet presAssocID="{C7DCFE9D-DF97-0540-B79F-7821F53A5A04}" presName="thinLine2b" presStyleLbl="callout" presStyleIdx="0" presStyleCnt="5"/>
      <dgm:spPr/>
    </dgm:pt>
    <dgm:pt modelId="{0C1EFE92-DBD1-2145-B0B6-D028FC9D6A9E}" type="pres">
      <dgm:prSet presAssocID="{C7DCFE9D-DF97-0540-B79F-7821F53A5A04}" presName="vertSpace2b" presStyleCnt="0"/>
      <dgm:spPr/>
    </dgm:pt>
    <dgm:pt modelId="{A7A59989-C15E-BF4F-B8DE-E16595DA3835}" type="pres">
      <dgm:prSet presAssocID="{757C05AD-521B-644D-9FAD-22583C5E113A}" presName="horz2" presStyleCnt="0"/>
      <dgm:spPr/>
    </dgm:pt>
    <dgm:pt modelId="{B2160AD3-AD5C-0646-BA56-16E64B28A52E}" type="pres">
      <dgm:prSet presAssocID="{757C05AD-521B-644D-9FAD-22583C5E113A}" presName="horzSpace2" presStyleCnt="0"/>
      <dgm:spPr/>
    </dgm:pt>
    <dgm:pt modelId="{9EF355B8-3BD4-C449-8FF4-550E1AE42F81}" type="pres">
      <dgm:prSet presAssocID="{757C05AD-521B-644D-9FAD-22583C5E113A}" presName="tx2" presStyleLbl="revTx" presStyleIdx="2" presStyleCnt="6"/>
      <dgm:spPr/>
    </dgm:pt>
    <dgm:pt modelId="{B95CAC4C-0BB0-0E42-8C47-E082D07B2A21}" type="pres">
      <dgm:prSet presAssocID="{757C05AD-521B-644D-9FAD-22583C5E113A}" presName="vert2" presStyleCnt="0"/>
      <dgm:spPr/>
    </dgm:pt>
    <dgm:pt modelId="{95E4A950-2BC6-D84F-AF56-0D0D2BD0162C}" type="pres">
      <dgm:prSet presAssocID="{757C05AD-521B-644D-9FAD-22583C5E113A}" presName="thinLine2b" presStyleLbl="callout" presStyleIdx="1" presStyleCnt="5"/>
      <dgm:spPr/>
    </dgm:pt>
    <dgm:pt modelId="{6543540C-44E5-9347-93F1-98A720A512D3}" type="pres">
      <dgm:prSet presAssocID="{757C05AD-521B-644D-9FAD-22583C5E113A}" presName="vertSpace2b" presStyleCnt="0"/>
      <dgm:spPr/>
    </dgm:pt>
    <dgm:pt modelId="{BBA43F0A-6353-2E4B-A638-96B9A1572A0D}" type="pres">
      <dgm:prSet presAssocID="{A65258E3-79FB-2D48-9E5E-868605EFBDC7}" presName="horz2" presStyleCnt="0"/>
      <dgm:spPr/>
    </dgm:pt>
    <dgm:pt modelId="{85E2F3CF-E189-B641-9142-E4B791C65D1A}" type="pres">
      <dgm:prSet presAssocID="{A65258E3-79FB-2D48-9E5E-868605EFBDC7}" presName="horzSpace2" presStyleCnt="0"/>
      <dgm:spPr/>
    </dgm:pt>
    <dgm:pt modelId="{A3BB9BF4-4E12-6644-B0B8-FAF253D8A431}" type="pres">
      <dgm:prSet presAssocID="{A65258E3-79FB-2D48-9E5E-868605EFBDC7}" presName="tx2" presStyleLbl="revTx" presStyleIdx="3" presStyleCnt="6"/>
      <dgm:spPr/>
    </dgm:pt>
    <dgm:pt modelId="{619B264F-B31E-E64A-B451-88B93E63E910}" type="pres">
      <dgm:prSet presAssocID="{A65258E3-79FB-2D48-9E5E-868605EFBDC7}" presName="vert2" presStyleCnt="0"/>
      <dgm:spPr/>
    </dgm:pt>
    <dgm:pt modelId="{DCC25303-583E-6341-9ACE-56A42AC80B80}" type="pres">
      <dgm:prSet presAssocID="{A65258E3-79FB-2D48-9E5E-868605EFBDC7}" presName="thinLine2b" presStyleLbl="callout" presStyleIdx="2" presStyleCnt="5"/>
      <dgm:spPr/>
    </dgm:pt>
    <dgm:pt modelId="{9A89C00B-F226-BA48-82C2-CCA07BC44C12}" type="pres">
      <dgm:prSet presAssocID="{A65258E3-79FB-2D48-9E5E-868605EFBDC7}" presName="vertSpace2b" presStyleCnt="0"/>
      <dgm:spPr/>
    </dgm:pt>
    <dgm:pt modelId="{72E0380C-A9B0-B04E-8F48-925680679448}" type="pres">
      <dgm:prSet presAssocID="{9743A87E-3812-A448-BB3B-55C3772534A4}" presName="horz2" presStyleCnt="0"/>
      <dgm:spPr/>
    </dgm:pt>
    <dgm:pt modelId="{F4DDA170-C7E8-A147-BE0E-7532A340EE12}" type="pres">
      <dgm:prSet presAssocID="{9743A87E-3812-A448-BB3B-55C3772534A4}" presName="horzSpace2" presStyleCnt="0"/>
      <dgm:spPr/>
    </dgm:pt>
    <dgm:pt modelId="{BD2789AB-697F-664A-B05D-7102853E02B8}" type="pres">
      <dgm:prSet presAssocID="{9743A87E-3812-A448-BB3B-55C3772534A4}" presName="tx2" presStyleLbl="revTx" presStyleIdx="4" presStyleCnt="6"/>
      <dgm:spPr/>
    </dgm:pt>
    <dgm:pt modelId="{D8EB661A-939A-8A41-931A-BE3CD076CF59}" type="pres">
      <dgm:prSet presAssocID="{9743A87E-3812-A448-BB3B-55C3772534A4}" presName="vert2" presStyleCnt="0"/>
      <dgm:spPr/>
    </dgm:pt>
    <dgm:pt modelId="{37C699C7-5F95-0D47-BB25-FB54AA0A5BE3}" type="pres">
      <dgm:prSet presAssocID="{9743A87E-3812-A448-BB3B-55C3772534A4}" presName="thinLine2b" presStyleLbl="callout" presStyleIdx="3" presStyleCnt="5"/>
      <dgm:spPr/>
    </dgm:pt>
    <dgm:pt modelId="{D011E5BE-35B3-FF41-9431-FEF6F8B3D9DB}" type="pres">
      <dgm:prSet presAssocID="{9743A87E-3812-A448-BB3B-55C3772534A4}" presName="vertSpace2b" presStyleCnt="0"/>
      <dgm:spPr/>
    </dgm:pt>
    <dgm:pt modelId="{C496B687-607E-D14A-A1BF-53315EFF466A}" type="pres">
      <dgm:prSet presAssocID="{E9910FB7-F739-9E44-A4B1-EFC6EC0E5A7E}" presName="horz2" presStyleCnt="0"/>
      <dgm:spPr/>
    </dgm:pt>
    <dgm:pt modelId="{56075B96-82DE-2744-B03D-44BF43D26E68}" type="pres">
      <dgm:prSet presAssocID="{E9910FB7-F739-9E44-A4B1-EFC6EC0E5A7E}" presName="horzSpace2" presStyleCnt="0"/>
      <dgm:spPr/>
    </dgm:pt>
    <dgm:pt modelId="{220C0E59-DFDC-9340-BF6A-8628046C44E8}" type="pres">
      <dgm:prSet presAssocID="{E9910FB7-F739-9E44-A4B1-EFC6EC0E5A7E}" presName="tx2" presStyleLbl="revTx" presStyleIdx="5" presStyleCnt="6"/>
      <dgm:spPr/>
    </dgm:pt>
    <dgm:pt modelId="{DECF6988-827F-B746-846D-2C469FE763D9}" type="pres">
      <dgm:prSet presAssocID="{E9910FB7-F739-9E44-A4B1-EFC6EC0E5A7E}" presName="vert2" presStyleCnt="0"/>
      <dgm:spPr/>
    </dgm:pt>
    <dgm:pt modelId="{53BF4F9B-24E7-D343-8A79-B73C001745C3}" type="pres">
      <dgm:prSet presAssocID="{E9910FB7-F739-9E44-A4B1-EFC6EC0E5A7E}" presName="thinLine2b" presStyleLbl="callout" presStyleIdx="4" presStyleCnt="5"/>
      <dgm:spPr/>
    </dgm:pt>
    <dgm:pt modelId="{4958D9BB-0BBA-BE4B-AAB4-7DECEE09A884}" type="pres">
      <dgm:prSet presAssocID="{E9910FB7-F739-9E44-A4B1-EFC6EC0E5A7E}" presName="vertSpace2b" presStyleCnt="0"/>
      <dgm:spPr/>
    </dgm:pt>
  </dgm:ptLst>
  <dgm:cxnLst>
    <dgm:cxn modelId="{C9B0DD0D-4B06-904F-9712-D56068B4CFD2}" type="presOf" srcId="{757C05AD-521B-644D-9FAD-22583C5E113A}" destId="{9EF355B8-3BD4-C449-8FF4-550E1AE42F81}" srcOrd="0" destOrd="0" presId="urn:microsoft.com/office/officeart/2008/layout/LinedList"/>
    <dgm:cxn modelId="{978E6819-4ABF-E74A-AFD4-D54DA5F73235}" srcId="{EB5EBCE3-7F0B-E34E-9745-4561B0C14AA3}" destId="{A65258E3-79FB-2D48-9E5E-868605EFBDC7}" srcOrd="2" destOrd="0" parTransId="{5AC48EC2-60E2-044E-912E-F14FDF8FFDD6}" sibTransId="{3ACCDE0D-7BDF-8B40-A59A-568DF6DE1668}"/>
    <dgm:cxn modelId="{087AE81C-B7F7-A74C-9A67-752EFDA2BE38}" srcId="{EB5EBCE3-7F0B-E34E-9745-4561B0C14AA3}" destId="{E9910FB7-F739-9E44-A4B1-EFC6EC0E5A7E}" srcOrd="4" destOrd="0" parTransId="{EF0943FD-DF74-F542-A915-356F37AABF18}" sibTransId="{BE9B5F8B-770F-BF43-BD42-8A89FF84EC5B}"/>
    <dgm:cxn modelId="{E8909F27-084B-524A-9AD8-0454C2ED224C}" srcId="{FC6E2F0A-29AD-1243-8365-ACEFED2CBFB7}" destId="{EB5EBCE3-7F0B-E34E-9745-4561B0C14AA3}" srcOrd="0" destOrd="0" parTransId="{02808EA6-1155-B449-9FEA-ABD3CC148A15}" sibTransId="{655661E8-8EE7-234F-82AB-511965D197CD}"/>
    <dgm:cxn modelId="{AE7DC33A-A54F-9D42-B231-B1426BDE3EEF}" srcId="{EB5EBCE3-7F0B-E34E-9745-4561B0C14AA3}" destId="{9743A87E-3812-A448-BB3B-55C3772534A4}" srcOrd="3" destOrd="0" parTransId="{D9F2A076-D6CA-0443-BB3D-71494868C6DC}" sibTransId="{69AC57DA-B84E-354A-8713-413886A2FBF4}"/>
    <dgm:cxn modelId="{A094623D-C7B2-F34F-B4EE-4919D323E044}" srcId="{EB5EBCE3-7F0B-E34E-9745-4561B0C14AA3}" destId="{757C05AD-521B-644D-9FAD-22583C5E113A}" srcOrd="1" destOrd="0" parTransId="{9449480B-A056-7F4D-9390-2F2A04320D0C}" sibTransId="{1A37866D-95A2-384B-8AD6-1C87D89DD4BA}"/>
    <dgm:cxn modelId="{23DE5B43-38B9-0449-A151-DE878B7A592F}" type="presOf" srcId="{E9910FB7-F739-9E44-A4B1-EFC6EC0E5A7E}" destId="{220C0E59-DFDC-9340-BF6A-8628046C44E8}" srcOrd="0" destOrd="0" presId="urn:microsoft.com/office/officeart/2008/layout/LinedList"/>
    <dgm:cxn modelId="{8F2AA25D-A136-0F45-B68E-CDF5D027F1AD}" type="presOf" srcId="{9743A87E-3812-A448-BB3B-55C3772534A4}" destId="{BD2789AB-697F-664A-B05D-7102853E02B8}" srcOrd="0" destOrd="0" presId="urn:microsoft.com/office/officeart/2008/layout/LinedList"/>
    <dgm:cxn modelId="{646CAFA9-47F8-7B48-AC31-9321BBE282C2}" srcId="{EB5EBCE3-7F0B-E34E-9745-4561B0C14AA3}" destId="{C7DCFE9D-DF97-0540-B79F-7821F53A5A04}" srcOrd="0" destOrd="0" parTransId="{6D668E2A-BB3D-9645-BCFE-88153A586AE3}" sibTransId="{D88A4108-D2F4-0740-8E1D-02C9E93C7F0E}"/>
    <dgm:cxn modelId="{2BC0F2BA-4C3D-7D49-8328-0DE24C6DC8B9}" type="presOf" srcId="{C7DCFE9D-DF97-0540-B79F-7821F53A5A04}" destId="{FDD022F2-86F3-6E4A-8C7C-C6978C8DF160}" srcOrd="0" destOrd="0" presId="urn:microsoft.com/office/officeart/2008/layout/LinedList"/>
    <dgm:cxn modelId="{9AC50FC1-FCAE-F442-A40E-8DB86CECBF7F}" type="presOf" srcId="{A65258E3-79FB-2D48-9E5E-868605EFBDC7}" destId="{A3BB9BF4-4E12-6644-B0B8-FAF253D8A431}" srcOrd="0" destOrd="0" presId="urn:microsoft.com/office/officeart/2008/layout/LinedList"/>
    <dgm:cxn modelId="{F0C371C7-B05F-B042-BFD1-B179B64FD1FF}" type="presOf" srcId="{FC6E2F0A-29AD-1243-8365-ACEFED2CBFB7}" destId="{4D9C165E-CC05-C148-97CD-F59B7ABDDB63}" srcOrd="0" destOrd="0" presId="urn:microsoft.com/office/officeart/2008/layout/LinedList"/>
    <dgm:cxn modelId="{B6E8E8E2-38C2-8742-8971-45C795474846}" type="presOf" srcId="{EB5EBCE3-7F0B-E34E-9745-4561B0C14AA3}" destId="{6FF5DF4E-512C-3F4D-9774-B486C86DF9EE}" srcOrd="0" destOrd="0" presId="urn:microsoft.com/office/officeart/2008/layout/LinedList"/>
    <dgm:cxn modelId="{90A27F3C-2D61-434D-9CFC-07E01B855F5A}" type="presParOf" srcId="{4D9C165E-CC05-C148-97CD-F59B7ABDDB63}" destId="{30A78279-954F-0946-841B-E3D1BF396F31}" srcOrd="0" destOrd="0" presId="urn:microsoft.com/office/officeart/2008/layout/LinedList"/>
    <dgm:cxn modelId="{3790635B-D798-4B4C-BD14-5C83D7E73F77}" type="presParOf" srcId="{4D9C165E-CC05-C148-97CD-F59B7ABDDB63}" destId="{F28CB58E-B1E5-D745-BAF6-17D9E0612C13}" srcOrd="1" destOrd="0" presId="urn:microsoft.com/office/officeart/2008/layout/LinedList"/>
    <dgm:cxn modelId="{0C62F146-C8E8-1944-8924-5C4CC64951C3}" type="presParOf" srcId="{F28CB58E-B1E5-D745-BAF6-17D9E0612C13}" destId="{6FF5DF4E-512C-3F4D-9774-B486C86DF9EE}" srcOrd="0" destOrd="0" presId="urn:microsoft.com/office/officeart/2008/layout/LinedList"/>
    <dgm:cxn modelId="{FDD4F558-A6D8-F049-BDB9-EBB5737DF7D8}" type="presParOf" srcId="{F28CB58E-B1E5-D745-BAF6-17D9E0612C13}" destId="{7854DA72-DFF6-0547-8907-B54F41F2DB32}" srcOrd="1" destOrd="0" presId="urn:microsoft.com/office/officeart/2008/layout/LinedList"/>
    <dgm:cxn modelId="{D7207508-3424-AD46-9D15-D8F7FCD45BDB}" type="presParOf" srcId="{7854DA72-DFF6-0547-8907-B54F41F2DB32}" destId="{FFE66E1B-A121-0446-A951-9969DFA89A3C}" srcOrd="0" destOrd="0" presId="urn:microsoft.com/office/officeart/2008/layout/LinedList"/>
    <dgm:cxn modelId="{FAE4F6D0-374F-1F47-AAAE-D5D8AB43C243}" type="presParOf" srcId="{7854DA72-DFF6-0547-8907-B54F41F2DB32}" destId="{1DCC8ED4-B1AE-E84F-8A55-3C6464E21344}" srcOrd="1" destOrd="0" presId="urn:microsoft.com/office/officeart/2008/layout/LinedList"/>
    <dgm:cxn modelId="{9517A6DF-B662-F34C-88C1-2B4CD9945C40}" type="presParOf" srcId="{1DCC8ED4-B1AE-E84F-8A55-3C6464E21344}" destId="{091102C5-4083-0946-B668-51FDBDE06F0D}" srcOrd="0" destOrd="0" presId="urn:microsoft.com/office/officeart/2008/layout/LinedList"/>
    <dgm:cxn modelId="{91DF11F8-3B73-8346-A21C-B6AA8262D42D}" type="presParOf" srcId="{1DCC8ED4-B1AE-E84F-8A55-3C6464E21344}" destId="{FDD022F2-86F3-6E4A-8C7C-C6978C8DF160}" srcOrd="1" destOrd="0" presId="urn:microsoft.com/office/officeart/2008/layout/LinedList"/>
    <dgm:cxn modelId="{E57E9465-3817-DD46-8C1E-FC8278779328}" type="presParOf" srcId="{1DCC8ED4-B1AE-E84F-8A55-3C6464E21344}" destId="{9443E821-8BC4-2740-B0AC-A94FD4B652E6}" srcOrd="2" destOrd="0" presId="urn:microsoft.com/office/officeart/2008/layout/LinedList"/>
    <dgm:cxn modelId="{9881E672-1A4C-BC4D-8F1A-B7AAC886D170}" type="presParOf" srcId="{7854DA72-DFF6-0547-8907-B54F41F2DB32}" destId="{0BC304CF-04D8-EF43-8DE9-26A278DB1B46}" srcOrd="2" destOrd="0" presId="urn:microsoft.com/office/officeart/2008/layout/LinedList"/>
    <dgm:cxn modelId="{8FBBA250-CCC0-CD46-B1D7-775F62E78A95}" type="presParOf" srcId="{7854DA72-DFF6-0547-8907-B54F41F2DB32}" destId="{0C1EFE92-DBD1-2145-B0B6-D028FC9D6A9E}" srcOrd="3" destOrd="0" presId="urn:microsoft.com/office/officeart/2008/layout/LinedList"/>
    <dgm:cxn modelId="{7E39376C-D796-E74F-A2F1-CDB090754153}" type="presParOf" srcId="{7854DA72-DFF6-0547-8907-B54F41F2DB32}" destId="{A7A59989-C15E-BF4F-B8DE-E16595DA3835}" srcOrd="4" destOrd="0" presId="urn:microsoft.com/office/officeart/2008/layout/LinedList"/>
    <dgm:cxn modelId="{3698119F-D746-ED4E-80A8-51BFC83BE0C3}" type="presParOf" srcId="{A7A59989-C15E-BF4F-B8DE-E16595DA3835}" destId="{B2160AD3-AD5C-0646-BA56-16E64B28A52E}" srcOrd="0" destOrd="0" presId="urn:microsoft.com/office/officeart/2008/layout/LinedList"/>
    <dgm:cxn modelId="{40749D38-B584-BE47-BB43-4BB191551DB6}" type="presParOf" srcId="{A7A59989-C15E-BF4F-B8DE-E16595DA3835}" destId="{9EF355B8-3BD4-C449-8FF4-550E1AE42F81}" srcOrd="1" destOrd="0" presId="urn:microsoft.com/office/officeart/2008/layout/LinedList"/>
    <dgm:cxn modelId="{BA4D9BBC-047D-1248-97FC-86A97F94C8D3}" type="presParOf" srcId="{A7A59989-C15E-BF4F-B8DE-E16595DA3835}" destId="{B95CAC4C-0BB0-0E42-8C47-E082D07B2A21}" srcOrd="2" destOrd="0" presId="urn:microsoft.com/office/officeart/2008/layout/LinedList"/>
    <dgm:cxn modelId="{D9C704FB-8A5E-CF4B-8977-1F62A3580165}" type="presParOf" srcId="{7854DA72-DFF6-0547-8907-B54F41F2DB32}" destId="{95E4A950-2BC6-D84F-AF56-0D0D2BD0162C}" srcOrd="5" destOrd="0" presId="urn:microsoft.com/office/officeart/2008/layout/LinedList"/>
    <dgm:cxn modelId="{4C6C521B-1EF1-B944-979A-FEE0426ED327}" type="presParOf" srcId="{7854DA72-DFF6-0547-8907-B54F41F2DB32}" destId="{6543540C-44E5-9347-93F1-98A720A512D3}" srcOrd="6" destOrd="0" presId="urn:microsoft.com/office/officeart/2008/layout/LinedList"/>
    <dgm:cxn modelId="{2F6A6CE2-1BF9-7F47-A202-C32773A03C77}" type="presParOf" srcId="{7854DA72-DFF6-0547-8907-B54F41F2DB32}" destId="{BBA43F0A-6353-2E4B-A638-96B9A1572A0D}" srcOrd="7" destOrd="0" presId="urn:microsoft.com/office/officeart/2008/layout/LinedList"/>
    <dgm:cxn modelId="{06C656B9-5F47-3F45-A7D7-A1B42A6668FE}" type="presParOf" srcId="{BBA43F0A-6353-2E4B-A638-96B9A1572A0D}" destId="{85E2F3CF-E189-B641-9142-E4B791C65D1A}" srcOrd="0" destOrd="0" presId="urn:microsoft.com/office/officeart/2008/layout/LinedList"/>
    <dgm:cxn modelId="{D1D98275-94C2-674B-8EF0-D9E78F1E1401}" type="presParOf" srcId="{BBA43F0A-6353-2E4B-A638-96B9A1572A0D}" destId="{A3BB9BF4-4E12-6644-B0B8-FAF253D8A431}" srcOrd="1" destOrd="0" presId="urn:microsoft.com/office/officeart/2008/layout/LinedList"/>
    <dgm:cxn modelId="{8B7A3D93-8B09-034A-81E8-7C1131B74357}" type="presParOf" srcId="{BBA43F0A-6353-2E4B-A638-96B9A1572A0D}" destId="{619B264F-B31E-E64A-B451-88B93E63E910}" srcOrd="2" destOrd="0" presId="urn:microsoft.com/office/officeart/2008/layout/LinedList"/>
    <dgm:cxn modelId="{8F917D3F-E593-E14C-BBF5-718F96960985}" type="presParOf" srcId="{7854DA72-DFF6-0547-8907-B54F41F2DB32}" destId="{DCC25303-583E-6341-9ACE-56A42AC80B80}" srcOrd="8" destOrd="0" presId="urn:microsoft.com/office/officeart/2008/layout/LinedList"/>
    <dgm:cxn modelId="{A2EC02DF-DA11-0442-92C0-5983D8EE4BAA}" type="presParOf" srcId="{7854DA72-DFF6-0547-8907-B54F41F2DB32}" destId="{9A89C00B-F226-BA48-82C2-CCA07BC44C12}" srcOrd="9" destOrd="0" presId="urn:microsoft.com/office/officeart/2008/layout/LinedList"/>
    <dgm:cxn modelId="{CCCA3214-C38E-A44D-9097-43A41202C3AB}" type="presParOf" srcId="{7854DA72-DFF6-0547-8907-B54F41F2DB32}" destId="{72E0380C-A9B0-B04E-8F48-925680679448}" srcOrd="10" destOrd="0" presId="urn:microsoft.com/office/officeart/2008/layout/LinedList"/>
    <dgm:cxn modelId="{4F5DA21F-062E-6042-81C3-97246753DF6A}" type="presParOf" srcId="{72E0380C-A9B0-B04E-8F48-925680679448}" destId="{F4DDA170-C7E8-A147-BE0E-7532A340EE12}" srcOrd="0" destOrd="0" presId="urn:microsoft.com/office/officeart/2008/layout/LinedList"/>
    <dgm:cxn modelId="{BCFC2609-0640-EE42-B110-B4B3FD148EDA}" type="presParOf" srcId="{72E0380C-A9B0-B04E-8F48-925680679448}" destId="{BD2789AB-697F-664A-B05D-7102853E02B8}" srcOrd="1" destOrd="0" presId="urn:microsoft.com/office/officeart/2008/layout/LinedList"/>
    <dgm:cxn modelId="{A9B687AB-9487-3248-959A-28CF99984D79}" type="presParOf" srcId="{72E0380C-A9B0-B04E-8F48-925680679448}" destId="{D8EB661A-939A-8A41-931A-BE3CD076CF59}" srcOrd="2" destOrd="0" presId="urn:microsoft.com/office/officeart/2008/layout/LinedList"/>
    <dgm:cxn modelId="{AE9CBB91-543B-3E46-8E3D-0998B037B39F}" type="presParOf" srcId="{7854DA72-DFF6-0547-8907-B54F41F2DB32}" destId="{37C699C7-5F95-0D47-BB25-FB54AA0A5BE3}" srcOrd="11" destOrd="0" presId="urn:microsoft.com/office/officeart/2008/layout/LinedList"/>
    <dgm:cxn modelId="{566F647C-DBD6-A94E-A1D3-BD5155584E29}" type="presParOf" srcId="{7854DA72-DFF6-0547-8907-B54F41F2DB32}" destId="{D011E5BE-35B3-FF41-9431-FEF6F8B3D9DB}" srcOrd="12" destOrd="0" presId="urn:microsoft.com/office/officeart/2008/layout/LinedList"/>
    <dgm:cxn modelId="{5D17A9AA-4BF0-A949-9908-7918B2647724}" type="presParOf" srcId="{7854DA72-DFF6-0547-8907-B54F41F2DB32}" destId="{C496B687-607E-D14A-A1BF-53315EFF466A}" srcOrd="13" destOrd="0" presId="urn:microsoft.com/office/officeart/2008/layout/LinedList"/>
    <dgm:cxn modelId="{B2FB9584-2015-F944-A629-9C86DCC76012}" type="presParOf" srcId="{C496B687-607E-D14A-A1BF-53315EFF466A}" destId="{56075B96-82DE-2744-B03D-44BF43D26E68}" srcOrd="0" destOrd="0" presId="urn:microsoft.com/office/officeart/2008/layout/LinedList"/>
    <dgm:cxn modelId="{118038DC-8406-6745-8CA1-8E862BE0837F}" type="presParOf" srcId="{C496B687-607E-D14A-A1BF-53315EFF466A}" destId="{220C0E59-DFDC-9340-BF6A-8628046C44E8}" srcOrd="1" destOrd="0" presId="urn:microsoft.com/office/officeart/2008/layout/LinedList"/>
    <dgm:cxn modelId="{7F40ADC5-30FC-6B48-974F-C5B531A6B479}" type="presParOf" srcId="{C496B687-607E-D14A-A1BF-53315EFF466A}" destId="{DECF6988-827F-B746-846D-2C469FE763D9}" srcOrd="2" destOrd="0" presId="urn:microsoft.com/office/officeart/2008/layout/LinedList"/>
    <dgm:cxn modelId="{B6B7A6C9-F7AA-704D-963A-3FCD93A3B0A9}" type="presParOf" srcId="{7854DA72-DFF6-0547-8907-B54F41F2DB32}" destId="{53BF4F9B-24E7-D343-8A79-B73C001745C3}" srcOrd="14" destOrd="0" presId="urn:microsoft.com/office/officeart/2008/layout/LinedList"/>
    <dgm:cxn modelId="{51BAD808-612F-C747-8AB2-0761D68B331C}" type="presParOf" srcId="{7854DA72-DFF6-0547-8907-B54F41F2DB32}" destId="{4958D9BB-0BBA-BE4B-AAB4-7DECEE09A884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CC1142-972D-9D40-812A-13DF36AB2EA2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0AECF64-ACAA-7648-8C12-8CEC76705082}">
      <dgm:prSet phldrT="[Text]"/>
      <dgm:spPr/>
      <dgm:t>
        <a:bodyPr/>
        <a:lstStyle/>
        <a:p>
          <a:r>
            <a:rPr lang="en-US"/>
            <a:t>PACE</a:t>
          </a:r>
        </a:p>
      </dgm:t>
    </dgm:pt>
    <dgm:pt modelId="{60183116-2DDA-B747-A99A-241EE5E86220}" type="parTrans" cxnId="{4CF58EDA-104E-CA41-A05B-BEDF7C35A500}">
      <dgm:prSet/>
      <dgm:spPr/>
      <dgm:t>
        <a:bodyPr/>
        <a:lstStyle/>
        <a:p>
          <a:endParaRPr lang="en-US"/>
        </a:p>
      </dgm:t>
    </dgm:pt>
    <dgm:pt modelId="{75D94CD3-06A7-E043-AF15-AE96B2B9E826}" type="sibTrans" cxnId="{4CF58EDA-104E-CA41-A05B-BEDF7C35A500}">
      <dgm:prSet/>
      <dgm:spPr/>
      <dgm:t>
        <a:bodyPr/>
        <a:lstStyle/>
        <a:p>
          <a:endParaRPr lang="en-US"/>
        </a:p>
      </dgm:t>
    </dgm:pt>
    <dgm:pt modelId="{64ACD3E1-08DD-4F4A-A845-FA6956FD421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Increase critical energy efficiency building retrofits</a:t>
          </a:r>
        </a:p>
      </dgm:t>
    </dgm:pt>
    <dgm:pt modelId="{B31BFF77-6191-4640-82BE-4111C367FE60}" type="parTrans" cxnId="{480E5764-39C0-FE4D-97A8-EF427CFF7EF5}">
      <dgm:prSet/>
      <dgm:spPr/>
      <dgm:t>
        <a:bodyPr/>
        <a:lstStyle/>
        <a:p>
          <a:endParaRPr lang="en-US"/>
        </a:p>
      </dgm:t>
    </dgm:pt>
    <dgm:pt modelId="{3BDD233B-7390-C74F-8106-23ADEEA8EEEC}" type="sibTrans" cxnId="{480E5764-39C0-FE4D-97A8-EF427CFF7EF5}">
      <dgm:prSet/>
      <dgm:spPr/>
      <dgm:t>
        <a:bodyPr/>
        <a:lstStyle/>
        <a:p>
          <a:endParaRPr lang="en-US"/>
        </a:p>
      </dgm:t>
    </dgm:pt>
    <dgm:pt modelId="{5A8F45E2-DF3D-6E4A-958A-7A399584E841}">
      <dgm:prSet/>
      <dgm:spPr/>
      <dgm:t>
        <a:bodyPr/>
        <a:lstStyle/>
        <a:p>
          <a:r>
            <a:rPr lang="en-US"/>
            <a:t>Create thousands of new green jobs </a:t>
          </a:r>
          <a:endParaRPr lang="en-US" dirty="0"/>
        </a:p>
      </dgm:t>
    </dgm:pt>
    <dgm:pt modelId="{FE7B8A4B-9784-DA4E-8D39-033260BB1DE9}" type="parTrans" cxnId="{4D8EDD57-05E8-4749-AE83-088C0C54545B}">
      <dgm:prSet/>
      <dgm:spPr/>
      <dgm:t>
        <a:bodyPr/>
        <a:lstStyle/>
        <a:p>
          <a:endParaRPr lang="en-US"/>
        </a:p>
      </dgm:t>
    </dgm:pt>
    <dgm:pt modelId="{637E6AA8-2342-A642-826E-0C0BE294C162}" type="sibTrans" cxnId="{4D8EDD57-05E8-4749-AE83-088C0C54545B}">
      <dgm:prSet/>
      <dgm:spPr/>
      <dgm:t>
        <a:bodyPr/>
        <a:lstStyle/>
        <a:p>
          <a:endParaRPr lang="en-US"/>
        </a:p>
      </dgm:t>
    </dgm:pt>
    <dgm:pt modelId="{E48C0006-1EE0-044A-96B1-82BE1D0DAD15}">
      <dgm:prSet/>
      <dgm:spPr/>
      <dgm:t>
        <a:bodyPr/>
        <a:lstStyle/>
        <a:p>
          <a:r>
            <a:rPr lang="en-US" dirty="0"/>
            <a:t>Advance the single largest opportunity to reduce carbon emissions in NYC</a:t>
          </a:r>
        </a:p>
      </dgm:t>
    </dgm:pt>
    <dgm:pt modelId="{A4C29CD3-5530-E346-B804-DC4139081C6D}" type="parTrans" cxnId="{8B75D427-C209-5845-8AA0-395CE0B8D54F}">
      <dgm:prSet/>
      <dgm:spPr/>
      <dgm:t>
        <a:bodyPr/>
        <a:lstStyle/>
        <a:p>
          <a:endParaRPr lang="en-US"/>
        </a:p>
      </dgm:t>
    </dgm:pt>
    <dgm:pt modelId="{454638FD-787A-1847-B66F-C64C5F55FCF0}" type="sibTrans" cxnId="{8B75D427-C209-5845-8AA0-395CE0B8D54F}">
      <dgm:prSet/>
      <dgm:spPr/>
      <dgm:t>
        <a:bodyPr/>
        <a:lstStyle/>
        <a:p>
          <a:endParaRPr lang="en-US"/>
        </a:p>
      </dgm:t>
    </dgm:pt>
    <dgm:pt modelId="{144B7253-3E3C-D549-B280-733A6D242D8A}" type="pres">
      <dgm:prSet presAssocID="{DDCC1142-972D-9D40-812A-13DF36AB2EA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C94B67D-0734-554C-9B57-409DB4DED651}" type="pres">
      <dgm:prSet presAssocID="{A0AECF64-ACAA-7648-8C12-8CEC76705082}" presName="root1" presStyleCnt="0"/>
      <dgm:spPr/>
    </dgm:pt>
    <dgm:pt modelId="{C01D9CF6-93B4-F24A-82E4-A83EC6A26319}" type="pres">
      <dgm:prSet presAssocID="{A0AECF64-ACAA-7648-8C12-8CEC76705082}" presName="LevelOneTextNode" presStyleLbl="node0" presStyleIdx="0" presStyleCnt="1">
        <dgm:presLayoutVars>
          <dgm:chPref val="3"/>
        </dgm:presLayoutVars>
      </dgm:prSet>
      <dgm:spPr/>
    </dgm:pt>
    <dgm:pt modelId="{616CD821-9987-B843-AF01-22A49872346A}" type="pres">
      <dgm:prSet presAssocID="{A0AECF64-ACAA-7648-8C12-8CEC76705082}" presName="level2hierChild" presStyleCnt="0"/>
      <dgm:spPr/>
    </dgm:pt>
    <dgm:pt modelId="{09964EEC-EC27-5F4C-AC56-51AF6F20D9D3}" type="pres">
      <dgm:prSet presAssocID="{B31BFF77-6191-4640-82BE-4111C367FE60}" presName="conn2-1" presStyleLbl="parChTrans1D2" presStyleIdx="0" presStyleCnt="3"/>
      <dgm:spPr/>
    </dgm:pt>
    <dgm:pt modelId="{F525424C-FD16-5841-BC30-3974EF70CA6C}" type="pres">
      <dgm:prSet presAssocID="{B31BFF77-6191-4640-82BE-4111C367FE60}" presName="connTx" presStyleLbl="parChTrans1D2" presStyleIdx="0" presStyleCnt="3"/>
      <dgm:spPr/>
    </dgm:pt>
    <dgm:pt modelId="{F786D220-CADD-EE4C-B36E-F667B1CA05EC}" type="pres">
      <dgm:prSet presAssocID="{64ACD3E1-08DD-4F4A-A845-FA6956FD421F}" presName="root2" presStyleCnt="0"/>
      <dgm:spPr/>
    </dgm:pt>
    <dgm:pt modelId="{940A48B1-DAEF-1B4C-BF99-46FF2961D857}" type="pres">
      <dgm:prSet presAssocID="{64ACD3E1-08DD-4F4A-A845-FA6956FD421F}" presName="LevelTwoTextNode" presStyleLbl="node2" presStyleIdx="0" presStyleCnt="3" custScaleX="249904">
        <dgm:presLayoutVars>
          <dgm:chPref val="3"/>
        </dgm:presLayoutVars>
      </dgm:prSet>
      <dgm:spPr/>
    </dgm:pt>
    <dgm:pt modelId="{299CF659-3A99-2241-B8B5-1974385C6BB5}" type="pres">
      <dgm:prSet presAssocID="{64ACD3E1-08DD-4F4A-A845-FA6956FD421F}" presName="level3hierChild" presStyleCnt="0"/>
      <dgm:spPr/>
    </dgm:pt>
    <dgm:pt modelId="{D9663484-420E-B74F-9800-A23BE27C5511}" type="pres">
      <dgm:prSet presAssocID="{FE7B8A4B-9784-DA4E-8D39-033260BB1DE9}" presName="conn2-1" presStyleLbl="parChTrans1D2" presStyleIdx="1" presStyleCnt="3"/>
      <dgm:spPr/>
    </dgm:pt>
    <dgm:pt modelId="{8B00B9A4-C380-9544-A359-864470C97F34}" type="pres">
      <dgm:prSet presAssocID="{FE7B8A4B-9784-DA4E-8D39-033260BB1DE9}" presName="connTx" presStyleLbl="parChTrans1D2" presStyleIdx="1" presStyleCnt="3"/>
      <dgm:spPr/>
    </dgm:pt>
    <dgm:pt modelId="{1C8C89CC-06C8-9F4B-8807-16672C75CAE2}" type="pres">
      <dgm:prSet presAssocID="{5A8F45E2-DF3D-6E4A-958A-7A399584E841}" presName="root2" presStyleCnt="0"/>
      <dgm:spPr/>
    </dgm:pt>
    <dgm:pt modelId="{1E58F165-AE70-EA4C-B4DE-15ACE14B3A46}" type="pres">
      <dgm:prSet presAssocID="{5A8F45E2-DF3D-6E4A-958A-7A399584E841}" presName="LevelTwoTextNode" presStyleLbl="node2" presStyleIdx="1" presStyleCnt="3" custScaleX="249904">
        <dgm:presLayoutVars>
          <dgm:chPref val="3"/>
        </dgm:presLayoutVars>
      </dgm:prSet>
      <dgm:spPr/>
    </dgm:pt>
    <dgm:pt modelId="{1279E497-BFC5-A94B-AE87-DD60C7900D9E}" type="pres">
      <dgm:prSet presAssocID="{5A8F45E2-DF3D-6E4A-958A-7A399584E841}" presName="level3hierChild" presStyleCnt="0"/>
      <dgm:spPr/>
    </dgm:pt>
    <dgm:pt modelId="{5AC6E5E1-B01D-3943-8695-48B229299E6C}" type="pres">
      <dgm:prSet presAssocID="{A4C29CD3-5530-E346-B804-DC4139081C6D}" presName="conn2-1" presStyleLbl="parChTrans1D2" presStyleIdx="2" presStyleCnt="3"/>
      <dgm:spPr/>
    </dgm:pt>
    <dgm:pt modelId="{D4CE5DDC-1840-D549-B0E2-5FCE942492EF}" type="pres">
      <dgm:prSet presAssocID="{A4C29CD3-5530-E346-B804-DC4139081C6D}" presName="connTx" presStyleLbl="parChTrans1D2" presStyleIdx="2" presStyleCnt="3"/>
      <dgm:spPr/>
    </dgm:pt>
    <dgm:pt modelId="{C1CC6677-6FD9-FF48-9C6B-ABCEE2BFF1BA}" type="pres">
      <dgm:prSet presAssocID="{E48C0006-1EE0-044A-96B1-82BE1D0DAD15}" presName="root2" presStyleCnt="0"/>
      <dgm:spPr/>
    </dgm:pt>
    <dgm:pt modelId="{607B9BB7-01FC-3F44-A9C8-3AE1A3E1A2E7}" type="pres">
      <dgm:prSet presAssocID="{E48C0006-1EE0-044A-96B1-82BE1D0DAD15}" presName="LevelTwoTextNode" presStyleLbl="node2" presStyleIdx="2" presStyleCnt="3" custScaleX="249771">
        <dgm:presLayoutVars>
          <dgm:chPref val="3"/>
        </dgm:presLayoutVars>
      </dgm:prSet>
      <dgm:spPr/>
    </dgm:pt>
    <dgm:pt modelId="{7FCA9745-A628-2C42-9144-32BF82DBA025}" type="pres">
      <dgm:prSet presAssocID="{E48C0006-1EE0-044A-96B1-82BE1D0DAD15}" presName="level3hierChild" presStyleCnt="0"/>
      <dgm:spPr/>
    </dgm:pt>
  </dgm:ptLst>
  <dgm:cxnLst>
    <dgm:cxn modelId="{E68E3409-D92E-3D49-A83B-366EE567AC05}" type="presOf" srcId="{E48C0006-1EE0-044A-96B1-82BE1D0DAD15}" destId="{607B9BB7-01FC-3F44-A9C8-3AE1A3E1A2E7}" srcOrd="0" destOrd="0" presId="urn:microsoft.com/office/officeart/2008/layout/HorizontalMultiLevelHierarchy"/>
    <dgm:cxn modelId="{00C1321C-2E37-8C43-8873-29D9A189CB66}" type="presOf" srcId="{DDCC1142-972D-9D40-812A-13DF36AB2EA2}" destId="{144B7253-3E3C-D549-B280-733A6D242D8A}" srcOrd="0" destOrd="0" presId="urn:microsoft.com/office/officeart/2008/layout/HorizontalMultiLevelHierarchy"/>
    <dgm:cxn modelId="{7504241D-B744-D74E-AA34-9475F0922144}" type="presOf" srcId="{A4C29CD3-5530-E346-B804-DC4139081C6D}" destId="{D4CE5DDC-1840-D549-B0E2-5FCE942492EF}" srcOrd="1" destOrd="0" presId="urn:microsoft.com/office/officeart/2008/layout/HorizontalMultiLevelHierarchy"/>
    <dgm:cxn modelId="{8B75D427-C209-5845-8AA0-395CE0B8D54F}" srcId="{A0AECF64-ACAA-7648-8C12-8CEC76705082}" destId="{E48C0006-1EE0-044A-96B1-82BE1D0DAD15}" srcOrd="2" destOrd="0" parTransId="{A4C29CD3-5530-E346-B804-DC4139081C6D}" sibTransId="{454638FD-787A-1847-B66F-C64C5F55FCF0}"/>
    <dgm:cxn modelId="{2A58A734-4B1C-6B4D-BA2A-B33BF9F29F60}" type="presOf" srcId="{B31BFF77-6191-4640-82BE-4111C367FE60}" destId="{09964EEC-EC27-5F4C-AC56-51AF6F20D9D3}" srcOrd="0" destOrd="0" presId="urn:microsoft.com/office/officeart/2008/layout/HorizontalMultiLevelHierarchy"/>
    <dgm:cxn modelId="{4D8EDD57-05E8-4749-AE83-088C0C54545B}" srcId="{A0AECF64-ACAA-7648-8C12-8CEC76705082}" destId="{5A8F45E2-DF3D-6E4A-958A-7A399584E841}" srcOrd="1" destOrd="0" parTransId="{FE7B8A4B-9784-DA4E-8D39-033260BB1DE9}" sibTransId="{637E6AA8-2342-A642-826E-0C0BE294C162}"/>
    <dgm:cxn modelId="{F8E54E5A-8BC4-4541-8881-C81B570F8852}" type="presOf" srcId="{B31BFF77-6191-4640-82BE-4111C367FE60}" destId="{F525424C-FD16-5841-BC30-3974EF70CA6C}" srcOrd="1" destOrd="0" presId="urn:microsoft.com/office/officeart/2008/layout/HorizontalMultiLevelHierarchy"/>
    <dgm:cxn modelId="{15D49C5E-CA74-4D43-8466-8F234FF62EF1}" type="presOf" srcId="{FE7B8A4B-9784-DA4E-8D39-033260BB1DE9}" destId="{8B00B9A4-C380-9544-A359-864470C97F34}" srcOrd="1" destOrd="0" presId="urn:microsoft.com/office/officeart/2008/layout/HorizontalMultiLevelHierarchy"/>
    <dgm:cxn modelId="{480E5764-39C0-FE4D-97A8-EF427CFF7EF5}" srcId="{A0AECF64-ACAA-7648-8C12-8CEC76705082}" destId="{64ACD3E1-08DD-4F4A-A845-FA6956FD421F}" srcOrd="0" destOrd="0" parTransId="{B31BFF77-6191-4640-82BE-4111C367FE60}" sibTransId="{3BDD233B-7390-C74F-8106-23ADEEA8EEEC}"/>
    <dgm:cxn modelId="{9C7FA573-8788-6641-9167-23611C6DB904}" type="presOf" srcId="{A0AECF64-ACAA-7648-8C12-8CEC76705082}" destId="{C01D9CF6-93B4-F24A-82E4-A83EC6A26319}" srcOrd="0" destOrd="0" presId="urn:microsoft.com/office/officeart/2008/layout/HorizontalMultiLevelHierarchy"/>
    <dgm:cxn modelId="{87D78C76-1A00-1A4D-83FD-67491B0202F9}" type="presOf" srcId="{A4C29CD3-5530-E346-B804-DC4139081C6D}" destId="{5AC6E5E1-B01D-3943-8695-48B229299E6C}" srcOrd="0" destOrd="0" presId="urn:microsoft.com/office/officeart/2008/layout/HorizontalMultiLevelHierarchy"/>
    <dgm:cxn modelId="{CC7A657C-0663-B245-9582-FED8861EE02C}" type="presOf" srcId="{64ACD3E1-08DD-4F4A-A845-FA6956FD421F}" destId="{940A48B1-DAEF-1B4C-BF99-46FF2961D857}" srcOrd="0" destOrd="0" presId="urn:microsoft.com/office/officeart/2008/layout/HorizontalMultiLevelHierarchy"/>
    <dgm:cxn modelId="{C05C7CCB-1D74-C047-A0A1-F80991FA92FA}" type="presOf" srcId="{5A8F45E2-DF3D-6E4A-958A-7A399584E841}" destId="{1E58F165-AE70-EA4C-B4DE-15ACE14B3A46}" srcOrd="0" destOrd="0" presId="urn:microsoft.com/office/officeart/2008/layout/HorizontalMultiLevelHierarchy"/>
    <dgm:cxn modelId="{4CF58EDA-104E-CA41-A05B-BEDF7C35A500}" srcId="{DDCC1142-972D-9D40-812A-13DF36AB2EA2}" destId="{A0AECF64-ACAA-7648-8C12-8CEC76705082}" srcOrd="0" destOrd="0" parTransId="{60183116-2DDA-B747-A99A-241EE5E86220}" sibTransId="{75D94CD3-06A7-E043-AF15-AE96B2B9E826}"/>
    <dgm:cxn modelId="{F39A47E4-5991-D842-935E-2BC4EA240406}" type="presOf" srcId="{FE7B8A4B-9784-DA4E-8D39-033260BB1DE9}" destId="{D9663484-420E-B74F-9800-A23BE27C5511}" srcOrd="0" destOrd="0" presId="urn:microsoft.com/office/officeart/2008/layout/HorizontalMultiLevelHierarchy"/>
    <dgm:cxn modelId="{5D5E065D-5D7A-F343-BB1A-2A4CAD7AC2D8}" type="presParOf" srcId="{144B7253-3E3C-D549-B280-733A6D242D8A}" destId="{5C94B67D-0734-554C-9B57-409DB4DED651}" srcOrd="0" destOrd="0" presId="urn:microsoft.com/office/officeart/2008/layout/HorizontalMultiLevelHierarchy"/>
    <dgm:cxn modelId="{36B45D71-690D-E84D-908A-5B0486B9E514}" type="presParOf" srcId="{5C94B67D-0734-554C-9B57-409DB4DED651}" destId="{C01D9CF6-93B4-F24A-82E4-A83EC6A26319}" srcOrd="0" destOrd="0" presId="urn:microsoft.com/office/officeart/2008/layout/HorizontalMultiLevelHierarchy"/>
    <dgm:cxn modelId="{CB81219D-05BC-B34C-98FA-ACDB41405B4D}" type="presParOf" srcId="{5C94B67D-0734-554C-9B57-409DB4DED651}" destId="{616CD821-9987-B843-AF01-22A49872346A}" srcOrd="1" destOrd="0" presId="urn:microsoft.com/office/officeart/2008/layout/HorizontalMultiLevelHierarchy"/>
    <dgm:cxn modelId="{AB9563F0-BA5F-A34C-9235-50B645B120C2}" type="presParOf" srcId="{616CD821-9987-B843-AF01-22A49872346A}" destId="{09964EEC-EC27-5F4C-AC56-51AF6F20D9D3}" srcOrd="0" destOrd="0" presId="urn:microsoft.com/office/officeart/2008/layout/HorizontalMultiLevelHierarchy"/>
    <dgm:cxn modelId="{E507203E-3C2E-134D-B12E-1619E13517C6}" type="presParOf" srcId="{09964EEC-EC27-5F4C-AC56-51AF6F20D9D3}" destId="{F525424C-FD16-5841-BC30-3974EF70CA6C}" srcOrd="0" destOrd="0" presId="urn:microsoft.com/office/officeart/2008/layout/HorizontalMultiLevelHierarchy"/>
    <dgm:cxn modelId="{5398CAB1-D2CE-4E46-AF2B-F45A70F2AD21}" type="presParOf" srcId="{616CD821-9987-B843-AF01-22A49872346A}" destId="{F786D220-CADD-EE4C-B36E-F667B1CA05EC}" srcOrd="1" destOrd="0" presId="urn:microsoft.com/office/officeart/2008/layout/HorizontalMultiLevelHierarchy"/>
    <dgm:cxn modelId="{F9D22983-27BF-1840-AE2B-658B32F367BB}" type="presParOf" srcId="{F786D220-CADD-EE4C-B36E-F667B1CA05EC}" destId="{940A48B1-DAEF-1B4C-BF99-46FF2961D857}" srcOrd="0" destOrd="0" presId="urn:microsoft.com/office/officeart/2008/layout/HorizontalMultiLevelHierarchy"/>
    <dgm:cxn modelId="{94E3FB43-2300-F444-B755-CD51354D0D7A}" type="presParOf" srcId="{F786D220-CADD-EE4C-B36E-F667B1CA05EC}" destId="{299CF659-3A99-2241-B8B5-1974385C6BB5}" srcOrd="1" destOrd="0" presId="urn:microsoft.com/office/officeart/2008/layout/HorizontalMultiLevelHierarchy"/>
    <dgm:cxn modelId="{9041D77A-F82C-FA49-8152-A7E6A7DE1B9C}" type="presParOf" srcId="{616CD821-9987-B843-AF01-22A49872346A}" destId="{D9663484-420E-B74F-9800-A23BE27C5511}" srcOrd="2" destOrd="0" presId="urn:microsoft.com/office/officeart/2008/layout/HorizontalMultiLevelHierarchy"/>
    <dgm:cxn modelId="{678547F7-09D4-0748-8DAD-AD6DCC88F8DD}" type="presParOf" srcId="{D9663484-420E-B74F-9800-A23BE27C5511}" destId="{8B00B9A4-C380-9544-A359-864470C97F34}" srcOrd="0" destOrd="0" presId="urn:microsoft.com/office/officeart/2008/layout/HorizontalMultiLevelHierarchy"/>
    <dgm:cxn modelId="{C4B34AB0-EB51-424D-8D1B-AB4DF24A4E9E}" type="presParOf" srcId="{616CD821-9987-B843-AF01-22A49872346A}" destId="{1C8C89CC-06C8-9F4B-8807-16672C75CAE2}" srcOrd="3" destOrd="0" presId="urn:microsoft.com/office/officeart/2008/layout/HorizontalMultiLevelHierarchy"/>
    <dgm:cxn modelId="{5C942B7B-9EDE-CD4B-85AC-4A3511C75424}" type="presParOf" srcId="{1C8C89CC-06C8-9F4B-8807-16672C75CAE2}" destId="{1E58F165-AE70-EA4C-B4DE-15ACE14B3A46}" srcOrd="0" destOrd="0" presId="urn:microsoft.com/office/officeart/2008/layout/HorizontalMultiLevelHierarchy"/>
    <dgm:cxn modelId="{35AB215D-448F-0342-A85C-DC7D6925DF89}" type="presParOf" srcId="{1C8C89CC-06C8-9F4B-8807-16672C75CAE2}" destId="{1279E497-BFC5-A94B-AE87-DD60C7900D9E}" srcOrd="1" destOrd="0" presId="urn:microsoft.com/office/officeart/2008/layout/HorizontalMultiLevelHierarchy"/>
    <dgm:cxn modelId="{B55D5B64-25EC-6E47-8F64-D73FB9E05819}" type="presParOf" srcId="{616CD821-9987-B843-AF01-22A49872346A}" destId="{5AC6E5E1-B01D-3943-8695-48B229299E6C}" srcOrd="4" destOrd="0" presId="urn:microsoft.com/office/officeart/2008/layout/HorizontalMultiLevelHierarchy"/>
    <dgm:cxn modelId="{FB899448-6403-B94B-8FEA-4D0758BD2317}" type="presParOf" srcId="{5AC6E5E1-B01D-3943-8695-48B229299E6C}" destId="{D4CE5DDC-1840-D549-B0E2-5FCE942492EF}" srcOrd="0" destOrd="0" presId="urn:microsoft.com/office/officeart/2008/layout/HorizontalMultiLevelHierarchy"/>
    <dgm:cxn modelId="{78F749DE-ABB5-C440-9DF1-CFA53CB71047}" type="presParOf" srcId="{616CD821-9987-B843-AF01-22A49872346A}" destId="{C1CC6677-6FD9-FF48-9C6B-ABCEE2BFF1BA}" srcOrd="5" destOrd="0" presId="urn:microsoft.com/office/officeart/2008/layout/HorizontalMultiLevelHierarchy"/>
    <dgm:cxn modelId="{89E29F53-A4C2-7A4E-B5EE-9A1512878637}" type="presParOf" srcId="{C1CC6677-6FD9-FF48-9C6B-ABCEE2BFF1BA}" destId="{607B9BB7-01FC-3F44-A9C8-3AE1A3E1A2E7}" srcOrd="0" destOrd="0" presId="urn:microsoft.com/office/officeart/2008/layout/HorizontalMultiLevelHierarchy"/>
    <dgm:cxn modelId="{F8A1E985-530F-7B42-8C42-E0AFE8C6081B}" type="presParOf" srcId="{C1CC6677-6FD9-FF48-9C6B-ABCEE2BFF1BA}" destId="{7FCA9745-A628-2C42-9144-32BF82DBA02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78279-954F-0946-841B-E3D1BF396F31}">
      <dsp:nvSpPr>
        <dsp:cNvPr id="0" name=""/>
        <dsp:cNvSpPr/>
      </dsp:nvSpPr>
      <dsp:spPr>
        <a:xfrm>
          <a:off x="0" y="0"/>
          <a:ext cx="9126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5DF4E-512C-3F4D-9774-B486C86DF9EE}">
      <dsp:nvSpPr>
        <dsp:cNvPr id="0" name=""/>
        <dsp:cNvSpPr/>
      </dsp:nvSpPr>
      <dsp:spPr>
        <a:xfrm>
          <a:off x="0" y="0"/>
          <a:ext cx="923153" cy="358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0" y="0"/>
        <a:ext cx="923153" cy="3587027"/>
      </dsp:txXfrm>
    </dsp:sp>
    <dsp:sp modelId="{FDD022F2-86F3-6E4A-8C7C-C6978C8DF160}">
      <dsp:nvSpPr>
        <dsp:cNvPr id="0" name=""/>
        <dsp:cNvSpPr/>
      </dsp:nvSpPr>
      <dsp:spPr>
        <a:xfrm>
          <a:off x="1060046" y="33803"/>
          <a:ext cx="7164081" cy="676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7030A0"/>
              </a:solidFill>
            </a:rPr>
            <a:t>Design an application that can be easily navigated by the user.</a:t>
          </a:r>
        </a:p>
      </dsp:txBody>
      <dsp:txXfrm>
        <a:off x="1060046" y="33803"/>
        <a:ext cx="7164081" cy="676070"/>
      </dsp:txXfrm>
    </dsp:sp>
    <dsp:sp modelId="{0BC304CF-04D8-EF43-8DE9-26A278DB1B46}">
      <dsp:nvSpPr>
        <dsp:cNvPr id="0" name=""/>
        <dsp:cNvSpPr/>
      </dsp:nvSpPr>
      <dsp:spPr>
        <a:xfrm>
          <a:off x="923153" y="709874"/>
          <a:ext cx="7300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355B8-3BD4-C449-8FF4-550E1AE42F81}">
      <dsp:nvSpPr>
        <dsp:cNvPr id="0" name=""/>
        <dsp:cNvSpPr/>
      </dsp:nvSpPr>
      <dsp:spPr>
        <a:xfrm>
          <a:off x="1060046" y="743677"/>
          <a:ext cx="7164081" cy="676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7030A0"/>
              </a:solidFill>
            </a:rPr>
            <a:t>Determine the filters that should be used to display subsets of the data on a map.</a:t>
          </a:r>
        </a:p>
      </dsp:txBody>
      <dsp:txXfrm>
        <a:off x="1060046" y="743677"/>
        <a:ext cx="7164081" cy="676070"/>
      </dsp:txXfrm>
    </dsp:sp>
    <dsp:sp modelId="{95E4A950-2BC6-D84F-AF56-0D0D2BD0162C}">
      <dsp:nvSpPr>
        <dsp:cNvPr id="0" name=""/>
        <dsp:cNvSpPr/>
      </dsp:nvSpPr>
      <dsp:spPr>
        <a:xfrm>
          <a:off x="923153" y="1419748"/>
          <a:ext cx="7300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B9BF4-4E12-6644-B0B8-FAF253D8A431}">
      <dsp:nvSpPr>
        <dsp:cNvPr id="0" name=""/>
        <dsp:cNvSpPr/>
      </dsp:nvSpPr>
      <dsp:spPr>
        <a:xfrm>
          <a:off x="1060046" y="1453551"/>
          <a:ext cx="7164081" cy="676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7030A0"/>
              </a:solidFill>
            </a:rPr>
            <a:t>Employ data visualization tools to create visual representations of large data sets that describe NYC buildings. </a:t>
          </a:r>
        </a:p>
      </dsp:txBody>
      <dsp:txXfrm>
        <a:off x="1060046" y="1453551"/>
        <a:ext cx="7164081" cy="676070"/>
      </dsp:txXfrm>
    </dsp:sp>
    <dsp:sp modelId="{DCC25303-583E-6341-9ACE-56A42AC80B80}">
      <dsp:nvSpPr>
        <dsp:cNvPr id="0" name=""/>
        <dsp:cNvSpPr/>
      </dsp:nvSpPr>
      <dsp:spPr>
        <a:xfrm>
          <a:off x="923153" y="2129622"/>
          <a:ext cx="7300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789AB-697F-664A-B05D-7102853E02B8}">
      <dsp:nvSpPr>
        <dsp:cNvPr id="0" name=""/>
        <dsp:cNvSpPr/>
      </dsp:nvSpPr>
      <dsp:spPr>
        <a:xfrm>
          <a:off x="1060046" y="2163425"/>
          <a:ext cx="7164081" cy="676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rgbClr val="7030A0"/>
              </a:solidFill>
            </a:rPr>
            <a:t>Consider what else can be done with the data? </a:t>
          </a:r>
        </a:p>
      </dsp:txBody>
      <dsp:txXfrm>
        <a:off x="1060046" y="2163425"/>
        <a:ext cx="7164081" cy="676070"/>
      </dsp:txXfrm>
    </dsp:sp>
    <dsp:sp modelId="{37C699C7-5F95-0D47-BB25-FB54AA0A5BE3}">
      <dsp:nvSpPr>
        <dsp:cNvPr id="0" name=""/>
        <dsp:cNvSpPr/>
      </dsp:nvSpPr>
      <dsp:spPr>
        <a:xfrm>
          <a:off x="923153" y="2839496"/>
          <a:ext cx="7300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C0E59-DFDC-9340-BF6A-8628046C44E8}">
      <dsp:nvSpPr>
        <dsp:cNvPr id="0" name=""/>
        <dsp:cNvSpPr/>
      </dsp:nvSpPr>
      <dsp:spPr>
        <a:xfrm>
          <a:off x="1060046" y="2873299"/>
          <a:ext cx="7164081" cy="676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7030A0"/>
              </a:solidFill>
            </a:rPr>
            <a:t>Develop techniques to “pierce” the LLC veil and identify the actual owners of carbon intense buildings</a:t>
          </a:r>
          <a:r>
            <a:rPr lang="en-US" sz="1800" kern="1200" dirty="0">
              <a:solidFill>
                <a:srgbClr val="7030A0"/>
              </a:solidFill>
            </a:rPr>
            <a:t>? </a:t>
          </a:r>
        </a:p>
      </dsp:txBody>
      <dsp:txXfrm>
        <a:off x="1060046" y="2873299"/>
        <a:ext cx="7164081" cy="676070"/>
      </dsp:txXfrm>
    </dsp:sp>
    <dsp:sp modelId="{53BF4F9B-24E7-D343-8A79-B73C001745C3}">
      <dsp:nvSpPr>
        <dsp:cNvPr id="0" name=""/>
        <dsp:cNvSpPr/>
      </dsp:nvSpPr>
      <dsp:spPr>
        <a:xfrm>
          <a:off x="923153" y="3549370"/>
          <a:ext cx="7300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6E5E1-B01D-3943-8695-48B229299E6C}">
      <dsp:nvSpPr>
        <dsp:cNvPr id="0" name=""/>
        <dsp:cNvSpPr/>
      </dsp:nvSpPr>
      <dsp:spPr>
        <a:xfrm>
          <a:off x="1757100" y="1829855"/>
          <a:ext cx="456146" cy="869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073" y="0"/>
              </a:lnTo>
              <a:lnTo>
                <a:pt x="228073" y="869181"/>
              </a:lnTo>
              <a:lnTo>
                <a:pt x="456146" y="86918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0634" y="2239905"/>
        <a:ext cx="49080" cy="49080"/>
      </dsp:txXfrm>
    </dsp:sp>
    <dsp:sp modelId="{D9663484-420E-B74F-9800-A23BE27C5511}">
      <dsp:nvSpPr>
        <dsp:cNvPr id="0" name=""/>
        <dsp:cNvSpPr/>
      </dsp:nvSpPr>
      <dsp:spPr>
        <a:xfrm>
          <a:off x="1757100" y="1784135"/>
          <a:ext cx="4561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146" y="4572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3770" y="1818451"/>
        <a:ext cx="22807" cy="22807"/>
      </dsp:txXfrm>
    </dsp:sp>
    <dsp:sp modelId="{09964EEC-EC27-5F4C-AC56-51AF6F20D9D3}">
      <dsp:nvSpPr>
        <dsp:cNvPr id="0" name=""/>
        <dsp:cNvSpPr/>
      </dsp:nvSpPr>
      <dsp:spPr>
        <a:xfrm>
          <a:off x="1757100" y="960673"/>
          <a:ext cx="456146" cy="869181"/>
        </a:xfrm>
        <a:custGeom>
          <a:avLst/>
          <a:gdLst/>
          <a:ahLst/>
          <a:cxnLst/>
          <a:rect l="0" t="0" r="0" b="0"/>
          <a:pathLst>
            <a:path>
              <a:moveTo>
                <a:pt x="0" y="869181"/>
              </a:moveTo>
              <a:lnTo>
                <a:pt x="228073" y="869181"/>
              </a:lnTo>
              <a:lnTo>
                <a:pt x="228073" y="0"/>
              </a:lnTo>
              <a:lnTo>
                <a:pt x="456146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0634" y="1370724"/>
        <a:ext cx="49080" cy="49080"/>
      </dsp:txXfrm>
    </dsp:sp>
    <dsp:sp modelId="{C01D9CF6-93B4-F24A-82E4-A83EC6A26319}">
      <dsp:nvSpPr>
        <dsp:cNvPr id="0" name=""/>
        <dsp:cNvSpPr/>
      </dsp:nvSpPr>
      <dsp:spPr>
        <a:xfrm rot="16200000">
          <a:off x="-420426" y="1482182"/>
          <a:ext cx="3659710" cy="6953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PACE</a:t>
          </a:r>
        </a:p>
      </dsp:txBody>
      <dsp:txXfrm>
        <a:off x="-420426" y="1482182"/>
        <a:ext cx="3659710" cy="695344"/>
      </dsp:txXfrm>
    </dsp:sp>
    <dsp:sp modelId="{940A48B1-DAEF-1B4C-BF99-46FF2961D857}">
      <dsp:nvSpPr>
        <dsp:cNvPr id="0" name=""/>
        <dsp:cNvSpPr/>
      </dsp:nvSpPr>
      <dsp:spPr>
        <a:xfrm>
          <a:off x="2213247" y="613001"/>
          <a:ext cx="5699638" cy="6953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Increase critical energy efficiency building retrofits</a:t>
          </a:r>
        </a:p>
      </dsp:txBody>
      <dsp:txXfrm>
        <a:off x="2213247" y="613001"/>
        <a:ext cx="5699638" cy="695344"/>
      </dsp:txXfrm>
    </dsp:sp>
    <dsp:sp modelId="{1E58F165-AE70-EA4C-B4DE-15ACE14B3A46}">
      <dsp:nvSpPr>
        <dsp:cNvPr id="0" name=""/>
        <dsp:cNvSpPr/>
      </dsp:nvSpPr>
      <dsp:spPr>
        <a:xfrm>
          <a:off x="2213247" y="1482182"/>
          <a:ext cx="5699638" cy="6953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thousands of new green jobs </a:t>
          </a:r>
          <a:endParaRPr lang="en-US" sz="2000" kern="1200" dirty="0"/>
        </a:p>
      </dsp:txBody>
      <dsp:txXfrm>
        <a:off x="2213247" y="1482182"/>
        <a:ext cx="5699638" cy="695344"/>
      </dsp:txXfrm>
    </dsp:sp>
    <dsp:sp modelId="{607B9BB7-01FC-3F44-A9C8-3AE1A3E1A2E7}">
      <dsp:nvSpPr>
        <dsp:cNvPr id="0" name=""/>
        <dsp:cNvSpPr/>
      </dsp:nvSpPr>
      <dsp:spPr>
        <a:xfrm>
          <a:off x="2213247" y="2351363"/>
          <a:ext cx="5696605" cy="6953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Advance the single largest opportunity to reduce carbon emissions in NYC</a:t>
          </a:r>
        </a:p>
      </dsp:txBody>
      <dsp:txXfrm>
        <a:off x="2213247" y="2351363"/>
        <a:ext cx="5696605" cy="695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1357E9-0C22-3147-A8DC-CD274FAD55C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89F4BF8-561D-9B44-ADA5-7488E723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227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7D0C12-C0D5-704C-A732-997323670BE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6AACB7-D879-E84D-8068-C8DE14A9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73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AACB7-D879-E84D-8068-C8DE14A9BD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:notes"/>
          <p:cNvSpPr txBox="1">
            <a:spLocks noGrp="1"/>
          </p:cNvSpPr>
          <p:nvPr>
            <p:ph type="body" idx="1"/>
          </p:nvPr>
        </p:nvSpPr>
        <p:spPr>
          <a:xfrm>
            <a:off x="909431" y="3318448"/>
            <a:ext cx="7275443" cy="271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9" name="Google Shape;8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78088" y="862013"/>
            <a:ext cx="4138612" cy="232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978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:notes"/>
          <p:cNvSpPr txBox="1">
            <a:spLocks noGrp="1"/>
          </p:cNvSpPr>
          <p:nvPr>
            <p:ph type="body" idx="1"/>
          </p:nvPr>
        </p:nvSpPr>
        <p:spPr>
          <a:xfrm>
            <a:off x="909431" y="3318448"/>
            <a:ext cx="7275443" cy="271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9" name="Google Shape;8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78088" y="862013"/>
            <a:ext cx="4138612" cy="232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413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01168"/>
            <a:ext cx="6267104" cy="518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1621892"/>
            <a:ext cx="8311896" cy="2879003"/>
          </a:xfrm>
          <a:prstGeom prst="rect">
            <a:avLst/>
          </a:prstGeom>
        </p:spPr>
        <p:txBody>
          <a:bodyPr/>
          <a:lstStyle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27448"/>
            <a:ext cx="2133600" cy="273844"/>
          </a:xfrm>
          <a:prstGeom prst="rect">
            <a:avLst/>
          </a:prstGeom>
        </p:spPr>
        <p:txBody>
          <a:bodyPr/>
          <a:lstStyle/>
          <a:p>
            <a:fld id="{70BB8095-39E5-4445-9439-DEE4A2BEF2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74904" y="1106424"/>
            <a:ext cx="7391671" cy="515469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ts val="2000"/>
              </a:lnSpc>
              <a:spcBef>
                <a:spcPct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06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circ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8049-B550-DB40-A384-7C41678F307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4"/>
          </p:nvPr>
        </p:nvSpPr>
        <p:spPr>
          <a:xfrm>
            <a:off x="374905" y="3090672"/>
            <a:ext cx="2514600" cy="163849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>
              <a:lnSpc>
                <a:spcPts val="1800"/>
              </a:lnSpc>
              <a:spcBef>
                <a:spcPts val="0"/>
              </a:spcBef>
              <a:defRPr sz="1200"/>
            </a:lvl1pPr>
            <a:lvl2pPr>
              <a:lnSpc>
                <a:spcPts val="1800"/>
              </a:lnSpc>
              <a:spcBef>
                <a:spcPts val="0"/>
              </a:spcBef>
              <a:defRPr sz="1200"/>
            </a:lvl2pPr>
            <a:lvl3pPr>
              <a:lnSpc>
                <a:spcPts val="1800"/>
              </a:lnSpc>
              <a:spcBef>
                <a:spcPts val="0"/>
              </a:spcBef>
              <a:defRPr sz="1200"/>
            </a:lvl3pPr>
            <a:lvl4pPr>
              <a:lnSpc>
                <a:spcPts val="1800"/>
              </a:lnSpc>
              <a:spcBef>
                <a:spcPts val="0"/>
              </a:spcBef>
              <a:defRPr sz="1200"/>
            </a:lvl4pPr>
            <a:lvl5pPr>
              <a:lnSpc>
                <a:spcPts val="18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8680" y="1234440"/>
            <a:ext cx="1636776" cy="1636776"/>
          </a:xfrm>
          <a:prstGeom prst="ellipse">
            <a:avLst/>
          </a:prstGeom>
          <a:noFill/>
          <a:ln w="63500">
            <a:noFill/>
          </a:ln>
          <a:effectLst/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3730752" y="1234440"/>
            <a:ext cx="1636776" cy="1636776"/>
          </a:xfrm>
          <a:prstGeom prst="ellipse">
            <a:avLst/>
          </a:prstGeom>
          <a:noFill/>
          <a:ln w="63500">
            <a:noFill/>
          </a:ln>
          <a:effectLst/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idx="20"/>
          </p:nvPr>
        </p:nvSpPr>
        <p:spPr>
          <a:xfrm>
            <a:off x="6638544" y="1234440"/>
            <a:ext cx="1636776" cy="1636776"/>
          </a:xfrm>
          <a:prstGeom prst="ellipse">
            <a:avLst/>
          </a:prstGeom>
          <a:noFill/>
          <a:ln w="63500">
            <a:noFill/>
          </a:ln>
          <a:effectLst/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11" name="Text Placeholder 2"/>
          <p:cNvSpPr>
            <a:spLocks noGrp="1"/>
          </p:cNvSpPr>
          <p:nvPr>
            <p:ph idx="21"/>
          </p:nvPr>
        </p:nvSpPr>
        <p:spPr>
          <a:xfrm>
            <a:off x="3273552" y="3091011"/>
            <a:ext cx="2514600" cy="163849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>
              <a:lnSpc>
                <a:spcPts val="1800"/>
              </a:lnSpc>
              <a:spcBef>
                <a:spcPts val="0"/>
              </a:spcBef>
              <a:defRPr sz="1200"/>
            </a:lvl1pPr>
            <a:lvl2pPr>
              <a:lnSpc>
                <a:spcPts val="1800"/>
              </a:lnSpc>
              <a:spcBef>
                <a:spcPts val="0"/>
              </a:spcBef>
              <a:defRPr sz="1200"/>
            </a:lvl2pPr>
            <a:lvl3pPr>
              <a:lnSpc>
                <a:spcPts val="1800"/>
              </a:lnSpc>
              <a:spcBef>
                <a:spcPts val="0"/>
              </a:spcBef>
              <a:defRPr sz="1200"/>
            </a:lvl3pPr>
            <a:lvl4pPr>
              <a:lnSpc>
                <a:spcPts val="1800"/>
              </a:lnSpc>
              <a:spcBef>
                <a:spcPts val="0"/>
              </a:spcBef>
              <a:defRPr sz="1200"/>
            </a:lvl4pPr>
            <a:lvl5pPr>
              <a:lnSpc>
                <a:spcPts val="18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22"/>
          </p:nvPr>
        </p:nvSpPr>
        <p:spPr>
          <a:xfrm>
            <a:off x="6190488" y="3090672"/>
            <a:ext cx="2514600" cy="163849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>
              <a:lnSpc>
                <a:spcPts val="1800"/>
              </a:lnSpc>
              <a:spcBef>
                <a:spcPts val="0"/>
              </a:spcBef>
              <a:defRPr sz="1200"/>
            </a:lvl1pPr>
            <a:lvl2pPr>
              <a:lnSpc>
                <a:spcPts val="1800"/>
              </a:lnSpc>
              <a:spcBef>
                <a:spcPts val="0"/>
              </a:spcBef>
              <a:defRPr sz="1200"/>
            </a:lvl2pPr>
            <a:lvl3pPr>
              <a:lnSpc>
                <a:spcPts val="1800"/>
              </a:lnSpc>
              <a:spcBef>
                <a:spcPts val="0"/>
              </a:spcBef>
              <a:defRPr sz="1200"/>
            </a:lvl3pPr>
            <a:lvl4pPr>
              <a:lnSpc>
                <a:spcPts val="1800"/>
              </a:lnSpc>
              <a:spcBef>
                <a:spcPts val="0"/>
              </a:spcBef>
              <a:defRPr sz="1200"/>
            </a:lvl4pPr>
            <a:lvl5pPr>
              <a:lnSpc>
                <a:spcPts val="18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407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01168"/>
            <a:ext cx="6178296" cy="5069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27448"/>
            <a:ext cx="2133600" cy="273844"/>
          </a:xfrm>
          <a:prstGeom prst="rect">
            <a:avLst/>
          </a:prstGeom>
        </p:spPr>
        <p:txBody>
          <a:bodyPr/>
          <a:lstStyle/>
          <a:p>
            <a:fld id="{70BB8095-39E5-4445-9439-DEE4A2BEF2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3"/>
          </p:nvPr>
        </p:nvSpPr>
        <p:spPr>
          <a:xfrm>
            <a:off x="356616" y="1216152"/>
            <a:ext cx="4120896" cy="3511296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2pPr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686036" y="1216152"/>
            <a:ext cx="4000764" cy="3511296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2pPr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7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01168"/>
            <a:ext cx="6150864" cy="49087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27448"/>
            <a:ext cx="2133600" cy="273844"/>
          </a:xfrm>
          <a:prstGeom prst="rect">
            <a:avLst/>
          </a:prstGeom>
        </p:spPr>
        <p:txBody>
          <a:bodyPr/>
          <a:lstStyle/>
          <a:p>
            <a:fld id="{70BB8095-39E5-4445-9439-DEE4A2BEF22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5477256" y="1719071"/>
            <a:ext cx="2834640" cy="283464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2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4"/>
          </p:nvPr>
        </p:nvSpPr>
        <p:spPr>
          <a:xfrm>
            <a:off x="356616" y="1216152"/>
            <a:ext cx="4773168" cy="3511296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2pPr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2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328E4-0E69-0047-B01E-CDBBF096E6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356616" y="1230313"/>
            <a:ext cx="3374136" cy="3374136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2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114800" y="1216152"/>
            <a:ext cx="4654296" cy="3388297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2pPr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7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328E4-0E69-0047-B01E-CDBBF096E6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7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4729163"/>
            <a:ext cx="2133600" cy="274637"/>
          </a:xfrm>
          <a:prstGeom prst="rect">
            <a:avLst/>
          </a:prstGeom>
        </p:spPr>
        <p:txBody>
          <a:bodyPr vert="horz" lIns="0" tIns="0" rIns="0" bIns="137160" rtlCol="0" anchor="t" anchorCtr="0"/>
          <a:lstStyle>
            <a:lvl1pPr algn="r">
              <a:defRPr sz="1100" b="1">
                <a:solidFill>
                  <a:srgbClr val="999999"/>
                </a:solidFill>
              </a:defRPr>
            </a:lvl1pPr>
          </a:lstStyle>
          <a:p>
            <a:fld id="{F2B328E4-0E69-0047-B01E-CDBBF096E6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628650" y="136208"/>
            <a:ext cx="7886700" cy="62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3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28650" y="987475"/>
            <a:ext cx="7886700" cy="316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846570" y="473344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8049-B550-DB40-A384-7C41678F307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6616" y="201167"/>
            <a:ext cx="6263640" cy="52120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760" y="1097280"/>
            <a:ext cx="1051560" cy="1051560"/>
          </a:xfrm>
          <a:prstGeom prst="ellipse">
            <a:avLst/>
          </a:prstGeom>
          <a:noFill/>
          <a:ln w="63500">
            <a:noFill/>
          </a:ln>
          <a:effectLst/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65760" y="3538728"/>
            <a:ext cx="1051560" cy="1051560"/>
          </a:xfrm>
          <a:prstGeom prst="ellipse">
            <a:avLst/>
          </a:prstGeom>
          <a:noFill/>
          <a:ln w="63500">
            <a:noFill/>
          </a:ln>
          <a:effectLst/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365760" y="2340864"/>
            <a:ext cx="1051560" cy="1051560"/>
          </a:xfrm>
          <a:prstGeom prst="ellipse">
            <a:avLst/>
          </a:prstGeom>
          <a:noFill/>
          <a:ln w="63500">
            <a:noFill/>
          </a:ln>
          <a:effectLst/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10" name="Text Placeholder 2"/>
          <p:cNvSpPr>
            <a:spLocks noGrp="1"/>
          </p:cNvSpPr>
          <p:nvPr>
            <p:ph idx="15"/>
          </p:nvPr>
        </p:nvSpPr>
        <p:spPr>
          <a:xfrm>
            <a:off x="1801368" y="1097281"/>
            <a:ext cx="6788425" cy="1051560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>
              <a:lnSpc>
                <a:spcPts val="1800"/>
              </a:lnSpc>
              <a:spcBef>
                <a:spcPts val="0"/>
              </a:spcBef>
              <a:defRPr sz="1200"/>
            </a:lvl1pPr>
            <a:lvl2pPr>
              <a:lnSpc>
                <a:spcPts val="1800"/>
              </a:lnSpc>
              <a:spcBef>
                <a:spcPts val="0"/>
              </a:spcBef>
              <a:defRPr sz="1200"/>
            </a:lvl2pPr>
            <a:lvl3pPr>
              <a:lnSpc>
                <a:spcPts val="1800"/>
              </a:lnSpc>
              <a:spcBef>
                <a:spcPts val="0"/>
              </a:spcBef>
              <a:defRPr sz="1200"/>
            </a:lvl3pPr>
            <a:lvl4pPr>
              <a:lnSpc>
                <a:spcPts val="1800"/>
              </a:lnSpc>
              <a:spcBef>
                <a:spcPts val="0"/>
              </a:spcBef>
              <a:defRPr sz="1200"/>
            </a:lvl4pPr>
            <a:lvl5pPr>
              <a:lnSpc>
                <a:spcPts val="18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6"/>
          </p:nvPr>
        </p:nvSpPr>
        <p:spPr>
          <a:xfrm>
            <a:off x="1801368" y="2340864"/>
            <a:ext cx="6788425" cy="1051560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>
              <a:lnSpc>
                <a:spcPts val="1800"/>
              </a:lnSpc>
              <a:spcBef>
                <a:spcPts val="0"/>
              </a:spcBef>
              <a:defRPr sz="1200"/>
            </a:lvl1pPr>
            <a:lvl2pPr>
              <a:lnSpc>
                <a:spcPts val="1800"/>
              </a:lnSpc>
              <a:spcBef>
                <a:spcPts val="0"/>
              </a:spcBef>
              <a:defRPr sz="1200"/>
            </a:lvl2pPr>
            <a:lvl3pPr>
              <a:lnSpc>
                <a:spcPts val="1800"/>
              </a:lnSpc>
              <a:spcBef>
                <a:spcPts val="0"/>
              </a:spcBef>
              <a:defRPr sz="1200"/>
            </a:lvl3pPr>
            <a:lvl4pPr>
              <a:lnSpc>
                <a:spcPts val="1800"/>
              </a:lnSpc>
              <a:spcBef>
                <a:spcPts val="0"/>
              </a:spcBef>
              <a:defRPr sz="1200"/>
            </a:lvl4pPr>
            <a:lvl5pPr>
              <a:lnSpc>
                <a:spcPts val="18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7"/>
          </p:nvPr>
        </p:nvSpPr>
        <p:spPr>
          <a:xfrm>
            <a:off x="1801368" y="3538728"/>
            <a:ext cx="6788425" cy="1051560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>
              <a:lnSpc>
                <a:spcPts val="1800"/>
              </a:lnSpc>
              <a:spcBef>
                <a:spcPts val="0"/>
              </a:spcBef>
              <a:defRPr sz="1200"/>
            </a:lvl1pPr>
            <a:lvl2pPr>
              <a:lnSpc>
                <a:spcPts val="1800"/>
              </a:lnSpc>
              <a:spcBef>
                <a:spcPts val="0"/>
              </a:spcBef>
              <a:defRPr sz="1200"/>
            </a:lvl2pPr>
            <a:lvl3pPr>
              <a:lnSpc>
                <a:spcPts val="1800"/>
              </a:lnSpc>
              <a:spcBef>
                <a:spcPts val="0"/>
              </a:spcBef>
              <a:defRPr sz="1200"/>
            </a:lvl3pPr>
            <a:lvl4pPr>
              <a:lnSpc>
                <a:spcPts val="1800"/>
              </a:lnSpc>
              <a:spcBef>
                <a:spcPts val="0"/>
              </a:spcBef>
              <a:defRPr sz="1200"/>
            </a:lvl4pPr>
            <a:lvl5pPr>
              <a:lnSpc>
                <a:spcPts val="18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964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356616" y="1216152"/>
            <a:ext cx="2532888" cy="1737956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2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4"/>
          </p:nvPr>
        </p:nvSpPr>
        <p:spPr>
          <a:xfrm>
            <a:off x="374905" y="3090672"/>
            <a:ext cx="2514600" cy="163849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>
              <a:lnSpc>
                <a:spcPts val="1800"/>
              </a:lnSpc>
              <a:spcBef>
                <a:spcPts val="0"/>
              </a:spcBef>
              <a:defRPr sz="1200"/>
            </a:lvl1pPr>
            <a:lvl2pPr>
              <a:lnSpc>
                <a:spcPts val="1800"/>
              </a:lnSpc>
              <a:spcBef>
                <a:spcPts val="0"/>
              </a:spcBef>
              <a:defRPr sz="1200"/>
            </a:lvl2pPr>
            <a:lvl3pPr>
              <a:lnSpc>
                <a:spcPts val="1800"/>
              </a:lnSpc>
              <a:spcBef>
                <a:spcPts val="0"/>
              </a:spcBef>
              <a:defRPr sz="1200"/>
            </a:lvl3pPr>
            <a:lvl4pPr>
              <a:lnSpc>
                <a:spcPts val="1800"/>
              </a:lnSpc>
              <a:spcBef>
                <a:spcPts val="0"/>
              </a:spcBef>
              <a:defRPr sz="1200"/>
            </a:lvl4pPr>
            <a:lvl5pPr>
              <a:lnSpc>
                <a:spcPts val="18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3273552" y="1216152"/>
            <a:ext cx="2532888" cy="1737956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2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6190488" y="1216152"/>
            <a:ext cx="2532888" cy="1737956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2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7"/>
          </p:nvPr>
        </p:nvSpPr>
        <p:spPr>
          <a:xfrm>
            <a:off x="3291840" y="3090672"/>
            <a:ext cx="2514600" cy="163849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>
              <a:lnSpc>
                <a:spcPts val="1800"/>
              </a:lnSpc>
              <a:spcBef>
                <a:spcPts val="0"/>
              </a:spcBef>
              <a:defRPr sz="1200"/>
            </a:lvl1pPr>
            <a:lvl2pPr>
              <a:lnSpc>
                <a:spcPts val="1800"/>
              </a:lnSpc>
              <a:spcBef>
                <a:spcPts val="0"/>
              </a:spcBef>
              <a:defRPr sz="1200"/>
            </a:lvl2pPr>
            <a:lvl3pPr>
              <a:lnSpc>
                <a:spcPts val="1800"/>
              </a:lnSpc>
              <a:spcBef>
                <a:spcPts val="0"/>
              </a:spcBef>
              <a:defRPr sz="1200"/>
            </a:lvl3pPr>
            <a:lvl4pPr>
              <a:lnSpc>
                <a:spcPts val="1800"/>
              </a:lnSpc>
              <a:spcBef>
                <a:spcPts val="0"/>
              </a:spcBef>
              <a:defRPr sz="1200"/>
            </a:lvl4pPr>
            <a:lvl5pPr>
              <a:lnSpc>
                <a:spcPts val="18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8"/>
          </p:nvPr>
        </p:nvSpPr>
        <p:spPr>
          <a:xfrm>
            <a:off x="6190488" y="3091011"/>
            <a:ext cx="2514600" cy="163849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>
              <a:lnSpc>
                <a:spcPts val="1800"/>
              </a:lnSpc>
              <a:spcBef>
                <a:spcPts val="0"/>
              </a:spcBef>
              <a:defRPr sz="1200"/>
            </a:lvl1pPr>
            <a:lvl2pPr>
              <a:lnSpc>
                <a:spcPts val="1800"/>
              </a:lnSpc>
              <a:spcBef>
                <a:spcPts val="0"/>
              </a:spcBef>
              <a:defRPr sz="1200"/>
            </a:lvl2pPr>
            <a:lvl3pPr>
              <a:lnSpc>
                <a:spcPts val="1800"/>
              </a:lnSpc>
              <a:spcBef>
                <a:spcPts val="0"/>
              </a:spcBef>
              <a:defRPr sz="1200"/>
            </a:lvl3pPr>
            <a:lvl4pPr>
              <a:lnSpc>
                <a:spcPts val="1800"/>
              </a:lnSpc>
              <a:spcBef>
                <a:spcPts val="0"/>
              </a:spcBef>
              <a:defRPr sz="1200"/>
            </a:lvl4pPr>
            <a:lvl5pPr>
              <a:lnSpc>
                <a:spcPts val="18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169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top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36"/>
            <a:ext cx="9144000" cy="110490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56616" y="201168"/>
            <a:ext cx="6254496" cy="5158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56616" y="1216152"/>
            <a:ext cx="8311896" cy="3511296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4729163"/>
            <a:ext cx="2133600" cy="274637"/>
          </a:xfrm>
          <a:prstGeom prst="rect">
            <a:avLst/>
          </a:prstGeom>
        </p:spPr>
        <p:txBody>
          <a:bodyPr vert="horz" lIns="0" tIns="0" rIns="0" bIns="137160" rtlCol="0" anchor="t" anchorCtr="0"/>
          <a:lstStyle>
            <a:lvl1pPr algn="r">
              <a:defRPr sz="1100" b="1">
                <a:solidFill>
                  <a:srgbClr val="999999"/>
                </a:solidFill>
              </a:defRPr>
            </a:lvl1pPr>
          </a:lstStyle>
          <a:p>
            <a:fld id="{F2B328E4-0E69-0047-B01E-CDBBF096E6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2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8" r:id="rId4"/>
    <p:sldLayoutId id="2147483659" r:id="rId5"/>
    <p:sldLayoutId id="2147483655" r:id="rId6"/>
    <p:sldLayoutId id="214748367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lnSpc>
          <a:spcPts val="2000"/>
        </a:lnSpc>
        <a:spcBef>
          <a:spcPts val="800"/>
        </a:spcBef>
        <a:buFont typeface="Arial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67512" indent="-228600" algn="l" defTabSz="457200" rtl="0" eaLnBrk="1" latinLnBrk="0" hangingPunct="1">
        <a:lnSpc>
          <a:spcPts val="2000"/>
        </a:lnSpc>
        <a:spcBef>
          <a:spcPts val="800"/>
        </a:spcBef>
        <a:buFont typeface="Arial"/>
        <a:buChar char="•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ts val="1600"/>
        </a:lnSpc>
        <a:spcBef>
          <a:spcPts val="0"/>
        </a:spcBef>
        <a:buFont typeface="Arial"/>
        <a:buChar char="•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ts val="1600"/>
        </a:lnSpc>
        <a:spcBef>
          <a:spcPts val="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ts val="1600"/>
        </a:lnSpc>
        <a:spcBef>
          <a:spcPts val="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312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28049-B550-DB40-A384-7C41678F307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 descr="newtop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36"/>
            <a:ext cx="9144000" cy="110490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56616" y="201167"/>
            <a:ext cx="6263640" cy="52120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29400" y="4729163"/>
            <a:ext cx="2133600" cy="274637"/>
          </a:xfrm>
          <a:prstGeom prst="rect">
            <a:avLst/>
          </a:prstGeom>
        </p:spPr>
        <p:txBody>
          <a:bodyPr vert="horz" lIns="0" tIns="0" rIns="0" bIns="13716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100" b="1" kern="1200">
                <a:solidFill>
                  <a:srgbClr val="999999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B328E4-0E69-0047-B01E-CDBBF096E6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16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lnSpc>
          <a:spcPts val="16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lnSpc>
          <a:spcPts val="16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lnSpc>
          <a:spcPts val="18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lnSpc>
          <a:spcPts val="16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3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8900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-9143" y="850900"/>
            <a:ext cx="4589598" cy="4321175"/>
          </a:xfrm>
          <a:custGeom>
            <a:avLst/>
            <a:gdLst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247 h 4301181"/>
              <a:gd name="connsiteX1" fmla="*/ 4108637 w 4574304"/>
              <a:gd name="connsiteY1" fmla="*/ 4301181 h 4301181"/>
              <a:gd name="connsiteX2" fmla="*/ 4574304 w 4574304"/>
              <a:gd name="connsiteY2" fmla="*/ 2751781 h 4301181"/>
              <a:gd name="connsiteX3" fmla="*/ 1839570 w 4574304"/>
              <a:gd name="connsiteY3" fmla="*/ 114 h 4301181"/>
              <a:gd name="connsiteX4" fmla="*/ 2304 w 4574304"/>
              <a:gd name="connsiteY4" fmla="*/ 702847 h 4301181"/>
              <a:gd name="connsiteX5" fmla="*/ 10770 w 4574304"/>
              <a:gd name="connsiteY5" fmla="*/ 4284247 h 4301181"/>
              <a:gd name="connsiteX0" fmla="*/ 10770 w 4574304"/>
              <a:gd name="connsiteY0" fmla="*/ 4284247 h 4301181"/>
              <a:gd name="connsiteX1" fmla="*/ 4108637 w 4574304"/>
              <a:gd name="connsiteY1" fmla="*/ 4301181 h 4301181"/>
              <a:gd name="connsiteX2" fmla="*/ 4574304 w 4574304"/>
              <a:gd name="connsiteY2" fmla="*/ 2751781 h 4301181"/>
              <a:gd name="connsiteX3" fmla="*/ 1839570 w 4574304"/>
              <a:gd name="connsiteY3" fmla="*/ 114 h 4301181"/>
              <a:gd name="connsiteX4" fmla="*/ 2304 w 4574304"/>
              <a:gd name="connsiteY4" fmla="*/ 702847 h 4301181"/>
              <a:gd name="connsiteX5" fmla="*/ 10770 w 4574304"/>
              <a:gd name="connsiteY5" fmla="*/ 4284247 h 4301181"/>
              <a:gd name="connsiteX0" fmla="*/ 10770 w 4574308"/>
              <a:gd name="connsiteY0" fmla="*/ 4284245 h 4301179"/>
              <a:gd name="connsiteX1" fmla="*/ 4108637 w 4574308"/>
              <a:gd name="connsiteY1" fmla="*/ 4301179 h 4301179"/>
              <a:gd name="connsiteX2" fmla="*/ 4574304 w 4574308"/>
              <a:gd name="connsiteY2" fmla="*/ 2751779 h 4301179"/>
              <a:gd name="connsiteX3" fmla="*/ 1839570 w 4574308"/>
              <a:gd name="connsiteY3" fmla="*/ 112 h 4301179"/>
              <a:gd name="connsiteX4" fmla="*/ 2304 w 4574308"/>
              <a:gd name="connsiteY4" fmla="*/ 702845 h 4301179"/>
              <a:gd name="connsiteX5" fmla="*/ 10770 w 4574308"/>
              <a:gd name="connsiteY5" fmla="*/ 4284245 h 4301179"/>
              <a:gd name="connsiteX0" fmla="*/ 10770 w 4574308"/>
              <a:gd name="connsiteY0" fmla="*/ 4284245 h 4301179"/>
              <a:gd name="connsiteX1" fmla="*/ 4108637 w 4574308"/>
              <a:gd name="connsiteY1" fmla="*/ 4301179 h 4301179"/>
              <a:gd name="connsiteX2" fmla="*/ 4574304 w 4574308"/>
              <a:gd name="connsiteY2" fmla="*/ 2751779 h 4301179"/>
              <a:gd name="connsiteX3" fmla="*/ 1839570 w 4574308"/>
              <a:gd name="connsiteY3" fmla="*/ 112 h 4301179"/>
              <a:gd name="connsiteX4" fmla="*/ 2304 w 4574308"/>
              <a:gd name="connsiteY4" fmla="*/ 702845 h 4301179"/>
              <a:gd name="connsiteX5" fmla="*/ 10770 w 4574308"/>
              <a:gd name="connsiteY5" fmla="*/ 4284245 h 4301179"/>
              <a:gd name="connsiteX0" fmla="*/ 10770 w 4574304"/>
              <a:gd name="connsiteY0" fmla="*/ 4284256 h 4301190"/>
              <a:gd name="connsiteX1" fmla="*/ 4108637 w 4574304"/>
              <a:gd name="connsiteY1" fmla="*/ 4301190 h 4301190"/>
              <a:gd name="connsiteX2" fmla="*/ 4574304 w 4574304"/>
              <a:gd name="connsiteY2" fmla="*/ 2751790 h 4301190"/>
              <a:gd name="connsiteX3" fmla="*/ 1839570 w 4574304"/>
              <a:gd name="connsiteY3" fmla="*/ 123 h 4301190"/>
              <a:gd name="connsiteX4" fmla="*/ 2304 w 4574304"/>
              <a:gd name="connsiteY4" fmla="*/ 702856 h 4301190"/>
              <a:gd name="connsiteX5" fmla="*/ 10770 w 4574304"/>
              <a:gd name="connsiteY5" fmla="*/ 4284256 h 4301190"/>
              <a:gd name="connsiteX0" fmla="*/ 10770 w 4574304"/>
              <a:gd name="connsiteY0" fmla="*/ 4284256 h 4301190"/>
              <a:gd name="connsiteX1" fmla="*/ 4108637 w 4574304"/>
              <a:gd name="connsiteY1" fmla="*/ 4301190 h 4301190"/>
              <a:gd name="connsiteX2" fmla="*/ 4574304 w 4574304"/>
              <a:gd name="connsiteY2" fmla="*/ 2751790 h 4301190"/>
              <a:gd name="connsiteX3" fmla="*/ 1839570 w 4574304"/>
              <a:gd name="connsiteY3" fmla="*/ 123 h 4301190"/>
              <a:gd name="connsiteX4" fmla="*/ 2304 w 4574304"/>
              <a:gd name="connsiteY4" fmla="*/ 702856 h 4301190"/>
              <a:gd name="connsiteX5" fmla="*/ 10770 w 4574304"/>
              <a:gd name="connsiteY5" fmla="*/ 4284256 h 4301190"/>
              <a:gd name="connsiteX0" fmla="*/ 10770 w 4574304"/>
              <a:gd name="connsiteY0" fmla="*/ 4284256 h 4301190"/>
              <a:gd name="connsiteX1" fmla="*/ 4108637 w 4574304"/>
              <a:gd name="connsiteY1" fmla="*/ 4301190 h 4301190"/>
              <a:gd name="connsiteX2" fmla="*/ 4574304 w 4574304"/>
              <a:gd name="connsiteY2" fmla="*/ 2751790 h 4301190"/>
              <a:gd name="connsiteX3" fmla="*/ 1839570 w 4574304"/>
              <a:gd name="connsiteY3" fmla="*/ 123 h 4301190"/>
              <a:gd name="connsiteX4" fmla="*/ 2304 w 4574304"/>
              <a:gd name="connsiteY4" fmla="*/ 702856 h 4301190"/>
              <a:gd name="connsiteX5" fmla="*/ 10770 w 4574304"/>
              <a:gd name="connsiteY5" fmla="*/ 4284256 h 4301190"/>
              <a:gd name="connsiteX0" fmla="*/ 10770 w 4574304"/>
              <a:gd name="connsiteY0" fmla="*/ 4284256 h 4301190"/>
              <a:gd name="connsiteX1" fmla="*/ 4108637 w 4574304"/>
              <a:gd name="connsiteY1" fmla="*/ 4301190 h 4301190"/>
              <a:gd name="connsiteX2" fmla="*/ 4574304 w 4574304"/>
              <a:gd name="connsiteY2" fmla="*/ 2751790 h 4301190"/>
              <a:gd name="connsiteX3" fmla="*/ 1839570 w 4574304"/>
              <a:gd name="connsiteY3" fmla="*/ 123 h 4301190"/>
              <a:gd name="connsiteX4" fmla="*/ 2304 w 4574304"/>
              <a:gd name="connsiteY4" fmla="*/ 702856 h 4301190"/>
              <a:gd name="connsiteX5" fmla="*/ 10770 w 4574304"/>
              <a:gd name="connsiteY5" fmla="*/ 4284256 h 4301190"/>
              <a:gd name="connsiteX0" fmla="*/ 10770 w 4574304"/>
              <a:gd name="connsiteY0" fmla="*/ 4284256 h 4301190"/>
              <a:gd name="connsiteX1" fmla="*/ 4108637 w 4574304"/>
              <a:gd name="connsiteY1" fmla="*/ 4301190 h 4301190"/>
              <a:gd name="connsiteX2" fmla="*/ 4574304 w 4574304"/>
              <a:gd name="connsiteY2" fmla="*/ 2751790 h 4301190"/>
              <a:gd name="connsiteX3" fmla="*/ 1839570 w 4574304"/>
              <a:gd name="connsiteY3" fmla="*/ 123 h 4301190"/>
              <a:gd name="connsiteX4" fmla="*/ 2304 w 4574304"/>
              <a:gd name="connsiteY4" fmla="*/ 702856 h 4301190"/>
              <a:gd name="connsiteX5" fmla="*/ 10770 w 4574304"/>
              <a:gd name="connsiteY5" fmla="*/ 4284256 h 4301190"/>
              <a:gd name="connsiteX0" fmla="*/ 10770 w 4574304"/>
              <a:gd name="connsiteY0" fmla="*/ 4284256 h 4301190"/>
              <a:gd name="connsiteX1" fmla="*/ 4108637 w 4574304"/>
              <a:gd name="connsiteY1" fmla="*/ 4301190 h 4301190"/>
              <a:gd name="connsiteX2" fmla="*/ 4574304 w 4574304"/>
              <a:gd name="connsiteY2" fmla="*/ 2751790 h 4301190"/>
              <a:gd name="connsiteX3" fmla="*/ 1839570 w 4574304"/>
              <a:gd name="connsiteY3" fmla="*/ 123 h 4301190"/>
              <a:gd name="connsiteX4" fmla="*/ 2304 w 4574304"/>
              <a:gd name="connsiteY4" fmla="*/ 702856 h 4301190"/>
              <a:gd name="connsiteX5" fmla="*/ 10770 w 4574304"/>
              <a:gd name="connsiteY5" fmla="*/ 4284256 h 4301190"/>
              <a:gd name="connsiteX0" fmla="*/ 10770 w 4574304"/>
              <a:gd name="connsiteY0" fmla="*/ 4284256 h 4301190"/>
              <a:gd name="connsiteX1" fmla="*/ 4108637 w 4574304"/>
              <a:gd name="connsiteY1" fmla="*/ 4301190 h 4301190"/>
              <a:gd name="connsiteX2" fmla="*/ 4574304 w 4574304"/>
              <a:gd name="connsiteY2" fmla="*/ 2751790 h 4301190"/>
              <a:gd name="connsiteX3" fmla="*/ 1839570 w 4574304"/>
              <a:gd name="connsiteY3" fmla="*/ 123 h 4301190"/>
              <a:gd name="connsiteX4" fmla="*/ 2304 w 4574304"/>
              <a:gd name="connsiteY4" fmla="*/ 702856 h 4301190"/>
              <a:gd name="connsiteX5" fmla="*/ 10770 w 4574304"/>
              <a:gd name="connsiteY5" fmla="*/ 4284256 h 4301190"/>
              <a:gd name="connsiteX0" fmla="*/ 10770 w 4574304"/>
              <a:gd name="connsiteY0" fmla="*/ 4284256 h 4301190"/>
              <a:gd name="connsiteX1" fmla="*/ 4108637 w 4574304"/>
              <a:gd name="connsiteY1" fmla="*/ 4301190 h 4301190"/>
              <a:gd name="connsiteX2" fmla="*/ 4574304 w 4574304"/>
              <a:gd name="connsiteY2" fmla="*/ 2751790 h 4301190"/>
              <a:gd name="connsiteX3" fmla="*/ 1839570 w 4574304"/>
              <a:gd name="connsiteY3" fmla="*/ 123 h 4301190"/>
              <a:gd name="connsiteX4" fmla="*/ 2304 w 4574304"/>
              <a:gd name="connsiteY4" fmla="*/ 702856 h 4301190"/>
              <a:gd name="connsiteX5" fmla="*/ 10770 w 4574304"/>
              <a:gd name="connsiteY5" fmla="*/ 4284256 h 4301190"/>
              <a:gd name="connsiteX0" fmla="*/ 10770 w 4574304"/>
              <a:gd name="connsiteY0" fmla="*/ 4284256 h 4301190"/>
              <a:gd name="connsiteX1" fmla="*/ 4108637 w 4574304"/>
              <a:gd name="connsiteY1" fmla="*/ 4301190 h 4301190"/>
              <a:gd name="connsiteX2" fmla="*/ 4574304 w 4574304"/>
              <a:gd name="connsiteY2" fmla="*/ 2751790 h 4301190"/>
              <a:gd name="connsiteX3" fmla="*/ 1839570 w 4574304"/>
              <a:gd name="connsiteY3" fmla="*/ 123 h 4301190"/>
              <a:gd name="connsiteX4" fmla="*/ 2304 w 4574304"/>
              <a:gd name="connsiteY4" fmla="*/ 702856 h 4301190"/>
              <a:gd name="connsiteX5" fmla="*/ 10770 w 4574304"/>
              <a:gd name="connsiteY5" fmla="*/ 4284256 h 4301190"/>
              <a:gd name="connsiteX0" fmla="*/ 10770 w 4574304"/>
              <a:gd name="connsiteY0" fmla="*/ 4284256 h 4301190"/>
              <a:gd name="connsiteX1" fmla="*/ 4108637 w 4574304"/>
              <a:gd name="connsiteY1" fmla="*/ 4301190 h 4301190"/>
              <a:gd name="connsiteX2" fmla="*/ 4574304 w 4574304"/>
              <a:gd name="connsiteY2" fmla="*/ 2751790 h 4301190"/>
              <a:gd name="connsiteX3" fmla="*/ 1839570 w 4574304"/>
              <a:gd name="connsiteY3" fmla="*/ 123 h 4301190"/>
              <a:gd name="connsiteX4" fmla="*/ 2304 w 4574304"/>
              <a:gd name="connsiteY4" fmla="*/ 702856 h 4301190"/>
              <a:gd name="connsiteX5" fmla="*/ 10770 w 4574304"/>
              <a:gd name="connsiteY5" fmla="*/ 4284256 h 4301190"/>
              <a:gd name="connsiteX0" fmla="*/ 10770 w 4574304"/>
              <a:gd name="connsiteY0" fmla="*/ 4284256 h 4301190"/>
              <a:gd name="connsiteX1" fmla="*/ 4108637 w 4574304"/>
              <a:gd name="connsiteY1" fmla="*/ 4301190 h 4301190"/>
              <a:gd name="connsiteX2" fmla="*/ 4574304 w 4574304"/>
              <a:gd name="connsiteY2" fmla="*/ 2751790 h 4301190"/>
              <a:gd name="connsiteX3" fmla="*/ 1839570 w 4574304"/>
              <a:gd name="connsiteY3" fmla="*/ 123 h 4301190"/>
              <a:gd name="connsiteX4" fmla="*/ 2304 w 4574304"/>
              <a:gd name="connsiteY4" fmla="*/ 702856 h 4301190"/>
              <a:gd name="connsiteX5" fmla="*/ 10770 w 4574304"/>
              <a:gd name="connsiteY5" fmla="*/ 4284256 h 4301190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302034 h 4318968"/>
              <a:gd name="connsiteX1" fmla="*/ 4108637 w 4574304"/>
              <a:gd name="connsiteY1" fmla="*/ 4318968 h 4318968"/>
              <a:gd name="connsiteX2" fmla="*/ 4574304 w 4574304"/>
              <a:gd name="connsiteY2" fmla="*/ 2769568 h 4318968"/>
              <a:gd name="connsiteX3" fmla="*/ 1839570 w 4574304"/>
              <a:gd name="connsiteY3" fmla="*/ 17901 h 4318968"/>
              <a:gd name="connsiteX4" fmla="*/ 2304 w 4574304"/>
              <a:gd name="connsiteY4" fmla="*/ 720634 h 4318968"/>
              <a:gd name="connsiteX5" fmla="*/ 10770 w 4574304"/>
              <a:gd name="connsiteY5" fmla="*/ 4302034 h 4318968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11129"/>
              <a:gd name="connsiteX1" fmla="*/ 4108637 w 4574304"/>
              <a:gd name="connsiteY1" fmla="*/ 4301067 h 4311129"/>
              <a:gd name="connsiteX2" fmla="*/ 4574304 w 4574304"/>
              <a:gd name="connsiteY2" fmla="*/ 2751667 h 4311129"/>
              <a:gd name="connsiteX3" fmla="*/ 1839570 w 4574304"/>
              <a:gd name="connsiteY3" fmla="*/ 0 h 4311129"/>
              <a:gd name="connsiteX4" fmla="*/ 2304 w 4574304"/>
              <a:gd name="connsiteY4" fmla="*/ 702733 h 4311129"/>
              <a:gd name="connsiteX5" fmla="*/ 10770 w 4574304"/>
              <a:gd name="connsiteY5" fmla="*/ 4284133 h 4311129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067"/>
              <a:gd name="connsiteX1" fmla="*/ 4108637 w 4574304"/>
              <a:gd name="connsiteY1" fmla="*/ 4301067 h 4301067"/>
              <a:gd name="connsiteX2" fmla="*/ 4574304 w 4574304"/>
              <a:gd name="connsiteY2" fmla="*/ 2751667 h 4301067"/>
              <a:gd name="connsiteX3" fmla="*/ 1839570 w 4574304"/>
              <a:gd name="connsiteY3" fmla="*/ 0 h 4301067"/>
              <a:gd name="connsiteX4" fmla="*/ 2304 w 4574304"/>
              <a:gd name="connsiteY4" fmla="*/ 702733 h 4301067"/>
              <a:gd name="connsiteX5" fmla="*/ 10770 w 4574304"/>
              <a:gd name="connsiteY5" fmla="*/ 4284133 h 4301067"/>
              <a:gd name="connsiteX0" fmla="*/ 10770 w 4574304"/>
              <a:gd name="connsiteY0" fmla="*/ 4284133 h 4301436"/>
              <a:gd name="connsiteX1" fmla="*/ 4108637 w 4574304"/>
              <a:gd name="connsiteY1" fmla="*/ 4301067 h 4301436"/>
              <a:gd name="connsiteX2" fmla="*/ 4574304 w 4574304"/>
              <a:gd name="connsiteY2" fmla="*/ 2751667 h 4301436"/>
              <a:gd name="connsiteX3" fmla="*/ 1839570 w 4574304"/>
              <a:gd name="connsiteY3" fmla="*/ 0 h 4301436"/>
              <a:gd name="connsiteX4" fmla="*/ 2304 w 4574304"/>
              <a:gd name="connsiteY4" fmla="*/ 702733 h 4301436"/>
              <a:gd name="connsiteX5" fmla="*/ 10770 w 4574304"/>
              <a:gd name="connsiteY5" fmla="*/ 4284133 h 4301436"/>
              <a:gd name="connsiteX0" fmla="*/ 10770 w 4574304"/>
              <a:gd name="connsiteY0" fmla="*/ 4284133 h 4301436"/>
              <a:gd name="connsiteX1" fmla="*/ 4108637 w 4574304"/>
              <a:gd name="connsiteY1" fmla="*/ 4301067 h 4301436"/>
              <a:gd name="connsiteX2" fmla="*/ 4574304 w 4574304"/>
              <a:gd name="connsiteY2" fmla="*/ 2751667 h 4301436"/>
              <a:gd name="connsiteX3" fmla="*/ 1839570 w 4574304"/>
              <a:gd name="connsiteY3" fmla="*/ 0 h 4301436"/>
              <a:gd name="connsiteX4" fmla="*/ 2304 w 4574304"/>
              <a:gd name="connsiteY4" fmla="*/ 702733 h 4301436"/>
              <a:gd name="connsiteX5" fmla="*/ 10770 w 4574304"/>
              <a:gd name="connsiteY5" fmla="*/ 4284133 h 4301436"/>
              <a:gd name="connsiteX0" fmla="*/ 4285 w 4590015"/>
              <a:gd name="connsiteY0" fmla="*/ 4293669 h 4301924"/>
              <a:gd name="connsiteX1" fmla="*/ 4124348 w 4590015"/>
              <a:gd name="connsiteY1" fmla="*/ 4301067 h 4301924"/>
              <a:gd name="connsiteX2" fmla="*/ 4590015 w 4590015"/>
              <a:gd name="connsiteY2" fmla="*/ 2751667 h 4301924"/>
              <a:gd name="connsiteX3" fmla="*/ 1855281 w 4590015"/>
              <a:gd name="connsiteY3" fmla="*/ 0 h 4301924"/>
              <a:gd name="connsiteX4" fmla="*/ 18015 w 4590015"/>
              <a:gd name="connsiteY4" fmla="*/ 702733 h 4301924"/>
              <a:gd name="connsiteX5" fmla="*/ 4285 w 4590015"/>
              <a:gd name="connsiteY5" fmla="*/ 4293669 h 4301924"/>
              <a:gd name="connsiteX0" fmla="*/ 4285 w 4590015"/>
              <a:gd name="connsiteY0" fmla="*/ 4293669 h 4301256"/>
              <a:gd name="connsiteX1" fmla="*/ 4124348 w 4590015"/>
              <a:gd name="connsiteY1" fmla="*/ 4301067 h 4301256"/>
              <a:gd name="connsiteX2" fmla="*/ 4590015 w 4590015"/>
              <a:gd name="connsiteY2" fmla="*/ 2751667 h 4301256"/>
              <a:gd name="connsiteX3" fmla="*/ 1855281 w 4590015"/>
              <a:gd name="connsiteY3" fmla="*/ 0 h 4301256"/>
              <a:gd name="connsiteX4" fmla="*/ 18015 w 4590015"/>
              <a:gd name="connsiteY4" fmla="*/ 702733 h 4301256"/>
              <a:gd name="connsiteX5" fmla="*/ 4285 w 4590015"/>
              <a:gd name="connsiteY5" fmla="*/ 4293669 h 4301256"/>
              <a:gd name="connsiteX0" fmla="*/ 4285 w 4590015"/>
              <a:gd name="connsiteY0" fmla="*/ 4293669 h 4302381"/>
              <a:gd name="connsiteX1" fmla="*/ 4124348 w 4590015"/>
              <a:gd name="connsiteY1" fmla="*/ 4301067 h 4302381"/>
              <a:gd name="connsiteX2" fmla="*/ 4590015 w 4590015"/>
              <a:gd name="connsiteY2" fmla="*/ 2751667 h 4302381"/>
              <a:gd name="connsiteX3" fmla="*/ 1855281 w 4590015"/>
              <a:gd name="connsiteY3" fmla="*/ 0 h 4302381"/>
              <a:gd name="connsiteX4" fmla="*/ 18015 w 4590015"/>
              <a:gd name="connsiteY4" fmla="*/ 702733 h 4302381"/>
              <a:gd name="connsiteX5" fmla="*/ 4285 w 4590015"/>
              <a:gd name="connsiteY5" fmla="*/ 4293669 h 4302381"/>
              <a:gd name="connsiteX0" fmla="*/ 4285 w 4590015"/>
              <a:gd name="connsiteY0" fmla="*/ 4293669 h 4301067"/>
              <a:gd name="connsiteX1" fmla="*/ 4124348 w 4590015"/>
              <a:gd name="connsiteY1" fmla="*/ 4301067 h 4301067"/>
              <a:gd name="connsiteX2" fmla="*/ 4590015 w 4590015"/>
              <a:gd name="connsiteY2" fmla="*/ 2751667 h 4301067"/>
              <a:gd name="connsiteX3" fmla="*/ 1855281 w 4590015"/>
              <a:gd name="connsiteY3" fmla="*/ 0 h 4301067"/>
              <a:gd name="connsiteX4" fmla="*/ 18015 w 4590015"/>
              <a:gd name="connsiteY4" fmla="*/ 702733 h 4301067"/>
              <a:gd name="connsiteX5" fmla="*/ 4285 w 4590015"/>
              <a:gd name="connsiteY5" fmla="*/ 4293669 h 4301067"/>
              <a:gd name="connsiteX0" fmla="*/ 4285 w 4590015"/>
              <a:gd name="connsiteY0" fmla="*/ 4293669 h 4301067"/>
              <a:gd name="connsiteX1" fmla="*/ 4124348 w 4590015"/>
              <a:gd name="connsiteY1" fmla="*/ 4301067 h 4301067"/>
              <a:gd name="connsiteX2" fmla="*/ 4590015 w 4590015"/>
              <a:gd name="connsiteY2" fmla="*/ 2751667 h 4301067"/>
              <a:gd name="connsiteX3" fmla="*/ 1855281 w 4590015"/>
              <a:gd name="connsiteY3" fmla="*/ 0 h 4301067"/>
              <a:gd name="connsiteX4" fmla="*/ 18015 w 4590015"/>
              <a:gd name="connsiteY4" fmla="*/ 702733 h 4301067"/>
              <a:gd name="connsiteX5" fmla="*/ 4285 w 4590015"/>
              <a:gd name="connsiteY5" fmla="*/ 4293669 h 4301067"/>
              <a:gd name="connsiteX0" fmla="*/ 4285 w 4590015"/>
              <a:gd name="connsiteY0" fmla="*/ 4293669 h 4301067"/>
              <a:gd name="connsiteX1" fmla="*/ 4124348 w 4590015"/>
              <a:gd name="connsiteY1" fmla="*/ 4301067 h 4301067"/>
              <a:gd name="connsiteX2" fmla="*/ 4590015 w 4590015"/>
              <a:gd name="connsiteY2" fmla="*/ 2751667 h 4301067"/>
              <a:gd name="connsiteX3" fmla="*/ 1855281 w 4590015"/>
              <a:gd name="connsiteY3" fmla="*/ 0 h 4301067"/>
              <a:gd name="connsiteX4" fmla="*/ 18015 w 4590015"/>
              <a:gd name="connsiteY4" fmla="*/ 702733 h 4301067"/>
              <a:gd name="connsiteX5" fmla="*/ 4285 w 4590015"/>
              <a:gd name="connsiteY5" fmla="*/ 4293669 h 4301067"/>
              <a:gd name="connsiteX0" fmla="*/ 847 w 4586577"/>
              <a:gd name="connsiteY0" fmla="*/ 4293669 h 4301067"/>
              <a:gd name="connsiteX1" fmla="*/ 4120910 w 4586577"/>
              <a:gd name="connsiteY1" fmla="*/ 4301067 h 4301067"/>
              <a:gd name="connsiteX2" fmla="*/ 4586577 w 4586577"/>
              <a:gd name="connsiteY2" fmla="*/ 2751667 h 4301067"/>
              <a:gd name="connsiteX3" fmla="*/ 1851843 w 4586577"/>
              <a:gd name="connsiteY3" fmla="*/ 0 h 4301067"/>
              <a:gd name="connsiteX4" fmla="*/ 14577 w 4586577"/>
              <a:gd name="connsiteY4" fmla="*/ 702733 h 4301067"/>
              <a:gd name="connsiteX5" fmla="*/ 847 w 4586577"/>
              <a:gd name="connsiteY5" fmla="*/ 4293669 h 4301067"/>
              <a:gd name="connsiteX0" fmla="*/ 0 w 4585730"/>
              <a:gd name="connsiteY0" fmla="*/ 4293669 h 4301067"/>
              <a:gd name="connsiteX1" fmla="*/ 4120063 w 4585730"/>
              <a:gd name="connsiteY1" fmla="*/ 4301067 h 4301067"/>
              <a:gd name="connsiteX2" fmla="*/ 4585730 w 4585730"/>
              <a:gd name="connsiteY2" fmla="*/ 2751667 h 4301067"/>
              <a:gd name="connsiteX3" fmla="*/ 1850996 w 4585730"/>
              <a:gd name="connsiteY3" fmla="*/ 0 h 4301067"/>
              <a:gd name="connsiteX4" fmla="*/ 13730 w 4585730"/>
              <a:gd name="connsiteY4" fmla="*/ 702733 h 4301067"/>
              <a:gd name="connsiteX5" fmla="*/ 0 w 4585730"/>
              <a:gd name="connsiteY5" fmla="*/ 4293669 h 4301067"/>
              <a:gd name="connsiteX0" fmla="*/ 0 w 4585730"/>
              <a:gd name="connsiteY0" fmla="*/ 4293669 h 4301067"/>
              <a:gd name="connsiteX1" fmla="*/ 4120063 w 4585730"/>
              <a:gd name="connsiteY1" fmla="*/ 4301067 h 4301067"/>
              <a:gd name="connsiteX2" fmla="*/ 4585730 w 4585730"/>
              <a:gd name="connsiteY2" fmla="*/ 2751667 h 4301067"/>
              <a:gd name="connsiteX3" fmla="*/ 1850996 w 4585730"/>
              <a:gd name="connsiteY3" fmla="*/ 0 h 4301067"/>
              <a:gd name="connsiteX4" fmla="*/ 13730 w 4585730"/>
              <a:gd name="connsiteY4" fmla="*/ 702733 h 4301067"/>
              <a:gd name="connsiteX5" fmla="*/ 0 w 4585730"/>
              <a:gd name="connsiteY5" fmla="*/ 4293669 h 4301067"/>
              <a:gd name="connsiteX0" fmla="*/ 0 w 4585730"/>
              <a:gd name="connsiteY0" fmla="*/ 4293669 h 4301067"/>
              <a:gd name="connsiteX1" fmla="*/ 4120063 w 4585730"/>
              <a:gd name="connsiteY1" fmla="*/ 4301067 h 4301067"/>
              <a:gd name="connsiteX2" fmla="*/ 4585730 w 4585730"/>
              <a:gd name="connsiteY2" fmla="*/ 2751667 h 4301067"/>
              <a:gd name="connsiteX3" fmla="*/ 1850996 w 4585730"/>
              <a:gd name="connsiteY3" fmla="*/ 0 h 4301067"/>
              <a:gd name="connsiteX4" fmla="*/ 13730 w 4585730"/>
              <a:gd name="connsiteY4" fmla="*/ 702733 h 4301067"/>
              <a:gd name="connsiteX5" fmla="*/ 0 w 4585730"/>
              <a:gd name="connsiteY5" fmla="*/ 4293669 h 4301067"/>
              <a:gd name="connsiteX0" fmla="*/ 0 w 4585730"/>
              <a:gd name="connsiteY0" fmla="*/ 4293669 h 4301067"/>
              <a:gd name="connsiteX1" fmla="*/ 4120063 w 4585730"/>
              <a:gd name="connsiteY1" fmla="*/ 4301067 h 4301067"/>
              <a:gd name="connsiteX2" fmla="*/ 4585730 w 4585730"/>
              <a:gd name="connsiteY2" fmla="*/ 2751667 h 4301067"/>
              <a:gd name="connsiteX3" fmla="*/ 1850996 w 4585730"/>
              <a:gd name="connsiteY3" fmla="*/ 0 h 4301067"/>
              <a:gd name="connsiteX4" fmla="*/ 13730 w 4585730"/>
              <a:gd name="connsiteY4" fmla="*/ 702733 h 4301067"/>
              <a:gd name="connsiteX5" fmla="*/ 0 w 4585730"/>
              <a:gd name="connsiteY5" fmla="*/ 4293669 h 4301067"/>
              <a:gd name="connsiteX0" fmla="*/ 0 w 4585730"/>
              <a:gd name="connsiteY0" fmla="*/ 4293669 h 4301067"/>
              <a:gd name="connsiteX1" fmla="*/ 4120063 w 4585730"/>
              <a:gd name="connsiteY1" fmla="*/ 4301067 h 4301067"/>
              <a:gd name="connsiteX2" fmla="*/ 4585730 w 4585730"/>
              <a:gd name="connsiteY2" fmla="*/ 2751667 h 4301067"/>
              <a:gd name="connsiteX3" fmla="*/ 1850996 w 4585730"/>
              <a:gd name="connsiteY3" fmla="*/ 0 h 4301067"/>
              <a:gd name="connsiteX4" fmla="*/ 13730 w 4585730"/>
              <a:gd name="connsiteY4" fmla="*/ 702733 h 4301067"/>
              <a:gd name="connsiteX5" fmla="*/ 0 w 4585730"/>
              <a:gd name="connsiteY5" fmla="*/ 4293669 h 4301067"/>
              <a:gd name="connsiteX0" fmla="*/ 0 w 4585730"/>
              <a:gd name="connsiteY0" fmla="*/ 4293669 h 4301067"/>
              <a:gd name="connsiteX1" fmla="*/ 4120063 w 4585730"/>
              <a:gd name="connsiteY1" fmla="*/ 4301067 h 4301067"/>
              <a:gd name="connsiteX2" fmla="*/ 4585730 w 4585730"/>
              <a:gd name="connsiteY2" fmla="*/ 2751667 h 4301067"/>
              <a:gd name="connsiteX3" fmla="*/ 1850996 w 4585730"/>
              <a:gd name="connsiteY3" fmla="*/ 0 h 4301067"/>
              <a:gd name="connsiteX4" fmla="*/ 13730 w 4585730"/>
              <a:gd name="connsiteY4" fmla="*/ 702733 h 4301067"/>
              <a:gd name="connsiteX5" fmla="*/ 0 w 4585730"/>
              <a:gd name="connsiteY5" fmla="*/ 4293669 h 4301067"/>
              <a:gd name="connsiteX0" fmla="*/ 0 w 4585730"/>
              <a:gd name="connsiteY0" fmla="*/ 4293669 h 4301067"/>
              <a:gd name="connsiteX1" fmla="*/ 4120063 w 4585730"/>
              <a:gd name="connsiteY1" fmla="*/ 4301067 h 4301067"/>
              <a:gd name="connsiteX2" fmla="*/ 4585730 w 4585730"/>
              <a:gd name="connsiteY2" fmla="*/ 2751667 h 4301067"/>
              <a:gd name="connsiteX3" fmla="*/ 1850996 w 4585730"/>
              <a:gd name="connsiteY3" fmla="*/ 0 h 4301067"/>
              <a:gd name="connsiteX4" fmla="*/ 13730 w 4585730"/>
              <a:gd name="connsiteY4" fmla="*/ 702733 h 4301067"/>
              <a:gd name="connsiteX5" fmla="*/ 0 w 4585730"/>
              <a:gd name="connsiteY5" fmla="*/ 4293669 h 430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5730" h="4301067">
                <a:moveTo>
                  <a:pt x="0" y="4293669"/>
                </a:moveTo>
                <a:cubicBezTo>
                  <a:pt x="4121327" y="4302494"/>
                  <a:pt x="3491" y="4291176"/>
                  <a:pt x="4120063" y="4301067"/>
                </a:cubicBezTo>
                <a:cubicBezTo>
                  <a:pt x="4182270" y="4174066"/>
                  <a:pt x="4515255" y="3801534"/>
                  <a:pt x="4585730" y="2751667"/>
                </a:cubicBezTo>
                <a:cubicBezTo>
                  <a:pt x="4554745" y="1182512"/>
                  <a:pt x="3406041" y="19755"/>
                  <a:pt x="1850996" y="0"/>
                </a:cubicBezTo>
                <a:cubicBezTo>
                  <a:pt x="561359" y="47977"/>
                  <a:pt x="93439" y="671691"/>
                  <a:pt x="13730" y="702733"/>
                </a:cubicBezTo>
                <a:cubicBezTo>
                  <a:pt x="-1775" y="4293406"/>
                  <a:pt x="11255" y="710423"/>
                  <a:pt x="0" y="4293669"/>
                </a:cubicBezTo>
                <a:close/>
              </a:path>
            </a:pathLst>
          </a:custGeom>
          <a:solidFill>
            <a:srgbClr val="522E91">
              <a:alpha val="90000"/>
            </a:srgbClr>
          </a:solidFill>
          <a:ln w="666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Untitled-1.wm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48" y="823064"/>
            <a:ext cx="4601648" cy="4320436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/>
        </p:nvSpPr>
        <p:spPr>
          <a:xfrm>
            <a:off x="257695" y="2687551"/>
            <a:ext cx="4206240" cy="163835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i="1" dirty="0">
                <a:solidFill>
                  <a:schemeClr val="bg1"/>
                </a:solidFill>
                <a:latin typeface="Arial"/>
                <a:cs typeface="Arial"/>
              </a:rPr>
              <a:t>Invest NYC SDG </a:t>
            </a: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Initiative</a:t>
            </a:r>
          </a:p>
          <a:p>
            <a:pPr algn="l"/>
            <a:b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800" dirty="0">
                <a:solidFill>
                  <a:schemeClr val="bg1"/>
                </a:solidFill>
              </a:rPr>
              <a:t>A Finance Map of NYC:  </a:t>
            </a:r>
            <a:r>
              <a:rPr lang="en-US" sz="1800" dirty="0">
                <a:solidFill>
                  <a:schemeClr val="bg1"/>
                </a:solidFill>
                <a:latin typeface="Arial"/>
                <a:cs typeface="Arial"/>
              </a:rPr>
              <a:t>Reducing Carbon and Driving Large Scale Energy Efficiency with a Public Database To Support PACE Lending</a:t>
            </a:r>
          </a:p>
          <a:p>
            <a:pPr algn="l"/>
            <a:endParaRPr lang="en-US" sz="1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Arial"/>
                <a:cs typeface="Arial"/>
              </a:rPr>
              <a:t>- A CUSP Capstone project -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7695" y="4445556"/>
            <a:ext cx="218372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Arial"/>
                <a:cs typeface="Arial"/>
              </a:rPr>
              <a:t>March 4, 2021</a:t>
            </a:r>
          </a:p>
        </p:txBody>
      </p:sp>
      <p:pic>
        <p:nvPicPr>
          <p:cNvPr id="17" name="Picture 16" descr="85 logo.w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9" y="1612900"/>
            <a:ext cx="2371725" cy="801116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6613525" y="-4234"/>
            <a:ext cx="2543759" cy="1384301"/>
          </a:xfrm>
          <a:custGeom>
            <a:avLst/>
            <a:gdLst>
              <a:gd name="connsiteX0" fmla="*/ 1515533 w 2540000"/>
              <a:gd name="connsiteY0" fmla="*/ 1388534 h 1388534"/>
              <a:gd name="connsiteX1" fmla="*/ 2540000 w 2540000"/>
              <a:gd name="connsiteY1" fmla="*/ 965200 h 1388534"/>
              <a:gd name="connsiteX2" fmla="*/ 2540000 w 2540000"/>
              <a:gd name="connsiteY2" fmla="*/ 0 h 1388534"/>
              <a:gd name="connsiteX3" fmla="*/ 0 w 2540000"/>
              <a:gd name="connsiteY3" fmla="*/ 8467 h 1388534"/>
              <a:gd name="connsiteX4" fmla="*/ 1515533 w 2540000"/>
              <a:gd name="connsiteY4" fmla="*/ 1388534 h 1388534"/>
              <a:gd name="connsiteX0" fmla="*/ 1515533 w 2540000"/>
              <a:gd name="connsiteY0" fmla="*/ 1388534 h 1388534"/>
              <a:gd name="connsiteX1" fmla="*/ 2540000 w 2540000"/>
              <a:gd name="connsiteY1" fmla="*/ 965200 h 1388534"/>
              <a:gd name="connsiteX2" fmla="*/ 2540000 w 2540000"/>
              <a:gd name="connsiteY2" fmla="*/ 0 h 1388534"/>
              <a:gd name="connsiteX3" fmla="*/ 0 w 2540000"/>
              <a:gd name="connsiteY3" fmla="*/ 8467 h 1388534"/>
              <a:gd name="connsiteX4" fmla="*/ 1515533 w 2540000"/>
              <a:gd name="connsiteY4" fmla="*/ 1388534 h 1388534"/>
              <a:gd name="connsiteX0" fmla="*/ 1515533 w 2540000"/>
              <a:gd name="connsiteY0" fmla="*/ 1388534 h 1388534"/>
              <a:gd name="connsiteX1" fmla="*/ 2540000 w 2540000"/>
              <a:gd name="connsiteY1" fmla="*/ 965200 h 1388534"/>
              <a:gd name="connsiteX2" fmla="*/ 2540000 w 2540000"/>
              <a:gd name="connsiteY2" fmla="*/ 0 h 1388534"/>
              <a:gd name="connsiteX3" fmla="*/ 0 w 2540000"/>
              <a:gd name="connsiteY3" fmla="*/ 8467 h 1388534"/>
              <a:gd name="connsiteX4" fmla="*/ 1515533 w 2540000"/>
              <a:gd name="connsiteY4" fmla="*/ 1388534 h 1388534"/>
              <a:gd name="connsiteX0" fmla="*/ 1515533 w 2540000"/>
              <a:gd name="connsiteY0" fmla="*/ 1388534 h 1388534"/>
              <a:gd name="connsiteX1" fmla="*/ 2540000 w 2540000"/>
              <a:gd name="connsiteY1" fmla="*/ 965200 h 1388534"/>
              <a:gd name="connsiteX2" fmla="*/ 2540000 w 2540000"/>
              <a:gd name="connsiteY2" fmla="*/ 0 h 1388534"/>
              <a:gd name="connsiteX3" fmla="*/ 0 w 2540000"/>
              <a:gd name="connsiteY3" fmla="*/ 8467 h 1388534"/>
              <a:gd name="connsiteX4" fmla="*/ 1515533 w 2540000"/>
              <a:gd name="connsiteY4" fmla="*/ 1388534 h 1388534"/>
              <a:gd name="connsiteX0" fmla="*/ 1515533 w 2540000"/>
              <a:gd name="connsiteY0" fmla="*/ 1388534 h 1388534"/>
              <a:gd name="connsiteX1" fmla="*/ 2540000 w 2540000"/>
              <a:gd name="connsiteY1" fmla="*/ 965200 h 1388534"/>
              <a:gd name="connsiteX2" fmla="*/ 2540000 w 2540000"/>
              <a:gd name="connsiteY2" fmla="*/ 0 h 1388534"/>
              <a:gd name="connsiteX3" fmla="*/ 0 w 2540000"/>
              <a:gd name="connsiteY3" fmla="*/ 8467 h 1388534"/>
              <a:gd name="connsiteX4" fmla="*/ 1515533 w 2540000"/>
              <a:gd name="connsiteY4" fmla="*/ 1388534 h 1388534"/>
              <a:gd name="connsiteX0" fmla="*/ 1515533 w 2540000"/>
              <a:gd name="connsiteY0" fmla="*/ 1388534 h 1388534"/>
              <a:gd name="connsiteX1" fmla="*/ 2540000 w 2540000"/>
              <a:gd name="connsiteY1" fmla="*/ 965200 h 1388534"/>
              <a:gd name="connsiteX2" fmla="*/ 2540000 w 2540000"/>
              <a:gd name="connsiteY2" fmla="*/ 0 h 1388534"/>
              <a:gd name="connsiteX3" fmla="*/ 0 w 2540000"/>
              <a:gd name="connsiteY3" fmla="*/ 8467 h 1388534"/>
              <a:gd name="connsiteX4" fmla="*/ 1515533 w 2540000"/>
              <a:gd name="connsiteY4" fmla="*/ 1388534 h 1388534"/>
              <a:gd name="connsiteX0" fmla="*/ 1515533 w 2540000"/>
              <a:gd name="connsiteY0" fmla="*/ 1388534 h 1388534"/>
              <a:gd name="connsiteX1" fmla="*/ 2540000 w 2540000"/>
              <a:gd name="connsiteY1" fmla="*/ 965200 h 1388534"/>
              <a:gd name="connsiteX2" fmla="*/ 2540000 w 2540000"/>
              <a:gd name="connsiteY2" fmla="*/ 0 h 1388534"/>
              <a:gd name="connsiteX3" fmla="*/ 0 w 2540000"/>
              <a:gd name="connsiteY3" fmla="*/ 8467 h 1388534"/>
              <a:gd name="connsiteX4" fmla="*/ 1515533 w 2540000"/>
              <a:gd name="connsiteY4" fmla="*/ 1388534 h 1388534"/>
              <a:gd name="connsiteX0" fmla="*/ 1515533 w 2540000"/>
              <a:gd name="connsiteY0" fmla="*/ 1388534 h 1388534"/>
              <a:gd name="connsiteX1" fmla="*/ 2540000 w 2540000"/>
              <a:gd name="connsiteY1" fmla="*/ 965200 h 1388534"/>
              <a:gd name="connsiteX2" fmla="*/ 2540000 w 2540000"/>
              <a:gd name="connsiteY2" fmla="*/ 0 h 1388534"/>
              <a:gd name="connsiteX3" fmla="*/ 0 w 2540000"/>
              <a:gd name="connsiteY3" fmla="*/ 8467 h 1388534"/>
              <a:gd name="connsiteX4" fmla="*/ 1515533 w 2540000"/>
              <a:gd name="connsiteY4" fmla="*/ 1388534 h 1388534"/>
              <a:gd name="connsiteX0" fmla="*/ 1515533 w 2540000"/>
              <a:gd name="connsiteY0" fmla="*/ 1388534 h 1388534"/>
              <a:gd name="connsiteX1" fmla="*/ 2540000 w 2540000"/>
              <a:gd name="connsiteY1" fmla="*/ 965200 h 1388534"/>
              <a:gd name="connsiteX2" fmla="*/ 2540000 w 2540000"/>
              <a:gd name="connsiteY2" fmla="*/ 0 h 1388534"/>
              <a:gd name="connsiteX3" fmla="*/ 0 w 2540000"/>
              <a:gd name="connsiteY3" fmla="*/ 8467 h 1388534"/>
              <a:gd name="connsiteX4" fmla="*/ 1515533 w 2540000"/>
              <a:gd name="connsiteY4" fmla="*/ 1388534 h 1388534"/>
              <a:gd name="connsiteX0" fmla="*/ 1515533 w 2540000"/>
              <a:gd name="connsiteY0" fmla="*/ 1388534 h 1388534"/>
              <a:gd name="connsiteX1" fmla="*/ 2540000 w 2540000"/>
              <a:gd name="connsiteY1" fmla="*/ 965200 h 1388534"/>
              <a:gd name="connsiteX2" fmla="*/ 2540000 w 2540000"/>
              <a:gd name="connsiteY2" fmla="*/ 0 h 1388534"/>
              <a:gd name="connsiteX3" fmla="*/ 0 w 2540000"/>
              <a:gd name="connsiteY3" fmla="*/ 8467 h 1388534"/>
              <a:gd name="connsiteX4" fmla="*/ 1515533 w 2540000"/>
              <a:gd name="connsiteY4" fmla="*/ 1388534 h 1388534"/>
              <a:gd name="connsiteX0" fmla="*/ 1515533 w 2540000"/>
              <a:gd name="connsiteY0" fmla="*/ 1388534 h 1388534"/>
              <a:gd name="connsiteX1" fmla="*/ 2540000 w 2540000"/>
              <a:gd name="connsiteY1" fmla="*/ 965200 h 1388534"/>
              <a:gd name="connsiteX2" fmla="*/ 2540000 w 2540000"/>
              <a:gd name="connsiteY2" fmla="*/ 0 h 1388534"/>
              <a:gd name="connsiteX3" fmla="*/ 0 w 2540000"/>
              <a:gd name="connsiteY3" fmla="*/ 8467 h 1388534"/>
              <a:gd name="connsiteX4" fmla="*/ 1515533 w 2540000"/>
              <a:gd name="connsiteY4" fmla="*/ 1388534 h 1388534"/>
              <a:gd name="connsiteX0" fmla="*/ 1494367 w 2518834"/>
              <a:gd name="connsiteY0" fmla="*/ 1388534 h 1388534"/>
              <a:gd name="connsiteX1" fmla="*/ 2518834 w 2518834"/>
              <a:gd name="connsiteY1" fmla="*/ 965200 h 1388534"/>
              <a:gd name="connsiteX2" fmla="*/ 2518834 w 2518834"/>
              <a:gd name="connsiteY2" fmla="*/ 0 h 1388534"/>
              <a:gd name="connsiteX3" fmla="*/ 0 w 2518834"/>
              <a:gd name="connsiteY3" fmla="*/ 8467 h 1388534"/>
              <a:gd name="connsiteX4" fmla="*/ 1494367 w 2518834"/>
              <a:gd name="connsiteY4" fmla="*/ 1388534 h 1388534"/>
              <a:gd name="connsiteX0" fmla="*/ 1494367 w 2518834"/>
              <a:gd name="connsiteY0" fmla="*/ 1371601 h 1371601"/>
              <a:gd name="connsiteX1" fmla="*/ 2518834 w 2518834"/>
              <a:gd name="connsiteY1" fmla="*/ 965200 h 1371601"/>
              <a:gd name="connsiteX2" fmla="*/ 2518834 w 2518834"/>
              <a:gd name="connsiteY2" fmla="*/ 0 h 1371601"/>
              <a:gd name="connsiteX3" fmla="*/ 0 w 2518834"/>
              <a:gd name="connsiteY3" fmla="*/ 8467 h 1371601"/>
              <a:gd name="connsiteX4" fmla="*/ 1494367 w 2518834"/>
              <a:gd name="connsiteY4" fmla="*/ 1371601 h 1371601"/>
              <a:gd name="connsiteX0" fmla="*/ 1494367 w 2518834"/>
              <a:gd name="connsiteY0" fmla="*/ 1371601 h 1371601"/>
              <a:gd name="connsiteX1" fmla="*/ 2518834 w 2518834"/>
              <a:gd name="connsiteY1" fmla="*/ 965200 h 1371601"/>
              <a:gd name="connsiteX2" fmla="*/ 2518834 w 2518834"/>
              <a:gd name="connsiteY2" fmla="*/ 0 h 1371601"/>
              <a:gd name="connsiteX3" fmla="*/ 0 w 2518834"/>
              <a:gd name="connsiteY3" fmla="*/ 8467 h 1371601"/>
              <a:gd name="connsiteX4" fmla="*/ 1494367 w 2518834"/>
              <a:gd name="connsiteY4" fmla="*/ 1371601 h 1371601"/>
              <a:gd name="connsiteX0" fmla="*/ 1485900 w 2518834"/>
              <a:gd name="connsiteY0" fmla="*/ 1388534 h 1388534"/>
              <a:gd name="connsiteX1" fmla="*/ 2518834 w 2518834"/>
              <a:gd name="connsiteY1" fmla="*/ 965200 h 1388534"/>
              <a:gd name="connsiteX2" fmla="*/ 2518834 w 2518834"/>
              <a:gd name="connsiteY2" fmla="*/ 0 h 1388534"/>
              <a:gd name="connsiteX3" fmla="*/ 0 w 2518834"/>
              <a:gd name="connsiteY3" fmla="*/ 8467 h 1388534"/>
              <a:gd name="connsiteX4" fmla="*/ 1485900 w 2518834"/>
              <a:gd name="connsiteY4" fmla="*/ 1388534 h 1388534"/>
              <a:gd name="connsiteX0" fmla="*/ 1545166 w 2518834"/>
              <a:gd name="connsiteY0" fmla="*/ 1380067 h 1380067"/>
              <a:gd name="connsiteX1" fmla="*/ 2518834 w 2518834"/>
              <a:gd name="connsiteY1" fmla="*/ 965200 h 1380067"/>
              <a:gd name="connsiteX2" fmla="*/ 2518834 w 2518834"/>
              <a:gd name="connsiteY2" fmla="*/ 0 h 1380067"/>
              <a:gd name="connsiteX3" fmla="*/ 0 w 2518834"/>
              <a:gd name="connsiteY3" fmla="*/ 8467 h 1380067"/>
              <a:gd name="connsiteX4" fmla="*/ 1545166 w 2518834"/>
              <a:gd name="connsiteY4" fmla="*/ 1380067 h 1380067"/>
              <a:gd name="connsiteX0" fmla="*/ 1545166 w 2518834"/>
              <a:gd name="connsiteY0" fmla="*/ 1380067 h 1380067"/>
              <a:gd name="connsiteX1" fmla="*/ 2518834 w 2518834"/>
              <a:gd name="connsiteY1" fmla="*/ 965200 h 1380067"/>
              <a:gd name="connsiteX2" fmla="*/ 2518834 w 2518834"/>
              <a:gd name="connsiteY2" fmla="*/ 0 h 1380067"/>
              <a:gd name="connsiteX3" fmla="*/ 0 w 2518834"/>
              <a:gd name="connsiteY3" fmla="*/ 8467 h 1380067"/>
              <a:gd name="connsiteX4" fmla="*/ 1545166 w 2518834"/>
              <a:gd name="connsiteY4" fmla="*/ 1380067 h 1380067"/>
              <a:gd name="connsiteX0" fmla="*/ 1545166 w 2518834"/>
              <a:gd name="connsiteY0" fmla="*/ 1380067 h 1380067"/>
              <a:gd name="connsiteX1" fmla="*/ 2518834 w 2518834"/>
              <a:gd name="connsiteY1" fmla="*/ 965200 h 1380067"/>
              <a:gd name="connsiteX2" fmla="*/ 2518834 w 2518834"/>
              <a:gd name="connsiteY2" fmla="*/ 0 h 1380067"/>
              <a:gd name="connsiteX3" fmla="*/ 0 w 2518834"/>
              <a:gd name="connsiteY3" fmla="*/ 8467 h 1380067"/>
              <a:gd name="connsiteX4" fmla="*/ 1545166 w 2518834"/>
              <a:gd name="connsiteY4" fmla="*/ 1380067 h 1380067"/>
              <a:gd name="connsiteX0" fmla="*/ 1545166 w 2518834"/>
              <a:gd name="connsiteY0" fmla="*/ 1380067 h 1380067"/>
              <a:gd name="connsiteX1" fmla="*/ 2518834 w 2518834"/>
              <a:gd name="connsiteY1" fmla="*/ 965200 h 1380067"/>
              <a:gd name="connsiteX2" fmla="*/ 2518834 w 2518834"/>
              <a:gd name="connsiteY2" fmla="*/ 0 h 1380067"/>
              <a:gd name="connsiteX3" fmla="*/ 0 w 2518834"/>
              <a:gd name="connsiteY3" fmla="*/ 8467 h 1380067"/>
              <a:gd name="connsiteX4" fmla="*/ 1545166 w 2518834"/>
              <a:gd name="connsiteY4" fmla="*/ 1380067 h 1380067"/>
              <a:gd name="connsiteX0" fmla="*/ 1545166 w 2518834"/>
              <a:gd name="connsiteY0" fmla="*/ 1380067 h 1380067"/>
              <a:gd name="connsiteX1" fmla="*/ 2518834 w 2518834"/>
              <a:gd name="connsiteY1" fmla="*/ 965200 h 1380067"/>
              <a:gd name="connsiteX2" fmla="*/ 2518834 w 2518834"/>
              <a:gd name="connsiteY2" fmla="*/ 0 h 1380067"/>
              <a:gd name="connsiteX3" fmla="*/ 0 w 2518834"/>
              <a:gd name="connsiteY3" fmla="*/ 8467 h 1380067"/>
              <a:gd name="connsiteX4" fmla="*/ 1545166 w 2518834"/>
              <a:gd name="connsiteY4" fmla="*/ 1380067 h 1380067"/>
              <a:gd name="connsiteX0" fmla="*/ 1532466 w 2506134"/>
              <a:gd name="connsiteY0" fmla="*/ 1380067 h 1380067"/>
              <a:gd name="connsiteX1" fmla="*/ 2506134 w 2506134"/>
              <a:gd name="connsiteY1" fmla="*/ 965200 h 1380067"/>
              <a:gd name="connsiteX2" fmla="*/ 2506134 w 2506134"/>
              <a:gd name="connsiteY2" fmla="*/ 0 h 1380067"/>
              <a:gd name="connsiteX3" fmla="*/ 0 w 2506134"/>
              <a:gd name="connsiteY3" fmla="*/ 12700 h 1380067"/>
              <a:gd name="connsiteX4" fmla="*/ 1532466 w 2506134"/>
              <a:gd name="connsiteY4" fmla="*/ 1380067 h 1380067"/>
              <a:gd name="connsiteX0" fmla="*/ 1528233 w 2501901"/>
              <a:gd name="connsiteY0" fmla="*/ 1380067 h 1380067"/>
              <a:gd name="connsiteX1" fmla="*/ 2501901 w 2501901"/>
              <a:gd name="connsiteY1" fmla="*/ 965200 h 1380067"/>
              <a:gd name="connsiteX2" fmla="*/ 2501901 w 2501901"/>
              <a:gd name="connsiteY2" fmla="*/ 0 h 1380067"/>
              <a:gd name="connsiteX3" fmla="*/ 0 w 2501901"/>
              <a:gd name="connsiteY3" fmla="*/ 16933 h 1380067"/>
              <a:gd name="connsiteX4" fmla="*/ 1528233 w 2501901"/>
              <a:gd name="connsiteY4" fmla="*/ 1380067 h 1380067"/>
              <a:gd name="connsiteX0" fmla="*/ 1528233 w 2501901"/>
              <a:gd name="connsiteY0" fmla="*/ 1384301 h 1384301"/>
              <a:gd name="connsiteX1" fmla="*/ 2501901 w 2501901"/>
              <a:gd name="connsiteY1" fmla="*/ 969434 h 1384301"/>
              <a:gd name="connsiteX2" fmla="*/ 2501901 w 2501901"/>
              <a:gd name="connsiteY2" fmla="*/ 4234 h 1384301"/>
              <a:gd name="connsiteX3" fmla="*/ 0 w 2501901"/>
              <a:gd name="connsiteY3" fmla="*/ 0 h 1384301"/>
              <a:gd name="connsiteX4" fmla="*/ 1528233 w 2501901"/>
              <a:gd name="connsiteY4" fmla="*/ 1384301 h 1384301"/>
              <a:gd name="connsiteX0" fmla="*/ 1528233 w 2514601"/>
              <a:gd name="connsiteY0" fmla="*/ 1384301 h 1384301"/>
              <a:gd name="connsiteX1" fmla="*/ 2514601 w 2514601"/>
              <a:gd name="connsiteY1" fmla="*/ 963084 h 1384301"/>
              <a:gd name="connsiteX2" fmla="*/ 2501901 w 2514601"/>
              <a:gd name="connsiteY2" fmla="*/ 4234 h 1384301"/>
              <a:gd name="connsiteX3" fmla="*/ 0 w 2514601"/>
              <a:gd name="connsiteY3" fmla="*/ 0 h 1384301"/>
              <a:gd name="connsiteX4" fmla="*/ 1528233 w 2514601"/>
              <a:gd name="connsiteY4" fmla="*/ 1384301 h 1384301"/>
              <a:gd name="connsiteX0" fmla="*/ 1528233 w 2514601"/>
              <a:gd name="connsiteY0" fmla="*/ 1384301 h 1384301"/>
              <a:gd name="connsiteX1" fmla="*/ 2514601 w 2514601"/>
              <a:gd name="connsiteY1" fmla="*/ 963084 h 1384301"/>
              <a:gd name="connsiteX2" fmla="*/ 2501901 w 2514601"/>
              <a:gd name="connsiteY2" fmla="*/ 4234 h 1384301"/>
              <a:gd name="connsiteX3" fmla="*/ 0 w 2514601"/>
              <a:gd name="connsiteY3" fmla="*/ 0 h 1384301"/>
              <a:gd name="connsiteX4" fmla="*/ 1528233 w 2514601"/>
              <a:gd name="connsiteY4" fmla="*/ 1384301 h 1384301"/>
              <a:gd name="connsiteX0" fmla="*/ 1528233 w 2514601"/>
              <a:gd name="connsiteY0" fmla="*/ 1384301 h 1384301"/>
              <a:gd name="connsiteX1" fmla="*/ 2514601 w 2514601"/>
              <a:gd name="connsiteY1" fmla="*/ 963084 h 1384301"/>
              <a:gd name="connsiteX2" fmla="*/ 2501901 w 2514601"/>
              <a:gd name="connsiteY2" fmla="*/ 4234 h 1384301"/>
              <a:gd name="connsiteX3" fmla="*/ 0 w 2514601"/>
              <a:gd name="connsiteY3" fmla="*/ 0 h 1384301"/>
              <a:gd name="connsiteX4" fmla="*/ 1528233 w 2514601"/>
              <a:gd name="connsiteY4" fmla="*/ 1384301 h 1384301"/>
              <a:gd name="connsiteX0" fmla="*/ 1528233 w 2514601"/>
              <a:gd name="connsiteY0" fmla="*/ 1384301 h 1384301"/>
              <a:gd name="connsiteX1" fmla="*/ 2514601 w 2514601"/>
              <a:gd name="connsiteY1" fmla="*/ 963084 h 1384301"/>
              <a:gd name="connsiteX2" fmla="*/ 2511426 w 2514601"/>
              <a:gd name="connsiteY2" fmla="*/ 4234 h 1384301"/>
              <a:gd name="connsiteX3" fmla="*/ 0 w 2514601"/>
              <a:gd name="connsiteY3" fmla="*/ 0 h 1384301"/>
              <a:gd name="connsiteX4" fmla="*/ 1528233 w 2514601"/>
              <a:gd name="connsiteY4" fmla="*/ 1384301 h 1384301"/>
              <a:gd name="connsiteX0" fmla="*/ 1528233 w 2514601"/>
              <a:gd name="connsiteY0" fmla="*/ 1384301 h 1384301"/>
              <a:gd name="connsiteX1" fmla="*/ 2514601 w 2514601"/>
              <a:gd name="connsiteY1" fmla="*/ 963084 h 1384301"/>
              <a:gd name="connsiteX2" fmla="*/ 2511426 w 2514601"/>
              <a:gd name="connsiteY2" fmla="*/ 4234 h 1384301"/>
              <a:gd name="connsiteX3" fmla="*/ 0 w 2514601"/>
              <a:gd name="connsiteY3" fmla="*/ 0 h 1384301"/>
              <a:gd name="connsiteX4" fmla="*/ 1528233 w 2514601"/>
              <a:gd name="connsiteY4" fmla="*/ 1384301 h 1384301"/>
              <a:gd name="connsiteX0" fmla="*/ 1528233 w 2514601"/>
              <a:gd name="connsiteY0" fmla="*/ 1384301 h 1384301"/>
              <a:gd name="connsiteX1" fmla="*/ 2514601 w 2514601"/>
              <a:gd name="connsiteY1" fmla="*/ 963084 h 1384301"/>
              <a:gd name="connsiteX2" fmla="*/ 2511426 w 2514601"/>
              <a:gd name="connsiteY2" fmla="*/ 4234 h 1384301"/>
              <a:gd name="connsiteX3" fmla="*/ 0 w 2514601"/>
              <a:gd name="connsiteY3" fmla="*/ 0 h 1384301"/>
              <a:gd name="connsiteX4" fmla="*/ 1528233 w 2514601"/>
              <a:gd name="connsiteY4" fmla="*/ 1384301 h 1384301"/>
              <a:gd name="connsiteX0" fmla="*/ 1528233 w 2515185"/>
              <a:gd name="connsiteY0" fmla="*/ 1384301 h 1384301"/>
              <a:gd name="connsiteX1" fmla="*/ 2514601 w 2515185"/>
              <a:gd name="connsiteY1" fmla="*/ 963084 h 1384301"/>
              <a:gd name="connsiteX2" fmla="*/ 2511426 w 2515185"/>
              <a:gd name="connsiteY2" fmla="*/ 4234 h 1384301"/>
              <a:gd name="connsiteX3" fmla="*/ 0 w 2515185"/>
              <a:gd name="connsiteY3" fmla="*/ 0 h 1384301"/>
              <a:gd name="connsiteX4" fmla="*/ 1528233 w 2515185"/>
              <a:gd name="connsiteY4" fmla="*/ 1384301 h 138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5185" h="1384301">
                <a:moveTo>
                  <a:pt x="1528233" y="1384301"/>
                </a:moveTo>
                <a:cubicBezTo>
                  <a:pt x="2068689" y="1357490"/>
                  <a:pt x="2333978" y="1129595"/>
                  <a:pt x="2514601" y="963084"/>
                </a:cubicBezTo>
                <a:cubicBezTo>
                  <a:pt x="2516718" y="17992"/>
                  <a:pt x="2512484" y="962026"/>
                  <a:pt x="2511426" y="4234"/>
                </a:cubicBezTo>
                <a:lnTo>
                  <a:pt x="0" y="0"/>
                </a:lnTo>
                <a:cubicBezTo>
                  <a:pt x="187678" y="989189"/>
                  <a:pt x="870655" y="1368778"/>
                  <a:pt x="1528233" y="1384301"/>
                </a:cubicBezTo>
                <a:close/>
              </a:path>
            </a:pathLst>
          </a:custGeom>
          <a:solidFill>
            <a:srgbClr val="522E91">
              <a:alpha val="95000"/>
            </a:srgbClr>
          </a:solidFill>
          <a:ln w="666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orner2.wm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3" y="436039"/>
            <a:ext cx="1435100" cy="279400"/>
          </a:xfrm>
          <a:prstGeom prst="rect">
            <a:avLst/>
          </a:prstGeom>
        </p:spPr>
      </p:pic>
      <p:pic>
        <p:nvPicPr>
          <p:cNvPr id="20" name="Picture 19" descr="Untitled-2.em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-4234"/>
            <a:ext cx="2569464" cy="14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2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70C3-B1B2-C743-9C9F-5867A509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bg1"/>
                </a:solidFill>
              </a:rPr>
              <a:t>Orientation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1AC79-B9ED-2147-BB1F-EA736748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511" y="1264764"/>
            <a:ext cx="4425244" cy="3168551"/>
          </a:xfrm>
        </p:spPr>
        <p:txBody>
          <a:bodyPr/>
          <a:lstStyle/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Rank buildings by total carbon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Rank buildings by carbon intensity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Sort buildings into groups of buildings under common ownership 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Rank ownership groups by total carbon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Rank lenders by carbon intensity 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Rank lenders by total carbon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Sort building into occupancy groups</a:t>
            </a:r>
          </a:p>
          <a:p>
            <a:br>
              <a:rPr lang="en-US" sz="1400" dirty="0"/>
            </a:br>
            <a:endParaRPr lang="en-US" sz="1400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CEF7F-E18D-5947-BD06-EF4613FC2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FC2C5-00E4-0C4C-A262-22CC267E98A8}"/>
              </a:ext>
            </a:extLst>
          </p:cNvPr>
          <p:cNvSpPr txBox="1"/>
          <p:nvPr/>
        </p:nvSpPr>
        <p:spPr>
          <a:xfrm>
            <a:off x="4515556" y="1382105"/>
            <a:ext cx="3886906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Rank occupancy groups by total carbon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Rank occupancy groups by carbon intensity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Rank buildings by total 2024, 2030 &amp; 2035 fines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Rank buildings by 2024, 2030 &amp; 2035 fines per square foot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Rank NYC agencies by total carbon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Rank NYC agencies by carbon intensity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Rank by energy source and use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Rank by efficiency 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569EE-8CB2-2043-A8AA-6AA3C907ECD3}"/>
              </a:ext>
            </a:extLst>
          </p:cNvPr>
          <p:cNvSpPr txBox="1"/>
          <p:nvPr/>
        </p:nvSpPr>
        <p:spPr>
          <a:xfrm>
            <a:off x="508000" y="895432"/>
            <a:ext cx="696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0"/>
            <a:r>
              <a:rPr lang="en-US" dirty="0"/>
              <a:t>The analyses we want users to be able to perform (the queries):</a:t>
            </a:r>
          </a:p>
        </p:txBody>
      </p:sp>
    </p:spTree>
    <p:extLst>
      <p:ext uri="{BB962C8B-B14F-4D97-AF65-F5344CB8AC3E}">
        <p14:creationId xmlns:p14="http://schemas.microsoft.com/office/powerpoint/2010/main" val="230090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70C3-B1B2-C743-9C9F-5867A509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bg1"/>
                </a:solidFill>
              </a:rPr>
              <a:t>Orientation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1AC79-B9ED-2147-BB1F-EA7367485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Some queries that can be obtained after a connection with PLUTO and other sources:</a:t>
            </a:r>
          </a:p>
          <a:p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1) By whether located in historic district</a:t>
            </a:r>
          </a:p>
          <a:p>
            <a:pPr marL="400050" lvl="1" indent="0">
              <a:buNone/>
            </a:pPr>
            <a:r>
              <a:rPr lang="en-US" sz="1600" dirty="0"/>
              <a:t>2) By whether located in Opportunity Zone</a:t>
            </a:r>
          </a:p>
          <a:p>
            <a:pPr marL="400050" lvl="1" indent="0">
              <a:buNone/>
            </a:pPr>
            <a:r>
              <a:rPr lang="en-US" sz="1600" dirty="0"/>
              <a:t>3) By demographics and neighborhood</a:t>
            </a:r>
          </a:p>
          <a:p>
            <a:pPr marL="400050" lvl="1" indent="0">
              <a:buNone/>
            </a:pPr>
            <a:r>
              <a:rPr lang="en-US" sz="1600" dirty="0"/>
              <a:t>4) By Council district, Congressional district</a:t>
            </a:r>
          </a:p>
          <a:p>
            <a:pPr marL="400050" lvl="1" indent="0">
              <a:buNone/>
            </a:pPr>
            <a:r>
              <a:rPr lang="en-US" sz="1600" dirty="0"/>
              <a:t>5) Identifies whether it is occupied by a CIG.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CEF7F-E18D-5947-BD06-EF4613FC2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2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The five (5) boroughs of New York City | New york city map, Map of ...">
            <a:extLst>
              <a:ext uri="{FF2B5EF4-FFF2-40B4-BE49-F238E27FC236}">
                <a16:creationId xmlns:a16="http://schemas.microsoft.com/office/drawing/2014/main" id="{663D5FAD-75A4-6841-9709-B59392B4D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858" y="2335427"/>
            <a:ext cx="2879141" cy="280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E01BD-979E-BA4F-AA64-230B0F31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36208"/>
            <a:ext cx="8388350" cy="627801"/>
          </a:xfrm>
        </p:spPr>
        <p:txBody>
          <a:bodyPr/>
          <a:lstStyle/>
          <a:p>
            <a:r>
              <a:rPr lang="en-US" sz="2400" b="0" dirty="0">
                <a:solidFill>
                  <a:schemeClr val="bg1"/>
                </a:solidFill>
              </a:rPr>
              <a:t>Building the new PACE lending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336DB-256A-0C4E-9362-5DA1BE39E3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E399FC5-6FD3-EE40-AD8B-CA0208FF9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889855"/>
              </p:ext>
            </p:extLst>
          </p:nvPr>
        </p:nvGraphicFramePr>
        <p:xfrm>
          <a:off x="-868610" y="741895"/>
          <a:ext cx="8974642" cy="365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567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925B62-8CA3-8749-8FDE-8F6A63AF8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B328E4-0E69-0047-B01E-CDBBF096E68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B3E24-BBD4-A640-92FB-0872F16C99CC}"/>
              </a:ext>
            </a:extLst>
          </p:cNvPr>
          <p:cNvSpPr txBox="1"/>
          <p:nvPr/>
        </p:nvSpPr>
        <p:spPr>
          <a:xfrm>
            <a:off x="699912" y="79022"/>
            <a:ext cx="2611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775EE-B0B3-8A47-AC6B-D4166A9040C0}"/>
              </a:ext>
            </a:extLst>
          </p:cNvPr>
          <p:cNvSpPr txBox="1"/>
          <p:nvPr/>
        </p:nvSpPr>
        <p:spPr>
          <a:xfrm>
            <a:off x="1207912" y="1264356"/>
            <a:ext cx="4809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Introductions of the team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Introductions of the CUSP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assignments</a:t>
            </a:r>
          </a:p>
        </p:txBody>
      </p:sp>
    </p:spTree>
    <p:extLst>
      <p:ext uri="{BB962C8B-B14F-4D97-AF65-F5344CB8AC3E}">
        <p14:creationId xmlns:p14="http://schemas.microsoft.com/office/powerpoint/2010/main" val="204219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86BD84-342B-D444-A732-60A8DCDB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B328E4-0E69-0047-B01E-CDBBF096E68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CBBE4-66AF-2C42-BD13-CA930DB37293}"/>
              </a:ext>
            </a:extLst>
          </p:cNvPr>
          <p:cNvSpPr txBox="1"/>
          <p:nvPr/>
        </p:nvSpPr>
        <p:spPr>
          <a:xfrm>
            <a:off x="0" y="139700"/>
            <a:ext cx="977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Invest NYC SDG: Supporting Sustainability in NYC </a:t>
            </a:r>
          </a:p>
        </p:txBody>
      </p:sp>
      <p:pic>
        <p:nvPicPr>
          <p:cNvPr id="9" name="Picture 4" descr="UN Stats Open SDG Data Hub">
            <a:extLst>
              <a:ext uri="{FF2B5EF4-FFF2-40B4-BE49-F238E27FC236}">
                <a16:creationId xmlns:a16="http://schemas.microsoft.com/office/drawing/2014/main" id="{3B7DAD2E-FBF1-9D46-AA72-99CF271E7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r="9298"/>
          <a:stretch/>
        </p:blipFill>
        <p:spPr bwMode="auto">
          <a:xfrm>
            <a:off x="5519651" y="1471557"/>
            <a:ext cx="3419475" cy="352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9;p42">
            <a:extLst>
              <a:ext uri="{FF2B5EF4-FFF2-40B4-BE49-F238E27FC236}">
                <a16:creationId xmlns:a16="http://schemas.microsoft.com/office/drawing/2014/main" id="{A93BB9F8-794B-8045-BE5A-907AB54AC90F}"/>
              </a:ext>
            </a:extLst>
          </p:cNvPr>
          <p:cNvSpPr txBox="1">
            <a:spLocks/>
          </p:cNvSpPr>
          <p:nvPr/>
        </p:nvSpPr>
        <p:spPr>
          <a:xfrm>
            <a:off x="115989" y="1471557"/>
            <a:ext cx="4978526" cy="2830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ts val="2000"/>
              </a:lnSpc>
              <a:spcBef>
                <a:spcPts val="800"/>
              </a:spcBef>
              <a:buFont typeface="Arial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7512" indent="-228600" algn="l" defTabSz="457200" rtl="0" eaLnBrk="1" latinLnBrk="0" hangingPunct="1">
              <a:lnSpc>
                <a:spcPts val="2000"/>
              </a:lnSpc>
              <a:spcBef>
                <a:spcPts val="800"/>
              </a:spcBef>
              <a:buFont typeface="Arial"/>
              <a:buChar char="•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ts val="1600"/>
              </a:lnSpc>
              <a:spcBef>
                <a:spcPts val="0"/>
              </a:spcBef>
              <a:buFont typeface="Arial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ts val="1600"/>
              </a:lnSpc>
              <a:spcBef>
                <a:spcPts val="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ts val="1600"/>
              </a:lnSpc>
              <a:spcBef>
                <a:spcPts val="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11111"/>
              </a:lnSpc>
              <a:buSzPts val="1800"/>
              <a:buFont typeface="Arial"/>
              <a:buNone/>
            </a:pPr>
            <a:r>
              <a:rPr lang="en-US" sz="1200" b="0" dirty="0">
                <a:latin typeface="Avenir"/>
                <a:ea typeface="Avenir"/>
                <a:cs typeface="Avenir"/>
                <a:sym typeface="Avenir"/>
              </a:rPr>
              <a:t>As the first city in the world to align its sustainability goals with the UN Sustainable Development Goals (SDGs), NYC is in the forefront of finding solutions to the world’s challenges</a:t>
            </a:r>
          </a:p>
          <a:p>
            <a:pPr marL="114300" indent="0">
              <a:lnSpc>
                <a:spcPct val="111111"/>
              </a:lnSpc>
              <a:buSzPts val="1800"/>
              <a:buFont typeface="Arial"/>
              <a:buNone/>
            </a:pPr>
            <a:r>
              <a:rPr lang="en-US" sz="1200" b="0" dirty="0">
                <a:latin typeface="Avenir"/>
                <a:ea typeface="Avenir"/>
                <a:cs typeface="Avenir"/>
                <a:sym typeface="Avenir"/>
              </a:rPr>
              <a:t>Our goal is to identify and develop opportunities to advance the SDG agenda in NYC through a combination of private and public investment and partnerships across the city looking at s</a:t>
            </a:r>
            <a:r>
              <a:rPr lang="en-US" sz="1200" b="0" dirty="0">
                <a:latin typeface="Avenir"/>
                <a:sym typeface="Avenir"/>
              </a:rPr>
              <a:t>ix primary areas: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2E2D8-69AA-2A4F-A34F-CB9B74AAD5AE}"/>
              </a:ext>
            </a:extLst>
          </p:cNvPr>
          <p:cNvSpPr/>
          <p:nvPr/>
        </p:nvSpPr>
        <p:spPr>
          <a:xfrm>
            <a:off x="-47625" y="735187"/>
            <a:ext cx="8105776" cy="563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lnSpc>
                <a:spcPct val="111111"/>
              </a:lnSpc>
              <a:buSzPts val="1800"/>
              <a:buNone/>
            </a:pPr>
            <a:r>
              <a:rPr lang="en-US" sz="1400" b="1" dirty="0">
                <a:latin typeface="Avenir"/>
                <a:ea typeface="Avenir"/>
                <a:cs typeface="Avenir"/>
                <a:sym typeface="Avenir"/>
              </a:rPr>
              <a:t>The Center for Sustainable Business launched </a:t>
            </a:r>
            <a:r>
              <a:rPr lang="en-US" sz="1400" b="1" i="1" dirty="0">
                <a:latin typeface="Avenir"/>
                <a:ea typeface="Avenir"/>
                <a:cs typeface="Avenir"/>
                <a:sym typeface="Avenir"/>
              </a:rPr>
              <a:t>Invest NYC SDG </a:t>
            </a:r>
            <a:r>
              <a:rPr lang="en-US" sz="1400" b="1" dirty="0">
                <a:latin typeface="Avenir"/>
                <a:ea typeface="Avenir"/>
                <a:cs typeface="Avenir"/>
                <a:sym typeface="Avenir"/>
              </a:rPr>
              <a:t>in 2019 to help New York City achieve its ambitious sustainability goals with private sector engagement and investment.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6EFD3B-615D-6A43-A1A5-9B290A6BB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51" y="3458725"/>
            <a:ext cx="5214938" cy="119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7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353B0E-63F0-1C48-B751-E4C4FF7611DE}"/>
              </a:ext>
            </a:extLst>
          </p:cNvPr>
          <p:cNvSpPr/>
          <p:nvPr/>
        </p:nvSpPr>
        <p:spPr>
          <a:xfrm>
            <a:off x="4531857" y="686046"/>
            <a:ext cx="4612141" cy="340189"/>
          </a:xfrm>
          <a:prstGeom prst="rect">
            <a:avLst/>
          </a:prstGeom>
          <a:solidFill>
            <a:srgbClr val="006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5CDBC77-F5D1-674C-8719-027BC62766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t="-544" b="4889"/>
          <a:stretch/>
        </p:blipFill>
        <p:spPr bwMode="auto">
          <a:xfrm>
            <a:off x="4531858" y="718383"/>
            <a:ext cx="4612141" cy="4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2" name="Google Shape;832;p41"/>
          <p:cNvSpPr txBox="1">
            <a:spLocks noGrp="1"/>
          </p:cNvSpPr>
          <p:nvPr>
            <p:ph type="sldNum" idx="12"/>
          </p:nvPr>
        </p:nvSpPr>
        <p:spPr>
          <a:xfrm>
            <a:off x="6846570" y="473344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sp>
        <p:nvSpPr>
          <p:cNvPr id="839" name="Google Shape;839;p41"/>
          <p:cNvSpPr txBox="1"/>
          <p:nvPr/>
        </p:nvSpPr>
        <p:spPr>
          <a:xfrm>
            <a:off x="2846491" y="961321"/>
            <a:ext cx="5668859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13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A08D2C9C-9386-4661-8FFA-FB0C60E3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73244"/>
            <a:ext cx="7372350" cy="518163"/>
          </a:xfrm>
        </p:spPr>
        <p:txBody>
          <a:bodyPr/>
          <a:lstStyle/>
          <a:p>
            <a:r>
              <a:rPr lang="en-US" sz="2400" b="0" dirty="0">
                <a:solidFill>
                  <a:schemeClr val="bg1"/>
                </a:solidFill>
              </a:rPr>
              <a:t>NYC goal: Reduce carbon emissions 80% by 2050</a:t>
            </a:r>
            <a:br>
              <a:rPr lang="en-US" sz="2400" dirty="0">
                <a:solidFill>
                  <a:srgbClr val="7030A0"/>
                </a:solidFill>
              </a:rPr>
            </a:b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37550F-EE68-EB44-8145-457DCB0EA77B}"/>
              </a:ext>
            </a:extLst>
          </p:cNvPr>
          <p:cNvSpPr txBox="1"/>
          <p:nvPr/>
        </p:nvSpPr>
        <p:spPr>
          <a:xfrm>
            <a:off x="64606" y="643418"/>
            <a:ext cx="4336275" cy="1790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buClr>
                <a:srgbClr val="000000"/>
              </a:buClr>
              <a:buSzPct val="100000"/>
            </a:pPr>
            <a:r>
              <a:rPr lang="en-US" sz="1200" b="1" dirty="0"/>
              <a:t> </a:t>
            </a:r>
          </a:p>
          <a:p>
            <a:pPr>
              <a:spcBef>
                <a:spcPts val="200"/>
              </a:spcBef>
              <a:buClr>
                <a:srgbClr val="000000"/>
              </a:buClr>
              <a:buSzPct val="100000"/>
            </a:pPr>
            <a:r>
              <a:rPr lang="en-US" sz="1400" b="1" i="1" dirty="0">
                <a:solidFill>
                  <a:srgbClr val="7030A0"/>
                </a:solidFill>
              </a:rPr>
              <a:t>NYC </a:t>
            </a:r>
            <a:r>
              <a:rPr lang="en-US" sz="1400" b="1" dirty="0">
                <a:solidFill>
                  <a:srgbClr val="7030A0"/>
                </a:solidFill>
              </a:rPr>
              <a:t>goal:</a:t>
            </a:r>
            <a:r>
              <a:rPr lang="en-US" sz="1400" b="1" dirty="0">
                <a:solidFill>
                  <a:srgbClr val="7030A0"/>
                </a:solidFill>
                <a:cs typeface="Arial"/>
                <a:sym typeface="Arial"/>
              </a:rPr>
              <a:t>  </a:t>
            </a:r>
            <a:r>
              <a:rPr lang="en-US" sz="1400" i="1" dirty="0" err="1">
                <a:solidFill>
                  <a:srgbClr val="7030A0"/>
                </a:solidFill>
              </a:rPr>
              <a:t>OneNYC</a:t>
            </a:r>
            <a:r>
              <a:rPr lang="en-US" sz="1400" i="1" dirty="0">
                <a:solidFill>
                  <a:srgbClr val="7030A0"/>
                </a:solidFill>
              </a:rPr>
              <a:t> 2050</a:t>
            </a:r>
            <a:r>
              <a:rPr lang="en-US" sz="1400" dirty="0">
                <a:solidFill>
                  <a:srgbClr val="7030A0"/>
                </a:solidFill>
              </a:rPr>
              <a:t>, presented the Roadmap to 80x50, with the goal of reducing 80% of the 2005 levels of emissions by 2050. </a:t>
            </a:r>
            <a:endParaRPr lang="en-US" sz="1400" dirty="0">
              <a:solidFill>
                <a:srgbClr val="7030A0"/>
              </a:solidFill>
              <a:sym typeface="Arial"/>
            </a:endParaRPr>
          </a:p>
          <a:p>
            <a:pPr>
              <a:spcBef>
                <a:spcPts val="200"/>
              </a:spcBef>
              <a:buClr>
                <a:srgbClr val="000000"/>
              </a:buClr>
              <a:buSzPct val="100000"/>
            </a:pPr>
            <a:endParaRPr lang="en-US"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0000"/>
                </a:solidFill>
                <a:cs typeface="Arial"/>
                <a:sym typeface="Arial"/>
              </a:rPr>
              <a:t>One million buildings produce around 66% of GHG of NYC.</a:t>
            </a:r>
            <a:endParaRPr lang="en-US" sz="1200" dirty="0"/>
          </a:p>
          <a:p>
            <a:pPr>
              <a:spcBef>
                <a:spcPts val="200"/>
              </a:spcBef>
            </a:pPr>
            <a:endParaRPr lang="en-US" sz="1200" b="1" dirty="0">
              <a:solidFill>
                <a:srgbClr val="7030A0"/>
              </a:solidFill>
              <a:ea typeface="Arial"/>
              <a:cs typeface="Arial"/>
              <a:sym typeface="Arial"/>
            </a:endParaRPr>
          </a:p>
          <a:p>
            <a:pPr>
              <a:spcBef>
                <a:spcPts val="200"/>
              </a:spcBef>
            </a:pPr>
            <a:endParaRPr lang="en-US" sz="1200" b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2D9DE-404F-8646-A223-821BA493F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6" b="89516" l="9829" r="95726">
                        <a14:foregroundMark x1="6197" y1="4839" x2="42521" y2="16129"/>
                        <a14:foregroundMark x1="42521" y1="16129" x2="61111" y2="12097"/>
                        <a14:foregroundMark x1="61111" y1="12097" x2="76496" y2="35484"/>
                        <a14:foregroundMark x1="76496" y1="35484" x2="92308" y2="17742"/>
                        <a14:foregroundMark x1="92308" y1="17742" x2="95726" y2="8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6650" y="686048"/>
            <a:ext cx="1657350" cy="43912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6134566-6409-7548-B7F9-D8472F9858FE}"/>
              </a:ext>
            </a:extLst>
          </p:cNvPr>
          <p:cNvSpPr/>
          <p:nvPr/>
        </p:nvSpPr>
        <p:spPr>
          <a:xfrm>
            <a:off x="7224698" y="-1112928"/>
            <a:ext cx="2190766" cy="2106829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39F2D-29C4-2845-8415-54B08F340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22" y="2298700"/>
            <a:ext cx="26162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2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E9C5BA9-FBB0-824B-AC16-C2F46E760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6" r="18524"/>
          <a:stretch/>
        </p:blipFill>
        <p:spPr bwMode="auto">
          <a:xfrm>
            <a:off x="4571999" y="696766"/>
            <a:ext cx="4572001" cy="446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2" name="Google Shape;832;p41"/>
          <p:cNvSpPr txBox="1">
            <a:spLocks noGrp="1"/>
          </p:cNvSpPr>
          <p:nvPr>
            <p:ph type="sldNum" idx="12"/>
          </p:nvPr>
        </p:nvSpPr>
        <p:spPr>
          <a:xfrm>
            <a:off x="6846570" y="473344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  <p:sp>
        <p:nvSpPr>
          <p:cNvPr id="839" name="Google Shape;839;p41"/>
          <p:cNvSpPr txBox="1"/>
          <p:nvPr/>
        </p:nvSpPr>
        <p:spPr>
          <a:xfrm>
            <a:off x="2846491" y="961321"/>
            <a:ext cx="5668859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13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A08D2C9C-9386-4661-8FFA-FB0C60E3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73244"/>
            <a:ext cx="7372350" cy="518163"/>
          </a:xfrm>
        </p:spPr>
        <p:txBody>
          <a:bodyPr/>
          <a:lstStyle/>
          <a:p>
            <a:r>
              <a:rPr lang="en-US" sz="2400" b="0" dirty="0">
                <a:solidFill>
                  <a:schemeClr val="bg1"/>
                </a:solidFill>
              </a:rPr>
              <a:t>NYC goal: Reduce carbon emissions 80% by 2050</a:t>
            </a:r>
            <a:br>
              <a:rPr lang="en-US" sz="2400" dirty="0">
                <a:solidFill>
                  <a:srgbClr val="7030A0"/>
                </a:solidFill>
              </a:rPr>
            </a:b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37550F-EE68-EB44-8145-457DCB0EA77B}"/>
              </a:ext>
            </a:extLst>
          </p:cNvPr>
          <p:cNvSpPr txBox="1"/>
          <p:nvPr/>
        </p:nvSpPr>
        <p:spPr>
          <a:xfrm>
            <a:off x="235724" y="696766"/>
            <a:ext cx="4336275" cy="508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buClr>
                <a:srgbClr val="000000"/>
              </a:buClr>
              <a:buSzPct val="100000"/>
            </a:pPr>
            <a:r>
              <a:rPr lang="en-US" sz="1200" b="1" dirty="0"/>
              <a:t> </a:t>
            </a:r>
          </a:p>
          <a:p>
            <a:pPr>
              <a:spcBef>
                <a:spcPts val="200"/>
              </a:spcBef>
              <a:buClr>
                <a:srgbClr val="000000"/>
              </a:buClr>
              <a:buSzPct val="100000"/>
            </a:pPr>
            <a:r>
              <a:rPr lang="en-US" sz="1400" b="1" dirty="0"/>
              <a:t>NYC enacted the Climate Mobilization Act </a:t>
            </a:r>
            <a:r>
              <a:rPr lang="en-US" sz="1400" dirty="0"/>
              <a:t>in 2019 --  the most ambitious climate legislation of any city in the US. The Act includes:</a:t>
            </a:r>
          </a:p>
          <a:p>
            <a:pPr>
              <a:spcBef>
                <a:spcPts val="200"/>
              </a:spcBef>
              <a:buClr>
                <a:srgbClr val="000000"/>
              </a:buClr>
              <a:buSzPct val="100000"/>
            </a:pPr>
            <a:endParaRPr lang="en-US"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r>
              <a:rPr lang="en-US" sz="1200" b="1" i="1" dirty="0">
                <a:solidFill>
                  <a:srgbClr val="FF0000"/>
                </a:solidFill>
              </a:rPr>
              <a:t>Local Law 97 – Building Greenhouse Gas Emissions</a:t>
            </a:r>
          </a:p>
          <a:p>
            <a:endParaRPr lang="en-US" sz="1200" b="1" i="1" dirty="0">
              <a:solidFill>
                <a:srgbClr val="FF0000"/>
              </a:solidFill>
            </a:endParaRPr>
          </a:p>
          <a:p>
            <a:pPr marL="171450" indent="-171450">
              <a:spcBef>
                <a:spcPts val="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cs typeface="Arial"/>
                <a:sym typeface="Arial"/>
              </a:rPr>
              <a:t>Mandates emission reductions through energy efficient retrofits and applies penalties beginning 2024 to 30,000 buildings </a:t>
            </a:r>
            <a:r>
              <a:rPr lang="en-US" sz="1200" dirty="0">
                <a:solidFill>
                  <a:srgbClr val="000000"/>
                </a:solidFill>
                <a:cs typeface="Arial"/>
              </a:rPr>
              <a:t> &gt;25,000+ sq/ft, </a:t>
            </a:r>
            <a:endParaRPr lang="en-US" sz="1200" dirty="0">
              <a:solidFill>
                <a:srgbClr val="000000"/>
              </a:solidFill>
              <a:cs typeface="Arial"/>
              <a:sym typeface="Arial"/>
            </a:endParaRPr>
          </a:p>
          <a:p>
            <a:pPr marL="171450" indent="-171450">
              <a:spcBef>
                <a:spcPts val="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cs typeface="Arial"/>
                <a:sym typeface="Arial"/>
              </a:rPr>
              <a:t>Predicted to create 140,000+ NYC </a:t>
            </a:r>
            <a:r>
              <a:rPr lang="en-US" sz="12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jobs in the next decade.</a:t>
            </a:r>
            <a:endParaRPr lang="en-US" sz="1200" dirty="0">
              <a:solidFill>
                <a:srgbClr val="000000"/>
              </a:solidFill>
              <a:cs typeface="Arial"/>
              <a:sym typeface="Arial"/>
            </a:endParaRPr>
          </a:p>
          <a:p>
            <a:pPr marL="171450" indent="-171450">
              <a:spcBef>
                <a:spcPts val="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Requiring $16.6 B to $24.3 B in private investment.</a:t>
            </a:r>
            <a:endParaRPr lang="en-US" sz="1200" dirty="0">
              <a:solidFill>
                <a:srgbClr val="000000"/>
              </a:solidFill>
              <a:cs typeface="Arial"/>
              <a:sym typeface="Arial"/>
            </a:endParaRPr>
          </a:p>
          <a:p>
            <a:endParaRPr lang="en-US" sz="1200" b="1" i="1" dirty="0">
              <a:solidFill>
                <a:srgbClr val="000000"/>
              </a:solidFill>
              <a:cs typeface="Arial"/>
            </a:endParaRPr>
          </a:p>
          <a:p>
            <a:r>
              <a:rPr lang="en-US" sz="1200" b="1" i="1" dirty="0">
                <a:solidFill>
                  <a:srgbClr val="FF0000"/>
                </a:solidFill>
              </a:rPr>
              <a:t>Local Law 96 –Commercial Property Assessed Clean Energy (C-PACE)</a:t>
            </a:r>
          </a:p>
          <a:p>
            <a:pPr marL="285750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171450" indent="-171450">
              <a:spcBef>
                <a:spcPts val="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ea typeface="Arial"/>
                <a:cs typeface="Arial"/>
                <a:sym typeface="Arial"/>
              </a:rPr>
              <a:t>Long-term, low-cost financing, repaid via the property tax bill.</a:t>
            </a:r>
          </a:p>
          <a:p>
            <a:pPr marL="171450" indent="-171450">
              <a:spcBef>
                <a:spcPts val="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Will be launched this year  and will be administered by the NYC Energy Efficiency Corporation (NYCEEC) on behalf of the Mayor’s Office of Sustainability (MOS).</a:t>
            </a:r>
          </a:p>
          <a:p>
            <a:pPr>
              <a:spcBef>
                <a:spcPts val="200"/>
              </a:spcBef>
              <a:buClr>
                <a:srgbClr val="000000"/>
              </a:buClr>
              <a:buSzPct val="100000"/>
            </a:pPr>
            <a:endParaRPr lang="en-US"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400050" indent="-400050">
              <a:spcBef>
                <a:spcPts val="200"/>
              </a:spcBef>
              <a:buFont typeface="+mj-lt"/>
              <a:buAutoNum type="arabicPeriod"/>
            </a:pPr>
            <a:endParaRPr lang="en-US" sz="1200" dirty="0"/>
          </a:p>
          <a:p>
            <a:pPr>
              <a:spcBef>
                <a:spcPts val="200"/>
              </a:spcBef>
            </a:pPr>
            <a:endParaRPr lang="en-US" sz="1200" b="1" dirty="0">
              <a:solidFill>
                <a:srgbClr val="7030A0"/>
              </a:solidFill>
              <a:ea typeface="Arial"/>
              <a:cs typeface="Arial"/>
              <a:sym typeface="Arial"/>
            </a:endParaRPr>
          </a:p>
          <a:p>
            <a:pPr>
              <a:spcBef>
                <a:spcPts val="200"/>
              </a:spcBef>
            </a:pPr>
            <a:endParaRPr lang="en-US" sz="1200" b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2D9DE-404F-8646-A223-821BA493F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6" b="89516" l="9829" r="95726">
                        <a14:foregroundMark x1="6197" y1="4839" x2="42521" y2="16129"/>
                        <a14:foregroundMark x1="42521" y1="16129" x2="61111" y2="12097"/>
                        <a14:foregroundMark x1="61111" y1="12097" x2="76496" y2="35484"/>
                        <a14:foregroundMark x1="76496" y1="35484" x2="92308" y2="17742"/>
                        <a14:foregroundMark x1="92308" y1="17742" x2="95726" y2="8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6650" y="686048"/>
            <a:ext cx="1657350" cy="43912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6134566-6409-7548-B7F9-D8472F9858FE}"/>
              </a:ext>
            </a:extLst>
          </p:cNvPr>
          <p:cNvSpPr/>
          <p:nvPr/>
        </p:nvSpPr>
        <p:spPr>
          <a:xfrm>
            <a:off x="7224698" y="-1112928"/>
            <a:ext cx="2190766" cy="2106829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3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B718-EBFD-4242-BF7E-5FB41B83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6" y="179567"/>
            <a:ext cx="7323204" cy="50692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 The Opportunity: </a:t>
            </a:r>
            <a:r>
              <a:rPr lang="en-US" sz="2400" dirty="0">
                <a:solidFill>
                  <a:schemeClr val="bg1"/>
                </a:solidFill>
              </a:rPr>
              <a:t>expanding energy efficiency with PACE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BE87D-F54D-484E-B285-52385658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8095-39E5-4445-9439-DEE4A2BEF22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BD7D4-0FD9-0B4F-BCDE-BFB998D04FF2}"/>
              </a:ext>
            </a:extLst>
          </p:cNvPr>
          <p:cNvSpPr/>
          <p:nvPr/>
        </p:nvSpPr>
        <p:spPr>
          <a:xfrm>
            <a:off x="220596" y="1464911"/>
            <a:ext cx="4457531" cy="348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/>
              <a:t>Working closely with MOS/NYCEEC:</a:t>
            </a:r>
          </a:p>
          <a:p>
            <a:pPr>
              <a:lnSpc>
                <a:spcPct val="100000"/>
              </a:lnSpc>
            </a:pPr>
            <a:endParaRPr lang="en-US" sz="12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228600" indent="-228600">
              <a:spcBef>
                <a:spcPts val="20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Create a </a:t>
            </a:r>
            <a:r>
              <a:rPr lang="en-US" sz="12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Public database and map LL97/PACE 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eligible buildings by: </a:t>
            </a:r>
          </a:p>
          <a:p>
            <a:pPr>
              <a:spcBef>
                <a:spcPts val="200"/>
              </a:spcBef>
              <a:buClr>
                <a:srgbClr val="000000"/>
              </a:buClr>
              <a:buSzPct val="100000"/>
            </a:pPr>
            <a:endParaRPr lang="en-US" sz="12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20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GHG intensity</a:t>
            </a:r>
          </a:p>
          <a:p>
            <a:pPr marL="742950" lvl="1" indent="-285750">
              <a:spcBef>
                <a:spcPts val="20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Ownership</a:t>
            </a:r>
          </a:p>
          <a:p>
            <a:pPr marL="742950" lvl="1" indent="-285750">
              <a:spcBef>
                <a:spcPts val="20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Mortgage holder(s)</a:t>
            </a:r>
          </a:p>
          <a:p>
            <a:pPr marL="742950" lvl="1" indent="-285750">
              <a:spcBef>
                <a:spcPts val="20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Applicable penalties under LL97 </a:t>
            </a:r>
          </a:p>
          <a:p>
            <a:pPr marL="285750" indent="-285750">
              <a:spcBef>
                <a:spcPts val="2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sz="1200" dirty="0"/>
          </a:p>
          <a:p>
            <a:pPr>
              <a:spcBef>
                <a:spcPts val="200"/>
              </a:spcBef>
              <a:buClr>
                <a:srgbClr val="000000"/>
              </a:buClr>
              <a:buSzPct val="100000"/>
            </a:pP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2. Prioritize “worst” buildings and develop/implement “linchpin” outreach strategies to (a) gain consent from underlying mortgage holders to accept PACE loan seniority and (b) increase building owner participation in PACE.</a:t>
            </a:r>
          </a:p>
          <a:p>
            <a:pPr>
              <a:spcBef>
                <a:spcPts val="200"/>
              </a:spcBef>
              <a:buClr>
                <a:srgbClr val="000000"/>
              </a:buClr>
              <a:buSzPct val="100000"/>
            </a:pPr>
            <a:endParaRPr lang="en-US" sz="1200" dirty="0">
              <a:sym typeface="Arial"/>
            </a:endParaRPr>
          </a:p>
          <a:p>
            <a:pPr>
              <a:spcBef>
                <a:spcPts val="200"/>
              </a:spcBef>
              <a:buClr>
                <a:srgbClr val="000000"/>
              </a:buClr>
              <a:buSzPct val="100000"/>
            </a:pP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3. Conduct targeted outreach to key players to unlock engagement.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CA6132-F893-8B44-BC87-88B4312A7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73" r="3551"/>
          <a:stretch/>
        </p:blipFill>
        <p:spPr>
          <a:xfrm>
            <a:off x="4543121" y="708092"/>
            <a:ext cx="4596153" cy="4434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D761F9-B0D8-8E4F-9EDB-D5E473953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6" b="89516" l="9829" r="95726">
                        <a14:foregroundMark x1="6197" y1="4839" x2="42521" y2="16129"/>
                        <a14:foregroundMark x1="42521" y1="16129" x2="61111" y2="12097"/>
                        <a14:foregroundMark x1="61111" y1="12097" x2="76496" y2="35484"/>
                        <a14:foregroundMark x1="76496" y1="35484" x2="92308" y2="17742"/>
                        <a14:foregroundMark x1="92308" y1="17742" x2="95726" y2="8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6650" y="686048"/>
            <a:ext cx="1657350" cy="43912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8E5CFB8-7D41-4C43-8AB0-CABE532A31FC}"/>
              </a:ext>
            </a:extLst>
          </p:cNvPr>
          <p:cNvSpPr/>
          <p:nvPr/>
        </p:nvSpPr>
        <p:spPr>
          <a:xfrm>
            <a:off x="7224698" y="-1112928"/>
            <a:ext cx="2190766" cy="2106829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C38D2-5543-3049-A17F-3E757C26A476}"/>
              </a:ext>
            </a:extLst>
          </p:cNvPr>
          <p:cNvSpPr/>
          <p:nvPr/>
        </p:nvSpPr>
        <p:spPr>
          <a:xfrm>
            <a:off x="1" y="728803"/>
            <a:ext cx="457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</a:pPr>
            <a:r>
              <a:rPr lang="en-US" sz="1200" b="1" i="1" dirty="0">
                <a:solidFill>
                  <a:srgbClr val="7030A0"/>
                </a:solidFill>
              </a:rPr>
              <a:t>Invest NYC SDG </a:t>
            </a:r>
            <a:r>
              <a:rPr lang="en-US" sz="1200" b="1" dirty="0">
                <a:solidFill>
                  <a:srgbClr val="7030A0"/>
                </a:solidFill>
              </a:rPr>
              <a:t>goal:</a:t>
            </a:r>
            <a:r>
              <a:rPr lang="en-US" sz="1200" b="1" dirty="0">
                <a:solidFill>
                  <a:srgbClr val="7030A0"/>
                </a:solidFill>
                <a:cs typeface="Arial"/>
                <a:sym typeface="Arial"/>
              </a:rPr>
              <a:t>  </a:t>
            </a:r>
            <a:r>
              <a:rPr lang="en-US" sz="1200" dirty="0">
                <a:solidFill>
                  <a:srgbClr val="7030A0"/>
                </a:solidFill>
              </a:rPr>
              <a:t>Support NYC’s PACE financing program, enabling  increased investment in clean energy/energy efficiency infrastructure by NYC property owners.</a:t>
            </a:r>
            <a:endParaRPr lang="en-US" sz="1200" dirty="0">
              <a:solidFill>
                <a:srgbClr val="7030A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05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63859D-9D9B-804F-A619-861187271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262" r="298"/>
          <a:stretch/>
        </p:blipFill>
        <p:spPr>
          <a:xfrm>
            <a:off x="436114" y="1036015"/>
            <a:ext cx="7891737" cy="38283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61BA4-5ADF-8B47-ACA1-AFCF24C9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8095-39E5-4445-9439-DEE4A2BEF22A}" type="slidenum">
              <a:rPr lang="en-US" smtClean="0"/>
              <a:t>7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7AFEBC6-9E12-4A8C-83E3-5ED67C5F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7" y="137669"/>
            <a:ext cx="6267104" cy="5181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Database</a:t>
            </a:r>
          </a:p>
        </p:txBody>
      </p:sp>
      <p:pic>
        <p:nvPicPr>
          <p:cNvPr id="3074" name="Picture 2" descr="Image result for carto mapping logo">
            <a:extLst>
              <a:ext uri="{FF2B5EF4-FFF2-40B4-BE49-F238E27FC236}">
                <a16:creationId xmlns:a16="http://schemas.microsoft.com/office/drawing/2014/main" id="{E157244D-E69D-E645-B536-D2CDFB177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22" y="4304181"/>
            <a:ext cx="1523603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57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D2DA-4023-504B-ABC9-DE047BDD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03" y="127500"/>
            <a:ext cx="7886700" cy="627801"/>
          </a:xfrm>
        </p:spPr>
        <p:txBody>
          <a:bodyPr/>
          <a:lstStyle/>
          <a:p>
            <a:r>
              <a:rPr lang="en-US" sz="2400" b="0" dirty="0">
                <a:solidFill>
                  <a:schemeClr val="bg1"/>
                </a:solidFill>
              </a:rPr>
              <a:t>Orientation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56351-306E-3945-B2E1-6622C99F742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846570" y="4555648"/>
            <a:ext cx="2057400" cy="273844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631EBF-E425-1F48-8961-BB228EC65610}"/>
              </a:ext>
            </a:extLst>
          </p:cNvPr>
          <p:cNvSpPr/>
          <p:nvPr/>
        </p:nvSpPr>
        <p:spPr>
          <a:xfrm>
            <a:off x="402707" y="820611"/>
            <a:ext cx="71410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</a:pPr>
            <a:r>
              <a:rPr lang="en-US" sz="1400" b="1" dirty="0">
                <a:solidFill>
                  <a:srgbClr val="7030A0"/>
                </a:solidFill>
              </a:rPr>
              <a:t>Project goal:</a:t>
            </a:r>
            <a:r>
              <a:rPr lang="en-US" sz="1400" b="1" dirty="0">
                <a:solidFill>
                  <a:srgbClr val="7030A0"/>
                </a:solidFill>
                <a:cs typeface="Arial"/>
                <a:sym typeface="Arial"/>
              </a:rPr>
              <a:t>  </a:t>
            </a:r>
            <a:r>
              <a:rPr lang="en-US" sz="1400" dirty="0">
                <a:solidFill>
                  <a:srgbClr val="7030A0"/>
                </a:solidFill>
                <a:sym typeface="Arial"/>
              </a:rPr>
              <a:t>Support the implementation of a </a:t>
            </a:r>
            <a:r>
              <a:rPr lang="en-US" sz="1400" dirty="0">
                <a:solidFill>
                  <a:srgbClr val="7030A0"/>
                </a:solidFill>
              </a:rPr>
              <a:t>website available to the public</a:t>
            </a:r>
            <a:endParaRPr lang="en-US" sz="1400" dirty="0">
              <a:solidFill>
                <a:srgbClr val="7030A0"/>
              </a:solidFill>
              <a:sym typeface="Arial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21623E-3510-1C44-A27D-8EF00C2202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165743"/>
              </p:ext>
            </p:extLst>
          </p:nvPr>
        </p:nvGraphicFramePr>
        <p:xfrm>
          <a:off x="17781" y="1435639"/>
          <a:ext cx="9126219" cy="3587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4" descr="UN Stats Open SDG Data Hub">
            <a:extLst>
              <a:ext uri="{FF2B5EF4-FFF2-40B4-BE49-F238E27FC236}">
                <a16:creationId xmlns:a16="http://schemas.microsoft.com/office/drawing/2014/main" id="{1B141B74-362C-764D-86AD-A87651BE1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r="9298"/>
          <a:stretch/>
        </p:blipFill>
        <p:spPr bwMode="auto">
          <a:xfrm>
            <a:off x="402707" y="1566259"/>
            <a:ext cx="415872" cy="42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UN Stats Open SDG Data Hub">
            <a:extLst>
              <a:ext uri="{FF2B5EF4-FFF2-40B4-BE49-F238E27FC236}">
                <a16:creationId xmlns:a16="http://schemas.microsoft.com/office/drawing/2014/main" id="{A34BCD79-D426-B34D-BED5-B4E10109C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r="9298"/>
          <a:stretch/>
        </p:blipFill>
        <p:spPr bwMode="auto">
          <a:xfrm>
            <a:off x="402707" y="2302713"/>
            <a:ext cx="415872" cy="42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UN Stats Open SDG Data Hub">
            <a:extLst>
              <a:ext uri="{FF2B5EF4-FFF2-40B4-BE49-F238E27FC236}">
                <a16:creationId xmlns:a16="http://schemas.microsoft.com/office/drawing/2014/main" id="{559F6BDB-BF8B-D047-9DCF-78002333C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r="9298"/>
          <a:stretch/>
        </p:blipFill>
        <p:spPr bwMode="auto">
          <a:xfrm>
            <a:off x="402707" y="3061175"/>
            <a:ext cx="415872" cy="42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UN Stats Open SDG Data Hub">
            <a:extLst>
              <a:ext uri="{FF2B5EF4-FFF2-40B4-BE49-F238E27FC236}">
                <a16:creationId xmlns:a16="http://schemas.microsoft.com/office/drawing/2014/main" id="{DCD3B84F-AEA6-B04B-9CED-044470A6C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r="9298"/>
          <a:stretch/>
        </p:blipFill>
        <p:spPr bwMode="auto">
          <a:xfrm>
            <a:off x="402707" y="3819637"/>
            <a:ext cx="415872" cy="42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UN Stats Open SDG Data Hub">
            <a:extLst>
              <a:ext uri="{FF2B5EF4-FFF2-40B4-BE49-F238E27FC236}">
                <a16:creationId xmlns:a16="http://schemas.microsoft.com/office/drawing/2014/main" id="{73EFAB4B-A3CD-924A-8103-6EB88E5B8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r="9298"/>
          <a:stretch/>
        </p:blipFill>
        <p:spPr bwMode="auto">
          <a:xfrm>
            <a:off x="402707" y="4578099"/>
            <a:ext cx="415872" cy="42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46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70C3-B1B2-C743-9C9F-5867A509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bg1"/>
                </a:solidFill>
              </a:rPr>
              <a:t>Orientation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1AC79-B9ED-2147-BB1F-EA736748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37431"/>
            <a:ext cx="7886700" cy="3168551"/>
          </a:xfrm>
        </p:spPr>
        <p:txBody>
          <a:bodyPr/>
          <a:lstStyle/>
          <a:p>
            <a:pPr marL="514350" indent="-342900">
              <a:buFont typeface="Arial" panose="020B0604020202020204" pitchFamily="34" charset="0"/>
              <a:buChar char="•"/>
            </a:pPr>
            <a:r>
              <a:rPr lang="en-US" sz="1600" dirty="0"/>
              <a:t>Data we have captured in an SQL database</a:t>
            </a: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sz="1600" dirty="0"/>
              <a:t> Access to the database</a:t>
            </a:r>
          </a:p>
          <a:p>
            <a:pPr marL="514350" indent="-342900">
              <a:buFont typeface="Arial" panose="020B0604020202020204" pitchFamily="34" charset="0"/>
              <a:buChar char="•"/>
            </a:pPr>
            <a:r>
              <a:rPr lang="en-US" sz="1600" dirty="0"/>
              <a:t>Additional data we seek (ownership of LLC, lien in CMBS, retrofit prescription) </a:t>
            </a:r>
          </a:p>
          <a:p>
            <a:pPr marL="514350" indent="-342900">
              <a:buFont typeface="Arial" panose="020B0604020202020204" pitchFamily="34" charset="0"/>
              <a:buChar char="•"/>
            </a:pPr>
            <a:r>
              <a:rPr lang="en-US" sz="1600" dirty="0"/>
              <a:t>The APPGEO application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CEF7F-E18D-5947-BD06-EF4613FC2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5F266-234A-3E4B-9AA6-A67F146E483B}"/>
              </a:ext>
            </a:extLst>
          </p:cNvPr>
          <p:cNvSpPr txBox="1"/>
          <p:nvPr/>
        </p:nvSpPr>
        <p:spPr>
          <a:xfrm>
            <a:off x="628650" y="846667"/>
            <a:ext cx="380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background:</a:t>
            </a:r>
          </a:p>
        </p:txBody>
      </p:sp>
    </p:spTree>
    <p:extLst>
      <p:ext uri="{BB962C8B-B14F-4D97-AF65-F5344CB8AC3E}">
        <p14:creationId xmlns:p14="http://schemas.microsoft.com/office/powerpoint/2010/main" val="242985788"/>
      </p:ext>
    </p:extLst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E660D1E4-F7C2-E64D-A0E4-9EECDB124F99}" vid="{0AC37BEB-6A78-0348-83EB-8148C6DB32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E660D1E4-F7C2-E64D-A0E4-9EECDB124F99}" vid="{0DA5BFCB-9C74-C84F-A9BA-543EDDB936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22011</TotalTime>
  <Words>816</Words>
  <Application>Microsoft Macintosh PowerPoint</Application>
  <PresentationFormat>On-screen Show (16:9)</PresentationFormat>
  <Paragraphs>110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</vt:lpstr>
      <vt:lpstr>Calibri</vt:lpstr>
      <vt:lpstr>Courier New</vt:lpstr>
      <vt:lpstr>layers</vt:lpstr>
      <vt:lpstr>Custom Design</vt:lpstr>
      <vt:lpstr>PowerPoint Presentation</vt:lpstr>
      <vt:lpstr>PowerPoint Presentation</vt:lpstr>
      <vt:lpstr>PowerPoint Presentation</vt:lpstr>
      <vt:lpstr>NYC goal: Reduce carbon emissions 80% by 2050 </vt:lpstr>
      <vt:lpstr>NYC goal: Reduce carbon emissions 80% by 2050 </vt:lpstr>
      <vt:lpstr> The Opportunity: expanding energy efficiency with PACE</vt:lpstr>
      <vt:lpstr>The Database</vt:lpstr>
      <vt:lpstr>Orientation</vt:lpstr>
      <vt:lpstr>Orientation</vt:lpstr>
      <vt:lpstr>Orientation</vt:lpstr>
      <vt:lpstr>Orientation</vt:lpstr>
      <vt:lpstr>Building the new PACE lending program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Alyssa DeFalco</dc:creator>
  <cp:lastModifiedBy>Microsoft Office User</cp:lastModifiedBy>
  <cp:revision>357</cp:revision>
  <cp:lastPrinted>2020-10-22T15:53:38Z</cp:lastPrinted>
  <dcterms:created xsi:type="dcterms:W3CDTF">2020-10-07T00:36:11Z</dcterms:created>
  <dcterms:modified xsi:type="dcterms:W3CDTF">2021-03-04T20:54:45Z</dcterms:modified>
</cp:coreProperties>
</file>