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4</a:t>
            </a:fld>
            <a:endParaRPr lang="en-IN"/>
          </a:p>
        </p:txBody>
      </p:sp>
    </p:spTree>
    <p:extLst>
      <p:ext uri="{BB962C8B-B14F-4D97-AF65-F5344CB8AC3E}">
        <p14:creationId xmlns:p14="http://schemas.microsoft.com/office/powerpoint/2010/main" val="3497757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4/16/2024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4/16/2024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4/16/2024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4/16/2024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4/16/2024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Smart grid advance metering </a:t>
            </a:r>
            <a:r>
              <a:rPr lang="en-US" b="1" dirty="0" err="1">
                <a:solidFill>
                  <a:schemeClr val="accent1"/>
                </a:solidFill>
                <a:latin typeface="Arial" panose="020B0604020202020204" pitchFamily="34" charset="0"/>
                <a:cs typeface="Arial" panose="020B0604020202020204" pitchFamily="34" charset="0"/>
              </a:rPr>
              <a:t>infrastruction</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930917" y="4558373"/>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SUDHARSON.R-LOUDES MOUNT COLLEGE OF ENGINEERING AND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85000" lnSpcReduction="20000"/>
          </a:bodyPr>
          <a:lstStyle/>
          <a:p>
            <a:pPr>
              <a:lnSpc>
                <a:spcPct val="115000"/>
              </a:lnSpc>
              <a:spcAft>
                <a:spcPts val="800"/>
              </a:spcAft>
            </a:pPr>
            <a:r>
              <a:rPr lang="en-IN" sz="1800" kern="100" dirty="0">
                <a:effectLst/>
                <a:latin typeface="Aptos" panose="020F0502020204030204" pitchFamily="34" charset="0"/>
                <a:ea typeface="Times New Roman" panose="02020603050405020304" pitchFamily="18" charset="0"/>
                <a:cs typeface="Times New Roman" panose="02020603050405020304" pitchFamily="18" charset="0"/>
              </a:rPr>
              <a:t> </a:t>
            </a:r>
          </a:p>
          <a:p>
            <a:pPr>
              <a:lnSpc>
                <a:spcPct val="115000"/>
              </a:lnSpc>
              <a:spcAft>
                <a:spcPts val="800"/>
              </a:spcAft>
            </a:pPr>
            <a:r>
              <a:rPr lang="en-IN" sz="1800" kern="100" dirty="0">
                <a:effectLst/>
                <a:latin typeface="Aptos" panose="020F0502020204030204" pitchFamily="34" charset="0"/>
                <a:ea typeface="Times New Roman" panose="02020603050405020304" pitchFamily="18" charset="0"/>
                <a:cs typeface="Times New Roman" panose="02020603050405020304" pitchFamily="18" charset="0"/>
              </a:rPr>
              <a:t>Title: “Advanced Metering Infrastructure and Energy Internet: A Review”</a:t>
            </a:r>
          </a:p>
          <a:p>
            <a:pPr>
              <a:lnSpc>
                <a:spcPct val="115000"/>
              </a:lnSpc>
              <a:spcAft>
                <a:spcPts val="800"/>
              </a:spcAft>
            </a:pPr>
            <a:r>
              <a:rPr lang="en-IN" sz="1800" kern="100" dirty="0">
                <a:effectLst/>
                <a:latin typeface="Aptos" panose="020F0502020204030204" pitchFamily="34" charset="0"/>
                <a:ea typeface="Times New Roman" panose="02020603050405020304" pitchFamily="18" charset="0"/>
                <a:cs typeface="Times New Roman" panose="02020603050405020304" pitchFamily="18" charset="0"/>
              </a:rPr>
              <a:t>Authors: Wei Wang, Yusheng Xue, </a:t>
            </a:r>
            <a:r>
              <a:rPr lang="en-IN" sz="1800" kern="100" dirty="0" err="1">
                <a:effectLst/>
                <a:latin typeface="Aptos" panose="020F0502020204030204" pitchFamily="34" charset="0"/>
                <a:ea typeface="Times New Roman" panose="02020603050405020304" pitchFamily="18" charset="0"/>
                <a:cs typeface="Times New Roman" panose="02020603050405020304" pitchFamily="18" charset="0"/>
              </a:rPr>
              <a:t>Zijun</a:t>
            </a:r>
            <a:r>
              <a:rPr lang="en-IN" sz="1800" kern="100" dirty="0">
                <a:effectLst/>
                <a:latin typeface="Aptos" panose="020F0502020204030204" pitchFamily="34" charset="0"/>
                <a:ea typeface="Times New Roman" panose="02020603050405020304" pitchFamily="18" charset="0"/>
                <a:cs typeface="Times New Roman" panose="02020603050405020304" pitchFamily="18" charset="0"/>
              </a:rPr>
              <a:t> Zhang, </a:t>
            </a:r>
            <a:r>
              <a:rPr lang="en-IN" sz="1800" kern="100" dirty="0" err="1">
                <a:effectLst/>
                <a:latin typeface="Aptos" panose="020F0502020204030204" pitchFamily="34" charset="0"/>
                <a:ea typeface="Times New Roman" panose="02020603050405020304" pitchFamily="18" charset="0"/>
                <a:cs typeface="Times New Roman" panose="02020603050405020304" pitchFamily="18" charset="0"/>
              </a:rPr>
              <a:t>Qingxu</a:t>
            </a:r>
            <a:r>
              <a:rPr lang="en-IN" sz="1800" kern="100" dirty="0">
                <a:effectLst/>
                <a:latin typeface="Aptos" panose="020F0502020204030204" pitchFamily="34" charset="0"/>
                <a:ea typeface="Times New Roman" panose="02020603050405020304" pitchFamily="18" charset="0"/>
                <a:cs typeface="Times New Roman" panose="02020603050405020304" pitchFamily="18" charset="0"/>
              </a:rPr>
              <a:t> Deng, </a:t>
            </a:r>
            <a:r>
              <a:rPr lang="en-IN" sz="1800" kern="100" dirty="0" err="1">
                <a:effectLst/>
                <a:latin typeface="Aptos" panose="020F0502020204030204" pitchFamily="34" charset="0"/>
                <a:ea typeface="Times New Roman" panose="02020603050405020304" pitchFamily="18" charset="0"/>
                <a:cs typeface="Times New Roman" panose="02020603050405020304" pitchFamily="18" charset="0"/>
              </a:rPr>
              <a:t>Jiankang</a:t>
            </a:r>
            <a:r>
              <a:rPr lang="en-IN" sz="1800" kern="100" dirty="0">
                <a:effectLst/>
                <a:latin typeface="Aptos" panose="020F0502020204030204" pitchFamily="34" charset="0"/>
                <a:ea typeface="Times New Roman" panose="02020603050405020304" pitchFamily="18" charset="0"/>
                <a:cs typeface="Times New Roman" panose="02020603050405020304" pitchFamily="18" charset="0"/>
              </a:rPr>
              <a:t> Wang</a:t>
            </a:r>
          </a:p>
          <a:p>
            <a:pPr>
              <a:lnSpc>
                <a:spcPct val="115000"/>
              </a:lnSpc>
              <a:spcAft>
                <a:spcPts val="800"/>
              </a:spcAft>
            </a:pPr>
            <a:r>
              <a:rPr lang="en-IN" sz="1800" kern="100" dirty="0">
                <a:effectLst/>
                <a:latin typeface="Aptos" panose="020F0502020204030204" pitchFamily="34" charset="0"/>
                <a:ea typeface="Times New Roman" panose="02020603050405020304" pitchFamily="18" charset="0"/>
                <a:cs typeface="Times New Roman" panose="02020603050405020304" pitchFamily="18" charset="0"/>
              </a:rPr>
              <a:t>Journal: Energies (Basel)</a:t>
            </a:r>
          </a:p>
          <a:p>
            <a:pPr>
              <a:lnSpc>
                <a:spcPct val="115000"/>
              </a:lnSpc>
              <a:spcAft>
                <a:spcPts val="800"/>
              </a:spcAft>
            </a:pPr>
            <a:r>
              <a:rPr lang="en-IN" sz="1800" kern="100" dirty="0">
                <a:effectLst/>
                <a:latin typeface="Aptos" panose="020F0502020204030204" pitchFamily="34" charset="0"/>
                <a:ea typeface="Times New Roman" panose="02020603050405020304" pitchFamily="18" charset="0"/>
                <a:cs typeface="Times New Roman" panose="02020603050405020304" pitchFamily="18" charset="0"/>
              </a:rPr>
              <a:t>Year: 2018</a:t>
            </a:r>
          </a:p>
          <a:p>
            <a:pPr>
              <a:lnSpc>
                <a:spcPct val="115000"/>
              </a:lnSpc>
              <a:spcAft>
                <a:spcPts val="800"/>
              </a:spcAft>
            </a:pPr>
            <a:r>
              <a:rPr lang="en-IN" sz="1800" kern="100" dirty="0">
                <a:effectLst/>
                <a:latin typeface="Aptos" panose="020F0502020204030204" pitchFamily="34" charset="0"/>
                <a:ea typeface="Times New Roman" panose="02020603050405020304" pitchFamily="18" charset="0"/>
                <a:cs typeface="Times New Roman" panose="02020603050405020304" pitchFamily="18" charset="0"/>
              </a:rPr>
              <a:t>Volume: 11</a:t>
            </a:r>
          </a:p>
          <a:p>
            <a:pPr>
              <a:lnSpc>
                <a:spcPct val="115000"/>
              </a:lnSpc>
              <a:spcAft>
                <a:spcPts val="800"/>
              </a:spcAft>
            </a:pPr>
            <a:r>
              <a:rPr lang="en-IN" sz="1800" kern="100" dirty="0">
                <a:effectLst/>
                <a:latin typeface="Aptos" panose="020F0502020204030204" pitchFamily="34" charset="0"/>
                <a:ea typeface="Times New Roman" panose="02020603050405020304" pitchFamily="18" charset="0"/>
                <a:cs typeface="Times New Roman" panose="02020603050405020304" pitchFamily="18" charset="0"/>
              </a:rPr>
              <a:t>Issue: 12</a:t>
            </a:r>
          </a:p>
          <a:p>
            <a:pPr>
              <a:lnSpc>
                <a:spcPct val="115000"/>
              </a:lnSpc>
              <a:spcAft>
                <a:spcPts val="800"/>
              </a:spcAft>
            </a:pPr>
            <a:r>
              <a:rPr lang="en-IN" sz="1800" kern="100" dirty="0">
                <a:effectLst/>
                <a:latin typeface="Aptos" panose="020F0502020204030204" pitchFamily="34" charset="0"/>
                <a:ea typeface="Times New Roman" panose="02020603050405020304" pitchFamily="18" charset="0"/>
                <a:cs typeface="Times New Roman" panose="02020603050405020304" pitchFamily="18" charset="0"/>
              </a:rPr>
              <a:t>Pages: 3423</a:t>
            </a:r>
          </a:p>
          <a:p>
            <a:pPr>
              <a:lnSpc>
                <a:spcPct val="115000"/>
              </a:lnSpc>
              <a:spcAft>
                <a:spcPts val="800"/>
              </a:spcAft>
            </a:pPr>
            <a:r>
              <a:rPr lang="en-IN" sz="1800" kern="100" dirty="0">
                <a:effectLst/>
                <a:latin typeface="Aptos" panose="020F0502020204030204" pitchFamily="34" charset="0"/>
                <a:ea typeface="Times New Roman" panose="02020603050405020304" pitchFamily="18" charset="0"/>
                <a:cs typeface="Times New Roman" panose="02020603050405020304" pitchFamily="18" charset="0"/>
              </a:rPr>
              <a:t>DOI: 10.3390/en11123423</a:t>
            </a:r>
          </a:p>
          <a:p>
            <a:pPr>
              <a:lnSpc>
                <a:spcPct val="115000"/>
              </a:lnSpc>
              <a:spcAft>
                <a:spcPts val="800"/>
              </a:spcAft>
            </a:pPr>
            <a:r>
              <a:rPr lang="en-IN" sz="1800" kern="100" dirty="0">
                <a:effectLst/>
                <a:latin typeface="Aptos" panose="020F0502020204030204" pitchFamily="34" charset="0"/>
                <a:ea typeface="Times New Roman" panose="02020603050405020304" pitchFamily="18" charset="0"/>
                <a:cs typeface="Times New Roman" panose="02020603050405020304" pitchFamily="18" charset="0"/>
              </a:rPr>
              <a:t> </a:t>
            </a:r>
          </a:p>
          <a:p>
            <a:pPr>
              <a:lnSpc>
                <a:spcPct val="115000"/>
              </a:lnSpc>
              <a:spcAft>
                <a:spcPts val="800"/>
              </a:spcAft>
            </a:pPr>
            <a:r>
              <a:rPr lang="en-IN" sz="1800" kern="100" dirty="0">
                <a:effectLst/>
                <a:latin typeface="Aptos" panose="020F0502020204030204" pitchFamily="34" charset="0"/>
                <a:ea typeface="Times New Roman" panose="02020603050405020304" pitchFamily="18" charset="0"/>
                <a:cs typeface="Times New Roman" panose="02020603050405020304" pitchFamily="18" charset="0"/>
              </a:rPr>
              <a:t>This review provides insights into the latest developments, technologies, and applications of advanced metering infrastructure within the context of the energy internet paradigm. It offers valuable information for understanding the current state and future directions of smart grid AMI.</a:t>
            </a: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05435" indent="-305435"/>
            <a:r>
              <a:rPr lang="en-US" dirty="0"/>
              <a:t>Improving energy efficiency</a:t>
            </a:r>
          </a:p>
          <a:p>
            <a:pPr marL="305435" indent="-305435"/>
            <a:r>
              <a:rPr lang="en-US" dirty="0"/>
              <a:t>Reliability and security</a:t>
            </a:r>
            <a:r>
              <a:rPr lang="en-IN" dirty="0"/>
              <a:t> of electricity distribution</a:t>
            </a:r>
          </a:p>
          <a:p>
            <a:pPr marL="305435" indent="-305435"/>
            <a:r>
              <a:rPr lang="en-IN" dirty="0"/>
              <a:t>Ensuring interoperability </a:t>
            </a:r>
            <a:r>
              <a:rPr lang="en-IN" dirty="0" err="1"/>
              <a:t>amoung</a:t>
            </a:r>
            <a:r>
              <a:rPr lang="en-IN" dirty="0"/>
              <a:t> different components protecting consumer</a:t>
            </a:r>
            <a:endParaRPr lang="en-US"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sz="2000" b="1" dirty="0">
                <a:latin typeface="Calibri"/>
                <a:cs typeface="Calibri"/>
              </a:rPr>
              <a:t>  Implementing a comprehensive system that integrates advanced metering device with communication network and data management platforms.</a:t>
            </a:r>
          </a:p>
          <a:p>
            <a:pPr marL="0" indent="0">
              <a:buNone/>
            </a:pPr>
            <a:r>
              <a:rPr lang="en-IN" sz="2000" b="1" dirty="0">
                <a:latin typeface="Calibri"/>
                <a:cs typeface="Calibri"/>
              </a:rPr>
              <a:t>This solution aims to provide real time data collection analysis and control capabilities to optimize energy usage detect fault and enable demand response </a:t>
            </a:r>
            <a:r>
              <a:rPr lang="en-IN" sz="2000" b="1" dirty="0" err="1">
                <a:latin typeface="Calibri"/>
                <a:cs typeface="Calibri"/>
              </a:rPr>
              <a:t>programe</a:t>
            </a:r>
            <a:endParaRPr lang="en-IN" sz="2000" b="1" dirty="0">
              <a:latin typeface="Calibri"/>
              <a:cs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pic>
        <p:nvPicPr>
          <p:cNvPr id="4" name="Content Placeholder 3">
            <a:extLst>
              <a:ext uri="{FF2B5EF4-FFF2-40B4-BE49-F238E27FC236}">
                <a16:creationId xmlns:a16="http://schemas.microsoft.com/office/drawing/2014/main" id="{65F00E33-FA7E-B933-9C21-6E7E872B1C29}"/>
              </a:ext>
            </a:extLst>
          </p:cNvPr>
          <p:cNvPicPr>
            <a:picLocks noGrp="1" noChangeAspect="1"/>
          </p:cNvPicPr>
          <p:nvPr>
            <p:ph idx="1"/>
          </p:nvPr>
        </p:nvPicPr>
        <p:blipFill>
          <a:blip r:embed="rId2"/>
          <a:stretch>
            <a:fillRect/>
          </a:stretch>
        </p:blipFill>
        <p:spPr>
          <a:xfrm>
            <a:off x="3097764" y="1301749"/>
            <a:ext cx="5365456" cy="4753817"/>
          </a:xfrm>
        </p:spPr>
      </p:pic>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800" dirty="0">
                <a:effectLst/>
                <a:latin typeface="Aptos" panose="020F0502020204030204" pitchFamily="34" charset="0"/>
                <a:ea typeface="Times New Roman" panose="02020603050405020304" pitchFamily="18" charset="0"/>
                <a:cs typeface="Times New Roman" panose="02020603050405020304" pitchFamily="18" charset="0"/>
              </a:rPr>
              <a:t>Assessment and Planning</a:t>
            </a:r>
          </a:p>
          <a:p>
            <a:pPr marL="305435" indent="-305435"/>
            <a:r>
              <a:rPr lang="en-IN" sz="1800" dirty="0">
                <a:effectLst/>
                <a:latin typeface="Aptos" panose="020F0502020204030204" pitchFamily="34" charset="0"/>
                <a:ea typeface="Times New Roman" panose="02020603050405020304" pitchFamily="18" charset="0"/>
                <a:cs typeface="Times New Roman" panose="02020603050405020304" pitchFamily="18" charset="0"/>
              </a:rPr>
              <a:t>Technology Selection</a:t>
            </a:r>
          </a:p>
          <a:p>
            <a:pPr marL="305435" indent="-305435"/>
            <a:r>
              <a:rPr lang="en-IN" sz="1800" dirty="0">
                <a:latin typeface="Aptos" panose="020F0502020204030204" pitchFamily="34" charset="0"/>
                <a:cs typeface="Times New Roman" panose="02020603050405020304" pitchFamily="18" charset="0"/>
              </a:rPr>
              <a:t>Network deployment</a:t>
            </a:r>
          </a:p>
          <a:p>
            <a:pPr marL="305435" indent="-305435"/>
            <a:r>
              <a:rPr lang="en-IN" sz="1800" dirty="0">
                <a:latin typeface="Aptos" panose="020F0502020204030204" pitchFamily="34" charset="0"/>
                <a:cs typeface="Times New Roman" panose="02020603050405020304" pitchFamily="18" charset="0"/>
              </a:rPr>
              <a:t>Meter installation</a:t>
            </a:r>
          </a:p>
          <a:p>
            <a:pPr marL="305435" indent="-305435"/>
            <a:r>
              <a:rPr lang="en-IN" sz="1800" dirty="0">
                <a:latin typeface="Aptos" panose="020F0502020204030204" pitchFamily="34" charset="0"/>
                <a:cs typeface="Times New Roman" panose="02020603050405020304" pitchFamily="18" charset="0"/>
              </a:rPr>
              <a:t>Data management system setup</a:t>
            </a:r>
          </a:p>
          <a:p>
            <a:pPr marL="305435" indent="-305435"/>
            <a:r>
              <a:rPr lang="en-IN" sz="1800" dirty="0">
                <a:latin typeface="Aptos" panose="020F0502020204030204" pitchFamily="34" charset="0"/>
                <a:cs typeface="Times New Roman" panose="02020603050405020304" pitchFamily="18" charset="0"/>
              </a:rPr>
              <a:t>Algorithm development</a:t>
            </a:r>
          </a:p>
          <a:p>
            <a:pPr marL="305435" indent="-305435"/>
            <a:r>
              <a:rPr lang="en-IN" sz="1800" dirty="0">
                <a:latin typeface="Aptos" panose="020F0502020204030204" pitchFamily="34" charset="0"/>
                <a:cs typeface="Times New Roman" panose="02020603050405020304" pitchFamily="18" charset="0"/>
              </a:rPr>
              <a:t>Integration and testing</a:t>
            </a:r>
          </a:p>
          <a:p>
            <a:pPr marL="305435" indent="-305435"/>
            <a:r>
              <a:rPr lang="en-IN" sz="1800" dirty="0">
                <a:latin typeface="Aptos" panose="020F0502020204030204" pitchFamily="34" charset="0"/>
                <a:cs typeface="Times New Roman" panose="02020603050405020304" pitchFamily="18" charset="0"/>
              </a:rPr>
              <a:t>Deployment</a:t>
            </a:r>
          </a:p>
          <a:p>
            <a:pPr marL="305435" indent="-305435"/>
            <a:r>
              <a:rPr lang="en-IN" sz="1800" dirty="0">
                <a:latin typeface="Aptos" panose="020F0502020204030204" pitchFamily="34" charset="0"/>
                <a:cs typeface="Times New Roman" panose="02020603050405020304" pitchFamily="18" charset="0"/>
              </a:rPr>
              <a:t>Training and education </a:t>
            </a:r>
          </a:p>
          <a:p>
            <a:pPr marL="305435" indent="-305435"/>
            <a:r>
              <a:rPr lang="en-IN" sz="1800" dirty="0">
                <a:latin typeface="Aptos" panose="020F0502020204030204" pitchFamily="34" charset="0"/>
                <a:cs typeface="Times New Roman" panose="02020603050405020304" pitchFamily="18" charset="0"/>
              </a:rPr>
              <a:t>Monitoring and maintenance</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1800" dirty="0">
                <a:effectLst/>
                <a:latin typeface="Aptos" panose="020F0502020204030204" pitchFamily="34" charset="0"/>
                <a:ea typeface="Times New Roman" panose="02020603050405020304" pitchFamily="18" charset="0"/>
                <a:cs typeface="Times New Roman" panose="02020603050405020304" pitchFamily="18" charset="0"/>
              </a:rPr>
              <a:t>Overall, the implementation of a smart grid advanced metering infrastructure results in a more efficient, reliable, and sustainable electricity distribution system that benefits both utilities and consumers alike</a:t>
            </a:r>
            <a:endParaRPr lang="en-US"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1800" dirty="0">
                <a:effectLst/>
                <a:latin typeface="Aptos" panose="020F0502020204030204" pitchFamily="34" charset="0"/>
                <a:ea typeface="Times New Roman" panose="02020603050405020304" pitchFamily="18" charset="0"/>
                <a:cs typeface="Times New Roman" panose="02020603050405020304" pitchFamily="18" charset="0"/>
              </a:rPr>
              <a:t>The implementation of a smart grid advanced metering infrastructure (AMI) offers numerous benefits, including enhanced grid reliability, improved energy efficiency, and better integration of renewable energy sources. Additionally, it enables more accurate billing, real-time monitoring, and greater control over energy consumption for both utilities and consumers. Overall, AMI plays a crucial role in modernizing the energy infrastructure and facilitating the transition towards a more sustainable and resilient energy system</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TextBox 3">
            <a:extLst>
              <a:ext uri="{FF2B5EF4-FFF2-40B4-BE49-F238E27FC236}">
                <a16:creationId xmlns:a16="http://schemas.microsoft.com/office/drawing/2014/main" id="{A5A63F5A-9FD8-511E-8675-F126AABD6CE7}"/>
              </a:ext>
            </a:extLst>
          </p:cNvPr>
          <p:cNvSpPr txBox="1"/>
          <p:nvPr/>
        </p:nvSpPr>
        <p:spPr>
          <a:xfrm>
            <a:off x="2628900" y="1928118"/>
            <a:ext cx="6097554" cy="4214744"/>
          </a:xfrm>
          <a:prstGeom prst="rect">
            <a:avLst/>
          </a:prstGeom>
          <a:noFill/>
        </p:spPr>
        <p:txBody>
          <a:bodyPr wrap="square">
            <a:spAutoFit/>
          </a:bodyPr>
          <a:lstStyle/>
          <a:p>
            <a:pPr>
              <a:lnSpc>
                <a:spcPct val="115000"/>
              </a:lnSpc>
              <a:spcAft>
                <a:spcPts val="800"/>
              </a:spcAft>
            </a:pPr>
            <a:r>
              <a:rPr lang="en-IN" sz="1800" kern="100" dirty="0">
                <a:effectLst/>
                <a:latin typeface="Aptos" panose="020F0502020204030204" pitchFamily="34" charset="0"/>
                <a:ea typeface="Times New Roman" panose="02020603050405020304" pitchFamily="18" charset="0"/>
                <a:cs typeface="Times New Roman" panose="02020603050405020304" pitchFamily="18" charset="0"/>
              </a:rPr>
              <a:t>The future scope of smart grid advanced metering infrastructure (AMI) is promising, with ongoing advancements in technology and increased adoption worldwide. Future developments may include the integration of artificial intelligence and machine learning algorithms to optimize energy distribution, predictive maintenance, and demand forecasting. Additionally, the expansion of AMI to support more decentralized energy systems, such as microgrids and distributed generation, will further enhance its capabilities. Moreover, the emergence of smart appliances and electric vehicles will drive the need for interoperability and data analytics within the AMI framework, paving the way for a more efficient and sustainable energy ecosystem.</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documentManagement/types"/>
    <ds:schemaRef ds:uri="9162bd5b-4ed9-4da3-b376-05204580ba3f"/>
    <ds:schemaRef ds:uri="http://schemas.microsoft.com/office/2006/metadata/properties"/>
    <ds:schemaRef ds:uri="http://purl.org/dc/elements/1.1/"/>
    <ds:schemaRef ds:uri="http://purl.org/dc/dcmitype/"/>
    <ds:schemaRef ds:uri="http://purl.org/dc/terms/"/>
    <ds:schemaRef ds:uri="http://www.w3.org/XML/1998/namespace"/>
    <ds:schemaRef ds:uri="http://schemas.microsoft.com/office/infopath/2007/PartnerControls"/>
    <ds:schemaRef ds:uri="http://schemas.openxmlformats.org/package/2006/metadata/core-properties"/>
    <ds:schemaRef ds:uri="c0fa2617-96bd-425d-8578-e93563fe37c5"/>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63</TotalTime>
  <Words>460</Words>
  <Application>Microsoft Office PowerPoint</Application>
  <PresentationFormat>Widescreen</PresentationFormat>
  <Paragraphs>53</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Aptos</vt:lpstr>
      <vt:lpstr>Arial</vt:lpstr>
      <vt:lpstr>Calibri</vt:lpstr>
      <vt:lpstr>Calibri Light</vt:lpstr>
      <vt:lpstr>Franklin Gothic Book</vt:lpstr>
      <vt:lpstr>Franklin Gothic Demi</vt:lpstr>
      <vt:lpstr>Wingdings 2</vt:lpstr>
      <vt:lpstr>DividendVTI</vt:lpstr>
      <vt:lpstr>Smart grid advance metering infrastruction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Nihilson Gnanadason</cp:lastModifiedBy>
  <cp:revision>24</cp:revision>
  <dcterms:created xsi:type="dcterms:W3CDTF">2021-05-26T16:50:10Z</dcterms:created>
  <dcterms:modified xsi:type="dcterms:W3CDTF">2024-04-16T14:30:56Z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