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7" r:id="rId4"/>
    <p:sldId id="266" r:id="rId5"/>
    <p:sldId id="267" r:id="rId6"/>
    <p:sldId id="268" r:id="rId7"/>
    <p:sldId id="276" r:id="rId8"/>
    <p:sldId id="273" r:id="rId9"/>
    <p:sldId id="274" r:id="rId10"/>
    <p:sldId id="275" r:id="rId11"/>
    <p:sldId id="278" r:id="rId12"/>
    <p:sldId id="279" r:id="rId13"/>
    <p:sldId id="280" r:id="rId14"/>
    <p:sldId id="259" r:id="rId15"/>
    <p:sldId id="260" r:id="rId16"/>
    <p:sldId id="261" r:id="rId17"/>
    <p:sldId id="263" r:id="rId18"/>
    <p:sldId id="264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6" d="100"/>
          <a:sy n="36" d="100"/>
        </p:scale>
        <p:origin x="96" y="12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BF348-9243-4D53-86E3-DE77BED8CD3E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B4C53-7E31-496C-A645-60F81585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94000"/>
            <a:ext cx="15836900" cy="311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905500"/>
            <a:ext cx="15836900" cy="1549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35100" y="3479800"/>
            <a:ext cx="15405100" cy="165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9300" spc="-200" dirty="0" smtClean="0">
                <a:solidFill>
                  <a:srgbClr val="FFFDF6"/>
                </a:solidFill>
                <a:ea typeface="Hallym Gothic Bold"/>
              </a:rPr>
              <a:t>차고지  </a:t>
            </a:r>
            <a:r>
              <a:rPr lang="ko-KR" altLang="en-US" sz="5400" spc="-200" dirty="0" smtClean="0">
                <a:solidFill>
                  <a:srgbClr val="FFFDF6"/>
                </a:solidFill>
                <a:ea typeface="Hallym Gothic Bold"/>
              </a:rPr>
              <a:t>차량 유지 보수 시스템</a:t>
            </a:r>
            <a:endParaRPr lang="ko-KR" sz="9300" b="0" i="0" u="none" strike="noStrike" spc="-200" dirty="0">
              <a:solidFill>
                <a:srgbClr val="FFFDF6"/>
              </a:solidFill>
              <a:ea typeface="Hallym Gothic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00200" y="6687474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2800" spc="-100" dirty="0" smtClean="0">
                <a:solidFill>
                  <a:srgbClr val="002841"/>
                </a:solidFill>
                <a:ea typeface="Hallym Gothic Regular"/>
              </a:rPr>
              <a:t>1</a:t>
            </a:r>
            <a:r>
              <a:rPr lang="ko-KR" altLang="en-US" sz="2800" spc="-100" dirty="0" smtClean="0">
                <a:solidFill>
                  <a:srgbClr val="002841"/>
                </a:solidFill>
                <a:ea typeface="Hallym Gothic Regular"/>
              </a:rPr>
              <a:t>조</a:t>
            </a:r>
            <a:endParaRPr lang="ko-KR" sz="2500" b="0" i="0" u="none" strike="noStrike" spc="-100" dirty="0">
              <a:solidFill>
                <a:srgbClr val="002841"/>
              </a:solidFill>
              <a:ea typeface="Hallym Gothic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89700" y="1104900"/>
            <a:ext cx="5308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endParaRPr lang="en-US" sz="2000" b="0" i="0" u="none" strike="noStrike" dirty="0">
              <a:solidFill>
                <a:srgbClr val="002841"/>
              </a:solidFill>
              <a:latin typeface="Hallym Gothic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42200" y="6178550"/>
            <a:ext cx="91440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2500" spc="-100" dirty="0">
                <a:solidFill>
                  <a:srgbClr val="002841"/>
                </a:solidFill>
                <a:ea typeface="Hallym Gothic Regular"/>
              </a:rPr>
              <a:t>팀장 </a:t>
            </a:r>
            <a:r>
              <a:rPr lang="en-US" altLang="ko-KR" sz="2500" spc="-100" dirty="0">
                <a:solidFill>
                  <a:srgbClr val="002841"/>
                </a:solidFill>
                <a:ea typeface="Hallym Gothic Regular"/>
              </a:rPr>
              <a:t>:  </a:t>
            </a:r>
            <a:r>
              <a:rPr lang="ko-KR" altLang="en-US" sz="2500" spc="-100" dirty="0">
                <a:solidFill>
                  <a:srgbClr val="002841"/>
                </a:solidFill>
                <a:ea typeface="Hallym Gothic Regular"/>
              </a:rPr>
              <a:t>강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미림</a:t>
            </a:r>
            <a:endParaRPr lang="ko-KR" altLang="ko-KR" sz="2500" spc="-100" dirty="0" smtClean="0">
              <a:solidFill>
                <a:srgbClr val="002841"/>
              </a:solidFill>
              <a:ea typeface="Hallym Gothic Regular"/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조원 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: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 권 민우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,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박 영웅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,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황 승현</a:t>
            </a:r>
            <a:endParaRPr lang="ko-KR" sz="2500" b="0" i="0" u="none" strike="noStrike" spc="-100" dirty="0">
              <a:solidFill>
                <a:srgbClr val="002841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92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000" b="0" i="0" u="none" strike="noStrike" dirty="0" smtClean="0">
                <a:solidFill>
                  <a:srgbClr val="002841"/>
                </a:solidFill>
                <a:latin typeface="Hallym Gothic Medium"/>
              </a:rPr>
              <a:t>2025.02.19~</a:t>
            </a:r>
            <a:endParaRPr lang="en-US" sz="2000" b="0" i="0" u="none" strike="noStrike" dirty="0">
              <a:solidFill>
                <a:srgbClr val="002841"/>
              </a:solidFill>
              <a:latin typeface="Hallym Gothic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1318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2000" b="0" i="0" u="none" strike="noStrike" dirty="0">
                <a:solidFill>
                  <a:srgbClr val="002841"/>
                </a:solidFill>
                <a:latin typeface="Hallym Gothic Medium"/>
              </a:rPr>
              <a:t>Version </a:t>
            </a:r>
            <a:r>
              <a:rPr lang="en-US" sz="2000" b="0" i="0" u="none" strike="noStrike" dirty="0" smtClean="0">
                <a:solidFill>
                  <a:srgbClr val="002841"/>
                </a:solidFill>
                <a:latin typeface="Hallym Gothic Medium"/>
              </a:rPr>
              <a:t>1</a:t>
            </a:r>
            <a:endParaRPr lang="en-US" sz="2000" b="0" i="0" u="none" strike="noStrike" dirty="0">
              <a:solidFill>
                <a:srgbClr val="002841"/>
              </a:solidFill>
              <a:latin typeface="Hallym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5989300" y="762000"/>
            <a:ext cx="1473200" cy="147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7475200" y="762000"/>
            <a:ext cx="1473200" cy="147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5976600" y="-711200"/>
            <a:ext cx="1473200" cy="147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17449800" y="-711200"/>
            <a:ext cx="1473200" cy="1473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기술</a:t>
            </a:r>
            <a:r>
              <a:rPr kumimoji="0" 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스택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3467100"/>
            <a:ext cx="4572000" cy="927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383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Frontend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3073400"/>
            <a:ext cx="584200" cy="5842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2639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97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React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프레임워크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독립형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반응형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디자인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상태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: Redux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3467100"/>
            <a:ext cx="4572000" cy="927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2644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Backend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3073400"/>
            <a:ext cx="584200" cy="584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88900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358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Node.js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Express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프레임워크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RESTful API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비동기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처리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4100" y="3467100"/>
            <a:ext cx="4572000" cy="9271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28905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Database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0" y="3073400"/>
            <a:ext cx="584200" cy="5842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45288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6619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Mysql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문서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기반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유연한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스키마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데이터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처리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6883400"/>
            <a:ext cx="4572000" cy="9271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3771900" y="70739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API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700" y="6477000"/>
            <a:ext cx="584200" cy="5842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97500" y="65913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530600" y="80899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RESTful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설계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JWT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인증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버전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데이터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캐싱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6883400"/>
            <a:ext cx="4572000" cy="9271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0769600" y="70739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DevOps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7100" y="6477000"/>
            <a:ext cx="584200" cy="5842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2395200" y="65913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528300" y="8089900"/>
            <a:ext cx="4216400" cy="116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AWS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클라우드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호스팅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-100" normalizeH="0" baseline="0" noProof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7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65200" y="901700"/>
            <a:ext cx="142113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-2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차고지</a:t>
            </a:r>
            <a:r>
              <a:rPr kumimoji="0" lang="en-US" sz="6500" b="0" i="0" u="none" strike="noStrike" kern="1200" cap="none" spc="-2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0" i="0" u="none" strike="noStrike" kern="1200" cap="none" spc="-2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6500" b="0" i="0" u="none" strike="noStrike" kern="1200" cap="none" spc="-2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0" i="0" u="none" strike="noStrike" kern="1200" cap="none" spc="-2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장점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0" y="6210300"/>
            <a:ext cx="63246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05000" y="6896100"/>
            <a:ext cx="5829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편리성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30400" y="7696200"/>
            <a:ext cx="57912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언제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어디서나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가능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온라인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모바일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앱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지원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현황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00" y="2971800"/>
            <a:ext cx="6324600" cy="323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0" y="6210300"/>
            <a:ext cx="6324600" cy="34036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652000" y="6896100"/>
            <a:ext cx="5829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경제성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77400" y="7696200"/>
            <a:ext cx="57912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저렴한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정책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다양한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제공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직거래로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절감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정기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장기적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절약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0" y="2971800"/>
            <a:ext cx="6324600" cy="3238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600" y="6413500"/>
            <a:ext cx="1435100" cy="165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975600" y="6718300"/>
            <a:ext cx="14351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65200" y="901700"/>
            <a:ext cx="142113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6500" b="0" i="0" u="none" strike="noStrike" spc="-200">
                <a:solidFill>
                  <a:srgbClr val="334D74"/>
                </a:solidFill>
                <a:latin typeface="LINE Seed Sans KR Regular"/>
              </a:rPr>
              <a:t>SWOT </a:t>
            </a:r>
            <a:r>
              <a:rPr lang="ko-KR" sz="6500" b="0" i="0" u="none" strike="noStrike" spc="-200">
                <a:solidFill>
                  <a:srgbClr val="334D74"/>
                </a:solidFill>
                <a:ea typeface="LINE Seed Sans KR Regular"/>
              </a:rPr>
              <a:t>분석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2565400"/>
            <a:ext cx="76581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95400" y="325120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강점</a:t>
            </a:r>
            <a:r>
              <a:rPr lang="en-US" sz="3000" b="0" i="0" u="none" strike="noStrike">
                <a:solidFill>
                  <a:srgbClr val="173460"/>
                </a:solidFill>
                <a:latin typeface="LINE Seed Sans KR Regular"/>
              </a:rPr>
              <a:t> (Strength)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5400" y="4051300"/>
            <a:ext cx="703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저렴한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가격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편리한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서비스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다양한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서비스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제공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모듈화된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관리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시스템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6299200"/>
            <a:ext cx="7658100" cy="3403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95400" y="699770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기회</a:t>
            </a:r>
            <a:r>
              <a:rPr lang="en-US" sz="3000" b="0" i="0" u="none" strike="noStrike">
                <a:solidFill>
                  <a:srgbClr val="173460"/>
                </a:solidFill>
                <a:latin typeface="LINE Seed Sans KR Regular"/>
              </a:rPr>
              <a:t> (Opportunity)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5400" y="7785100"/>
            <a:ext cx="703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모빌리티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시장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성장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서민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대상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틈새시장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AI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기술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활용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가능성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지역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네트워크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확장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200" y="2565400"/>
            <a:ext cx="7658100" cy="34036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296400" y="325120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약점</a:t>
            </a:r>
            <a:r>
              <a:rPr lang="en-US" sz="3000" b="0" i="0" u="none" strike="noStrike">
                <a:solidFill>
                  <a:srgbClr val="173460"/>
                </a:solidFill>
                <a:latin typeface="LINE Seed Sans KR Regular"/>
              </a:rPr>
              <a:t> (Weakness)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96400" y="4051300"/>
            <a:ext cx="703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초기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인프라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구축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비용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전문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인력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확보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어려움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브랜드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인지도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부족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기존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업체와의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경쟁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200" y="6299200"/>
            <a:ext cx="7658100" cy="34036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9296400" y="6997700"/>
            <a:ext cx="70739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위협</a:t>
            </a:r>
            <a:r>
              <a:rPr lang="en-US" sz="3000" b="0" i="0" u="none" strike="noStrike">
                <a:solidFill>
                  <a:srgbClr val="173460"/>
                </a:solidFill>
                <a:latin typeface="LINE Seed Sans KR Regular"/>
              </a:rPr>
              <a:t> (Threat)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296400" y="7785100"/>
            <a:ext cx="703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기존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업체의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견제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경기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침체로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인한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수요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감소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법규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및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규제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변화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기술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변화에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따른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적응</a:t>
            </a:r>
          </a:p>
        </p:txBody>
      </p:sp>
    </p:spTree>
    <p:extLst>
      <p:ext uri="{BB962C8B-B14F-4D97-AF65-F5344CB8AC3E}">
        <p14:creationId xmlns:p14="http://schemas.microsoft.com/office/powerpoint/2010/main" val="244834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6243300" y="-1816100"/>
            <a:ext cx="3365500" cy="336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3690600" y="-1816100"/>
            <a:ext cx="3390900" cy="339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00" y="3530600"/>
            <a:ext cx="15798800" cy="584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1282700" y="3530600"/>
            <a:ext cx="15798800" cy="5842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60500" y="3898900"/>
            <a:ext cx="15303500" cy="5067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차고지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서비스는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서민들을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위한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혁신적인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타이어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및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장비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중개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플랫폼입니다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Pretendard Medium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1.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경제성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: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저렴한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가격으로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차량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관리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부담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감소</a:t>
            </a: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2.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편의성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: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언제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어디서나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쉽게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이용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가능한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3.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다양성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: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타이어부터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정비까지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종합적인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제공</a:t>
            </a: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4.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혁신성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: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자동차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관련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시장에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새로운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패러다임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제시</a:t>
            </a: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5.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확장성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: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다양한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분야로의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적용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가능성</a:t>
            </a: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500" b="0" i="0" u="none" strike="noStrike" kern="1200" cap="none" spc="0" normalizeH="0" baseline="0" noProof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Calibri"/>
              <a:ea typeface="Pretendard Medium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차고지는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지속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가능한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모빌리티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생태계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조성에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기여할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것입니다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결론</a:t>
            </a:r>
            <a:r>
              <a:rPr kumimoji="0" 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및</a:t>
            </a:r>
            <a:r>
              <a:rPr kumimoji="0" 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54475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4152900"/>
            <a:ext cx="4660900" cy="4673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86200"/>
            <a:ext cx="4711700" cy="471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100" y="2501900"/>
            <a:ext cx="97917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19200" y="1993900"/>
            <a:ext cx="6972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사진을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설명하는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페이지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02500" y="5524500"/>
            <a:ext cx="9105900" cy="260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페이지는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사진과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함께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설명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텍스트를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담는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페이지입니다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사진에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관한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자세한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설명을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적어주세요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폰트는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한림고딕체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레귤러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, 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폰트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크기는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23pt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입니다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설명은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2~3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정도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입력해주시면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됩니다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endParaRPr lang="en-US" sz="2300" b="0" i="0" u="none" strike="noStrike" spc="-100">
              <a:solidFill>
                <a:srgbClr val="002841"/>
              </a:solidFill>
              <a:latin typeface="Hallym Gothic Regular"/>
            </a:endParaRP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사진과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관련한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상황은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무엇인지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,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사진으로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설명하고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싶은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것이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무엇인지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,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사진을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넣은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것인지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등에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대해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자유롭게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설명해주세요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02500" y="4508500"/>
            <a:ext cx="91186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사진에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관한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핵심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설명을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입력해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주세요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>
            <a:off x="1295400" y="7861300"/>
            <a:ext cx="9398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9100" y="6159500"/>
            <a:ext cx="34544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60000">
            <a:off x="6756400" y="5359400"/>
            <a:ext cx="1892300" cy="215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100" y="2501900"/>
            <a:ext cx="97917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440000">
            <a:off x="1308100" y="7264400"/>
            <a:ext cx="1993900" cy="21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00" y="7632700"/>
            <a:ext cx="3175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40000">
            <a:off x="3213100" y="6794500"/>
            <a:ext cx="1803400" cy="215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6819900"/>
            <a:ext cx="3175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520000">
            <a:off x="4699000" y="5943600"/>
            <a:ext cx="240030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700" y="6692900"/>
            <a:ext cx="3175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2580000">
            <a:off x="8229600" y="4445000"/>
            <a:ext cx="27305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5092700"/>
            <a:ext cx="3175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5500" y="5562600"/>
            <a:ext cx="317500" cy="304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06500" y="8115300"/>
            <a:ext cx="105410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1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                       2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                       3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                       4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                       5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                       6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9200" y="1993900"/>
            <a:ext cx="6972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변화를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보여주는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그래프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69700" y="4343400"/>
            <a:ext cx="6172200" cy="3479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좌표평면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위에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각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항목의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수치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별로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 </a:t>
            </a:r>
            <a:b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</a:br>
            <a:r>
              <a:rPr lang="ko-KR" sz="2300" b="0" i="0" u="none" strike="noStrike">
                <a:solidFill>
                  <a:srgbClr val="002841"/>
                </a:solidFill>
                <a:ea typeface="Hallym Gothic Regular"/>
              </a:rPr>
              <a:t>점을</a:t>
            </a:r>
            <a:r>
              <a:rPr lang="en-US" sz="2300" b="0" i="0" u="none" strike="noStrike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>
                <a:solidFill>
                  <a:srgbClr val="002841"/>
                </a:solidFill>
                <a:ea typeface="Hallym Gothic Regular"/>
              </a:rPr>
              <a:t>찍습니다</a:t>
            </a:r>
            <a:r>
              <a:rPr lang="en-US" sz="2300" b="0" i="0" u="none" strike="noStrike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찍은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점들을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선분으로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이어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b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</a:b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꺾은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그래프를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그립니다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모든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선분의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개수는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항목보다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1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적게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b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</a:b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그려집니다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그래프에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알맞은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제목을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붙여주세요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또는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미캔의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차트기능을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사용하시면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좋습니다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 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1900" y="70739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10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21000" y="63119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30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9200" y="38608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800" b="0" i="0" u="none" strike="noStrike" spc="-100">
                <a:solidFill>
                  <a:srgbClr val="002841"/>
                </a:solidFill>
                <a:ea typeface="Hallym Gothic Regular"/>
              </a:rPr>
              <a:t>단위</a:t>
            </a:r>
            <a:r>
              <a:rPr lang="en-US" sz="1800" b="0" i="0" u="none" strike="noStrike" spc="-100">
                <a:solidFill>
                  <a:srgbClr val="002841"/>
                </a:solidFill>
                <a:latin typeface="Hallym Gothic Regular"/>
              </a:rPr>
              <a:t>: </a:t>
            </a:r>
            <a:r>
              <a:rPr lang="ko-KR" sz="1800" b="0" i="0" u="none" strike="noStrike" spc="-100">
                <a:solidFill>
                  <a:srgbClr val="002841"/>
                </a:solidFill>
                <a:ea typeface="Hallym Gothic Regular"/>
              </a:rPr>
              <a:t>억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699000" y="61214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40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540500" y="45974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80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305800" y="49784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60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09200" y="33401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100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0" y="2501900"/>
            <a:ext cx="84836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73500"/>
            <a:ext cx="15836900" cy="2298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6083300"/>
            <a:ext cx="15836900" cy="274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696200" y="7480300"/>
            <a:ext cx="26543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목표를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설명하는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인포그래픽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 dirty="0">
                <a:solidFill>
                  <a:srgbClr val="002841"/>
                </a:solidFill>
                <a:latin typeface="Hallym Gothic Regular"/>
              </a:rPr>
              <a:t>Simple Presentation_06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77200" y="4356100"/>
            <a:ext cx="77089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페이지는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목표와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실천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방안을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적는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페이지입니다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목표에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대한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부연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설명이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필요하다면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이곳에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적어주세요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키워드로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인한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목표에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대해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상세하게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입력해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주세요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33600" y="4457700"/>
            <a:ext cx="57531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3000" b="0" i="0" u="none" strike="noStrike" spc="-200">
                <a:solidFill>
                  <a:srgbClr val="FFFDF6"/>
                </a:solidFill>
                <a:ea typeface="Hallym Gothic Bold"/>
              </a:rPr>
              <a:t>목표</a:t>
            </a:r>
            <a:r>
              <a:rPr lang="en-US" sz="3000" b="0" i="0" u="none" strike="noStrike" spc="-200">
                <a:solidFill>
                  <a:srgbClr val="FFFDF6"/>
                </a:solidFill>
                <a:latin typeface="Hallym Gothic Bold"/>
              </a:rPr>
              <a:t>: </a:t>
            </a:r>
          </a:p>
          <a:p>
            <a:pPr lvl="0" algn="l">
              <a:lnSpc>
                <a:spcPct val="124499"/>
              </a:lnSpc>
            </a:pPr>
            <a:r>
              <a:rPr lang="ko-KR" sz="3000" b="0" i="0" u="none" strike="noStrike" spc="-200">
                <a:solidFill>
                  <a:srgbClr val="FFFDF6"/>
                </a:solidFill>
                <a:ea typeface="Hallym Gothic Bold"/>
              </a:rPr>
              <a:t>이곳에</a:t>
            </a:r>
            <a:r>
              <a:rPr lang="en-US" sz="3000" b="0" i="0" u="none" strike="noStrike" spc="-20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3000" b="0" i="0" u="none" strike="noStrike" spc="-200">
                <a:solidFill>
                  <a:srgbClr val="FFFDF6"/>
                </a:solidFill>
                <a:ea typeface="Hallym Gothic Bold"/>
              </a:rPr>
              <a:t>최종</a:t>
            </a:r>
            <a:r>
              <a:rPr lang="en-US" sz="3000" b="0" i="0" u="none" strike="noStrike" spc="-20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3000" b="0" i="0" u="none" strike="noStrike" spc="-200">
                <a:solidFill>
                  <a:srgbClr val="FFFDF6"/>
                </a:solidFill>
                <a:ea typeface="Hallym Gothic Bold"/>
              </a:rPr>
              <a:t>목표를</a:t>
            </a:r>
            <a:r>
              <a:rPr lang="en-US" sz="3000" b="0" i="0" u="none" strike="noStrike" spc="-20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3000" b="0" i="0" u="none" strike="noStrike" spc="-200">
                <a:solidFill>
                  <a:srgbClr val="FFFDF6"/>
                </a:solidFill>
                <a:ea typeface="Hallym Gothic Bold"/>
              </a:rPr>
              <a:t>입력해주세요</a:t>
            </a:r>
            <a:r>
              <a:rPr lang="en-US" sz="3000" b="0" i="0" u="none" strike="noStrike" spc="-200">
                <a:solidFill>
                  <a:srgbClr val="FFFDF6"/>
                </a:solidFill>
                <a:latin typeface="Hallym Gothic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38300" y="7175500"/>
            <a:ext cx="73152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여러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항목을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더하면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어떤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시너지가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날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수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있는지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적어주세요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해당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키워드들이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어떤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영향을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주는지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설명해주세요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목표를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이해하기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위한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배경이나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보충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설명을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적어주세요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38300" y="6565900"/>
            <a:ext cx="73279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제목은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문장보다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키워드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63100" y="7175500"/>
            <a:ext cx="73152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결과를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만들기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위한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원인들을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자세하게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적어주세요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키워드와의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연관성으로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신빙성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있는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자료를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제공해주세요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키워드가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목표에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어떤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영향을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미쳤는지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적어주세요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63100" y="6565900"/>
            <a:ext cx="73279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제목은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문장보다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키워드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300" y="4876800"/>
            <a:ext cx="3860800" cy="3949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992100" y="6616700"/>
            <a:ext cx="863600" cy="44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 rot="-5400000">
            <a:off x="9359900" y="4724400"/>
            <a:ext cx="3949700" cy="4241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100" y="2501900"/>
            <a:ext cx="83947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004300" y="6616700"/>
            <a:ext cx="8636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rot="-5400000">
            <a:off x="5359400" y="4724400"/>
            <a:ext cx="3949700" cy="4241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03800" y="6616700"/>
            <a:ext cx="8636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alphaModFix amt="64000"/>
          </a:blip>
          <a:stretch>
            <a:fillRect/>
          </a:stretch>
        </p:blipFill>
        <p:spPr>
          <a:xfrm rot="-5400000">
            <a:off x="1371600" y="4724400"/>
            <a:ext cx="3949700" cy="4241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38176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마지막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단계에선</a:t>
            </a:r>
            <a:b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도착지점에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대한</a:t>
            </a:r>
            <a:b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구체적인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내용을</a:t>
            </a:r>
            <a:b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입력해주세요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29800" y="5969000"/>
            <a:ext cx="2870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이곳에는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단계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,</a:t>
            </a:r>
            <a:b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</a:b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과정의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핵심이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되는</a:t>
            </a:r>
            <a:b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내용을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적어주세요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흐름을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보여주는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인포그래픽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9200" y="3873500"/>
            <a:ext cx="1231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63922"/>
                  </a:srgbClr>
                </a:solidFill>
                <a:latin typeface="Hallym Gothic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19700" y="3873500"/>
            <a:ext cx="1231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76078"/>
                  </a:srgbClr>
                </a:solidFill>
                <a:latin typeface="Hallym Gothic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207500" y="3873500"/>
            <a:ext cx="121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87843"/>
                  </a:srgbClr>
                </a:solidFill>
                <a:latin typeface="Hallym Gothic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195300" y="3873500"/>
            <a:ext cx="121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/>
                </a:solidFill>
                <a:latin typeface="Hallym Gothic Bold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8293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시기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혹은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상황에</a:t>
            </a:r>
            <a:b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따라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어떤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일들이</a:t>
            </a:r>
            <a:b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있었는지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 </a:t>
            </a:r>
            <a:b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</a:b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적어보세요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542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페이지는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 </a:t>
            </a:r>
            <a:b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</a:b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4</a:t>
            </a: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단계의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흐름을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 </a:t>
            </a:r>
            <a:b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</a:b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보여주는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 </a:t>
            </a:r>
            <a:b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</a:b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페이지입니다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00" y="4610100"/>
            <a:ext cx="50673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0100"/>
            <a:ext cx="50673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26000" y="3581400"/>
            <a:ext cx="8623300" cy="199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1200" b="0" i="0" u="none" strike="noStrike" spc="-700">
                <a:solidFill>
                  <a:srgbClr val="F1E8CE"/>
                </a:solidFill>
                <a:latin typeface="Hallym Gothic Bold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73800" y="9067800"/>
            <a:ext cx="575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FFFDF6"/>
                </a:solidFill>
                <a:latin typeface="Hallym Gothic Regular"/>
              </a:rPr>
              <a:t>Copyright ⓒ Miri Corp. All Rights Reserved.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24700" y="5854700"/>
            <a:ext cx="40259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FFFDF6"/>
                </a:solidFill>
                <a:latin typeface="Hallym Gothic Regular"/>
              </a:rPr>
              <a:t>www.MIRIcompany.com</a:t>
            </a:r>
          </a:p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FFFDF6"/>
                </a:solidFill>
                <a:latin typeface="Hallym Gothic Regular"/>
              </a:rPr>
              <a:t>000.000.0000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0"/>
            <a:ext cx="11607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302000"/>
            <a:ext cx="11607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6553200"/>
            <a:ext cx="11607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8178800"/>
            <a:ext cx="116078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4927600"/>
            <a:ext cx="116078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9200" y="1803400"/>
            <a:ext cx="53086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000" b="0" i="0" u="none" strike="noStrike" spc="-300" dirty="0">
                <a:solidFill>
                  <a:srgbClr val="002841"/>
                </a:solidFill>
                <a:latin typeface="Hallym Gothic Bold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74100" y="22733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프로젝트 </a:t>
            </a:r>
            <a:r>
              <a:rPr lang="ko-KR" altLang="en-US" sz="2900" spc="-100" dirty="0" smtClean="0">
                <a:solidFill>
                  <a:srgbClr val="FFFDF6"/>
                </a:solidFill>
                <a:ea typeface="Hallym Gothic Regular"/>
              </a:rPr>
              <a:t>개요</a:t>
            </a:r>
            <a:endParaRPr lang="ko-KR" altLang="en-US" sz="2900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34300" y="22479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61400" y="39116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유지 보수 서비스</a:t>
            </a:r>
            <a:endParaRPr lang="ko-KR" altLang="en-US" sz="2900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34300" y="38481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02.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61400" y="55118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관리 시스템</a:t>
            </a:r>
            <a:endParaRPr lang="ko-KR" altLang="en-US" sz="2900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34300" y="54737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03.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61400" y="70993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900" b="0" i="0" u="none" strike="noStrike" spc="-100" dirty="0">
                <a:solidFill>
                  <a:srgbClr val="FFFDF6"/>
                </a:solidFill>
                <a:ea typeface="Hallym Gothic Regular"/>
              </a:rPr>
              <a:t>내용을</a:t>
            </a:r>
            <a:r>
              <a:rPr lang="en-US" sz="2900" b="0" i="0" u="none" strike="noStrike" spc="-100" dirty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 dirty="0">
                <a:solidFill>
                  <a:srgbClr val="FFFDF6"/>
                </a:solidFill>
                <a:ea typeface="Hallym Gothic Regular"/>
              </a:rPr>
              <a:t>한눈에</a:t>
            </a:r>
            <a:r>
              <a:rPr lang="en-US" sz="2900" b="0" i="0" u="none" strike="noStrike" spc="-100" dirty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 dirty="0">
                <a:solidFill>
                  <a:srgbClr val="FFFDF6"/>
                </a:solidFill>
                <a:ea typeface="Hallym Gothic Regular"/>
              </a:rPr>
              <a:t>파악할</a:t>
            </a:r>
            <a:r>
              <a:rPr lang="en-US" sz="2900" b="0" i="0" u="none" strike="noStrike" spc="-100" dirty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 dirty="0">
                <a:solidFill>
                  <a:srgbClr val="FFFDF6"/>
                </a:solidFill>
                <a:ea typeface="Hallym Gothic Regular"/>
              </a:rPr>
              <a:t>수</a:t>
            </a:r>
            <a:r>
              <a:rPr lang="en-US" sz="2900" b="0" i="0" u="none" strike="noStrike" spc="-100" dirty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 dirty="0">
                <a:solidFill>
                  <a:srgbClr val="FFFDF6"/>
                </a:solidFill>
                <a:ea typeface="Hallym Gothic Regular"/>
              </a:rPr>
              <a:t>있도록</a:t>
            </a:r>
            <a:r>
              <a:rPr lang="en-US" sz="2900" b="0" i="0" u="none" strike="noStrike" spc="-100" dirty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 dirty="0">
                <a:solidFill>
                  <a:srgbClr val="FFFDF6"/>
                </a:solidFill>
                <a:ea typeface="Hallym Gothic Regular"/>
              </a:rPr>
              <a:t>적어주세요</a:t>
            </a:r>
            <a:r>
              <a:rPr lang="en-US" sz="2900" b="0" i="0" u="none" strike="noStrike" spc="-100" dirty="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34300" y="70739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04.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61400" y="86868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기술 스택</a:t>
            </a:r>
            <a:endParaRPr lang="ko-KR" altLang="en-US" sz="2900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734300" y="86614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0" y="-1485900"/>
            <a:ext cx="7277100" cy="7277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0" y="4826000"/>
            <a:ext cx="7404100" cy="7404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60000">
            <a:off x="9855200" y="3251200"/>
            <a:ext cx="1168400" cy="1168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65200" y="6019800"/>
            <a:ext cx="8496300" cy="584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300" b="0" i="0" u="none" strike="noStrike" spc="-100">
                <a:solidFill>
                  <a:srgbClr val="334D74"/>
                </a:solidFill>
                <a:ea typeface="LINE Seed Sans KR Regular"/>
              </a:rPr>
              <a:t>차고지</a:t>
            </a:r>
            <a:r>
              <a:rPr lang="en-US" sz="33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3300" b="0" i="0" u="none" strike="noStrike" spc="-100">
                <a:solidFill>
                  <a:srgbClr val="334D74"/>
                </a:solidFill>
                <a:ea typeface="LINE Seed Sans KR Regular"/>
              </a:rPr>
              <a:t>서비스</a:t>
            </a:r>
            <a:r>
              <a:rPr lang="en-US" sz="33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3300" b="0" i="0" u="none" strike="noStrike" spc="-100">
                <a:solidFill>
                  <a:srgbClr val="334D74"/>
                </a:solidFill>
                <a:ea typeface="LINE Seed Sans KR Regular"/>
              </a:rPr>
              <a:t>소개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5200" y="6731000"/>
            <a:ext cx="8470900" cy="207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메인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주제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: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서민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대상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저렴한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타이어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,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장비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중개</a:t>
            </a:r>
          </a:p>
          <a:p>
            <a:pPr lvl="0" algn="l">
              <a:lnSpc>
                <a:spcPct val="99600"/>
              </a:lnSpc>
            </a:pP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프로젝트명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: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차고지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(Garage + Easy → 'GangEZ')</a:t>
            </a:r>
          </a:p>
          <a:p>
            <a:pPr lvl="0" algn="l">
              <a:lnSpc>
                <a:spcPct val="99600"/>
              </a:lnSpc>
            </a:pP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목표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:</a:t>
            </a:r>
          </a:p>
          <a:p>
            <a:pPr lvl="0" algn="l">
              <a:lnSpc>
                <a:spcPct val="99600"/>
              </a:lnSpc>
            </a:pP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 1.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편리한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타이어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및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장비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구매</a:t>
            </a:r>
          </a:p>
          <a:p>
            <a:pPr lvl="0" algn="l">
              <a:lnSpc>
                <a:spcPct val="99600"/>
              </a:lnSpc>
            </a:pP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 2.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저렴한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가격과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다양한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서비스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제공</a:t>
            </a:r>
          </a:p>
          <a:p>
            <a:pPr lvl="0" algn="l">
              <a:lnSpc>
                <a:spcPct val="99600"/>
              </a:lnSpc>
            </a:pP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 3.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군부대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,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소매가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,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자동차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정비</a:t>
            </a:r>
            <a:r>
              <a:rPr lang="en-US" sz="22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91A5C3"/>
                </a:solidFill>
                <a:ea typeface="LINE Seed Sans KR Regular"/>
              </a:rPr>
              <a:t>지원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5200" y="901700"/>
            <a:ext cx="85725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6500" b="0" i="0" u="none" strike="noStrike" spc="-200">
                <a:solidFill>
                  <a:srgbClr val="334D74"/>
                </a:solidFill>
                <a:ea typeface="LINE Seed Sans KR Regular"/>
              </a:rPr>
              <a:t>프로젝트</a:t>
            </a:r>
            <a:r>
              <a:rPr lang="en-US" sz="6500" b="0" i="0" u="none" strike="noStrike" spc="-2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6500" b="0" i="0" u="none" strike="noStrike" spc="-200">
                <a:solidFill>
                  <a:srgbClr val="334D74"/>
                </a:solidFill>
                <a:ea typeface="LINE Seed Sans KR Regular"/>
              </a:rPr>
              <a:t>개요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5200" y="2222500"/>
            <a:ext cx="8470900" cy="1778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-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언제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어디서나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편리한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이용</a:t>
            </a:r>
          </a:p>
          <a:p>
            <a:pPr lvl="0" algn="l">
              <a:lnSpc>
                <a:spcPct val="116199"/>
              </a:lnSpc>
            </a:pP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-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경제적인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가격으로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서비스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제공</a:t>
            </a:r>
          </a:p>
          <a:p>
            <a:pPr lvl="0" algn="l">
              <a:lnSpc>
                <a:spcPct val="116199"/>
              </a:lnSpc>
            </a:pP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-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다양한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분야에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적용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가능한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확장성</a:t>
            </a:r>
          </a:p>
          <a:p>
            <a:pPr lvl="0" algn="l">
              <a:lnSpc>
                <a:spcPct val="116199"/>
              </a:lnSpc>
            </a:pP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-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사용자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중심의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맞춤형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343519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65200" y="901700"/>
            <a:ext cx="142113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6500" b="0" i="0" u="none" strike="noStrike" spc="-200">
                <a:solidFill>
                  <a:srgbClr val="334D74"/>
                </a:solidFill>
                <a:ea typeface="LINE Seed Sans KR Regular"/>
              </a:rPr>
              <a:t>유지</a:t>
            </a:r>
            <a:r>
              <a:rPr lang="en-US" sz="6500" b="0" i="0" u="none" strike="noStrike" spc="-2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6500" b="0" i="0" u="none" strike="noStrike" spc="-200">
                <a:solidFill>
                  <a:srgbClr val="334D74"/>
                </a:solidFill>
                <a:ea typeface="LINE Seed Sans KR Regular"/>
              </a:rPr>
              <a:t>보수</a:t>
            </a:r>
            <a:r>
              <a:rPr lang="en-US" sz="6500" b="0" i="0" u="none" strike="noStrike" spc="-2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6500" b="0" i="0" u="none" strike="noStrike" spc="-200">
                <a:solidFill>
                  <a:srgbClr val="334D74"/>
                </a:solidFill>
                <a:ea typeface="LINE Seed Sans KR Regular"/>
              </a:rPr>
              <a:t>서비스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2565400"/>
            <a:ext cx="90297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600200" y="2794000"/>
            <a:ext cx="84582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공동</a:t>
            </a:r>
            <a:r>
              <a:rPr lang="en-US" sz="3000" b="0" i="0" u="none" strike="noStrike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모빌리티</a:t>
            </a:r>
          </a:p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차량</a:t>
            </a:r>
            <a:r>
              <a:rPr lang="en-US" sz="3000" b="0" i="0" u="none" strike="noStrike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관리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0200" y="4051300"/>
            <a:ext cx="8420100" cy="116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허브차고지에서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점검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및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수리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예약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없이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정비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가능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효율적인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차량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관리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시스템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6210300"/>
            <a:ext cx="9029700" cy="3403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00200" y="6477000"/>
            <a:ext cx="84582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데이터</a:t>
            </a:r>
            <a:r>
              <a:rPr lang="en-US" sz="3000" b="0" i="0" u="none" strike="noStrike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및</a:t>
            </a:r>
          </a:p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기록</a:t>
            </a:r>
            <a:r>
              <a:rPr lang="en-US" sz="3000" b="0" i="0" u="none" strike="noStrike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3000" b="0" i="0" u="none" strike="noStrike">
                <a:solidFill>
                  <a:srgbClr val="173460"/>
                </a:solidFill>
                <a:ea typeface="LINE Seed Sans KR Regular"/>
              </a:rPr>
              <a:t>관리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0200" y="7721600"/>
            <a:ext cx="8420100" cy="116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사용자의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유지보수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기록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요청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처리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관리자의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기록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저장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및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관리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- API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기반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데이터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관리</a:t>
            </a:r>
            <a:r>
              <a:rPr lang="en-US" sz="2200" b="0" i="0" u="none" strike="noStrike" spc="-100">
                <a:solidFill>
                  <a:srgbClr val="173460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173460"/>
                </a:solidFill>
                <a:ea typeface="LINE Seed Sans KR Regular"/>
              </a:rPr>
              <a:t>시스템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0700" y="2565400"/>
            <a:ext cx="6324600" cy="70485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934700" y="2882900"/>
            <a:ext cx="58293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3000" b="0" i="0" u="none" strike="noStrike">
                <a:solidFill>
                  <a:srgbClr val="FFFFFF"/>
                </a:solidFill>
                <a:ea typeface="LINE Seed Sans KR Regular"/>
              </a:rPr>
              <a:t>차고지</a:t>
            </a:r>
          </a:p>
          <a:p>
            <a:pPr lvl="0" algn="ctr">
              <a:lnSpc>
                <a:spcPct val="99600"/>
              </a:lnSpc>
            </a:pPr>
            <a:r>
              <a:rPr lang="ko-KR" sz="3000" b="0" i="0" u="none" strike="noStrike">
                <a:solidFill>
                  <a:srgbClr val="FFFFFF"/>
                </a:solidFill>
                <a:ea typeface="LINE Seed Sans KR Regular"/>
              </a:rPr>
              <a:t>서비스</a:t>
            </a:r>
            <a:r>
              <a:rPr lang="en-US" sz="3000" b="0" i="0" u="none" strike="noStrike">
                <a:solidFill>
                  <a:srgbClr val="FFFFFF"/>
                </a:solidFill>
                <a:latin typeface="LINE Seed Sans KR Regular"/>
              </a:rPr>
              <a:t> </a:t>
            </a:r>
            <a:r>
              <a:rPr lang="ko-KR" sz="3000" b="0" i="0" u="none" strike="noStrike">
                <a:solidFill>
                  <a:srgbClr val="FFFFFF"/>
                </a:solidFill>
                <a:ea typeface="LINE Seed Sans KR Regular"/>
              </a:rPr>
              <a:t>특징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960100" y="4140200"/>
            <a:ext cx="5791200" cy="2349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편리한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타이어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및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장비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구매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플랫폼</a:t>
            </a:r>
          </a:p>
          <a:p>
            <a:pPr lvl="0" algn="ctr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저렴한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가격과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다양한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서비스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제공</a:t>
            </a:r>
          </a:p>
          <a:p>
            <a:pPr lvl="0" algn="ctr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군부대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,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소매가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,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자동차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정비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지원</a:t>
            </a:r>
          </a:p>
          <a:p>
            <a:pPr lvl="0" algn="ctr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사용자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중심의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맞춤형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서비스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제공</a:t>
            </a:r>
          </a:p>
          <a:p>
            <a:pPr lvl="0" algn="ctr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데이터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기반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유지보수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추천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시스템</a:t>
            </a:r>
          </a:p>
          <a:p>
            <a:pPr lvl="0" algn="ctr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모듈화된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관리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시스템</a:t>
            </a:r>
            <a:r>
              <a:rPr lang="en-US" sz="2200" b="0" i="0" u="none" strike="noStrike" spc="-100">
                <a:solidFill>
                  <a:srgbClr val="D0DAF5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D0DAF5"/>
                </a:solidFill>
                <a:ea typeface="LINE Seed Sans KR Regular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28822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65200" y="901700"/>
            <a:ext cx="142113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6500" b="0" i="0" u="none" strike="noStrike" spc="-200">
                <a:solidFill>
                  <a:srgbClr val="334D74"/>
                </a:solidFill>
                <a:ea typeface="LINE Seed Sans KR Regular"/>
              </a:rPr>
              <a:t>관리</a:t>
            </a:r>
            <a:r>
              <a:rPr lang="en-US" sz="6500" b="0" i="0" u="none" strike="noStrike" spc="-2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6500" b="0" i="0" u="none" strike="noStrike" spc="-200">
                <a:solidFill>
                  <a:srgbClr val="334D74"/>
                </a:solidFill>
                <a:ea typeface="LINE Seed Sans KR Regular"/>
              </a:rPr>
              <a:t>시스템</a:t>
            </a:r>
            <a:r>
              <a:rPr lang="en-US" sz="6500" b="0" i="0" u="none" strike="noStrike" spc="-2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6500" b="0" i="0" u="none" strike="noStrike" spc="-200">
                <a:solidFill>
                  <a:srgbClr val="334D74"/>
                </a:solidFill>
                <a:ea typeface="LINE Seed Sans KR Regular"/>
              </a:rPr>
              <a:t>상세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5200" y="2222500"/>
            <a:ext cx="141097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차고지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서비스의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효율적인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운영을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위한</a:t>
            </a:r>
          </a:p>
          <a:p>
            <a:pPr lvl="0" algn="l">
              <a:lnSpc>
                <a:spcPct val="116199"/>
              </a:lnSpc>
            </a:pP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5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가지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카테고리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기반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모듈화</a:t>
            </a:r>
            <a:r>
              <a:rPr lang="en-US" sz="2500" b="0" i="0" u="none" strike="noStrike" spc="-100">
                <a:solidFill>
                  <a:srgbClr val="91A5C3"/>
                </a:solidFill>
                <a:latin typeface="LINE Seed Sans KR Regular"/>
              </a:rPr>
              <a:t> </a:t>
            </a:r>
            <a:r>
              <a:rPr lang="ko-KR" sz="2500" b="0" i="0" u="none" strike="noStrike" spc="-100">
                <a:solidFill>
                  <a:srgbClr val="91A5C3"/>
                </a:solidFill>
                <a:ea typeface="LINE Seed Sans KR Regular"/>
              </a:rPr>
              <a:t>시스템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3873500"/>
            <a:ext cx="6718300" cy="5727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3619500"/>
            <a:ext cx="838200" cy="495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100" y="5143500"/>
            <a:ext cx="6489700" cy="4318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473200" y="4368800"/>
            <a:ext cx="57912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spc="-100">
                <a:solidFill>
                  <a:srgbClr val="FFFFFF"/>
                </a:solidFill>
                <a:ea typeface="LINE Seed Sans KR Regular"/>
              </a:rPr>
              <a:t>모듈화</a:t>
            </a:r>
            <a:r>
              <a:rPr lang="en-US" sz="3000" b="0" i="0" u="none" strike="noStrike" spc="-100">
                <a:solidFill>
                  <a:srgbClr val="FFFFFF"/>
                </a:solidFill>
                <a:latin typeface="LINE Seed Sans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LINE Seed Sans KR Regular"/>
              </a:rPr>
              <a:t>시스템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3200" y="5575300"/>
            <a:ext cx="5626100" cy="2349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- 5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개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카테고리로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구성된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모듈화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시스템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타이어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데이터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관리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견적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서비스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타이어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교체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예약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부품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관리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및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재고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시스템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- AOS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연동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(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자동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알림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,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재고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확인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)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0400" y="3873500"/>
            <a:ext cx="6718300" cy="5740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100" y="3619500"/>
            <a:ext cx="838200" cy="495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0" y="5143500"/>
            <a:ext cx="6489700" cy="4318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8801100" y="4368800"/>
            <a:ext cx="57912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spc="-100">
                <a:solidFill>
                  <a:srgbClr val="FFFFFF"/>
                </a:solidFill>
                <a:ea typeface="LINE Seed Sans KR Regular"/>
              </a:rPr>
              <a:t>타이어</a:t>
            </a:r>
            <a:r>
              <a:rPr lang="en-US" sz="3000" b="0" i="0" u="none" strike="noStrike" spc="-100">
                <a:solidFill>
                  <a:srgbClr val="FFFFFF"/>
                </a:solidFill>
                <a:latin typeface="LINE Seed Sans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LINE Seed Sans KR Regular"/>
              </a:rPr>
              <a:t>데이터</a:t>
            </a:r>
            <a:r>
              <a:rPr lang="en-US" sz="3000" b="0" i="0" u="none" strike="noStrike" spc="-100">
                <a:solidFill>
                  <a:srgbClr val="FFFFFF"/>
                </a:solidFill>
                <a:latin typeface="LINE Seed Sans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LINE Seed Sans KR Regular"/>
              </a:rPr>
              <a:t>관리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13800" y="5575300"/>
            <a:ext cx="56261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다양한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타이어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종류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데이터베이스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- 3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가지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시간별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사용량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추적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사용자별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타이어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상태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모니터링</a:t>
            </a:r>
          </a:p>
          <a:p>
            <a:pPr lvl="0" algn="l">
              <a:lnSpc>
                <a:spcPct val="116199"/>
              </a:lnSpc>
            </a:pP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-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최적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교체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시기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예측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및</a:t>
            </a:r>
            <a:r>
              <a:rPr lang="en-US" sz="2200" b="0" i="0" u="none" strike="noStrike" spc="-100">
                <a:solidFill>
                  <a:srgbClr val="334D74"/>
                </a:solidFill>
                <a:latin typeface="LINE Seed Sans KR Regular"/>
              </a:rPr>
              <a:t> </a:t>
            </a:r>
            <a:r>
              <a:rPr lang="ko-KR" sz="2200" b="0" i="0" u="none" strike="noStrike" spc="-100">
                <a:solidFill>
                  <a:srgbClr val="334D74"/>
                </a:solidFill>
                <a:ea typeface="LINE Seed Sans KR Regular"/>
              </a:rPr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58557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8700"/>
            <a:ext cx="18300700" cy="6718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14400" y="1689100"/>
            <a:ext cx="166116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6500" b="0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0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  <a:r>
              <a:rPr kumimoji="0" lang="en-US" sz="6500" b="0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0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상세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178300"/>
            <a:ext cx="4838700" cy="549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3937000"/>
            <a:ext cx="444500" cy="444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700" y="4178300"/>
            <a:ext cx="4826000" cy="5499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3949700"/>
            <a:ext cx="444500" cy="444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800" y="4165600"/>
            <a:ext cx="4838700" cy="5511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8800" y="3949700"/>
            <a:ext cx="444500" cy="444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498600" y="5029200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타이어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98600" y="5829300"/>
            <a:ext cx="4368800" cy="195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온라인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/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앱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타이어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종류별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재고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확정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자동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알림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이력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기능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46900" y="5029200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및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재고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59600" y="5829300"/>
            <a:ext cx="4368800" cy="195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데이터베이스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구축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재고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현황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파악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자동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발주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연동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사용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통계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분석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예측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기반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재고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71400" y="5029200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AOS </a:t>
            </a: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연동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84100" y="5829300"/>
            <a:ext cx="4368800" cy="195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자동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알림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구축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재고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부족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알림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기능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고객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연동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타이어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일정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입고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공유</a:t>
            </a:r>
          </a:p>
        </p:txBody>
      </p:sp>
    </p:spTree>
    <p:extLst>
      <p:ext uri="{BB962C8B-B14F-4D97-AF65-F5344CB8AC3E}">
        <p14:creationId xmlns:p14="http://schemas.microsoft.com/office/powerpoint/2010/main" val="209634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  <a:r>
              <a:rPr kumimoji="0" 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  <a:r>
              <a:rPr kumimoji="0" 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: </a:t>
            </a: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사용자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3962400"/>
            <a:ext cx="5168900" cy="516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4140200"/>
            <a:ext cx="4851400" cy="4851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37400" y="6007100"/>
            <a:ext cx="40894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Bold"/>
                <a:cs typeface="+mn-cs"/>
              </a:rPr>
              <a:t>사용자</a:t>
            </a:r>
          </a:p>
          <a:p>
            <a:pPr marL="0" marR="0" lvl="0" indent="0" algn="ctr" defTabSz="914400" rtl="0" eaLnBrk="1" fontAlgn="auto" latinLnBrk="0" hangingPunct="1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Bold"/>
                <a:ea typeface="+mn-ea"/>
                <a:cs typeface="+mn-cs"/>
              </a:rPr>
              <a:t>(User)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8900" y="3746500"/>
            <a:ext cx="44323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이용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00" y="3657600"/>
            <a:ext cx="749300" cy="749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69000" y="38100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1600" y="4508500"/>
            <a:ext cx="43815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타이어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구매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및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차량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점검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맞춤형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상담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0300" y="6997700"/>
            <a:ext cx="4381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요청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6908800"/>
            <a:ext cx="749300" cy="7493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740400" y="70485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3000" y="7759700"/>
            <a:ext cx="4368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유지보수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일정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알림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설정</a:t>
            </a: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맞춤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요청</a:t>
            </a: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피드백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제공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기능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585700" y="3759200"/>
            <a:ext cx="4508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정보</a:t>
            </a: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1300" y="3670300"/>
            <a:ext cx="749300" cy="749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1734800" y="38100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585700" y="4521200"/>
            <a:ext cx="449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차량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조회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타이어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상태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이력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열람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비교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65100" y="6997700"/>
            <a:ext cx="4508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기능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2600" y="6908800"/>
            <a:ext cx="749300" cy="7493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1976100" y="70612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865100" y="7759700"/>
            <a:ext cx="449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온라인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긴급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변경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및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13473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5989300" y="762000"/>
            <a:ext cx="1473200" cy="147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7475200" y="762000"/>
            <a:ext cx="1473200" cy="147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5976600" y="-711200"/>
            <a:ext cx="1473200" cy="147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17449800" y="-711200"/>
            <a:ext cx="1473200" cy="1473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  <a:r>
              <a:rPr kumimoji="0" 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  <a:r>
              <a:rPr kumimoji="0" 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: </a:t>
            </a: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관리자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3975100"/>
            <a:ext cx="3784600" cy="3784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93800" y="4749800"/>
            <a:ext cx="28956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재고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500" y="3683000"/>
            <a:ext cx="584200" cy="5842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400300" y="37973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9500" y="5575300"/>
            <a:ext cx="3086100" cy="116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입고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/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출고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재고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수량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파악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자동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발주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3975100"/>
            <a:ext cx="3784600" cy="37846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5448300" y="4749800"/>
            <a:ext cx="28956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이력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0" y="3683000"/>
            <a:ext cx="584200" cy="584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6654800" y="37973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34000" y="5575300"/>
            <a:ext cx="3086100" cy="116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차량별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기록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내역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정기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점검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일정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300" y="3962400"/>
            <a:ext cx="3784600" cy="3784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9702800" y="4737100"/>
            <a:ext cx="28956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기록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00" y="3670300"/>
            <a:ext cx="584200" cy="584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0909300" y="3810000"/>
            <a:ext cx="4953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88500" y="5562600"/>
            <a:ext cx="3086100" cy="116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고객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데이터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통계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피드백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분석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기능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2800" y="3962400"/>
            <a:ext cx="3784600" cy="37846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3957300" y="4737100"/>
            <a:ext cx="28956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지원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3000" y="3670300"/>
            <a:ext cx="584200" cy="5842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5163800" y="37846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843000" y="5562600"/>
            <a:ext cx="3086100" cy="116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각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지점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연결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정보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공유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원격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기술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169204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970</Words>
  <Application>Microsoft Office PowerPoint</Application>
  <PresentationFormat>사용자 지정</PresentationFormat>
  <Paragraphs>255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Hallym Gothic Bold</vt:lpstr>
      <vt:lpstr>Hallym Gothic Medium</vt:lpstr>
      <vt:lpstr>Hallym Gothic Regular</vt:lpstr>
      <vt:lpstr>LINE Seed Sans KR Bold</vt:lpstr>
      <vt:lpstr>LINE Seed Sans KR Regular</vt:lpstr>
      <vt:lpstr>Pretendard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PC06-09</dc:creator>
  <cp:lastModifiedBy>PC06-09</cp:lastModifiedBy>
  <cp:revision>4</cp:revision>
  <dcterms:created xsi:type="dcterms:W3CDTF">2006-08-16T00:00:00Z</dcterms:created>
  <dcterms:modified xsi:type="dcterms:W3CDTF">2025-02-20T09:26:13Z</dcterms:modified>
</cp:coreProperties>
</file>