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66" r:id="rId5"/>
    <p:sldId id="267" r:id="rId6"/>
    <p:sldId id="283" r:id="rId7"/>
    <p:sldId id="268" r:id="rId8"/>
    <p:sldId id="276" r:id="rId9"/>
    <p:sldId id="273" r:id="rId10"/>
    <p:sldId id="275" r:id="rId11"/>
    <p:sldId id="278" r:id="rId12"/>
    <p:sldId id="280" r:id="rId13"/>
    <p:sldId id="264" r:id="rId14"/>
  </p:sldIdLst>
  <p:sldSz cx="18288000" cy="10287000"/>
  <p:notesSz cx="6858000" cy="9144000"/>
  <p:embeddedFontLst>
    <p:embeddedFont>
      <p:font typeface="Pretendard SemiBold" panose="02000703000000020004" pitchFamily="2" charset="-127"/>
      <p:bold r:id="rId16"/>
    </p:embeddedFont>
    <p:embeddedFont>
      <p:font typeface="Hallym Gothic Bold" panose="020B0803000000000000" pitchFamily="50" charset="-127"/>
      <p:bold r:id="rId17"/>
    </p:embeddedFont>
    <p:embeddedFont>
      <p:font typeface="Pretendard Medium" panose="02000603000000020004" pitchFamily="2" charset="-127"/>
      <p:regular r:id="rId18"/>
    </p:embeddedFont>
    <p:embeddedFont>
      <p:font typeface="Pretendard ExtraBold" panose="02000903000000020004" pitchFamily="2" charset="-127"/>
      <p:bold r:id="rId19"/>
    </p:embeddedFont>
    <p:embeddedFont>
      <p:font typeface="Hallym Gothic Regular" panose="020B0503000000000000" pitchFamily="50" charset="-127"/>
      <p:regular r:id="rId20"/>
    </p:embeddedFont>
    <p:embeddedFont>
      <p:font typeface="Pretendard Light" panose="02000403000000020004" pitchFamily="2" charset="-127"/>
      <p:regular r:id="rId21"/>
    </p:embeddedFont>
    <p:embeddedFont>
      <p:font typeface="Pretendard Bold" panose="02000803000000020004" pitchFamily="2" charset="-127"/>
      <p:bold r:id="rId22"/>
    </p:embeddedFont>
    <p:embeddedFont>
      <p:font typeface="Hallym Gothic Medium" panose="020B0603000000000000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retendard" panose="02000503000000020004" pitchFamily="2" charset="-127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E3C"/>
    <a:srgbClr val="133D78"/>
    <a:srgbClr val="D7CAE4"/>
    <a:srgbClr val="F7B7B7"/>
    <a:srgbClr val="3C4F6A"/>
    <a:srgbClr val="C0C0C0"/>
    <a:srgbClr val="1F5AB5"/>
    <a:srgbClr val="84B5FF"/>
    <a:srgbClr val="AF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395" autoAdjust="0"/>
  </p:normalViewPr>
  <p:slideViewPr>
    <p:cSldViewPr>
      <p:cViewPr varScale="1">
        <p:scale>
          <a:sx n="77" d="100"/>
          <a:sy n="77" d="100"/>
        </p:scale>
        <p:origin x="4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BF348-9243-4D53-86E3-DE77BED8CD3E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B4C53-7E31-496C-A645-60F81585F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215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5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차고지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서비스는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서민들을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위한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혁신적인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타이어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및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장비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중개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플랫폼입니다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.</a:t>
            </a: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차고지는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지속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가능한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모빌리티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생태계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조성에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기여할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것입니다</a:t>
            </a:r>
            <a:r>
              <a:rPr kumimoji="0" lang="en-US" altLang="ko-KR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.</a:t>
            </a:r>
          </a:p>
          <a:p>
            <a:pPr marL="914400" marR="0" lvl="1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3500" b="0" i="0" u="none" strike="noStrike" kern="1200" cap="none" spc="0" normalizeH="0" baseline="0" noProof="0" dirty="0" smtClean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Pretendard Medium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ko-KR" altLang="en-US" sz="3500" b="0" i="0" u="none" strike="noStrike" kern="1200" cap="none" spc="0" normalizeH="0" baseline="0" noProof="0" dirty="0" smtClean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Calibri"/>
              <a:ea typeface="Pretendard Medium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500" b="0" i="0" u="none" strike="noStrike" kern="1200" cap="none" spc="0" normalizeH="0" baseline="0" noProof="0" dirty="0" smtClean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Calibri"/>
              <a:ea typeface="Pretendard Medium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6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B4C53-7E31-496C-A645-60F81585F42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12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94000"/>
            <a:ext cx="15836900" cy="311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905500"/>
            <a:ext cx="15836900" cy="1549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 bwMode="white">
          <a:xfrm>
            <a:off x="1435100" y="3479800"/>
            <a:ext cx="15405100" cy="165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9300" spc="-200" dirty="0" smtClean="0">
                <a:solidFill>
                  <a:schemeClr val="bg1"/>
                </a:solidFill>
                <a:ea typeface="Hallym Gothic Bold"/>
              </a:rPr>
              <a:t>차고지  </a:t>
            </a:r>
            <a:r>
              <a:rPr lang="ko-KR" altLang="en-US" sz="5400" spc="-200" dirty="0" smtClean="0">
                <a:solidFill>
                  <a:schemeClr val="bg1"/>
                </a:solidFill>
                <a:ea typeface="Hallym Gothic Bold"/>
              </a:rPr>
              <a:t>차량 유지 보수 시스템</a:t>
            </a:r>
            <a:endParaRPr lang="ko-KR" sz="9300" b="0" i="0" u="none" strike="noStrike" spc="-200" dirty="0">
              <a:solidFill>
                <a:schemeClr val="bg1"/>
              </a:solidFill>
              <a:ea typeface="Hallym Gothic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00200" y="6687474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2800" spc="-100" dirty="0" smtClean="0">
                <a:solidFill>
                  <a:srgbClr val="002841"/>
                </a:solidFill>
                <a:ea typeface="Hallym Gothic Regular"/>
              </a:rPr>
              <a:t>1</a:t>
            </a:r>
            <a:r>
              <a:rPr lang="ko-KR" altLang="en-US" sz="2800" spc="-100" dirty="0" smtClean="0">
                <a:solidFill>
                  <a:srgbClr val="002841"/>
                </a:solidFill>
                <a:ea typeface="Hallym Gothic Regular"/>
              </a:rPr>
              <a:t>조</a:t>
            </a:r>
            <a:endParaRPr lang="ko-KR" sz="2500" b="0" i="0" u="none" strike="noStrike" spc="-100" dirty="0">
              <a:solidFill>
                <a:srgbClr val="002841"/>
              </a:solidFill>
              <a:ea typeface="Hallym Gothic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42200" y="6178550"/>
            <a:ext cx="91440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>
              <a:lnSpc>
                <a:spcPct val="150000"/>
              </a:lnSpc>
            </a:pPr>
            <a:r>
              <a:rPr lang="ko-KR" altLang="en-US" sz="2500" spc="-100" dirty="0">
                <a:solidFill>
                  <a:srgbClr val="002841"/>
                </a:solidFill>
                <a:ea typeface="Hallym Gothic Regular"/>
              </a:rPr>
              <a:t>팀장 </a:t>
            </a:r>
            <a:r>
              <a:rPr lang="en-US" altLang="ko-KR" sz="2500" spc="-100" dirty="0">
                <a:solidFill>
                  <a:srgbClr val="002841"/>
                </a:solidFill>
                <a:ea typeface="Hallym Gothic Regular"/>
              </a:rPr>
              <a:t>:  </a:t>
            </a:r>
            <a:r>
              <a:rPr lang="ko-KR" altLang="en-US" sz="2500" spc="-100" dirty="0">
                <a:solidFill>
                  <a:srgbClr val="002841"/>
                </a:solidFill>
                <a:ea typeface="Hallym Gothic Regular"/>
              </a:rPr>
              <a:t>강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미림</a:t>
            </a:r>
            <a:endParaRPr lang="ko-KR" altLang="ko-KR" sz="2500" spc="-100" dirty="0" smtClean="0">
              <a:solidFill>
                <a:srgbClr val="002841"/>
              </a:solidFill>
              <a:ea typeface="Hallym Gothic Regular"/>
            </a:endParaRPr>
          </a:p>
          <a:p>
            <a:pPr lvl="0" algn="r">
              <a:lnSpc>
                <a:spcPct val="150000"/>
              </a:lnSpc>
            </a:pP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조원 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: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 권 민우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,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박 영웅</a:t>
            </a:r>
            <a:r>
              <a:rPr lang="en-US" altLang="ko-KR" sz="2500" spc="-100" dirty="0" smtClean="0">
                <a:solidFill>
                  <a:srgbClr val="002841"/>
                </a:solidFill>
                <a:ea typeface="Hallym Gothic Regular"/>
              </a:rPr>
              <a:t>,  </a:t>
            </a:r>
            <a:r>
              <a:rPr lang="ko-KR" altLang="en-US" sz="2500" spc="-100" dirty="0" smtClean="0">
                <a:solidFill>
                  <a:srgbClr val="002841"/>
                </a:solidFill>
                <a:ea typeface="Hallym Gothic Regular"/>
              </a:rPr>
              <a:t>황 승현</a:t>
            </a:r>
            <a:endParaRPr lang="ko-KR" sz="2500" b="0" i="0" u="none" strike="noStrike" spc="-100" dirty="0">
              <a:solidFill>
                <a:srgbClr val="002841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9200" y="1104900"/>
            <a:ext cx="3937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000" b="0" i="0" u="none" strike="noStrike" dirty="0" smtClean="0">
                <a:solidFill>
                  <a:srgbClr val="002841"/>
                </a:solidFill>
                <a:latin typeface="Hallym Gothic Medium"/>
              </a:rPr>
              <a:t>2025.02.19~</a:t>
            </a:r>
            <a:endParaRPr lang="en-US" sz="2000" b="0" i="0" u="none" strike="noStrike" dirty="0">
              <a:solidFill>
                <a:srgbClr val="002841"/>
              </a:solidFill>
              <a:latin typeface="Hallym Gothic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131800" y="1104900"/>
            <a:ext cx="3937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2000" b="0" i="0" u="none" strike="noStrike" dirty="0">
                <a:solidFill>
                  <a:srgbClr val="002841"/>
                </a:solidFill>
                <a:latin typeface="Hallym Gothic Medium"/>
              </a:rPr>
              <a:t>Version </a:t>
            </a:r>
            <a:r>
              <a:rPr lang="en-US" sz="2000" b="0" i="0" u="none" strike="noStrike" dirty="0" smtClean="0">
                <a:solidFill>
                  <a:srgbClr val="002841"/>
                </a:solidFill>
                <a:latin typeface="Hallym Gothic Medium"/>
              </a:rPr>
              <a:t>1</a:t>
            </a:r>
            <a:endParaRPr lang="en-US" sz="2000" b="0" i="0" u="none" strike="noStrike" dirty="0">
              <a:solidFill>
                <a:srgbClr val="002841"/>
              </a:solidFill>
              <a:latin typeface="Hallym Gothic Medium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780293"/>
            <a:ext cx="1952743" cy="928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5989300" y="762000"/>
            <a:ext cx="1473200" cy="147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7475200" y="762000"/>
            <a:ext cx="1473200" cy="147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5976600" y="-711200"/>
            <a:ext cx="1473200" cy="147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17449800" y="-711200"/>
            <a:ext cx="1473200" cy="1473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기술</a:t>
            </a:r>
            <a:r>
              <a:rPr kumimoji="0" 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스택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3467100"/>
            <a:ext cx="4572000" cy="9271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383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Frontend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5800" y="3073400"/>
            <a:ext cx="584200" cy="5842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2639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097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React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프레임워크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독립 형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반응 형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디자인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상태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: </a:t>
            </a:r>
            <a:r>
              <a:rPr kumimoji="0" lang="en-US" sz="2200" b="0" i="0" u="none" strike="noStrike" kern="1200" cap="none" spc="-100" normalizeH="0" baseline="0" noProof="0" dirty="0" err="1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Relux</a:t>
            </a:r>
            <a:endParaRPr kumimoji="0" 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LINE Seed Sans KR Regular"/>
              <a:ea typeface="+mn-ea"/>
              <a:cs typeface="+mn-cs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3467100"/>
            <a:ext cx="4572000" cy="9271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2644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Backend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900" y="3073400"/>
            <a:ext cx="584200" cy="584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88900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358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Node.js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Express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프레임워크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RESTful API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비동기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처리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4100" y="3467100"/>
            <a:ext cx="4572000" cy="9271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2890500" y="36576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Database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0" y="3073400"/>
            <a:ext cx="584200" cy="5842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4528800" y="31750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661900" y="46736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en-US" sz="2200" b="0" i="0" u="none" strike="noStrike" kern="1200" cap="none" spc="-100" normalizeH="0" baseline="0" noProof="0" dirty="0" err="1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Mysql</a:t>
            </a:r>
            <a:endParaRPr kumimoji="0" 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LINE Seed Sans KR Regular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문서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기반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유연한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스키마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데이터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처리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6883400"/>
            <a:ext cx="4572000" cy="9271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3771900" y="70739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API</a:t>
            </a:r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700" y="6477000"/>
            <a:ext cx="584200" cy="5842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5397500" y="65913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530600" y="8089900"/>
            <a:ext cx="42164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RESTful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설계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JWT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인증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버전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데이터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캐싱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3200" y="6883400"/>
            <a:ext cx="4572000" cy="9271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0769600" y="7073900"/>
            <a:ext cx="37973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DevOps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7100" y="6477000"/>
            <a:ext cx="584200" cy="5842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2395200" y="6591300"/>
            <a:ext cx="49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528300" y="8089900"/>
            <a:ext cx="4216400" cy="116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AWS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클라우드</a:t>
            </a:r>
            <a:r>
              <a:rPr kumimoji="0" 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호스팅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-100" normalizeH="0" baseline="0" noProof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7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038350" y="895350"/>
            <a:ext cx="142113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차고지</a:t>
            </a:r>
            <a:r>
              <a:rPr kumimoji="0" 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0" i="0" u="none" strike="noStrike" kern="1200" cap="none" spc="-2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장점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white">
          <a:xfrm>
            <a:off x="1651000" y="6210300"/>
            <a:ext cx="6324600" cy="3403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879600" y="6730999"/>
            <a:ext cx="58293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편리성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05000" y="7531099"/>
            <a:ext cx="57912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언제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어디서나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가능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온라인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모바일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앱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지원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실시간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현황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000" y="2971800"/>
            <a:ext cx="6324600" cy="3238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white">
          <a:xfrm>
            <a:off x="9398000" y="6210300"/>
            <a:ext cx="6324600" cy="34036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9626600" y="6730999"/>
            <a:ext cx="58293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경제성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52000" y="7531099"/>
            <a:ext cx="57912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저렴한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가격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정책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다양한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제공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직거래로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절감</a:t>
            </a:r>
          </a:p>
          <a:p>
            <a:pPr marL="0" marR="0" lvl="0" indent="0" algn="ct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정기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장기적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절약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000" y="2971800"/>
            <a:ext cx="6324600" cy="3238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5600" y="6413500"/>
            <a:ext cx="1435100" cy="165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7975600" y="6718300"/>
            <a:ext cx="14351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0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6243300" y="-1816100"/>
            <a:ext cx="3365500" cy="3365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13690600" y="-1816100"/>
            <a:ext cx="3390900" cy="339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700" y="3530600"/>
            <a:ext cx="15798800" cy="584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1282700" y="3530600"/>
            <a:ext cx="15798800" cy="5842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057400" y="4000500"/>
            <a:ext cx="15303500" cy="426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defTabSz="914400" rtl="0" eaLnBrk="1" fontAlgn="auto" latinLnBrk="0" hangingPunct="1">
              <a:lnSpc>
                <a:spcPct val="1037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Pretendard Medium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경제성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저렴한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가격으로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차량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관리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부담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감소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편의성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언제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어디서나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쉽게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이용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가능한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다양성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타이어부터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정비까지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종합적인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제공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혁신성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자동차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관련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서비스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시장에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새로운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패러다임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제시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확장성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		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다양한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분야로의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적용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Medium"/>
                <a:ea typeface="+mn-ea"/>
                <a:cs typeface="+mn-cs"/>
              </a:rPr>
              <a:t> </a:t>
            </a:r>
            <a:r>
              <a:rPr kumimoji="0" lang="ko-KR" alt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Calibri"/>
                <a:ea typeface="Pretendard Medium"/>
                <a:cs typeface="+mn-cs"/>
              </a:rPr>
              <a:t>가능성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334D74"/>
              </a:solidFill>
              <a:effectLst/>
              <a:uLnTx/>
              <a:uFillTx/>
              <a:latin typeface="Pretendard Medium"/>
              <a:ea typeface="+mn-ea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결론</a:t>
            </a:r>
            <a:r>
              <a:rPr kumimoji="0" 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및</a:t>
            </a:r>
            <a:r>
              <a:rPr kumimoji="0" 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54475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00" y="4610100"/>
            <a:ext cx="5067300" cy="25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0100"/>
            <a:ext cx="5067300" cy="254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4"/>
          <p:cNvSpPr txBox="1"/>
          <p:nvPr/>
        </p:nvSpPr>
        <p:spPr>
          <a:xfrm>
            <a:off x="4826000" y="3581400"/>
            <a:ext cx="8623300" cy="199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1200" b="0" i="0" u="none" strike="noStrike" spc="-700" dirty="0">
                <a:solidFill>
                  <a:schemeClr val="bg1"/>
                </a:solidFill>
                <a:latin typeface="Hallym Gothic Bold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73800" y="9067800"/>
            <a:ext cx="575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FFDF6"/>
                </a:solidFill>
                <a:latin typeface="Hallym Gothic Regular"/>
              </a:rPr>
              <a:t>Copyright ⓒ </a:t>
            </a:r>
            <a:r>
              <a:rPr lang="en-US" altLang="ko-KR" sz="1700" dirty="0" err="1" smtClean="0">
                <a:solidFill>
                  <a:srgbClr val="FFFDF6"/>
                </a:solidFill>
                <a:latin typeface="Hallym Gothic Regular"/>
              </a:rPr>
              <a:t>GaragEZ</a:t>
            </a:r>
            <a:r>
              <a:rPr lang="en-US" altLang="ko-KR" sz="1700" dirty="0" smtClean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en-US" sz="1700" b="0" i="0" u="none" strike="noStrike" dirty="0" smtClean="0">
                <a:solidFill>
                  <a:srgbClr val="FFFDF6"/>
                </a:solidFill>
                <a:latin typeface="Hallym Gothic Regular"/>
              </a:rPr>
              <a:t>Corp. </a:t>
            </a:r>
            <a:r>
              <a:rPr lang="en-US" sz="1700" b="0" i="0" u="none" strike="noStrike" dirty="0">
                <a:solidFill>
                  <a:srgbClr val="FFFDF6"/>
                </a:solidFill>
                <a:latin typeface="Hallym Gothic Regular"/>
              </a:rPr>
              <a:t>All Rights Reserved.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24700" y="5854700"/>
            <a:ext cx="40259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 dirty="0">
                <a:solidFill>
                  <a:srgbClr val="FFFDF6"/>
                </a:solidFill>
                <a:latin typeface="Hallym Gothic Regular"/>
              </a:rPr>
              <a:t>www</a:t>
            </a:r>
            <a:r>
              <a:rPr lang="en-US" sz="2100" b="0" i="0" u="none" strike="noStrike" spc="-100" dirty="0" smtClean="0">
                <a:solidFill>
                  <a:srgbClr val="FFFDF6"/>
                </a:solidFill>
                <a:latin typeface="Hallym Gothic Regular"/>
              </a:rPr>
              <a:t>.</a:t>
            </a:r>
            <a:r>
              <a:rPr lang="en-US" altLang="ko-KR" sz="2400" dirty="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en-US" altLang="ko-KR" sz="2400" dirty="0" err="1">
                <a:solidFill>
                  <a:srgbClr val="FFFDF6"/>
                </a:solidFill>
                <a:latin typeface="Hallym Gothic Regular"/>
              </a:rPr>
              <a:t>GaragEZ</a:t>
            </a:r>
            <a:r>
              <a:rPr lang="en-US" altLang="ko-KR" sz="2400" dirty="0">
                <a:solidFill>
                  <a:srgbClr val="FFFDF6"/>
                </a:solidFill>
                <a:latin typeface="Hallym Gothic Regular"/>
              </a:rPr>
              <a:t>. </a:t>
            </a:r>
            <a:r>
              <a:rPr lang="en-US" sz="2100" b="0" i="0" u="none" strike="noStrike" spc="-100" dirty="0" smtClean="0">
                <a:solidFill>
                  <a:srgbClr val="FFFDF6"/>
                </a:solidFill>
                <a:latin typeface="Hallym Gothic Regular"/>
              </a:rPr>
              <a:t>com</a:t>
            </a:r>
            <a:endParaRPr lang="en-US" sz="21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White">
          <a:xfrm>
            <a:off x="6674981" y="-1566"/>
            <a:ext cx="11607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2924828"/>
            <a:ext cx="11607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5789373"/>
            <a:ext cx="11607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62" y="8680953"/>
            <a:ext cx="116078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4276813"/>
            <a:ext cx="116078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9200" y="1803400"/>
            <a:ext cx="53086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000" b="0" i="0" u="none" strike="noStrike" spc="-300" dirty="0">
                <a:solidFill>
                  <a:srgbClr val="002841"/>
                </a:solidFill>
                <a:latin typeface="Hallym Gothic Bold"/>
              </a:rPr>
              <a:t>Contents</a:t>
            </a:r>
          </a:p>
        </p:txBody>
      </p:sp>
      <p:sp>
        <p:nvSpPr>
          <p:cNvPr id="8" name="TextBox 8"/>
          <p:cNvSpPr txBox="1"/>
          <p:nvPr/>
        </p:nvSpPr>
        <p:spPr bwMode="blackWhite">
          <a:xfrm>
            <a:off x="8674100" y="22733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프로젝트 </a:t>
            </a:r>
            <a:r>
              <a:rPr lang="ko-KR" altLang="en-US" sz="2900" spc="-100" dirty="0" smtClean="0">
                <a:solidFill>
                  <a:srgbClr val="FFFDF6"/>
                </a:solidFill>
                <a:ea typeface="Hallym Gothic Regular"/>
              </a:rPr>
              <a:t>개요</a:t>
            </a:r>
            <a:endParaRPr lang="ko-KR" altLang="en-US" sz="2900" spc="-100" dirty="0">
              <a:solidFill>
                <a:srgbClr val="FFFDF6"/>
              </a:solidFill>
              <a:ea typeface="Hallym Gothic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34300" y="22479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01.</a:t>
            </a:r>
          </a:p>
        </p:txBody>
      </p:sp>
      <p:sp>
        <p:nvSpPr>
          <p:cNvPr id="12" name="TextBox 12"/>
          <p:cNvSpPr txBox="1"/>
          <p:nvPr/>
        </p:nvSpPr>
        <p:spPr bwMode="blackWhite">
          <a:xfrm>
            <a:off x="8680314" y="6268734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관리 시스템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34300" y="3448223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02.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14" name="TextBox 14"/>
          <p:cNvSpPr txBox="1"/>
          <p:nvPr/>
        </p:nvSpPr>
        <p:spPr bwMode="blackWhite">
          <a:xfrm>
            <a:off x="8674100" y="3479973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00" b="0" i="0" u="none" strike="noStrike" spc="-100" dirty="0" smtClean="0">
                <a:solidFill>
                  <a:srgbClr val="FFFDF6"/>
                </a:solidFill>
                <a:ea typeface="Hallym Gothic Regular"/>
              </a:rPr>
              <a:t>프로젝트 서비스</a:t>
            </a:r>
            <a:endParaRPr lang="en-US" sz="29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737432" y="6268734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04.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16" name="TextBox 16"/>
          <p:cNvSpPr txBox="1"/>
          <p:nvPr/>
        </p:nvSpPr>
        <p:spPr bwMode="blackWhite">
          <a:xfrm>
            <a:off x="8652179" y="7727171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2900" spc="-100" dirty="0">
                <a:solidFill>
                  <a:srgbClr val="FFFDF6"/>
                </a:solidFill>
                <a:ea typeface="Hallym Gothic Regular"/>
              </a:rPr>
              <a:t>기술 스택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45956" y="7702032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05.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87"/>
          <a:stretch/>
        </p:blipFill>
        <p:spPr>
          <a:xfrm>
            <a:off x="0" y="5067300"/>
            <a:ext cx="6680200" cy="5365594"/>
          </a:xfrm>
          <a:prstGeom prst="rect">
            <a:avLst/>
          </a:prstGeom>
          <a:noFill/>
          <a:ln>
            <a:noFill/>
          </a:ln>
          <a:effectLst>
            <a:glow rad="25400">
              <a:schemeClr val="bg1">
                <a:alpha val="99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extBox 13"/>
          <p:cNvSpPr txBox="1"/>
          <p:nvPr/>
        </p:nvSpPr>
        <p:spPr>
          <a:xfrm>
            <a:off x="7734300" y="4760584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 dirty="0" smtClean="0">
                <a:solidFill>
                  <a:srgbClr val="FFFDF6"/>
                </a:solidFill>
                <a:latin typeface="Hallym Gothic Bold"/>
              </a:rPr>
              <a:t>03.</a:t>
            </a:r>
            <a:endParaRPr lang="en-US" sz="3200" b="0" i="0" u="none" strike="noStrike" spc="-200" dirty="0">
              <a:solidFill>
                <a:srgbClr val="FFFDF6"/>
              </a:solidFill>
              <a:latin typeface="Hallym Gothic Bold"/>
            </a:endParaRPr>
          </a:p>
        </p:txBody>
      </p:sp>
      <p:sp>
        <p:nvSpPr>
          <p:cNvPr id="21" name="TextBox 14"/>
          <p:cNvSpPr txBox="1"/>
          <p:nvPr/>
        </p:nvSpPr>
        <p:spPr bwMode="blackWhite">
          <a:xfrm>
            <a:off x="8674100" y="4792334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00" b="0" i="0" u="none" strike="noStrike" spc="-100" dirty="0" smtClean="0">
                <a:solidFill>
                  <a:srgbClr val="FFFDF6"/>
                </a:solidFill>
                <a:ea typeface="Hallym Gothic Regular"/>
              </a:rPr>
              <a:t>프로젝트 일정표</a:t>
            </a:r>
            <a:endParaRPr lang="en-US" sz="2900" b="0" i="0" u="none" strike="noStrike" spc="-100" dirty="0">
              <a:solidFill>
                <a:srgbClr val="FFFDF6"/>
              </a:solidFill>
              <a:latin typeface="Hallym Gothic Regular"/>
            </a:endParaRPr>
          </a:p>
        </p:txBody>
      </p:sp>
      <p:pic>
        <p:nvPicPr>
          <p:cNvPr id="2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7197116"/>
            <a:ext cx="11607800" cy="2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39400" y="-647700"/>
            <a:ext cx="11582400" cy="11582400"/>
          </a:xfrm>
          <a:prstGeom prst="rect">
            <a:avLst/>
          </a:prstGeom>
          <a:solidFill>
            <a:srgbClr val="091E3C"/>
          </a:solidFill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9500" y="4826000"/>
            <a:ext cx="7404100" cy="7404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733800" y="6085115"/>
            <a:ext cx="29718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altLang="ko-KR" sz="6000" b="1" spc="-100" dirty="0" err="1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G</a:t>
            </a:r>
            <a:r>
              <a:rPr lang="en-US" altLang="ko-KR" sz="4400" b="1" spc="-100" dirty="0" err="1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arag</a:t>
            </a:r>
            <a:r>
              <a:rPr lang="en-US" altLang="ko-KR" sz="5400" b="1" spc="-100" dirty="0" err="1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EZ</a:t>
            </a:r>
            <a:r>
              <a:rPr lang="en-US" altLang="ko-KR" sz="4400" b="1" spc="-1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endParaRPr lang="ko-KR" sz="4400" b="1" i="0" u="none" strike="noStrike" spc="-100" dirty="0">
              <a:solidFill>
                <a:srgbClr val="334D74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74750" y="7179130"/>
            <a:ext cx="8470900" cy="1981654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ko-KR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</a:t>
            </a:r>
            <a:r>
              <a:rPr lang="en-US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sz="4000" b="1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(Garage + Easy → </a:t>
            </a:r>
            <a:r>
              <a:rPr lang="en-US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'</a:t>
            </a:r>
            <a:r>
              <a:rPr lang="en-US" sz="4000" b="1" spc="-100" dirty="0" err="1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GaragEZ</a:t>
            </a:r>
            <a:r>
              <a:rPr lang="en-US" sz="4000" b="1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')</a:t>
            </a:r>
            <a:endParaRPr lang="en-US" sz="4000" b="1" spc="-100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05200" y="952500"/>
            <a:ext cx="3810000" cy="939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5400" b="0" i="0" u="none" strike="noStrike" spc="-200" dirty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프로젝트</a:t>
            </a:r>
            <a:r>
              <a:rPr lang="en-US" sz="5400" b="0" i="0" u="none" strike="noStrike" spc="-200" dirty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5400" b="0" i="0" u="none" strike="noStrike" spc="-200" dirty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개요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5550" y="2592161"/>
            <a:ext cx="8470900" cy="279309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언제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어디서나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편리한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이용</a:t>
            </a:r>
            <a:endParaRPr lang="ko-KR" sz="3200" b="0" i="0" u="none" strike="noStrike" spc="-100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경제적인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가격으로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제공</a:t>
            </a:r>
          </a:p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다양한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분야에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적용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가능한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확장성</a:t>
            </a:r>
            <a:endParaRPr lang="en-US" altLang="ko-KR" sz="3200" b="0" i="0" u="none" strike="noStrike" spc="-100" dirty="0" smtClean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457200" lvl="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</a:t>
            </a:r>
            <a:r>
              <a:rPr lang="en-US" sz="3200" b="0" i="0" u="none" strike="noStrike" spc="-1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중심의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맞춤형</a:t>
            </a:r>
            <a:r>
              <a:rPr lang="en-US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200" b="0" i="0" u="none" strike="noStrike" spc="-1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</a:p>
        </p:txBody>
      </p:sp>
    </p:spTree>
    <p:extLst>
      <p:ext uri="{BB962C8B-B14F-4D97-AF65-F5344CB8AC3E}">
        <p14:creationId xmlns:p14="http://schemas.microsoft.com/office/powerpoint/2010/main" val="343519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1805214" y="184028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872139" y="877819"/>
            <a:ext cx="13077371" cy="876422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altLang="en-US" sz="5400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 </a:t>
            </a:r>
            <a:r>
              <a:rPr lang="ko-KR" altLang="en-US" sz="5400" b="0" i="0" u="none" strike="noStrike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만의   </a:t>
            </a:r>
            <a:r>
              <a:rPr lang="ko-KR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유지</a:t>
            </a:r>
            <a:r>
              <a:rPr lang="en-US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6600" b="0" i="0" u="none" strike="noStrike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보수</a:t>
            </a:r>
            <a:r>
              <a:rPr lang="en-US" sz="6600" b="0" i="0" u="none" strike="noStrike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  <a:r>
              <a:rPr lang="en-US" altLang="ko-KR" sz="6600" b="0" i="0" u="none" strike="noStrike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5400" b="0" i="0" u="none" strike="noStrike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란 </a:t>
            </a:r>
            <a:r>
              <a:rPr lang="en-US" altLang="ko-KR" sz="5400" b="0" i="0" u="none" strike="noStrike" spc="-200" dirty="0" smtClean="0">
                <a:solidFill>
                  <a:srgbClr val="334D74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?</a:t>
            </a:r>
            <a:endParaRPr lang="ko-KR" sz="5400" b="0" i="0" u="none" strike="noStrike" spc="-200" dirty="0">
              <a:solidFill>
                <a:srgbClr val="334D74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0" y="2565400"/>
            <a:ext cx="9029700" cy="3403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952625" y="3136778"/>
            <a:ext cx="84582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dirty="0" err="1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모빌리티</a:t>
            </a:r>
            <a:endParaRPr lang="ko-KR" sz="3000" b="0" i="0" u="none" strike="noStrike" dirty="0" smtClean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sz="3000" b="0" i="0" u="none" strike="noStrike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차량</a:t>
            </a:r>
            <a:r>
              <a:rPr lang="en-US" sz="3000" b="0" i="0" u="none" strike="noStrike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000" b="0" i="0" u="none" strike="noStrike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endParaRPr lang="ko-KR" sz="3000" b="0" i="0" u="none" strike="noStrike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32300" y="2927228"/>
            <a:ext cx="8420100" cy="2400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허브차고지에서</a:t>
            </a:r>
            <a:r>
              <a:rPr lang="en-US" sz="2800" b="0" i="0" u="none" strike="noStrike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점검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수리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예약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없이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정비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가능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효율적인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차량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0" y="6210300"/>
            <a:ext cx="9029700" cy="3403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952625" y="6819778"/>
            <a:ext cx="84582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데이터</a:t>
            </a:r>
            <a:r>
              <a:rPr lang="en-US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endParaRPr lang="ko-KR" sz="3000" b="0" i="0" u="none" strike="noStrike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ko-KR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기록</a:t>
            </a:r>
            <a:r>
              <a:rPr lang="en-US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3000" b="0" i="0" u="none" strike="noStrike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32300" y="6597528"/>
            <a:ext cx="5626100" cy="2413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유지보수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기록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요청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처리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관리자의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기록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저장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</a:p>
          <a:p>
            <a:pPr lvl="0" algn="l">
              <a:lnSpc>
                <a:spcPct val="200000"/>
              </a:lnSpc>
            </a:pP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API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기반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데이터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800" b="0" i="0" u="none" strike="noStrike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0700" y="4810232"/>
            <a:ext cx="6324600" cy="480366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801350" y="3473389"/>
            <a:ext cx="5829300" cy="990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ko-KR" sz="3000" b="0" i="0" u="none" strike="noStrike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</a:t>
            </a:r>
            <a:r>
              <a:rPr lang="ko-KR" altLang="en-US" sz="3000" b="0" i="0" u="none" strike="noStrike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서비스의  </a:t>
            </a:r>
            <a:r>
              <a:rPr lang="ko-KR" sz="3000" b="0" i="0" u="none" strike="noStrike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특징</a:t>
            </a:r>
            <a:endParaRPr lang="ko-KR" sz="3000" b="0" i="0" u="none" strike="noStrike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839450" y="5537200"/>
            <a:ext cx="5791200" cy="474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200000"/>
              </a:lnSpc>
            </a:pP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편리한</a:t>
            </a:r>
            <a:r>
              <a:rPr lang="en-US" alt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장비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구매</a:t>
            </a:r>
            <a:endParaRPr lang="ko-KR" sz="2400" b="0" i="0" u="none" strike="noStrike" spc="-100" dirty="0">
              <a:solidFill>
                <a:schemeClr val="bg1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ctr">
              <a:lnSpc>
                <a:spcPct val="200000"/>
              </a:lnSpc>
            </a:pP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 </a:t>
            </a:r>
            <a:r>
              <a:rPr lang="ko-KR" altLang="en-US" sz="2400" b="0" i="0" u="none" strike="noStrike" spc="-100" dirty="0" err="1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가성비</a:t>
            </a:r>
            <a:r>
              <a:rPr lang="ko-KR" alt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좋은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제공</a:t>
            </a:r>
          </a:p>
          <a:p>
            <a:pPr marL="342900" lvl="0" indent="-342900" algn="ctr">
              <a:lnSpc>
                <a:spcPct val="200000"/>
              </a:lnSpc>
              <a:buFontTx/>
              <a:buChar char="-"/>
            </a:pPr>
            <a:r>
              <a:rPr lang="ko-KR" alt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근거리  사용자 위치 기반 보수 서비스</a:t>
            </a:r>
            <a:endParaRPr lang="en-US" altLang="ko-KR" sz="2400" b="0" i="0" u="none" strike="noStrike" spc="-100" dirty="0" smtClean="0">
              <a:solidFill>
                <a:schemeClr val="bg1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342900" lvl="0" indent="-342900" algn="ctr">
              <a:lnSpc>
                <a:spcPct val="200000"/>
              </a:lnSpc>
              <a:buFontTx/>
              <a:buChar char="-"/>
            </a:pP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모듈화된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r>
              <a:rPr lang="ko-KR" alt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  </a:t>
            </a:r>
            <a:r>
              <a:rPr lang="ko-KR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400" b="0" i="0" u="none" strike="noStrike" spc="-100" dirty="0" smtClean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  <a:r>
              <a:rPr lang="en-US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b="0" i="0" u="none" strike="noStrike" spc="-1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구축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9214" y="2565400"/>
            <a:ext cx="5794829" cy="11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39" y="4973981"/>
            <a:ext cx="8686459" cy="57687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09771"/>
              </p:ext>
            </p:extLst>
          </p:nvPr>
        </p:nvGraphicFramePr>
        <p:xfrm>
          <a:off x="1764786" y="1866900"/>
          <a:ext cx="15075415" cy="762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1877">
                  <a:extLst>
                    <a:ext uri="{9D8B030D-6E8A-4147-A177-3AD203B41FA5}">
                      <a16:colId xmlns:a16="http://schemas.microsoft.com/office/drawing/2014/main" val="217573166"/>
                    </a:ext>
                  </a:extLst>
                </a:gridCol>
                <a:gridCol w="2208015">
                  <a:extLst>
                    <a:ext uri="{9D8B030D-6E8A-4147-A177-3AD203B41FA5}">
                      <a16:colId xmlns:a16="http://schemas.microsoft.com/office/drawing/2014/main" val="4145615048"/>
                    </a:ext>
                  </a:extLst>
                </a:gridCol>
                <a:gridCol w="2208015">
                  <a:extLst>
                    <a:ext uri="{9D8B030D-6E8A-4147-A177-3AD203B41FA5}">
                      <a16:colId xmlns:a16="http://schemas.microsoft.com/office/drawing/2014/main" val="2493661134"/>
                    </a:ext>
                  </a:extLst>
                </a:gridCol>
                <a:gridCol w="2208015">
                  <a:extLst>
                    <a:ext uri="{9D8B030D-6E8A-4147-A177-3AD203B41FA5}">
                      <a16:colId xmlns:a16="http://schemas.microsoft.com/office/drawing/2014/main" val="2237268737"/>
                    </a:ext>
                  </a:extLst>
                </a:gridCol>
                <a:gridCol w="2131877">
                  <a:extLst>
                    <a:ext uri="{9D8B030D-6E8A-4147-A177-3AD203B41FA5}">
                      <a16:colId xmlns:a16="http://schemas.microsoft.com/office/drawing/2014/main" val="34004574"/>
                    </a:ext>
                  </a:extLst>
                </a:gridCol>
                <a:gridCol w="2131877">
                  <a:extLst>
                    <a:ext uri="{9D8B030D-6E8A-4147-A177-3AD203B41FA5}">
                      <a16:colId xmlns:a16="http://schemas.microsoft.com/office/drawing/2014/main" val="2829241648"/>
                    </a:ext>
                  </a:extLst>
                </a:gridCol>
                <a:gridCol w="2055739">
                  <a:extLst>
                    <a:ext uri="{9D8B030D-6E8A-4147-A177-3AD203B41FA5}">
                      <a16:colId xmlns:a16="http://schemas.microsoft.com/office/drawing/2014/main" val="3157919939"/>
                    </a:ext>
                  </a:extLst>
                </a:gridCol>
              </a:tblGrid>
              <a:tr h="622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39860"/>
                  </a:ext>
                </a:extLst>
              </a:tr>
              <a:tr h="1808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2/ </a:t>
                      </a:r>
                      <a:r>
                        <a:rPr lang="en-US" altLang="ko-KR" dirty="0" smtClean="0"/>
                        <a:t>23</a:t>
                      </a:r>
                      <a:endParaRPr lang="ko-KR" altLang="en-US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3/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3598666"/>
                  </a:ext>
                </a:extLst>
              </a:tr>
              <a:tr h="1769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6097599"/>
                  </a:ext>
                </a:extLst>
              </a:tr>
              <a:tr h="1711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0766827"/>
                  </a:ext>
                </a:extLst>
              </a:tr>
              <a:tr h="1708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26753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800100"/>
            <a:ext cx="467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 </a:t>
            </a:r>
            <a:r>
              <a:rPr lang="ko-KR" altLang="en-US" sz="3200" dirty="0" smtClean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주     프로젝트    일정 표</a:t>
            </a:r>
            <a:endParaRPr lang="ko-KR" altLang="en-US" sz="32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46" y="3299896"/>
            <a:ext cx="4476286" cy="53045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1" name="직사각형 10"/>
          <p:cNvSpPr/>
          <p:nvPr/>
        </p:nvSpPr>
        <p:spPr>
          <a:xfrm>
            <a:off x="4800600" y="3307127"/>
            <a:ext cx="2611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프로젝트 기획서</a:t>
            </a:r>
            <a:endParaRPr lang="ko-KR" altLang="en-US" sz="3200" dirty="0">
              <a:solidFill>
                <a:srgbClr val="091E3C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2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766" y="3299896"/>
            <a:ext cx="6394034" cy="5304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3" name="직사각형 12"/>
          <p:cNvSpPr/>
          <p:nvPr/>
        </p:nvSpPr>
        <p:spPr>
          <a:xfrm>
            <a:off x="9296400" y="3307127"/>
            <a:ext cx="4490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DB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설계 문서  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  CRUD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구현</a:t>
            </a:r>
            <a:endParaRPr lang="ko-KR" altLang="en-US" sz="2800" dirty="0">
              <a:solidFill>
                <a:srgbClr val="091E3C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69" y="8403591"/>
            <a:ext cx="4311590" cy="5517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5" name="직사각형 14"/>
          <p:cNvSpPr/>
          <p:nvPr/>
        </p:nvSpPr>
        <p:spPr>
          <a:xfrm>
            <a:off x="3874499" y="5028976"/>
            <a:ext cx="4144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와이어 프레임  </a:t>
            </a:r>
            <a:r>
              <a:rPr lang="en-US" altLang="ko-KR" sz="28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UI</a:t>
            </a:r>
            <a:r>
              <a:rPr lang="ko-KR" altLang="en-US" sz="2800" dirty="0" smtClean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스타일링 </a:t>
            </a:r>
            <a:endParaRPr lang="ko-KR" altLang="en-US" sz="3200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6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13" y="6694878"/>
            <a:ext cx="5087288" cy="58222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7" name="직사각형 16"/>
          <p:cNvSpPr/>
          <p:nvPr/>
        </p:nvSpPr>
        <p:spPr>
          <a:xfrm>
            <a:off x="5808962" y="6724379"/>
            <a:ext cx="4373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API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성능 개선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최종 기능 추가</a:t>
            </a:r>
            <a:endParaRPr lang="ko-KR" altLang="en-US" sz="2800" dirty="0"/>
          </a:p>
        </p:txBody>
      </p:sp>
      <p:pic>
        <p:nvPicPr>
          <p:cNvPr id="1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503" y="6701648"/>
            <a:ext cx="6230338" cy="5492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0" name="직사각형 19"/>
          <p:cNvSpPr/>
          <p:nvPr/>
        </p:nvSpPr>
        <p:spPr>
          <a:xfrm>
            <a:off x="11430959" y="6662823"/>
            <a:ext cx="4885905" cy="58477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내부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vi test   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배포  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Q&amp; A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진행</a:t>
            </a:r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32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52994" y="8416726"/>
            <a:ext cx="4077880" cy="523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배포 후 사용자 피드백 적용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467" y="8396637"/>
            <a:ext cx="4368133" cy="55686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5" name="직사각형 24"/>
          <p:cNvSpPr/>
          <p:nvPr/>
        </p:nvSpPr>
        <p:spPr>
          <a:xfrm>
            <a:off x="6376305" y="8426420"/>
            <a:ext cx="39090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AWS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800" dirty="0" smtClean="0">
                <a:solidFill>
                  <a:schemeClr val="bg1">
                    <a:lumMod val="95000"/>
                  </a:schemeClr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재 배포   발표 준비 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6" name="Picture 19"/>
          <p:cNvPicPr>
            <a:picLocks noChangeAspect="1"/>
          </p:cNvPicPr>
          <p:nvPr/>
        </p:nvPicPr>
        <p:blipFill rotWithShape="1">
          <a:blip r:embed="rId2"/>
          <a:srcRect t="-1" r="7828" b="-12249"/>
          <a:stretch/>
        </p:blipFill>
        <p:spPr>
          <a:xfrm>
            <a:off x="10515600" y="4985786"/>
            <a:ext cx="6324600" cy="65354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7" name="직사각형 26"/>
          <p:cNvSpPr/>
          <p:nvPr/>
        </p:nvSpPr>
        <p:spPr>
          <a:xfrm>
            <a:off x="11430959" y="5012788"/>
            <a:ext cx="4711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API</a:t>
            </a:r>
            <a:r>
              <a:rPr lang="ko-KR" altLang="en-US" sz="2800" b="1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적용 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RPA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분석 결과 적용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endParaRPr lang="ko-KR" altLang="en-US" sz="2800" dirty="0">
              <a:solidFill>
                <a:srgbClr val="091E3C"/>
              </a:solidFill>
            </a:endParaRPr>
          </a:p>
        </p:txBody>
      </p:sp>
      <p:pic>
        <p:nvPicPr>
          <p:cNvPr id="28" name="Picture 19"/>
          <p:cNvPicPr>
            <a:picLocks noChangeAspect="1"/>
          </p:cNvPicPr>
          <p:nvPr/>
        </p:nvPicPr>
        <p:blipFill rotWithShape="1">
          <a:blip r:embed="rId2"/>
          <a:srcRect l="49188" b="7310"/>
          <a:stretch/>
        </p:blipFill>
        <p:spPr>
          <a:xfrm>
            <a:off x="1777069" y="6681742"/>
            <a:ext cx="3638960" cy="5658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29" name="직사각형 28"/>
          <p:cNvSpPr/>
          <p:nvPr/>
        </p:nvSpPr>
        <p:spPr>
          <a:xfrm>
            <a:off x="1845501" y="6705144"/>
            <a:ext cx="2771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AWS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r>
              <a:rPr lang="en-US" altLang="ko-KR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RDS </a:t>
            </a:r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생성</a:t>
            </a:r>
            <a:endParaRPr lang="ko-KR" altLang="en-US" dirty="0"/>
          </a:p>
        </p:txBody>
      </p:sp>
      <p:sp>
        <p:nvSpPr>
          <p:cNvPr id="30" name="순서도: 수행의 시작/종료 29"/>
          <p:cNvSpPr/>
          <p:nvPr/>
        </p:nvSpPr>
        <p:spPr>
          <a:xfrm>
            <a:off x="10567101" y="8420100"/>
            <a:ext cx="2065302" cy="558313"/>
          </a:xfrm>
          <a:prstGeom prst="flowChartTerminator">
            <a:avLst/>
          </a:prstGeom>
          <a:solidFill>
            <a:srgbClr val="133D78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   </a:t>
            </a:r>
            <a:r>
              <a:rPr lang="ko-KR" altLang="en-US" sz="2800" b="1" dirty="0" smtClean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발표</a:t>
            </a:r>
            <a:endParaRPr lang="ko-KR" altLang="en-US" sz="28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86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10452100" y="-1333500"/>
            <a:ext cx="2971800" cy="2971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16150" y="889000"/>
            <a:ext cx="12128500" cy="1155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ko-KR" altLang="en-US" sz="6600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자</a:t>
            </a:r>
            <a:r>
              <a:rPr lang="en-US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  <a:r>
              <a:rPr lang="en-US" altLang="ko-KR" sz="6600" spc="-2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6600" spc="-200" dirty="0" smtClean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_1 </a:t>
            </a:r>
            <a:endParaRPr lang="ko-KR" sz="6600" spc="-200" dirty="0">
              <a:solidFill>
                <a:srgbClr val="091E3C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76400" y="2387600"/>
            <a:ext cx="14452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1" algn="r">
              <a:lnSpc>
                <a:spcPct val="116199"/>
              </a:lnSpc>
            </a:pP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차고지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서비스의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효율적인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운영을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위한</a:t>
            </a:r>
          </a:p>
          <a:p>
            <a:pPr lvl="1" algn="r">
              <a:lnSpc>
                <a:spcPct val="116199"/>
              </a:lnSpc>
            </a:pP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5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가지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카테고리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기반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모듈화</a:t>
            </a:r>
            <a:r>
              <a:rPr lang="en-US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400" spc="-100" dirty="0">
                <a:solidFill>
                  <a:srgbClr val="091E3C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3873500"/>
            <a:ext cx="6718300" cy="5727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3619500"/>
            <a:ext cx="838200" cy="495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100" y="5143500"/>
            <a:ext cx="6489700" cy="4318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 bwMode="white">
          <a:xfrm>
            <a:off x="1473200" y="4368800"/>
            <a:ext cx="57912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altLang="en-US" sz="3000" spc="-100" dirty="0" smtClean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타이어 교체 알림</a:t>
            </a:r>
            <a:endParaRPr lang="ko-KR" sz="3000" b="0" i="0" u="none" strike="noStrike" spc="-100" dirty="0">
              <a:solidFill>
                <a:srgbClr val="FFFFFF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73200" y="5664200"/>
            <a:ext cx="5626100" cy="360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견적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서비스</a:t>
            </a: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교체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알림 후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예약</a:t>
            </a:r>
            <a:endParaRPr lang="ko-KR" sz="2200" spc="-100" dirty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부품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관리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재고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</a:t>
            </a: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AOS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연동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(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자동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알림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, 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재고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확인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0400" y="3873500"/>
            <a:ext cx="6718300" cy="5740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100" y="3619500"/>
            <a:ext cx="838200" cy="495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0" y="5143500"/>
            <a:ext cx="6489700" cy="43180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 bwMode="white">
          <a:xfrm>
            <a:off x="8801100" y="4368800"/>
            <a:ext cx="57912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타이어</a:t>
            </a:r>
            <a:r>
              <a:rPr lang="en-US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데이터</a:t>
            </a:r>
            <a:r>
              <a:rPr lang="en-US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sz="3000" b="0" i="0" u="none" strike="noStrike" spc="-1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813800" y="5575300"/>
            <a:ext cx="5626100" cy="345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종류</a:t>
            </a:r>
            <a:r>
              <a:rPr lang="ko-KR" alt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와  구매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데이터베이스</a:t>
            </a:r>
            <a:endParaRPr lang="en-US" altLang="ko-KR" sz="2200" spc="-100" dirty="0" smtClean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 기반 타이어 추천</a:t>
            </a:r>
            <a:endParaRPr lang="en-US" altLang="ko-KR" sz="2200" spc="-100" dirty="0" smtClean="0">
              <a:solidFill>
                <a:srgbClr val="17346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  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사용자</a:t>
            </a:r>
            <a:r>
              <a:rPr lang="en-US" alt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별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상태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모니터링</a:t>
            </a:r>
          </a:p>
          <a:p>
            <a:pPr>
              <a:lnSpc>
                <a:spcPct val="200000"/>
              </a:lnSpc>
            </a:pP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 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  </a:t>
            </a:r>
            <a:r>
              <a:rPr lang="ko-KR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최적</a:t>
            </a:r>
            <a:r>
              <a:rPr lang="en-US" sz="2200" spc="-100" dirty="0" smtClean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교체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시기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예측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및</a:t>
            </a:r>
            <a:r>
              <a:rPr lang="en-US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sz="2200" spc="-100" dirty="0">
                <a:solidFill>
                  <a:srgbClr val="17346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추천</a:t>
            </a:r>
          </a:p>
        </p:txBody>
      </p:sp>
    </p:spTree>
    <p:extLst>
      <p:ext uri="{BB962C8B-B14F-4D97-AF65-F5344CB8AC3E}">
        <p14:creationId xmlns:p14="http://schemas.microsoft.com/office/powerpoint/2010/main" val="58557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2785"/>
            <a:ext cx="18300700" cy="799421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514600" y="637987"/>
            <a:ext cx="147828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관리자</a:t>
            </a:r>
            <a:r>
              <a:rPr kumimoji="0" 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   </a:t>
            </a:r>
            <a:r>
              <a:rPr kumimoji="0" lang="en-US" altLang="ko-KR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_2</a:t>
            </a:r>
            <a:r>
              <a:rPr kumimoji="0" lang="en-US" sz="6500" b="0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kumimoji="0" lang="ko-KR" altLang="en-US" sz="6500" b="0" i="0" u="none" strike="noStrike" kern="1200" cap="none" spc="-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0" y="2507676"/>
            <a:ext cx="4445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00" y="2520376"/>
            <a:ext cx="444500" cy="44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200" y="2520376"/>
            <a:ext cx="444500" cy="444500"/>
          </a:xfrm>
          <a:prstGeom prst="rect">
            <a:avLst/>
          </a:prstGeom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361" y="2705100"/>
            <a:ext cx="3898640" cy="6934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430969" y="3290090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엔진오일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교체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60760" y="4551964"/>
            <a:ext cx="4175821" cy="38572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온라인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/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앱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실시간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가용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확인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오일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케어 해당 여부 확인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확정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자동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알림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교체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이력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기능</a:t>
            </a:r>
          </a:p>
        </p:txBody>
      </p:sp>
      <p:pic>
        <p:nvPicPr>
          <p:cNvPr id="19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481" y="2705100"/>
            <a:ext cx="3898640" cy="6934200"/>
          </a:xfrm>
          <a:prstGeom prst="rect">
            <a:avLst/>
          </a:prstGeom>
        </p:spPr>
      </p:pic>
      <p:pic>
        <p:nvPicPr>
          <p:cNvPr id="20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9160" y="2705100"/>
            <a:ext cx="3898640" cy="69342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7089210" y="3290090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부품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34268" y="4549289"/>
            <a:ext cx="3857564" cy="501191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marR="0" lvl="0" indent="-34290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차량 부품  데이터 처리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lang="en-US" altLang="ko-KR" sz="2200" spc="-100" dirty="0">
              <a:solidFill>
                <a:srgbClr val="091E3C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R="0" lvl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실시간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현황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파악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자동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발주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연동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부품 별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사용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통계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분석</a:t>
            </a:r>
          </a:p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예측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기반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92615" y="3220002"/>
            <a:ext cx="43815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AOS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연동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58840" y="4008528"/>
            <a:ext cx="3359280" cy="52649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사용자 </a:t>
            </a:r>
            <a:endParaRPr kumimoji="0" lang="en-US" sz="2200" b="0" i="0" u="none" strike="noStrike" kern="1200" cap="none" spc="-10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자동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알림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시스템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예약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정보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연동</a:t>
            </a: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일정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</a:t>
            </a:r>
            <a:endParaRPr kumimoji="0" lang="en-US" altLang="ko-KR" sz="2200" b="0" i="0" u="none" strike="noStrike" kern="1200" cap="none" spc="-100" normalizeH="0" baseline="0" noProof="0" dirty="0" smtClean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050" b="0" i="0" u="none" strike="noStrike" kern="1200" cap="none" spc="-100" normalizeH="0" baseline="0" noProof="0" dirty="0" smtClean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R="0" lvl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200" spc="-100" dirty="0" smtClean="0">
                <a:solidFill>
                  <a:schemeClr val="bg1">
                    <a:lumMod val="6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관리자</a:t>
            </a:r>
            <a:endParaRPr lang="en-US" altLang="ko-KR" sz="2000" spc="-100" dirty="0">
              <a:solidFill>
                <a:schemeClr val="bg1">
                  <a:lumMod val="6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재고</a:t>
            </a:r>
            <a:r>
              <a:rPr lang="en-US" altLang="ko-KR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200" spc="-100" dirty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부족</a:t>
            </a:r>
            <a:r>
              <a:rPr lang="en-US" altLang="ko-KR" sz="2200" spc="-100" dirty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lang="ko-KR" altLang="en-US" sz="2200" spc="-100" dirty="0" err="1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알리미</a:t>
            </a:r>
            <a:r>
              <a:rPr lang="en-US" altLang="ko-KR" sz="2200" spc="-100" dirty="0" smtClean="0">
                <a:solidFill>
                  <a:srgbClr val="091E3C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091E3C"/>
              </a:solidFill>
              <a:effectLst/>
              <a:uLnTx/>
              <a:uFillTx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 </a:t>
            </a:r>
            <a:r>
              <a:rPr kumimoji="0" lang="ko-KR" altLang="en-US" sz="2200" b="0" i="0" u="none" strike="noStrike" kern="1200" cap="none" spc="-100" normalizeH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실시간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091E3C"/>
                </a:solidFill>
                <a:effectLst/>
                <a:uLnTx/>
                <a:uFillTx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공유</a:t>
            </a:r>
          </a:p>
        </p:txBody>
      </p:sp>
    </p:spTree>
    <p:extLst>
      <p:ext uri="{BB962C8B-B14F-4D97-AF65-F5344CB8AC3E}">
        <p14:creationId xmlns:p14="http://schemas.microsoft.com/office/powerpoint/2010/main" val="209634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482600" cy="7366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60500" y="1092200"/>
            <a:ext cx="153670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9600"/>
              </a:lnSpc>
              <a:defRPr/>
            </a:pPr>
            <a:r>
              <a:rPr lang="ko-KR" altLang="en-US" sz="6500" b="1" spc="-200" dirty="0" smtClean="0">
                <a:solidFill>
                  <a:srgbClr val="FFFFFF"/>
                </a:solidFill>
                <a:ea typeface="LINE Seed Sans KR Regular"/>
              </a:rPr>
              <a:t>사용자    </a:t>
            </a:r>
            <a:r>
              <a:rPr kumimoji="0" lang="ko-KR" altLang="en-US" sz="6500" b="1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  <a:r>
              <a:rPr kumimoji="0" lang="en-US" sz="6500" b="1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6500" b="1" i="0" u="none" strike="noStrike" kern="1200" cap="none" spc="-20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구조</a:t>
            </a:r>
            <a:endParaRPr kumimoji="0" lang="ko-KR" altLang="en-US" sz="6500" b="1" i="0" u="none" strike="noStrike" kern="1200" cap="none" spc="-2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3962400"/>
            <a:ext cx="5168900" cy="516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400" y="4140200"/>
            <a:ext cx="4851400" cy="48514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7137400" y="6007100"/>
            <a:ext cx="40894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500" b="0" i="0" u="none" strike="noStrike" kern="1200" cap="none" spc="-1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사용자</a:t>
            </a:r>
          </a:p>
          <a:p>
            <a:pPr marL="0" marR="0" lvl="0" indent="0" algn="ctr" defTabSz="914400" rtl="0" eaLnBrk="1" fontAlgn="auto" latinLnBrk="0" hangingPunct="1">
              <a:lnSpc>
                <a:spcPct val="87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(User)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8900" y="3746500"/>
            <a:ext cx="44323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서비스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이용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200" y="3657600"/>
            <a:ext cx="749300" cy="7493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69000" y="38100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24200" y="4749800"/>
            <a:ext cx="2628900" cy="1320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R="0" lvl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차량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점검 예약</a:t>
            </a:r>
            <a:endParaRPr kumimoji="0" lang="ko-KR" altLang="en-US" sz="2800" b="0" i="0" u="sng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맞춤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상담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0300" y="6997700"/>
            <a:ext cx="4381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요청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6908800"/>
            <a:ext cx="749300" cy="7493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740400" y="70485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86000" y="7759700"/>
            <a:ext cx="322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유지보수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일정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관리</a:t>
            </a: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교체</a:t>
            </a: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알림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설정</a:t>
            </a:r>
            <a:endParaRPr kumimoji="0" lang="ko-KR" altLang="en-US" sz="2200" b="0" i="0" u="sng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585700" y="3759200"/>
            <a:ext cx="4508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정보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확인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1300" y="3670300"/>
            <a:ext cx="749300" cy="7493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1734800" y="38100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420600" y="4521200"/>
            <a:ext cx="4495800" cy="1231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marR="0" lvl="0" indent="-34290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부품</a:t>
            </a: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최저가 </a:t>
            </a:r>
            <a:r>
              <a:rPr kumimoji="0" 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비교</a:t>
            </a:r>
            <a:endParaRPr kumimoji="0" lang="en-US" altLang="ko-KR" sz="2800" b="0" i="0" u="sng" strike="noStrike" kern="1200" cap="none" spc="-100" normalizeH="0" baseline="0" noProof="0" dirty="0" smtClean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200" spc="-100" dirty="0" smtClean="0">
                <a:solidFill>
                  <a:srgbClr val="D0DAF5"/>
                </a:solidFill>
                <a:latin typeface="Calibri"/>
                <a:ea typeface="LINE Seed Sans KR Regular"/>
              </a:rPr>
              <a:t>추천 부품</a:t>
            </a:r>
            <a:r>
              <a:rPr lang="en-US" altLang="ko-KR" sz="2200" spc="-100" dirty="0" smtClean="0">
                <a:solidFill>
                  <a:srgbClr val="D0DAF5"/>
                </a:solidFill>
                <a:latin typeface="Calibri"/>
                <a:ea typeface="LINE Seed Sans KR Regular"/>
              </a:rPr>
              <a:t>, </a:t>
            </a:r>
            <a:r>
              <a:rPr lang="ko-KR" altLang="en-US" sz="2200" spc="-100" dirty="0" smtClean="0">
                <a:solidFill>
                  <a:srgbClr val="D0DAF5"/>
                </a:solidFill>
                <a:latin typeface="Calibri"/>
                <a:ea typeface="LINE Seed Sans KR Regular"/>
              </a:rPr>
              <a:t>정보 확인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srgbClr val="D0DAF5"/>
              </a:solidFill>
              <a:effectLst/>
              <a:uLnTx/>
              <a:uFillTx/>
              <a:latin typeface="Calibri"/>
              <a:ea typeface="LINE Seed Sans KR Regular"/>
              <a:cs typeface="+mn-c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865100" y="6997700"/>
            <a:ext cx="45085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기능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2600" y="6908800"/>
            <a:ext cx="749300" cy="7493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1976100" y="7061200"/>
            <a:ext cx="6350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1200" cap="none" spc="-100" normalizeH="0" baseline="0" noProof="0">
                <a:ln>
                  <a:noFill/>
                </a:ln>
                <a:solidFill>
                  <a:srgbClr val="334D74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589875" y="7632700"/>
            <a:ext cx="44958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-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온라인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8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시스템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 smtClean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긴급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정비</a:t>
            </a: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 </a:t>
            </a:r>
            <a:r>
              <a:rPr kumimoji="0" lang="ko-KR" alt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</a:p>
          <a:p>
            <a:pPr marL="0" marR="0" lvl="0" indent="0" algn="l" defTabSz="914400" rtl="0" eaLnBrk="1" fontAlgn="auto" latinLnBrk="0" hangingPunct="1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ea typeface="+mn-ea"/>
                <a:cs typeface="+mn-cs"/>
              </a:rPr>
              <a:t>-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예약</a:t>
            </a:r>
            <a:r>
              <a:rPr kumimoji="0" 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변경</a:t>
            </a:r>
            <a:r>
              <a:rPr kumimoji="0" 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및</a:t>
            </a:r>
            <a:r>
              <a:rPr kumimoji="0" 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LINE Seed Sans KR Regular"/>
                <a:cs typeface="+mn-cs"/>
              </a:rPr>
              <a:t> </a:t>
            </a:r>
            <a:r>
              <a:rPr kumimoji="0" lang="ko-KR" altLang="en-US" sz="2200" b="0" i="0" u="sng" strike="noStrike" kern="1200" cap="none" spc="-100" normalizeH="0" baseline="0" noProof="0" dirty="0">
                <a:ln>
                  <a:noFill/>
                </a:ln>
                <a:solidFill>
                  <a:srgbClr val="D0DAF5"/>
                </a:solidFill>
                <a:effectLst/>
                <a:uLnTx/>
                <a:uFillTx/>
                <a:latin typeface="Calibri"/>
                <a:ea typeface="LINE Seed Sans KR Regular"/>
                <a:cs typeface="+mn-cs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13473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604</Words>
  <Application>Microsoft Office PowerPoint</Application>
  <PresentationFormat>사용자 지정</PresentationFormat>
  <Paragraphs>200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Pretendard SemiBold</vt:lpstr>
      <vt:lpstr>Hallym Gothic Bold</vt:lpstr>
      <vt:lpstr>Arial</vt:lpstr>
      <vt:lpstr>Pretendard Medium</vt:lpstr>
      <vt:lpstr>LINE Seed Sans KR Regular</vt:lpstr>
      <vt:lpstr>Pretendard ExtraBold</vt:lpstr>
      <vt:lpstr>Hallym Gothic Regular</vt:lpstr>
      <vt:lpstr>Pretendard Light</vt:lpstr>
      <vt:lpstr>Pretendard Bold</vt:lpstr>
      <vt:lpstr>Hallym Gothic Medium</vt:lpstr>
      <vt:lpstr>맑은 고딕</vt:lpstr>
      <vt:lpstr>Wingdings</vt:lpstr>
      <vt:lpstr>Calibri</vt:lpstr>
      <vt:lpstr>Pretendard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PC06-09</dc:creator>
  <cp:lastModifiedBy>PC06-09</cp:lastModifiedBy>
  <cp:revision>37</cp:revision>
  <dcterms:created xsi:type="dcterms:W3CDTF">2006-08-16T00:00:00Z</dcterms:created>
  <dcterms:modified xsi:type="dcterms:W3CDTF">2025-02-25T02:15:05Z</dcterms:modified>
</cp:coreProperties>
</file>