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84" r:id="rId5"/>
    <p:sldId id="266" r:id="rId6"/>
    <p:sldId id="279" r:id="rId7"/>
    <p:sldId id="267" r:id="rId8"/>
    <p:sldId id="283" r:id="rId9"/>
    <p:sldId id="268" r:id="rId10"/>
    <p:sldId id="276" r:id="rId11"/>
    <p:sldId id="273" r:id="rId12"/>
    <p:sldId id="275" r:id="rId13"/>
    <p:sldId id="278" r:id="rId14"/>
    <p:sldId id="280" r:id="rId15"/>
    <p:sldId id="264" r:id="rId16"/>
  </p:sldIdLst>
  <p:sldSz cx="18288000" cy="10287000"/>
  <p:notesSz cx="6858000" cy="9144000"/>
  <p:embeddedFontLst>
    <p:embeddedFont>
      <p:font typeface="Pretendard" panose="02000503000000020004" pitchFamily="2" charset="-127"/>
      <p:regular r:id="rId18"/>
      <p:bold r:id="rId19"/>
    </p:embeddedFont>
    <p:embeddedFont>
      <p:font typeface="Pretendard SemiBold" panose="02000703000000020004" pitchFamily="2" charset="-127"/>
      <p:bold r:id="rId20"/>
    </p:embeddedFont>
    <p:embeddedFont>
      <p:font typeface="Pretendard ExtraBold" panose="02000903000000020004" pitchFamily="2" charset="-127"/>
      <p:bold r:id="rId21"/>
    </p:embeddedFont>
    <p:embeddedFont>
      <p:font typeface="Pretendard Medium" panose="02000603000000020004" pitchFamily="2" charset="-127"/>
      <p:regular r:id="rId22"/>
    </p:embeddedFont>
    <p:embeddedFont>
      <p:font typeface="Pretendard Bold" panose="02000803000000020004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Hallym Gothic Bold" panose="020B0803000000000000" pitchFamily="50" charset="-127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allym Gothic Medium" panose="020B0603000000000000" pitchFamily="50" charset="-127"/>
      <p:regular r:id="rId31"/>
    </p:embeddedFont>
    <p:embeddedFont>
      <p:font typeface="Pretendard Light" panose="02000403000000020004" pitchFamily="2" charset="-127"/>
      <p:regular r:id="rId32"/>
    </p:embeddedFont>
    <p:embeddedFont>
      <p:font typeface="Hallym Gothic Regular" panose="020B0503000000000000" pitchFamily="50" charset="-127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E3C"/>
    <a:srgbClr val="133D78"/>
    <a:srgbClr val="D7CAE4"/>
    <a:srgbClr val="F7B7B7"/>
    <a:srgbClr val="3C4F6A"/>
    <a:srgbClr val="C0C0C0"/>
    <a:srgbClr val="1F5AB5"/>
    <a:srgbClr val="84B5FF"/>
    <a:srgbClr val="A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95" autoAdjust="0"/>
  </p:normalViewPr>
  <p:slideViewPr>
    <p:cSldViewPr>
      <p:cViewPr varScale="1">
        <p:scale>
          <a:sx n="54" d="100"/>
          <a:sy n="54" d="100"/>
        </p:scale>
        <p:origin x="108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F348-9243-4D53-86E3-DE77BED8CD3E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4C53-7E31-496C-A645-60F81585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서민들을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위한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혁신적인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및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장비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중개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플랫폼입니다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지속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모빌리티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생태계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조성에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기여할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것입니다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6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2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4000"/>
            <a:ext cx="15836900" cy="311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 bwMode="white">
          <a:xfrm>
            <a:off x="1435100" y="3479800"/>
            <a:ext cx="154051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300" spc="-200" dirty="0" smtClean="0">
                <a:solidFill>
                  <a:schemeClr val="bg1"/>
                </a:solidFill>
                <a:ea typeface="Hallym Gothic Bold"/>
              </a:rPr>
              <a:t>차고지  </a:t>
            </a:r>
            <a:r>
              <a:rPr lang="ko-KR" altLang="en-US" sz="5400" spc="-200" dirty="0" smtClean="0">
                <a:solidFill>
                  <a:schemeClr val="bg1"/>
                </a:solidFill>
                <a:ea typeface="Hallym Gothic Bold"/>
              </a:rPr>
              <a:t>차량 유지 보수 시스템</a:t>
            </a:r>
            <a:endParaRPr lang="ko-KR" sz="9300" b="0" i="0" u="none" strike="noStrike" spc="-200" dirty="0">
              <a:solidFill>
                <a:schemeClr val="bg1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6687474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800" spc="-100" dirty="0" smtClean="0">
                <a:solidFill>
                  <a:srgbClr val="002841"/>
                </a:solidFill>
                <a:ea typeface="Hallym Gothic Regular"/>
              </a:rPr>
              <a:t>1</a:t>
            </a:r>
            <a:r>
              <a:rPr lang="ko-KR" altLang="en-US" sz="2800" spc="-100" dirty="0" smtClean="0">
                <a:solidFill>
                  <a:srgbClr val="002841"/>
                </a:solidFill>
                <a:ea typeface="Hallym Gothic Regular"/>
              </a:rPr>
              <a:t>조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42200" y="6178550"/>
            <a:ext cx="9144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팀장 </a:t>
            </a:r>
            <a:r>
              <a:rPr lang="en-US" altLang="ko-KR" sz="2500" spc="-100" dirty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강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미림</a:t>
            </a:r>
            <a:endParaRPr lang="ko-KR" altLang="ko-KR" sz="2500" spc="-100" dirty="0" smtClean="0">
              <a:solidFill>
                <a:srgbClr val="002841"/>
              </a:solidFill>
              <a:ea typeface="Hallym Gothic Regular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조원 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 권 민우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박 영웅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황 승현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2025.02.19~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318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002841"/>
                </a:solidFill>
                <a:latin typeface="Hallym Gothic Medium"/>
              </a:rPr>
              <a:t>Version </a:t>
            </a: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1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80293"/>
            <a:ext cx="1952743" cy="928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785"/>
            <a:ext cx="18300700" cy="79942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14600" y="637987"/>
            <a:ext cx="147828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   </a:t>
            </a:r>
            <a:r>
              <a:rPr kumimoji="0" lang="en-US" altLang="ko-KR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_2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6500" b="0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2507676"/>
            <a:ext cx="4445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2520376"/>
            <a:ext cx="4445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0" y="2520376"/>
            <a:ext cx="444500" cy="44450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61" y="2705100"/>
            <a:ext cx="3898640" cy="6934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30969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엔진오일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0760" y="4551964"/>
            <a:ext cx="4175821" cy="38572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/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확인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오일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케어 해당 여부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확정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이력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기능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481" y="2705100"/>
            <a:ext cx="3898640" cy="693420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9160" y="2705100"/>
            <a:ext cx="3898640" cy="6934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089210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4268" y="4549289"/>
            <a:ext cx="3857564" cy="501191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부품  데이터 처리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en-US" altLang="ko-KR" sz="2200" spc="-100" dirty="0">
              <a:solidFill>
                <a:srgbClr val="091E3C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파악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발주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 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통계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분석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92615" y="3220002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AOS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8840" y="4008528"/>
            <a:ext cx="3359280" cy="52649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사용자 </a:t>
            </a:r>
            <a:endParaRPr kumimoji="0" lang="en-US" sz="2200" b="0" i="0" u="none" strike="noStrike" kern="1200" cap="none" spc="-10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정보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endParaRPr kumimoji="0" lang="en-US" altLang="ko-KR" sz="220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5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spc="-100" dirty="0" smtClean="0">
                <a:solidFill>
                  <a:schemeClr val="bg1">
                    <a:lumMod val="6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endParaRPr lang="en-US" altLang="ko-KR" sz="2000" spc="-100" dirty="0">
              <a:solidFill>
                <a:schemeClr val="bg1">
                  <a:lumMod val="6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부족</a:t>
            </a:r>
            <a:r>
              <a:rPr lang="en-US" altLang="ko-KR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lang="ko-KR" altLang="en-US" sz="2200" spc="-100" dirty="0" err="1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알리미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209634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  <a:defRPr/>
            </a:pPr>
            <a:r>
              <a:rPr lang="ko-KR" altLang="en-US" sz="6500" b="1" spc="-200" dirty="0" smtClean="0">
                <a:solidFill>
                  <a:srgbClr val="FFFFFF"/>
                </a:solidFill>
                <a:ea typeface="LINE Seed Sans KR Regular"/>
              </a:rPr>
              <a:t>사용자   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  <a:endParaRPr kumimoji="0" lang="ko-KR" altLang="en-US" sz="6500" b="1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962400"/>
            <a:ext cx="5168900" cy="516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4140200"/>
            <a:ext cx="4851400" cy="4851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7137400" y="6007100"/>
            <a:ext cx="4089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사용자</a:t>
            </a:r>
          </a:p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(User)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8900" y="3746500"/>
            <a:ext cx="44323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657600"/>
            <a:ext cx="749300" cy="749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690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24200" y="4749800"/>
            <a:ext cx="2628900" cy="1320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R="0" lvl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점검 예약</a:t>
            </a:r>
            <a:endParaRPr kumimoji="0" lang="ko-KR" altLang="en-US" sz="28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맞춤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00" y="6997700"/>
            <a:ext cx="4381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요청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908800"/>
            <a:ext cx="749300" cy="749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70485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6000" y="7759700"/>
            <a:ext cx="322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유지보수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설정</a:t>
            </a:r>
            <a:endParaRPr kumimoji="0" lang="ko-KR" altLang="en-US" sz="22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585700" y="37592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300" y="3670300"/>
            <a:ext cx="749300" cy="749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7348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20600" y="4521200"/>
            <a:ext cx="4495800" cy="1231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최저가 </a:t>
            </a:r>
            <a:r>
              <a:rPr kumimoji="0" 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비교</a:t>
            </a:r>
            <a:endParaRPr kumimoji="0" lang="en-US" altLang="ko-KR" sz="2800" b="0" i="0" u="sng" strike="noStrike" kern="1200" cap="none" spc="-100" normalizeH="0" baseline="0" noProof="0" dirty="0" smtClean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추천 부품</a:t>
            </a:r>
            <a:r>
              <a:rPr lang="en-US" altLang="ko-KR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, </a:t>
            </a: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정보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65100" y="69977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600" y="6908800"/>
            <a:ext cx="749300" cy="7493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976100" y="70612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89875" y="7632700"/>
            <a:ext cx="449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긴급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변경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473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989300" y="762000"/>
            <a:ext cx="14732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5200" y="762000"/>
            <a:ext cx="14732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976600" y="-711200"/>
            <a:ext cx="1473200" cy="147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7449800" y="-711200"/>
            <a:ext cx="1473200" cy="1473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기술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스택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467100"/>
            <a:ext cx="4572000" cy="92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383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Frontend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073400"/>
            <a:ext cx="584200" cy="584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639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97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React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독립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반응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디자인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</a:t>
            </a:r>
            <a:r>
              <a:rPr kumimoji="0" lang="en-US" sz="2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Relux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67100"/>
            <a:ext cx="4572000" cy="92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644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Backend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30734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8900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358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Node.js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Express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API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비동기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4100" y="3467100"/>
            <a:ext cx="4572000" cy="927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8905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Database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0" y="3073400"/>
            <a:ext cx="584200" cy="5842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45288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619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err="1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Mysql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문서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유연한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스키마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6883400"/>
            <a:ext cx="4572000" cy="927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7719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API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6477000"/>
            <a:ext cx="584200" cy="58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975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30600" y="80899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JWT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인증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버전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캐싱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6883400"/>
            <a:ext cx="4572000" cy="9271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7696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DevOps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7100" y="6477000"/>
            <a:ext cx="584200" cy="5842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3952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528300" y="8089900"/>
            <a:ext cx="42164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AWS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클라우드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호스팅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7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38350" y="89535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차고지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장점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1651000" y="6210300"/>
            <a:ext cx="63246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79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편리성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5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언제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어디서나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가능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모바일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2971800"/>
            <a:ext cx="6324600" cy="323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9398000" y="6210300"/>
            <a:ext cx="6324600" cy="3403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626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경제성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52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저렴한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다양한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제공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직거래로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장기적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절약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0" y="2971800"/>
            <a:ext cx="6324600" cy="323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00" y="6413500"/>
            <a:ext cx="14351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975600" y="6718300"/>
            <a:ext cx="14351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6243300" y="-1816100"/>
            <a:ext cx="3365500" cy="336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3690600" y="-1816100"/>
            <a:ext cx="3390900" cy="33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57400" y="4000500"/>
            <a:ext cx="15303500" cy="426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경제성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저렴한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가격으로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차량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관리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부담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감소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편의성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언제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어디서나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쉽게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이용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타이어부터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정비까지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종합적인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제공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자동차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관련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시장에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새로운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패러다임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확장성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분야로의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적용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가능성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결론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54475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 dirty="0">
                <a:solidFill>
                  <a:schemeClr val="bg1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Copyright ⓒ </a:t>
            </a:r>
            <a:r>
              <a:rPr lang="en-US" altLang="ko-KR" sz="1700" dirty="0" err="1" smtClean="0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1700" dirty="0" smtClean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sz="1700" b="0" i="0" u="none" strike="noStrike" dirty="0" smtClean="0">
                <a:solidFill>
                  <a:srgbClr val="FFFDF6"/>
                </a:solidFill>
                <a:latin typeface="Hallym Gothic Regular"/>
              </a:rPr>
              <a:t>Corp. </a:t>
            </a: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All Rights Reserved.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4700" y="5854700"/>
            <a:ext cx="40259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 dirty="0">
                <a:solidFill>
                  <a:srgbClr val="FFFDF6"/>
                </a:solidFill>
                <a:latin typeface="Hallym Gothic Regular"/>
              </a:rPr>
              <a:t>www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.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altLang="ko-KR" sz="2400" dirty="0" err="1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. 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com</a:t>
            </a:r>
            <a:endParaRPr lang="en-US" sz="21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White">
          <a:xfrm>
            <a:off x="6674981" y="-1566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924828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5789373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62" y="8680953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276813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 bwMode="blackWhite"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프로젝트 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개요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 bwMode="blackWhite">
          <a:xfrm>
            <a:off x="8661400" y="3541473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200" spc="-100" dirty="0" smtClean="0">
                <a:solidFill>
                  <a:srgbClr val="FFFDF6"/>
                </a:solidFill>
                <a:ea typeface="Hallym Gothic Regular"/>
              </a:rPr>
              <a:t>SWOT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  분석</a:t>
            </a:r>
            <a:r>
              <a:rPr lang="en-US" altLang="ko-KR" sz="2900" spc="-100" dirty="0" smtClean="0">
                <a:solidFill>
                  <a:srgbClr val="FFFDF6"/>
                </a:solidFill>
                <a:ea typeface="Hallym Gothic Regular"/>
              </a:rPr>
              <a:t> 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34300" y="3522423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 bwMode="blackWhite">
          <a:xfrm>
            <a:off x="8698059" y="7658772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관리 시스템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34300" y="4849487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>
                <a:solidFill>
                  <a:srgbClr val="FFFDF6"/>
                </a:solidFill>
                <a:latin typeface="Hallym Gothic Bold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 bwMode="blackWhite">
          <a:xfrm>
            <a:off x="8674100" y="4881237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서비스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55177" y="7658772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05.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6" name="TextBox 16"/>
          <p:cNvSpPr txBox="1"/>
          <p:nvPr/>
        </p:nvSpPr>
        <p:spPr bwMode="blackWhite">
          <a:xfrm>
            <a:off x="8691671" y="9126735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기술 스택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85448" y="9101596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06.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7"/>
          <a:stretch/>
        </p:blipFill>
        <p:spPr>
          <a:xfrm>
            <a:off x="0" y="5067300"/>
            <a:ext cx="6680200" cy="5365594"/>
          </a:xfrm>
          <a:prstGeom prst="rect">
            <a:avLst/>
          </a:prstGeom>
          <a:noFill/>
          <a:ln>
            <a:noFill/>
          </a:ln>
          <a:effectLst>
            <a:glow rad="25400">
              <a:schemeClr val="bg1">
                <a:alpha val="99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extBox 13"/>
          <p:cNvSpPr txBox="1"/>
          <p:nvPr/>
        </p:nvSpPr>
        <p:spPr>
          <a:xfrm>
            <a:off x="7758259" y="6223629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04.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21" name="TextBox 14"/>
          <p:cNvSpPr txBox="1"/>
          <p:nvPr/>
        </p:nvSpPr>
        <p:spPr bwMode="blackWhite">
          <a:xfrm>
            <a:off x="8698059" y="6255379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일정표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7197116"/>
            <a:ext cx="11607800" cy="2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White">
          <a:xfrm>
            <a:off x="6674981" y="-1566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924828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5789373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62" y="8680953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276813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 bwMode="blackWhite"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29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Data  </a:t>
            </a:r>
            <a:r>
              <a:rPr lang="en-US" altLang="ko-KR" sz="32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design</a:t>
            </a:r>
            <a:endParaRPr lang="ko-KR" altLang="en-US" sz="2900" spc="-100" dirty="0">
              <a:solidFill>
                <a:srgbClr val="FFFDF6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07.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0" name="TextBox 10"/>
          <p:cNvSpPr txBox="1"/>
          <p:nvPr/>
        </p:nvSpPr>
        <p:spPr bwMode="blackWhite">
          <a:xfrm>
            <a:off x="8661400" y="3541473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2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Use case Diagram</a:t>
            </a:r>
            <a:endParaRPr lang="ko-KR" altLang="en-US" sz="2800" spc="-100" dirty="0">
              <a:solidFill>
                <a:srgbClr val="FFFDF6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34300" y="3522423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08.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2" name="TextBox 12"/>
          <p:cNvSpPr txBox="1"/>
          <p:nvPr/>
        </p:nvSpPr>
        <p:spPr bwMode="blackWhite">
          <a:xfrm>
            <a:off x="8698059" y="7658772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2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Sequence Diagram</a:t>
            </a:r>
            <a:endParaRPr lang="ko-KR" altLang="en-US" sz="3200" spc="-100" dirty="0">
              <a:solidFill>
                <a:srgbClr val="FFFDF6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34300" y="4849487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09.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4" name="TextBox 14"/>
          <p:cNvSpPr txBox="1"/>
          <p:nvPr/>
        </p:nvSpPr>
        <p:spPr bwMode="blackWhite">
          <a:xfrm>
            <a:off x="8674100" y="4881237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2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Flow Chart</a:t>
            </a:r>
            <a:endParaRPr lang="en-US" sz="3200" b="0" i="0" u="none" strike="noStrike" spc="-100" dirty="0">
              <a:solidFill>
                <a:srgbClr val="FFFDF6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55177" y="7658772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spc="-200" dirty="0" smtClean="0">
                <a:solidFill>
                  <a:srgbClr val="FFFDF6"/>
                </a:solidFill>
                <a:latin typeface="Hallym Gothic Bold"/>
              </a:rPr>
              <a:t>11</a:t>
            </a: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6" name="TextBox 16"/>
          <p:cNvSpPr txBox="1"/>
          <p:nvPr/>
        </p:nvSpPr>
        <p:spPr bwMode="blackWhite">
          <a:xfrm>
            <a:off x="8691671" y="9126735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기술 스택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85448" y="9101596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spc="-200" dirty="0" smtClean="0">
                <a:solidFill>
                  <a:srgbClr val="FFFDF6"/>
                </a:solidFill>
                <a:latin typeface="Hallym Gothic Bold"/>
              </a:rPr>
              <a:t>12</a:t>
            </a: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7"/>
          <a:stretch/>
        </p:blipFill>
        <p:spPr>
          <a:xfrm>
            <a:off x="0" y="5067300"/>
            <a:ext cx="6680200" cy="5365594"/>
          </a:xfrm>
          <a:prstGeom prst="rect">
            <a:avLst/>
          </a:prstGeom>
          <a:noFill/>
          <a:ln>
            <a:noFill/>
          </a:ln>
          <a:effectLst>
            <a:glow rad="25400">
              <a:schemeClr val="bg1">
                <a:alpha val="99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extBox 13"/>
          <p:cNvSpPr txBox="1"/>
          <p:nvPr/>
        </p:nvSpPr>
        <p:spPr>
          <a:xfrm>
            <a:off x="7758259" y="6223629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spc="-200" dirty="0" smtClean="0">
                <a:solidFill>
                  <a:srgbClr val="FFFDF6"/>
                </a:solidFill>
                <a:latin typeface="Hallym Gothic Bold"/>
              </a:rPr>
              <a:t>10</a:t>
            </a: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21" name="TextBox 14"/>
          <p:cNvSpPr txBox="1"/>
          <p:nvPr/>
        </p:nvSpPr>
        <p:spPr bwMode="blackWhite">
          <a:xfrm>
            <a:off x="8698059" y="6255379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spc="-100" dirty="0" smtClean="0">
                <a:solidFill>
                  <a:srgbClr val="FFFDF6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ER Diagram</a:t>
            </a:r>
            <a:endParaRPr lang="en-US" sz="3200" b="0" i="0" u="none" strike="noStrike" spc="-100" dirty="0">
              <a:solidFill>
                <a:srgbClr val="FFFDF6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7197116"/>
            <a:ext cx="116078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9400" y="-647700"/>
            <a:ext cx="11582400" cy="11582400"/>
          </a:xfrm>
          <a:prstGeom prst="rect">
            <a:avLst/>
          </a:prstGeom>
          <a:solidFill>
            <a:srgbClr val="091E3C"/>
          </a:solidFill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4826000"/>
            <a:ext cx="7404100" cy="7404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33800" y="6085115"/>
            <a:ext cx="29718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altLang="ko-KR" sz="60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</a:t>
            </a:r>
            <a:r>
              <a:rPr lang="en-US" altLang="ko-KR" sz="4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arag</a:t>
            </a:r>
            <a:r>
              <a:rPr lang="en-US" altLang="ko-KR" sz="5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EZ</a:t>
            </a:r>
            <a:r>
              <a:rPr lang="en-US" altLang="ko-KR" sz="4400" b="1" spc="-1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endParaRPr lang="ko-KR" sz="4400" b="1" i="0" u="none" strike="noStrike" spc="-1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4750" y="7179130"/>
            <a:ext cx="8470900" cy="1981654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4000" b="1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(Garage + Easy → 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</a:t>
            </a:r>
            <a:r>
              <a:rPr lang="en-US" sz="4000" b="1" spc="-100" dirty="0" err="1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GaragEZ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')</a:t>
            </a:r>
            <a:endParaRPr lang="en-US" sz="4000" b="1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5200" y="952500"/>
            <a:ext cx="3810000" cy="939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프로젝트</a:t>
            </a:r>
            <a:r>
              <a:rPr lang="en-US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개요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550" y="2592161"/>
            <a:ext cx="8470900" cy="279309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언제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어디서나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이용</a:t>
            </a:r>
            <a:endParaRPr lang="ko-KR" sz="3200" b="0" i="0" u="none" strike="noStrike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경제적인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가격으로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다양한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분야에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확장성</a:t>
            </a:r>
            <a:endParaRPr lang="en-US" altLang="ko-KR" sz="3200" b="0" i="0" u="none" strike="noStrike" spc="-100" dirty="0" smtClean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중심의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맞춤형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4351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38350" y="76835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7200" b="0" i="0" u="none" strike="noStrike" spc="-200" dirty="0">
                <a:solidFill>
                  <a:srgbClr val="133D78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SWOT</a:t>
            </a:r>
            <a:r>
              <a:rPr lang="en-US" sz="72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7200" b="0" i="0" u="none" strike="noStrike" spc="-200" dirty="0">
                <a:solidFill>
                  <a:srgbClr val="133D78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분석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2562225"/>
            <a:ext cx="76581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124450" y="27114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강점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(Strength)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5000" y="3508375"/>
            <a:ext cx="6343650" cy="219392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저렴한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다양한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</a:t>
            </a:r>
            <a:r>
              <a:rPr lang="en-US" alt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된</a:t>
            </a: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6299200"/>
            <a:ext cx="76581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495800" y="64452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기회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(Opportunity)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5000" y="7153275"/>
            <a:ext cx="7035800" cy="22161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 err="1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모빌리티</a:t>
            </a: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시장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성장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서민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과 소상공인을</a:t>
            </a:r>
            <a:r>
              <a:rPr lang="en-US" altLang="ko-KR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위한  플랫폼</a:t>
            </a:r>
            <a:endParaRPr lang="en-US" altLang="ko-KR" sz="28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활용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가능성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지역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네트워크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2565400"/>
            <a:ext cx="7658100" cy="3403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820650" y="27114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약점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(Weakness)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29800" y="3711575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초기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인프라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구축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비용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전문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인력</a:t>
            </a:r>
            <a:r>
              <a:rPr lang="en-US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확보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sz="2200" b="0" i="0" u="none" strike="noStrike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브랜드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인지도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부족</a:t>
            </a:r>
          </a:p>
          <a:p>
            <a:pPr lvl="0" algn="l">
              <a:lnSpc>
                <a:spcPct val="116199"/>
              </a:lnSpc>
            </a:pPr>
            <a:endParaRPr lang="ko-KR" sz="2200" b="0" i="0" u="none" strike="noStrike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6299200"/>
            <a:ext cx="7658100" cy="3403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741400" y="645795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위협</a:t>
            </a:r>
            <a:r>
              <a:rPr lang="en-US" sz="3600" b="1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(Threat)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29800" y="7191375"/>
            <a:ext cx="7035800" cy="2139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업체의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견제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경기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침체로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수요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감소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법규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규제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변화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변화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에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따른</a:t>
            </a:r>
            <a:r>
              <a:rPr lang="en-US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적응</a:t>
            </a:r>
          </a:p>
        </p:txBody>
      </p:sp>
    </p:spTree>
    <p:extLst>
      <p:ext uri="{BB962C8B-B14F-4D97-AF65-F5344CB8AC3E}">
        <p14:creationId xmlns:p14="http://schemas.microsoft.com/office/powerpoint/2010/main" val="2448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05214" y="184028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72139" y="877819"/>
            <a:ext cx="13077371" cy="876422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5400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만의  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</a:t>
            </a:r>
            <a:r>
              <a:rPr lang="en-US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보수</a:t>
            </a:r>
            <a:r>
              <a:rPr lang="en-US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alt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란 </a:t>
            </a:r>
            <a:r>
              <a:rPr lang="en-US" altLang="ko-KR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</a:t>
            </a:r>
            <a:endParaRPr lang="ko-KR" sz="5400" b="0" i="0" u="none" strike="noStrike" spc="-2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2565400"/>
            <a:ext cx="90297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52625" y="3136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 err="1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모빌리티</a:t>
            </a:r>
            <a:endParaRPr lang="ko-KR" sz="3000" b="0" i="0" u="none" strike="noStrike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32300" y="2927228"/>
            <a:ext cx="8420100" cy="240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허브차고지에서</a:t>
            </a:r>
            <a:r>
              <a:rPr lang="en-US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점검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없이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정비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6210300"/>
            <a:ext cx="90297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952625" y="6819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2300" y="6597528"/>
            <a:ext cx="5626100" cy="2413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유지보수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요청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저장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API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700" y="4810232"/>
            <a:ext cx="6324600" cy="480366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801350" y="3473389"/>
            <a:ext cx="58293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ko-KR" altLang="en-US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서비스의  </a:t>
            </a: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특징</a:t>
            </a:r>
            <a:endParaRPr lang="ko-KR" sz="3000" b="0" i="0" u="none" strike="noStrike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39450" y="5537200"/>
            <a:ext cx="5791200" cy="474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alt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장비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구매</a:t>
            </a:r>
            <a:endParaRPr lang="ko-KR" sz="2400" b="0" i="0" u="none" strike="noStrike" spc="-100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altLang="en-US" sz="2400" b="0" i="0" u="none" strike="noStrike" spc="-100" dirty="0" err="1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가성비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좋은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근거리  사용자 위치 기반 보수 서비스</a:t>
            </a:r>
            <a:endParaRPr lang="en-US" altLang="ko-KR" sz="2400" b="0" i="0" u="none" strike="noStrike" spc="-100" dirty="0" smtClean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214" y="2565400"/>
            <a:ext cx="5794829" cy="1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9" y="4973981"/>
            <a:ext cx="8686459" cy="5768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09771"/>
              </p:ext>
            </p:extLst>
          </p:nvPr>
        </p:nvGraphicFramePr>
        <p:xfrm>
          <a:off x="1764786" y="1866900"/>
          <a:ext cx="15075415" cy="762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1877">
                  <a:extLst>
                    <a:ext uri="{9D8B030D-6E8A-4147-A177-3AD203B41FA5}">
                      <a16:colId xmlns:a16="http://schemas.microsoft.com/office/drawing/2014/main" val="217573166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4145615048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493661134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237268737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34004574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2829241648"/>
                    </a:ext>
                  </a:extLst>
                </a:gridCol>
                <a:gridCol w="2055739">
                  <a:extLst>
                    <a:ext uri="{9D8B030D-6E8A-4147-A177-3AD203B41FA5}">
                      <a16:colId xmlns:a16="http://schemas.microsoft.com/office/drawing/2014/main" val="3157919939"/>
                    </a:ext>
                  </a:extLst>
                </a:gridCol>
              </a:tblGrid>
              <a:tr h="622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39860"/>
                  </a:ext>
                </a:extLst>
              </a:tr>
              <a:tr h="18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2/ </a:t>
                      </a:r>
                      <a:r>
                        <a:rPr lang="en-US" altLang="ko-KR" dirty="0" smtClean="0"/>
                        <a:t>23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3/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3598666"/>
                  </a:ext>
                </a:extLst>
              </a:tr>
              <a:tr h="176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097599"/>
                  </a:ext>
                </a:extLst>
              </a:tr>
              <a:tr h="171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0766827"/>
                  </a:ext>
                </a:extLst>
              </a:tr>
              <a:tr h="1708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675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800100"/>
            <a:ext cx="467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 </a:t>
            </a:r>
            <a:r>
              <a:rPr lang="ko-KR" altLang="en-US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     프로젝트    일정 표</a:t>
            </a:r>
            <a:endParaRPr lang="ko-KR" altLang="en-US" sz="32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46" y="3299896"/>
            <a:ext cx="4476286" cy="5304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1" name="직사각형 10"/>
          <p:cNvSpPr/>
          <p:nvPr/>
        </p:nvSpPr>
        <p:spPr>
          <a:xfrm>
            <a:off x="4800600" y="3307127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프로젝트 기획서</a:t>
            </a:r>
            <a:endParaRPr lang="ko-KR" altLang="en-US" sz="3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66" y="3299896"/>
            <a:ext cx="6394034" cy="5304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직사각형 12"/>
          <p:cNvSpPr/>
          <p:nvPr/>
        </p:nvSpPr>
        <p:spPr>
          <a:xfrm>
            <a:off x="9296400" y="3307127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DB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설계 문서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 CRUD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구현</a:t>
            </a:r>
            <a:endParaRPr lang="ko-KR" altLang="en-US" sz="28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69" y="8403591"/>
            <a:ext cx="4311590" cy="5517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3874499" y="502897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와이어 프레임  </a:t>
            </a:r>
            <a:r>
              <a:rPr lang="en-US" altLang="ko-KR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UI</a:t>
            </a:r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스타일링 </a:t>
            </a:r>
            <a:endParaRPr lang="ko-KR" altLang="en-US" sz="32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6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13" y="6694878"/>
            <a:ext cx="5087288" cy="5822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7" name="직사각형 16"/>
          <p:cNvSpPr/>
          <p:nvPr/>
        </p:nvSpPr>
        <p:spPr>
          <a:xfrm>
            <a:off x="5808962" y="6724379"/>
            <a:ext cx="4373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성능 개선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최종 기능 추가</a:t>
            </a:r>
            <a:endParaRPr lang="ko-KR" altLang="en-US" sz="2800" dirty="0"/>
          </a:p>
        </p:txBody>
      </p:sp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03" y="6701648"/>
            <a:ext cx="6230338" cy="5492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0" name="직사각형 19"/>
          <p:cNvSpPr/>
          <p:nvPr/>
        </p:nvSpPr>
        <p:spPr>
          <a:xfrm>
            <a:off x="11430959" y="6662823"/>
            <a:ext cx="4885905" cy="5847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내부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vi test   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Q&amp; A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진행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52994" y="8416726"/>
            <a:ext cx="407788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후 사용자 피드백 적용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67" y="8396637"/>
            <a:ext cx="4368133" cy="5568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5" name="직사각형 24"/>
          <p:cNvSpPr/>
          <p:nvPr/>
        </p:nvSpPr>
        <p:spPr>
          <a:xfrm>
            <a:off x="6376305" y="8426420"/>
            <a:ext cx="3909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재 배포   발표 준비 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Picture 19"/>
          <p:cNvPicPr>
            <a:picLocks noChangeAspect="1"/>
          </p:cNvPicPr>
          <p:nvPr/>
        </p:nvPicPr>
        <p:blipFill rotWithShape="1">
          <a:blip r:embed="rId2"/>
          <a:srcRect t="-1" r="7828" b="-12249"/>
          <a:stretch/>
        </p:blipFill>
        <p:spPr>
          <a:xfrm>
            <a:off x="10515600" y="4985786"/>
            <a:ext cx="6324600" cy="6535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7" name="직사각형 26"/>
          <p:cNvSpPr/>
          <p:nvPr/>
        </p:nvSpPr>
        <p:spPr>
          <a:xfrm>
            <a:off x="11430959" y="5012788"/>
            <a:ext cx="4711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</a:t>
            </a:r>
            <a:r>
              <a:rPr lang="ko-KR" altLang="en-US" sz="2800" b="1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RPA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분석 결과 적용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endParaRPr lang="ko-KR" altLang="en-US" sz="2800" dirty="0">
              <a:solidFill>
                <a:srgbClr val="091E3C"/>
              </a:solidFill>
            </a:endParaRPr>
          </a:p>
        </p:txBody>
      </p:sp>
      <p:pic>
        <p:nvPicPr>
          <p:cNvPr id="28" name="Picture 19"/>
          <p:cNvPicPr>
            <a:picLocks noChangeAspect="1"/>
          </p:cNvPicPr>
          <p:nvPr/>
        </p:nvPicPr>
        <p:blipFill rotWithShape="1">
          <a:blip r:embed="rId2"/>
          <a:srcRect l="49188" b="7310"/>
          <a:stretch/>
        </p:blipFill>
        <p:spPr>
          <a:xfrm>
            <a:off x="1777069" y="6681742"/>
            <a:ext cx="3638960" cy="565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9" name="직사각형 28"/>
          <p:cNvSpPr/>
          <p:nvPr/>
        </p:nvSpPr>
        <p:spPr>
          <a:xfrm>
            <a:off x="1845501" y="6705144"/>
            <a:ext cx="2771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RDS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생성</a:t>
            </a:r>
            <a:endParaRPr lang="ko-KR" altLang="en-US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10567101" y="8420100"/>
            <a:ext cx="2065302" cy="558313"/>
          </a:xfrm>
          <a:prstGeom prst="flowChartTerminator">
            <a:avLst/>
          </a:prstGeom>
          <a:solidFill>
            <a:srgbClr val="133D78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  </a:t>
            </a:r>
            <a:r>
              <a:rPr lang="ko-KR" altLang="en-US" sz="28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발표</a:t>
            </a:r>
            <a:endParaRPr lang="ko-KR" altLang="en-US" sz="2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8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16150" y="889000"/>
            <a:ext cx="121285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ko-KR" altLang="en-US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</a:t>
            </a:r>
            <a:r>
              <a:rPr lang="en-US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altLang="ko-KR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_1 </a:t>
            </a:r>
            <a:endParaRPr lang="ko-KR" sz="6600" spc="-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2387600"/>
            <a:ext cx="14452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1" algn="r">
              <a:lnSpc>
                <a:spcPct val="116199"/>
              </a:lnSpc>
            </a:pP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운영을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위한</a:t>
            </a:r>
          </a:p>
          <a:p>
            <a:pPr lvl="1" algn="r">
              <a:lnSpc>
                <a:spcPct val="116199"/>
              </a:lnSpc>
            </a:pP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5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카테고리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73500"/>
            <a:ext cx="6718300" cy="572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3619500"/>
            <a:ext cx="8382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00" y="5143500"/>
            <a:ext cx="6489700" cy="431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 bwMode="white">
          <a:xfrm>
            <a:off x="14732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3000" spc="-100" dirty="0" smtClean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 교체 알림</a:t>
            </a:r>
            <a:endParaRPr lang="ko-KR" sz="3000" b="0" i="0" u="none" strike="noStrike" spc="-100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5664200"/>
            <a:ext cx="56261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견적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 후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endParaRPr lang="ko-KR" sz="2200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부품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AOS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연동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확인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00" y="3873500"/>
            <a:ext cx="67183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00" y="3619500"/>
            <a:ext cx="8382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0" y="5143500"/>
            <a:ext cx="6489700" cy="4318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 bwMode="white">
          <a:xfrm>
            <a:off x="88011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13800" y="5575300"/>
            <a:ext cx="5626100" cy="345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종류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  구매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데이터베이스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 기반 타이어 추천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alt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별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상태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모니터링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최적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시기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예측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58557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719</Words>
  <Application>Microsoft Office PowerPoint</Application>
  <PresentationFormat>사용자 지정</PresentationFormat>
  <Paragraphs>235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Wingdings</vt:lpstr>
      <vt:lpstr>Pretendard</vt:lpstr>
      <vt:lpstr>Pretendard SemiBold</vt:lpstr>
      <vt:lpstr>Pretendard ExtraBold</vt:lpstr>
      <vt:lpstr>Pretendard Medium</vt:lpstr>
      <vt:lpstr>Pretendard Bold</vt:lpstr>
      <vt:lpstr>LINE Seed Sans KR Regular</vt:lpstr>
      <vt:lpstr>Arial</vt:lpstr>
      <vt:lpstr>맑은 고딕</vt:lpstr>
      <vt:lpstr>Hallym Gothic Bold</vt:lpstr>
      <vt:lpstr>Calibri</vt:lpstr>
      <vt:lpstr>Hallym Gothic Medium</vt:lpstr>
      <vt:lpstr>Pretendard Light</vt:lpstr>
      <vt:lpstr>Hallym Gothic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PC06-09</dc:creator>
  <cp:lastModifiedBy>PC06-09</cp:lastModifiedBy>
  <cp:revision>40</cp:revision>
  <dcterms:created xsi:type="dcterms:W3CDTF">2006-08-16T00:00:00Z</dcterms:created>
  <dcterms:modified xsi:type="dcterms:W3CDTF">2025-02-25T01:52:39Z</dcterms:modified>
</cp:coreProperties>
</file>