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69" r:id="rId2"/>
    <p:sldId id="288" r:id="rId3"/>
    <p:sldId id="287" r:id="rId4"/>
    <p:sldId id="289" r:id="rId5"/>
    <p:sldId id="290" r:id="rId6"/>
    <p:sldId id="291" r:id="rId7"/>
    <p:sldId id="292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65727A79-918F-45F0-94E2-CEDD6D6C0BC5}" name="기본 구역">
          <p14:sldIdLst>
            <p14:sldId id="269"/>
          </p14:sldIdLst>
        </p14:section>
        <p14:section id="{32A8F930-8BB2-4323-94CA-1BD7CDEFBEED}" name="테스트">
          <p14:sldIdLst>
            <p14:sldId id="288"/>
            <p14:sldId id="287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911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187" y="82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2934" y="5422900"/>
            <a:ext cx="6220530" cy="4140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75973" y="5422900"/>
            <a:ext cx="5948427" cy="414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17745" y="5422900"/>
            <a:ext cx="3325846" cy="4140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63600" y="3257550"/>
            <a:ext cx="27178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6000" b="0" i="0" u="none" strike="noStrike" spc="-100">
                <a:solidFill>
                  <a:srgbClr val="252525"/>
                </a:solidFill>
                <a:latin typeface="Bebas"/>
              </a:rPr>
              <a:t>project</a:t>
            </a:r>
            <a:endParaRPr lang="en-US" sz="6000" b="0" i="0" u="none" strike="noStrike" spc="-100">
              <a:solidFill>
                <a:srgbClr val="252525"/>
              </a:solidFill>
              <a:latin typeface="Beba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9300" y="1714500"/>
            <a:ext cx="16675100" cy="189865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11800">
                <a:solidFill>
                  <a:srgbClr val="a92c0c"/>
                </a:solidFill>
                <a:latin typeface="Bebas"/>
              </a:rPr>
              <a:t>Tasty</a:t>
            </a:r>
            <a:r>
              <a:rPr lang="ko-KR" altLang="en-US" sz="11800">
                <a:solidFill>
                  <a:srgbClr val="a92c0c"/>
                </a:solidFill>
                <a:latin typeface="Bebas"/>
              </a:rPr>
              <a:t> </a:t>
            </a:r>
            <a:r>
              <a:rPr lang="en-US" altLang="ko-KR" sz="11800">
                <a:solidFill>
                  <a:srgbClr val="a92c0c"/>
                </a:solidFill>
                <a:latin typeface="Bebas"/>
              </a:rPr>
              <a:t>          </a:t>
            </a:r>
            <a:endParaRPr lang="en-US" altLang="ko-KR" sz="11800">
              <a:solidFill>
                <a:srgbClr val="a92c0c"/>
              </a:solidFill>
              <a:latin typeface="Bebas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11800">
                <a:solidFill>
                  <a:srgbClr val="a92c0c"/>
                </a:solidFill>
                <a:latin typeface="Bebas"/>
              </a:rPr>
              <a:t>        </a:t>
            </a:r>
            <a:r>
              <a:rPr lang="en-US" altLang="ko-KR" sz="11800">
                <a:solidFill>
                  <a:schemeClr val="bg2">
                    <a:lumMod val="75000"/>
                  </a:schemeClr>
                </a:solidFill>
                <a:latin typeface="Bebas"/>
              </a:rPr>
              <a:t>ART of</a:t>
            </a:r>
            <a:r>
              <a:rPr lang="ko-KR" altLang="en-US" sz="11800">
                <a:solidFill>
                  <a:schemeClr val="bg2">
                    <a:lumMod val="75000"/>
                  </a:schemeClr>
                </a:solidFill>
                <a:latin typeface="Bebas"/>
              </a:rPr>
              <a:t> </a:t>
            </a:r>
            <a:r>
              <a:rPr lang="en-US" altLang="ko-KR" sz="11800">
                <a:solidFill>
                  <a:schemeClr val="bg2">
                    <a:lumMod val="75000"/>
                  </a:schemeClr>
                </a:solidFill>
                <a:latin typeface="Bebas"/>
              </a:rPr>
              <a:t>Reservation </a:t>
            </a:r>
            <a:r>
              <a:rPr lang="en-US" sz="11800" b="0" i="0" u="none" strike="noStrike">
                <a:solidFill>
                  <a:schemeClr val="bg2">
                    <a:lumMod val="75000"/>
                  </a:schemeClr>
                </a:solidFill>
                <a:latin typeface="Bebas"/>
              </a:rPr>
              <a:t> </a:t>
            </a:r>
            <a:endParaRPr lang="en-US" sz="11800" b="0" i="0" u="none" strike="noStrike">
              <a:solidFill>
                <a:schemeClr val="bg2">
                  <a:lumMod val="75000"/>
                </a:schemeClr>
              </a:solidFill>
              <a:latin typeface="Beba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3600" y="1358900"/>
            <a:ext cx="9461500" cy="33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1900">
                <a:solidFill>
                  <a:srgbClr val="a92c0c"/>
                </a:solidFill>
                <a:latin typeface="Roboto"/>
              </a:rPr>
              <a:t>Famous Food Reservation</a:t>
            </a:r>
            <a:r>
              <a:rPr lang="en-US" sz="1900" b="0" i="0" u="none" strike="noStrike">
                <a:solidFill>
                  <a:srgbClr val="a92c0c"/>
                </a:solidFill>
                <a:latin typeface="Roboto"/>
              </a:rPr>
              <a:t> service, </a:t>
            </a:r>
            <a:r>
              <a:rPr lang="en-US" sz="1900">
                <a:solidFill>
                  <a:srgbClr val="a92c0c"/>
                </a:solidFill>
                <a:latin typeface="Roboto"/>
              </a:rPr>
              <a:t>AOR</a:t>
            </a:r>
            <a:r>
              <a:rPr lang="en-US" sz="1900" b="0" i="0" u="none" strike="noStrike">
                <a:solidFill>
                  <a:srgbClr val="252525"/>
                </a:solidFill>
                <a:latin typeface="Roboto"/>
              </a:rPr>
              <a:t> company</a:t>
            </a:r>
            <a:endParaRPr lang="en-US" sz="1900" b="0" i="0" u="none" strike="noStrike">
              <a:solidFill>
                <a:srgbClr val="252525"/>
              </a:solidFill>
              <a:latin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35200" y="584200"/>
            <a:ext cx="24892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116199"/>
              </a:lnSpc>
              <a:defRPr/>
            </a:pPr>
            <a:r>
              <a:rPr lang="en-US" sz="1500" b="0" i="0" u="none" strike="noStrike">
                <a:solidFill>
                  <a:srgbClr val="454545"/>
                </a:solidFill>
                <a:latin typeface="210 OmniGothic 030"/>
              </a:rPr>
              <a:t>2025.01.20</a:t>
            </a:r>
            <a:endParaRPr lang="en-US" sz="1500" b="0" i="0" u="none" strike="noStrike">
              <a:solidFill>
                <a:srgbClr val="454545"/>
              </a:solidFill>
              <a:latin typeface="210 OmniGothic 030"/>
            </a:endParaRPr>
          </a:p>
          <a:p>
            <a:pPr lvl="0" algn="r">
              <a:lnSpc>
                <a:spcPct val="116199"/>
              </a:lnSpc>
              <a:defRPr/>
            </a:pPr>
            <a:r>
              <a:rPr lang="ko-KR" altLang="en-US" sz="1500">
                <a:solidFill>
                  <a:srgbClr val="454545"/>
                </a:solidFill>
                <a:ea typeface="210 OmniGothic 030"/>
              </a:rPr>
              <a:t>홈페이지 설계</a:t>
            </a:r>
            <a:r>
              <a:rPr lang="ko-KR" sz="1500" b="0" i="0" u="none" strike="noStrike">
                <a:solidFill>
                  <a:srgbClr val="454545"/>
                </a:solidFill>
                <a:ea typeface="210 OmniGothic 030"/>
              </a:rPr>
              <a:t>서</a:t>
            </a:r>
            <a:endParaRPr lang="ko-KR" sz="1500" b="0" i="0" u="none" strike="noStrike">
              <a:solidFill>
                <a:srgbClr val="454545"/>
              </a:solidFill>
              <a:ea typeface="210 OmniGothic 0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 flipH="1">
            <a:off x="7620000" y="1152525"/>
            <a:ext cx="10668000" cy="714375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5644"/>
              </a:lnSpc>
              <a:defRPr/>
            </a:pPr>
            <a:r>
              <a:rPr lang="en-US" altLang="ko-KR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    </a:t>
            </a:r>
            <a:r>
              <a:rPr lang="ko-KR" altLang="en-US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단위 테스트  </a:t>
            </a:r>
            <a:r>
              <a:rPr lang="en-US" altLang="ko-KR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lang="ko-KR" altLang="en-US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en-US" altLang="ko-KR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JUNIT</a:t>
            </a:r>
            <a:r>
              <a:rPr lang="ko-KR" altLang="en-US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   </a:t>
            </a:r>
            <a:r>
              <a:rPr lang="en-US" altLang="ko-KR" sz="4444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    </a:t>
            </a:r>
            <a:endParaRPr lang="en-US" altLang="ko-KR" sz="4444" b="1">
              <a:solidFill>
                <a:schemeClr val="tx1">
                  <a:lumMod val="65000"/>
                  <a:lumOff val="35000"/>
                </a:schemeClr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" name="AutoShape 22"/>
          <p:cNvSpPr/>
          <p:nvPr/>
        </p:nvSpPr>
        <p:spPr>
          <a:xfrm>
            <a:off x="1981200" y="2363441"/>
            <a:ext cx="142125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9970768" y="3619500"/>
            <a:ext cx="7098031" cy="55730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🔹 테스트 환경 구성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@RunWith(SpringJUnit4ClassRunner.class):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스프링 테스트 컨텍스트를 실행하는 JUnit 실행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기능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@WebAppConfiguration: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웹 애플리케이션 환경에서 테스트 실행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@ContextConfiguration: 스프링 설정 파일 로드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root-context.xml: 서비스, DAO 등 빈 설정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servlet-context.xml: 컨트롤러 및 뷰 리졸버 설정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security-context.xml: Spring Security 설정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@Mock: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가짜 객체(Mock) 생성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@InjectMocks: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MemberController의 의존성을 주입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r="10110"/>
          <a:stretch>
            <a:fillRect/>
          </a:stretch>
        </p:blipFill>
        <p:spPr>
          <a:xfrm>
            <a:off x="685800" y="2857500"/>
            <a:ext cx="8730792" cy="6172199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9906000" y="2476500"/>
            <a:ext cx="5943600" cy="79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644"/>
              </a:lnSpc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(Member Controller </a:t>
            </a: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테스트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Pretendard"/>
                <a:ea typeface="Pretendard"/>
                <a:cs typeface="Pretendard"/>
              </a:rPr>
              <a:t>)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092" y="1310752"/>
            <a:ext cx="8321907" cy="307074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906000" y="1181100"/>
            <a:ext cx="8153400" cy="3645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marL="242760" indent="-24276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전체 회원 조회 테스트 (testFindAll)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marL="242760" indent="-242760" algn="l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</a:rPr>
              <a:t>✅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memberController.findAll()실행 시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회원 목록이 정상적으로 반환되는지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</a:rPr>
              <a:t>✅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memberService.findAll()이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model.addAttribute()가 올바르게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체"/>
                <a:ea typeface="굴림체"/>
              </a:rPr>
              <a:t>반환값이"/member/list"인지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체"/>
              <a:ea typeface="굴림체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3182601" y="790575"/>
            <a:ext cx="4419600" cy="542925"/>
          </a:xfrm>
          <a:prstGeom prst="rect">
            <a:avLst/>
          </a:prstGeom>
          <a:solidFill>
            <a:schemeClr val="accent3">
              <a:alpha val="52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1" i="0" strike="noStrike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주요 테스트 설명</a:t>
            </a:r>
            <a:r>
              <a:rPr xmlns:mc="http://schemas.openxmlformats.org/markup-compatibility/2006" xmlns:hp="http://schemas.haansoft.com/office/presentation/8.0" lang="ko-KR" altLang="en-US" sz="3000" b="1" i="0" strike="noStrike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r>
              <a:rPr xmlns:mc="http://schemas.openxmlformats.org/markup-compatibility/2006" xmlns:hp="http://schemas.haansoft.com/office/presentation/8.0" sz="3000" b="1" i="0" strike="noStrike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📌</a:t>
            </a:r>
            <a:r>
              <a:rPr xmlns:mc="http://schemas.openxmlformats.org/markup-compatibility/2006" xmlns:hp="http://schemas.haansoft.com/office/presentation/8.0" sz="2500" b="0" i="0" strike="noStrike" mc:Ignorable="hp" hp:hslEmbossed="0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xmlns:mc="http://schemas.openxmlformats.org/markup-compatibility/2006" xmlns:hp="http://schemas.haansoft.com/office/presentation/8.0" sz="2500" b="0" i="0" strike="noStrike" mc:Ignorable="hp" hp:hslEmbossed="0">
              <a:solidFill>
                <a:srgbClr val="000000"/>
              </a:solidFill>
              <a:latin typeface="굴림체"/>
              <a:ea typeface="굴림체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5328704"/>
            <a:ext cx="7543800" cy="3929595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9144000" y="5829300"/>
            <a:ext cx="13070204" cy="3135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회원가입 테스트 (testSignup)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memberController.signup()실행 시 회원가입이 정상적으로 처리되는지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비밀번호가passwordEncoder.encode()로 암호화되는지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memberService.signup()이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회원가입 후session.setAttribute("loginEmail", email)이 설정되는지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최종적으로"redirect:/"을 반환하는지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1703" y="1333500"/>
            <a:ext cx="7621296" cy="3962399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9144000" y="1627822"/>
            <a:ext cx="9178290" cy="31346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로그인 성공 테스트 (testLoginSuccess)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올바른 이메일과 비밀번호로 로그인할 경우 정상적으로 인증되는지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memberService.findByMemberEmail()이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passwordEncoder.matches()가 비밀번호를 비교하는지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로그인 성공 후session.setAttribute("loginEmail", email)이 설정되는지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"redirect:/"을 반환하는지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9405" y="6486767"/>
            <a:ext cx="7758995" cy="246673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1142344" y="6134100"/>
            <a:ext cx="5164456" cy="2827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회원 삭제 테스트 (testDelete)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85600" indent="-285600" algn="l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memberController.delete()실행 시 회원이 정상적으로 삭제되는지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memberService.delete(1L)이 호출되는지 확인"redirect:/"을 반환하는지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999" y="1714500"/>
            <a:ext cx="10295200" cy="63246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1582400" y="4305300"/>
            <a:ext cx="10441304" cy="4053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session.getAttribute("loginEmail")을 이용해 현재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로그인한 사용자인지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passwordEncoder.matches()를 사용하여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입력된 비밀번호가 일치하는지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memberService.update()가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"redirect:/"을 반환하는지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redirectAttributes.addFlashAttribute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("updateSuccess", "true")이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887200" y="1853565"/>
            <a:ext cx="5943600" cy="1613534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회원 정보 수정 테스트 (testUpdate)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85600" indent="-285600" algn="l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memberController.update()실행 시 비밀번호 확인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후 회원 정보가 정상적으로 수정되는지 검증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2400300"/>
            <a:ext cx="10184446" cy="50292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11963400" y="2358390"/>
            <a:ext cx="9164002" cy="5570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로그아웃 테스트 (testLogout)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85600" indent="-285600" algn="l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memberController.logout()실행 시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세션이 정상적으로 무효화되는지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session.invalidate()가 호출되는지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"redirect:/"을 반환하는지 확인7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85600" indent="-28560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이메일 중복 확인 테스트 (testEmailCheck)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✅목표: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memberController.emailCheck()실행 시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이메일 중복 여부가 올바르게 반환되는지 검증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✅검증 항목: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memberService.emailCheck()가 호출되는지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확인반환 값이"available"인지 확인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1002145"/>
            <a:ext cx="9186688" cy="5436754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286000" y="7200900"/>
            <a:ext cx="14346556" cy="22155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테스트 코드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를 통해 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**회원 관리 기능의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주요 동작(조회, 가입, 로그인, 삭제, 수정, 로그아웃, 중복 확인)**이 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예상대로 작동하는지 검증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할 수 있었고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모두 실행 성공 하는 것을 확인 할 수 있었다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처음엔 실행이 불가한 상태에서 테스트 코드 실행을 통해 기존 코드도 수정할 수 있었고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Mockito를 활용하여 서비스 계층을 Mocking함으로써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컨트롤러의 단위 테스트를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효율적으로 수행하였습니다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xmlns:mc="http://schemas.openxmlformats.org/markup-compatibility/2006" xmlns:hp="http://schemas.haansoft.com/office/presentation/8.0" lang="en-US" altLang="ko-KR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144000" y="6829425"/>
            <a:ext cx="9144000" cy="447675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결론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 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📌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>사용자 지정</ep:PresentationFormat>
  <ep:Paragraphs>84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PC06-15</dc:creator>
  <cp:lastModifiedBy>home</cp:lastModifiedBy>
  <dcterms:modified xsi:type="dcterms:W3CDTF">2025-02-12T16:19:23.170</dcterms:modified>
  <cp:revision>60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