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78" r:id="rId7"/>
    <p:sldId id="258" r:id="rId8"/>
    <p:sldId id="280" r:id="rId9"/>
    <p:sldId id="281" r:id="rId10"/>
    <p:sldId id="282" r:id="rId11"/>
    <p:sldId id="283" r:id="rId12"/>
    <p:sldId id="286" r:id="rId13"/>
    <p:sldId id="287" r:id="rId14"/>
    <p:sldId id="288" r:id="rId15"/>
    <p:sldId id="289" r:id="rId16"/>
    <p:sldId id="284" r:id="rId17"/>
    <p:sldId id="290" r:id="rId18"/>
    <p:sldId id="291" r:id="rId19"/>
    <p:sldId id="292" r:id="rId20"/>
    <p:sldId id="293" r:id="rId21"/>
    <p:sldId id="285" r:id="rId22"/>
    <p:sldId id="294" r:id="rId23"/>
    <p:sldId id="295" r:id="rId24"/>
    <p:sldId id="296"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68" d="100"/>
          <a:sy n="68" d="100"/>
        </p:scale>
        <p:origin x="77" y="30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04900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07322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4143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0160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3277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958483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17054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46377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179978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198482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763112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023" y="3307212"/>
            <a:ext cx="8821111" cy="3200400"/>
          </a:xfrm>
        </p:spPr>
        <p:txBody>
          <a:bodyPr anchor="ctr"/>
          <a:lstStyle/>
          <a:p>
            <a:r>
              <a:rPr lang="en-US" sz="3600" b="1" i="1" dirty="0">
                <a:solidFill>
                  <a:schemeClr val="tx1"/>
                </a:solidFill>
              </a:rPr>
              <a:t>Hand written model Using GAN</a:t>
            </a:r>
            <a:br>
              <a:rPr lang="en-US" sz="3600" b="1" i="1" dirty="0">
                <a:solidFill>
                  <a:schemeClr val="tx1"/>
                </a:solidFill>
              </a:rPr>
            </a:br>
            <a:r>
              <a:rPr lang="en-US" sz="3600" b="1" i="1" u="sng" dirty="0">
                <a:solidFill>
                  <a:schemeClr val="tx1"/>
                </a:solidFill>
              </a:rPr>
              <a:t>DONE BY:</a:t>
            </a:r>
            <a:br>
              <a:rPr lang="en-US" sz="3600" b="1" i="1" u="sng" dirty="0">
                <a:solidFill>
                  <a:schemeClr val="tx1"/>
                </a:solidFill>
              </a:rPr>
            </a:br>
            <a:r>
              <a:rPr lang="en-US" sz="3600" i="1" dirty="0"/>
              <a:t>                           </a:t>
            </a:r>
            <a:r>
              <a:rPr lang="en-US" sz="3600" i="1" dirty="0" err="1"/>
              <a:t>suji</a:t>
            </a:r>
            <a:r>
              <a:rPr lang="en-US" sz="3600" i="1" dirty="0"/>
              <a:t> S</a:t>
            </a:r>
            <a:r>
              <a:rPr lang="en-US" sz="1600" i="1" dirty="0">
                <a:solidFill>
                  <a:schemeClr val="tx1"/>
                </a:solidFill>
              </a:rPr>
              <a:t> BTECH/IT 3</a:t>
            </a:r>
            <a:r>
              <a:rPr lang="en-US" sz="1600" i="1" baseline="30000" dirty="0">
                <a:solidFill>
                  <a:schemeClr val="tx1"/>
                </a:solidFill>
              </a:rPr>
              <a:t>RD</a:t>
            </a:r>
            <a:r>
              <a:rPr lang="en-US" sz="1600" i="1" dirty="0">
                <a:solidFill>
                  <a:schemeClr val="tx1"/>
                </a:solidFill>
              </a:rPr>
              <a:t> year</a:t>
            </a:r>
            <a:br>
              <a:rPr lang="en-US" sz="1600" i="1" dirty="0">
                <a:solidFill>
                  <a:schemeClr val="tx1"/>
                </a:solidFill>
              </a:rPr>
            </a:br>
            <a:r>
              <a:rPr lang="en-IN" sz="1600" i="1" dirty="0">
                <a:solidFill>
                  <a:srgbClr val="292C48"/>
                </a:solidFill>
              </a:rPr>
              <a:t>                                               210921205052</a:t>
            </a:r>
            <a:br>
              <a:rPr lang="en-IN" sz="1600" i="1" dirty="0">
                <a:solidFill>
                  <a:srgbClr val="292C48"/>
                </a:solidFill>
              </a:rPr>
            </a:br>
            <a:r>
              <a:rPr lang="en-IN" sz="1600" i="1" dirty="0">
                <a:solidFill>
                  <a:schemeClr val="tx1"/>
                </a:solidFill>
              </a:rPr>
              <a:t>                                      sujikannansjs2003@gmail.com</a:t>
            </a:r>
            <a:br>
              <a:rPr lang="en-IN" sz="1600" i="1" dirty="0">
                <a:solidFill>
                  <a:schemeClr val="tx1"/>
                </a:solidFill>
              </a:rPr>
            </a:br>
            <a:r>
              <a:rPr lang="en-IN" sz="1600" i="1" dirty="0">
                <a:solidFill>
                  <a:schemeClr val="tx1"/>
                </a:solidFill>
              </a:rPr>
              <a:t>                                    Loyola institute of technology</a:t>
            </a:r>
            <a:br>
              <a:rPr lang="en-IN" sz="1600" i="1" dirty="0">
                <a:solidFill>
                  <a:schemeClr val="tx1"/>
                </a:solidFill>
              </a:rPr>
            </a:br>
            <a:r>
              <a:rPr lang="en-IN" sz="1600" i="1" dirty="0">
                <a:solidFill>
                  <a:schemeClr val="tx1"/>
                </a:solidFill>
              </a:rPr>
              <a:t>                                        Palanchur,Chennai-123</a:t>
            </a:r>
            <a:br>
              <a:rPr lang="en-IN" sz="1600" i="1" dirty="0">
                <a:solidFill>
                  <a:schemeClr val="tx1"/>
                </a:solidFill>
              </a:rPr>
            </a:br>
            <a:endParaRPr lang="en-US" sz="1600" b="1" i="1" dirty="0">
              <a:solidFill>
                <a:schemeClr val="tx1"/>
              </a:solidFill>
            </a:endParaRP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895350"/>
            <a:ext cx="5257799" cy="1917700"/>
          </a:xfrm>
        </p:spPr>
        <p:txBody>
          <a:bodyPr>
            <a:normAutofit/>
          </a:bodyPr>
          <a:lstStyle/>
          <a:p>
            <a:r>
              <a:rPr lang="en-US" sz="2400" i="1" u="sng" dirty="0">
                <a:solidFill>
                  <a:schemeClr val="tx1"/>
                </a:solidFill>
              </a:rPr>
              <a:t>PROPOSED SOLUTION:</a:t>
            </a:r>
            <a:endParaRPr lang="en-US" dirty="0"/>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38401"/>
            <a:ext cx="10515599" cy="3613148"/>
          </a:xfrm>
        </p:spPr>
        <p:txBody>
          <a:bodyPr>
            <a:normAutofit/>
          </a:bodyPr>
          <a:lstStyle/>
          <a:p>
            <a:pPr marL="0" indent="0" algn="l">
              <a:buNone/>
            </a:pPr>
            <a:r>
              <a:rPr lang="en-US" sz="1400" dirty="0"/>
              <a:t> </a:t>
            </a:r>
            <a:r>
              <a:rPr lang="en-US" sz="2000" b="1" dirty="0"/>
              <a:t>8.</a:t>
            </a:r>
            <a:r>
              <a:rPr lang="en-US" sz="2000" b="1" i="1" dirty="0">
                <a:solidFill>
                  <a:srgbClr val="0D0D0D"/>
                </a:solidFill>
                <a:effectLst/>
              </a:rPr>
              <a:t>Integration with Handwritten Recognition Systems:</a:t>
            </a:r>
            <a:endParaRPr lang="en-US" sz="2000" b="0" i="1" dirty="0">
              <a:solidFill>
                <a:srgbClr val="0D0D0D"/>
              </a:solidFill>
              <a:effectLst/>
            </a:endParaRPr>
          </a:p>
          <a:p>
            <a:pPr marL="457200" lvl="1" indent="0" algn="l">
              <a:buNone/>
            </a:pPr>
            <a:r>
              <a:rPr lang="en-US" sz="2000" b="0" i="1" dirty="0">
                <a:solidFill>
                  <a:srgbClr val="0D0D0D"/>
                </a:solidFill>
                <a:effectLst/>
              </a:rPr>
              <a:t>     Explore how the generated handwritten characters can be integrated into existing recognition systems to augment training data, improving the system's accuracy and robustness.</a:t>
            </a:r>
          </a:p>
          <a:p>
            <a:pPr marL="0" indent="0" algn="l">
              <a:buNone/>
            </a:pPr>
            <a:r>
              <a:rPr lang="en-US" sz="2000" b="1" i="1" dirty="0">
                <a:solidFill>
                  <a:srgbClr val="0D0D0D"/>
                </a:solidFill>
                <a:effectLst/>
              </a:rPr>
              <a:t>9.Benefits and Applications:</a:t>
            </a:r>
            <a:endParaRPr lang="en-US" sz="2000" b="0" i="1" dirty="0">
              <a:solidFill>
                <a:srgbClr val="0D0D0D"/>
              </a:solidFill>
              <a:effectLst/>
            </a:endParaRPr>
          </a:p>
          <a:p>
            <a:pPr marL="457200" lvl="1" indent="0" algn="l">
              <a:buNone/>
            </a:pPr>
            <a:r>
              <a:rPr lang="en-US" sz="2000" b="0" i="1" dirty="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249238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SYSTEM APPROACH:</a:t>
            </a:r>
            <a:endParaRPr lang="en-US" dirty="0"/>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pPr marL="0" indent="0" algn="l">
              <a:buNone/>
            </a:pPr>
            <a:r>
              <a:rPr lang="en-IN" sz="1800" b="1" i="1" u="sng" dirty="0">
                <a:effectLst/>
              </a:rPr>
              <a:t>Hardware Requirements:</a:t>
            </a:r>
            <a:endParaRPr lang="en-IN" b="1" i="1" u="sng" dirty="0">
              <a:solidFill>
                <a:srgbClr val="0D0D0D"/>
              </a:solidFill>
              <a:effectLst/>
              <a:latin typeface="Söhne"/>
            </a:endParaRP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9807223" cy="3032733"/>
          </a:xfrm>
        </p:spPr>
        <p:txBody>
          <a:bodyPr>
            <a:noAutofit/>
          </a:bodyPr>
          <a:lstStyle/>
          <a:p>
            <a:pPr algn="l">
              <a:buFont typeface="Arial" panose="020B0604020202020204" pitchFamily="34" charset="0"/>
              <a:buChar char="•"/>
            </a:pPr>
            <a:r>
              <a:rPr lang="en-IN" sz="1800" b="0" i="1" dirty="0">
                <a:solidFill>
                  <a:srgbClr val="0D0D0D"/>
                </a:solidFill>
                <a:effectLst/>
              </a:rPr>
              <a:t>High-performance CPU or CPU cluster.</a:t>
            </a:r>
          </a:p>
          <a:p>
            <a:pPr algn="l">
              <a:buFont typeface="Arial" panose="020B0604020202020204" pitchFamily="34" charset="0"/>
              <a:buChar char="•"/>
            </a:pPr>
            <a:r>
              <a:rPr lang="en-IN" sz="1800" b="0" i="1" dirty="0">
                <a:solidFill>
                  <a:srgbClr val="0D0D0D"/>
                </a:solidFill>
                <a:effectLst/>
              </a:rPr>
              <a:t>GPU accelerator with CUDA support for deep learning computations.</a:t>
            </a:r>
          </a:p>
          <a:p>
            <a:pPr algn="l">
              <a:buFont typeface="Arial" panose="020B0604020202020204" pitchFamily="34" charset="0"/>
              <a:buChar char="•"/>
            </a:pPr>
            <a:r>
              <a:rPr lang="en-IN" sz="1800" b="0" i="1" dirty="0">
                <a:solidFill>
                  <a:srgbClr val="0D0D0D"/>
                </a:solidFill>
                <a:effectLst/>
              </a:rPr>
              <a:t>Sufficient RAM and storage capacity.</a:t>
            </a:r>
          </a:p>
          <a:p>
            <a:pPr algn="l">
              <a:buFont typeface="Arial" panose="020B0604020202020204" pitchFamily="34" charset="0"/>
              <a:buChar char="•"/>
            </a:pPr>
            <a:r>
              <a:rPr lang="en-IN" sz="1800" b="0" i="1" dirty="0">
                <a:solidFill>
                  <a:srgbClr val="0D0D0D"/>
                </a:solidFill>
                <a:effectLst/>
              </a:rPr>
              <a:t>Fast storage for efficient data access.</a:t>
            </a:r>
          </a:p>
          <a:p>
            <a:pPr algn="l">
              <a:buFont typeface="Arial" panose="020B0604020202020204" pitchFamily="34" charset="0"/>
              <a:buChar char="•"/>
            </a:pPr>
            <a:r>
              <a:rPr lang="en-IN" sz="1800" b="0" i="1" dirty="0">
                <a:solidFill>
                  <a:srgbClr val="0D0D0D"/>
                </a:solidFill>
                <a:effectLst/>
              </a:rPr>
              <a:t>High-speed networking infrastructure for data transfer</a:t>
            </a:r>
            <a:r>
              <a:rPr lang="en-IN" b="0" i="0" dirty="0">
                <a:solidFill>
                  <a:srgbClr val="0D0D0D"/>
                </a:solidFill>
                <a:effectLst/>
                <a:latin typeface="Söhne"/>
              </a:rPr>
              <a:t>.</a:t>
            </a:r>
          </a:p>
          <a:p>
            <a:pPr marL="0" indent="0">
              <a:buNone/>
            </a:pPr>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03533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SYSTEM APPROACH:</a:t>
            </a:r>
            <a:endParaRPr lang="en-US" dirty="0"/>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pPr marL="0" indent="0" algn="l">
              <a:buNone/>
            </a:pPr>
            <a:r>
              <a:rPr lang="en-IN" sz="1800" b="1" i="1" u="sng" dirty="0">
                <a:effectLst/>
              </a:rPr>
              <a:t>Software Requirements:</a:t>
            </a:r>
            <a:endParaRPr lang="en-IN" b="1" i="1" u="sng" dirty="0">
              <a:solidFill>
                <a:srgbClr val="0D0D0D"/>
              </a:solidFill>
              <a:effectLst/>
              <a:latin typeface="Söhne"/>
            </a:endParaRP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200" y="3215177"/>
            <a:ext cx="9807223" cy="3032733"/>
          </a:xfrm>
        </p:spPr>
        <p:txBody>
          <a:bodyPr>
            <a:noAutofit/>
          </a:bodyPr>
          <a:lstStyle/>
          <a:p>
            <a:pPr marL="0" indent="0" algn="l">
              <a:buNone/>
            </a:pPr>
            <a:r>
              <a:rPr lang="en-IN" sz="1800" b="1" i="1" dirty="0">
                <a:solidFill>
                  <a:srgbClr val="0D0D0D"/>
                </a:solidFill>
              </a:rPr>
              <a:t>.</a:t>
            </a:r>
            <a:r>
              <a:rPr lang="en-IN" sz="1800" b="0" i="1" dirty="0">
                <a:solidFill>
                  <a:srgbClr val="0D0D0D"/>
                </a:solidFill>
                <a:effectLst/>
              </a:rPr>
              <a:t> TensorFlow or </a:t>
            </a:r>
            <a:r>
              <a:rPr lang="en-IN" sz="1800" b="0" i="1" dirty="0" err="1">
                <a:solidFill>
                  <a:srgbClr val="0D0D0D"/>
                </a:solidFill>
                <a:effectLst/>
              </a:rPr>
              <a:t>PyTorch</a:t>
            </a:r>
            <a:r>
              <a:rPr lang="en-IN" sz="1800" b="0" i="1" dirty="0">
                <a:solidFill>
                  <a:srgbClr val="0D0D0D"/>
                </a:solidFill>
                <a:effectLst/>
              </a:rPr>
              <a:t> for GAN implementation.</a:t>
            </a:r>
          </a:p>
          <a:p>
            <a:pPr algn="l">
              <a:buFont typeface="Arial" panose="020B0604020202020204" pitchFamily="34" charset="0"/>
              <a:buChar char="•"/>
            </a:pPr>
            <a:r>
              <a:rPr lang="en-IN" sz="1800" b="0" i="1" dirty="0">
                <a:solidFill>
                  <a:srgbClr val="0D0D0D"/>
                </a:solidFill>
                <a:effectLst/>
              </a:rPr>
              <a:t>Python programming language for scripting.</a:t>
            </a:r>
          </a:p>
          <a:p>
            <a:pPr algn="l">
              <a:buFont typeface="Arial" panose="020B0604020202020204" pitchFamily="34" charset="0"/>
              <a:buChar char="•"/>
            </a:pPr>
            <a:r>
              <a:rPr lang="en-IN" sz="1800" b="0" i="1" dirty="0">
                <a:solidFill>
                  <a:srgbClr val="0D0D0D"/>
                </a:solidFill>
                <a:effectLst/>
              </a:rPr>
              <a:t>CUDA Toolkit and </a:t>
            </a:r>
            <a:r>
              <a:rPr lang="en-IN" sz="1800" b="0" i="1" dirty="0" err="1">
                <a:solidFill>
                  <a:srgbClr val="0D0D0D"/>
                </a:solidFill>
                <a:effectLst/>
              </a:rPr>
              <a:t>cuDNN</a:t>
            </a:r>
            <a:r>
              <a:rPr lang="en-IN" sz="1800" b="0" i="1" dirty="0">
                <a:solidFill>
                  <a:srgbClr val="0D0D0D"/>
                </a:solidFill>
                <a:effectLst/>
              </a:rPr>
              <a:t> library for GPU acceleration.</a:t>
            </a:r>
          </a:p>
          <a:p>
            <a:pPr algn="l">
              <a:buFont typeface="Arial" panose="020B0604020202020204" pitchFamily="34" charset="0"/>
              <a:buChar char="•"/>
            </a:pPr>
            <a:r>
              <a:rPr lang="en-IN" sz="1800" b="0" i="1" dirty="0">
                <a:solidFill>
                  <a:srgbClr val="0D0D0D"/>
                </a:solidFill>
                <a:effectLst/>
              </a:rPr>
              <a:t>Development environment such as PyCharm or </a:t>
            </a:r>
            <a:r>
              <a:rPr lang="en-IN" sz="1800" b="0" i="1" dirty="0" err="1">
                <a:solidFill>
                  <a:srgbClr val="0D0D0D"/>
                </a:solidFill>
                <a:effectLst/>
              </a:rPr>
              <a:t>Jupyter</a:t>
            </a:r>
            <a:r>
              <a:rPr lang="en-IN" sz="1800" b="0" i="1" dirty="0">
                <a:solidFill>
                  <a:srgbClr val="0D0D0D"/>
                </a:solidFill>
                <a:effectLst/>
              </a:rPr>
              <a:t> Notebook.</a:t>
            </a:r>
          </a:p>
          <a:p>
            <a:pPr algn="l">
              <a:buFont typeface="Arial" panose="020B0604020202020204" pitchFamily="34" charset="0"/>
              <a:buChar char="•"/>
            </a:pPr>
            <a:r>
              <a:rPr lang="en-IN" sz="1800" b="0" i="1" dirty="0">
                <a:solidFill>
                  <a:srgbClr val="0D0D0D"/>
                </a:solidFill>
                <a:effectLst/>
              </a:rPr>
              <a:t>Version control with Git and collaboration platforms like GitHub.</a:t>
            </a:r>
          </a:p>
          <a:p>
            <a:pPr algn="l">
              <a:buFont typeface="Arial" panose="020B0604020202020204" pitchFamily="34" charset="0"/>
              <a:buChar char="•"/>
            </a:pPr>
            <a:r>
              <a:rPr lang="en-IN" sz="1800" b="0" i="1" dirty="0">
                <a:solidFill>
                  <a:srgbClr val="0D0D0D"/>
                </a:solidFill>
                <a:effectLst/>
              </a:rPr>
              <a:t>Containerization with Docker for environment management.</a:t>
            </a:r>
          </a:p>
          <a:p>
            <a:pPr algn="l">
              <a:buFont typeface="Arial" panose="020B0604020202020204" pitchFamily="34" charset="0"/>
              <a:buChar char="•"/>
            </a:pPr>
            <a:r>
              <a:rPr lang="en-IN" sz="1800" b="0" i="1" dirty="0">
                <a:solidFill>
                  <a:srgbClr val="0D0D0D"/>
                </a:solidFill>
                <a:effectLst/>
              </a:rPr>
              <a:t>Testing tools like </a:t>
            </a:r>
            <a:r>
              <a:rPr lang="en-IN" sz="1800" b="0" i="1" dirty="0" err="1">
                <a:solidFill>
                  <a:srgbClr val="0D0D0D"/>
                </a:solidFill>
                <a:effectLst/>
              </a:rPr>
              <a:t>PyTest</a:t>
            </a:r>
            <a:r>
              <a:rPr lang="en-IN" sz="1800" b="0" i="1" dirty="0">
                <a:solidFill>
                  <a:srgbClr val="0D0D0D"/>
                </a:solidFill>
                <a:effectLst/>
              </a:rPr>
              <a:t> and visualization libraries for monitoring and analysis.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021630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ALGORITHM:</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pPr marL="0" indent="0" algn="l">
              <a:buNone/>
            </a:pPr>
            <a:r>
              <a:rPr lang="en-IN" sz="1800" b="0" i="1" dirty="0">
                <a:solidFill>
                  <a:srgbClr val="0D0D0D"/>
                </a:solidFill>
                <a:effectLst/>
              </a:rPr>
              <a:t>Here's a concise algorithm for a Handwritten Model using GAN:</a:t>
            </a:r>
          </a:p>
          <a:p>
            <a:pPr marL="0" indent="0" algn="l">
              <a:buNone/>
            </a:pPr>
            <a:r>
              <a:rPr lang="en-IN" sz="1800" b="1" i="1" dirty="0">
                <a:solidFill>
                  <a:srgbClr val="0D0D0D"/>
                </a:solidFill>
              </a:rPr>
              <a:t>1</a:t>
            </a:r>
            <a:r>
              <a:rPr lang="en-IN" sz="1800" i="1" dirty="0">
                <a:solidFill>
                  <a:srgbClr val="0D0D0D"/>
                </a:solidFill>
              </a:rPr>
              <a:t>.</a:t>
            </a:r>
            <a:r>
              <a:rPr lang="en-IN" sz="1800" b="1" i="1" dirty="0">
                <a:solidFill>
                  <a:srgbClr val="0D0D0D"/>
                </a:solidFill>
                <a:effectLst/>
              </a:rPr>
              <a:t>Initialize </a:t>
            </a:r>
            <a:r>
              <a:rPr lang="en-IN" sz="1800" b="1" i="1" dirty="0" err="1">
                <a:solidFill>
                  <a:srgbClr val="0D0D0D"/>
                </a:solidFill>
                <a:effectLst/>
              </a:rPr>
              <a:t>Parameters:</a:t>
            </a:r>
            <a:r>
              <a:rPr lang="en-IN" sz="1800" b="0" i="1" dirty="0" err="1">
                <a:solidFill>
                  <a:srgbClr val="0D0D0D"/>
                </a:solidFill>
                <a:effectLst/>
              </a:rPr>
              <a:t>Set</a:t>
            </a:r>
            <a:r>
              <a:rPr lang="en-IN" sz="1800" b="0" i="1" dirty="0">
                <a:solidFill>
                  <a:srgbClr val="0D0D0D"/>
                </a:solidFill>
                <a:effectLst/>
              </a:rPr>
              <a:t> hyperparameters and define network architectures for generator and discriminator.</a:t>
            </a:r>
          </a:p>
          <a:p>
            <a:pPr marL="0" indent="0" algn="l">
              <a:buNone/>
            </a:pPr>
            <a:r>
              <a:rPr lang="en-IN" sz="1800" b="1" i="1" dirty="0">
                <a:solidFill>
                  <a:srgbClr val="0D0D0D"/>
                </a:solidFill>
                <a:effectLst/>
              </a:rPr>
              <a:t>2.Data </a:t>
            </a:r>
            <a:r>
              <a:rPr lang="en-IN" sz="1800" b="1" i="1" dirty="0" err="1">
                <a:solidFill>
                  <a:srgbClr val="0D0D0D"/>
                </a:solidFill>
                <a:effectLst/>
              </a:rPr>
              <a:t>Preprocessing:</a:t>
            </a:r>
            <a:r>
              <a:rPr lang="en-IN" sz="1800" b="0" i="1" dirty="0" err="1">
                <a:solidFill>
                  <a:srgbClr val="0D0D0D"/>
                </a:solidFill>
                <a:effectLst/>
              </a:rPr>
              <a:t>Normalize</a:t>
            </a:r>
            <a:r>
              <a:rPr lang="en-IN" sz="1800" b="0" i="1" dirty="0">
                <a:solidFill>
                  <a:srgbClr val="0D0D0D"/>
                </a:solidFill>
                <a:effectLst/>
              </a:rPr>
              <a:t> and augment handwritten character images.</a:t>
            </a:r>
          </a:p>
          <a:p>
            <a:pPr marL="0" indent="0" algn="l">
              <a:buNone/>
            </a:pPr>
            <a:r>
              <a:rPr lang="en-IN" sz="1800" b="1" i="1" dirty="0">
                <a:solidFill>
                  <a:srgbClr val="0D0D0D"/>
                </a:solidFill>
                <a:effectLst/>
              </a:rPr>
              <a:t>3.Define Generator and </a:t>
            </a:r>
            <a:r>
              <a:rPr lang="en-IN" sz="1800" b="1" i="1" dirty="0" err="1">
                <a:solidFill>
                  <a:srgbClr val="0D0D0D"/>
                </a:solidFill>
                <a:effectLst/>
              </a:rPr>
              <a:t>Discriminator:</a:t>
            </a:r>
            <a:r>
              <a:rPr lang="en-IN" sz="1800" b="0" i="1" dirty="0" err="1">
                <a:solidFill>
                  <a:srgbClr val="0D0D0D"/>
                </a:solidFill>
                <a:effectLst/>
              </a:rPr>
              <a:t>Implement</a:t>
            </a:r>
            <a:r>
              <a:rPr lang="en-IN" sz="1800" b="0" i="1" dirty="0">
                <a:solidFill>
                  <a:srgbClr val="0D0D0D"/>
                </a:solidFill>
                <a:effectLst/>
              </a:rPr>
              <a:t> generator to produce synthetic handwritten </a:t>
            </a:r>
            <a:r>
              <a:rPr lang="en-IN" sz="1800" b="0" i="1" dirty="0" err="1">
                <a:solidFill>
                  <a:srgbClr val="0D0D0D"/>
                </a:solidFill>
                <a:effectLst/>
              </a:rPr>
              <a:t>characters.Implement</a:t>
            </a:r>
            <a:r>
              <a:rPr lang="en-IN" sz="1800" b="0" i="1" dirty="0">
                <a:solidFill>
                  <a:srgbClr val="0D0D0D"/>
                </a:solidFill>
                <a:effectLst/>
              </a:rPr>
              <a:t> discriminator to classify real vs. synthetic characters.</a:t>
            </a:r>
          </a:p>
          <a:p>
            <a:pPr marL="0" indent="0" algn="l">
              <a:buNone/>
            </a:pPr>
            <a:endParaRPr lang="en-IN" sz="1800" b="0" i="1" dirty="0">
              <a:solidFill>
                <a:srgbClr val="0D0D0D"/>
              </a:solidFill>
              <a:effectLst/>
            </a:endParaRPr>
          </a:p>
          <a:p>
            <a:pPr marL="0" indent="0">
              <a:buNone/>
            </a:pPr>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ALGORITHM:</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pPr marL="0" indent="0" algn="l">
              <a:buNone/>
            </a:pPr>
            <a:endParaRPr lang="en-IN" sz="1800" b="1" i="1" dirty="0">
              <a:solidFill>
                <a:srgbClr val="0D0D0D"/>
              </a:solidFill>
              <a:effectLst/>
            </a:endParaRPr>
          </a:p>
          <a:p>
            <a:pPr marL="0" indent="0" algn="l">
              <a:buNone/>
            </a:pPr>
            <a:r>
              <a:rPr lang="en-IN" sz="1800" b="1" i="1" dirty="0">
                <a:solidFill>
                  <a:srgbClr val="0D0D0D"/>
                </a:solidFill>
                <a:effectLst/>
              </a:rPr>
              <a:t>4.Training </a:t>
            </a:r>
            <a:r>
              <a:rPr lang="en-IN" sz="1800" b="1" i="1" dirty="0" err="1">
                <a:solidFill>
                  <a:srgbClr val="0D0D0D"/>
                </a:solidFill>
                <a:effectLst/>
              </a:rPr>
              <a:t>Loop:</a:t>
            </a:r>
            <a:r>
              <a:rPr lang="en-IN" sz="1800" b="0" i="1" dirty="0" err="1">
                <a:solidFill>
                  <a:srgbClr val="0D0D0D"/>
                </a:solidFill>
                <a:effectLst/>
              </a:rPr>
              <a:t>Train</a:t>
            </a:r>
            <a:r>
              <a:rPr lang="en-IN" sz="1800" b="0" i="1" dirty="0">
                <a:solidFill>
                  <a:srgbClr val="0D0D0D"/>
                </a:solidFill>
                <a:effectLst/>
              </a:rPr>
              <a:t> discriminator to distinguish real from synthetic </a:t>
            </a:r>
            <a:r>
              <a:rPr lang="en-IN" sz="1800" b="0" i="1" dirty="0" err="1">
                <a:solidFill>
                  <a:srgbClr val="0D0D0D"/>
                </a:solidFill>
                <a:effectLst/>
              </a:rPr>
              <a:t>characters.Train</a:t>
            </a:r>
            <a:r>
              <a:rPr lang="en-IN" sz="1800" b="0" i="1" dirty="0">
                <a:solidFill>
                  <a:srgbClr val="0D0D0D"/>
                </a:solidFill>
                <a:effectLst/>
              </a:rPr>
              <a:t> generator to fool discriminator into producing realistic characters.</a:t>
            </a:r>
          </a:p>
          <a:p>
            <a:pPr marL="0" indent="0" algn="l">
              <a:buNone/>
            </a:pPr>
            <a:r>
              <a:rPr lang="en-IN" sz="1800" b="1" i="1" dirty="0">
                <a:solidFill>
                  <a:srgbClr val="0D0D0D"/>
                </a:solidFill>
                <a:effectLst/>
              </a:rPr>
              <a:t>5.Evaluation:</a:t>
            </a:r>
            <a:r>
              <a:rPr lang="en-IN" sz="1800" b="0" i="1" dirty="0">
                <a:solidFill>
                  <a:srgbClr val="0D0D0D"/>
                </a:solidFill>
                <a:effectLst/>
              </a:rPr>
              <a:t>Assess generated characters using evaluation </a:t>
            </a:r>
            <a:r>
              <a:rPr lang="en-IN" sz="1800" b="0" i="1" dirty="0" err="1">
                <a:solidFill>
                  <a:srgbClr val="0D0D0D"/>
                </a:solidFill>
                <a:effectLst/>
              </a:rPr>
              <a:t>metrics.Fine</a:t>
            </a:r>
            <a:r>
              <a:rPr lang="en-IN" sz="1800" b="0" i="1" dirty="0">
                <a:solidFill>
                  <a:srgbClr val="0D0D0D"/>
                </a:solidFill>
                <a:effectLst/>
              </a:rPr>
              <a:t>-tune model if necessary.</a:t>
            </a:r>
          </a:p>
          <a:p>
            <a:pPr marL="0" indent="0" algn="l">
              <a:buNone/>
            </a:pPr>
            <a:r>
              <a:rPr lang="en-IN" sz="1800" b="1" i="1" dirty="0">
                <a:solidFill>
                  <a:srgbClr val="0D0D0D"/>
                </a:solidFill>
                <a:effectLst/>
              </a:rPr>
              <a:t>6.Integration with Recognition System (Optional):</a:t>
            </a:r>
            <a:r>
              <a:rPr lang="en-IN" sz="1800" b="0" i="1" dirty="0">
                <a:solidFill>
                  <a:srgbClr val="0D0D0D"/>
                </a:solidFill>
                <a:effectLst/>
              </a:rPr>
              <a:t>Integrate generated characters with recognition system for training data augmentation</a:t>
            </a:r>
            <a:r>
              <a:rPr lang="en-IN" sz="1800" b="0" i="0" dirty="0">
                <a:solidFill>
                  <a:srgbClr val="0D0D0D"/>
                </a:solidFill>
                <a:effectLst/>
                <a:latin typeface="Söhne"/>
              </a:rPr>
              <a:t>.</a:t>
            </a:r>
          </a:p>
          <a:p>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634557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DEPLOYMENT:</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pPr algn="l">
              <a:buFont typeface="+mj-lt"/>
              <a:buAutoNum type="arabicPeriod"/>
            </a:pPr>
            <a:r>
              <a:rPr lang="en-IN" sz="1800" b="1" i="1" dirty="0">
                <a:solidFill>
                  <a:srgbClr val="0D0D0D"/>
                </a:solidFill>
                <a:effectLst/>
              </a:rPr>
              <a:t>Model Training:</a:t>
            </a:r>
            <a:endParaRPr lang="en-IN" sz="1800" b="0" i="1" dirty="0">
              <a:solidFill>
                <a:srgbClr val="0D0D0D"/>
              </a:solidFill>
              <a:effectLst/>
            </a:endParaRPr>
          </a:p>
          <a:p>
            <a:pPr marL="457200" lvl="1" indent="0" algn="l">
              <a:buNone/>
            </a:pPr>
            <a:r>
              <a:rPr lang="en-IN" sz="1800" b="0" i="1" dirty="0">
                <a:solidFill>
                  <a:srgbClr val="0D0D0D"/>
                </a:solidFill>
                <a:effectLst/>
              </a:rPr>
              <a:t> Train the GAN model on a high-performance computing (HPC) system using GPUs for accelerated training.</a:t>
            </a:r>
          </a:p>
          <a:p>
            <a:pPr algn="l">
              <a:buFont typeface="+mj-lt"/>
              <a:buAutoNum type="arabicPeriod"/>
            </a:pPr>
            <a:r>
              <a:rPr lang="en-IN" sz="1800" b="1" i="1" dirty="0">
                <a:solidFill>
                  <a:srgbClr val="0D0D0D"/>
                </a:solidFill>
                <a:effectLst/>
              </a:rPr>
              <a:t>Model Optimization:</a:t>
            </a:r>
            <a:endParaRPr lang="en-IN" sz="1800" b="0" i="1" dirty="0">
              <a:solidFill>
                <a:srgbClr val="0D0D0D"/>
              </a:solidFill>
              <a:effectLst/>
            </a:endParaRPr>
          </a:p>
          <a:p>
            <a:pPr marL="457200" lvl="1" indent="0" algn="l">
              <a:buNone/>
            </a:pPr>
            <a:r>
              <a:rPr lang="en-IN" sz="1800" b="0" i="1" dirty="0">
                <a:solidFill>
                  <a:srgbClr val="0D0D0D"/>
                </a:solidFill>
                <a:effectLst/>
              </a:rPr>
              <a:t> Optimize the trained model for inference speed and resource efficiency.</a:t>
            </a:r>
          </a:p>
          <a:p>
            <a:pPr algn="l">
              <a:buFont typeface="+mj-lt"/>
              <a:buAutoNum type="arabicPeriod"/>
            </a:pPr>
            <a:r>
              <a:rPr lang="en-IN" sz="1800" b="1" i="1" dirty="0">
                <a:solidFill>
                  <a:srgbClr val="0D0D0D"/>
                </a:solidFill>
                <a:effectLst/>
              </a:rPr>
              <a:t>Containerization:</a:t>
            </a:r>
            <a:endParaRPr lang="en-IN" sz="1800" b="0" i="1" dirty="0">
              <a:solidFill>
                <a:srgbClr val="0D0D0D"/>
              </a:solidFill>
              <a:effectLst/>
            </a:endParaRPr>
          </a:p>
          <a:p>
            <a:pPr marL="457200" lvl="1" indent="0" algn="l">
              <a:buNone/>
            </a:pPr>
            <a:r>
              <a:rPr lang="en-IN" sz="1800" b="0" i="1" dirty="0">
                <a:solidFill>
                  <a:srgbClr val="0D0D0D"/>
                </a:solidFill>
                <a:effectLst/>
              </a:rPr>
              <a:t> Package the optimized model into a Docker container for easy deployment and portability.</a:t>
            </a:r>
          </a:p>
          <a:p>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088223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DEPLOYMENT:</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pPr marL="0" indent="0" algn="l">
              <a:buNone/>
            </a:pPr>
            <a:r>
              <a:rPr lang="en-US" sz="1800" b="1" i="1" dirty="0">
                <a:solidFill>
                  <a:srgbClr val="0D0D0D"/>
                </a:solidFill>
                <a:effectLst/>
              </a:rPr>
              <a:t>4.Deployment Platform:</a:t>
            </a:r>
            <a:endParaRPr lang="en-US" sz="1800" b="0" i="1" dirty="0">
              <a:solidFill>
                <a:srgbClr val="0D0D0D"/>
              </a:solidFill>
              <a:effectLst/>
            </a:endParaRPr>
          </a:p>
          <a:p>
            <a:pPr marL="457200" lvl="1" indent="0" algn="l">
              <a:buNone/>
            </a:pPr>
            <a:r>
              <a:rPr lang="en-US" sz="1800" b="0" i="1" dirty="0">
                <a:solidFill>
                  <a:srgbClr val="0D0D0D"/>
                </a:solidFill>
                <a:effectLst/>
              </a:rPr>
              <a:t> Choose a deployment platform such as cloud services (e.g., AWS, Azure) or on-premises servers.</a:t>
            </a:r>
          </a:p>
          <a:p>
            <a:pPr marL="0" indent="0" algn="l">
              <a:buNone/>
            </a:pPr>
            <a:r>
              <a:rPr lang="en-US" sz="1800" b="1" i="1" dirty="0">
                <a:solidFill>
                  <a:srgbClr val="0D0D0D"/>
                </a:solidFill>
                <a:effectLst/>
              </a:rPr>
              <a:t>5.Scalability Considerations:</a:t>
            </a:r>
            <a:endParaRPr lang="en-US" sz="1800" b="0" i="1" dirty="0">
              <a:solidFill>
                <a:srgbClr val="0D0D0D"/>
              </a:solidFill>
              <a:effectLst/>
            </a:endParaRPr>
          </a:p>
          <a:p>
            <a:pPr marL="457200" lvl="1" indent="0" algn="l">
              <a:buNone/>
            </a:pPr>
            <a:r>
              <a:rPr lang="en-US" sz="1800" b="0" i="1" dirty="0">
                <a:solidFill>
                  <a:srgbClr val="0D0D0D"/>
                </a:solidFill>
                <a:effectLst/>
              </a:rPr>
              <a:t> Ensure the deployment infrastructure can handle varying workloads and scale horizontally if needed.</a:t>
            </a:r>
          </a:p>
          <a:p>
            <a:pPr marL="0" indent="0" algn="l">
              <a:buNone/>
            </a:pPr>
            <a:r>
              <a:rPr lang="en-US" sz="1800" b="1" i="1" dirty="0">
                <a:solidFill>
                  <a:srgbClr val="0D0D0D"/>
                </a:solidFill>
                <a:effectLst/>
              </a:rPr>
              <a:t>6.API Integration (Optional):</a:t>
            </a:r>
            <a:endParaRPr lang="en-US" sz="1800" b="0" i="1" dirty="0">
              <a:solidFill>
                <a:srgbClr val="0D0D0D"/>
              </a:solidFill>
              <a:effectLst/>
            </a:endParaRPr>
          </a:p>
          <a:p>
            <a:pPr marL="742950" lvl="1" indent="-285750" algn="l">
              <a:buFont typeface="+mj-lt"/>
              <a:buAutoNum type="arabicPeriod"/>
            </a:pPr>
            <a:r>
              <a:rPr lang="en-US" sz="1800" b="0" i="1" dirty="0">
                <a:solidFill>
                  <a:srgbClr val="0D0D0D"/>
                </a:solidFill>
                <a:effectLst/>
              </a:rPr>
              <a:t>Expose the GAN model through an API for seamless integration with other systems or applications.</a:t>
            </a:r>
          </a:p>
          <a:p>
            <a:pPr marL="0" indent="0">
              <a:buNone/>
            </a:pPr>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192416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DEPLOYMENT:</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pPr marL="0" indent="0">
              <a:buNone/>
            </a:pPr>
            <a:r>
              <a:rPr lang="en-US" sz="1700" b="1" i="1" dirty="0">
                <a:solidFill>
                  <a:srgbClr val="0D0D0D"/>
                </a:solidFill>
                <a:effectLst/>
              </a:rPr>
              <a:t>7.</a:t>
            </a:r>
            <a:r>
              <a:rPr lang="en-US" sz="1800" b="1" i="1" dirty="0">
                <a:solidFill>
                  <a:srgbClr val="0D0D0D"/>
                </a:solidFill>
                <a:effectLst/>
              </a:rPr>
              <a:t>Monitoring and Maintenance</a:t>
            </a:r>
            <a:r>
              <a:rPr lang="en-US" sz="1700" b="1" i="1" dirty="0">
                <a:solidFill>
                  <a:srgbClr val="0D0D0D"/>
                </a:solidFill>
                <a:effectLst/>
              </a:rPr>
              <a:t>:</a:t>
            </a:r>
            <a:endParaRPr lang="en-US" sz="1700" i="1" dirty="0">
              <a:solidFill>
                <a:srgbClr val="0D0D0D"/>
              </a:solidFill>
            </a:endParaRPr>
          </a:p>
          <a:p>
            <a:pPr marL="0" indent="0">
              <a:buNone/>
            </a:pPr>
            <a:r>
              <a:rPr lang="en-US" sz="1600" b="0" i="1" dirty="0">
                <a:solidFill>
                  <a:srgbClr val="0D0D0D"/>
                </a:solidFill>
                <a:effectLst/>
              </a:rPr>
              <a:t>       </a:t>
            </a:r>
            <a:r>
              <a:rPr lang="en-US" sz="1700" b="0" i="1" dirty="0">
                <a:solidFill>
                  <a:srgbClr val="0D0D0D"/>
                </a:solidFill>
                <a:effectLst/>
              </a:rPr>
              <a:t>Implement monitoring tools to track model performance and resource </a:t>
            </a:r>
            <a:r>
              <a:rPr lang="en-US" sz="1700" b="0" i="1" dirty="0" err="1">
                <a:solidFill>
                  <a:srgbClr val="0D0D0D"/>
                </a:solidFill>
                <a:effectLst/>
              </a:rPr>
              <a:t>utilization.Regularly</a:t>
            </a:r>
            <a:r>
              <a:rPr lang="en-US" sz="1700" b="0" i="1" dirty="0">
                <a:solidFill>
                  <a:srgbClr val="0D0D0D"/>
                </a:solidFill>
                <a:effectLst/>
              </a:rPr>
              <a:t> update the deployed model with improvements or new versions as needed.</a:t>
            </a:r>
          </a:p>
          <a:p>
            <a:pPr marL="0" indent="0" algn="l">
              <a:buNone/>
            </a:pPr>
            <a:r>
              <a:rPr lang="en-US" sz="1700" b="1" i="1" dirty="0">
                <a:solidFill>
                  <a:srgbClr val="0D0D0D"/>
                </a:solidFill>
                <a:effectLst/>
              </a:rPr>
              <a:t>8.Security Considerations:</a:t>
            </a:r>
          </a:p>
          <a:p>
            <a:pPr marL="0" indent="0" algn="l">
              <a:buNone/>
            </a:pPr>
            <a:r>
              <a:rPr lang="en-US" sz="1700" b="0" i="1" dirty="0">
                <a:solidFill>
                  <a:srgbClr val="0D0D0D"/>
                </a:solidFill>
                <a:effectLst/>
              </a:rPr>
              <a:t>      Implement security measures such as access control and encryption to protect the deployed model and data.</a:t>
            </a:r>
          </a:p>
          <a:p>
            <a:pPr marL="0" indent="0" algn="l">
              <a:buNone/>
            </a:pPr>
            <a:r>
              <a:rPr lang="en-US" sz="1700" b="1" i="1" dirty="0">
                <a:solidFill>
                  <a:srgbClr val="0D0D0D"/>
                </a:solidFill>
                <a:effectLst/>
              </a:rPr>
              <a:t>9.Testing and Validation:</a:t>
            </a:r>
            <a:endParaRPr lang="en-US" sz="1700" b="0" i="1" dirty="0">
              <a:solidFill>
                <a:srgbClr val="0D0D0D"/>
              </a:solidFill>
              <a:effectLst/>
            </a:endParaRPr>
          </a:p>
          <a:p>
            <a:pPr marL="457200" lvl="1" indent="0" algn="l">
              <a:buNone/>
            </a:pPr>
            <a:r>
              <a:rPr lang="en-US" sz="1700" b="0" i="1" dirty="0">
                <a:solidFill>
                  <a:srgbClr val="0D0D0D"/>
                </a:solidFill>
                <a:effectLst/>
              </a:rPr>
              <a:t> Conduct thorough testing to ensure the deployed model performs as expected in a production environment.</a:t>
            </a:r>
          </a:p>
          <a:p>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804801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736600" y="-346361"/>
            <a:ext cx="10515600" cy="1325563"/>
          </a:xfrm>
        </p:spPr>
        <p:txBody>
          <a:bodyPr anchor="b"/>
          <a:lstStyle/>
          <a:p>
            <a:r>
              <a:rPr lang="en-US" sz="2800" i="1" dirty="0">
                <a:solidFill>
                  <a:schemeClr val="tx1"/>
                </a:solidFill>
              </a:rPr>
              <a:t>RESULT:</a:t>
            </a:r>
            <a:endParaRPr lang="en-US" dirty="0"/>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F45D359D-7F7F-1403-D870-9D4E752E6DC2}"/>
              </a:ext>
            </a:extLst>
          </p:cNvPr>
          <p:cNvPicPr>
            <a:picLocks noChangeAspect="1"/>
          </p:cNvPicPr>
          <p:nvPr/>
        </p:nvPicPr>
        <p:blipFill>
          <a:blip r:embed="rId3"/>
          <a:stretch>
            <a:fillRect/>
          </a:stretch>
        </p:blipFill>
        <p:spPr>
          <a:xfrm>
            <a:off x="2991557" y="1083733"/>
            <a:ext cx="6445954" cy="5001491"/>
          </a:xfrm>
          <a:prstGeom prst="rect">
            <a:avLst/>
          </a:prstGeom>
        </p:spPr>
      </p:pic>
    </p:spTree>
    <p:extLst>
      <p:ext uri="{BB962C8B-B14F-4D97-AF65-F5344CB8AC3E}">
        <p14:creationId xmlns:p14="http://schemas.microsoft.com/office/powerpoint/2010/main" val="2791821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736600" y="-346361"/>
            <a:ext cx="10515600" cy="1325563"/>
          </a:xfrm>
        </p:spPr>
        <p:txBody>
          <a:bodyPr anchor="b"/>
          <a:lstStyle/>
          <a:p>
            <a:r>
              <a:rPr lang="en-US" sz="2800" i="1" dirty="0">
                <a:solidFill>
                  <a:schemeClr val="tx1"/>
                </a:solidFill>
              </a:rPr>
              <a:t>RESULT:</a:t>
            </a:r>
            <a:endParaRPr lang="en-US" dirty="0"/>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pic>
        <p:nvPicPr>
          <p:cNvPr id="2" name="Content Placeholder 4">
            <a:extLst>
              <a:ext uri="{FF2B5EF4-FFF2-40B4-BE49-F238E27FC236}">
                <a16:creationId xmlns:a16="http://schemas.microsoft.com/office/drawing/2014/main" id="{C396F890-2C86-A1E3-A05B-B338E4C690A8}"/>
              </a:ext>
            </a:extLst>
          </p:cNvPr>
          <p:cNvPicPr>
            <a:picLocks noGrp="1" noChangeAspect="1"/>
          </p:cNvPicPr>
          <p:nvPr/>
        </p:nvPicPr>
        <p:blipFill>
          <a:blip r:embed="rId3"/>
          <a:stretch>
            <a:fillRect/>
          </a:stretch>
        </p:blipFill>
        <p:spPr>
          <a:xfrm>
            <a:off x="2244008" y="1596707"/>
            <a:ext cx="7703983" cy="4387074"/>
          </a:xfrm>
          <a:prstGeom prst="rect">
            <a:avLst/>
          </a:prstGeom>
        </p:spPr>
      </p:pic>
    </p:spTree>
    <p:extLst>
      <p:ext uri="{BB962C8B-B14F-4D97-AF65-F5344CB8AC3E}">
        <p14:creationId xmlns:p14="http://schemas.microsoft.com/office/powerpoint/2010/main" val="1156951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sz="2800" i="1" u="sng" dirty="0"/>
              <a:t>OUTLINE</a:t>
            </a:r>
            <a:r>
              <a:rPr lang="en-US" sz="2800" i="1" u="sng" dirty="0">
                <a:solidFill>
                  <a:schemeClr val="tx1"/>
                </a:solidFill>
              </a:rPr>
              <a:t>:</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674013"/>
            <a:ext cx="5541434" cy="3269589"/>
          </a:xfrm>
        </p:spPr>
        <p:txBody>
          <a:bodyPr>
            <a:normAutofit fontScale="92500" lnSpcReduction="10000"/>
          </a:bodyPr>
          <a:lstStyle/>
          <a:p>
            <a:r>
              <a:rPr lang="en-US" sz="1800" dirty="0"/>
              <a:t> 	</a:t>
            </a:r>
            <a:r>
              <a:rPr lang="en-US" sz="1800" i="1" dirty="0"/>
              <a:t>Problem Statement</a:t>
            </a:r>
          </a:p>
          <a:p>
            <a:r>
              <a:rPr lang="en-US" sz="1800" b="1" i="1" dirty="0"/>
              <a:t>          	</a:t>
            </a:r>
            <a:r>
              <a:rPr lang="en-US" sz="1800" i="1" dirty="0"/>
              <a:t>Proposed System/Solution</a:t>
            </a:r>
          </a:p>
          <a:p>
            <a:r>
              <a:rPr lang="en-US" sz="1800" b="1" i="1" dirty="0"/>
              <a:t>          	</a:t>
            </a:r>
            <a:r>
              <a:rPr lang="en-US" sz="1800" i="1" dirty="0"/>
              <a:t>System Development Approach</a:t>
            </a:r>
          </a:p>
          <a:p>
            <a:r>
              <a:rPr lang="en-US" sz="1800" b="1" i="1" dirty="0"/>
              <a:t>          	</a:t>
            </a:r>
            <a:r>
              <a:rPr lang="en-US" sz="1800" i="1" dirty="0"/>
              <a:t>Algorithm and Deployment</a:t>
            </a:r>
          </a:p>
          <a:p>
            <a:r>
              <a:rPr lang="en-US" sz="1800" i="1" dirty="0"/>
              <a:t>          	Result</a:t>
            </a:r>
          </a:p>
          <a:p>
            <a:r>
              <a:rPr lang="en-US" sz="1800" i="1" dirty="0"/>
              <a:t>          	Conclusion</a:t>
            </a:r>
          </a:p>
          <a:p>
            <a:r>
              <a:rPr lang="en-US" sz="1800" i="1" dirty="0"/>
              <a:t>          	References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CONCLUSION:</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4"/>
            <a:ext cx="10371668" cy="3579166"/>
          </a:xfrm>
        </p:spPr>
        <p:txBody>
          <a:bodyPr>
            <a:noAutofit/>
          </a:bodyPr>
          <a:lstStyle/>
          <a:p>
            <a:r>
              <a:rPr lang="en-US" sz="1400" b="0" i="0" dirty="0">
                <a:solidFill>
                  <a:srgbClr val="0D0D0D"/>
                </a:solidFill>
                <a:effectLst/>
              </a:rPr>
              <a:t> </a:t>
            </a:r>
            <a:r>
              <a:rPr lang="en-US" sz="1600" b="0" i="1" dirty="0">
                <a:solidFill>
                  <a:srgbClr val="0D0D0D"/>
                </a:solidFill>
                <a:effectLst/>
              </a:rPr>
              <a:t>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a:t>
            </a:r>
          </a:p>
          <a:p>
            <a:r>
              <a:rPr lang="en-US" sz="1600" b="0" i="1" dirty="0">
                <a:solidFill>
                  <a:srgbClr val="0D0D0D"/>
                </a:solidFill>
                <a:effectLst/>
              </a:rPr>
              <a:t> Despite challenges such as data variability and model optimization, the deployment of GAN-based handwritten models holds immense potential in various applications, including document digitization, signature verification, and language translation. </a:t>
            </a:r>
          </a:p>
          <a:p>
            <a:r>
              <a:rPr lang="en-US" sz="1600" b="0" i="1" dirty="0">
                <a:solidFill>
                  <a:srgbClr val="0D0D0D"/>
                </a:solidFill>
                <a:effectLst/>
              </a:rPr>
              <a:t>With continued research and refinement, GANs have the capability to revolutionize handwritten text processing, paving the way for more efficient and accurate recognition across diverse handwriting styles and languages.</a:t>
            </a:r>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826737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sz="2800" i="1" u="sng" dirty="0">
                <a:solidFill>
                  <a:schemeClr val="tx1"/>
                </a:solidFill>
              </a:rPr>
              <a:t>REFERENCES:</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07733"/>
            <a:ext cx="10371668" cy="4515555"/>
          </a:xfrm>
        </p:spPr>
        <p:txBody>
          <a:bodyPr>
            <a:noAutofit/>
          </a:bodyPr>
          <a:lstStyle/>
          <a:p>
            <a:pPr algn="l">
              <a:buFont typeface="+mj-lt"/>
              <a:buAutoNum type="arabicPeriod"/>
            </a:pPr>
            <a:r>
              <a:rPr lang="en-IN" b="0" i="1" dirty="0">
                <a:solidFill>
                  <a:srgbClr val="0D0D0D"/>
                </a:solidFill>
                <a:effectLst/>
              </a:rPr>
              <a:t>Goodfellow et al., 2014. "Generative adversarial nets."</a:t>
            </a:r>
          </a:p>
          <a:p>
            <a:pPr algn="l">
              <a:buFont typeface="+mj-lt"/>
              <a:buAutoNum type="arabicPeriod"/>
            </a:pPr>
            <a:r>
              <a:rPr lang="en-IN" b="0" i="1" dirty="0">
                <a:solidFill>
                  <a:srgbClr val="0D0D0D"/>
                </a:solidFill>
                <a:effectLst/>
              </a:rPr>
              <a:t>Radford et al., 2015. "Unsupervised representation learning with deep convolutional GANs."</a:t>
            </a:r>
          </a:p>
          <a:p>
            <a:pPr algn="l">
              <a:buFont typeface="+mj-lt"/>
              <a:buAutoNum type="arabicPeriod"/>
            </a:pPr>
            <a:r>
              <a:rPr lang="en-IN" b="0" i="1" dirty="0" err="1">
                <a:solidFill>
                  <a:srgbClr val="0D0D0D"/>
                </a:solidFill>
                <a:effectLst/>
              </a:rPr>
              <a:t>Odena</a:t>
            </a:r>
            <a:r>
              <a:rPr lang="en-IN" b="0" i="1" dirty="0">
                <a:solidFill>
                  <a:srgbClr val="0D0D0D"/>
                </a:solidFill>
                <a:effectLst/>
              </a:rPr>
              <a:t> et al., 2017. "Conditional image synthesis with auxiliary classifier GANs."</a:t>
            </a:r>
          </a:p>
          <a:p>
            <a:pPr algn="l">
              <a:buFont typeface="+mj-lt"/>
              <a:buAutoNum type="arabicPeriod"/>
            </a:pPr>
            <a:r>
              <a:rPr lang="en-IN" b="0" i="1" dirty="0">
                <a:solidFill>
                  <a:srgbClr val="0D0D0D"/>
                </a:solidFill>
                <a:effectLst/>
              </a:rPr>
              <a:t>Zhang et al., 2018. "</a:t>
            </a:r>
            <a:r>
              <a:rPr lang="en-IN" b="0" i="1" dirty="0" err="1">
                <a:solidFill>
                  <a:srgbClr val="0D0D0D"/>
                </a:solidFill>
                <a:effectLst/>
              </a:rPr>
              <a:t>StackGAN</a:t>
            </a:r>
            <a:r>
              <a:rPr lang="en-IN" b="0" i="1" dirty="0">
                <a:solidFill>
                  <a:srgbClr val="0D0D0D"/>
                </a:solidFill>
                <a:effectLst/>
              </a:rPr>
              <a:t>++: Realistic image synthesis with stacked GANs."</a:t>
            </a:r>
          </a:p>
          <a:p>
            <a:pPr algn="l">
              <a:buFont typeface="+mj-lt"/>
              <a:buAutoNum type="arabicPeriod"/>
            </a:pPr>
            <a:r>
              <a:rPr lang="en-IN" b="0" i="1" dirty="0">
                <a:solidFill>
                  <a:srgbClr val="0D0D0D"/>
                </a:solidFill>
                <a:effectLst/>
              </a:rPr>
              <a:t>Isola et al., 2017. "Image-to-image translation with conditional adversarial networks."</a:t>
            </a:r>
          </a:p>
          <a:p>
            <a:pPr algn="l"/>
            <a:r>
              <a:rPr lang="en-IN"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413378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PROBLEM STATEMENT</a:t>
            </a:r>
          </a:p>
        </p:txBody>
      </p:sp>
    </p:spTree>
    <p:extLst>
      <p:ext uri="{BB962C8B-B14F-4D97-AF65-F5344CB8AC3E}">
        <p14:creationId xmlns:p14="http://schemas.microsoft.com/office/powerpoint/2010/main" val="60879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sz="2800" i="1" u="sng" dirty="0">
                <a:solidFill>
                  <a:schemeClr val="tx1"/>
                </a:solidFill>
              </a:rPr>
              <a:t>PROBLEM STATEMENT:</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sz="1800" b="0" i="1" dirty="0"/>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1800" b="0" dirty="0"/>
              <a:t>"</a:t>
            </a:r>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PROPOSED SYSTEM</a:t>
            </a:r>
          </a:p>
        </p:txBody>
      </p:sp>
    </p:spTree>
    <p:extLst>
      <p:ext uri="{BB962C8B-B14F-4D97-AF65-F5344CB8AC3E}">
        <p14:creationId xmlns:p14="http://schemas.microsoft.com/office/powerpoint/2010/main" val="334696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sz="2800" i="1" u="sng" dirty="0">
                <a:solidFill>
                  <a:schemeClr val="tx1"/>
                </a:solidFill>
              </a:rPr>
              <a:t>PROPOSED SYSTEM:</a:t>
            </a:r>
            <a:endParaRPr lang="en-US" dirty="0"/>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35953"/>
            <a:ext cx="8427202" cy="3234264"/>
          </a:xfrm>
        </p:spPr>
        <p:txBody>
          <a:bodyPr>
            <a:normAutofit/>
          </a:bodyPr>
          <a:lstStyle/>
          <a:p>
            <a:pPr marL="0" indent="0">
              <a:buNone/>
            </a:pPr>
            <a:r>
              <a:rPr lang="en-US" sz="1800" dirty="0"/>
              <a:t> </a:t>
            </a:r>
          </a:p>
          <a:p>
            <a:pPr marL="0" indent="0">
              <a:buNone/>
            </a:pPr>
            <a:r>
              <a:rPr lang="en-US" sz="1800" b="0" i="1" dirty="0">
                <a:effectLst/>
                <a:latin typeface="Söhne"/>
              </a:rPr>
              <a:t>                  </a:t>
            </a:r>
            <a:r>
              <a:rPr lang="en-US" sz="1800" i="1" dirty="0"/>
              <a:t>P</a:t>
            </a:r>
            <a:r>
              <a:rPr lang="en-US" sz="1800" i="1" dirty="0">
                <a:effectLst/>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1800" i="1" dirty="0">
                <a:solidFill>
                  <a:srgbClr val="0D0D0D"/>
                </a:solidFill>
                <a:effectLst/>
              </a:rPr>
              <a:t>.</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168399"/>
          </a:xfrm>
        </p:spPr>
        <p:txBody>
          <a:bodyPr/>
          <a:lstStyle/>
          <a:p>
            <a:r>
              <a:rPr lang="en-US" sz="2800" i="1" u="sng" dirty="0">
                <a:solidFill>
                  <a:schemeClr val="tx1"/>
                </a:solidFill>
              </a:rPr>
              <a:t>PROPOSED SOLUTION:</a:t>
            </a:r>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948267" y="1851379"/>
            <a:ext cx="9313334" cy="4504970"/>
          </a:xfrm>
        </p:spPr>
        <p:txBody>
          <a:bodyPr>
            <a:normAutofit fontScale="85000" lnSpcReduction="20000"/>
          </a:bodyPr>
          <a:lstStyle/>
          <a:p>
            <a:pPr algn="l">
              <a:buFont typeface="+mj-lt"/>
              <a:buAutoNum type="arabicPeriod"/>
            </a:pPr>
            <a:r>
              <a:rPr lang="en-US" sz="2000" b="1" i="1" dirty="0">
                <a:solidFill>
                  <a:srgbClr val="0D0D0D"/>
                </a:solidFill>
              </a:rPr>
              <a:t>Problem solution</a:t>
            </a:r>
            <a:r>
              <a:rPr lang="en-US" sz="2000" b="1" i="1" dirty="0">
                <a:solidFill>
                  <a:srgbClr val="0D0D0D"/>
                </a:solidFill>
                <a:effectLst/>
              </a:rPr>
              <a:t>:</a:t>
            </a:r>
            <a:endParaRPr lang="en-US" sz="2000" b="0" i="1" dirty="0">
              <a:solidFill>
                <a:srgbClr val="0D0D0D"/>
              </a:solidFill>
              <a:effectLst/>
            </a:endParaRPr>
          </a:p>
          <a:p>
            <a:pPr marL="0" lvl="1" indent="0" algn="l">
              <a:buNone/>
            </a:pPr>
            <a:r>
              <a:rPr lang="en-US" sz="2000" i="1" dirty="0">
                <a:solidFill>
                  <a:srgbClr val="0D0D0D"/>
                </a:solidFill>
              </a:rPr>
              <a:t>           </a:t>
            </a:r>
            <a:r>
              <a:rPr lang="en-US" sz="2000" b="0" i="1" dirty="0">
                <a:solidFill>
                  <a:srgbClr val="0D0D0D"/>
                </a:solidFill>
                <a:effectLst/>
              </a:rPr>
              <a:t> Introduce the problem of handwritten text recognition, highlighting challenges such as variability in handwriting styles and limited annotated data.</a:t>
            </a:r>
          </a:p>
          <a:p>
            <a:pPr lvl="1" algn="l"/>
            <a:endParaRPr lang="en-US" sz="2000" b="0" i="1" dirty="0">
              <a:solidFill>
                <a:srgbClr val="0D0D0D"/>
              </a:solidFill>
              <a:effectLst/>
            </a:endParaRPr>
          </a:p>
          <a:p>
            <a:pPr algn="l">
              <a:buFont typeface="+mj-lt"/>
              <a:buAutoNum type="arabicPeriod"/>
            </a:pPr>
            <a:r>
              <a:rPr lang="en-US" sz="2000" b="1" i="1" dirty="0">
                <a:solidFill>
                  <a:srgbClr val="0D0D0D"/>
                </a:solidFill>
                <a:effectLst/>
              </a:rPr>
              <a:t>Overview of GANs:</a:t>
            </a:r>
            <a:endParaRPr lang="en-US" sz="2000" i="1" dirty="0">
              <a:solidFill>
                <a:srgbClr val="0D0D0D"/>
              </a:solidFill>
            </a:endParaRPr>
          </a:p>
          <a:p>
            <a:pPr algn="l"/>
            <a:r>
              <a:rPr lang="en-US" sz="2000" b="0" i="1" dirty="0">
                <a:solidFill>
                  <a:srgbClr val="0D0D0D"/>
                </a:solidFill>
                <a:effectLst/>
              </a:rPr>
              <a:t>           </a:t>
            </a:r>
          </a:p>
          <a:p>
            <a:pPr algn="l"/>
            <a:r>
              <a:rPr lang="en-US" sz="2000" i="1" dirty="0">
                <a:solidFill>
                  <a:srgbClr val="0D0D0D"/>
                </a:solidFill>
              </a:rPr>
              <a:t>            </a:t>
            </a:r>
            <a:r>
              <a:rPr lang="en-US" sz="2000" b="0" i="1" dirty="0">
                <a:solidFill>
                  <a:srgbClr val="0D0D0D"/>
                </a:solidFill>
                <a:effectLst/>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endParaRPr>
          </a:p>
          <a:p>
            <a:pPr algn="l"/>
            <a:r>
              <a:rPr lang="en-US" sz="2000" b="1" i="1" dirty="0">
                <a:solidFill>
                  <a:srgbClr val="0D0D0D"/>
                </a:solidFill>
                <a:effectLst/>
                <a:latin typeface="Söhne"/>
              </a:rPr>
              <a:t>3.</a:t>
            </a:r>
            <a:r>
              <a:rPr lang="en-US" sz="2000" b="1" i="1" dirty="0">
                <a:solidFill>
                  <a:srgbClr val="0D0D0D"/>
                </a:solidFill>
                <a:effectLst/>
              </a:rPr>
              <a:t>Data Collection and Preprocessing:</a:t>
            </a:r>
            <a:endParaRPr lang="en-US" sz="2000" b="0" i="1" dirty="0">
              <a:solidFill>
                <a:srgbClr val="0D0D0D"/>
              </a:solidFill>
              <a:effectLst/>
            </a:endParaRPr>
          </a:p>
          <a:p>
            <a:pPr algn="l"/>
            <a:r>
              <a:rPr lang="en-US" sz="2000" b="0" i="1" dirty="0">
                <a:solidFill>
                  <a:srgbClr val="0D0D0D"/>
                </a:solidFill>
                <a:effectLst/>
              </a:rPr>
              <a:t>           </a:t>
            </a:r>
          </a:p>
          <a:p>
            <a:pPr algn="l"/>
            <a:r>
              <a:rPr lang="en-US" sz="2000" i="1" dirty="0">
                <a:solidFill>
                  <a:srgbClr val="0D0D0D"/>
                </a:solidFill>
              </a:rPr>
              <a:t>           </a:t>
            </a:r>
            <a:r>
              <a:rPr lang="en-US" sz="2000" b="0" i="1" dirty="0">
                <a:solidFill>
                  <a:srgbClr val="0D0D0D"/>
                </a:solidFill>
                <a:effectLst/>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636929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895350"/>
            <a:ext cx="5257799" cy="1917700"/>
          </a:xfrm>
        </p:spPr>
        <p:txBody>
          <a:bodyPr>
            <a:normAutofit/>
          </a:bodyPr>
          <a:lstStyle/>
          <a:p>
            <a:r>
              <a:rPr lang="en-US" sz="2400" i="1" u="sng" dirty="0">
                <a:solidFill>
                  <a:schemeClr val="tx1"/>
                </a:solidFill>
              </a:rPr>
              <a:t>PROPOSED SOLUTION:</a:t>
            </a:r>
            <a:endParaRPr lang="en-US" dirty="0"/>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38401"/>
            <a:ext cx="10515599" cy="3613148"/>
          </a:xfrm>
        </p:spPr>
        <p:txBody>
          <a:bodyPr>
            <a:normAutofit/>
          </a:bodyPr>
          <a:lstStyle/>
          <a:p>
            <a:pPr marL="0" indent="0" algn="l">
              <a:buNone/>
            </a:pPr>
            <a:r>
              <a:rPr lang="en-US" sz="1800" b="1" i="1" dirty="0">
                <a:solidFill>
                  <a:srgbClr val="0D0D0D"/>
                </a:solidFill>
                <a:effectLst/>
              </a:rPr>
              <a:t>4.GAN Architecture Design:</a:t>
            </a:r>
            <a:endParaRPr lang="en-US" sz="1800" b="0" i="1" dirty="0">
              <a:solidFill>
                <a:srgbClr val="0D0D0D"/>
              </a:solidFill>
              <a:effectLst/>
            </a:endParaRPr>
          </a:p>
          <a:p>
            <a:pPr marL="457200" lvl="1" indent="0" algn="l">
              <a:buNone/>
            </a:pPr>
            <a:r>
              <a:rPr lang="en-US" sz="1800" b="0" i="1" dirty="0">
                <a:solidFill>
                  <a:srgbClr val="0D0D0D"/>
                </a:solidFill>
                <a:effectLst/>
              </a:rPr>
              <a:t>    Detail the architecture of the GAN model, including the generator responsible for generating synthetic handwritten characters and the discriminator trained to distinguish between real and synthetic samples.</a:t>
            </a:r>
          </a:p>
          <a:p>
            <a:pPr marL="0" indent="0" algn="l">
              <a:buNone/>
            </a:pPr>
            <a:r>
              <a:rPr lang="en-US" sz="1800" b="1" i="1" dirty="0">
                <a:solidFill>
                  <a:srgbClr val="0D0D0D"/>
                </a:solidFill>
                <a:effectLst/>
              </a:rPr>
              <a:t>5.Training Process:</a:t>
            </a:r>
            <a:endParaRPr lang="en-US" sz="1800" i="1" dirty="0">
              <a:solidFill>
                <a:srgbClr val="0D0D0D"/>
              </a:solidFill>
            </a:endParaRPr>
          </a:p>
          <a:p>
            <a:pPr marL="0" indent="0" algn="l">
              <a:buNone/>
            </a:pPr>
            <a:r>
              <a:rPr lang="en-US" sz="1800" b="0" i="1" dirty="0">
                <a:solidFill>
                  <a:srgbClr val="0D0D0D"/>
                </a:solidFill>
                <a:effectLst/>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58164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895350"/>
            <a:ext cx="5257799" cy="1917700"/>
          </a:xfrm>
        </p:spPr>
        <p:txBody>
          <a:bodyPr>
            <a:normAutofit/>
          </a:bodyPr>
          <a:lstStyle/>
          <a:p>
            <a:r>
              <a:rPr lang="en-US" sz="2400" i="1" u="sng" dirty="0">
                <a:solidFill>
                  <a:schemeClr val="tx1"/>
                </a:solidFill>
              </a:rPr>
              <a:t>PROPOSED SOLUTION:</a:t>
            </a:r>
            <a:endParaRPr lang="en-US" dirty="0"/>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38401"/>
            <a:ext cx="10515599" cy="3613148"/>
          </a:xfrm>
        </p:spPr>
        <p:txBody>
          <a:bodyPr>
            <a:normAutofit/>
          </a:bodyPr>
          <a:lstStyle/>
          <a:p>
            <a:pPr marL="0" indent="0" algn="l">
              <a:buNone/>
            </a:pPr>
            <a:r>
              <a:rPr lang="en-US" sz="2000" b="1" i="1" dirty="0">
                <a:solidFill>
                  <a:srgbClr val="0D0D0D"/>
                </a:solidFill>
                <a:effectLst/>
              </a:rPr>
              <a:t>6.Training Process:</a:t>
            </a:r>
            <a:endParaRPr lang="en-US" sz="2000" b="0" i="1" dirty="0">
              <a:solidFill>
                <a:srgbClr val="0D0D0D"/>
              </a:solidFill>
              <a:effectLst/>
            </a:endParaRPr>
          </a:p>
          <a:p>
            <a:pPr marL="457200" lvl="1" indent="0" algn="l">
              <a:buNone/>
            </a:pPr>
            <a:r>
              <a:rPr lang="en-US" sz="2000" b="0" i="1" dirty="0">
                <a:solidFill>
                  <a:srgbClr val="0D0D0D"/>
                </a:solidFill>
                <a:effectLst/>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r>
              <a:rPr lang="en-US" sz="2000" b="1" i="1" dirty="0">
                <a:solidFill>
                  <a:srgbClr val="0D0D0D"/>
                </a:solidFill>
                <a:effectLst/>
              </a:rPr>
              <a:t>7.Evaluation and Validation:</a:t>
            </a:r>
            <a:endParaRPr lang="en-US" sz="2000" b="0" i="1" dirty="0">
              <a:solidFill>
                <a:srgbClr val="0D0D0D"/>
              </a:solidFill>
              <a:effectLst/>
            </a:endParaRPr>
          </a:p>
          <a:p>
            <a:pPr marL="457200" lvl="1" indent="0" algn="l">
              <a:buNone/>
            </a:pPr>
            <a:r>
              <a:rPr lang="en-US" sz="2000" b="0" i="1" dirty="0">
                <a:solidFill>
                  <a:srgbClr val="0D0D0D"/>
                </a:solidFill>
                <a:effectLst/>
              </a:rPr>
              <a:t>      Discuss 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424172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29</TotalTime>
  <Words>1342</Words>
  <Application>Microsoft Office PowerPoint</Application>
  <PresentationFormat>Widescreen</PresentationFormat>
  <Paragraphs>144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Söhne</vt:lpstr>
      <vt:lpstr>Tenorite</vt:lpstr>
      <vt:lpstr>Custom</vt:lpstr>
      <vt:lpstr>Hand written model Using GAN DONE BY:                            suji S BTECH/IT 3RD year                                                210921205052                                       sujikannansjs2003@gmail.com                                     Loyola institute of technology                                         Palanchur,Chennai-123 </vt:lpstr>
      <vt:lpstr>OUTLINE:</vt:lpstr>
      <vt:lpstr>PROBLEM STATEMENT</vt:lpstr>
      <vt:lpstr>PROBLEM STATEMENT:</vt:lpstr>
      <vt:lpstr>PROPOSED SYSTEM</vt:lpstr>
      <vt:lpstr>PROPOSED SYSTEM:</vt:lpstr>
      <vt:lpstr>PROPOSED SOLUTION:</vt:lpstr>
      <vt:lpstr>PROPOSED SOLUTION:</vt:lpstr>
      <vt:lpstr>PROPOSED SOLUTION:</vt:lpstr>
      <vt:lpstr>PROPOSED SOLUTION:</vt:lpstr>
      <vt:lpstr>SYSTEM APPROACH:</vt:lpstr>
      <vt:lpstr>SYSTEM APPROACH:</vt:lpstr>
      <vt:lpstr>ALGORITHM:</vt:lpstr>
      <vt:lpstr>ALGORITHM:</vt:lpstr>
      <vt:lpstr>DEPLOYMENT:</vt:lpstr>
      <vt:lpstr>DEPLOYMENT:</vt:lpstr>
      <vt:lpstr>DEPLOYMENT:</vt:lpstr>
      <vt:lpstr>RESULT:</vt:lpstr>
      <vt:lpstr>RESULT: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model Using GAN DONE BY:                            suji S BTECH/IT 3RD year                                                210921205052                                       sujikannansjs2003@gmail.com                                     Loyola institute of technology                                         Palanchur,Chennai-123 </dc:title>
  <dc:creator>Ayishwarya C</dc:creator>
  <cp:lastModifiedBy>Ayishwarya C</cp:lastModifiedBy>
  <cp:revision>1</cp:revision>
  <dcterms:created xsi:type="dcterms:W3CDTF">2024-04-01T05:16:34Z</dcterms:created>
  <dcterms:modified xsi:type="dcterms:W3CDTF">2024-04-01T05:46:09Z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