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 George" initials="NG" lastIdx="1" clrIdx="0">
    <p:extLst>
      <p:ext uri="{19B8F6BF-5375-455C-9EA6-DF929625EA0E}">
        <p15:presenceInfo xmlns:p15="http://schemas.microsoft.com/office/powerpoint/2012/main" userId="bac28febf846e0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0F8EC"/>
    <a:srgbClr val="CBFFDC"/>
    <a:srgbClr val="EEF7E9"/>
    <a:srgbClr val="B9DAA2"/>
    <a:srgbClr val="FFFFCC"/>
    <a:srgbClr val="CC0099"/>
    <a:srgbClr val="FF0066"/>
    <a:srgbClr val="66FF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12466-245A-4FC2-A3CA-FA7A0C0A53B9}" v="125" dt="2022-03-22T13:51:3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u Varghese" userId="6230b676-5e7f-4c65-95c5-a4f6cbc4cbac" providerId="ADAL" clId="{0AB12466-245A-4FC2-A3CA-FA7A0C0A53B9}"/>
    <pc:docChg chg="addSld delSld modSld">
      <pc:chgData name="Ginu Varghese" userId="6230b676-5e7f-4c65-95c5-a4f6cbc4cbac" providerId="ADAL" clId="{0AB12466-245A-4FC2-A3CA-FA7A0C0A53B9}" dt="2022-03-22T13:51:38.812" v="248" actId="20577"/>
      <pc:docMkLst>
        <pc:docMk/>
      </pc:docMkLst>
      <pc:sldChg chg="modSp mod">
        <pc:chgData name="Ginu Varghese" userId="6230b676-5e7f-4c65-95c5-a4f6cbc4cbac" providerId="ADAL" clId="{0AB12466-245A-4FC2-A3CA-FA7A0C0A53B9}" dt="2022-03-22T12:42:36.712" v="0" actId="20577"/>
        <pc:sldMkLst>
          <pc:docMk/>
          <pc:sldMk cId="3186054175" sldId="256"/>
        </pc:sldMkLst>
        <pc:spChg chg="mod">
          <ac:chgData name="Ginu Varghese" userId="6230b676-5e7f-4c65-95c5-a4f6cbc4cbac" providerId="ADAL" clId="{0AB12466-245A-4FC2-A3CA-FA7A0C0A53B9}" dt="2022-03-22T12:42:36.712" v="0" actId="20577"/>
          <ac:spMkLst>
            <pc:docMk/>
            <pc:sldMk cId="3186054175" sldId="256"/>
            <ac:spMk id="2" creationId="{08B4750E-1016-4783-9ED6-6D37C666AE36}"/>
          </ac:spMkLst>
        </pc:spChg>
      </pc:sldChg>
      <pc:sldChg chg="modSp mod">
        <pc:chgData name="Ginu Varghese" userId="6230b676-5e7f-4c65-95c5-a4f6cbc4cbac" providerId="ADAL" clId="{0AB12466-245A-4FC2-A3CA-FA7A0C0A53B9}" dt="2022-03-22T13:50:16.755" v="146" actId="21"/>
        <pc:sldMkLst>
          <pc:docMk/>
          <pc:sldMk cId="3588954460" sldId="260"/>
        </pc:sldMkLst>
        <pc:spChg chg="mod">
          <ac:chgData name="Ginu Varghese" userId="6230b676-5e7f-4c65-95c5-a4f6cbc4cbac" providerId="ADAL" clId="{0AB12466-245A-4FC2-A3CA-FA7A0C0A53B9}" dt="2022-03-22T13:50:16.755" v="146" actId="21"/>
          <ac:spMkLst>
            <pc:docMk/>
            <pc:sldMk cId="3588954460" sldId="260"/>
            <ac:spMk id="2" creationId="{DD5EED5E-BF9A-46D2-983D-189D3D737F64}"/>
          </ac:spMkLst>
        </pc:spChg>
      </pc:sldChg>
      <pc:sldChg chg="modSp mod">
        <pc:chgData name="Ginu Varghese" userId="6230b676-5e7f-4c65-95c5-a4f6cbc4cbac" providerId="ADAL" clId="{0AB12466-245A-4FC2-A3CA-FA7A0C0A53B9}" dt="2022-03-22T13:27:21.464" v="123" actId="20577"/>
        <pc:sldMkLst>
          <pc:docMk/>
          <pc:sldMk cId="3642075281" sldId="261"/>
        </pc:sldMkLst>
        <pc:spChg chg="mod">
          <ac:chgData name="Ginu Varghese" userId="6230b676-5e7f-4c65-95c5-a4f6cbc4cbac" providerId="ADAL" clId="{0AB12466-245A-4FC2-A3CA-FA7A0C0A53B9}" dt="2022-03-22T13:27:21.464" v="123" actId="20577"/>
          <ac:spMkLst>
            <pc:docMk/>
            <pc:sldMk cId="3642075281" sldId="261"/>
            <ac:spMk id="2" creationId="{DD5EED5E-BF9A-46D2-983D-189D3D737F64}"/>
          </ac:spMkLst>
        </pc:spChg>
      </pc:sldChg>
      <pc:sldChg chg="modSp add del mod">
        <pc:chgData name="Ginu Varghese" userId="6230b676-5e7f-4c65-95c5-a4f6cbc4cbac" providerId="ADAL" clId="{0AB12466-245A-4FC2-A3CA-FA7A0C0A53B9}" dt="2022-03-22T13:05:45.459" v="105" actId="2696"/>
        <pc:sldMkLst>
          <pc:docMk/>
          <pc:sldMk cId="800752457" sldId="262"/>
        </pc:sldMkLst>
        <pc:spChg chg="mod">
          <ac:chgData name="Ginu Varghese" userId="6230b676-5e7f-4c65-95c5-a4f6cbc4cbac" providerId="ADAL" clId="{0AB12466-245A-4FC2-A3CA-FA7A0C0A53B9}" dt="2022-03-22T13:03:12.910" v="54" actId="20577"/>
          <ac:spMkLst>
            <pc:docMk/>
            <pc:sldMk cId="800752457" sldId="262"/>
            <ac:spMk id="2" creationId="{DD5EED5E-BF9A-46D2-983D-189D3D737F64}"/>
          </ac:spMkLst>
        </pc:spChg>
      </pc:sldChg>
      <pc:sldChg chg="modSp add mod">
        <pc:chgData name="Ginu Varghese" userId="6230b676-5e7f-4c65-95c5-a4f6cbc4cbac" providerId="ADAL" clId="{0AB12466-245A-4FC2-A3CA-FA7A0C0A53B9}" dt="2022-03-22T13:51:38.812" v="248" actId="20577"/>
        <pc:sldMkLst>
          <pc:docMk/>
          <pc:sldMk cId="2721483886" sldId="262"/>
        </pc:sldMkLst>
        <pc:spChg chg="mod">
          <ac:chgData name="Ginu Varghese" userId="6230b676-5e7f-4c65-95c5-a4f6cbc4cbac" providerId="ADAL" clId="{0AB12466-245A-4FC2-A3CA-FA7A0C0A53B9}" dt="2022-03-22T13:51:38.812" v="248" actId="20577"/>
          <ac:spMkLst>
            <pc:docMk/>
            <pc:sldMk cId="2721483886" sldId="262"/>
            <ac:spMk id="2" creationId="{DD5EED5E-BF9A-46D2-983D-189D3D737F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C20B4-3925-42EA-A6B7-717E722D388A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728FC-D825-4D92-8530-6987D73E83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01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I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Android is an operating system created by Google for smartphones and tablets.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It is available on devices by different manufactures with different choices.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Here we are analysing the google </a:t>
            </a:r>
            <a:r>
              <a:rPr lang="en-GB" sz="1200" dirty="0" err="1"/>
              <a:t>playstore</a:t>
            </a:r>
            <a:r>
              <a:rPr lang="en-GB" sz="1200" dirty="0"/>
              <a:t>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This analysis is to help android developers to know what the motivating factor for people is to download an app.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It will also help to find out the factors that affect someone’s decision to download an app.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Here we are analysing google </a:t>
            </a:r>
            <a:r>
              <a:rPr lang="en-GB" sz="1200" dirty="0" err="1"/>
              <a:t>playstore</a:t>
            </a:r>
            <a:r>
              <a:rPr lang="en-GB" sz="1200" dirty="0"/>
              <a:t> apps using different visualization tools like Microsoft excel, Tableau and power bi.</a:t>
            </a:r>
          </a:p>
          <a:p>
            <a:endParaRPr lang="en-IE" sz="120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28FC-D825-4D92-8530-6987D73E83E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454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 10841 rows are reduced to 9660 rows.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28FC-D825-4D92-8530-6987D73E83E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899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28FC-D825-4D92-8530-6987D73E83E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637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From our analysis we found which are the most popular apps, its ratings, and reviews.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Every technology has its own benefits and disadvantages. </a:t>
            </a:r>
            <a:endParaRPr lang="en-I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 Based on the dashboard we can recommend tableau for visualizations using more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Although it has some disadvantages it is used in most organizations and preferred by most people for visualizations.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It is a tool which we can depend for producing interactive and efficient dashboards</a:t>
            </a:r>
            <a:endParaRPr lang="en-I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28FC-D825-4D92-8530-6987D73E83E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84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From our analysis we found which are the most popular apps, its ratings, and reviews.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Every technology has its own benefits and disadvantages. </a:t>
            </a:r>
            <a:endParaRPr lang="en-I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 Based on the dashboard we can recommend tableau for visualizations using more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Although it has some disadvantages it is used in most organizations and preferred by most people for visualizations.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It is a tool which we can depend for producing interactive and efficient dashboards</a:t>
            </a:r>
            <a:endParaRPr lang="en-I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28FC-D825-4D92-8530-6987D73E83E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85E2-EE09-4278-BC9C-C9A3A1AC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4BB0-B358-4B0E-8762-2B4CF9E32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7DE6-8AF2-40F5-BD1E-3D5DC538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CD35-5DC3-496B-BDDB-2CB65231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AE81-B408-4488-B489-1BC8690D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041C-6D2B-4F79-89E8-69CE9403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E54A0-139A-4AE0-B9E6-75B1FA301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9850-A5A3-4823-9245-3D6067C3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004-8FEE-4363-AC6A-6F4CD4F8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CA4C-688E-4CB0-B84F-440363F0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1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D3CA-35B3-4226-8258-E20CA95B2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F6EEE-ED0F-4A72-AF3D-2FB892443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90116-2E72-4F40-8AA7-25FC3AA1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1C61-CB2D-41B6-9C8E-FDE35EA0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DD40F-E07D-48EC-AA1E-5D6BB21A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7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3FE7-7666-4770-BC41-CA9BA0EB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1197-CCC2-4A81-95BD-2D8F4D00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DBDD-B717-4B90-8897-F9D351FA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ABCA9-9117-4D10-A94E-96BB95E6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5B18-3AB3-4C29-8008-ADF21EE4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AFE6-CE59-4EAA-AEAA-35D2231C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98189-1B72-4FB0-A5AC-32F97FE7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BB5A-91B7-44F6-94B7-5FE13BB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20A4-7649-4B8A-9B71-B327ED71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09A5-3E8A-4B8F-BF0D-FED03AA6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3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10D6-91E0-4218-A5CE-6E3466CD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3FE6-AD0F-46B1-BFF4-7C1618652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B29-CF21-48F3-B486-F8B311D41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974B8-C7B7-43F6-AE34-9F6E6A28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FDA5D-6D7E-44C4-9886-D2A1DA88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664A-F815-4124-842F-E904355F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A39-F20F-4141-9A69-B325D128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80151-748C-43C8-9E38-6AB356D0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FE897-9C6F-42B0-9686-BC6654B55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F1788-869C-47E2-8A75-71F59739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A59CF-F7A3-4752-9B78-A4CB35AAE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AB6E6-D299-4274-AB5D-3D47957A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BF90E-087E-42F8-B74B-56DC34E3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2555B-A0BB-485F-9E93-96D73033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E5C1-BB63-486B-BCA6-F0C7B15B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5459C-5599-471D-89DB-4F1405E6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6829-BAA2-44B4-BBF3-C4A5AC55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C3C11-95E6-4415-BC13-F3CF6E7D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8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F1796-5C3D-4A28-B6A0-5A4F05FD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990C1-85BD-4CE1-A66C-1A45B46F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88BFE-04F4-4FAC-97BB-10EDC998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AF3C-DD68-4F7C-A05C-D00C308E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8B04-6E9D-46DA-A327-A1C44C6A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8DE7E-D955-43F5-98EC-22699F9F6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9A16-5454-4CFC-9CB1-75DC044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696CD-B620-474F-9A01-A97A788B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B4F3-D63D-4E1C-89C9-5704045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1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44B9-AE6D-4CBB-BA9A-D2D4E028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32E15-1415-4A5C-B90D-EA05000CA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F806B-7D76-4C4A-86D2-4B29C33E0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0578-C3DE-4F16-A6F9-7CEE236D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0A145-7EFD-4FA0-8FDC-C945A9F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0B11-FE7A-4C34-946C-9487FD4A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2DDDF-3893-4D6A-85CA-6C04FD2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0BB1-8A55-4FAB-ACD4-579149C0C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72E3-140F-4666-ABE9-2CFF7437B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7720-2C8F-486F-AEC4-A432A24AA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9D6E-2715-43F2-9ABC-CC21B4282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07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eb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750E-1016-4783-9ED6-6D37C666A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107" y="1534476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en-IE" dirty="0">
                <a:latin typeface="Bahnschrift SemiBold SemiConden" panose="020B0502040204020203" pitchFamily="34" charset="0"/>
              </a:rPr>
              <a:t>Google Play store Apps – Analysis and Visualization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00A66-F5B0-4301-9F09-54F6092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638" y="2963343"/>
            <a:ext cx="2986405" cy="1655762"/>
          </a:xfrm>
        </p:spPr>
        <p:txBody>
          <a:bodyPr>
            <a:normAutofit/>
          </a:bodyPr>
          <a:lstStyle/>
          <a:p>
            <a:pPr algn="l"/>
            <a:r>
              <a:rPr lang="en-IE" dirty="0" err="1">
                <a:latin typeface="Bahnschrift SemiBold SemiConden" panose="020B0502040204020203" pitchFamily="34" charset="0"/>
              </a:rPr>
              <a:t>Ginu</a:t>
            </a:r>
            <a:r>
              <a:rPr lang="en-IE" dirty="0">
                <a:latin typeface="Bahnschrift SemiBold SemiConden" panose="020B0502040204020203" pitchFamily="34" charset="0"/>
              </a:rPr>
              <a:t> Varghese</a:t>
            </a:r>
          </a:p>
          <a:p>
            <a:pPr algn="l"/>
            <a:r>
              <a:rPr lang="en-IE" dirty="0" err="1">
                <a:latin typeface="Bahnschrift SemiBold SemiConden" panose="020B0502040204020203" pitchFamily="34" charset="0"/>
              </a:rPr>
              <a:t>Sujil</a:t>
            </a:r>
            <a:r>
              <a:rPr lang="en-IE" dirty="0">
                <a:latin typeface="Bahnschrift SemiBold SemiConden" panose="020B0502040204020203" pitchFamily="34" charset="0"/>
              </a:rPr>
              <a:t> Kumar</a:t>
            </a:r>
          </a:p>
          <a:p>
            <a:pPr algn="l"/>
            <a:r>
              <a:rPr lang="en-IE" dirty="0" err="1">
                <a:latin typeface="Bahnschrift SemiBold SemiConden" panose="020B0502040204020203" pitchFamily="34" charset="0"/>
              </a:rPr>
              <a:t>Ravichandra</a:t>
            </a:r>
            <a:r>
              <a:rPr lang="en-IE" dirty="0">
                <a:latin typeface="Bahnschrift SemiBold SemiConden" panose="020B0502040204020203" pitchFamily="34" charset="0"/>
              </a:rPr>
              <a:t> Reddy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1028" name="Picture 4" descr="Excel Clipart">
            <a:extLst>
              <a:ext uri="{FF2B5EF4-FFF2-40B4-BE49-F238E27FC236}">
                <a16:creationId xmlns:a16="http://schemas.microsoft.com/office/drawing/2014/main" id="{C6389628-791B-4192-85CB-0C72ABC4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7" y="4757231"/>
            <a:ext cx="90424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9B9C07-3469-4475-94CC-D4B6A17A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19" y="4757231"/>
            <a:ext cx="904241" cy="90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D9CEE-B1F0-443A-BA54-51FD34BDD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17" y="4757231"/>
            <a:ext cx="904178" cy="904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7ACEC-4636-4D29-A27F-8E154FEC8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85" y="4737168"/>
            <a:ext cx="904240" cy="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5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3935548" y="3136613"/>
            <a:ext cx="432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Thank you!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1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ADDE877-5815-4F93-AEB1-C4EA2B8E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56" y="937184"/>
            <a:ext cx="1583570" cy="15835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C1CDA8-3197-4FB4-AA06-812FA028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456" y="260223"/>
            <a:ext cx="1754359" cy="2163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93E94E-9FEC-4B3B-9A5D-50DBFDF90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61" y="847740"/>
            <a:ext cx="1234092" cy="1283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891EFB-4B19-4AA7-9E70-DCF8B544E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089" y="686757"/>
            <a:ext cx="1894582" cy="1512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DEC70B-0039-4161-97B2-82722DA46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46" y="867918"/>
            <a:ext cx="1491272" cy="1352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44CA25-BEC5-4323-AEC3-29BFE2E6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808" y="849630"/>
            <a:ext cx="1718444" cy="13716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70A51F-C8FC-407E-9F1C-1648FD1FD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88" y="832106"/>
            <a:ext cx="1352550" cy="13525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B925D7-0BB0-4CA0-8573-17D7D5AE6AE9}"/>
              </a:ext>
            </a:extLst>
          </p:cNvPr>
          <p:cNvSpPr txBox="1"/>
          <p:nvPr/>
        </p:nvSpPr>
        <p:spPr>
          <a:xfrm>
            <a:off x="185140" y="152016"/>
            <a:ext cx="224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50745-FF5C-4E31-8A28-40797930EA36}"/>
              </a:ext>
            </a:extLst>
          </p:cNvPr>
          <p:cNvSpPr txBox="1"/>
          <p:nvPr/>
        </p:nvSpPr>
        <p:spPr>
          <a:xfrm>
            <a:off x="7808976" y="2515041"/>
            <a:ext cx="353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27" name="Google Shape;43;p3">
            <a:extLst>
              <a:ext uri="{FF2B5EF4-FFF2-40B4-BE49-F238E27FC236}">
                <a16:creationId xmlns:a16="http://schemas.microsoft.com/office/drawing/2014/main" id="{68283B17-CA0F-48EA-A16F-6F22AC86FAE7}"/>
              </a:ext>
            </a:extLst>
          </p:cNvPr>
          <p:cNvSpPr/>
          <p:nvPr/>
        </p:nvSpPr>
        <p:spPr>
          <a:xfrm rot="16200000">
            <a:off x="2650727" y="1595989"/>
            <a:ext cx="1209090" cy="4564910"/>
          </a:xfrm>
          <a:prstGeom prst="round2SameRect">
            <a:avLst>
              <a:gd name="adj1" fmla="val 26917"/>
              <a:gd name="adj2" fmla="val 0"/>
            </a:avLst>
          </a:prstGeom>
          <a:gradFill>
            <a:gsLst>
              <a:gs pos="0">
                <a:srgbClr val="B9DAA2"/>
              </a:gs>
              <a:gs pos="100000">
                <a:schemeClr val="accent6">
                  <a:alpha val="49000"/>
                </a:schemeClr>
              </a:gs>
            </a:gsLst>
            <a:lin ang="10800025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257175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4;p3">
            <a:extLst>
              <a:ext uri="{FF2B5EF4-FFF2-40B4-BE49-F238E27FC236}">
                <a16:creationId xmlns:a16="http://schemas.microsoft.com/office/drawing/2014/main" id="{6FE2CD90-9DC1-4940-A8DF-53B79E462863}"/>
              </a:ext>
            </a:extLst>
          </p:cNvPr>
          <p:cNvSpPr txBox="1"/>
          <p:nvPr/>
        </p:nvSpPr>
        <p:spPr>
          <a:xfrm>
            <a:off x="1078441" y="3255211"/>
            <a:ext cx="4097628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Which are the popular apps in Play Store? 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45;p3">
            <a:extLst>
              <a:ext uri="{FF2B5EF4-FFF2-40B4-BE49-F238E27FC236}">
                <a16:creationId xmlns:a16="http://schemas.microsoft.com/office/drawing/2014/main" id="{E2BAF3A5-CCD2-40B5-8530-35880BFAAF5F}"/>
              </a:ext>
            </a:extLst>
          </p:cNvPr>
          <p:cNvSpPr txBox="1"/>
          <p:nvPr/>
        </p:nvSpPr>
        <p:spPr>
          <a:xfrm>
            <a:off x="1086402" y="3447493"/>
            <a:ext cx="456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4400" b="1" dirty="0">
              <a:solidFill>
                <a:srgbClr val="FF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" name="Google Shape;43;p3">
            <a:extLst>
              <a:ext uri="{FF2B5EF4-FFF2-40B4-BE49-F238E27FC236}">
                <a16:creationId xmlns:a16="http://schemas.microsoft.com/office/drawing/2014/main" id="{3AB58C1F-E6D1-4566-BA35-7D5A587403B5}"/>
              </a:ext>
            </a:extLst>
          </p:cNvPr>
          <p:cNvSpPr/>
          <p:nvPr/>
        </p:nvSpPr>
        <p:spPr>
          <a:xfrm rot="5400000" flipH="1">
            <a:off x="8411439" y="1605333"/>
            <a:ext cx="1209090" cy="4564910"/>
          </a:xfrm>
          <a:prstGeom prst="round2SameRect">
            <a:avLst>
              <a:gd name="adj1" fmla="val 26917"/>
              <a:gd name="adj2" fmla="val 0"/>
            </a:avLst>
          </a:prstGeom>
          <a:gradFill>
            <a:gsLst>
              <a:gs pos="0">
                <a:srgbClr val="B9DAA2"/>
              </a:gs>
              <a:gs pos="100000">
                <a:schemeClr val="accent6">
                  <a:alpha val="49000"/>
                </a:schemeClr>
              </a:gs>
            </a:gsLst>
            <a:lin ang="10800025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257175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5;p3">
            <a:extLst>
              <a:ext uri="{FF2B5EF4-FFF2-40B4-BE49-F238E27FC236}">
                <a16:creationId xmlns:a16="http://schemas.microsoft.com/office/drawing/2014/main" id="{FC4D9F1D-7A91-4F7F-9D9A-748A75C8A9F8}"/>
              </a:ext>
            </a:extLst>
          </p:cNvPr>
          <p:cNvSpPr txBox="1"/>
          <p:nvPr/>
        </p:nvSpPr>
        <p:spPr>
          <a:xfrm>
            <a:off x="10631138" y="3429000"/>
            <a:ext cx="456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66FF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4400" b="1" dirty="0">
              <a:solidFill>
                <a:srgbClr val="0066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" name="Google Shape;44;p3">
            <a:extLst>
              <a:ext uri="{FF2B5EF4-FFF2-40B4-BE49-F238E27FC236}">
                <a16:creationId xmlns:a16="http://schemas.microsoft.com/office/drawing/2014/main" id="{2C48956A-E5F8-46C1-BBB8-0DB1DC1B00C4}"/>
              </a:ext>
            </a:extLst>
          </p:cNvPr>
          <p:cNvSpPr txBox="1"/>
          <p:nvPr/>
        </p:nvSpPr>
        <p:spPr>
          <a:xfrm>
            <a:off x="6533510" y="3264555"/>
            <a:ext cx="4097628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Do people prefer free or paid apps?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43;p3">
            <a:extLst>
              <a:ext uri="{FF2B5EF4-FFF2-40B4-BE49-F238E27FC236}">
                <a16:creationId xmlns:a16="http://schemas.microsoft.com/office/drawing/2014/main" id="{4CEF9D23-23B8-40B5-88C1-BCD7FDD0A106}"/>
              </a:ext>
            </a:extLst>
          </p:cNvPr>
          <p:cNvSpPr/>
          <p:nvPr/>
        </p:nvSpPr>
        <p:spPr>
          <a:xfrm rot="16200000">
            <a:off x="2650727" y="3275485"/>
            <a:ext cx="1209090" cy="4564910"/>
          </a:xfrm>
          <a:prstGeom prst="round2SameRect">
            <a:avLst>
              <a:gd name="adj1" fmla="val 26917"/>
              <a:gd name="adj2" fmla="val 0"/>
            </a:avLst>
          </a:prstGeom>
          <a:gradFill>
            <a:gsLst>
              <a:gs pos="0">
                <a:srgbClr val="B9DAA2"/>
              </a:gs>
              <a:gs pos="100000">
                <a:schemeClr val="accent6">
                  <a:alpha val="49000"/>
                </a:schemeClr>
              </a:gs>
            </a:gsLst>
            <a:lin ang="10800025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257175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4;p3">
            <a:extLst>
              <a:ext uri="{FF2B5EF4-FFF2-40B4-BE49-F238E27FC236}">
                <a16:creationId xmlns:a16="http://schemas.microsoft.com/office/drawing/2014/main" id="{6BA9189E-F09B-462A-9180-072F6741F31A}"/>
              </a:ext>
            </a:extLst>
          </p:cNvPr>
          <p:cNvSpPr txBox="1"/>
          <p:nvPr/>
        </p:nvSpPr>
        <p:spPr>
          <a:xfrm>
            <a:off x="1151593" y="4934707"/>
            <a:ext cx="433127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Which category has most apps &amp; which are the top rated apps 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5;p3">
            <a:extLst>
              <a:ext uri="{FF2B5EF4-FFF2-40B4-BE49-F238E27FC236}">
                <a16:creationId xmlns:a16="http://schemas.microsoft.com/office/drawing/2014/main" id="{42C237EE-5C63-461E-AF3C-B49009944E67}"/>
              </a:ext>
            </a:extLst>
          </p:cNvPr>
          <p:cNvSpPr txBox="1"/>
          <p:nvPr/>
        </p:nvSpPr>
        <p:spPr>
          <a:xfrm>
            <a:off x="1086402" y="5126989"/>
            <a:ext cx="456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C0099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4400" b="1" dirty="0">
              <a:solidFill>
                <a:srgbClr val="CC00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" name="Google Shape;43;p3">
            <a:extLst>
              <a:ext uri="{FF2B5EF4-FFF2-40B4-BE49-F238E27FC236}">
                <a16:creationId xmlns:a16="http://schemas.microsoft.com/office/drawing/2014/main" id="{339C23A2-9F32-4A76-9233-B02E081E5124}"/>
              </a:ext>
            </a:extLst>
          </p:cNvPr>
          <p:cNvSpPr/>
          <p:nvPr/>
        </p:nvSpPr>
        <p:spPr>
          <a:xfrm rot="5400000" flipH="1">
            <a:off x="8403718" y="3294172"/>
            <a:ext cx="1209090" cy="4564910"/>
          </a:xfrm>
          <a:prstGeom prst="round2SameRect">
            <a:avLst>
              <a:gd name="adj1" fmla="val 26917"/>
              <a:gd name="adj2" fmla="val 0"/>
            </a:avLst>
          </a:prstGeom>
          <a:gradFill>
            <a:gsLst>
              <a:gs pos="0">
                <a:srgbClr val="B9DAA2"/>
              </a:gs>
              <a:gs pos="100000">
                <a:schemeClr val="accent6">
                  <a:alpha val="49000"/>
                </a:schemeClr>
              </a:gs>
            </a:gsLst>
            <a:lin ang="10800025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257175" dir="4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>
            <a:extLst>
              <a:ext uri="{FF2B5EF4-FFF2-40B4-BE49-F238E27FC236}">
                <a16:creationId xmlns:a16="http://schemas.microsoft.com/office/drawing/2014/main" id="{6B77E65A-0D13-4156-8AFF-8E5CA758D604}"/>
              </a:ext>
            </a:extLst>
          </p:cNvPr>
          <p:cNvSpPr txBox="1"/>
          <p:nvPr/>
        </p:nvSpPr>
        <p:spPr>
          <a:xfrm>
            <a:off x="10623417" y="5117839"/>
            <a:ext cx="456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66FF33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4400" b="1" dirty="0">
              <a:solidFill>
                <a:srgbClr val="66FF3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" name="Google Shape;44;p3">
            <a:extLst>
              <a:ext uri="{FF2B5EF4-FFF2-40B4-BE49-F238E27FC236}">
                <a16:creationId xmlns:a16="http://schemas.microsoft.com/office/drawing/2014/main" id="{78FCDBCC-0002-4D44-AF59-210873220D13}"/>
              </a:ext>
            </a:extLst>
          </p:cNvPr>
          <p:cNvSpPr txBox="1"/>
          <p:nvPr/>
        </p:nvSpPr>
        <p:spPr>
          <a:xfrm>
            <a:off x="6525789" y="4934707"/>
            <a:ext cx="4097628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Which are the highest paid apps?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20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1.48148E-6 L 0.16771 -0.00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3.7037E-7 L 0.15534 -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117 -0.03611 L 0.17812 -0.036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2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9DA36-BF58-42A3-A866-40C68EEAAEAA}"/>
              </a:ext>
            </a:extLst>
          </p:cNvPr>
          <p:cNvSpPr txBox="1"/>
          <p:nvPr/>
        </p:nvSpPr>
        <p:spPr>
          <a:xfrm>
            <a:off x="558800" y="426720"/>
            <a:ext cx="824992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Questions:</a:t>
            </a:r>
          </a:p>
          <a:p>
            <a:endParaRPr lang="en-IE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popular apps in the play store?</a:t>
            </a:r>
            <a:endParaRPr lang="en-IE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people prefer free apps or paid apps?</a:t>
            </a:r>
            <a:endParaRPr lang="en-IE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category has the most apps, and which are the most rated apps?</a:t>
            </a:r>
            <a:endParaRPr lang="en-IE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highest paid apps?</a:t>
            </a:r>
          </a:p>
          <a:p>
            <a:endParaRPr lang="en-GB" sz="900" dirty="0"/>
          </a:p>
          <a:p>
            <a:endParaRPr lang="en-GB" sz="900" dirty="0"/>
          </a:p>
          <a:p>
            <a:r>
              <a:rPr lang="en-GB" sz="3200" b="1" u="sng" dirty="0"/>
              <a:t>Data</a:t>
            </a:r>
            <a:r>
              <a:rPr lang="en-GB" sz="3200" b="1" dirty="0"/>
              <a:t>:</a:t>
            </a:r>
          </a:p>
          <a:p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downloaded from Kaggle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information about Applications and Its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Name, Category, Rating, Reviews, Size, Installs, Type, Price, Content Rating, Genre, Last Updated, Android Version, and Current Version.</a:t>
            </a:r>
          </a:p>
          <a:p>
            <a:endParaRPr lang="en-GB" sz="2400" b="1" u="sng" dirty="0"/>
          </a:p>
          <a:p>
            <a:endParaRPr lang="en-I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F8C7B-227F-4F20-8770-04933E48F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7" t="19397" r="42064" b="13577"/>
          <a:stretch/>
        </p:blipFill>
        <p:spPr>
          <a:xfrm>
            <a:off x="8686800" y="599440"/>
            <a:ext cx="2631440" cy="245023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0EEBEF-4128-4176-AE9B-FC6025EF0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" t="18853" r="69979" b="14193"/>
          <a:stretch/>
        </p:blipFill>
        <p:spPr>
          <a:xfrm>
            <a:off x="10888891" y="2216388"/>
            <a:ext cx="429349" cy="437938"/>
          </a:xfrm>
          <a:prstGeom prst="flowChartConnector">
            <a:avLst/>
          </a:prstGeom>
        </p:spPr>
      </p:pic>
      <p:pic>
        <p:nvPicPr>
          <p:cNvPr id="11" name="Picture 4" descr="Excel Clipart">
            <a:extLst>
              <a:ext uri="{FF2B5EF4-FFF2-40B4-BE49-F238E27FC236}">
                <a16:creationId xmlns:a16="http://schemas.microsoft.com/office/drawing/2014/main" id="{924D6FE7-EDD6-44E0-9013-C589BBF1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241" y="1352335"/>
            <a:ext cx="314960" cy="3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wer BI Logo [Microsoft] Download Vector">
            <a:extLst>
              <a:ext uri="{FF2B5EF4-FFF2-40B4-BE49-F238E27FC236}">
                <a16:creationId xmlns:a16="http://schemas.microsoft.com/office/drawing/2014/main" id="{5042BA93-A572-450D-A76A-DBCE6E286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t="21070" r="20816" b="20671"/>
          <a:stretch/>
        </p:blipFill>
        <p:spPr bwMode="auto">
          <a:xfrm>
            <a:off x="10984317" y="500613"/>
            <a:ext cx="333923" cy="3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ver 700,000 rogue apps removed from Google Play Store in 2017 -  NotebookCheck.net News">
            <a:extLst>
              <a:ext uri="{FF2B5EF4-FFF2-40B4-BE49-F238E27FC236}">
                <a16:creationId xmlns:a16="http://schemas.microsoft.com/office/drawing/2014/main" id="{1615A907-B49C-4F2B-978A-5A1724DF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88" y="3567608"/>
            <a:ext cx="2862262" cy="3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294640" y="152400"/>
            <a:ext cx="6807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are checked.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names and typos are replaced.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column data is set to Megabytes.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Genre is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Application name is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is set to quantitative.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data type is set to all the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are kept so information is used for other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76C1C-20A4-4B59-86DF-0DB68DBA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" b="90000" l="10000" r="90000">
                        <a14:foregroundMark x1="65111" y1="27593" x2="78000" y2="370"/>
                        <a14:foregroundMark x1="78000" y1="370" x2="69778" y2="29074"/>
                        <a14:foregroundMark x1="69778" y1="29074" x2="65333" y2="281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1440" y="1247140"/>
            <a:ext cx="53035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E5B775F-1BC3-44B6-8CAE-40B77604ECFB}"/>
              </a:ext>
            </a:extLst>
          </p:cNvPr>
          <p:cNvGrpSpPr/>
          <p:nvPr/>
        </p:nvGrpSpPr>
        <p:grpSpPr>
          <a:xfrm>
            <a:off x="3202432" y="279400"/>
            <a:ext cx="6299200" cy="6299200"/>
            <a:chOff x="3202432" y="279400"/>
            <a:chExt cx="6299200" cy="62992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5CD896E-DF14-443B-8F33-2D04909F76DF}"/>
                </a:ext>
              </a:extLst>
            </p:cNvPr>
            <p:cNvGrpSpPr/>
            <p:nvPr/>
          </p:nvGrpSpPr>
          <p:grpSpPr>
            <a:xfrm>
              <a:off x="3202432" y="279400"/>
              <a:ext cx="6299200" cy="6299200"/>
              <a:chOff x="3202432" y="279400"/>
              <a:chExt cx="6299200" cy="629920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79DC304-5633-4E42-AE01-6AA150E27284}"/>
                  </a:ext>
                </a:extLst>
              </p:cNvPr>
              <p:cNvGrpSpPr/>
              <p:nvPr/>
            </p:nvGrpSpPr>
            <p:grpSpPr>
              <a:xfrm>
                <a:off x="3202432" y="279400"/>
                <a:ext cx="6299200" cy="6299200"/>
                <a:chOff x="3202432" y="279400"/>
                <a:chExt cx="6299200" cy="6299200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E36C1DB5-9E9B-4D7E-805D-84CBAB6BE1EE}"/>
                    </a:ext>
                  </a:extLst>
                </p:cNvPr>
                <p:cNvGrpSpPr/>
                <p:nvPr/>
              </p:nvGrpSpPr>
              <p:grpSpPr>
                <a:xfrm>
                  <a:off x="3202432" y="279400"/>
                  <a:ext cx="6299200" cy="6299200"/>
                  <a:chOff x="2946400" y="279400"/>
                  <a:chExt cx="6299200" cy="6299200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18E8974F-8BEA-4919-80C3-AC9704827417}"/>
                      </a:ext>
                    </a:extLst>
                  </p:cNvPr>
                  <p:cNvGrpSpPr/>
                  <p:nvPr/>
                </p:nvGrpSpPr>
                <p:grpSpPr>
                  <a:xfrm>
                    <a:off x="2946400" y="279400"/>
                    <a:ext cx="6299200" cy="6299200"/>
                    <a:chOff x="2946400" y="279400"/>
                    <a:chExt cx="6299200" cy="6299200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6D62CD71-1161-422D-AB17-582A1A08D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46400" y="279400"/>
                      <a:ext cx="6299200" cy="6299200"/>
                      <a:chOff x="2946400" y="279400"/>
                      <a:chExt cx="6299200" cy="6299200"/>
                    </a:xfrm>
                  </p:grpSpPr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D3257B0A-14F9-434F-A684-ED4753A03D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46400" y="279400"/>
                        <a:ext cx="6299200" cy="6299200"/>
                        <a:chOff x="2946400" y="279400"/>
                        <a:chExt cx="6299200" cy="6299200"/>
                      </a:xfrm>
                    </p:grpSpPr>
                    <p:grpSp>
                      <p:nvGrpSpPr>
                        <p:cNvPr id="60" name="Group 59">
                          <a:extLst>
                            <a:ext uri="{FF2B5EF4-FFF2-40B4-BE49-F238E27FC236}">
                              <a16:creationId xmlns:a16="http://schemas.microsoft.com/office/drawing/2014/main" id="{4C6C36FC-942B-4A88-A762-C90D78127C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946400" y="279400"/>
                          <a:ext cx="6299200" cy="6299200"/>
                          <a:chOff x="2946400" y="279400"/>
                          <a:chExt cx="6299200" cy="6299200"/>
                        </a:xfrm>
                      </p:grpSpPr>
                      <p:sp>
                        <p:nvSpPr>
                          <p:cNvPr id="3" name="Oval 2">
                            <a:extLst>
                              <a:ext uri="{FF2B5EF4-FFF2-40B4-BE49-F238E27FC236}">
                                <a16:creationId xmlns:a16="http://schemas.microsoft.com/office/drawing/2014/main" id="{290996A2-7405-460C-B847-E7D5D4371B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46400" y="279400"/>
                            <a:ext cx="6299200" cy="62992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>
                              <a:latin typeface="Bahnschrift SemiBold SemiConden" panose="020B0502040204020203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59" name="Group 58">
                            <a:extLst>
                              <a:ext uri="{FF2B5EF4-FFF2-40B4-BE49-F238E27FC236}">
                                <a16:creationId xmlns:a16="http://schemas.microsoft.com/office/drawing/2014/main" id="{55874F8C-20B9-410C-81C9-C04645FDFA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521342" y="639881"/>
                            <a:ext cx="5291878" cy="5557018"/>
                            <a:chOff x="3623377" y="715755"/>
                            <a:chExt cx="5501200" cy="5531616"/>
                          </a:xfrm>
                        </p:grpSpPr>
                        <p:sp>
                          <p:nvSpPr>
                            <p:cNvPr id="11" name="Partial Circle 10">
                              <a:extLst>
                                <a:ext uri="{FF2B5EF4-FFF2-40B4-BE49-F238E27FC236}">
                                  <a16:creationId xmlns:a16="http://schemas.microsoft.com/office/drawing/2014/main" id="{E1636D60-9615-4C10-BCCE-C86D416D5B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623377" y="715755"/>
                              <a:ext cx="5501200" cy="5531616"/>
                            </a:xfrm>
                            <a:prstGeom prst="pie">
                              <a:avLst>
                                <a:gd name="adj1" fmla="val 16139273"/>
                                <a:gd name="adj2" fmla="val 18957321"/>
                              </a:avLst>
                            </a:prstGeom>
                            <a:solidFill>
                              <a:srgbClr val="063FB2"/>
                            </a:solidFill>
                            <a:ln>
                              <a:noFill/>
                            </a:ln>
                            <a:effectLst>
                              <a:outerShdw blurRad="203200" sx="98000" sy="98000" algn="c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 dirty="0">
                                <a:latin typeface="Bahnschrift SemiBold SemiConden" panose="020B0502040204020203" pitchFamily="34" charset="0"/>
                              </a:endParaRPr>
                            </a:p>
                          </p:txBody>
                        </p:sp>
                        <p:pic>
                          <p:nvPicPr>
                            <p:cNvPr id="50" name="Picture 49">
                              <a:extLst>
                                <a:ext uri="{FF2B5EF4-FFF2-40B4-BE49-F238E27FC236}">
                                  <a16:creationId xmlns:a16="http://schemas.microsoft.com/office/drawing/2014/main" id="{A36EA5F8-2E88-461D-BB53-202D597B6AD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41611" y="1071401"/>
                              <a:ext cx="844376" cy="700216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67" name="Group 66">
                          <a:extLst>
                            <a:ext uri="{FF2B5EF4-FFF2-40B4-BE49-F238E27FC236}">
                              <a16:creationId xmlns:a16="http://schemas.microsoft.com/office/drawing/2014/main" id="{1CC57803-7D50-4AB0-9A44-BF0549D239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45400" y="651091"/>
                          <a:ext cx="5501200" cy="5531616"/>
                          <a:chOff x="3345400" y="651091"/>
                          <a:chExt cx="5501200" cy="5531616"/>
                        </a:xfrm>
                      </p:grpSpPr>
                      <p:sp>
                        <p:nvSpPr>
                          <p:cNvPr id="41" name="Partial Circle 40">
                            <a:extLst>
                              <a:ext uri="{FF2B5EF4-FFF2-40B4-BE49-F238E27FC236}">
                                <a16:creationId xmlns:a16="http://schemas.microsoft.com/office/drawing/2014/main" id="{05B4B81C-4E7F-4619-8899-807004467F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615240">
                            <a:off x="3345400" y="651091"/>
                            <a:ext cx="5501200" cy="5531616"/>
                          </a:xfrm>
                          <a:prstGeom prst="pie">
                            <a:avLst>
                              <a:gd name="adj1" fmla="val 16139273"/>
                              <a:gd name="adj2" fmla="val 19076880"/>
                            </a:avLst>
                          </a:prstGeom>
                          <a:solidFill>
                            <a:srgbClr val="92D050"/>
                          </a:solidFill>
                          <a:ln>
                            <a:noFill/>
                          </a:ln>
                          <a:effectLst>
                            <a:outerShdw blurRad="203200" sx="98000" sy="98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 dirty="0">
                              <a:latin typeface="Bahnschrift SemiBold SemiConden" panose="020B0502040204020203" pitchFamily="34" charset="0"/>
                            </a:endParaRPr>
                          </a:p>
                        </p:txBody>
                      </p:sp>
                      <p:pic>
                        <p:nvPicPr>
                          <p:cNvPr id="62" name="Picture 61">
                            <a:extLst>
                              <a:ext uri="{FF2B5EF4-FFF2-40B4-BE49-F238E27FC236}">
                                <a16:creationId xmlns:a16="http://schemas.microsoft.com/office/drawing/2014/main" id="{2E8D6CEC-FA36-4BA0-AE52-A9B0D9200D5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615685" y="2175405"/>
                            <a:ext cx="841968" cy="7669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78" name="Group 77">
                        <a:extLst>
                          <a:ext uri="{FF2B5EF4-FFF2-40B4-BE49-F238E27FC236}">
                            <a16:creationId xmlns:a16="http://schemas.microsoft.com/office/drawing/2014/main" id="{1099A50B-1B93-4746-A2D6-696E1EF268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30193" y="677508"/>
                        <a:ext cx="5531616" cy="5501200"/>
                        <a:chOff x="3330193" y="677508"/>
                        <a:chExt cx="5531616" cy="5501200"/>
                      </a:xfrm>
                    </p:grpSpPr>
                    <p:sp>
                      <p:nvSpPr>
                        <p:cNvPr id="42" name="Partial Circle 41">
                          <a:extLst>
                            <a:ext uri="{FF2B5EF4-FFF2-40B4-BE49-F238E27FC236}">
                              <a16:creationId xmlns:a16="http://schemas.microsoft.com/office/drawing/2014/main" id="{35E47603-4921-4F96-B4E3-E386BA85B9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242758">
                          <a:off x="3345401" y="662300"/>
                          <a:ext cx="5501200" cy="5531616"/>
                        </a:xfrm>
                        <a:prstGeom prst="pie">
                          <a:avLst>
                            <a:gd name="adj1" fmla="val 16299729"/>
                            <a:gd name="adj2" fmla="val 19043524"/>
                          </a:avLst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>
                          <a:outerShdw blurRad="203200" sx="98000" sy="98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>
                            <a:latin typeface="Bahnschrift SemiBold SemiConden" panose="020B0502040204020203" pitchFamily="34" charset="0"/>
                          </a:endParaRPr>
                        </a:p>
                      </p:txBody>
                    </p:sp>
                    <p:pic>
                      <p:nvPicPr>
                        <p:cNvPr id="70" name="Picture 69">
                          <a:extLst>
                            <a:ext uri="{FF2B5EF4-FFF2-40B4-BE49-F238E27FC236}">
                              <a16:creationId xmlns:a16="http://schemas.microsoft.com/office/drawing/2014/main" id="{493208C9-D4D0-4CC3-A885-022CFAF87C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26643" y="3714487"/>
                          <a:ext cx="752171" cy="71677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5D685F0B-4D69-491B-A2DC-522B56C150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1749" y="639882"/>
                      <a:ext cx="5501200" cy="5531616"/>
                      <a:chOff x="3351749" y="639882"/>
                      <a:chExt cx="5501200" cy="5531616"/>
                    </a:xfrm>
                  </p:grpSpPr>
                  <p:sp>
                    <p:nvSpPr>
                      <p:cNvPr id="44" name="Partial Circle 43">
                        <a:extLst>
                          <a:ext uri="{FF2B5EF4-FFF2-40B4-BE49-F238E27FC236}">
                            <a16:creationId xmlns:a16="http://schemas.microsoft.com/office/drawing/2014/main" id="{B3645573-D13E-4383-AC9B-AD48719A36F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3351749" y="639882"/>
                        <a:ext cx="5501200" cy="5531616"/>
                      </a:xfrm>
                      <a:prstGeom prst="pie">
                        <a:avLst>
                          <a:gd name="adj1" fmla="val 16139273"/>
                          <a:gd name="adj2" fmla="val 19042444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>
                        <a:outerShdw blurRad="203200" sx="98000" sy="98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>
                          <a:latin typeface="Bahnschrift SemiBold SemiConden" panose="020B0502040204020203" pitchFamily="34" charset="0"/>
                        </a:endParaRPr>
                      </a:p>
                    </p:txBody>
                  </p:sp>
                  <p:pic>
                    <p:nvPicPr>
                      <p:cNvPr id="88" name="Picture 87">
                        <a:extLst>
                          <a:ext uri="{FF2B5EF4-FFF2-40B4-BE49-F238E27FC236}">
                            <a16:creationId xmlns:a16="http://schemas.microsoft.com/office/drawing/2014/main" id="{0B28319A-EFE3-4223-AE18-331A484553B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35703" y="4903399"/>
                        <a:ext cx="802458" cy="802458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B5424BB8-F69C-4A1D-B4A2-D13BC8F688C2}"/>
                      </a:ext>
                    </a:extLst>
                  </p:cNvPr>
                  <p:cNvGrpSpPr/>
                  <p:nvPr/>
                </p:nvGrpSpPr>
                <p:grpSpPr>
                  <a:xfrm>
                    <a:off x="3323842" y="677508"/>
                    <a:ext cx="5531616" cy="5501200"/>
                    <a:chOff x="3323842" y="677508"/>
                    <a:chExt cx="5531616" cy="5501200"/>
                  </a:xfrm>
                </p:grpSpPr>
                <p:sp>
                  <p:nvSpPr>
                    <p:cNvPr id="43" name="Partial Circle 42">
                      <a:extLst>
                        <a:ext uri="{FF2B5EF4-FFF2-40B4-BE49-F238E27FC236}">
                          <a16:creationId xmlns:a16="http://schemas.microsoft.com/office/drawing/2014/main" id="{898DB24D-014B-4959-A846-31F568FE4000}"/>
                        </a:ext>
                      </a:extLst>
                    </p:cNvPr>
                    <p:cNvSpPr/>
                    <p:nvPr/>
                  </p:nvSpPr>
                  <p:spPr>
                    <a:xfrm rot="7891912">
                      <a:off x="3339050" y="662300"/>
                      <a:ext cx="5501200" cy="5531616"/>
                    </a:xfrm>
                    <a:prstGeom prst="pie">
                      <a:avLst>
                        <a:gd name="adj1" fmla="val 16139273"/>
                        <a:gd name="adj2" fmla="val 1904244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  <a:effectLst>
                      <a:outerShdw blurRad="203200" sx="98000" sy="98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latin typeface="Bahnschrift SemiBold SemiConden" panose="020B0502040204020203" pitchFamily="34" charset="0"/>
                      </a:endParaRPr>
                    </a:p>
                  </p:txBody>
                </p:sp>
                <p:pic>
                  <p:nvPicPr>
                    <p:cNvPr id="81" name="Picture 80">
                      <a:extLst>
                        <a:ext uri="{FF2B5EF4-FFF2-40B4-BE49-F238E27FC236}">
                          <a16:creationId xmlns:a16="http://schemas.microsoft.com/office/drawing/2014/main" id="{1535186A-DDAB-4BB4-B816-A21C521D5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46686" y="4835065"/>
                      <a:ext cx="847110" cy="887399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4758A669-89A0-4381-B995-AE5649F316A7}"/>
                    </a:ext>
                  </a:extLst>
                </p:cNvPr>
                <p:cNvGrpSpPr/>
                <p:nvPr/>
              </p:nvGrpSpPr>
              <p:grpSpPr>
                <a:xfrm>
                  <a:off x="3605272" y="666299"/>
                  <a:ext cx="5531616" cy="5501200"/>
                  <a:chOff x="3605272" y="666299"/>
                  <a:chExt cx="5531616" cy="5501200"/>
                </a:xfrm>
              </p:grpSpPr>
              <p:sp>
                <p:nvSpPr>
                  <p:cNvPr id="45" name="Partial Circle 44">
                    <a:extLst>
                      <a:ext uri="{FF2B5EF4-FFF2-40B4-BE49-F238E27FC236}">
                        <a16:creationId xmlns:a16="http://schemas.microsoft.com/office/drawing/2014/main" id="{B3A93093-1CBB-419A-A052-537E63985AF4}"/>
                      </a:ext>
                    </a:extLst>
                  </p:cNvPr>
                  <p:cNvSpPr/>
                  <p:nvPr/>
                </p:nvSpPr>
                <p:spPr>
                  <a:xfrm rot="13592063">
                    <a:off x="3620480" y="651091"/>
                    <a:ext cx="5501200" cy="5531616"/>
                  </a:xfrm>
                  <a:prstGeom prst="pie">
                    <a:avLst>
                      <a:gd name="adj1" fmla="val 16139273"/>
                      <a:gd name="adj2" fmla="val 19042444"/>
                    </a:avLst>
                  </a:prstGeom>
                  <a:solidFill>
                    <a:srgbClr val="FF0066"/>
                  </a:solidFill>
                  <a:ln>
                    <a:noFill/>
                  </a:ln>
                  <a:effectLst>
                    <a:outerShdw blurRad="203200" sx="98000" sy="98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latin typeface="Bahnschrift SemiBold SemiConden" panose="020B0502040204020203" pitchFamily="34" charset="0"/>
                    </a:endParaRPr>
                  </a:p>
                </p:txBody>
              </p:sp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DDB86034-49BD-4695-A4A8-12FB8E834B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49932" y="3620631"/>
                    <a:ext cx="728299" cy="81063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62B140AC-2EA8-4164-9FD4-727E0D253277}"/>
                  </a:ext>
                </a:extLst>
              </p:cNvPr>
              <p:cNvGrpSpPr/>
              <p:nvPr/>
            </p:nvGrpSpPr>
            <p:grpSpPr>
              <a:xfrm>
                <a:off x="3609692" y="661197"/>
                <a:ext cx="5531616" cy="5501200"/>
                <a:chOff x="3609692" y="661197"/>
                <a:chExt cx="5531616" cy="5501200"/>
              </a:xfrm>
            </p:grpSpPr>
            <p:sp>
              <p:nvSpPr>
                <p:cNvPr id="46" name="Partial Circle 45">
                  <a:extLst>
                    <a:ext uri="{FF2B5EF4-FFF2-40B4-BE49-F238E27FC236}">
                      <a16:creationId xmlns:a16="http://schemas.microsoft.com/office/drawing/2014/main" id="{B0F843D3-C369-4E47-9315-C07B0D764C2B}"/>
                    </a:ext>
                  </a:extLst>
                </p:cNvPr>
                <p:cNvSpPr/>
                <p:nvPr/>
              </p:nvSpPr>
              <p:spPr>
                <a:xfrm rot="16447550">
                  <a:off x="3624900" y="645989"/>
                  <a:ext cx="5501200" cy="5531616"/>
                </a:xfrm>
                <a:prstGeom prst="pie">
                  <a:avLst>
                    <a:gd name="adj1" fmla="val 16139273"/>
                    <a:gd name="adj2" fmla="val 19042444"/>
                  </a:avLst>
                </a:prstGeom>
                <a:solidFill>
                  <a:srgbClr val="7030A0"/>
                </a:solidFill>
                <a:ln>
                  <a:noFill/>
                </a:ln>
                <a:effectLst>
                  <a:outerShdw blurRad="203200" sx="98000" sy="98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atin typeface="Bahnschrift SemiBold SemiConden" panose="020B0502040204020203" pitchFamily="34" charset="0"/>
                  </a:endParaRPr>
                </a:p>
              </p:txBody>
            </p:sp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E7F4F307-DC51-4FB4-911A-CCF795D81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2086" y="2212848"/>
                  <a:ext cx="720382" cy="72038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F7A05E1-2ADF-4D6A-9270-7CF33CEEFB5C}"/>
                </a:ext>
              </a:extLst>
            </p:cNvPr>
            <p:cNvGrpSpPr/>
            <p:nvPr/>
          </p:nvGrpSpPr>
          <p:grpSpPr>
            <a:xfrm>
              <a:off x="3622388" y="670086"/>
              <a:ext cx="5523739" cy="5463401"/>
              <a:chOff x="3622388" y="670086"/>
              <a:chExt cx="5523739" cy="5463401"/>
            </a:xfrm>
          </p:grpSpPr>
          <p:sp>
            <p:nvSpPr>
              <p:cNvPr id="47" name="Partial Circle 46">
                <a:extLst>
                  <a:ext uri="{FF2B5EF4-FFF2-40B4-BE49-F238E27FC236}">
                    <a16:creationId xmlns:a16="http://schemas.microsoft.com/office/drawing/2014/main" id="{413BA59A-2FA0-4D3F-ABAB-15FA612DA670}"/>
                  </a:ext>
                </a:extLst>
              </p:cNvPr>
              <p:cNvSpPr/>
              <p:nvPr/>
            </p:nvSpPr>
            <p:spPr>
              <a:xfrm rot="18768087">
                <a:off x="3652557" y="639917"/>
                <a:ext cx="5463401" cy="5523739"/>
              </a:xfrm>
              <a:prstGeom prst="pie">
                <a:avLst>
                  <a:gd name="adj1" fmla="val 16139273"/>
                  <a:gd name="adj2" fmla="val 19042444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03200" sx="98000" sy="98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Bahnschrift SemiBold SemiConden" panose="020B0502040204020203" pitchFamily="34" charset="0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6F87B80C-049A-4FA7-9E4B-99B5405E6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558" y="1188719"/>
                <a:ext cx="1011578" cy="606947"/>
              </a:xfrm>
              <a:prstGeom prst="rect">
                <a:avLst/>
              </a:prstGeom>
            </p:spPr>
          </p:pic>
        </p:grp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9D40974-D402-47D4-B81F-BCC71518617B}"/>
              </a:ext>
            </a:extLst>
          </p:cNvPr>
          <p:cNvSpPr/>
          <p:nvPr/>
        </p:nvSpPr>
        <p:spPr>
          <a:xfrm>
            <a:off x="4831263" y="1930400"/>
            <a:ext cx="2972996" cy="297299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sx="106000" sy="106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/>
          </a:scene3d>
          <a:sp3d extrusionH="26035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6A445-9983-4E8E-B6AE-AA7F80149265}"/>
              </a:ext>
            </a:extLst>
          </p:cNvPr>
          <p:cNvSpPr txBox="1"/>
          <p:nvPr/>
        </p:nvSpPr>
        <p:spPr>
          <a:xfrm>
            <a:off x="5146373" y="2705725"/>
            <a:ext cx="24113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ahnschrift SemiBold SemiConden" panose="020B0502040204020203" pitchFamily="34" charset="0"/>
              </a:rPr>
              <a:t>Data Cleaning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3ECF29-CB1E-4742-AC06-2D426FA31ABB}"/>
              </a:ext>
            </a:extLst>
          </p:cNvPr>
          <p:cNvGrpSpPr/>
          <p:nvPr/>
        </p:nvGrpSpPr>
        <p:grpSpPr>
          <a:xfrm>
            <a:off x="7679922" y="288273"/>
            <a:ext cx="3130185" cy="853550"/>
            <a:chOff x="7423890" y="288273"/>
            <a:chExt cx="3130185" cy="8535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706904-09E2-4344-B378-4B52B138C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890" y="684831"/>
              <a:ext cx="657433" cy="456992"/>
            </a:xfrm>
            <a:prstGeom prst="line">
              <a:avLst/>
            </a:prstGeom>
            <a:ln w="44450">
              <a:solidFill>
                <a:srgbClr val="FF0066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B1658A1-EF33-4C88-B703-D83FDE7FC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7271" y="683704"/>
              <a:ext cx="2339924" cy="2798"/>
            </a:xfrm>
            <a:prstGeom prst="line">
              <a:avLst/>
            </a:prstGeom>
            <a:ln w="444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5E6D2B-499F-4250-91E2-90CA4985FC40}"/>
                </a:ext>
              </a:extLst>
            </p:cNvPr>
            <p:cNvSpPr txBox="1"/>
            <p:nvPr/>
          </p:nvSpPr>
          <p:spPr>
            <a:xfrm>
              <a:off x="8799932" y="288273"/>
              <a:ext cx="17541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Bahnschrift SemiBold SemiConden" panose="020B0502040204020203" pitchFamily="34" charset="0"/>
                </a:rPr>
                <a:t>DUPLICATES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34586D-B86E-4CA3-B9FE-AA1B9E0D433B}"/>
              </a:ext>
            </a:extLst>
          </p:cNvPr>
          <p:cNvGrpSpPr/>
          <p:nvPr/>
        </p:nvGrpSpPr>
        <p:grpSpPr>
          <a:xfrm>
            <a:off x="8811881" y="2119674"/>
            <a:ext cx="3636151" cy="461665"/>
            <a:chOff x="8555849" y="2119674"/>
            <a:chExt cx="3636151" cy="46166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18E11C-5C1B-4780-BA3A-3B908DDD8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5849" y="2509435"/>
              <a:ext cx="3068443" cy="28105"/>
            </a:xfrm>
            <a:prstGeom prst="line">
              <a:avLst/>
            </a:prstGeom>
            <a:ln w="44450">
              <a:solidFill>
                <a:srgbClr val="0066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830B87-A23B-4A36-BF15-15B5FC505731}"/>
                </a:ext>
              </a:extLst>
            </p:cNvPr>
            <p:cNvSpPr txBox="1"/>
            <p:nvPr/>
          </p:nvSpPr>
          <p:spPr>
            <a:xfrm>
              <a:off x="9123557" y="2119674"/>
              <a:ext cx="3068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0066FF"/>
                  </a:solidFill>
                  <a:latin typeface="Bahnschrift SemiBold SemiConden" panose="020B0502040204020203" pitchFamily="34" charset="0"/>
                </a:rPr>
                <a:t>UNEVEN NAMES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6C0D28-491C-4B55-A1BB-D6DCC2FD43BA}"/>
              </a:ext>
            </a:extLst>
          </p:cNvPr>
          <p:cNvGrpSpPr/>
          <p:nvPr/>
        </p:nvGrpSpPr>
        <p:grpSpPr>
          <a:xfrm>
            <a:off x="8081790" y="5457797"/>
            <a:ext cx="3281526" cy="470036"/>
            <a:chOff x="8375702" y="4594301"/>
            <a:chExt cx="3281526" cy="47003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04E5F45-C80A-45BA-8D2E-9F668AEDB1BE}"/>
                </a:ext>
              </a:extLst>
            </p:cNvPr>
            <p:cNvCxnSpPr>
              <a:cxnSpLocks/>
            </p:cNvCxnSpPr>
            <p:nvPr/>
          </p:nvCxnSpPr>
          <p:spPr>
            <a:xfrm>
              <a:off x="8375702" y="4594301"/>
              <a:ext cx="492204" cy="410952"/>
            </a:xfrm>
            <a:prstGeom prst="line">
              <a:avLst/>
            </a:prstGeom>
            <a:ln w="44450">
              <a:solidFill>
                <a:srgbClr val="20386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40E10D1-DA15-4E84-A33A-16C1A7E07F0C}"/>
                </a:ext>
              </a:extLst>
            </p:cNvPr>
            <p:cNvCxnSpPr>
              <a:cxnSpLocks/>
            </p:cNvCxnSpPr>
            <p:nvPr/>
          </p:nvCxnSpPr>
          <p:spPr>
            <a:xfrm>
              <a:off x="8852949" y="5000491"/>
              <a:ext cx="2694551" cy="0"/>
            </a:xfrm>
            <a:prstGeom prst="line">
              <a:avLst/>
            </a:prstGeom>
            <a:ln w="44450">
              <a:solidFill>
                <a:srgbClr val="2038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023BDCF-363F-437A-87B3-5EDB5935DC44}"/>
                </a:ext>
              </a:extLst>
            </p:cNvPr>
            <p:cNvSpPr txBox="1"/>
            <p:nvPr/>
          </p:nvSpPr>
          <p:spPr>
            <a:xfrm>
              <a:off x="9466584" y="4602672"/>
              <a:ext cx="2190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203864"/>
                  </a:solidFill>
                  <a:latin typeface="Bahnschrift SemiBold SemiConden" panose="020B0502040204020203" pitchFamily="34" charset="0"/>
                </a:rPr>
                <a:t>PRIMARY GENRE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1C6E6AD-CAA8-4367-9658-BF81E72B4DFA}"/>
              </a:ext>
            </a:extLst>
          </p:cNvPr>
          <p:cNvGrpSpPr/>
          <p:nvPr/>
        </p:nvGrpSpPr>
        <p:grpSpPr>
          <a:xfrm>
            <a:off x="8802319" y="3720242"/>
            <a:ext cx="3946172" cy="461665"/>
            <a:chOff x="8555849" y="2079374"/>
            <a:chExt cx="3946172" cy="4616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B16830-EB50-49A6-8F61-4F618A3F9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5849" y="2511407"/>
              <a:ext cx="3078005" cy="26133"/>
            </a:xfrm>
            <a:prstGeom prst="line">
              <a:avLst/>
            </a:prstGeom>
            <a:ln w="44450">
              <a:solidFill>
                <a:srgbClr val="CC0099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DC4052-1D04-4F17-A8A0-0A67479B1727}"/>
                </a:ext>
              </a:extLst>
            </p:cNvPr>
            <p:cNvSpPr txBox="1"/>
            <p:nvPr/>
          </p:nvSpPr>
          <p:spPr>
            <a:xfrm>
              <a:off x="9433578" y="2079374"/>
              <a:ext cx="3068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C0099"/>
                  </a:solidFill>
                  <a:latin typeface="Bahnschrift SemiBold SemiConden" panose="020B0502040204020203" pitchFamily="34" charset="0"/>
                </a:rPr>
                <a:t>SIZE TO MB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C55118B-B38C-424D-B0F6-16BD80E1F681}"/>
              </a:ext>
            </a:extLst>
          </p:cNvPr>
          <p:cNvGrpSpPr/>
          <p:nvPr/>
        </p:nvGrpSpPr>
        <p:grpSpPr>
          <a:xfrm>
            <a:off x="1404910" y="5457797"/>
            <a:ext cx="3280973" cy="461665"/>
            <a:chOff x="1148878" y="5457797"/>
            <a:chExt cx="3280973" cy="46166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83EC667-B6EC-46D4-9CEC-37ED96AF3C3A}"/>
                </a:ext>
              </a:extLst>
            </p:cNvPr>
            <p:cNvGrpSpPr/>
            <p:nvPr/>
          </p:nvGrpSpPr>
          <p:grpSpPr>
            <a:xfrm>
              <a:off x="1243096" y="5500381"/>
              <a:ext cx="3186755" cy="410952"/>
              <a:chOff x="1243096" y="5500381"/>
              <a:chExt cx="3186755" cy="410952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4F0B4D6-480E-4D25-92FE-1019BBD18D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7647" y="5500381"/>
                <a:ext cx="492204" cy="410952"/>
              </a:xfrm>
              <a:prstGeom prst="line">
                <a:avLst/>
              </a:prstGeom>
              <a:ln w="4445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C49FF06-21E8-4BC6-ADF4-5B6788E8F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096" y="5907064"/>
                <a:ext cx="2694551" cy="0"/>
              </a:xfrm>
              <a:prstGeom prst="line">
                <a:avLst/>
              </a:prstGeom>
              <a:ln w="444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B8A13AF-9637-44F2-B9EA-F8FA858FC8B2}"/>
                </a:ext>
              </a:extLst>
            </p:cNvPr>
            <p:cNvSpPr txBox="1"/>
            <p:nvPr/>
          </p:nvSpPr>
          <p:spPr>
            <a:xfrm>
              <a:off x="1148878" y="5457797"/>
              <a:ext cx="2429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0070C0"/>
                  </a:solidFill>
                  <a:latin typeface="Bahnschrift SemiBold SemiConden" panose="020B0502040204020203" pitchFamily="34" charset="0"/>
                </a:rPr>
                <a:t>UNIQUE APP NAME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123D39-70CF-44C4-A812-2DB18DDB83F8}"/>
              </a:ext>
            </a:extLst>
          </p:cNvPr>
          <p:cNvGrpSpPr/>
          <p:nvPr/>
        </p:nvGrpSpPr>
        <p:grpSpPr>
          <a:xfrm flipH="1">
            <a:off x="68394" y="3721097"/>
            <a:ext cx="3847801" cy="461665"/>
            <a:chOff x="8555849" y="2119674"/>
            <a:chExt cx="3688747" cy="461665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1492660-EA73-423A-A6B1-D4FD5A307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5849" y="2509435"/>
              <a:ext cx="3068443" cy="28105"/>
            </a:xfrm>
            <a:prstGeom prst="line">
              <a:avLst/>
            </a:prstGeom>
            <a:ln w="44450">
              <a:solidFill>
                <a:srgbClr val="00B05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290F73-5B04-4394-A60F-6427D779685D}"/>
                </a:ext>
              </a:extLst>
            </p:cNvPr>
            <p:cNvSpPr txBox="1"/>
            <p:nvPr/>
          </p:nvSpPr>
          <p:spPr>
            <a:xfrm>
              <a:off x="9176153" y="2119674"/>
              <a:ext cx="3068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00B050"/>
                  </a:solidFill>
                  <a:latin typeface="Bahnschrift SemiBold SemiConden" panose="020B0502040204020203" pitchFamily="34" charset="0"/>
                </a:rPr>
                <a:t>SET DATA TYPES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D031431-9F7E-41E2-8006-367AD0DC0110}"/>
              </a:ext>
            </a:extLst>
          </p:cNvPr>
          <p:cNvGrpSpPr/>
          <p:nvPr/>
        </p:nvGrpSpPr>
        <p:grpSpPr>
          <a:xfrm flipH="1">
            <a:off x="237898" y="2270131"/>
            <a:ext cx="3646633" cy="461665"/>
            <a:chOff x="8555849" y="2083098"/>
            <a:chExt cx="3495895" cy="461665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734D04B-3691-4C4A-922C-C4632CC2F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5849" y="2507124"/>
              <a:ext cx="3320722" cy="30416"/>
            </a:xfrm>
            <a:prstGeom prst="line">
              <a:avLst/>
            </a:prstGeom>
            <a:ln w="44450">
              <a:solidFill>
                <a:srgbClr val="FFC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6868FA3-6B40-46C0-99D2-1882275561BA}"/>
                </a:ext>
              </a:extLst>
            </p:cNvPr>
            <p:cNvSpPr txBox="1"/>
            <p:nvPr/>
          </p:nvSpPr>
          <p:spPr>
            <a:xfrm>
              <a:off x="8983301" y="2083098"/>
              <a:ext cx="3068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9900"/>
                  </a:solidFill>
                  <a:latin typeface="Bahnschrift SemiBold SemiConden" panose="020B0502040204020203" pitchFamily="34" charset="0"/>
                </a:rPr>
                <a:t>CHECKED NULL VALUES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768B4A4-999E-43DE-91F7-C70D8E5D4A25}"/>
              </a:ext>
            </a:extLst>
          </p:cNvPr>
          <p:cNvGrpSpPr/>
          <p:nvPr/>
        </p:nvGrpSpPr>
        <p:grpSpPr>
          <a:xfrm flipH="1">
            <a:off x="1247163" y="291621"/>
            <a:ext cx="3753574" cy="857109"/>
            <a:chOff x="7423890" y="284714"/>
            <a:chExt cx="3538711" cy="857109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3813107-FCF8-4E9D-91BB-20505A0B4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890" y="684831"/>
              <a:ext cx="657433" cy="456992"/>
            </a:xfrm>
            <a:prstGeom prst="line">
              <a:avLst/>
            </a:prstGeom>
            <a:ln w="44450">
              <a:solidFill>
                <a:srgbClr val="7030A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2A1C8C3-EAEC-4556-8972-F84494C32A64}"/>
                </a:ext>
              </a:extLst>
            </p:cNvPr>
            <p:cNvCxnSpPr>
              <a:cxnSpLocks/>
            </p:cNvCxnSpPr>
            <p:nvPr/>
          </p:nvCxnSpPr>
          <p:spPr>
            <a:xfrm>
              <a:off x="8067271" y="686502"/>
              <a:ext cx="2756464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681D0C7-1FAF-453F-97A9-978807BAB765}"/>
                </a:ext>
              </a:extLst>
            </p:cNvPr>
            <p:cNvSpPr txBox="1"/>
            <p:nvPr/>
          </p:nvSpPr>
          <p:spPr>
            <a:xfrm>
              <a:off x="8016104" y="284714"/>
              <a:ext cx="29464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7030A0"/>
                  </a:solidFill>
                  <a:latin typeface="Bahnschrift SemiBold SemiConden" panose="020B0502040204020203" pitchFamily="34" charset="0"/>
                </a:rPr>
                <a:t>CHANGED DATE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896E3390-B5F0-4E10-AE40-10846DF66F36}"/>
              </a:ext>
            </a:extLst>
          </p:cNvPr>
          <p:cNvGrpSpPr/>
          <p:nvPr/>
        </p:nvGrpSpPr>
        <p:grpSpPr>
          <a:xfrm>
            <a:off x="6369383" y="824896"/>
            <a:ext cx="4984196" cy="1665417"/>
            <a:chOff x="6369383" y="824896"/>
            <a:chExt cx="4984196" cy="1665417"/>
          </a:xfrm>
          <a:effectLst>
            <a:outerShdw blurRad="1270000" dist="114300" dir="10800000" sx="18000" sy="18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Google Shape;43;p3">
              <a:extLst>
                <a:ext uri="{FF2B5EF4-FFF2-40B4-BE49-F238E27FC236}">
                  <a16:creationId xmlns:a16="http://schemas.microsoft.com/office/drawing/2014/main" id="{4952F0BE-4200-4D0C-83E2-40AA9821DF63}"/>
                </a:ext>
              </a:extLst>
            </p:cNvPr>
            <p:cNvSpPr/>
            <p:nvPr/>
          </p:nvSpPr>
          <p:spPr>
            <a:xfrm rot="5400000" flipH="1">
              <a:off x="8028772" y="-834493"/>
              <a:ext cx="1665417" cy="4984196"/>
            </a:xfrm>
            <a:prstGeom prst="round2SameRect">
              <a:avLst>
                <a:gd name="adj1" fmla="val 26917"/>
                <a:gd name="adj2" fmla="val 0"/>
              </a:avLst>
            </a:prstGeom>
            <a:noFill/>
            <a:ln w="349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257175" dir="4500000" sx="95000" sy="95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752778E-F88D-4A4E-86D8-12208665069A}"/>
                </a:ext>
              </a:extLst>
            </p:cNvPr>
            <p:cNvGrpSpPr/>
            <p:nvPr/>
          </p:nvGrpSpPr>
          <p:grpSpPr>
            <a:xfrm>
              <a:off x="6987751" y="1278805"/>
              <a:ext cx="3787631" cy="689881"/>
              <a:chOff x="6987751" y="1278805"/>
              <a:chExt cx="3787631" cy="68988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34E7E4-2420-430E-8834-6E3B7CDD6AE5}"/>
                  </a:ext>
                </a:extLst>
              </p:cNvPr>
              <p:cNvSpPr txBox="1"/>
              <p:nvPr/>
            </p:nvSpPr>
            <p:spPr>
              <a:xfrm flipH="1">
                <a:off x="7213817" y="1278805"/>
                <a:ext cx="3561565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Tree map colors are odd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C608FA7-4689-4908-9598-3AA3FE985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7751" y="1361660"/>
                <a:ext cx="607026" cy="60702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207555" y="151407"/>
            <a:ext cx="1156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Reviews &amp; Recommendations</a:t>
            </a:r>
            <a:endParaRPr lang="en-IN" sz="3200" b="1" dirty="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0544D1-6899-4A0A-87FC-C5869BB99CD1}"/>
              </a:ext>
            </a:extLst>
          </p:cNvPr>
          <p:cNvGrpSpPr/>
          <p:nvPr/>
        </p:nvGrpSpPr>
        <p:grpSpPr>
          <a:xfrm>
            <a:off x="1260252" y="774576"/>
            <a:ext cx="4984196" cy="1721880"/>
            <a:chOff x="1260252" y="774576"/>
            <a:chExt cx="4984196" cy="1721880"/>
          </a:xfrm>
          <a:effectLst>
            <a:outerShdw blurRad="1270000" dist="114300" dir="10800000" sx="18000" sy="18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Google Shape;43;p3">
              <a:extLst>
                <a:ext uri="{FF2B5EF4-FFF2-40B4-BE49-F238E27FC236}">
                  <a16:creationId xmlns:a16="http://schemas.microsoft.com/office/drawing/2014/main" id="{C319C7A4-1CBA-4D36-B139-111E3703E49D}"/>
                </a:ext>
              </a:extLst>
            </p:cNvPr>
            <p:cNvSpPr/>
            <p:nvPr/>
          </p:nvSpPr>
          <p:spPr>
            <a:xfrm rot="16200000">
              <a:off x="2919641" y="-828350"/>
              <a:ext cx="1665417" cy="4984196"/>
            </a:xfrm>
            <a:prstGeom prst="round2SameRect">
              <a:avLst>
                <a:gd name="adj1" fmla="val 26917"/>
                <a:gd name="adj2" fmla="val 0"/>
              </a:avLst>
            </a:prstGeom>
            <a:noFill/>
            <a:ln w="349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257175" dir="4500000" sx="91000" sy="91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8BAFE1F-DDC7-4898-9493-4DAA364D7A7A}"/>
                </a:ext>
              </a:extLst>
            </p:cNvPr>
            <p:cNvGrpSpPr/>
            <p:nvPr/>
          </p:nvGrpSpPr>
          <p:grpSpPr>
            <a:xfrm>
              <a:off x="1366454" y="774576"/>
              <a:ext cx="3314933" cy="587084"/>
              <a:chOff x="1366454" y="861660"/>
              <a:chExt cx="3314933" cy="58708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3A4364E-E7D3-4E30-A916-6E2A487D8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9883" y="1038906"/>
                <a:ext cx="491504" cy="40983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D51712-6643-48E6-A460-0A750A73E2DA}"/>
                  </a:ext>
                </a:extLst>
              </p:cNvPr>
              <p:cNvSpPr txBox="1"/>
              <p:nvPr/>
            </p:nvSpPr>
            <p:spPr>
              <a:xfrm>
                <a:off x="1366454" y="861660"/>
                <a:ext cx="2917374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Logos and Buttons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A6EE55-1FB8-44C9-8076-20BAB71D4662}"/>
                </a:ext>
              </a:extLst>
            </p:cNvPr>
            <p:cNvGrpSpPr/>
            <p:nvPr/>
          </p:nvGrpSpPr>
          <p:grpSpPr>
            <a:xfrm>
              <a:off x="1966690" y="1278805"/>
              <a:ext cx="3308387" cy="587084"/>
              <a:chOff x="1937662" y="1409431"/>
              <a:chExt cx="3308387" cy="58708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5AE2965-13EE-41A1-B853-92F773AC1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7662" y="1506989"/>
                <a:ext cx="489526" cy="48952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B90F68-A741-4527-8C8C-F06090856D41}"/>
                  </a:ext>
                </a:extLst>
              </p:cNvPr>
              <p:cNvSpPr txBox="1"/>
              <p:nvPr/>
            </p:nvSpPr>
            <p:spPr>
              <a:xfrm>
                <a:off x="2062655" y="1409431"/>
                <a:ext cx="3183394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Dashboard switching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1A6D6EE-5F35-412F-B1C5-57C67EC2D2BA}"/>
                </a:ext>
              </a:extLst>
            </p:cNvPr>
            <p:cNvGrpSpPr/>
            <p:nvPr/>
          </p:nvGrpSpPr>
          <p:grpSpPr>
            <a:xfrm>
              <a:off x="1366454" y="1786348"/>
              <a:ext cx="3261483" cy="587084"/>
              <a:chOff x="1366454" y="1946005"/>
              <a:chExt cx="3261483" cy="58708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C0440B3-B7EE-49D5-8507-601AB18CB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3333" y="1952501"/>
                <a:ext cx="384604" cy="574092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EDC468-A087-4527-9F86-F10FE9A6F495}"/>
                  </a:ext>
                </a:extLst>
              </p:cNvPr>
              <p:cNvSpPr txBox="1"/>
              <p:nvPr/>
            </p:nvSpPr>
            <p:spPr>
              <a:xfrm>
                <a:off x="1366454" y="1946005"/>
                <a:ext cx="3183394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Added clear filters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4" name="Picture 4" descr="Excel Clipart">
            <a:extLst>
              <a:ext uri="{FF2B5EF4-FFF2-40B4-BE49-F238E27FC236}">
                <a16:creationId xmlns:a16="http://schemas.microsoft.com/office/drawing/2014/main" id="{BB244C3E-F9D4-4645-86CF-D5511E9E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27" y="1173441"/>
            <a:ext cx="90424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20530803-B421-4D0A-8432-338FFE77299C}"/>
              </a:ext>
            </a:extLst>
          </p:cNvPr>
          <p:cNvGrpSpPr/>
          <p:nvPr/>
        </p:nvGrpSpPr>
        <p:grpSpPr>
          <a:xfrm>
            <a:off x="1004024" y="2656264"/>
            <a:ext cx="5240423" cy="1705280"/>
            <a:chOff x="1004024" y="2656264"/>
            <a:chExt cx="5240423" cy="1705280"/>
          </a:xfrm>
        </p:grpSpPr>
        <p:sp>
          <p:nvSpPr>
            <p:cNvPr id="62" name="Google Shape;43;p3">
              <a:extLst>
                <a:ext uri="{FF2B5EF4-FFF2-40B4-BE49-F238E27FC236}">
                  <a16:creationId xmlns:a16="http://schemas.microsoft.com/office/drawing/2014/main" id="{71B49987-7889-40C5-A6AB-5D8E340B80DA}"/>
                </a:ext>
              </a:extLst>
            </p:cNvPr>
            <p:cNvSpPr/>
            <p:nvPr/>
          </p:nvSpPr>
          <p:spPr>
            <a:xfrm rot="16200000">
              <a:off x="2919640" y="1036738"/>
              <a:ext cx="1665417" cy="4984196"/>
            </a:xfrm>
            <a:prstGeom prst="round2SameRect">
              <a:avLst>
                <a:gd name="adj1" fmla="val 26917"/>
                <a:gd name="adj2" fmla="val 0"/>
              </a:avLst>
            </a:prstGeom>
            <a:noFill/>
            <a:ln w="349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257175" dir="4500000" sx="91000" sy="91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3CFB4C8-77D4-4123-8911-CD53F2B86502}"/>
                </a:ext>
              </a:extLst>
            </p:cNvPr>
            <p:cNvGrpSpPr/>
            <p:nvPr/>
          </p:nvGrpSpPr>
          <p:grpSpPr>
            <a:xfrm>
              <a:off x="1803447" y="3566796"/>
              <a:ext cx="3261429" cy="587084"/>
              <a:chOff x="1803448" y="1861365"/>
              <a:chExt cx="3261429" cy="587084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29DA31FA-D249-46DE-ACAE-5EA9445D3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0273" y="1861365"/>
                <a:ext cx="384604" cy="574092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887957-7C34-49B9-B9F9-E9B65B367E64}"/>
                  </a:ext>
                </a:extLst>
              </p:cNvPr>
              <p:cNvSpPr txBox="1"/>
              <p:nvPr/>
            </p:nvSpPr>
            <p:spPr>
              <a:xfrm>
                <a:off x="1803448" y="1861365"/>
                <a:ext cx="3183394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Added clear filters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202C3A0-AC78-4E56-8EDF-F6AEE6AA982F}"/>
                </a:ext>
              </a:extLst>
            </p:cNvPr>
            <p:cNvGrpSpPr/>
            <p:nvPr/>
          </p:nvGrpSpPr>
          <p:grpSpPr>
            <a:xfrm>
              <a:off x="1004024" y="2656264"/>
              <a:ext cx="4772735" cy="587084"/>
              <a:chOff x="1004024" y="2656264"/>
              <a:chExt cx="4772735" cy="587084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8EBB63E-FBA8-462E-8342-9A8EE2897A3F}"/>
                  </a:ext>
                </a:extLst>
              </p:cNvPr>
              <p:cNvSpPr txBox="1"/>
              <p:nvPr/>
            </p:nvSpPr>
            <p:spPr>
              <a:xfrm>
                <a:off x="1004024" y="2656264"/>
                <a:ext cx="4488341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Relevant information stand out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791C404-3862-4908-98D2-25A433330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083" y="2760483"/>
                <a:ext cx="452676" cy="480968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275ABF4-5460-4513-988B-1DA1F9BDE5C5}"/>
                </a:ext>
              </a:extLst>
            </p:cNvPr>
            <p:cNvGrpSpPr/>
            <p:nvPr/>
          </p:nvGrpSpPr>
          <p:grpSpPr>
            <a:xfrm>
              <a:off x="1545148" y="3094818"/>
              <a:ext cx="3441693" cy="645679"/>
              <a:chOff x="1545148" y="3094818"/>
              <a:chExt cx="3441693" cy="64567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833D81-534F-4F80-8812-9E9132E47E53}"/>
                  </a:ext>
                </a:extLst>
              </p:cNvPr>
              <p:cNvSpPr txBox="1"/>
              <p:nvPr/>
            </p:nvSpPr>
            <p:spPr>
              <a:xfrm>
                <a:off x="1803447" y="3094818"/>
                <a:ext cx="3183394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Interactive graphs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27D2B90-5CB6-418D-9F48-F1D832FA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5148" y="3214659"/>
                <a:ext cx="525838" cy="525838"/>
              </a:xfrm>
              <a:prstGeom prst="rect">
                <a:avLst/>
              </a:prstGeom>
            </p:spPr>
          </p:pic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6DBC24D-143F-497A-96D5-BC99C5FC18DC}"/>
              </a:ext>
            </a:extLst>
          </p:cNvPr>
          <p:cNvGrpSpPr/>
          <p:nvPr/>
        </p:nvGrpSpPr>
        <p:grpSpPr>
          <a:xfrm>
            <a:off x="6369382" y="2689984"/>
            <a:ext cx="4984196" cy="1665417"/>
            <a:chOff x="6369382" y="2689984"/>
            <a:chExt cx="4984196" cy="1665417"/>
          </a:xfrm>
        </p:grpSpPr>
        <p:sp>
          <p:nvSpPr>
            <p:cNvPr id="57" name="Google Shape;43;p3">
              <a:extLst>
                <a:ext uri="{FF2B5EF4-FFF2-40B4-BE49-F238E27FC236}">
                  <a16:creationId xmlns:a16="http://schemas.microsoft.com/office/drawing/2014/main" id="{336B1435-A6C9-485D-9BAF-5B1787AE7AAC}"/>
                </a:ext>
              </a:extLst>
            </p:cNvPr>
            <p:cNvSpPr/>
            <p:nvPr/>
          </p:nvSpPr>
          <p:spPr>
            <a:xfrm rot="5400000" flipH="1">
              <a:off x="8028771" y="1030595"/>
              <a:ext cx="1665417" cy="4984196"/>
            </a:xfrm>
            <a:prstGeom prst="round2SameRect">
              <a:avLst>
                <a:gd name="adj1" fmla="val 26917"/>
                <a:gd name="adj2" fmla="val 0"/>
              </a:avLst>
            </a:prstGeom>
            <a:noFill/>
            <a:ln w="349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257175" dir="4500000" sx="95000" sy="95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A9E7E9C-597E-49EC-A61E-A390AFED489C}"/>
                </a:ext>
              </a:extLst>
            </p:cNvPr>
            <p:cNvGrpSpPr/>
            <p:nvPr/>
          </p:nvGrpSpPr>
          <p:grpSpPr>
            <a:xfrm>
              <a:off x="6810478" y="3054235"/>
              <a:ext cx="4377497" cy="961571"/>
              <a:chOff x="6810478" y="3054235"/>
              <a:chExt cx="4377497" cy="961571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CF781F-E74E-4FAA-849D-E4EC9BE24492}"/>
                  </a:ext>
                </a:extLst>
              </p:cNvPr>
              <p:cNvSpPr txBox="1"/>
              <p:nvPr/>
            </p:nvSpPr>
            <p:spPr>
              <a:xfrm flipH="1">
                <a:off x="7213815" y="3143893"/>
                <a:ext cx="3974160" cy="58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Pie chart not recommended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CA92994F-A96F-4C53-8CF7-6F9577535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0478" y="3054235"/>
                <a:ext cx="961571" cy="961571"/>
              </a:xfrm>
              <a:prstGeom prst="rect">
                <a:avLst/>
              </a:prstGeom>
            </p:spPr>
          </p:pic>
        </p:grpSp>
      </p:grpSp>
      <p:pic>
        <p:nvPicPr>
          <p:cNvPr id="55" name="Picture 6">
            <a:extLst>
              <a:ext uri="{FF2B5EF4-FFF2-40B4-BE49-F238E27FC236}">
                <a16:creationId xmlns:a16="http://schemas.microsoft.com/office/drawing/2014/main" id="{B07E35F2-AD30-4B66-AADF-9ED574D9E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94" y="3025458"/>
            <a:ext cx="904241" cy="90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00E5C2C7-1C8A-481E-A915-33875855A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03" y="4896689"/>
            <a:ext cx="904178" cy="904178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C6220C-75C3-4054-A811-FD7137D95FC5}"/>
              </a:ext>
            </a:extLst>
          </p:cNvPr>
          <p:cNvGrpSpPr/>
          <p:nvPr/>
        </p:nvGrpSpPr>
        <p:grpSpPr>
          <a:xfrm>
            <a:off x="1193372" y="4539181"/>
            <a:ext cx="5051075" cy="1721878"/>
            <a:chOff x="1193372" y="4539181"/>
            <a:chExt cx="5051075" cy="1721878"/>
          </a:xfrm>
        </p:grpSpPr>
        <p:sp>
          <p:nvSpPr>
            <p:cNvPr id="89" name="Google Shape;43;p3">
              <a:extLst>
                <a:ext uri="{FF2B5EF4-FFF2-40B4-BE49-F238E27FC236}">
                  <a16:creationId xmlns:a16="http://schemas.microsoft.com/office/drawing/2014/main" id="{A3666413-A484-4C9C-8497-BFCA633AE1EC}"/>
                </a:ext>
              </a:extLst>
            </p:cNvPr>
            <p:cNvSpPr/>
            <p:nvPr/>
          </p:nvSpPr>
          <p:spPr>
            <a:xfrm rot="16200000">
              <a:off x="2919640" y="2936253"/>
              <a:ext cx="1665417" cy="4984196"/>
            </a:xfrm>
            <a:prstGeom prst="round2SameRect">
              <a:avLst>
                <a:gd name="adj1" fmla="val 26917"/>
                <a:gd name="adj2" fmla="val 0"/>
              </a:avLst>
            </a:prstGeom>
            <a:noFill/>
            <a:ln w="349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257175" dir="4500000" sx="91000" sy="91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DD373B5-B764-455B-B239-6EF8BB586171}"/>
                </a:ext>
              </a:extLst>
            </p:cNvPr>
            <p:cNvGrpSpPr/>
            <p:nvPr/>
          </p:nvGrpSpPr>
          <p:grpSpPr>
            <a:xfrm>
              <a:off x="1193372" y="4539181"/>
              <a:ext cx="4320822" cy="587084"/>
              <a:chOff x="1193372" y="4539181"/>
              <a:chExt cx="4320822" cy="587084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25616F2-2F51-492B-8D3E-3B157EC6D7E7}"/>
                  </a:ext>
                </a:extLst>
              </p:cNvPr>
              <p:cNvSpPr txBox="1"/>
              <p:nvPr/>
            </p:nvSpPr>
            <p:spPr>
              <a:xfrm>
                <a:off x="1193372" y="4539181"/>
                <a:ext cx="4320059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Interactive dashboard tabs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98E88DFD-B495-42F7-8D44-2A9973627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668" y="4622094"/>
                <a:ext cx="489526" cy="489526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00BDEF4-254D-40D0-B49C-CF738E935C7F}"/>
                </a:ext>
              </a:extLst>
            </p:cNvPr>
            <p:cNvGrpSpPr/>
            <p:nvPr/>
          </p:nvGrpSpPr>
          <p:grpSpPr>
            <a:xfrm>
              <a:off x="1416619" y="5026922"/>
              <a:ext cx="3394736" cy="650696"/>
              <a:chOff x="1416619" y="5026922"/>
              <a:chExt cx="3394736" cy="650696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79E6CBA-648C-4410-98B1-43FA677F47AD}"/>
                  </a:ext>
                </a:extLst>
              </p:cNvPr>
              <p:cNvSpPr txBox="1"/>
              <p:nvPr/>
            </p:nvSpPr>
            <p:spPr>
              <a:xfrm>
                <a:off x="1627961" y="5077054"/>
                <a:ext cx="3183394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Description icon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2B0D961A-1FA4-432F-9F29-FE1B8D0D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6619" y="5026922"/>
                <a:ext cx="921727" cy="650696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C28535E-A738-4937-B88A-E66C99A2E64D}"/>
                </a:ext>
              </a:extLst>
            </p:cNvPr>
            <p:cNvGrpSpPr/>
            <p:nvPr/>
          </p:nvGrpSpPr>
          <p:grpSpPr>
            <a:xfrm>
              <a:off x="1197549" y="5499928"/>
              <a:ext cx="3928509" cy="666351"/>
              <a:chOff x="1197549" y="5499928"/>
              <a:chExt cx="3928509" cy="66635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97F621-B941-40E9-A859-DA467FBE6CA5}"/>
                  </a:ext>
                </a:extLst>
              </p:cNvPr>
              <p:cNvSpPr txBox="1"/>
              <p:nvPr/>
            </p:nvSpPr>
            <p:spPr>
              <a:xfrm>
                <a:off x="1197549" y="5579195"/>
                <a:ext cx="3183394" cy="587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Consistent color tone 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46A9812-B7E1-4C95-8AA8-1685B25DC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3828" y="5499928"/>
                <a:ext cx="842230" cy="629618"/>
              </a:xfrm>
              <a:prstGeom prst="rect">
                <a:avLst/>
              </a:prstGeom>
            </p:spPr>
          </p:pic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B7D3D4-520E-4635-A26E-341DC7DB871C}"/>
              </a:ext>
            </a:extLst>
          </p:cNvPr>
          <p:cNvGrpSpPr/>
          <p:nvPr/>
        </p:nvGrpSpPr>
        <p:grpSpPr>
          <a:xfrm>
            <a:off x="6369382" y="4589499"/>
            <a:ext cx="4984196" cy="1665417"/>
            <a:chOff x="6369382" y="4589499"/>
            <a:chExt cx="4984196" cy="1665417"/>
          </a:xfrm>
        </p:grpSpPr>
        <p:sp>
          <p:nvSpPr>
            <p:cNvPr id="84" name="Google Shape;43;p3">
              <a:extLst>
                <a:ext uri="{FF2B5EF4-FFF2-40B4-BE49-F238E27FC236}">
                  <a16:creationId xmlns:a16="http://schemas.microsoft.com/office/drawing/2014/main" id="{47991F0B-D9F6-4FF0-9361-444D59E23322}"/>
                </a:ext>
              </a:extLst>
            </p:cNvPr>
            <p:cNvSpPr/>
            <p:nvPr/>
          </p:nvSpPr>
          <p:spPr>
            <a:xfrm rot="5400000" flipH="1">
              <a:off x="8028771" y="2930110"/>
              <a:ext cx="1665417" cy="4984196"/>
            </a:xfrm>
            <a:prstGeom prst="round2SameRect">
              <a:avLst>
                <a:gd name="adj1" fmla="val 26917"/>
                <a:gd name="adj2" fmla="val 0"/>
              </a:avLst>
            </a:prstGeom>
            <a:noFill/>
            <a:ln w="349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257175" dir="4500000" sx="95000" sy="95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7C78BD3-83C3-41BD-AF1C-7968B855C824}"/>
                </a:ext>
              </a:extLst>
            </p:cNvPr>
            <p:cNvGrpSpPr/>
            <p:nvPr/>
          </p:nvGrpSpPr>
          <p:grpSpPr>
            <a:xfrm>
              <a:off x="6914606" y="4967705"/>
              <a:ext cx="4397653" cy="1141082"/>
              <a:chOff x="6914606" y="4967705"/>
              <a:chExt cx="4397653" cy="1141082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3246A6-D35D-4505-8DEC-1F24991964FA}"/>
                  </a:ext>
                </a:extLst>
              </p:cNvPr>
              <p:cNvSpPr txBox="1"/>
              <p:nvPr/>
            </p:nvSpPr>
            <p:spPr>
              <a:xfrm flipH="1">
                <a:off x="7089530" y="4967705"/>
                <a:ext cx="4222729" cy="1141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Oswald Medium"/>
                    <a:ea typeface="Oswald Medium"/>
                    <a:cs typeface="Oswald Medium"/>
                    <a:sym typeface="Oswald Medium"/>
                  </a:rPr>
                  <a:t>Tree map needs to be scrolled</a:t>
                </a:r>
                <a:endParaRPr lang="en-US" sz="11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B48313AA-7742-48E0-9A83-8B6D44F56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4606" y="4980028"/>
                <a:ext cx="607026" cy="6070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243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294640" y="152400"/>
            <a:ext cx="115620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</a:t>
            </a:r>
            <a:r>
              <a:rPr lang="en-I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Microsoft Excel Dashboard Strengths: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 Logo and buttons are implemented correctly.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Switching between different dashboards to show more visualizations.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Select all and clear filters are given for all the slicers.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Future recommendation: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 Tree map </a:t>
            </a:r>
            <a:r>
              <a:rPr lang="en-GB" sz="2400" dirty="0" err="1"/>
              <a:t>colors</a:t>
            </a:r>
            <a:r>
              <a:rPr lang="en-GB" sz="2400" dirty="0"/>
              <a:t> are odd with the dashboard. </a:t>
            </a:r>
          </a:p>
          <a:p>
            <a:r>
              <a:rPr lang="en-GB" sz="2400" dirty="0"/>
              <a:t>B. Power Bi Dashboard Strengths: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Main relevant information stands out on home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All graphs are interacting each other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Single clear filter option is very useful </a:t>
            </a:r>
          </a:p>
          <a:p>
            <a:r>
              <a:rPr lang="en-GB" sz="2400" dirty="0"/>
              <a:t>Future Recommendation: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 We do not normally recommend using Pie Chart. It’s better to use some other graphs.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5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294640" y="152400"/>
            <a:ext cx="10200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/>
              <a:t>C. Tableau Dashboard Strengths: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Attractive &amp; interactive header bar.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It's a useful idea to have a "bulb" icon providing a short info about the dashboard.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A </a:t>
            </a:r>
            <a:r>
              <a:rPr lang="en-GB" sz="2400" dirty="0" err="1"/>
              <a:t>color</a:t>
            </a:r>
            <a:r>
              <a:rPr lang="en-GB" sz="2400" dirty="0"/>
              <a:t> tone consistently used throughout the dashboard graphs Disadvantage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Future Recommendation: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Genre based on installs need to be scrolled to see whole heatmap so it’s better to improve it. </a:t>
            </a: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7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294640" y="152400"/>
            <a:ext cx="1020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ED23-4C40-481B-B548-33A3D3777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63" y="804441"/>
            <a:ext cx="2098035" cy="2345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7D792C-09CB-4263-A0FC-514FB2486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75" y="804441"/>
            <a:ext cx="2736212" cy="248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78A25-D5E8-4D0C-8368-7C01B63A0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14" y="2768774"/>
            <a:ext cx="2597446" cy="2597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54FA5-F2C3-41CA-9C6E-E13083B9145A}"/>
              </a:ext>
            </a:extLst>
          </p:cNvPr>
          <p:cNvSpPr txBox="1"/>
          <p:nvPr/>
        </p:nvSpPr>
        <p:spPr>
          <a:xfrm flipH="1">
            <a:off x="2985291" y="5277580"/>
            <a:ext cx="7546006" cy="142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dk1"/>
                </a:solidFill>
                <a:latin typeface="Oswald Medium"/>
                <a:ea typeface="Calibri"/>
                <a:cs typeface="Calibri"/>
                <a:sym typeface="Oswald Medium"/>
              </a:rPr>
              <a:t>Used in most organizations.</a:t>
            </a:r>
          </a:p>
          <a:p>
            <a:pPr marL="8001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dk1"/>
                </a:solidFill>
                <a:latin typeface="Oswald Medium"/>
                <a:ea typeface="Calibri"/>
                <a:cs typeface="Calibri"/>
                <a:sym typeface="Oswald Medium"/>
              </a:rPr>
              <a:t>Can produce interactive and efficient dashboards.</a:t>
            </a:r>
          </a:p>
          <a:p>
            <a:pPr marL="6286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4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716</Words>
  <Application>Microsoft Office PowerPoint</Application>
  <PresentationFormat>Widescreen</PresentationFormat>
  <Paragraphs>112</Paragraphs>
  <Slides>10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 SemiBold SemiConden</vt:lpstr>
      <vt:lpstr>Calibri</vt:lpstr>
      <vt:lpstr>Calibri Light</vt:lpstr>
      <vt:lpstr>Oswald</vt:lpstr>
      <vt:lpstr>Oswald Medium</vt:lpstr>
      <vt:lpstr>Times New Roman</vt:lpstr>
      <vt:lpstr>Wingdings</vt:lpstr>
      <vt:lpstr>Office Theme</vt:lpstr>
      <vt:lpstr>Google Play store Apps – Analysis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and Insight</dc:title>
  <dc:creator>Ravichandra Reddy Kovvuri</dc:creator>
  <cp:lastModifiedBy>Nelson George</cp:lastModifiedBy>
  <cp:revision>8</cp:revision>
  <dcterms:created xsi:type="dcterms:W3CDTF">2022-03-21T18:35:50Z</dcterms:created>
  <dcterms:modified xsi:type="dcterms:W3CDTF">2022-03-23T01:31:12Z</dcterms:modified>
</cp:coreProperties>
</file>