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74" r:id="rId3"/>
    <p:sldId id="268" r:id="rId4"/>
    <p:sldId id="269" r:id="rId5"/>
    <p:sldId id="266" r:id="rId6"/>
    <p:sldId id="264" r:id="rId7"/>
    <p:sldId id="278" r:id="rId8"/>
    <p:sldId id="275" r:id="rId9"/>
    <p:sldId id="276" r:id="rId10"/>
    <p:sldId id="277" r:id="rId11"/>
    <p:sldId id="273"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8E1"/>
    <a:srgbClr val="77777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87" autoAdjust="0"/>
  </p:normalViewPr>
  <p:slideViewPr>
    <p:cSldViewPr snapToGrid="0">
      <p:cViewPr varScale="1">
        <p:scale>
          <a:sx n="77" d="100"/>
          <a:sy n="77" d="100"/>
        </p:scale>
        <p:origin x="498"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9/11/2022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01124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9EC6-25D7-4628-9455-02C6783D8D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CAD335-4F72-4A16-B6EA-FC17380E1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ECCE09-8EC0-46A7-932D-403CA7092BFD}"/>
              </a:ext>
            </a:extLst>
          </p:cNvPr>
          <p:cNvSpPr>
            <a:spLocks noGrp="1"/>
          </p:cNvSpPr>
          <p:nvPr>
            <p:ph type="dt" sz="half" idx="10"/>
          </p:nvPr>
        </p:nvSpPr>
        <p:spPr/>
        <p:txBody>
          <a:bodyPr/>
          <a:lstStyle/>
          <a:p>
            <a:fld id="{C7916466-B1A1-451F-BD9F-8B3041BA2C50}" type="datetime1">
              <a:rPr lang="en-US" smtClean="0"/>
              <a:t>9/11/2022</a:t>
            </a:fld>
            <a:endParaRPr lang="en-US" dirty="0"/>
          </a:p>
        </p:txBody>
      </p:sp>
      <p:sp>
        <p:nvSpPr>
          <p:cNvPr id="5" name="Footer Placeholder 4">
            <a:extLst>
              <a:ext uri="{FF2B5EF4-FFF2-40B4-BE49-F238E27FC236}">
                <a16:creationId xmlns:a16="http://schemas.microsoft.com/office/drawing/2014/main" id="{AADC73F1-38F0-4D09-AA05-0CF2B78B34CC}"/>
              </a:ext>
            </a:extLst>
          </p:cNvPr>
          <p:cNvSpPr>
            <a:spLocks noGrp="1"/>
          </p:cNvSpPr>
          <p:nvPr>
            <p:ph type="ftr" sz="quarter" idx="11"/>
          </p:nvPr>
        </p:nvSpPr>
        <p:spPr/>
        <p:txBody>
          <a:body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4696EFC2-14A2-4AAC-AF2F-999D7EAB6703}"/>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6421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2C44-0B19-4DC9-A438-64EE5B4E37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D3A68B-0E12-4E1C-B5D3-80EBB7A016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183AD-E8AE-4845-B279-C6CC2F095449}"/>
              </a:ext>
            </a:extLst>
          </p:cNvPr>
          <p:cNvSpPr>
            <a:spLocks noGrp="1"/>
          </p:cNvSpPr>
          <p:nvPr>
            <p:ph type="dt" sz="half" idx="10"/>
          </p:nvPr>
        </p:nvSpPr>
        <p:spPr/>
        <p:txBody>
          <a:bodyPr/>
          <a:lstStyle/>
          <a:p>
            <a:fld id="{26DC40AF-FAFA-499C-97F9-4F611C0F1809}" type="datetime1">
              <a:rPr lang="en-US" smtClean="0"/>
              <a:t>9/11/2022</a:t>
            </a:fld>
            <a:endParaRPr lang="en-US" dirty="0"/>
          </a:p>
        </p:txBody>
      </p:sp>
      <p:sp>
        <p:nvSpPr>
          <p:cNvPr id="5" name="Footer Placeholder 4">
            <a:extLst>
              <a:ext uri="{FF2B5EF4-FFF2-40B4-BE49-F238E27FC236}">
                <a16:creationId xmlns:a16="http://schemas.microsoft.com/office/drawing/2014/main" id="{87F90771-F2F2-4DD6-9E37-BBE20A0405DA}"/>
              </a:ext>
            </a:extLst>
          </p:cNvPr>
          <p:cNvSpPr>
            <a:spLocks noGrp="1"/>
          </p:cNvSpPr>
          <p:nvPr>
            <p:ph type="ftr" sz="quarter" idx="11"/>
          </p:nvPr>
        </p:nvSpPr>
        <p:spPr/>
        <p:txBody>
          <a:body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F803E804-858C-4AC3-B2C3-949AE281EC6A}"/>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52995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1B306F-B326-4C13-B412-7F0BCC7E88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75130E-66A9-4B1B-8CF1-EC4A1D53E2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4B8C3-992F-4613-BCB7-4FE56F59ACB6}"/>
              </a:ext>
            </a:extLst>
          </p:cNvPr>
          <p:cNvSpPr>
            <a:spLocks noGrp="1"/>
          </p:cNvSpPr>
          <p:nvPr>
            <p:ph type="dt" sz="half" idx="10"/>
          </p:nvPr>
        </p:nvSpPr>
        <p:spPr/>
        <p:txBody>
          <a:bodyPr/>
          <a:lstStyle/>
          <a:p>
            <a:fld id="{26B8165A-1010-4015-8221-B3A0BF95DA5B}" type="datetime1">
              <a:rPr lang="en-US" smtClean="0"/>
              <a:t>9/11/2022</a:t>
            </a:fld>
            <a:endParaRPr lang="en-US" dirty="0"/>
          </a:p>
        </p:txBody>
      </p:sp>
      <p:sp>
        <p:nvSpPr>
          <p:cNvPr id="5" name="Footer Placeholder 4">
            <a:extLst>
              <a:ext uri="{FF2B5EF4-FFF2-40B4-BE49-F238E27FC236}">
                <a16:creationId xmlns:a16="http://schemas.microsoft.com/office/drawing/2014/main" id="{DB1FBAF7-0371-4BD0-8609-2E14BB462E4F}"/>
              </a:ext>
            </a:extLst>
          </p:cNvPr>
          <p:cNvSpPr>
            <a:spLocks noGrp="1"/>
          </p:cNvSpPr>
          <p:nvPr>
            <p:ph type="ftr" sz="quarter" idx="11"/>
          </p:nvPr>
        </p:nvSpPr>
        <p:spPr/>
        <p:txBody>
          <a:body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E45F6D43-E98A-449B-B60E-486179C0031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7144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16FC-ED9E-4414-96B3-96ADDFD02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29D60C-5CCD-42D0-9D87-E4A22E036D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B8A0B-43A8-4C73-9D09-A6610FD93578}"/>
              </a:ext>
            </a:extLst>
          </p:cNvPr>
          <p:cNvSpPr>
            <a:spLocks noGrp="1"/>
          </p:cNvSpPr>
          <p:nvPr>
            <p:ph type="dt" sz="half" idx="10"/>
          </p:nvPr>
        </p:nvSpPr>
        <p:spPr/>
        <p:txBody>
          <a:bodyPr/>
          <a:lstStyle/>
          <a:p>
            <a:fld id="{9BD93BEC-ECAF-4B6D-85A8-81CF657F2418}" type="datetime1">
              <a:rPr lang="en-US" smtClean="0"/>
              <a:t>9/11/2022</a:t>
            </a:fld>
            <a:endParaRPr lang="en-US" dirty="0"/>
          </a:p>
        </p:txBody>
      </p:sp>
      <p:sp>
        <p:nvSpPr>
          <p:cNvPr id="5" name="Footer Placeholder 4">
            <a:extLst>
              <a:ext uri="{FF2B5EF4-FFF2-40B4-BE49-F238E27FC236}">
                <a16:creationId xmlns:a16="http://schemas.microsoft.com/office/drawing/2014/main" id="{765BA494-BAD1-4B93-A9F6-0FD598BB36EF}"/>
              </a:ext>
            </a:extLst>
          </p:cNvPr>
          <p:cNvSpPr>
            <a:spLocks noGrp="1"/>
          </p:cNvSpPr>
          <p:nvPr>
            <p:ph type="ftr" sz="quarter" idx="11"/>
          </p:nvPr>
        </p:nvSpPr>
        <p:spPr/>
        <p:txBody>
          <a:body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44EA7BAC-43E8-412A-95F7-543D189EA3F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6105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04DC-D6B7-4BC3-88B0-6FD08F60A7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B7543F-850B-4581-95CE-319AB3E67E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068B9-168B-4A36-A155-A8A21D03CD18}"/>
              </a:ext>
            </a:extLst>
          </p:cNvPr>
          <p:cNvSpPr>
            <a:spLocks noGrp="1"/>
          </p:cNvSpPr>
          <p:nvPr>
            <p:ph type="dt" sz="half" idx="10"/>
          </p:nvPr>
        </p:nvSpPr>
        <p:spPr/>
        <p:txBody>
          <a:bodyPr/>
          <a:lstStyle/>
          <a:p>
            <a:fld id="{CD076501-56DC-48DD-A903-7CC590F86269}" type="datetime1">
              <a:rPr lang="en-US" smtClean="0"/>
              <a:t>9/11/2022</a:t>
            </a:fld>
            <a:endParaRPr lang="en-US" dirty="0"/>
          </a:p>
        </p:txBody>
      </p:sp>
      <p:sp>
        <p:nvSpPr>
          <p:cNvPr id="5" name="Footer Placeholder 4">
            <a:extLst>
              <a:ext uri="{FF2B5EF4-FFF2-40B4-BE49-F238E27FC236}">
                <a16:creationId xmlns:a16="http://schemas.microsoft.com/office/drawing/2014/main" id="{0BCE2CB8-01A7-43CB-96DD-8D77F1B7C328}"/>
              </a:ext>
            </a:extLst>
          </p:cNvPr>
          <p:cNvSpPr>
            <a:spLocks noGrp="1"/>
          </p:cNvSpPr>
          <p:nvPr>
            <p:ph type="ftr" sz="quarter" idx="11"/>
          </p:nvPr>
        </p:nvSpPr>
        <p:spPr/>
        <p:txBody>
          <a:body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4DA87F94-C635-4544-AC7D-576D40EAB4F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5490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79DC-6D4E-4BEE-BE72-C3289A7167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EE58E-B6FA-4E50-A199-E35C650416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9733E1-57D1-4E4B-86DE-9D3BB6316A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45FAA5-EFCB-4ABC-A39C-7273F2CD7D65}"/>
              </a:ext>
            </a:extLst>
          </p:cNvPr>
          <p:cNvSpPr>
            <a:spLocks noGrp="1"/>
          </p:cNvSpPr>
          <p:nvPr>
            <p:ph type="dt" sz="half" idx="10"/>
          </p:nvPr>
        </p:nvSpPr>
        <p:spPr/>
        <p:txBody>
          <a:bodyPr/>
          <a:lstStyle/>
          <a:p>
            <a:fld id="{802FD752-8A43-478D-B3F3-E6AEFD09BCC5}" type="datetime1">
              <a:rPr lang="en-US" smtClean="0"/>
              <a:t>9/11/2022</a:t>
            </a:fld>
            <a:endParaRPr lang="en-US" dirty="0"/>
          </a:p>
        </p:txBody>
      </p:sp>
      <p:sp>
        <p:nvSpPr>
          <p:cNvPr id="6" name="Footer Placeholder 5">
            <a:extLst>
              <a:ext uri="{FF2B5EF4-FFF2-40B4-BE49-F238E27FC236}">
                <a16:creationId xmlns:a16="http://schemas.microsoft.com/office/drawing/2014/main" id="{42FCD7C9-744D-4D03-82C1-ACE1124A7F0B}"/>
              </a:ext>
            </a:extLst>
          </p:cNvPr>
          <p:cNvSpPr>
            <a:spLocks noGrp="1"/>
          </p:cNvSpPr>
          <p:nvPr>
            <p:ph type="ftr" sz="quarter" idx="11"/>
          </p:nvPr>
        </p:nvSpPr>
        <p:spPr/>
        <p:txBody>
          <a:bodyPr/>
          <a:lstStyle/>
          <a:p>
            <a:r>
              <a:rPr lang="en-US"/>
              <a:t>Dundalk Institute Of Technology</a:t>
            </a:r>
            <a:endParaRPr lang="en-US" dirty="0"/>
          </a:p>
        </p:txBody>
      </p:sp>
      <p:sp>
        <p:nvSpPr>
          <p:cNvPr id="7" name="Slide Number Placeholder 6">
            <a:extLst>
              <a:ext uri="{FF2B5EF4-FFF2-40B4-BE49-F238E27FC236}">
                <a16:creationId xmlns:a16="http://schemas.microsoft.com/office/drawing/2014/main" id="{780D3E13-8102-4A54-9FB7-65EBF2641F91}"/>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278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C076-04AF-4957-B6D9-E4FF397D59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97021C-A285-4E30-A980-8E6D16508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B9C47-6703-49E9-A285-73C5447FEB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A2B1AA-D1A5-431F-9FB2-4E4355653D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C6D6DD-EE42-4C36-A31F-6FEAF4FA94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1F31A3-E7EE-4A58-A4CF-24DD67ADA726}"/>
              </a:ext>
            </a:extLst>
          </p:cNvPr>
          <p:cNvSpPr>
            <a:spLocks noGrp="1"/>
          </p:cNvSpPr>
          <p:nvPr>
            <p:ph type="dt" sz="half" idx="10"/>
          </p:nvPr>
        </p:nvSpPr>
        <p:spPr/>
        <p:txBody>
          <a:bodyPr/>
          <a:lstStyle/>
          <a:p>
            <a:fld id="{D281A3BB-F3D9-4E74-BC44-792A5E4A95FD}" type="datetime1">
              <a:rPr lang="en-US" smtClean="0"/>
              <a:t>9/11/2022</a:t>
            </a:fld>
            <a:endParaRPr lang="en-US" dirty="0"/>
          </a:p>
        </p:txBody>
      </p:sp>
      <p:sp>
        <p:nvSpPr>
          <p:cNvPr id="8" name="Footer Placeholder 7">
            <a:extLst>
              <a:ext uri="{FF2B5EF4-FFF2-40B4-BE49-F238E27FC236}">
                <a16:creationId xmlns:a16="http://schemas.microsoft.com/office/drawing/2014/main" id="{118F11F7-BE4F-4658-8409-9B874211C2AF}"/>
              </a:ext>
            </a:extLst>
          </p:cNvPr>
          <p:cNvSpPr>
            <a:spLocks noGrp="1"/>
          </p:cNvSpPr>
          <p:nvPr>
            <p:ph type="ftr" sz="quarter" idx="11"/>
          </p:nvPr>
        </p:nvSpPr>
        <p:spPr/>
        <p:txBody>
          <a:bodyPr/>
          <a:lstStyle/>
          <a:p>
            <a:r>
              <a:rPr lang="en-US"/>
              <a:t>Dundalk Institute Of Technology</a:t>
            </a:r>
            <a:endParaRPr lang="en-US" dirty="0"/>
          </a:p>
        </p:txBody>
      </p:sp>
      <p:sp>
        <p:nvSpPr>
          <p:cNvPr id="9" name="Slide Number Placeholder 8">
            <a:extLst>
              <a:ext uri="{FF2B5EF4-FFF2-40B4-BE49-F238E27FC236}">
                <a16:creationId xmlns:a16="http://schemas.microsoft.com/office/drawing/2014/main" id="{DC295EF2-DEDD-4AA4-A3B4-D8E3E82D4983}"/>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97210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46BC-BAA1-4957-9923-1C4D9E92A2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7CB672-6460-483A-96FA-854F1970D5A3}"/>
              </a:ext>
            </a:extLst>
          </p:cNvPr>
          <p:cNvSpPr>
            <a:spLocks noGrp="1"/>
          </p:cNvSpPr>
          <p:nvPr>
            <p:ph type="dt" sz="half" idx="10"/>
          </p:nvPr>
        </p:nvSpPr>
        <p:spPr/>
        <p:txBody>
          <a:bodyPr/>
          <a:lstStyle/>
          <a:p>
            <a:fld id="{E2460BF0-C7B5-42BF-AF94-1C59DB5412C3}" type="datetime1">
              <a:rPr lang="en-US" smtClean="0"/>
              <a:t>9/11/2022</a:t>
            </a:fld>
            <a:endParaRPr lang="en-US" dirty="0"/>
          </a:p>
        </p:txBody>
      </p:sp>
      <p:sp>
        <p:nvSpPr>
          <p:cNvPr id="4" name="Footer Placeholder 3">
            <a:extLst>
              <a:ext uri="{FF2B5EF4-FFF2-40B4-BE49-F238E27FC236}">
                <a16:creationId xmlns:a16="http://schemas.microsoft.com/office/drawing/2014/main" id="{8ECC5A6D-5CAF-4452-AFDF-EAAE02474A0D}"/>
              </a:ext>
            </a:extLst>
          </p:cNvPr>
          <p:cNvSpPr>
            <a:spLocks noGrp="1"/>
          </p:cNvSpPr>
          <p:nvPr>
            <p:ph type="ftr" sz="quarter" idx="11"/>
          </p:nvPr>
        </p:nvSpPr>
        <p:spPr/>
        <p:txBody>
          <a:bodyPr/>
          <a:lstStyle/>
          <a:p>
            <a:r>
              <a:rPr lang="en-US"/>
              <a:t>Dundalk Institute Of Technology</a:t>
            </a:r>
            <a:endParaRPr lang="en-US" dirty="0"/>
          </a:p>
        </p:txBody>
      </p:sp>
      <p:sp>
        <p:nvSpPr>
          <p:cNvPr id="5" name="Slide Number Placeholder 4">
            <a:extLst>
              <a:ext uri="{FF2B5EF4-FFF2-40B4-BE49-F238E27FC236}">
                <a16:creationId xmlns:a16="http://schemas.microsoft.com/office/drawing/2014/main" id="{2147DCEC-FFDA-4FDA-9EA2-A959E015D8B1}"/>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9459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D48439-7952-429F-99A2-55B542A5C1F9}"/>
              </a:ext>
            </a:extLst>
          </p:cNvPr>
          <p:cNvSpPr>
            <a:spLocks noGrp="1"/>
          </p:cNvSpPr>
          <p:nvPr>
            <p:ph type="dt" sz="half" idx="10"/>
          </p:nvPr>
        </p:nvSpPr>
        <p:spPr/>
        <p:txBody>
          <a:bodyPr/>
          <a:lstStyle/>
          <a:p>
            <a:fld id="{84472C61-172B-426D-9CFD-8DC9BD39F636}" type="datetime1">
              <a:rPr lang="en-US" smtClean="0"/>
              <a:t>9/11/2022</a:t>
            </a:fld>
            <a:endParaRPr lang="en-US" dirty="0"/>
          </a:p>
        </p:txBody>
      </p:sp>
      <p:sp>
        <p:nvSpPr>
          <p:cNvPr id="3" name="Footer Placeholder 2">
            <a:extLst>
              <a:ext uri="{FF2B5EF4-FFF2-40B4-BE49-F238E27FC236}">
                <a16:creationId xmlns:a16="http://schemas.microsoft.com/office/drawing/2014/main" id="{63447551-A4E4-4E4B-AC5A-F5925F219258}"/>
              </a:ext>
            </a:extLst>
          </p:cNvPr>
          <p:cNvSpPr>
            <a:spLocks noGrp="1"/>
          </p:cNvSpPr>
          <p:nvPr>
            <p:ph type="ftr" sz="quarter" idx="11"/>
          </p:nvPr>
        </p:nvSpPr>
        <p:spPr/>
        <p:txBody>
          <a:bodyPr/>
          <a:lstStyle/>
          <a:p>
            <a:r>
              <a:rPr lang="en-US"/>
              <a:t>Dundalk Institute Of Technology</a:t>
            </a:r>
            <a:endParaRPr lang="en-US" dirty="0"/>
          </a:p>
        </p:txBody>
      </p:sp>
      <p:sp>
        <p:nvSpPr>
          <p:cNvPr id="4" name="Slide Number Placeholder 3">
            <a:extLst>
              <a:ext uri="{FF2B5EF4-FFF2-40B4-BE49-F238E27FC236}">
                <a16:creationId xmlns:a16="http://schemas.microsoft.com/office/drawing/2014/main" id="{42FD25F8-52B1-4852-B295-BA7CC9649BE8}"/>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78851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AE3D-55F7-402F-BD12-141A724B7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8B5973-F268-47E9-876A-389857C41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269416-477E-45D2-874A-1E320AB55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7AAE5-EFF3-4C6D-A4D5-78D3A789F27B}"/>
              </a:ext>
            </a:extLst>
          </p:cNvPr>
          <p:cNvSpPr>
            <a:spLocks noGrp="1"/>
          </p:cNvSpPr>
          <p:nvPr>
            <p:ph type="dt" sz="half" idx="10"/>
          </p:nvPr>
        </p:nvSpPr>
        <p:spPr/>
        <p:txBody>
          <a:bodyPr/>
          <a:lstStyle/>
          <a:p>
            <a:fld id="{DD60A37D-A884-4478-938D-58F4E2159209}" type="datetime1">
              <a:rPr lang="en-US" smtClean="0"/>
              <a:t>9/11/2022</a:t>
            </a:fld>
            <a:endParaRPr lang="en-US" dirty="0"/>
          </a:p>
        </p:txBody>
      </p:sp>
      <p:sp>
        <p:nvSpPr>
          <p:cNvPr id="6" name="Footer Placeholder 5">
            <a:extLst>
              <a:ext uri="{FF2B5EF4-FFF2-40B4-BE49-F238E27FC236}">
                <a16:creationId xmlns:a16="http://schemas.microsoft.com/office/drawing/2014/main" id="{FB82C180-CA54-4DB0-8570-0FCF8FC8D0BD}"/>
              </a:ext>
            </a:extLst>
          </p:cNvPr>
          <p:cNvSpPr>
            <a:spLocks noGrp="1"/>
          </p:cNvSpPr>
          <p:nvPr>
            <p:ph type="ftr" sz="quarter" idx="11"/>
          </p:nvPr>
        </p:nvSpPr>
        <p:spPr/>
        <p:txBody>
          <a:bodyPr/>
          <a:lstStyle/>
          <a:p>
            <a:r>
              <a:rPr lang="en-US"/>
              <a:t>Dundalk Institute Of Technology</a:t>
            </a:r>
            <a:endParaRPr lang="en-US" dirty="0"/>
          </a:p>
        </p:txBody>
      </p:sp>
      <p:sp>
        <p:nvSpPr>
          <p:cNvPr id="7" name="Slide Number Placeholder 6">
            <a:extLst>
              <a:ext uri="{FF2B5EF4-FFF2-40B4-BE49-F238E27FC236}">
                <a16:creationId xmlns:a16="http://schemas.microsoft.com/office/drawing/2014/main" id="{6AC3B191-6D88-4732-8DB9-7921194CB74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1272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1F2D-CDF2-45FF-AEFF-BAF496A06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6A54CA-DF70-4E6C-B520-F53709DE1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A392F5-70C7-4636-9FA7-5EA36DBA6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4BE86C-FC39-4924-8372-3107B3ACB76F}"/>
              </a:ext>
            </a:extLst>
          </p:cNvPr>
          <p:cNvSpPr>
            <a:spLocks noGrp="1"/>
          </p:cNvSpPr>
          <p:nvPr>
            <p:ph type="dt" sz="half" idx="10"/>
          </p:nvPr>
        </p:nvSpPr>
        <p:spPr/>
        <p:txBody>
          <a:bodyPr/>
          <a:lstStyle/>
          <a:p>
            <a:fld id="{1F7FB9DF-2013-41F8-B63B-5BB3BB8EC338}" type="datetime1">
              <a:rPr lang="en-US" smtClean="0"/>
              <a:t>9/11/2022</a:t>
            </a:fld>
            <a:endParaRPr lang="en-US" dirty="0"/>
          </a:p>
        </p:txBody>
      </p:sp>
      <p:sp>
        <p:nvSpPr>
          <p:cNvPr id="6" name="Footer Placeholder 5">
            <a:extLst>
              <a:ext uri="{FF2B5EF4-FFF2-40B4-BE49-F238E27FC236}">
                <a16:creationId xmlns:a16="http://schemas.microsoft.com/office/drawing/2014/main" id="{2263D5C9-6AB3-44DE-9429-DEBB12A961DB}"/>
              </a:ext>
            </a:extLst>
          </p:cNvPr>
          <p:cNvSpPr>
            <a:spLocks noGrp="1"/>
          </p:cNvSpPr>
          <p:nvPr>
            <p:ph type="ftr" sz="quarter" idx="11"/>
          </p:nvPr>
        </p:nvSpPr>
        <p:spPr/>
        <p:txBody>
          <a:bodyPr/>
          <a:lstStyle/>
          <a:p>
            <a:r>
              <a:rPr lang="en-US"/>
              <a:t>Dundalk Institute Of Technology</a:t>
            </a:r>
            <a:endParaRPr lang="en-US" dirty="0"/>
          </a:p>
        </p:txBody>
      </p:sp>
      <p:sp>
        <p:nvSpPr>
          <p:cNvPr id="7" name="Slide Number Placeholder 6">
            <a:extLst>
              <a:ext uri="{FF2B5EF4-FFF2-40B4-BE49-F238E27FC236}">
                <a16:creationId xmlns:a16="http://schemas.microsoft.com/office/drawing/2014/main" id="{F71852B0-7B31-409C-A5E9-BDF15FDEDE7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30751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B39E7-281A-4244-960B-A14A5768D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379F0D-2605-41CE-B110-A3DC471E3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CC6E4-D6CF-4D73-BD3B-FB3D460A67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CD18A-834F-4D25-BA74-3E44D6F8B3D1}" type="datetime1">
              <a:rPr lang="en-US" smtClean="0"/>
              <a:t>9/11/2022</a:t>
            </a:fld>
            <a:endParaRPr lang="en-US" dirty="0"/>
          </a:p>
        </p:txBody>
      </p:sp>
      <p:sp>
        <p:nvSpPr>
          <p:cNvPr id="5" name="Footer Placeholder 4">
            <a:extLst>
              <a:ext uri="{FF2B5EF4-FFF2-40B4-BE49-F238E27FC236}">
                <a16:creationId xmlns:a16="http://schemas.microsoft.com/office/drawing/2014/main" id="{9276798D-0256-49A6-B31B-EBCE69DCE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5FF1E7D5-F297-46F1-932F-531407DE8C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270369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400FECD-8687-4013-96E0-C690ECB8913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42637" y="383068"/>
            <a:ext cx="1792211" cy="923207"/>
          </a:xfrm>
          <a:prstGeom prst="rect">
            <a:avLst/>
          </a:prstGeom>
        </p:spPr>
      </p:pic>
      <p:sp>
        <p:nvSpPr>
          <p:cNvPr id="16" name="TextBox 15">
            <a:extLst>
              <a:ext uri="{FF2B5EF4-FFF2-40B4-BE49-F238E27FC236}">
                <a16:creationId xmlns:a16="http://schemas.microsoft.com/office/drawing/2014/main" id="{9DD565F9-FE47-4188-B3F1-AC321AB60D4F}"/>
              </a:ext>
            </a:extLst>
          </p:cNvPr>
          <p:cNvSpPr txBox="1"/>
          <p:nvPr/>
        </p:nvSpPr>
        <p:spPr>
          <a:xfrm>
            <a:off x="228621" y="4645149"/>
            <a:ext cx="9186170" cy="1092607"/>
          </a:xfrm>
          <a:prstGeom prst="rect">
            <a:avLst/>
          </a:prstGeom>
          <a:noFill/>
        </p:spPr>
        <p:txBody>
          <a:bodyPr wrap="square" rtlCol="0">
            <a:spAutoFit/>
          </a:bodyPr>
          <a:lstStyle/>
          <a:p>
            <a:r>
              <a:rPr lang="en-US" sz="6500" b="1" dirty="0">
                <a:effectLst>
                  <a:outerShdw blurRad="38100" dist="38100" dir="2700000" algn="tl">
                    <a:srgbClr val="000000">
                      <a:alpha val="43137"/>
                    </a:srgbClr>
                  </a:outerShdw>
                </a:effectLst>
                <a:latin typeface="Bahnschrift Light SemiCondensed" panose="020B0502040204020203" pitchFamily="34" charset="0"/>
              </a:rPr>
              <a:t>Suicide Analysis</a:t>
            </a:r>
          </a:p>
        </p:txBody>
      </p:sp>
      <p:sp>
        <p:nvSpPr>
          <p:cNvPr id="17" name="TextBox 16">
            <a:extLst>
              <a:ext uri="{FF2B5EF4-FFF2-40B4-BE49-F238E27FC236}">
                <a16:creationId xmlns:a16="http://schemas.microsoft.com/office/drawing/2014/main" id="{E4EEFD82-DE5B-4EBE-B9B3-2AC79AB927A3}"/>
              </a:ext>
            </a:extLst>
          </p:cNvPr>
          <p:cNvSpPr txBox="1"/>
          <p:nvPr/>
        </p:nvSpPr>
        <p:spPr>
          <a:xfrm>
            <a:off x="228621" y="4060374"/>
            <a:ext cx="5900153" cy="584775"/>
          </a:xfrm>
          <a:prstGeom prst="rect">
            <a:avLst/>
          </a:prstGeom>
          <a:noFill/>
        </p:spPr>
        <p:txBody>
          <a:bodyPr wrap="square" rtlCol="0">
            <a:spAutoFit/>
          </a:bodyPr>
          <a:lstStyle/>
          <a:p>
            <a:r>
              <a:rPr lang="en-US" sz="3200" dirty="0">
                <a:solidFill>
                  <a:srgbClr val="FFC000"/>
                </a:solidFill>
                <a:latin typeface="Bahnschrift Light SemiCondensed" panose="020B0502040204020203" pitchFamily="34" charset="0"/>
              </a:rPr>
              <a:t>Research Project 2022</a:t>
            </a:r>
          </a:p>
        </p:txBody>
      </p:sp>
      <p:sp>
        <p:nvSpPr>
          <p:cNvPr id="18" name="TextBox 17">
            <a:extLst>
              <a:ext uri="{FF2B5EF4-FFF2-40B4-BE49-F238E27FC236}">
                <a16:creationId xmlns:a16="http://schemas.microsoft.com/office/drawing/2014/main" id="{7C58BC10-C1F6-486A-BE19-67E586347C18}"/>
              </a:ext>
            </a:extLst>
          </p:cNvPr>
          <p:cNvSpPr txBox="1"/>
          <p:nvPr/>
        </p:nvSpPr>
        <p:spPr>
          <a:xfrm>
            <a:off x="9085486" y="6237801"/>
            <a:ext cx="3106514" cy="461665"/>
          </a:xfrm>
          <a:prstGeom prst="rect">
            <a:avLst/>
          </a:prstGeom>
          <a:noFill/>
        </p:spPr>
        <p:txBody>
          <a:bodyPr wrap="square" rtlCol="0">
            <a:spAutoFit/>
          </a:bodyPr>
          <a:lstStyle/>
          <a:p>
            <a:r>
              <a:rPr lang="en-US" sz="2400" dirty="0">
                <a:solidFill>
                  <a:srgbClr val="FFF8E1"/>
                </a:solidFill>
                <a:latin typeface="Bahnschrift Light SemiCondensed" panose="020B0502040204020203" pitchFamily="34" charset="0"/>
              </a:rPr>
              <a:t>Sujil Kumar K.M, DKIT</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D86EA1F-4003-772F-F5A3-075A007CAD07}"/>
              </a:ext>
            </a:extLst>
          </p:cNvPr>
          <p:cNvSpPr>
            <a:spLocks noGrp="1"/>
          </p:cNvSpPr>
          <p:nvPr>
            <p:ph type="ftr" sz="quarter" idx="11"/>
          </p:nvPr>
        </p:nvSpPr>
        <p:spPr/>
        <p:txBody>
          <a:bodyPr/>
          <a:lstStyle/>
          <a:p>
            <a:r>
              <a:rPr lang="en-US"/>
              <a:t>Dundalk Institute Of Technology</a:t>
            </a:r>
            <a:endParaRPr lang="en-US" dirty="0"/>
          </a:p>
        </p:txBody>
      </p:sp>
      <p:pic>
        <p:nvPicPr>
          <p:cNvPr id="6" name="Picture 5">
            <a:extLst>
              <a:ext uri="{FF2B5EF4-FFF2-40B4-BE49-F238E27FC236}">
                <a16:creationId xmlns:a16="http://schemas.microsoft.com/office/drawing/2014/main" id="{EF9B36AB-42F8-1B12-CE70-8243FF58FD69}"/>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518949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41E190-96F1-4E2E-9AA7-BF67EF086DAA}"/>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829B53B-8FAF-40B6-BDE5-00375485D324}"/>
              </a:ext>
            </a:extLst>
          </p:cNvPr>
          <p:cNvSpPr>
            <a:spLocks noGrp="1"/>
          </p:cNvSpPr>
          <p:nvPr>
            <p:ph type="ftr" sz="quarter" idx="11"/>
          </p:nvPr>
        </p:nvSpPr>
        <p:spPr/>
        <p:txBody>
          <a:bodyPr/>
          <a:lstStyle/>
          <a:p>
            <a:r>
              <a:rPr lang="en-US" dirty="0">
                <a:solidFill>
                  <a:schemeClr val="bg1"/>
                </a:solidFill>
              </a:rPr>
              <a:t>Dundalk Institute Of Technology</a:t>
            </a:r>
          </a:p>
        </p:txBody>
      </p:sp>
      <p:sp>
        <p:nvSpPr>
          <p:cNvPr id="9" name="TextBox 8">
            <a:extLst>
              <a:ext uri="{FF2B5EF4-FFF2-40B4-BE49-F238E27FC236}">
                <a16:creationId xmlns:a16="http://schemas.microsoft.com/office/drawing/2014/main" id="{6C120165-B43F-42F4-8E10-E34B51A63B1C}"/>
              </a:ext>
            </a:extLst>
          </p:cNvPr>
          <p:cNvSpPr txBox="1"/>
          <p:nvPr/>
        </p:nvSpPr>
        <p:spPr>
          <a:xfrm>
            <a:off x="1619534" y="343646"/>
            <a:ext cx="8952931" cy="830997"/>
          </a:xfrm>
          <a:prstGeom prst="rect">
            <a:avLst/>
          </a:prstGeom>
          <a:noFill/>
        </p:spPr>
        <p:txBody>
          <a:bodyPr wrap="square">
            <a:spAutoFit/>
          </a:bodyPr>
          <a:lstStyle/>
          <a:p>
            <a:pPr algn="ctr"/>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References</a:t>
            </a:r>
          </a:p>
        </p:txBody>
      </p:sp>
      <p:sp>
        <p:nvSpPr>
          <p:cNvPr id="10" name="TextBox 9">
            <a:extLst>
              <a:ext uri="{FF2B5EF4-FFF2-40B4-BE49-F238E27FC236}">
                <a16:creationId xmlns:a16="http://schemas.microsoft.com/office/drawing/2014/main" id="{85E1DB0B-D262-4FD7-858F-F7286CE4D876}"/>
              </a:ext>
            </a:extLst>
          </p:cNvPr>
          <p:cNvSpPr txBox="1"/>
          <p:nvPr/>
        </p:nvSpPr>
        <p:spPr>
          <a:xfrm>
            <a:off x="901874" y="1814392"/>
            <a:ext cx="10375747" cy="2461508"/>
          </a:xfrm>
          <a:prstGeom prst="rect">
            <a:avLst/>
          </a:prstGeom>
          <a:noFill/>
        </p:spPr>
        <p:txBody>
          <a:bodyPr wrap="square">
            <a:spAutoFit/>
          </a:bodyPr>
          <a:lstStyle/>
          <a:p>
            <a:pPr marL="0" marR="0" indent="-304800">
              <a:lnSpc>
                <a:spcPct val="107000"/>
              </a:lnSpc>
              <a:spcBef>
                <a:spcPts val="0"/>
              </a:spcBef>
              <a:spcAft>
                <a:spcPts val="800"/>
              </a:spcAft>
            </a:pP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Suicide Statistics 2011 - CSO - Central Statistics Office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(n.d.). Retrieved August 28, 2022, from https://www.cso.ie/en/releasesandpublications/er/ss/suicidestatistics2011/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0480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Economist. (2018). </a:t>
            </a: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Why the global suicide rate is falling | The Economist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https://www.economist.com/the-economist-explains/2018/11/30/why-the-global-suicide-rate-is-falling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04800">
              <a:lnSpc>
                <a:spcPct val="107000"/>
              </a:lnSpc>
              <a:spcBef>
                <a:spcPts val="0"/>
              </a:spcBef>
              <a:spcAft>
                <a:spcPts val="800"/>
              </a:spcAft>
            </a:pP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Time Series Analysis: Definition, Types &amp; Techniques | Tableau</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(n.d.). Retrieved August 24, 2022, from https://www.tableau.com/learn/articles/time-series-analysis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91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A9D0BF7-AB76-4F78-BF9B-4CDF1131C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699" y="1"/>
            <a:ext cx="2526373" cy="1590680"/>
          </a:xfrm>
          <a:prstGeom prst="rect">
            <a:avLst/>
          </a:prstGeom>
        </p:spPr>
      </p:pic>
      <p:sp>
        <p:nvSpPr>
          <p:cNvPr id="10" name="Footer Placeholder 1">
            <a:extLst>
              <a:ext uri="{FF2B5EF4-FFF2-40B4-BE49-F238E27FC236}">
                <a16:creationId xmlns:a16="http://schemas.microsoft.com/office/drawing/2014/main" id="{BD9CEF79-14A9-4A65-9CDC-744692EA19AF}"/>
              </a:ext>
            </a:extLst>
          </p:cNvPr>
          <p:cNvSpPr txBox="1">
            <a:spLocks/>
          </p:cNvSpPr>
          <p:nvPr/>
        </p:nvSpPr>
        <p:spPr>
          <a:xfrm>
            <a:off x="4038600" y="642461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Dundalk Institute Of Technology</a:t>
            </a:r>
          </a:p>
        </p:txBody>
      </p:sp>
    </p:spTree>
    <p:extLst>
      <p:ext uri="{BB962C8B-B14F-4D97-AF65-F5344CB8AC3E}">
        <p14:creationId xmlns:p14="http://schemas.microsoft.com/office/powerpoint/2010/main" val="301363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E0ABCFA-5102-4571-91AB-297EF4334965}"/>
              </a:ext>
            </a:extLst>
          </p:cNvPr>
          <p:cNvSpPr/>
          <p:nvPr/>
        </p:nvSpPr>
        <p:spPr>
          <a:xfrm>
            <a:off x="0" y="6201269"/>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52CC382-0907-4E15-9CFF-41AA69693C99}"/>
              </a:ext>
            </a:extLst>
          </p:cNvPr>
          <p:cNvSpPr txBox="1"/>
          <p:nvPr/>
        </p:nvSpPr>
        <p:spPr>
          <a:xfrm>
            <a:off x="1519326" y="2469494"/>
            <a:ext cx="8952931" cy="830997"/>
          </a:xfrm>
          <a:prstGeom prst="rect">
            <a:avLst/>
          </a:prstGeom>
          <a:noFill/>
        </p:spPr>
        <p:txBody>
          <a:bodyPr wrap="square">
            <a:spAutoFit/>
          </a:bodyPr>
          <a:lstStyle/>
          <a:p>
            <a:pPr algn="ctr"/>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Why Suicide Analysis ?</a:t>
            </a:r>
          </a:p>
        </p:txBody>
      </p:sp>
      <p:sp>
        <p:nvSpPr>
          <p:cNvPr id="2" name="Footer Placeholder 1">
            <a:extLst>
              <a:ext uri="{FF2B5EF4-FFF2-40B4-BE49-F238E27FC236}">
                <a16:creationId xmlns:a16="http://schemas.microsoft.com/office/drawing/2014/main" id="{84ABF61C-AE1A-47FF-8589-A224555D8C44}"/>
              </a:ext>
            </a:extLst>
          </p:cNvPr>
          <p:cNvSpPr>
            <a:spLocks noGrp="1"/>
          </p:cNvSpPr>
          <p:nvPr>
            <p:ph type="ftr" sz="quarter" idx="11"/>
          </p:nvPr>
        </p:nvSpPr>
        <p:spPr/>
        <p:txBody>
          <a:bodyPr/>
          <a:lstStyle/>
          <a:p>
            <a:r>
              <a:rPr lang="en-US" dirty="0">
                <a:solidFill>
                  <a:schemeClr val="bg1"/>
                </a:solidFill>
              </a:rPr>
              <a:t>Dundalk Institute Of Technology</a:t>
            </a:r>
          </a:p>
        </p:txBody>
      </p:sp>
    </p:spTree>
    <p:extLst>
      <p:ext uri="{BB962C8B-B14F-4D97-AF65-F5344CB8AC3E}">
        <p14:creationId xmlns:p14="http://schemas.microsoft.com/office/powerpoint/2010/main" val="362728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BE9BC70-E51D-475B-95CC-25CE0A7C6ABB}"/>
              </a:ext>
            </a:extLst>
          </p:cNvPr>
          <p:cNvGrpSpPr/>
          <p:nvPr/>
        </p:nvGrpSpPr>
        <p:grpSpPr>
          <a:xfrm>
            <a:off x="6520069" y="516009"/>
            <a:ext cx="5087997" cy="4012518"/>
            <a:chOff x="7288213" y="2017713"/>
            <a:chExt cx="4311650" cy="3322637"/>
          </a:xfrm>
        </p:grpSpPr>
        <p:sp>
          <p:nvSpPr>
            <p:cNvPr id="14" name="Rectangle 13">
              <a:extLst>
                <a:ext uri="{FF2B5EF4-FFF2-40B4-BE49-F238E27FC236}">
                  <a16:creationId xmlns:a16="http://schemas.microsoft.com/office/drawing/2014/main" id="{FF28CB2F-0C2F-4EB3-8716-8E30AC54CC3A}"/>
                </a:ext>
              </a:extLst>
            </p:cNvPr>
            <p:cNvSpPr/>
            <p:nvPr/>
          </p:nvSpPr>
          <p:spPr>
            <a:xfrm>
              <a:off x="7416800" y="2133600"/>
              <a:ext cx="4025900" cy="23368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a:latin typeface="Arial" panose="020B0604020202020204" pitchFamily="34" charset="0"/>
                  <a:cs typeface="Arial" panose="020B0604020202020204" pitchFamily="34" charset="0"/>
                </a:rPr>
                <a:t>Enter Your</a:t>
              </a:r>
            </a:p>
            <a:p>
              <a:pPr algn="ctr">
                <a:lnSpc>
                  <a:spcPct val="150000"/>
                </a:lnSpc>
              </a:pPr>
              <a:r>
                <a:rPr lang="en-US" sz="2000" dirty="0">
                  <a:latin typeface="Arial" panose="020B0604020202020204" pitchFamily="34" charset="0"/>
                  <a:cs typeface="Arial" panose="020B0604020202020204" pitchFamily="34" charset="0"/>
                </a:rPr>
                <a:t>Screenshot Here</a:t>
              </a:r>
            </a:p>
          </p:txBody>
        </p:sp>
        <p:grpSp>
          <p:nvGrpSpPr>
            <p:cNvPr id="15" name="Group 36">
              <a:extLst>
                <a:ext uri="{FF2B5EF4-FFF2-40B4-BE49-F238E27FC236}">
                  <a16:creationId xmlns:a16="http://schemas.microsoft.com/office/drawing/2014/main" id="{4B9D84C6-8358-46B0-BCE6-39CC716BD89C}"/>
                </a:ext>
              </a:extLst>
            </p:cNvPr>
            <p:cNvGrpSpPr>
              <a:grpSpLocks noChangeAspect="1"/>
            </p:cNvGrpSpPr>
            <p:nvPr/>
          </p:nvGrpSpPr>
          <p:grpSpPr bwMode="auto">
            <a:xfrm>
              <a:off x="7288213" y="2017713"/>
              <a:ext cx="4311650" cy="3322637"/>
              <a:chOff x="255" y="1263"/>
              <a:chExt cx="2716" cy="2093"/>
            </a:xfrm>
          </p:grpSpPr>
          <p:sp>
            <p:nvSpPr>
              <p:cNvPr id="16" name="Freeform 37">
                <a:extLst>
                  <a:ext uri="{FF2B5EF4-FFF2-40B4-BE49-F238E27FC236}">
                    <a16:creationId xmlns:a16="http://schemas.microsoft.com/office/drawing/2014/main" id="{81A5C370-0C30-4C38-BD21-BE31562F30FC}"/>
                  </a:ext>
                </a:extLst>
              </p:cNvPr>
              <p:cNvSpPr>
                <a:spLocks/>
              </p:cNvSpPr>
              <p:nvPr/>
            </p:nvSpPr>
            <p:spPr bwMode="auto">
              <a:xfrm>
                <a:off x="1162" y="2963"/>
                <a:ext cx="908" cy="393"/>
              </a:xfrm>
              <a:custGeom>
                <a:avLst/>
                <a:gdLst>
                  <a:gd name="T0" fmla="*/ 432 w 453"/>
                  <a:gd name="T1" fmla="*/ 171 h 196"/>
                  <a:gd name="T2" fmla="*/ 396 w 453"/>
                  <a:gd name="T3" fmla="*/ 138 h 196"/>
                  <a:gd name="T4" fmla="*/ 379 w 453"/>
                  <a:gd name="T5" fmla="*/ 110 h 196"/>
                  <a:gd name="T6" fmla="*/ 369 w 453"/>
                  <a:gd name="T7" fmla="*/ 0 h 196"/>
                  <a:gd name="T8" fmla="*/ 84 w 453"/>
                  <a:gd name="T9" fmla="*/ 0 h 196"/>
                  <a:gd name="T10" fmla="*/ 74 w 453"/>
                  <a:gd name="T11" fmla="*/ 110 h 196"/>
                  <a:gd name="T12" fmla="*/ 58 w 453"/>
                  <a:gd name="T13" fmla="*/ 139 h 196"/>
                  <a:gd name="T14" fmla="*/ 21 w 453"/>
                  <a:gd name="T15" fmla="*/ 172 h 196"/>
                  <a:gd name="T16" fmla="*/ 32 w 453"/>
                  <a:gd name="T17" fmla="*/ 191 h 196"/>
                  <a:gd name="T18" fmla="*/ 196 w 453"/>
                  <a:gd name="T19" fmla="*/ 196 h 196"/>
                  <a:gd name="T20" fmla="*/ 257 w 453"/>
                  <a:gd name="T21" fmla="*/ 196 h 196"/>
                  <a:gd name="T22" fmla="*/ 422 w 453"/>
                  <a:gd name="T23" fmla="*/ 191 h 196"/>
                  <a:gd name="T24" fmla="*/ 432 w 453"/>
                  <a:gd name="T25" fmla="*/ 17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3" h="196">
                    <a:moveTo>
                      <a:pt x="432" y="171"/>
                    </a:moveTo>
                    <a:cubicBezTo>
                      <a:pt x="432" y="171"/>
                      <a:pt x="409" y="151"/>
                      <a:pt x="396" y="138"/>
                    </a:cubicBezTo>
                    <a:cubicBezTo>
                      <a:pt x="383" y="125"/>
                      <a:pt x="379" y="110"/>
                      <a:pt x="379" y="110"/>
                    </a:cubicBezTo>
                    <a:cubicBezTo>
                      <a:pt x="369" y="0"/>
                      <a:pt x="369" y="0"/>
                      <a:pt x="369" y="0"/>
                    </a:cubicBezTo>
                    <a:cubicBezTo>
                      <a:pt x="84" y="0"/>
                      <a:pt x="84" y="0"/>
                      <a:pt x="84" y="0"/>
                    </a:cubicBezTo>
                    <a:cubicBezTo>
                      <a:pt x="74" y="110"/>
                      <a:pt x="74" y="110"/>
                      <a:pt x="74" y="110"/>
                    </a:cubicBezTo>
                    <a:cubicBezTo>
                      <a:pt x="74" y="110"/>
                      <a:pt x="70" y="126"/>
                      <a:pt x="58" y="139"/>
                    </a:cubicBezTo>
                    <a:cubicBezTo>
                      <a:pt x="45" y="152"/>
                      <a:pt x="21" y="172"/>
                      <a:pt x="21" y="172"/>
                    </a:cubicBezTo>
                    <a:cubicBezTo>
                      <a:pt x="21" y="172"/>
                      <a:pt x="0" y="187"/>
                      <a:pt x="32" y="191"/>
                    </a:cubicBezTo>
                    <a:cubicBezTo>
                      <a:pt x="50" y="194"/>
                      <a:pt x="131" y="196"/>
                      <a:pt x="196" y="196"/>
                    </a:cubicBezTo>
                    <a:cubicBezTo>
                      <a:pt x="257" y="196"/>
                      <a:pt x="257" y="196"/>
                      <a:pt x="257" y="196"/>
                    </a:cubicBezTo>
                    <a:cubicBezTo>
                      <a:pt x="324" y="196"/>
                      <a:pt x="403" y="194"/>
                      <a:pt x="422" y="191"/>
                    </a:cubicBezTo>
                    <a:cubicBezTo>
                      <a:pt x="453" y="186"/>
                      <a:pt x="432" y="171"/>
                      <a:pt x="432" y="17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38">
                <a:extLst>
                  <a:ext uri="{FF2B5EF4-FFF2-40B4-BE49-F238E27FC236}">
                    <a16:creationId xmlns:a16="http://schemas.microsoft.com/office/drawing/2014/main" id="{D1C38736-BBB8-4C3C-B3E3-913BC1966CB5}"/>
                  </a:ext>
                </a:extLst>
              </p:cNvPr>
              <p:cNvSpPr>
                <a:spLocks noEditPoints="1"/>
              </p:cNvSpPr>
              <p:nvPr/>
            </p:nvSpPr>
            <p:spPr bwMode="auto">
              <a:xfrm>
                <a:off x="255" y="1263"/>
                <a:ext cx="2716" cy="1660"/>
              </a:xfrm>
              <a:custGeom>
                <a:avLst/>
                <a:gdLst>
                  <a:gd name="T0" fmla="*/ 1323 w 1356"/>
                  <a:gd name="T1" fmla="*/ 0 h 828"/>
                  <a:gd name="T2" fmla="*/ 35 w 1356"/>
                  <a:gd name="T3" fmla="*/ 0 h 828"/>
                  <a:gd name="T4" fmla="*/ 0 w 1356"/>
                  <a:gd name="T5" fmla="*/ 36 h 828"/>
                  <a:gd name="T6" fmla="*/ 0 w 1356"/>
                  <a:gd name="T7" fmla="*/ 792 h 828"/>
                  <a:gd name="T8" fmla="*/ 35 w 1356"/>
                  <a:gd name="T9" fmla="*/ 828 h 828"/>
                  <a:gd name="T10" fmla="*/ 512 w 1356"/>
                  <a:gd name="T11" fmla="*/ 828 h 828"/>
                  <a:gd name="T12" fmla="*/ 539 w 1356"/>
                  <a:gd name="T13" fmla="*/ 828 h 828"/>
                  <a:gd name="T14" fmla="*/ 820 w 1356"/>
                  <a:gd name="T15" fmla="*/ 828 h 828"/>
                  <a:gd name="T16" fmla="*/ 849 w 1356"/>
                  <a:gd name="T17" fmla="*/ 828 h 828"/>
                  <a:gd name="T18" fmla="*/ 1323 w 1356"/>
                  <a:gd name="T19" fmla="*/ 828 h 828"/>
                  <a:gd name="T20" fmla="*/ 1356 w 1356"/>
                  <a:gd name="T21" fmla="*/ 792 h 828"/>
                  <a:gd name="T22" fmla="*/ 1356 w 1356"/>
                  <a:gd name="T23" fmla="*/ 36 h 828"/>
                  <a:gd name="T24" fmla="*/ 1323 w 1356"/>
                  <a:gd name="T25" fmla="*/ 0 h 828"/>
                  <a:gd name="T26" fmla="*/ 1300 w 1356"/>
                  <a:gd name="T27" fmla="*/ 768 h 828"/>
                  <a:gd name="T28" fmla="*/ 52 w 1356"/>
                  <a:gd name="T29" fmla="*/ 768 h 828"/>
                  <a:gd name="T30" fmla="*/ 52 w 1356"/>
                  <a:gd name="T31" fmla="*/ 60 h 828"/>
                  <a:gd name="T32" fmla="*/ 1300 w 1356"/>
                  <a:gd name="T33" fmla="*/ 60 h 828"/>
                  <a:gd name="T34" fmla="*/ 1300 w 1356"/>
                  <a:gd name="T35" fmla="*/ 76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6" h="828">
                    <a:moveTo>
                      <a:pt x="1323" y="0"/>
                    </a:moveTo>
                    <a:cubicBezTo>
                      <a:pt x="35" y="0"/>
                      <a:pt x="35" y="0"/>
                      <a:pt x="35" y="0"/>
                    </a:cubicBezTo>
                    <a:cubicBezTo>
                      <a:pt x="16" y="0"/>
                      <a:pt x="0" y="17"/>
                      <a:pt x="0" y="36"/>
                    </a:cubicBezTo>
                    <a:cubicBezTo>
                      <a:pt x="0" y="792"/>
                      <a:pt x="0" y="792"/>
                      <a:pt x="0" y="792"/>
                    </a:cubicBezTo>
                    <a:cubicBezTo>
                      <a:pt x="0" y="811"/>
                      <a:pt x="16" y="828"/>
                      <a:pt x="35" y="828"/>
                    </a:cubicBezTo>
                    <a:cubicBezTo>
                      <a:pt x="512" y="828"/>
                      <a:pt x="512" y="828"/>
                      <a:pt x="512" y="828"/>
                    </a:cubicBezTo>
                    <a:cubicBezTo>
                      <a:pt x="539" y="828"/>
                      <a:pt x="539" y="828"/>
                      <a:pt x="539" y="828"/>
                    </a:cubicBezTo>
                    <a:cubicBezTo>
                      <a:pt x="820" y="828"/>
                      <a:pt x="820" y="828"/>
                      <a:pt x="820" y="828"/>
                    </a:cubicBezTo>
                    <a:cubicBezTo>
                      <a:pt x="849" y="828"/>
                      <a:pt x="849" y="828"/>
                      <a:pt x="849" y="828"/>
                    </a:cubicBezTo>
                    <a:cubicBezTo>
                      <a:pt x="1323" y="828"/>
                      <a:pt x="1323" y="828"/>
                      <a:pt x="1323" y="828"/>
                    </a:cubicBezTo>
                    <a:cubicBezTo>
                      <a:pt x="1342" y="828"/>
                      <a:pt x="1356" y="811"/>
                      <a:pt x="1356" y="792"/>
                    </a:cubicBezTo>
                    <a:cubicBezTo>
                      <a:pt x="1356" y="36"/>
                      <a:pt x="1356" y="36"/>
                      <a:pt x="1356" y="36"/>
                    </a:cubicBezTo>
                    <a:cubicBezTo>
                      <a:pt x="1356" y="17"/>
                      <a:pt x="1342" y="0"/>
                      <a:pt x="1323" y="0"/>
                    </a:cubicBezTo>
                    <a:close/>
                    <a:moveTo>
                      <a:pt x="1300" y="768"/>
                    </a:moveTo>
                    <a:cubicBezTo>
                      <a:pt x="52" y="768"/>
                      <a:pt x="52" y="768"/>
                      <a:pt x="52" y="768"/>
                    </a:cubicBezTo>
                    <a:cubicBezTo>
                      <a:pt x="52" y="60"/>
                      <a:pt x="52" y="60"/>
                      <a:pt x="52" y="60"/>
                    </a:cubicBezTo>
                    <a:cubicBezTo>
                      <a:pt x="1300" y="60"/>
                      <a:pt x="1300" y="60"/>
                      <a:pt x="1300" y="60"/>
                    </a:cubicBezTo>
                    <a:lnTo>
                      <a:pt x="1300" y="76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 name="TextBox 21">
            <a:extLst>
              <a:ext uri="{FF2B5EF4-FFF2-40B4-BE49-F238E27FC236}">
                <a16:creationId xmlns:a16="http://schemas.microsoft.com/office/drawing/2014/main" id="{9B3518AD-1489-48CB-B48B-F0B67C737BAC}"/>
              </a:ext>
            </a:extLst>
          </p:cNvPr>
          <p:cNvSpPr txBox="1"/>
          <p:nvPr/>
        </p:nvSpPr>
        <p:spPr>
          <a:xfrm>
            <a:off x="482600" y="655132"/>
            <a:ext cx="5613400" cy="830997"/>
          </a:xfrm>
          <a:prstGeom prst="rect">
            <a:avLst/>
          </a:prstGeom>
          <a:noFill/>
        </p:spPr>
        <p:txBody>
          <a:bodyPr wrap="square" rtlCol="0">
            <a:spAutoFit/>
          </a:bodyPr>
          <a:lstStyle/>
          <a:p>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Introduction</a:t>
            </a:r>
          </a:p>
        </p:txBody>
      </p:sp>
      <p:sp>
        <p:nvSpPr>
          <p:cNvPr id="30" name="TextBox 29">
            <a:extLst>
              <a:ext uri="{FF2B5EF4-FFF2-40B4-BE49-F238E27FC236}">
                <a16:creationId xmlns:a16="http://schemas.microsoft.com/office/drawing/2014/main" id="{0ED6329A-FAA2-4630-BC52-D221CC36405F}"/>
              </a:ext>
            </a:extLst>
          </p:cNvPr>
          <p:cNvSpPr txBox="1"/>
          <p:nvPr/>
        </p:nvSpPr>
        <p:spPr>
          <a:xfrm>
            <a:off x="482600" y="1897441"/>
            <a:ext cx="3860352"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1. Area &amp; topic of research</a:t>
            </a:r>
          </a:p>
        </p:txBody>
      </p:sp>
      <p:sp>
        <p:nvSpPr>
          <p:cNvPr id="31" name="TextBox 30">
            <a:extLst>
              <a:ext uri="{FF2B5EF4-FFF2-40B4-BE49-F238E27FC236}">
                <a16:creationId xmlns:a16="http://schemas.microsoft.com/office/drawing/2014/main" id="{DAA4CF65-DEDA-4A2A-98AD-4A99AFAD78E7}"/>
              </a:ext>
            </a:extLst>
          </p:cNvPr>
          <p:cNvSpPr txBox="1"/>
          <p:nvPr/>
        </p:nvSpPr>
        <p:spPr>
          <a:xfrm>
            <a:off x="482600" y="2621835"/>
            <a:ext cx="4418197"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2. Relevance of ethics in study</a:t>
            </a:r>
          </a:p>
        </p:txBody>
      </p:sp>
      <p:sp>
        <p:nvSpPr>
          <p:cNvPr id="36" name="TextBox 35">
            <a:extLst>
              <a:ext uri="{FF2B5EF4-FFF2-40B4-BE49-F238E27FC236}">
                <a16:creationId xmlns:a16="http://schemas.microsoft.com/office/drawing/2014/main" id="{5521E461-23A0-46F1-A2E5-A16EA29291B0}"/>
              </a:ext>
            </a:extLst>
          </p:cNvPr>
          <p:cNvSpPr txBox="1"/>
          <p:nvPr/>
        </p:nvSpPr>
        <p:spPr>
          <a:xfrm>
            <a:off x="482600" y="4070623"/>
            <a:ext cx="3674404"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4. Social Impact on study</a:t>
            </a:r>
          </a:p>
        </p:txBody>
      </p:sp>
      <p:sp>
        <p:nvSpPr>
          <p:cNvPr id="39" name="TextBox 38">
            <a:extLst>
              <a:ext uri="{FF2B5EF4-FFF2-40B4-BE49-F238E27FC236}">
                <a16:creationId xmlns:a16="http://schemas.microsoft.com/office/drawing/2014/main" id="{62163B25-BD19-4482-93EB-CE1EA0986D8A}"/>
              </a:ext>
            </a:extLst>
          </p:cNvPr>
          <p:cNvSpPr txBox="1"/>
          <p:nvPr/>
        </p:nvSpPr>
        <p:spPr>
          <a:xfrm>
            <a:off x="482600" y="3346229"/>
            <a:ext cx="4450257" cy="954107"/>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3. Data Storage and Protection</a:t>
            </a:r>
          </a:p>
          <a:p>
            <a:r>
              <a:rPr lang="en-US" sz="2800" dirty="0">
                <a:solidFill>
                  <a:schemeClr val="bg2">
                    <a:lumMod val="25000"/>
                  </a:schemeClr>
                </a:solidFill>
                <a:latin typeface="Bahnschrift Light SemiCondensed" panose="020B0502040204020203" pitchFamily="34" charset="0"/>
              </a:rPr>
              <a:t> </a:t>
            </a:r>
          </a:p>
        </p:txBody>
      </p:sp>
      <p:sp>
        <p:nvSpPr>
          <p:cNvPr id="41" name="Rectangle 40">
            <a:extLst>
              <a:ext uri="{FF2B5EF4-FFF2-40B4-BE49-F238E27FC236}">
                <a16:creationId xmlns:a16="http://schemas.microsoft.com/office/drawing/2014/main" id="{7FB98BD3-114F-4C4F-9586-6685AF6E1CF4}"/>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7533EC15-1D69-43D3-AC4F-2E634A8FB224}"/>
              </a:ext>
            </a:extLst>
          </p:cNvPr>
          <p:cNvSpPr>
            <a:spLocks noGrp="1"/>
          </p:cNvSpPr>
          <p:nvPr>
            <p:ph type="ftr" sz="quarter" idx="11"/>
          </p:nvPr>
        </p:nvSpPr>
        <p:spPr/>
        <p:txBody>
          <a:bodyPr/>
          <a:lstStyle/>
          <a:p>
            <a:r>
              <a:rPr lang="en-US">
                <a:solidFill>
                  <a:schemeClr val="bg1"/>
                </a:solidFill>
              </a:rPr>
              <a:t>Dundalk Institute Of Technology</a:t>
            </a:r>
            <a:endParaRPr lang="en-US" dirty="0">
              <a:solidFill>
                <a:schemeClr val="bg1"/>
              </a:solidFill>
            </a:endParaRPr>
          </a:p>
        </p:txBody>
      </p:sp>
      <p:pic>
        <p:nvPicPr>
          <p:cNvPr id="4" name="Picture 3">
            <a:extLst>
              <a:ext uri="{FF2B5EF4-FFF2-40B4-BE49-F238E27FC236}">
                <a16:creationId xmlns:a16="http://schemas.microsoft.com/office/drawing/2014/main" id="{FF10F675-6015-44C0-A8CD-56A729D284CB}"/>
              </a:ext>
            </a:extLst>
          </p:cNvPr>
          <p:cNvPicPr>
            <a:picLocks noChangeAspect="1"/>
          </p:cNvPicPr>
          <p:nvPr/>
        </p:nvPicPr>
        <p:blipFill rotWithShape="1">
          <a:blip r:embed="rId3">
            <a:extLst>
              <a:ext uri="{28A0092B-C50C-407E-A947-70E740481C1C}">
                <a14:useLocalDpi xmlns:a14="http://schemas.microsoft.com/office/drawing/2010/main" val="0"/>
              </a:ext>
            </a:extLst>
          </a:blip>
          <a:srcRect b="4838"/>
          <a:stretch/>
        </p:blipFill>
        <p:spPr>
          <a:xfrm>
            <a:off x="6688669" y="740435"/>
            <a:ext cx="4750795" cy="2737513"/>
          </a:xfrm>
          <a:prstGeom prst="rect">
            <a:avLst/>
          </a:prstGeom>
        </p:spPr>
      </p:pic>
      <p:pic>
        <p:nvPicPr>
          <p:cNvPr id="35" name="Picture 34">
            <a:extLst>
              <a:ext uri="{FF2B5EF4-FFF2-40B4-BE49-F238E27FC236}">
                <a16:creationId xmlns:a16="http://schemas.microsoft.com/office/drawing/2014/main" id="{6C2F34CD-3FC6-47F0-AA62-EAAB8F31B07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
                    </a14:imgEffect>
                    <a14:imgEffect>
                      <a14:brightnessContrast bright="43000"/>
                    </a14:imgEffect>
                  </a14:imgLayer>
                </a14:imgProps>
              </a:ext>
              <a:ext uri="{28A0092B-C50C-407E-A947-70E740481C1C}">
                <a14:useLocalDpi xmlns:a14="http://schemas.microsoft.com/office/drawing/2010/main" val="0"/>
              </a:ext>
            </a:extLst>
          </a:blip>
          <a:stretch>
            <a:fillRect/>
          </a:stretch>
        </p:blipFill>
        <p:spPr>
          <a:xfrm>
            <a:off x="9812012" y="1975705"/>
            <a:ext cx="1259190" cy="1502243"/>
          </a:xfrm>
          <a:prstGeom prst="rect">
            <a:avLst/>
          </a:prstGeom>
        </p:spPr>
      </p:pic>
    </p:spTree>
    <p:extLst>
      <p:ext uri="{BB962C8B-B14F-4D97-AF65-F5344CB8AC3E}">
        <p14:creationId xmlns:p14="http://schemas.microsoft.com/office/powerpoint/2010/main" val="15349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F25C869-6E25-47D0-8092-A1118D74D053}"/>
              </a:ext>
            </a:extLst>
          </p:cNvPr>
          <p:cNvSpPr txBox="1"/>
          <p:nvPr/>
        </p:nvSpPr>
        <p:spPr>
          <a:xfrm>
            <a:off x="1619534" y="189757"/>
            <a:ext cx="8952931" cy="1107996"/>
          </a:xfrm>
          <a:prstGeom prst="rect">
            <a:avLst/>
          </a:prstGeom>
          <a:noFill/>
        </p:spPr>
        <p:txBody>
          <a:bodyPr wrap="square">
            <a:spAutoFit/>
          </a:bodyPr>
          <a:lstStyle/>
          <a:p>
            <a:pPr algn="l"/>
            <a:endParaRPr lang="en-US" sz="1800" b="0" i="0" u="none" strike="noStrike" baseline="0" dirty="0">
              <a:solidFill>
                <a:srgbClr val="000000"/>
              </a:solidFill>
              <a:latin typeface="Calibri" panose="020F0502020204030204" pitchFamily="34" charset="0"/>
            </a:endParaRPr>
          </a:p>
          <a:p>
            <a:pPr algn="ctr"/>
            <a:r>
              <a:rPr lang="en-US" sz="1800" b="0" i="0" u="none" strike="noStrike" baseline="0" dirty="0">
                <a:solidFill>
                  <a:srgbClr val="000000"/>
                </a:solidFill>
                <a:latin typeface="Calibri" panose="020F0502020204030204" pitchFamily="34" charset="0"/>
              </a:rPr>
              <a:t> </a:t>
            </a:r>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Ethical concepts</a:t>
            </a:r>
          </a:p>
        </p:txBody>
      </p:sp>
      <p:sp>
        <p:nvSpPr>
          <p:cNvPr id="15" name="Rectangle 14">
            <a:extLst>
              <a:ext uri="{FF2B5EF4-FFF2-40B4-BE49-F238E27FC236}">
                <a16:creationId xmlns:a16="http://schemas.microsoft.com/office/drawing/2014/main" id="{C3FE2679-34F6-4C6F-AB02-EF2CE8596C92}"/>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2DA7BAC-DECC-49BC-8988-88CAE3161124}"/>
              </a:ext>
            </a:extLst>
          </p:cNvPr>
          <p:cNvSpPr/>
          <p:nvPr/>
        </p:nvSpPr>
        <p:spPr>
          <a:xfrm rot="911977">
            <a:off x="880208" y="1498008"/>
            <a:ext cx="876515" cy="876515"/>
          </a:xfrm>
          <a:prstGeom prst="ellipse">
            <a:avLst/>
          </a:prstGeom>
          <a:gradFill>
            <a:gsLst>
              <a:gs pos="0">
                <a:schemeClr val="accent1"/>
              </a:gs>
              <a:gs pos="100000">
                <a:schemeClr val="accent1">
                  <a:lumMod val="50000"/>
                </a:schemeClr>
              </a:gs>
            </a:gsLst>
            <a:lin ang="5400000" scaled="1"/>
          </a:gradFill>
          <a:ln>
            <a:noFill/>
          </a:ln>
          <a:effectLst>
            <a:outerShdw blurRad="50800" dist="38100" dir="5400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27" name="Oval 26">
            <a:extLst>
              <a:ext uri="{FF2B5EF4-FFF2-40B4-BE49-F238E27FC236}">
                <a16:creationId xmlns:a16="http://schemas.microsoft.com/office/drawing/2014/main" id="{01FEDF0E-7948-4237-9B90-A65E95FC6F43}"/>
              </a:ext>
            </a:extLst>
          </p:cNvPr>
          <p:cNvSpPr/>
          <p:nvPr/>
        </p:nvSpPr>
        <p:spPr>
          <a:xfrm rot="911977">
            <a:off x="989189" y="1606989"/>
            <a:ext cx="658552" cy="658552"/>
          </a:xfrm>
          <a:prstGeom prst="ellipse">
            <a:avLst/>
          </a:prstGeom>
          <a:gradFill flip="none" rotWithShape="1">
            <a:gsLst>
              <a:gs pos="0">
                <a:schemeClr val="bg1"/>
              </a:gs>
              <a:gs pos="100000">
                <a:schemeClr val="bg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28" name="TextBox 27">
            <a:extLst>
              <a:ext uri="{FF2B5EF4-FFF2-40B4-BE49-F238E27FC236}">
                <a16:creationId xmlns:a16="http://schemas.microsoft.com/office/drawing/2014/main" id="{0BA1089B-41A4-4944-BDED-CF1660AA5E1D}"/>
              </a:ext>
            </a:extLst>
          </p:cNvPr>
          <p:cNvSpPr txBox="1"/>
          <p:nvPr/>
        </p:nvSpPr>
        <p:spPr>
          <a:xfrm>
            <a:off x="1017397" y="1740057"/>
            <a:ext cx="602136" cy="415498"/>
          </a:xfrm>
          <a:prstGeom prst="rect">
            <a:avLst/>
          </a:prstGeom>
          <a:noFill/>
        </p:spPr>
        <p:txBody>
          <a:bodyPr wrap="square" rtlCol="0">
            <a:spAutoFit/>
          </a:bodyPr>
          <a:lstStyle/>
          <a:p>
            <a:pPr algn="ctr"/>
            <a:r>
              <a:rPr lang="en-US" sz="2100" b="1" dirty="0">
                <a:latin typeface="Cambria" panose="02040503050406030204" pitchFamily="18" charset="0"/>
                <a:ea typeface="Cambria" panose="02040503050406030204" pitchFamily="18" charset="0"/>
              </a:rPr>
              <a:t>01</a:t>
            </a:r>
            <a:endParaRPr lang="en-IN" sz="2100" b="1" dirty="0">
              <a:latin typeface="Cambria" panose="02040503050406030204" pitchFamily="18" charset="0"/>
              <a:ea typeface="Cambria" panose="02040503050406030204" pitchFamily="18" charset="0"/>
            </a:endParaRPr>
          </a:p>
        </p:txBody>
      </p:sp>
      <p:sp>
        <p:nvSpPr>
          <p:cNvPr id="29" name="Oval 28">
            <a:extLst>
              <a:ext uri="{FF2B5EF4-FFF2-40B4-BE49-F238E27FC236}">
                <a16:creationId xmlns:a16="http://schemas.microsoft.com/office/drawing/2014/main" id="{287F98E9-F2C6-4206-8CAC-ED48157985EA}"/>
              </a:ext>
            </a:extLst>
          </p:cNvPr>
          <p:cNvSpPr/>
          <p:nvPr/>
        </p:nvSpPr>
        <p:spPr>
          <a:xfrm rot="911977">
            <a:off x="880210" y="2562656"/>
            <a:ext cx="876515" cy="876515"/>
          </a:xfrm>
          <a:prstGeom prst="ellipse">
            <a:avLst/>
          </a:prstGeom>
          <a:gradFill>
            <a:gsLst>
              <a:gs pos="0">
                <a:schemeClr val="accent5"/>
              </a:gs>
              <a:gs pos="100000">
                <a:schemeClr val="accent5">
                  <a:lumMod val="50000"/>
                </a:schemeClr>
              </a:gs>
            </a:gsLst>
            <a:lin ang="5400000" scaled="1"/>
          </a:gradFill>
          <a:ln>
            <a:noFill/>
          </a:ln>
          <a:effectLst>
            <a:outerShdw blurRad="50800" dist="38100" dir="5400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sp>
        <p:nvSpPr>
          <p:cNvPr id="30" name="Oval 29">
            <a:extLst>
              <a:ext uri="{FF2B5EF4-FFF2-40B4-BE49-F238E27FC236}">
                <a16:creationId xmlns:a16="http://schemas.microsoft.com/office/drawing/2014/main" id="{5D821B83-3CF5-45CB-90B7-5CFEAA4F3BD8}"/>
              </a:ext>
            </a:extLst>
          </p:cNvPr>
          <p:cNvSpPr/>
          <p:nvPr/>
        </p:nvSpPr>
        <p:spPr>
          <a:xfrm rot="911977">
            <a:off x="989191" y="2671637"/>
            <a:ext cx="658552" cy="658552"/>
          </a:xfrm>
          <a:prstGeom prst="ellipse">
            <a:avLst/>
          </a:prstGeom>
          <a:gradFill flip="none" rotWithShape="1">
            <a:gsLst>
              <a:gs pos="0">
                <a:schemeClr val="bg1"/>
              </a:gs>
              <a:gs pos="100000">
                <a:schemeClr val="bg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31" name="TextBox 30">
            <a:extLst>
              <a:ext uri="{FF2B5EF4-FFF2-40B4-BE49-F238E27FC236}">
                <a16:creationId xmlns:a16="http://schemas.microsoft.com/office/drawing/2014/main" id="{1FF5949E-0444-410C-AF5F-67FB95B913BF}"/>
              </a:ext>
            </a:extLst>
          </p:cNvPr>
          <p:cNvSpPr txBox="1"/>
          <p:nvPr/>
        </p:nvSpPr>
        <p:spPr>
          <a:xfrm>
            <a:off x="1017399" y="2804705"/>
            <a:ext cx="602136" cy="415498"/>
          </a:xfrm>
          <a:prstGeom prst="rect">
            <a:avLst/>
          </a:prstGeom>
          <a:noFill/>
        </p:spPr>
        <p:txBody>
          <a:bodyPr wrap="square" rtlCol="0">
            <a:spAutoFit/>
          </a:bodyPr>
          <a:lstStyle/>
          <a:p>
            <a:pPr algn="ctr"/>
            <a:r>
              <a:rPr lang="en-US" sz="2100" b="1" dirty="0">
                <a:latin typeface="Cambria" panose="02040503050406030204" pitchFamily="18" charset="0"/>
                <a:ea typeface="Cambria" panose="02040503050406030204" pitchFamily="18" charset="0"/>
              </a:rPr>
              <a:t>02</a:t>
            </a:r>
            <a:endParaRPr lang="en-IN" sz="2100" b="1" dirty="0">
              <a:latin typeface="Cambria" panose="02040503050406030204" pitchFamily="18" charset="0"/>
              <a:ea typeface="Cambria" panose="02040503050406030204" pitchFamily="18" charset="0"/>
            </a:endParaRPr>
          </a:p>
        </p:txBody>
      </p:sp>
      <p:sp>
        <p:nvSpPr>
          <p:cNvPr id="32" name="Oval 31">
            <a:extLst>
              <a:ext uri="{FF2B5EF4-FFF2-40B4-BE49-F238E27FC236}">
                <a16:creationId xmlns:a16="http://schemas.microsoft.com/office/drawing/2014/main" id="{CA7B3821-1589-4CE1-B8F9-BF72FB5E9CCE}"/>
              </a:ext>
            </a:extLst>
          </p:cNvPr>
          <p:cNvSpPr/>
          <p:nvPr/>
        </p:nvSpPr>
        <p:spPr>
          <a:xfrm rot="911977">
            <a:off x="880208" y="3625241"/>
            <a:ext cx="876515" cy="876515"/>
          </a:xfrm>
          <a:prstGeom prst="ellipse">
            <a:avLst/>
          </a:prstGeom>
          <a:gradFill>
            <a:gsLst>
              <a:gs pos="0">
                <a:schemeClr val="accent4"/>
              </a:gs>
              <a:gs pos="100000">
                <a:schemeClr val="accent4">
                  <a:lumMod val="50000"/>
                </a:schemeClr>
              </a:gs>
            </a:gsLst>
            <a:lin ang="5400000" scaled="1"/>
          </a:gradFill>
          <a:ln>
            <a:noFill/>
          </a:ln>
          <a:effectLst>
            <a:outerShdw blurRad="50800" dist="38100" dir="5400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sp>
        <p:nvSpPr>
          <p:cNvPr id="33" name="Oval 32">
            <a:extLst>
              <a:ext uri="{FF2B5EF4-FFF2-40B4-BE49-F238E27FC236}">
                <a16:creationId xmlns:a16="http://schemas.microsoft.com/office/drawing/2014/main" id="{6B8BFE08-277A-4250-AF84-ED7B6A11A151}"/>
              </a:ext>
            </a:extLst>
          </p:cNvPr>
          <p:cNvSpPr/>
          <p:nvPr/>
        </p:nvSpPr>
        <p:spPr>
          <a:xfrm rot="911977">
            <a:off x="989189" y="3734222"/>
            <a:ext cx="658552" cy="658552"/>
          </a:xfrm>
          <a:prstGeom prst="ellipse">
            <a:avLst/>
          </a:prstGeom>
          <a:gradFill flip="none" rotWithShape="1">
            <a:gsLst>
              <a:gs pos="0">
                <a:schemeClr val="bg1"/>
              </a:gs>
              <a:gs pos="100000">
                <a:schemeClr val="bg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34" name="TextBox 33">
            <a:extLst>
              <a:ext uri="{FF2B5EF4-FFF2-40B4-BE49-F238E27FC236}">
                <a16:creationId xmlns:a16="http://schemas.microsoft.com/office/drawing/2014/main" id="{96771650-76B1-4AA9-9BFF-3DE8FA85D0DE}"/>
              </a:ext>
            </a:extLst>
          </p:cNvPr>
          <p:cNvSpPr txBox="1"/>
          <p:nvPr/>
        </p:nvSpPr>
        <p:spPr>
          <a:xfrm>
            <a:off x="1017397" y="3867290"/>
            <a:ext cx="602136" cy="415498"/>
          </a:xfrm>
          <a:prstGeom prst="rect">
            <a:avLst/>
          </a:prstGeom>
          <a:noFill/>
        </p:spPr>
        <p:txBody>
          <a:bodyPr wrap="square" rtlCol="0">
            <a:spAutoFit/>
          </a:bodyPr>
          <a:lstStyle/>
          <a:p>
            <a:pPr algn="ctr"/>
            <a:r>
              <a:rPr lang="en-US" sz="2100" b="1" dirty="0">
                <a:latin typeface="Cambria" panose="02040503050406030204" pitchFamily="18" charset="0"/>
                <a:ea typeface="Cambria" panose="02040503050406030204" pitchFamily="18" charset="0"/>
              </a:rPr>
              <a:t>03</a:t>
            </a:r>
            <a:endParaRPr lang="en-IN" sz="2100" b="1" dirty="0">
              <a:latin typeface="Cambria" panose="02040503050406030204" pitchFamily="18" charset="0"/>
              <a:ea typeface="Cambria" panose="02040503050406030204" pitchFamily="18" charset="0"/>
            </a:endParaRPr>
          </a:p>
        </p:txBody>
      </p:sp>
      <p:sp>
        <p:nvSpPr>
          <p:cNvPr id="38" name="Oval 37">
            <a:extLst>
              <a:ext uri="{FF2B5EF4-FFF2-40B4-BE49-F238E27FC236}">
                <a16:creationId xmlns:a16="http://schemas.microsoft.com/office/drawing/2014/main" id="{61EF20C3-5917-4B1A-B1F0-8B41A9FF7E37}"/>
              </a:ext>
            </a:extLst>
          </p:cNvPr>
          <p:cNvSpPr/>
          <p:nvPr/>
        </p:nvSpPr>
        <p:spPr>
          <a:xfrm rot="911977">
            <a:off x="880210" y="4689660"/>
            <a:ext cx="876515" cy="876514"/>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sp>
        <p:nvSpPr>
          <p:cNvPr id="39" name="Oval 38">
            <a:extLst>
              <a:ext uri="{FF2B5EF4-FFF2-40B4-BE49-F238E27FC236}">
                <a16:creationId xmlns:a16="http://schemas.microsoft.com/office/drawing/2014/main" id="{9EDB10BF-AEAD-4C47-B5D1-ACC1C2B90A0A}"/>
              </a:ext>
            </a:extLst>
          </p:cNvPr>
          <p:cNvSpPr/>
          <p:nvPr/>
        </p:nvSpPr>
        <p:spPr>
          <a:xfrm rot="911977">
            <a:off x="989191" y="4798641"/>
            <a:ext cx="658552" cy="658551"/>
          </a:xfrm>
          <a:prstGeom prst="ellipse">
            <a:avLst/>
          </a:prstGeom>
          <a:gradFill flip="none" rotWithShape="1">
            <a:gsLst>
              <a:gs pos="0">
                <a:schemeClr val="bg1"/>
              </a:gs>
              <a:gs pos="100000">
                <a:schemeClr val="bg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40" name="TextBox 39">
            <a:extLst>
              <a:ext uri="{FF2B5EF4-FFF2-40B4-BE49-F238E27FC236}">
                <a16:creationId xmlns:a16="http://schemas.microsoft.com/office/drawing/2014/main" id="{E791099E-45A2-456E-A62A-B7911009BEB6}"/>
              </a:ext>
            </a:extLst>
          </p:cNvPr>
          <p:cNvSpPr txBox="1"/>
          <p:nvPr/>
        </p:nvSpPr>
        <p:spPr>
          <a:xfrm>
            <a:off x="1017399" y="4931709"/>
            <a:ext cx="602136" cy="415498"/>
          </a:xfrm>
          <a:prstGeom prst="rect">
            <a:avLst/>
          </a:prstGeom>
          <a:noFill/>
        </p:spPr>
        <p:txBody>
          <a:bodyPr wrap="square" rtlCol="0">
            <a:spAutoFit/>
          </a:bodyPr>
          <a:lstStyle/>
          <a:p>
            <a:pPr algn="ctr"/>
            <a:r>
              <a:rPr lang="en-US" sz="2100" b="1" dirty="0">
                <a:latin typeface="Cambria" panose="02040503050406030204" pitchFamily="18" charset="0"/>
                <a:ea typeface="Cambria" panose="02040503050406030204" pitchFamily="18" charset="0"/>
              </a:rPr>
              <a:t>04</a:t>
            </a:r>
            <a:endParaRPr lang="en-IN" sz="2100" b="1"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495883E5-A319-4031-947E-4BFA85720A34}"/>
              </a:ext>
            </a:extLst>
          </p:cNvPr>
          <p:cNvSpPr>
            <a:spLocks noGrp="1"/>
          </p:cNvSpPr>
          <p:nvPr>
            <p:ph type="ftr" sz="quarter" idx="11"/>
          </p:nvPr>
        </p:nvSpPr>
        <p:spPr/>
        <p:txBody>
          <a:bodyPr/>
          <a:lstStyle/>
          <a:p>
            <a:r>
              <a:rPr lang="en-US" dirty="0">
                <a:solidFill>
                  <a:schemeClr val="bg1"/>
                </a:solidFill>
              </a:rPr>
              <a:t>Dundalk Institute Of Technology</a:t>
            </a:r>
          </a:p>
        </p:txBody>
      </p:sp>
      <p:sp>
        <p:nvSpPr>
          <p:cNvPr id="108" name="TextBox 107">
            <a:extLst>
              <a:ext uri="{FF2B5EF4-FFF2-40B4-BE49-F238E27FC236}">
                <a16:creationId xmlns:a16="http://schemas.microsoft.com/office/drawing/2014/main" id="{E4D5EA4A-3225-4DFC-8B03-2B8453893A65}"/>
              </a:ext>
            </a:extLst>
          </p:cNvPr>
          <p:cNvSpPr txBox="1"/>
          <p:nvPr/>
        </p:nvSpPr>
        <p:spPr>
          <a:xfrm>
            <a:off x="1990038" y="1723720"/>
            <a:ext cx="2002471"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Data Storage</a:t>
            </a:r>
          </a:p>
        </p:txBody>
      </p:sp>
      <p:sp>
        <p:nvSpPr>
          <p:cNvPr id="109" name="TextBox 108">
            <a:extLst>
              <a:ext uri="{FF2B5EF4-FFF2-40B4-BE49-F238E27FC236}">
                <a16:creationId xmlns:a16="http://schemas.microsoft.com/office/drawing/2014/main" id="{6346C158-6455-470C-9249-DA3A0FE5A65B}"/>
              </a:ext>
            </a:extLst>
          </p:cNvPr>
          <p:cNvSpPr txBox="1"/>
          <p:nvPr/>
        </p:nvSpPr>
        <p:spPr>
          <a:xfrm>
            <a:off x="1959318" y="2734170"/>
            <a:ext cx="1949573"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Data Privacy</a:t>
            </a:r>
          </a:p>
        </p:txBody>
      </p:sp>
      <p:sp>
        <p:nvSpPr>
          <p:cNvPr id="110" name="TextBox 109">
            <a:extLst>
              <a:ext uri="{FF2B5EF4-FFF2-40B4-BE49-F238E27FC236}">
                <a16:creationId xmlns:a16="http://schemas.microsoft.com/office/drawing/2014/main" id="{412782A7-AE34-43EA-9DE4-59788EC48691}"/>
              </a:ext>
            </a:extLst>
          </p:cNvPr>
          <p:cNvSpPr txBox="1"/>
          <p:nvPr/>
        </p:nvSpPr>
        <p:spPr>
          <a:xfrm>
            <a:off x="1990038" y="3813429"/>
            <a:ext cx="2064989"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Data Security</a:t>
            </a:r>
          </a:p>
        </p:txBody>
      </p:sp>
      <p:sp>
        <p:nvSpPr>
          <p:cNvPr id="112" name="TextBox 111">
            <a:extLst>
              <a:ext uri="{FF2B5EF4-FFF2-40B4-BE49-F238E27FC236}">
                <a16:creationId xmlns:a16="http://schemas.microsoft.com/office/drawing/2014/main" id="{BAF08B4D-7135-4419-9F5F-B873E38964B8}"/>
              </a:ext>
            </a:extLst>
          </p:cNvPr>
          <p:cNvSpPr txBox="1"/>
          <p:nvPr/>
        </p:nvSpPr>
        <p:spPr>
          <a:xfrm>
            <a:off x="1990038" y="4819781"/>
            <a:ext cx="2579552"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Results and web </a:t>
            </a:r>
          </a:p>
        </p:txBody>
      </p:sp>
      <p:pic>
        <p:nvPicPr>
          <p:cNvPr id="113" name="Picture 112">
            <a:extLst>
              <a:ext uri="{FF2B5EF4-FFF2-40B4-BE49-F238E27FC236}">
                <a16:creationId xmlns:a16="http://schemas.microsoft.com/office/drawing/2014/main" id="{3E8F868B-23C4-4581-B3BA-91C707DEA75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81140" y="1834048"/>
            <a:ext cx="4848734" cy="3508953"/>
          </a:xfrm>
          <a:prstGeom prst="rect">
            <a:avLst/>
          </a:prstGeom>
        </p:spPr>
      </p:pic>
    </p:spTree>
    <p:extLst>
      <p:ext uri="{BB962C8B-B14F-4D97-AF65-F5344CB8AC3E}">
        <p14:creationId xmlns:p14="http://schemas.microsoft.com/office/powerpoint/2010/main" val="212758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E0ABCFA-5102-4571-91AB-297EF4334965}"/>
              </a:ext>
            </a:extLst>
          </p:cNvPr>
          <p:cNvSpPr/>
          <p:nvPr/>
        </p:nvSpPr>
        <p:spPr>
          <a:xfrm>
            <a:off x="0" y="6201269"/>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52CC382-0907-4E15-9CFF-41AA69693C99}"/>
              </a:ext>
            </a:extLst>
          </p:cNvPr>
          <p:cNvSpPr txBox="1"/>
          <p:nvPr/>
        </p:nvSpPr>
        <p:spPr>
          <a:xfrm>
            <a:off x="1619534" y="189757"/>
            <a:ext cx="8952931" cy="830997"/>
          </a:xfrm>
          <a:prstGeom prst="rect">
            <a:avLst/>
          </a:prstGeom>
          <a:noFill/>
        </p:spPr>
        <p:txBody>
          <a:bodyPr wrap="square">
            <a:spAutoFit/>
          </a:bodyPr>
          <a:lstStyle/>
          <a:p>
            <a:pPr algn="ctr"/>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Technologies and Methods</a:t>
            </a:r>
          </a:p>
        </p:txBody>
      </p:sp>
      <p:sp>
        <p:nvSpPr>
          <p:cNvPr id="2" name="Footer Placeholder 1">
            <a:extLst>
              <a:ext uri="{FF2B5EF4-FFF2-40B4-BE49-F238E27FC236}">
                <a16:creationId xmlns:a16="http://schemas.microsoft.com/office/drawing/2014/main" id="{84ABF61C-AE1A-47FF-8589-A224555D8C44}"/>
              </a:ext>
            </a:extLst>
          </p:cNvPr>
          <p:cNvSpPr>
            <a:spLocks noGrp="1"/>
          </p:cNvSpPr>
          <p:nvPr>
            <p:ph type="ftr" sz="quarter" idx="11"/>
          </p:nvPr>
        </p:nvSpPr>
        <p:spPr/>
        <p:txBody>
          <a:bodyPr/>
          <a:lstStyle/>
          <a:p>
            <a:r>
              <a:rPr lang="en-US" dirty="0">
                <a:solidFill>
                  <a:schemeClr val="bg1"/>
                </a:solidFill>
              </a:rPr>
              <a:t>Dundalk Institute Of Technology</a:t>
            </a:r>
          </a:p>
        </p:txBody>
      </p:sp>
      <p:sp>
        <p:nvSpPr>
          <p:cNvPr id="49" name="TextBox 48">
            <a:extLst>
              <a:ext uri="{FF2B5EF4-FFF2-40B4-BE49-F238E27FC236}">
                <a16:creationId xmlns:a16="http://schemas.microsoft.com/office/drawing/2014/main" id="{97AA0316-A418-4A37-B6C5-68ADF1ADA0DF}"/>
              </a:ext>
            </a:extLst>
          </p:cNvPr>
          <p:cNvSpPr txBox="1"/>
          <p:nvPr/>
        </p:nvSpPr>
        <p:spPr>
          <a:xfrm>
            <a:off x="482600" y="1897441"/>
            <a:ext cx="6680034"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1. Time Series and ML Suicide Forecast Models</a:t>
            </a:r>
          </a:p>
        </p:txBody>
      </p:sp>
      <p:sp>
        <p:nvSpPr>
          <p:cNvPr id="50" name="TextBox 49">
            <a:extLst>
              <a:ext uri="{FF2B5EF4-FFF2-40B4-BE49-F238E27FC236}">
                <a16:creationId xmlns:a16="http://schemas.microsoft.com/office/drawing/2014/main" id="{ECEE8E77-E918-421C-B6AB-632E9D7A34B9}"/>
              </a:ext>
            </a:extLst>
          </p:cNvPr>
          <p:cNvSpPr txBox="1"/>
          <p:nvPr/>
        </p:nvSpPr>
        <p:spPr>
          <a:xfrm>
            <a:off x="482600" y="2428567"/>
            <a:ext cx="5110694"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2. MySQL Data Architecture (DBMS)</a:t>
            </a:r>
          </a:p>
        </p:txBody>
      </p:sp>
      <p:sp>
        <p:nvSpPr>
          <p:cNvPr id="53" name="TextBox 52">
            <a:extLst>
              <a:ext uri="{FF2B5EF4-FFF2-40B4-BE49-F238E27FC236}">
                <a16:creationId xmlns:a16="http://schemas.microsoft.com/office/drawing/2014/main" id="{FBFE22CB-685D-4B44-8C0A-5E6C06CCA826}"/>
              </a:ext>
            </a:extLst>
          </p:cNvPr>
          <p:cNvSpPr txBox="1"/>
          <p:nvPr/>
        </p:nvSpPr>
        <p:spPr>
          <a:xfrm>
            <a:off x="482600" y="2959693"/>
            <a:ext cx="7016664"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3. PHP Laravel Admin Control Panel for CRUD op.</a:t>
            </a:r>
          </a:p>
        </p:txBody>
      </p:sp>
      <p:sp>
        <p:nvSpPr>
          <p:cNvPr id="54" name="TextBox 53">
            <a:extLst>
              <a:ext uri="{FF2B5EF4-FFF2-40B4-BE49-F238E27FC236}">
                <a16:creationId xmlns:a16="http://schemas.microsoft.com/office/drawing/2014/main" id="{792E7413-9D77-4BC2-B731-4B4CFFBD128F}"/>
              </a:ext>
            </a:extLst>
          </p:cNvPr>
          <p:cNvSpPr txBox="1"/>
          <p:nvPr/>
        </p:nvSpPr>
        <p:spPr>
          <a:xfrm>
            <a:off x="482599" y="3490819"/>
            <a:ext cx="5261377"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4. Python Dash for live visualization</a:t>
            </a:r>
          </a:p>
        </p:txBody>
      </p:sp>
      <p:sp>
        <p:nvSpPr>
          <p:cNvPr id="55" name="TextBox 54">
            <a:extLst>
              <a:ext uri="{FF2B5EF4-FFF2-40B4-BE49-F238E27FC236}">
                <a16:creationId xmlns:a16="http://schemas.microsoft.com/office/drawing/2014/main" id="{DFEBDD68-7BDB-4977-A267-7F892CD5AFF0}"/>
              </a:ext>
            </a:extLst>
          </p:cNvPr>
          <p:cNvSpPr txBox="1"/>
          <p:nvPr/>
        </p:nvSpPr>
        <p:spPr>
          <a:xfrm>
            <a:off x="482598" y="4057261"/>
            <a:ext cx="6171882"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5. Git repos and hosting on Remote Server </a:t>
            </a:r>
          </a:p>
        </p:txBody>
      </p:sp>
      <p:sp>
        <p:nvSpPr>
          <p:cNvPr id="57" name="TextBox 56">
            <a:extLst>
              <a:ext uri="{FF2B5EF4-FFF2-40B4-BE49-F238E27FC236}">
                <a16:creationId xmlns:a16="http://schemas.microsoft.com/office/drawing/2014/main" id="{10A912D9-EDB6-42FE-B0E5-784AC8C1E27D}"/>
              </a:ext>
            </a:extLst>
          </p:cNvPr>
          <p:cNvSpPr txBox="1"/>
          <p:nvPr/>
        </p:nvSpPr>
        <p:spPr>
          <a:xfrm>
            <a:off x="482598" y="4631609"/>
            <a:ext cx="5875326"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6. SSH Configurations for server updates</a:t>
            </a:r>
          </a:p>
        </p:txBody>
      </p:sp>
      <p:pic>
        <p:nvPicPr>
          <p:cNvPr id="3" name="Picture 2" descr="Diagram&#10;&#10;Description automatically generated">
            <a:extLst>
              <a:ext uri="{FF2B5EF4-FFF2-40B4-BE49-F238E27FC236}">
                <a16:creationId xmlns:a16="http://schemas.microsoft.com/office/drawing/2014/main" id="{A14FB6FE-E543-42E6-A9BF-AF509D5A44A8}"/>
              </a:ext>
            </a:extLst>
          </p:cNvPr>
          <p:cNvPicPr>
            <a:picLocks noChangeAspect="1"/>
          </p:cNvPicPr>
          <p:nvPr/>
        </p:nvPicPr>
        <p:blipFill>
          <a:blip r:embed="rId3"/>
          <a:stretch>
            <a:fillRect/>
          </a:stretch>
        </p:blipFill>
        <p:spPr>
          <a:xfrm>
            <a:off x="7403370" y="2287231"/>
            <a:ext cx="4074160" cy="1983005"/>
          </a:xfrm>
          <a:prstGeom prst="rect">
            <a:avLst/>
          </a:prstGeom>
        </p:spPr>
      </p:pic>
      <p:sp>
        <p:nvSpPr>
          <p:cNvPr id="6" name="TextBox 5">
            <a:extLst>
              <a:ext uri="{FF2B5EF4-FFF2-40B4-BE49-F238E27FC236}">
                <a16:creationId xmlns:a16="http://schemas.microsoft.com/office/drawing/2014/main" id="{4BD6FFA4-4F71-9CAB-F026-3287B81D70E4}"/>
              </a:ext>
            </a:extLst>
          </p:cNvPr>
          <p:cNvSpPr txBox="1"/>
          <p:nvPr/>
        </p:nvSpPr>
        <p:spPr>
          <a:xfrm>
            <a:off x="482598" y="5217357"/>
            <a:ext cx="6100174" cy="523220"/>
          </a:xfrm>
          <a:prstGeom prst="rect">
            <a:avLst/>
          </a:prstGeom>
          <a:noFill/>
        </p:spPr>
        <p:txBody>
          <a:bodyPr wrap="square">
            <a:spAutoFit/>
          </a:bodyPr>
          <a:lstStyle/>
          <a:p>
            <a:r>
              <a:rPr lang="en-US" sz="2800" dirty="0">
                <a:solidFill>
                  <a:schemeClr val="bg2">
                    <a:lumMod val="25000"/>
                  </a:schemeClr>
                </a:solidFill>
                <a:latin typeface="Bahnschrift Light SemiCondensed" panose="020B0502040204020203" pitchFamily="34" charset="0"/>
              </a:rPr>
              <a:t>7. CRISP-DM Methodology</a:t>
            </a:r>
          </a:p>
        </p:txBody>
      </p:sp>
    </p:spTree>
    <p:extLst>
      <p:ext uri="{BB962C8B-B14F-4D97-AF65-F5344CB8AC3E}">
        <p14:creationId xmlns:p14="http://schemas.microsoft.com/office/powerpoint/2010/main" val="38165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CB6BD9-4D69-4662-86E5-9D71EF9B662B}"/>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1F982B3B-45C9-4A30-99FB-7BA28997ECFD}"/>
              </a:ext>
            </a:extLst>
          </p:cNvPr>
          <p:cNvSpPr>
            <a:spLocks noGrp="1"/>
          </p:cNvSpPr>
          <p:nvPr>
            <p:ph type="ftr" sz="quarter" idx="11"/>
          </p:nvPr>
        </p:nvSpPr>
        <p:spPr/>
        <p:txBody>
          <a:bodyPr/>
          <a:lstStyle/>
          <a:p>
            <a:r>
              <a:rPr lang="en-US" dirty="0">
                <a:solidFill>
                  <a:schemeClr val="bg1"/>
                </a:solidFill>
              </a:rPr>
              <a:t>Dundalk Institute Of Technology</a:t>
            </a:r>
          </a:p>
        </p:txBody>
      </p:sp>
      <p:sp>
        <p:nvSpPr>
          <p:cNvPr id="7" name="TextBox 6">
            <a:extLst>
              <a:ext uri="{FF2B5EF4-FFF2-40B4-BE49-F238E27FC236}">
                <a16:creationId xmlns:a16="http://schemas.microsoft.com/office/drawing/2014/main" id="{4D8669B1-5C46-40FC-89AC-B36E5234A04C}"/>
              </a:ext>
            </a:extLst>
          </p:cNvPr>
          <p:cNvSpPr txBox="1"/>
          <p:nvPr/>
        </p:nvSpPr>
        <p:spPr>
          <a:xfrm>
            <a:off x="1619534" y="343646"/>
            <a:ext cx="8952931" cy="830997"/>
          </a:xfrm>
          <a:prstGeom prst="rect">
            <a:avLst/>
          </a:prstGeom>
          <a:noFill/>
        </p:spPr>
        <p:txBody>
          <a:bodyPr wrap="square">
            <a:spAutoFit/>
          </a:bodyPr>
          <a:lstStyle/>
          <a:p>
            <a:pPr algn="ctr"/>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Conclusion</a:t>
            </a:r>
          </a:p>
        </p:txBody>
      </p:sp>
      <p:sp>
        <p:nvSpPr>
          <p:cNvPr id="16" name="Oval 15">
            <a:extLst>
              <a:ext uri="{FF2B5EF4-FFF2-40B4-BE49-F238E27FC236}">
                <a16:creationId xmlns:a16="http://schemas.microsoft.com/office/drawing/2014/main" id="{3E8EA68D-AAC2-4BD2-957A-236B86BAA6C2}"/>
              </a:ext>
            </a:extLst>
          </p:cNvPr>
          <p:cNvSpPr/>
          <p:nvPr/>
        </p:nvSpPr>
        <p:spPr>
          <a:xfrm>
            <a:off x="419860" y="2925359"/>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D0B9510-9AE9-4398-8334-5101C156021E}"/>
              </a:ext>
            </a:extLst>
          </p:cNvPr>
          <p:cNvSpPr/>
          <p:nvPr/>
        </p:nvSpPr>
        <p:spPr>
          <a:xfrm>
            <a:off x="419860" y="3524828"/>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996685C-75E3-4E35-834F-1264055670BE}"/>
              </a:ext>
            </a:extLst>
          </p:cNvPr>
          <p:cNvSpPr txBox="1"/>
          <p:nvPr/>
        </p:nvSpPr>
        <p:spPr>
          <a:xfrm>
            <a:off x="686559" y="2175673"/>
            <a:ext cx="5388013"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SARIMAX outperformed other models</a:t>
            </a:r>
          </a:p>
        </p:txBody>
      </p:sp>
      <p:sp>
        <p:nvSpPr>
          <p:cNvPr id="21" name="TextBox 20">
            <a:extLst>
              <a:ext uri="{FF2B5EF4-FFF2-40B4-BE49-F238E27FC236}">
                <a16:creationId xmlns:a16="http://schemas.microsoft.com/office/drawing/2014/main" id="{C7BF364A-D2A6-412E-8B5C-B18CE58B3D2E}"/>
              </a:ext>
            </a:extLst>
          </p:cNvPr>
          <p:cNvSpPr txBox="1"/>
          <p:nvPr/>
        </p:nvSpPr>
        <p:spPr>
          <a:xfrm>
            <a:off x="681843" y="3358912"/>
            <a:ext cx="3005951"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Cron Jobs capability</a:t>
            </a:r>
          </a:p>
        </p:txBody>
      </p:sp>
      <p:sp>
        <p:nvSpPr>
          <p:cNvPr id="25" name="Oval 24">
            <a:extLst>
              <a:ext uri="{FF2B5EF4-FFF2-40B4-BE49-F238E27FC236}">
                <a16:creationId xmlns:a16="http://schemas.microsoft.com/office/drawing/2014/main" id="{B0A59C5C-C8F1-4172-A9BD-37120DDC0E11}"/>
              </a:ext>
            </a:extLst>
          </p:cNvPr>
          <p:cNvSpPr/>
          <p:nvPr/>
        </p:nvSpPr>
        <p:spPr>
          <a:xfrm>
            <a:off x="419860" y="2328573"/>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7BB9719-CA60-4924-9354-4796BE36C7B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p:blipFill>
        <p:spPr bwMode="auto">
          <a:xfrm>
            <a:off x="7905203" y="1152542"/>
            <a:ext cx="4108390" cy="410839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83D2D3E0-4475-45EA-918B-4FEF1B153184}"/>
              </a:ext>
            </a:extLst>
          </p:cNvPr>
          <p:cNvSpPr txBox="1"/>
          <p:nvPr/>
        </p:nvSpPr>
        <p:spPr>
          <a:xfrm>
            <a:off x="686560" y="2776047"/>
            <a:ext cx="6029215"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Moderate results from FB Prophet and AR</a:t>
            </a:r>
          </a:p>
        </p:txBody>
      </p:sp>
      <p:sp>
        <p:nvSpPr>
          <p:cNvPr id="28" name="Oval 27">
            <a:extLst>
              <a:ext uri="{FF2B5EF4-FFF2-40B4-BE49-F238E27FC236}">
                <a16:creationId xmlns:a16="http://schemas.microsoft.com/office/drawing/2014/main" id="{F695307C-611D-4A70-A743-3D1EDBD73022}"/>
              </a:ext>
            </a:extLst>
          </p:cNvPr>
          <p:cNvSpPr/>
          <p:nvPr/>
        </p:nvSpPr>
        <p:spPr>
          <a:xfrm>
            <a:off x="419860" y="4125263"/>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835D8A8-64EA-4B73-AA6D-E720F3E7A6F0}"/>
              </a:ext>
            </a:extLst>
          </p:cNvPr>
          <p:cNvSpPr txBox="1"/>
          <p:nvPr/>
        </p:nvSpPr>
        <p:spPr>
          <a:xfrm>
            <a:off x="681843" y="3936002"/>
            <a:ext cx="6402715"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Effective Visualisations for general audience</a:t>
            </a:r>
          </a:p>
        </p:txBody>
      </p:sp>
      <p:sp>
        <p:nvSpPr>
          <p:cNvPr id="3" name="Oval 2">
            <a:extLst>
              <a:ext uri="{FF2B5EF4-FFF2-40B4-BE49-F238E27FC236}">
                <a16:creationId xmlns:a16="http://schemas.microsoft.com/office/drawing/2014/main" id="{9D8FC5E6-D745-B049-CF17-7EC6C748AF18}"/>
              </a:ext>
            </a:extLst>
          </p:cNvPr>
          <p:cNvSpPr/>
          <p:nvPr/>
        </p:nvSpPr>
        <p:spPr>
          <a:xfrm>
            <a:off x="439695" y="4751136"/>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CD4C78D-4CF4-B354-E144-5B13A6BBEE76}"/>
              </a:ext>
            </a:extLst>
          </p:cNvPr>
          <p:cNvSpPr txBox="1"/>
          <p:nvPr/>
        </p:nvSpPr>
        <p:spPr>
          <a:xfrm>
            <a:off x="681843" y="4576689"/>
            <a:ext cx="4972836"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Most affected People Age , Gender</a:t>
            </a:r>
          </a:p>
        </p:txBody>
      </p:sp>
    </p:spTree>
    <p:extLst>
      <p:ext uri="{BB962C8B-B14F-4D97-AF65-F5344CB8AC3E}">
        <p14:creationId xmlns:p14="http://schemas.microsoft.com/office/powerpoint/2010/main" val="237296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D722364-C12C-B2D6-D0A8-2C6FB906CE59}"/>
              </a:ext>
            </a:extLst>
          </p:cNvPr>
          <p:cNvSpPr>
            <a:spLocks noGrp="1"/>
          </p:cNvSpPr>
          <p:nvPr>
            <p:ph type="ftr" sz="quarter" idx="11"/>
          </p:nvPr>
        </p:nvSpPr>
        <p:spPr/>
        <p:txBody>
          <a:bodyPr/>
          <a:lstStyle/>
          <a:p>
            <a:r>
              <a:rPr lang="en-US"/>
              <a:t>Dundalk Institute Of Technology</a:t>
            </a:r>
            <a:endParaRPr lang="en-US" dirty="0"/>
          </a:p>
        </p:txBody>
      </p:sp>
      <p:pic>
        <p:nvPicPr>
          <p:cNvPr id="6" name="Picture 5">
            <a:extLst>
              <a:ext uri="{FF2B5EF4-FFF2-40B4-BE49-F238E27FC236}">
                <a16:creationId xmlns:a16="http://schemas.microsoft.com/office/drawing/2014/main" id="{F6F47EE1-AEAF-E92B-3B30-94FF42982033}"/>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74782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ooter Placeholder 3">
            <a:extLst>
              <a:ext uri="{FF2B5EF4-FFF2-40B4-BE49-F238E27FC236}">
                <a16:creationId xmlns:a16="http://schemas.microsoft.com/office/drawing/2014/main" id="{AD883D52-986F-3C37-9183-03AA57B120D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Dundalk Institute Of Technology</a:t>
            </a:r>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F754ED5-1A2D-D183-9C99-742541B01080}"/>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54272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ooter Placeholder 3">
            <a:extLst>
              <a:ext uri="{FF2B5EF4-FFF2-40B4-BE49-F238E27FC236}">
                <a16:creationId xmlns:a16="http://schemas.microsoft.com/office/drawing/2014/main" id="{1C4FC1AB-E371-AD89-18B0-C9FDFE3829F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Dundalk Institute Of Technology</a:t>
            </a:r>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2E9FA3A-50AF-953C-04F5-C826AD42E734}"/>
              </a:ext>
            </a:extLst>
          </p:cNvPr>
          <p:cNvPicPr>
            <a:picLocks noChangeAspect="1"/>
          </p:cNvPicPr>
          <p:nvPr/>
        </p:nvPicPr>
        <p:blipFill>
          <a:blip r:embed="rId2"/>
          <a:stretch>
            <a:fillRect/>
          </a:stretch>
        </p:blipFill>
        <p:spPr>
          <a:xfrm>
            <a:off x="1143942" y="643467"/>
            <a:ext cx="9904116" cy="5571065"/>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5489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1405</TotalTime>
  <Words>710</Words>
  <Application>Microsoft Office PowerPoint</Application>
  <PresentationFormat>Widescreen</PresentationFormat>
  <Paragraphs>77</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vt:lpstr>
      <vt:lpstr>Bahnschrift Light SemiCondensed</vt:lpstr>
      <vt:lpstr>Calibri</vt:lpstr>
      <vt:lpstr>Cambria</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Sujil Kumar</dc:creator>
  <cp:lastModifiedBy>Sujil Kumar K.M</cp:lastModifiedBy>
  <cp:revision>242</cp:revision>
  <dcterms:created xsi:type="dcterms:W3CDTF">2021-12-13T20:22:38Z</dcterms:created>
  <dcterms:modified xsi:type="dcterms:W3CDTF">2022-09-11T22:49:27Z</dcterms:modified>
</cp:coreProperties>
</file>