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heme/themeOverride1.xml" ContentType="application/vnd.openxmlformats-officedocument.themeOverr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handoutMasterIdLst>
    <p:handoutMasterId r:id="rId17"/>
  </p:handoutMasterIdLst>
  <p:sldIdLst>
    <p:sldId id="256" r:id="rId2"/>
    <p:sldId id="274" r:id="rId3"/>
    <p:sldId id="268" r:id="rId4"/>
    <p:sldId id="269" r:id="rId5"/>
    <p:sldId id="266" r:id="rId6"/>
    <p:sldId id="280" r:id="rId7"/>
    <p:sldId id="283" r:id="rId8"/>
    <p:sldId id="281" r:id="rId9"/>
    <p:sldId id="278" r:id="rId10"/>
    <p:sldId id="275" r:id="rId11"/>
    <p:sldId id="279" r:id="rId12"/>
    <p:sldId id="264" r:id="rId13"/>
    <p:sldId id="273" r:id="rId14"/>
    <p:sldId id="27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3300"/>
    <a:srgbClr val="FFF8E1"/>
    <a:srgbClr val="777777"/>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67487" autoAdjust="0"/>
  </p:normalViewPr>
  <p:slideViewPr>
    <p:cSldViewPr snapToGrid="0">
      <p:cViewPr varScale="1">
        <p:scale>
          <a:sx n="77" d="100"/>
          <a:sy n="77" d="100"/>
        </p:scale>
        <p:origin x="498" y="90"/>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0" d="100"/>
          <a:sy n="60" d="100"/>
        </p:scale>
        <p:origin x="1670"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9/14/2022</a:t>
            </a:fld>
            <a:endParaRPr lang="en-US"/>
          </a:p>
        </p:txBody>
      </p:sp>
      <p:sp>
        <p:nvSpPr>
          <p:cNvPr id="4" name="Footer Placeholder 3">
            <a:extLst>
              <a:ext uri="{FF2B5EF4-FFF2-40B4-BE49-F238E27FC236}">
                <a16:creationId xmlns:a16="http://schemas.microsoft.com/office/drawing/2014/main"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9/14/2022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t>2</a:t>
            </a:fld>
            <a:endParaRPr lang="en-US" dirty="0"/>
          </a:p>
        </p:txBody>
      </p:sp>
    </p:spTree>
    <p:extLst>
      <p:ext uri="{BB962C8B-B14F-4D97-AF65-F5344CB8AC3E}">
        <p14:creationId xmlns:p14="http://schemas.microsoft.com/office/powerpoint/2010/main" val="20112419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3</a:t>
            </a:fld>
            <a:endParaRPr lang="en-US" dirty="0"/>
          </a:p>
        </p:txBody>
      </p:sp>
    </p:spTree>
    <p:extLst>
      <p:ext uri="{BB962C8B-B14F-4D97-AF65-F5344CB8AC3E}">
        <p14:creationId xmlns:p14="http://schemas.microsoft.com/office/powerpoint/2010/main" val="41921025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4</a:t>
            </a:fld>
            <a:endParaRPr lang="en-US" dirty="0"/>
          </a:p>
        </p:txBody>
      </p:sp>
    </p:spTree>
    <p:extLst>
      <p:ext uri="{BB962C8B-B14F-4D97-AF65-F5344CB8AC3E}">
        <p14:creationId xmlns:p14="http://schemas.microsoft.com/office/powerpoint/2010/main" val="38710006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t>5</a:t>
            </a:fld>
            <a:endParaRPr lang="en-US" dirty="0"/>
          </a:p>
        </p:txBody>
      </p:sp>
    </p:spTree>
    <p:extLst>
      <p:ext uri="{BB962C8B-B14F-4D97-AF65-F5344CB8AC3E}">
        <p14:creationId xmlns:p14="http://schemas.microsoft.com/office/powerpoint/2010/main" val="22959614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You can use this slide as your opening or closing slide.  Should you choose to use it as a closing, make sure you review the main points of your presentation.  One creative way to do that is by adding animations to the various graphics on a slide.  This slide has 4 different graphics, and, when you view the slideshow, you will see that you can click to reveal the next graphic.  Similarly, as you review the main topics in your presentation, you may want each point to show up when you are addressing that topic. </a:t>
            </a:r>
          </a:p>
          <a:p>
            <a:endParaRPr lang="en-US" dirty="0">
              <a:latin typeface="Segoe UI" panose="020B0502040204020203" pitchFamily="34" charset="0"/>
              <a:cs typeface="Segoe UI" panose="020B0502040204020203" pitchFamily="34" charset="0"/>
            </a:endParaRPr>
          </a:p>
          <a:p>
            <a:r>
              <a:rPr lang="en-US" b="1" dirty="0">
                <a:latin typeface="Segoe UI" panose="020B0502040204020203" pitchFamily="34" charset="0"/>
                <a:cs typeface="Segoe UI" panose="020B0502040204020203" pitchFamily="34" charset="0"/>
              </a:rPr>
              <a:t>Add animation to images and graphics: </a:t>
            </a:r>
          </a:p>
          <a:p>
            <a:pPr marL="228600" indent="-228600">
              <a:buAutoNum type="arabicPeriod"/>
            </a:pPr>
            <a:r>
              <a:rPr lang="en-US" dirty="0">
                <a:latin typeface="Segoe UI" panose="020B0502040204020203" pitchFamily="34" charset="0"/>
                <a:cs typeface="Segoe UI" panose="020B0502040204020203" pitchFamily="34" charset="0"/>
              </a:rPr>
              <a:t>Select your image or graphic.</a:t>
            </a:r>
          </a:p>
          <a:p>
            <a:pPr marL="228600" indent="-228600">
              <a:buAutoNum type="arabicPeriod"/>
            </a:pPr>
            <a:r>
              <a:rPr lang="en-US" dirty="0">
                <a:latin typeface="Segoe UI" panose="020B0502040204020203" pitchFamily="34" charset="0"/>
                <a:cs typeface="Segoe UI" panose="020B0502040204020203" pitchFamily="34" charset="0"/>
              </a:rPr>
              <a:t>Click on the Animations tab.</a:t>
            </a:r>
          </a:p>
          <a:p>
            <a:pPr marL="228600" indent="-228600">
              <a:buAutoNum type="arabicPeriod"/>
            </a:pPr>
            <a:r>
              <a:rPr lang="en-US" dirty="0">
                <a:latin typeface="Segoe UI" panose="020B0502040204020203" pitchFamily="34" charset="0"/>
                <a:cs typeface="Segoe UI" panose="020B0502040204020203" pitchFamily="34" charset="0"/>
              </a:rPr>
              <a:t>Choose from the options.  The animation for this slide is “Split”.  The drop-down menu in the Animation section gives even more animations you can use.</a:t>
            </a:r>
          </a:p>
          <a:p>
            <a:pPr marL="228600" indent="-228600">
              <a:buAutoNum type="arabicPeriod"/>
            </a:pPr>
            <a:r>
              <a:rPr lang="en-US" dirty="0">
                <a:latin typeface="Segoe UI" panose="020B0502040204020203" pitchFamily="34" charset="0"/>
                <a:cs typeface="Segoe UI" panose="020B0502040204020203" pitchFamily="34" charset="0"/>
              </a:rPr>
              <a:t>If you have multiple graphics or images, you will see a number appear next to it that notes the order of the animations.</a:t>
            </a:r>
          </a:p>
          <a:p>
            <a:pPr marL="228600" indent="-228600">
              <a:buAutoNum type="arabicPeriod"/>
            </a:pPr>
            <a:endParaRPr lang="en-US" b="1" dirty="0">
              <a:latin typeface="Segoe UI" panose="020B0502040204020203" pitchFamily="34" charset="0"/>
              <a:cs typeface="Segoe UI" panose="020B0502040204020203" pitchFamily="34" charset="0"/>
            </a:endParaRPr>
          </a:p>
          <a:p>
            <a:pPr marL="0" indent="0">
              <a:buNone/>
            </a:pPr>
            <a:r>
              <a:rPr lang="en-US" b="1" dirty="0">
                <a:latin typeface="Segoe UI" panose="020B0502040204020203" pitchFamily="34" charset="0"/>
                <a:cs typeface="Segoe UI" panose="020B0502040204020203" pitchFamily="34" charset="0"/>
              </a:rPr>
              <a:t>Note: You will want to choose the animations carefully.  You do not want to make your audience dizzy from your presentation.</a:t>
            </a:r>
          </a:p>
        </p:txBody>
      </p:sp>
      <p:sp>
        <p:nvSpPr>
          <p:cNvPr id="4" name="Slide Number Placeholder 3"/>
          <p:cNvSpPr>
            <a:spLocks noGrp="1"/>
          </p:cNvSpPr>
          <p:nvPr>
            <p:ph type="sldNum" sz="quarter" idx="10"/>
          </p:nvPr>
        </p:nvSpPr>
        <p:spPr/>
        <p:txBody>
          <a:bodyPr/>
          <a:lstStyle/>
          <a:p>
            <a:fld id="{BC849E9A-41F7-4779-A581-48A7C374A227}" type="slidenum">
              <a:rPr lang="en-US" smtClean="0"/>
              <a:t>12</a:t>
            </a:fld>
            <a:endParaRPr lang="en-US" dirty="0"/>
          </a:p>
        </p:txBody>
      </p:sp>
    </p:spTree>
    <p:extLst>
      <p:ext uri="{BB962C8B-B14F-4D97-AF65-F5344CB8AC3E}">
        <p14:creationId xmlns:p14="http://schemas.microsoft.com/office/powerpoint/2010/main" val="6442024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59EC6-25D7-4628-9455-02C6783D8DC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3CAD335-4F72-4A16-B6EA-FC17380E1F1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7ECCE09-8EC0-46A7-932D-403CA7092BFD}"/>
              </a:ext>
            </a:extLst>
          </p:cNvPr>
          <p:cNvSpPr>
            <a:spLocks noGrp="1"/>
          </p:cNvSpPr>
          <p:nvPr>
            <p:ph type="dt" sz="half" idx="10"/>
          </p:nvPr>
        </p:nvSpPr>
        <p:spPr/>
        <p:txBody>
          <a:bodyPr/>
          <a:lstStyle/>
          <a:p>
            <a:fld id="{C7916466-B1A1-451F-BD9F-8B3041BA2C50}" type="datetime1">
              <a:rPr lang="en-US" smtClean="0"/>
              <a:t>9/14/2022</a:t>
            </a:fld>
            <a:endParaRPr lang="en-US" dirty="0"/>
          </a:p>
        </p:txBody>
      </p:sp>
      <p:sp>
        <p:nvSpPr>
          <p:cNvPr id="5" name="Footer Placeholder 4">
            <a:extLst>
              <a:ext uri="{FF2B5EF4-FFF2-40B4-BE49-F238E27FC236}">
                <a16:creationId xmlns:a16="http://schemas.microsoft.com/office/drawing/2014/main" id="{AADC73F1-38F0-4D09-AA05-0CF2B78B34CC}"/>
              </a:ext>
            </a:extLst>
          </p:cNvPr>
          <p:cNvSpPr>
            <a:spLocks noGrp="1"/>
          </p:cNvSpPr>
          <p:nvPr>
            <p:ph type="ftr" sz="quarter" idx="11"/>
          </p:nvPr>
        </p:nvSpPr>
        <p:spPr/>
        <p:txBody>
          <a:bodyPr/>
          <a:lstStyle/>
          <a:p>
            <a:r>
              <a:rPr lang="en-US"/>
              <a:t>Dundalk Institute Of Technology</a:t>
            </a:r>
            <a:endParaRPr lang="en-US" dirty="0"/>
          </a:p>
        </p:txBody>
      </p:sp>
      <p:sp>
        <p:nvSpPr>
          <p:cNvPr id="6" name="Slide Number Placeholder 5">
            <a:extLst>
              <a:ext uri="{FF2B5EF4-FFF2-40B4-BE49-F238E27FC236}">
                <a16:creationId xmlns:a16="http://schemas.microsoft.com/office/drawing/2014/main" id="{4696EFC2-14A2-4AAC-AF2F-999D7EAB6703}"/>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4642115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22C44-0B19-4DC9-A438-64EE5B4E37D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0D3A68B-0E12-4E1C-B5D3-80EBB7A0169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8183AD-E8AE-4845-B279-C6CC2F095449}"/>
              </a:ext>
            </a:extLst>
          </p:cNvPr>
          <p:cNvSpPr>
            <a:spLocks noGrp="1"/>
          </p:cNvSpPr>
          <p:nvPr>
            <p:ph type="dt" sz="half" idx="10"/>
          </p:nvPr>
        </p:nvSpPr>
        <p:spPr/>
        <p:txBody>
          <a:bodyPr/>
          <a:lstStyle/>
          <a:p>
            <a:fld id="{26DC40AF-FAFA-499C-97F9-4F611C0F1809}" type="datetime1">
              <a:rPr lang="en-US" smtClean="0"/>
              <a:t>9/14/2022</a:t>
            </a:fld>
            <a:endParaRPr lang="en-US" dirty="0"/>
          </a:p>
        </p:txBody>
      </p:sp>
      <p:sp>
        <p:nvSpPr>
          <p:cNvPr id="5" name="Footer Placeholder 4">
            <a:extLst>
              <a:ext uri="{FF2B5EF4-FFF2-40B4-BE49-F238E27FC236}">
                <a16:creationId xmlns:a16="http://schemas.microsoft.com/office/drawing/2014/main" id="{87F90771-F2F2-4DD6-9E37-BBE20A0405DA}"/>
              </a:ext>
            </a:extLst>
          </p:cNvPr>
          <p:cNvSpPr>
            <a:spLocks noGrp="1"/>
          </p:cNvSpPr>
          <p:nvPr>
            <p:ph type="ftr" sz="quarter" idx="11"/>
          </p:nvPr>
        </p:nvSpPr>
        <p:spPr/>
        <p:txBody>
          <a:bodyPr/>
          <a:lstStyle/>
          <a:p>
            <a:r>
              <a:rPr lang="en-US"/>
              <a:t>Dundalk Institute Of Technology</a:t>
            </a:r>
            <a:endParaRPr lang="en-US" dirty="0"/>
          </a:p>
        </p:txBody>
      </p:sp>
      <p:sp>
        <p:nvSpPr>
          <p:cNvPr id="6" name="Slide Number Placeholder 5">
            <a:extLst>
              <a:ext uri="{FF2B5EF4-FFF2-40B4-BE49-F238E27FC236}">
                <a16:creationId xmlns:a16="http://schemas.microsoft.com/office/drawing/2014/main" id="{F803E804-858C-4AC3-B2C3-949AE281EC6A}"/>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5529955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21B306F-B326-4C13-B412-7F0BCC7E883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A75130E-66A9-4B1B-8CF1-EC4A1D53E2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F4B8C3-992F-4613-BCB7-4FE56F59ACB6}"/>
              </a:ext>
            </a:extLst>
          </p:cNvPr>
          <p:cNvSpPr>
            <a:spLocks noGrp="1"/>
          </p:cNvSpPr>
          <p:nvPr>
            <p:ph type="dt" sz="half" idx="10"/>
          </p:nvPr>
        </p:nvSpPr>
        <p:spPr/>
        <p:txBody>
          <a:bodyPr/>
          <a:lstStyle/>
          <a:p>
            <a:fld id="{26B8165A-1010-4015-8221-B3A0BF95DA5B}" type="datetime1">
              <a:rPr lang="en-US" smtClean="0"/>
              <a:t>9/14/2022</a:t>
            </a:fld>
            <a:endParaRPr lang="en-US" dirty="0"/>
          </a:p>
        </p:txBody>
      </p:sp>
      <p:sp>
        <p:nvSpPr>
          <p:cNvPr id="5" name="Footer Placeholder 4">
            <a:extLst>
              <a:ext uri="{FF2B5EF4-FFF2-40B4-BE49-F238E27FC236}">
                <a16:creationId xmlns:a16="http://schemas.microsoft.com/office/drawing/2014/main" id="{DB1FBAF7-0371-4BD0-8609-2E14BB462E4F}"/>
              </a:ext>
            </a:extLst>
          </p:cNvPr>
          <p:cNvSpPr>
            <a:spLocks noGrp="1"/>
          </p:cNvSpPr>
          <p:nvPr>
            <p:ph type="ftr" sz="quarter" idx="11"/>
          </p:nvPr>
        </p:nvSpPr>
        <p:spPr/>
        <p:txBody>
          <a:bodyPr/>
          <a:lstStyle/>
          <a:p>
            <a:r>
              <a:rPr lang="en-US"/>
              <a:t>Dundalk Institute Of Technology</a:t>
            </a:r>
            <a:endParaRPr lang="en-US" dirty="0"/>
          </a:p>
        </p:txBody>
      </p:sp>
      <p:sp>
        <p:nvSpPr>
          <p:cNvPr id="6" name="Slide Number Placeholder 5">
            <a:extLst>
              <a:ext uri="{FF2B5EF4-FFF2-40B4-BE49-F238E27FC236}">
                <a16:creationId xmlns:a16="http://schemas.microsoft.com/office/drawing/2014/main" id="{E45F6D43-E98A-449B-B60E-486179C0031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7144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316FC-ED9E-4414-96B3-96ADDFD025D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929D60C-5CCD-42D0-9D87-E4A22E036D9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FB8A0B-43A8-4C73-9D09-A6610FD93578}"/>
              </a:ext>
            </a:extLst>
          </p:cNvPr>
          <p:cNvSpPr>
            <a:spLocks noGrp="1"/>
          </p:cNvSpPr>
          <p:nvPr>
            <p:ph type="dt" sz="half" idx="10"/>
          </p:nvPr>
        </p:nvSpPr>
        <p:spPr/>
        <p:txBody>
          <a:bodyPr/>
          <a:lstStyle/>
          <a:p>
            <a:fld id="{9BD93BEC-ECAF-4B6D-85A8-81CF657F2418}" type="datetime1">
              <a:rPr lang="en-US" smtClean="0"/>
              <a:t>9/14/2022</a:t>
            </a:fld>
            <a:endParaRPr lang="en-US" dirty="0"/>
          </a:p>
        </p:txBody>
      </p:sp>
      <p:sp>
        <p:nvSpPr>
          <p:cNvPr id="5" name="Footer Placeholder 4">
            <a:extLst>
              <a:ext uri="{FF2B5EF4-FFF2-40B4-BE49-F238E27FC236}">
                <a16:creationId xmlns:a16="http://schemas.microsoft.com/office/drawing/2014/main" id="{765BA494-BAD1-4B93-A9F6-0FD598BB36EF}"/>
              </a:ext>
            </a:extLst>
          </p:cNvPr>
          <p:cNvSpPr>
            <a:spLocks noGrp="1"/>
          </p:cNvSpPr>
          <p:nvPr>
            <p:ph type="ftr" sz="quarter" idx="11"/>
          </p:nvPr>
        </p:nvSpPr>
        <p:spPr/>
        <p:txBody>
          <a:bodyPr/>
          <a:lstStyle/>
          <a:p>
            <a:r>
              <a:rPr lang="en-US"/>
              <a:t>Dundalk Institute Of Technology</a:t>
            </a:r>
            <a:endParaRPr lang="en-US" dirty="0"/>
          </a:p>
        </p:txBody>
      </p:sp>
      <p:sp>
        <p:nvSpPr>
          <p:cNvPr id="6" name="Slide Number Placeholder 5">
            <a:extLst>
              <a:ext uri="{FF2B5EF4-FFF2-40B4-BE49-F238E27FC236}">
                <a16:creationId xmlns:a16="http://schemas.microsoft.com/office/drawing/2014/main" id="{44EA7BAC-43E8-412A-95F7-543D189EA3F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610528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804DC-D6B7-4BC3-88B0-6FD08F60A77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9B7543F-850B-4581-95CE-319AB3E67E9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75068B9-168B-4A36-A155-A8A21D03CD18}"/>
              </a:ext>
            </a:extLst>
          </p:cNvPr>
          <p:cNvSpPr>
            <a:spLocks noGrp="1"/>
          </p:cNvSpPr>
          <p:nvPr>
            <p:ph type="dt" sz="half" idx="10"/>
          </p:nvPr>
        </p:nvSpPr>
        <p:spPr/>
        <p:txBody>
          <a:bodyPr/>
          <a:lstStyle/>
          <a:p>
            <a:fld id="{CD076501-56DC-48DD-A903-7CC590F86269}" type="datetime1">
              <a:rPr lang="en-US" smtClean="0"/>
              <a:t>9/14/2022</a:t>
            </a:fld>
            <a:endParaRPr lang="en-US" dirty="0"/>
          </a:p>
        </p:txBody>
      </p:sp>
      <p:sp>
        <p:nvSpPr>
          <p:cNvPr id="5" name="Footer Placeholder 4">
            <a:extLst>
              <a:ext uri="{FF2B5EF4-FFF2-40B4-BE49-F238E27FC236}">
                <a16:creationId xmlns:a16="http://schemas.microsoft.com/office/drawing/2014/main" id="{0BCE2CB8-01A7-43CB-96DD-8D77F1B7C328}"/>
              </a:ext>
            </a:extLst>
          </p:cNvPr>
          <p:cNvSpPr>
            <a:spLocks noGrp="1"/>
          </p:cNvSpPr>
          <p:nvPr>
            <p:ph type="ftr" sz="quarter" idx="11"/>
          </p:nvPr>
        </p:nvSpPr>
        <p:spPr/>
        <p:txBody>
          <a:bodyPr/>
          <a:lstStyle/>
          <a:p>
            <a:r>
              <a:rPr lang="en-US"/>
              <a:t>Dundalk Institute Of Technology</a:t>
            </a:r>
            <a:endParaRPr lang="en-US" dirty="0"/>
          </a:p>
        </p:txBody>
      </p:sp>
      <p:sp>
        <p:nvSpPr>
          <p:cNvPr id="6" name="Slide Number Placeholder 5">
            <a:extLst>
              <a:ext uri="{FF2B5EF4-FFF2-40B4-BE49-F238E27FC236}">
                <a16:creationId xmlns:a16="http://schemas.microsoft.com/office/drawing/2014/main" id="{4DA87F94-C635-4544-AC7D-576D40EAB4F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54906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C79DC-6D4E-4BEE-BE72-C3289A7167E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07EE58E-B6FA-4E50-A199-E35C6504166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09733E1-57D1-4E4B-86DE-9D3BB6316A4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C45FAA5-EFCB-4ABC-A39C-7273F2CD7D65}"/>
              </a:ext>
            </a:extLst>
          </p:cNvPr>
          <p:cNvSpPr>
            <a:spLocks noGrp="1"/>
          </p:cNvSpPr>
          <p:nvPr>
            <p:ph type="dt" sz="half" idx="10"/>
          </p:nvPr>
        </p:nvSpPr>
        <p:spPr/>
        <p:txBody>
          <a:bodyPr/>
          <a:lstStyle/>
          <a:p>
            <a:fld id="{802FD752-8A43-478D-B3F3-E6AEFD09BCC5}" type="datetime1">
              <a:rPr lang="en-US" smtClean="0"/>
              <a:t>9/14/2022</a:t>
            </a:fld>
            <a:endParaRPr lang="en-US" dirty="0"/>
          </a:p>
        </p:txBody>
      </p:sp>
      <p:sp>
        <p:nvSpPr>
          <p:cNvPr id="6" name="Footer Placeholder 5">
            <a:extLst>
              <a:ext uri="{FF2B5EF4-FFF2-40B4-BE49-F238E27FC236}">
                <a16:creationId xmlns:a16="http://schemas.microsoft.com/office/drawing/2014/main" id="{42FCD7C9-744D-4D03-82C1-ACE1124A7F0B}"/>
              </a:ext>
            </a:extLst>
          </p:cNvPr>
          <p:cNvSpPr>
            <a:spLocks noGrp="1"/>
          </p:cNvSpPr>
          <p:nvPr>
            <p:ph type="ftr" sz="quarter" idx="11"/>
          </p:nvPr>
        </p:nvSpPr>
        <p:spPr/>
        <p:txBody>
          <a:bodyPr/>
          <a:lstStyle/>
          <a:p>
            <a:r>
              <a:rPr lang="en-US"/>
              <a:t>Dundalk Institute Of Technology</a:t>
            </a:r>
            <a:endParaRPr lang="en-US" dirty="0"/>
          </a:p>
        </p:txBody>
      </p:sp>
      <p:sp>
        <p:nvSpPr>
          <p:cNvPr id="7" name="Slide Number Placeholder 6">
            <a:extLst>
              <a:ext uri="{FF2B5EF4-FFF2-40B4-BE49-F238E27FC236}">
                <a16:creationId xmlns:a16="http://schemas.microsoft.com/office/drawing/2014/main" id="{780D3E13-8102-4A54-9FB7-65EBF2641F91}"/>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727866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EC076-04AF-4957-B6D9-E4FF397D598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F97021C-A285-4E30-A980-8E6D165080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53B9C47-6703-49E9-A285-73C5447FEBA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CA2B1AA-D1A5-431F-9FB2-4E4355653DB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AC6D6DD-EE42-4C36-A31F-6FEAF4FA94D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51F31A3-E7EE-4A58-A4CF-24DD67ADA726}"/>
              </a:ext>
            </a:extLst>
          </p:cNvPr>
          <p:cNvSpPr>
            <a:spLocks noGrp="1"/>
          </p:cNvSpPr>
          <p:nvPr>
            <p:ph type="dt" sz="half" idx="10"/>
          </p:nvPr>
        </p:nvSpPr>
        <p:spPr/>
        <p:txBody>
          <a:bodyPr/>
          <a:lstStyle/>
          <a:p>
            <a:fld id="{D281A3BB-F3D9-4E74-BC44-792A5E4A95FD}" type="datetime1">
              <a:rPr lang="en-US" smtClean="0"/>
              <a:t>9/14/2022</a:t>
            </a:fld>
            <a:endParaRPr lang="en-US" dirty="0"/>
          </a:p>
        </p:txBody>
      </p:sp>
      <p:sp>
        <p:nvSpPr>
          <p:cNvPr id="8" name="Footer Placeholder 7">
            <a:extLst>
              <a:ext uri="{FF2B5EF4-FFF2-40B4-BE49-F238E27FC236}">
                <a16:creationId xmlns:a16="http://schemas.microsoft.com/office/drawing/2014/main" id="{118F11F7-BE4F-4658-8409-9B874211C2AF}"/>
              </a:ext>
            </a:extLst>
          </p:cNvPr>
          <p:cNvSpPr>
            <a:spLocks noGrp="1"/>
          </p:cNvSpPr>
          <p:nvPr>
            <p:ph type="ftr" sz="quarter" idx="11"/>
          </p:nvPr>
        </p:nvSpPr>
        <p:spPr/>
        <p:txBody>
          <a:bodyPr/>
          <a:lstStyle/>
          <a:p>
            <a:r>
              <a:rPr lang="en-US"/>
              <a:t>Dundalk Institute Of Technology</a:t>
            </a:r>
            <a:endParaRPr lang="en-US" dirty="0"/>
          </a:p>
        </p:txBody>
      </p:sp>
      <p:sp>
        <p:nvSpPr>
          <p:cNvPr id="9" name="Slide Number Placeholder 8">
            <a:extLst>
              <a:ext uri="{FF2B5EF4-FFF2-40B4-BE49-F238E27FC236}">
                <a16:creationId xmlns:a16="http://schemas.microsoft.com/office/drawing/2014/main" id="{DC295EF2-DEDD-4AA4-A3B4-D8E3E82D4983}"/>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9721094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346BC-BAA1-4957-9923-1C4D9E92A26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B7CB672-6460-483A-96FA-854F1970D5A3}"/>
              </a:ext>
            </a:extLst>
          </p:cNvPr>
          <p:cNvSpPr>
            <a:spLocks noGrp="1"/>
          </p:cNvSpPr>
          <p:nvPr>
            <p:ph type="dt" sz="half" idx="10"/>
          </p:nvPr>
        </p:nvSpPr>
        <p:spPr/>
        <p:txBody>
          <a:bodyPr/>
          <a:lstStyle/>
          <a:p>
            <a:fld id="{E2460BF0-C7B5-42BF-AF94-1C59DB5412C3}" type="datetime1">
              <a:rPr lang="en-US" smtClean="0"/>
              <a:t>9/14/2022</a:t>
            </a:fld>
            <a:endParaRPr lang="en-US" dirty="0"/>
          </a:p>
        </p:txBody>
      </p:sp>
      <p:sp>
        <p:nvSpPr>
          <p:cNvPr id="4" name="Footer Placeholder 3">
            <a:extLst>
              <a:ext uri="{FF2B5EF4-FFF2-40B4-BE49-F238E27FC236}">
                <a16:creationId xmlns:a16="http://schemas.microsoft.com/office/drawing/2014/main" id="{8ECC5A6D-5CAF-4452-AFDF-EAAE02474A0D}"/>
              </a:ext>
            </a:extLst>
          </p:cNvPr>
          <p:cNvSpPr>
            <a:spLocks noGrp="1"/>
          </p:cNvSpPr>
          <p:nvPr>
            <p:ph type="ftr" sz="quarter" idx="11"/>
          </p:nvPr>
        </p:nvSpPr>
        <p:spPr/>
        <p:txBody>
          <a:bodyPr/>
          <a:lstStyle/>
          <a:p>
            <a:r>
              <a:rPr lang="en-US"/>
              <a:t>Dundalk Institute Of Technology</a:t>
            </a:r>
            <a:endParaRPr lang="en-US" dirty="0"/>
          </a:p>
        </p:txBody>
      </p:sp>
      <p:sp>
        <p:nvSpPr>
          <p:cNvPr id="5" name="Slide Number Placeholder 4">
            <a:extLst>
              <a:ext uri="{FF2B5EF4-FFF2-40B4-BE49-F238E27FC236}">
                <a16:creationId xmlns:a16="http://schemas.microsoft.com/office/drawing/2014/main" id="{2147DCEC-FFDA-4FDA-9EA2-A959E015D8B1}"/>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8945986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4D48439-7952-429F-99A2-55B542A5C1F9}"/>
              </a:ext>
            </a:extLst>
          </p:cNvPr>
          <p:cNvSpPr>
            <a:spLocks noGrp="1"/>
          </p:cNvSpPr>
          <p:nvPr>
            <p:ph type="dt" sz="half" idx="10"/>
          </p:nvPr>
        </p:nvSpPr>
        <p:spPr/>
        <p:txBody>
          <a:bodyPr/>
          <a:lstStyle/>
          <a:p>
            <a:fld id="{84472C61-172B-426D-9CFD-8DC9BD39F636}" type="datetime1">
              <a:rPr lang="en-US" smtClean="0"/>
              <a:t>9/14/2022</a:t>
            </a:fld>
            <a:endParaRPr lang="en-US" dirty="0"/>
          </a:p>
        </p:txBody>
      </p:sp>
      <p:sp>
        <p:nvSpPr>
          <p:cNvPr id="3" name="Footer Placeholder 2">
            <a:extLst>
              <a:ext uri="{FF2B5EF4-FFF2-40B4-BE49-F238E27FC236}">
                <a16:creationId xmlns:a16="http://schemas.microsoft.com/office/drawing/2014/main" id="{63447551-A4E4-4E4B-AC5A-F5925F219258}"/>
              </a:ext>
            </a:extLst>
          </p:cNvPr>
          <p:cNvSpPr>
            <a:spLocks noGrp="1"/>
          </p:cNvSpPr>
          <p:nvPr>
            <p:ph type="ftr" sz="quarter" idx="11"/>
          </p:nvPr>
        </p:nvSpPr>
        <p:spPr/>
        <p:txBody>
          <a:bodyPr/>
          <a:lstStyle/>
          <a:p>
            <a:r>
              <a:rPr lang="en-US"/>
              <a:t>Dundalk Institute Of Technology</a:t>
            </a:r>
            <a:endParaRPr lang="en-US" dirty="0"/>
          </a:p>
        </p:txBody>
      </p:sp>
      <p:sp>
        <p:nvSpPr>
          <p:cNvPr id="4" name="Slide Number Placeholder 3">
            <a:extLst>
              <a:ext uri="{FF2B5EF4-FFF2-40B4-BE49-F238E27FC236}">
                <a16:creationId xmlns:a16="http://schemas.microsoft.com/office/drawing/2014/main" id="{42FD25F8-52B1-4852-B295-BA7CC9649BE8}"/>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7885158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4AE3D-55F7-402F-BD12-141A724B70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38B5973-F268-47E9-876A-389857C417E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A269416-477E-45D2-874A-1E320AB553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27AAE5-EFF3-4C6D-A4D5-78D3A789F27B}"/>
              </a:ext>
            </a:extLst>
          </p:cNvPr>
          <p:cNvSpPr>
            <a:spLocks noGrp="1"/>
          </p:cNvSpPr>
          <p:nvPr>
            <p:ph type="dt" sz="half" idx="10"/>
          </p:nvPr>
        </p:nvSpPr>
        <p:spPr/>
        <p:txBody>
          <a:bodyPr/>
          <a:lstStyle/>
          <a:p>
            <a:fld id="{DD60A37D-A884-4478-938D-58F4E2159209}" type="datetime1">
              <a:rPr lang="en-US" smtClean="0"/>
              <a:t>9/14/2022</a:t>
            </a:fld>
            <a:endParaRPr lang="en-US" dirty="0"/>
          </a:p>
        </p:txBody>
      </p:sp>
      <p:sp>
        <p:nvSpPr>
          <p:cNvPr id="6" name="Footer Placeholder 5">
            <a:extLst>
              <a:ext uri="{FF2B5EF4-FFF2-40B4-BE49-F238E27FC236}">
                <a16:creationId xmlns:a16="http://schemas.microsoft.com/office/drawing/2014/main" id="{FB82C180-CA54-4DB0-8570-0FCF8FC8D0BD}"/>
              </a:ext>
            </a:extLst>
          </p:cNvPr>
          <p:cNvSpPr>
            <a:spLocks noGrp="1"/>
          </p:cNvSpPr>
          <p:nvPr>
            <p:ph type="ftr" sz="quarter" idx="11"/>
          </p:nvPr>
        </p:nvSpPr>
        <p:spPr/>
        <p:txBody>
          <a:bodyPr/>
          <a:lstStyle/>
          <a:p>
            <a:r>
              <a:rPr lang="en-US"/>
              <a:t>Dundalk Institute Of Technology</a:t>
            </a:r>
            <a:endParaRPr lang="en-US" dirty="0"/>
          </a:p>
        </p:txBody>
      </p:sp>
      <p:sp>
        <p:nvSpPr>
          <p:cNvPr id="7" name="Slide Number Placeholder 6">
            <a:extLst>
              <a:ext uri="{FF2B5EF4-FFF2-40B4-BE49-F238E27FC236}">
                <a16:creationId xmlns:a16="http://schemas.microsoft.com/office/drawing/2014/main" id="{6AC3B191-6D88-4732-8DB9-7921194CB74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127257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21F2D-CDF2-45FF-AEFF-BAF496A06E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F6A54CA-DF70-4E6C-B520-F53709DE182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AA392F5-70C7-4636-9FA7-5EA36DBA6C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4BE86C-FC39-4924-8372-3107B3ACB76F}"/>
              </a:ext>
            </a:extLst>
          </p:cNvPr>
          <p:cNvSpPr>
            <a:spLocks noGrp="1"/>
          </p:cNvSpPr>
          <p:nvPr>
            <p:ph type="dt" sz="half" idx="10"/>
          </p:nvPr>
        </p:nvSpPr>
        <p:spPr/>
        <p:txBody>
          <a:bodyPr/>
          <a:lstStyle/>
          <a:p>
            <a:fld id="{1F7FB9DF-2013-41F8-B63B-5BB3BB8EC338}" type="datetime1">
              <a:rPr lang="en-US" smtClean="0"/>
              <a:t>9/14/2022</a:t>
            </a:fld>
            <a:endParaRPr lang="en-US" dirty="0"/>
          </a:p>
        </p:txBody>
      </p:sp>
      <p:sp>
        <p:nvSpPr>
          <p:cNvPr id="6" name="Footer Placeholder 5">
            <a:extLst>
              <a:ext uri="{FF2B5EF4-FFF2-40B4-BE49-F238E27FC236}">
                <a16:creationId xmlns:a16="http://schemas.microsoft.com/office/drawing/2014/main" id="{2263D5C9-6AB3-44DE-9429-DEBB12A961DB}"/>
              </a:ext>
            </a:extLst>
          </p:cNvPr>
          <p:cNvSpPr>
            <a:spLocks noGrp="1"/>
          </p:cNvSpPr>
          <p:nvPr>
            <p:ph type="ftr" sz="quarter" idx="11"/>
          </p:nvPr>
        </p:nvSpPr>
        <p:spPr/>
        <p:txBody>
          <a:bodyPr/>
          <a:lstStyle/>
          <a:p>
            <a:r>
              <a:rPr lang="en-US"/>
              <a:t>Dundalk Institute Of Technology</a:t>
            </a:r>
            <a:endParaRPr lang="en-US" dirty="0"/>
          </a:p>
        </p:txBody>
      </p:sp>
      <p:sp>
        <p:nvSpPr>
          <p:cNvPr id="7" name="Slide Number Placeholder 6">
            <a:extLst>
              <a:ext uri="{FF2B5EF4-FFF2-40B4-BE49-F238E27FC236}">
                <a16:creationId xmlns:a16="http://schemas.microsoft.com/office/drawing/2014/main" id="{F71852B0-7B31-409C-A5E9-BDF15FDEDE7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3075161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A1B39E7-281A-4244-960B-A14A5768D50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D379F0D-2605-41CE-B110-A3DC471E39F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FCC6E4-D6CF-4D73-BD3B-FB3D460A670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6CD18A-834F-4D25-BA74-3E44D6F8B3D1}" type="datetime1">
              <a:rPr lang="en-US" smtClean="0"/>
              <a:t>9/14/2022</a:t>
            </a:fld>
            <a:endParaRPr lang="en-US" dirty="0"/>
          </a:p>
        </p:txBody>
      </p:sp>
      <p:sp>
        <p:nvSpPr>
          <p:cNvPr id="5" name="Footer Placeholder 4">
            <a:extLst>
              <a:ext uri="{FF2B5EF4-FFF2-40B4-BE49-F238E27FC236}">
                <a16:creationId xmlns:a16="http://schemas.microsoft.com/office/drawing/2014/main" id="{9276798D-0256-49A6-B31B-EBCE69DCE2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Dundalk Institute Of Technology</a:t>
            </a:r>
            <a:endParaRPr lang="en-US" dirty="0"/>
          </a:p>
        </p:txBody>
      </p:sp>
      <p:sp>
        <p:nvSpPr>
          <p:cNvPr id="6" name="Slide Number Placeholder 5">
            <a:extLst>
              <a:ext uri="{FF2B5EF4-FFF2-40B4-BE49-F238E27FC236}">
                <a16:creationId xmlns:a16="http://schemas.microsoft.com/office/drawing/2014/main" id="{5FF1E7D5-F297-46F1-932F-531407DE8C0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2703690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svg"/><Relationship Id="rId7" Type="http://schemas.openxmlformats.org/officeDocument/2006/relationships/image" Target="../media/image12.sv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sv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400FECD-8687-4013-96E0-C690ECB8913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9742637" y="383068"/>
            <a:ext cx="1792211" cy="923207"/>
          </a:xfrm>
          <a:prstGeom prst="rect">
            <a:avLst/>
          </a:prstGeom>
        </p:spPr>
      </p:pic>
      <p:sp>
        <p:nvSpPr>
          <p:cNvPr id="16" name="TextBox 15">
            <a:extLst>
              <a:ext uri="{FF2B5EF4-FFF2-40B4-BE49-F238E27FC236}">
                <a16:creationId xmlns:a16="http://schemas.microsoft.com/office/drawing/2014/main" id="{9DD565F9-FE47-4188-B3F1-AC321AB60D4F}"/>
              </a:ext>
            </a:extLst>
          </p:cNvPr>
          <p:cNvSpPr txBox="1"/>
          <p:nvPr/>
        </p:nvSpPr>
        <p:spPr>
          <a:xfrm>
            <a:off x="228621" y="4645149"/>
            <a:ext cx="9186170" cy="1092607"/>
          </a:xfrm>
          <a:prstGeom prst="rect">
            <a:avLst/>
          </a:prstGeom>
          <a:noFill/>
        </p:spPr>
        <p:txBody>
          <a:bodyPr wrap="square" rtlCol="0">
            <a:spAutoFit/>
          </a:bodyPr>
          <a:lstStyle/>
          <a:p>
            <a:r>
              <a:rPr lang="en-US" sz="6500" b="1" dirty="0">
                <a:effectLst>
                  <a:outerShdw blurRad="38100" dist="38100" dir="2700000" algn="tl">
                    <a:srgbClr val="000000">
                      <a:alpha val="43137"/>
                    </a:srgbClr>
                  </a:outerShdw>
                </a:effectLst>
                <a:latin typeface="Bahnschrift Light SemiCondensed" panose="020B0502040204020203" pitchFamily="34" charset="0"/>
              </a:rPr>
              <a:t>Suicide Analysis</a:t>
            </a:r>
          </a:p>
        </p:txBody>
      </p:sp>
      <p:sp>
        <p:nvSpPr>
          <p:cNvPr id="17" name="TextBox 16">
            <a:extLst>
              <a:ext uri="{FF2B5EF4-FFF2-40B4-BE49-F238E27FC236}">
                <a16:creationId xmlns:a16="http://schemas.microsoft.com/office/drawing/2014/main" id="{E4EEFD82-DE5B-4EBE-B9B3-2AC79AB927A3}"/>
              </a:ext>
            </a:extLst>
          </p:cNvPr>
          <p:cNvSpPr txBox="1"/>
          <p:nvPr/>
        </p:nvSpPr>
        <p:spPr>
          <a:xfrm>
            <a:off x="228621" y="4060374"/>
            <a:ext cx="5900153" cy="584775"/>
          </a:xfrm>
          <a:prstGeom prst="rect">
            <a:avLst/>
          </a:prstGeom>
          <a:noFill/>
        </p:spPr>
        <p:txBody>
          <a:bodyPr wrap="square" rtlCol="0">
            <a:spAutoFit/>
          </a:bodyPr>
          <a:lstStyle/>
          <a:p>
            <a:r>
              <a:rPr lang="en-US" sz="3200" dirty="0">
                <a:solidFill>
                  <a:srgbClr val="FFC000"/>
                </a:solidFill>
                <a:latin typeface="Bahnschrift Light SemiCondensed" panose="020B0502040204020203" pitchFamily="34" charset="0"/>
              </a:rPr>
              <a:t>Research Project 2022</a:t>
            </a:r>
          </a:p>
        </p:txBody>
      </p:sp>
      <p:sp>
        <p:nvSpPr>
          <p:cNvPr id="18" name="TextBox 17">
            <a:extLst>
              <a:ext uri="{FF2B5EF4-FFF2-40B4-BE49-F238E27FC236}">
                <a16:creationId xmlns:a16="http://schemas.microsoft.com/office/drawing/2014/main" id="{7C58BC10-C1F6-486A-BE19-67E586347C18}"/>
              </a:ext>
            </a:extLst>
          </p:cNvPr>
          <p:cNvSpPr txBox="1"/>
          <p:nvPr/>
        </p:nvSpPr>
        <p:spPr>
          <a:xfrm>
            <a:off x="9085486" y="6237801"/>
            <a:ext cx="3106514" cy="461665"/>
          </a:xfrm>
          <a:prstGeom prst="rect">
            <a:avLst/>
          </a:prstGeom>
          <a:noFill/>
        </p:spPr>
        <p:txBody>
          <a:bodyPr wrap="square" rtlCol="0">
            <a:spAutoFit/>
          </a:bodyPr>
          <a:lstStyle/>
          <a:p>
            <a:r>
              <a:rPr lang="en-US" sz="2400" dirty="0">
                <a:solidFill>
                  <a:srgbClr val="FFF8E1"/>
                </a:solidFill>
                <a:latin typeface="Bahnschrift Light SemiCondensed" panose="020B0502040204020203" pitchFamily="34" charset="0"/>
              </a:rPr>
              <a:t>Sujil Kumar K.M, DKIT</a:t>
            </a:r>
          </a:p>
        </p:txBody>
      </p:sp>
    </p:spTree>
    <p:extLst>
      <p:ext uri="{BB962C8B-B14F-4D97-AF65-F5344CB8AC3E}">
        <p14:creationId xmlns:p14="http://schemas.microsoft.com/office/powerpoint/2010/main" val="3223989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D883D52-986F-3C37-9183-03AA57B120DB}"/>
              </a:ext>
            </a:extLst>
          </p:cNvPr>
          <p:cNvSpPr>
            <a:spLocks noGrp="1"/>
          </p:cNvSpPr>
          <p:nvPr>
            <p:ph type="ftr" sz="quarter" idx="11"/>
          </p:nvPr>
        </p:nvSpPr>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Dundalk Institute Of Technology</a:t>
            </a:r>
          </a:p>
        </p:txBody>
      </p:sp>
      <p:sp>
        <p:nvSpPr>
          <p:cNvPr id="2" name="Rectangle 1">
            <a:extLst>
              <a:ext uri="{FF2B5EF4-FFF2-40B4-BE49-F238E27FC236}">
                <a16:creationId xmlns:a16="http://schemas.microsoft.com/office/drawing/2014/main" id="{FDA6E460-3E1B-AE3D-DCA1-BFB5253B1813}"/>
              </a:ext>
            </a:extLst>
          </p:cNvPr>
          <p:cNvSpPr/>
          <p:nvPr/>
        </p:nvSpPr>
        <p:spPr>
          <a:xfrm>
            <a:off x="0" y="6202042"/>
            <a:ext cx="12192000" cy="6559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ooter Placeholder 1">
            <a:extLst>
              <a:ext uri="{FF2B5EF4-FFF2-40B4-BE49-F238E27FC236}">
                <a16:creationId xmlns:a16="http://schemas.microsoft.com/office/drawing/2014/main" id="{16993F83-E460-5404-4F2C-AFD80FCBA0EB}"/>
              </a:ext>
            </a:extLst>
          </p:cNvPr>
          <p:cNvSpPr txBox="1">
            <a:spLocks/>
          </p:cNvSpPr>
          <p:nvPr/>
        </p:nvSpPr>
        <p:spPr>
          <a:xfrm>
            <a:off x="4038600" y="6357123"/>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chemeClr val="bg1"/>
                </a:solidFill>
              </a:rPr>
              <a:t>Dundalk Institute of Technology</a:t>
            </a:r>
            <a:endParaRPr lang="en-US" dirty="0">
              <a:solidFill>
                <a:schemeClr val="bg1"/>
              </a:solidFill>
            </a:endParaRPr>
          </a:p>
        </p:txBody>
      </p:sp>
      <p:pic>
        <p:nvPicPr>
          <p:cNvPr id="6" name="Picture 5">
            <a:extLst>
              <a:ext uri="{FF2B5EF4-FFF2-40B4-BE49-F238E27FC236}">
                <a16:creationId xmlns:a16="http://schemas.microsoft.com/office/drawing/2014/main" id="{ECD24A43-C140-D368-D5F1-3BD45E4A706E}"/>
              </a:ext>
            </a:extLst>
          </p:cNvPr>
          <p:cNvPicPr>
            <a:picLocks noChangeAspect="1"/>
          </p:cNvPicPr>
          <p:nvPr/>
        </p:nvPicPr>
        <p:blipFill rotWithShape="1">
          <a:blip r:embed="rId3"/>
          <a:srcRect r="4461"/>
          <a:stretch/>
        </p:blipFill>
        <p:spPr>
          <a:xfrm>
            <a:off x="314325" y="415656"/>
            <a:ext cx="5523767" cy="4029075"/>
          </a:xfrm>
          <a:prstGeom prst="rect">
            <a:avLst/>
          </a:prstGeom>
        </p:spPr>
      </p:pic>
      <p:pic>
        <p:nvPicPr>
          <p:cNvPr id="9" name="Picture 8">
            <a:extLst>
              <a:ext uri="{FF2B5EF4-FFF2-40B4-BE49-F238E27FC236}">
                <a16:creationId xmlns:a16="http://schemas.microsoft.com/office/drawing/2014/main" id="{8BC80A1B-D1DC-ADA6-A040-1E1EF0338A86}"/>
              </a:ext>
            </a:extLst>
          </p:cNvPr>
          <p:cNvPicPr>
            <a:picLocks noChangeAspect="1"/>
          </p:cNvPicPr>
          <p:nvPr/>
        </p:nvPicPr>
        <p:blipFill>
          <a:blip r:embed="rId4"/>
          <a:stretch>
            <a:fillRect/>
          </a:stretch>
        </p:blipFill>
        <p:spPr>
          <a:xfrm>
            <a:off x="6096000" y="415655"/>
            <a:ext cx="5876925" cy="4029075"/>
          </a:xfrm>
          <a:prstGeom prst="rect">
            <a:avLst/>
          </a:prstGeom>
        </p:spPr>
      </p:pic>
    </p:spTree>
    <p:extLst>
      <p:ext uri="{BB962C8B-B14F-4D97-AF65-F5344CB8AC3E}">
        <p14:creationId xmlns:p14="http://schemas.microsoft.com/office/powerpoint/2010/main" val="1542728865"/>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B972FA07-965E-A272-5B82-80E811D0FA6D}"/>
              </a:ext>
            </a:extLst>
          </p:cNvPr>
          <p:cNvSpPr>
            <a:spLocks noGrp="1"/>
          </p:cNvSpPr>
          <p:nvPr>
            <p:ph type="ftr" sz="quarter" idx="11"/>
          </p:nvPr>
        </p:nvSpPr>
        <p:spPr/>
        <p:txBody>
          <a:bodyPr/>
          <a:lstStyle/>
          <a:p>
            <a:r>
              <a:rPr lang="en-US"/>
              <a:t>Dundalk Institute Of Technology</a:t>
            </a:r>
            <a:endParaRPr lang="en-US" dirty="0"/>
          </a:p>
        </p:txBody>
      </p:sp>
      <p:sp>
        <p:nvSpPr>
          <p:cNvPr id="5" name="Rectangle 4">
            <a:extLst>
              <a:ext uri="{FF2B5EF4-FFF2-40B4-BE49-F238E27FC236}">
                <a16:creationId xmlns:a16="http://schemas.microsoft.com/office/drawing/2014/main" id="{1855E66B-061D-DA3E-63B8-D38D4C0B12F4}"/>
              </a:ext>
            </a:extLst>
          </p:cNvPr>
          <p:cNvSpPr/>
          <p:nvPr/>
        </p:nvSpPr>
        <p:spPr>
          <a:xfrm>
            <a:off x="0" y="6202042"/>
            <a:ext cx="12192000" cy="6559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1">
            <a:extLst>
              <a:ext uri="{FF2B5EF4-FFF2-40B4-BE49-F238E27FC236}">
                <a16:creationId xmlns:a16="http://schemas.microsoft.com/office/drawing/2014/main" id="{647EFE12-086C-BE28-507F-300B310D88EA}"/>
              </a:ext>
            </a:extLst>
          </p:cNvPr>
          <p:cNvSpPr txBox="1">
            <a:spLocks/>
          </p:cNvSpPr>
          <p:nvPr/>
        </p:nvSpPr>
        <p:spPr>
          <a:xfrm>
            <a:off x="4038600" y="6357123"/>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chemeClr val="bg1"/>
                </a:solidFill>
              </a:rPr>
              <a:t>Dundalk Institute of Technology</a:t>
            </a:r>
            <a:endParaRPr lang="en-US" dirty="0">
              <a:solidFill>
                <a:schemeClr val="bg1"/>
              </a:solidFill>
            </a:endParaRPr>
          </a:p>
        </p:txBody>
      </p:sp>
      <p:pic>
        <p:nvPicPr>
          <p:cNvPr id="12" name="Picture 11">
            <a:extLst>
              <a:ext uri="{FF2B5EF4-FFF2-40B4-BE49-F238E27FC236}">
                <a16:creationId xmlns:a16="http://schemas.microsoft.com/office/drawing/2014/main" id="{AA488356-E669-E82A-7CD5-588E8B516205}"/>
              </a:ext>
            </a:extLst>
          </p:cNvPr>
          <p:cNvPicPr>
            <a:picLocks noChangeAspect="1"/>
          </p:cNvPicPr>
          <p:nvPr/>
        </p:nvPicPr>
        <p:blipFill rotWithShape="1">
          <a:blip r:embed="rId2"/>
          <a:srcRect r="25051"/>
          <a:stretch/>
        </p:blipFill>
        <p:spPr>
          <a:xfrm>
            <a:off x="130257" y="135752"/>
            <a:ext cx="3908344" cy="4327509"/>
          </a:xfrm>
          <a:prstGeom prst="rect">
            <a:avLst/>
          </a:prstGeom>
        </p:spPr>
      </p:pic>
      <p:pic>
        <p:nvPicPr>
          <p:cNvPr id="14" name="Picture 13">
            <a:extLst>
              <a:ext uri="{FF2B5EF4-FFF2-40B4-BE49-F238E27FC236}">
                <a16:creationId xmlns:a16="http://schemas.microsoft.com/office/drawing/2014/main" id="{A79C1AAF-F4DC-4ED0-8E42-3B13A26EA0CD}"/>
              </a:ext>
            </a:extLst>
          </p:cNvPr>
          <p:cNvPicPr>
            <a:picLocks noChangeAspect="1"/>
          </p:cNvPicPr>
          <p:nvPr/>
        </p:nvPicPr>
        <p:blipFill rotWithShape="1">
          <a:blip r:embed="rId3"/>
          <a:srcRect r="25640"/>
          <a:stretch/>
        </p:blipFill>
        <p:spPr>
          <a:xfrm>
            <a:off x="3849666" y="134979"/>
            <a:ext cx="3802525" cy="4328282"/>
          </a:xfrm>
          <a:prstGeom prst="rect">
            <a:avLst/>
          </a:prstGeom>
        </p:spPr>
      </p:pic>
      <p:pic>
        <p:nvPicPr>
          <p:cNvPr id="16" name="Picture 15">
            <a:extLst>
              <a:ext uri="{FF2B5EF4-FFF2-40B4-BE49-F238E27FC236}">
                <a16:creationId xmlns:a16="http://schemas.microsoft.com/office/drawing/2014/main" id="{A668CAD7-71B7-6C14-30BF-388CAF7BDD8C}"/>
              </a:ext>
            </a:extLst>
          </p:cNvPr>
          <p:cNvPicPr>
            <a:picLocks noChangeAspect="1"/>
          </p:cNvPicPr>
          <p:nvPr/>
        </p:nvPicPr>
        <p:blipFill>
          <a:blip r:embed="rId4"/>
          <a:stretch>
            <a:fillRect/>
          </a:stretch>
        </p:blipFill>
        <p:spPr>
          <a:xfrm>
            <a:off x="7795588" y="425886"/>
            <a:ext cx="3802525" cy="4037376"/>
          </a:xfrm>
          <a:prstGeom prst="rect">
            <a:avLst/>
          </a:prstGeom>
        </p:spPr>
      </p:pic>
      <p:sp>
        <p:nvSpPr>
          <p:cNvPr id="17" name="TextBox 16">
            <a:extLst>
              <a:ext uri="{FF2B5EF4-FFF2-40B4-BE49-F238E27FC236}">
                <a16:creationId xmlns:a16="http://schemas.microsoft.com/office/drawing/2014/main" id="{E77C0E1B-90EA-0A9C-A39E-AB1508FA1521}"/>
              </a:ext>
            </a:extLst>
          </p:cNvPr>
          <p:cNvSpPr txBox="1"/>
          <p:nvPr/>
        </p:nvSpPr>
        <p:spPr>
          <a:xfrm>
            <a:off x="4038600" y="4492308"/>
            <a:ext cx="4403942" cy="369332"/>
          </a:xfrm>
          <a:prstGeom prst="rect">
            <a:avLst/>
          </a:prstGeom>
          <a:noFill/>
        </p:spPr>
        <p:txBody>
          <a:bodyPr wrap="square" rtlCol="0">
            <a:spAutoFit/>
          </a:bodyPr>
          <a:lstStyle/>
          <a:p>
            <a:r>
              <a:rPr lang="en-US" dirty="0">
                <a:solidFill>
                  <a:schemeClr val="tx1">
                    <a:lumMod val="50000"/>
                    <a:lumOff val="50000"/>
                  </a:schemeClr>
                </a:solidFill>
                <a:latin typeface="Bahnschrift Light SemiCondensed" panose="020B0502040204020203" pitchFamily="34" charset="0"/>
              </a:rPr>
              <a:t>Predictions for Ireland using three models</a:t>
            </a:r>
          </a:p>
        </p:txBody>
      </p:sp>
    </p:spTree>
    <p:extLst>
      <p:ext uri="{BB962C8B-B14F-4D97-AF65-F5344CB8AC3E}">
        <p14:creationId xmlns:p14="http://schemas.microsoft.com/office/powerpoint/2010/main" val="35423408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Physical Security Equipment to Prevent An Active Shooter">
            <a:extLst>
              <a:ext uri="{FF2B5EF4-FFF2-40B4-BE49-F238E27FC236}">
                <a16:creationId xmlns:a16="http://schemas.microsoft.com/office/drawing/2014/main" id="{A23229C7-182D-DCCE-401F-BF43C931ABA9}"/>
              </a:ext>
            </a:extLst>
          </p:cNvPr>
          <p:cNvPicPr>
            <a:picLocks noGrp="1" noRot="1" noChangeAspect="1" noMove="1" noResize="1" noEditPoints="1" noAdjustHandles="1" noChangeArrowheads="1" noChangeShapeType="1" noCrop="1"/>
          </p:cNvPicPr>
          <p:nvPr/>
        </p:nvPicPr>
        <p:blipFill>
          <a:blip r:embed="rId3">
            <a:alphaModFix amt="17000"/>
            <a:extLst>
              <a:ext uri="{28A0092B-C50C-407E-A947-70E740481C1C}">
                <a14:useLocalDpi xmlns:a14="http://schemas.microsoft.com/office/drawing/2010/main" val="0"/>
              </a:ext>
            </a:extLst>
          </a:blip>
          <a:srcRect/>
          <a:stretch>
            <a:fillRect/>
          </a:stretch>
        </p:blipFill>
        <p:spPr bwMode="auto">
          <a:xfrm>
            <a:off x="3229983" y="435710"/>
            <a:ext cx="5689178" cy="568917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6CCB6BD9-4D69-4662-86E5-9D71EF9B662B}"/>
              </a:ext>
            </a:extLst>
          </p:cNvPr>
          <p:cNvSpPr/>
          <p:nvPr/>
        </p:nvSpPr>
        <p:spPr>
          <a:xfrm>
            <a:off x="0" y="6202042"/>
            <a:ext cx="12192000" cy="6559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ooter Placeholder 1">
            <a:extLst>
              <a:ext uri="{FF2B5EF4-FFF2-40B4-BE49-F238E27FC236}">
                <a16:creationId xmlns:a16="http://schemas.microsoft.com/office/drawing/2014/main" id="{1F982B3B-45C9-4A30-99FB-7BA28997ECFD}"/>
              </a:ext>
            </a:extLst>
          </p:cNvPr>
          <p:cNvSpPr>
            <a:spLocks noGrp="1"/>
          </p:cNvSpPr>
          <p:nvPr>
            <p:ph type="ftr" sz="quarter" idx="11"/>
          </p:nvPr>
        </p:nvSpPr>
        <p:spPr/>
        <p:txBody>
          <a:bodyPr/>
          <a:lstStyle/>
          <a:p>
            <a:r>
              <a:rPr lang="en-US" dirty="0">
                <a:solidFill>
                  <a:schemeClr val="bg1"/>
                </a:solidFill>
              </a:rPr>
              <a:t>Dundalk Institute of Technology</a:t>
            </a:r>
          </a:p>
        </p:txBody>
      </p:sp>
      <p:sp>
        <p:nvSpPr>
          <p:cNvPr id="7" name="TextBox 6">
            <a:extLst>
              <a:ext uri="{FF2B5EF4-FFF2-40B4-BE49-F238E27FC236}">
                <a16:creationId xmlns:a16="http://schemas.microsoft.com/office/drawing/2014/main" id="{4D8669B1-5C46-40FC-89AC-B36E5234A04C}"/>
              </a:ext>
            </a:extLst>
          </p:cNvPr>
          <p:cNvSpPr txBox="1"/>
          <p:nvPr/>
        </p:nvSpPr>
        <p:spPr>
          <a:xfrm>
            <a:off x="1619534" y="343646"/>
            <a:ext cx="8952931" cy="830997"/>
          </a:xfrm>
          <a:prstGeom prst="rect">
            <a:avLst/>
          </a:prstGeom>
          <a:noFill/>
        </p:spPr>
        <p:txBody>
          <a:bodyPr wrap="square">
            <a:spAutoFit/>
          </a:bodyPr>
          <a:lstStyle/>
          <a:p>
            <a:pPr algn="ctr"/>
            <a:r>
              <a:rPr lang="en-US" sz="4800" b="1" dirty="0">
                <a:solidFill>
                  <a:schemeClr val="accent5">
                    <a:lumMod val="50000"/>
                  </a:schemeClr>
                </a:solidFill>
                <a:effectLst>
                  <a:outerShdw blurRad="38100" dist="38100" dir="2700000" algn="tl">
                    <a:srgbClr val="000000">
                      <a:alpha val="43137"/>
                    </a:srgbClr>
                  </a:outerShdw>
                </a:effectLst>
                <a:latin typeface="Bahnschrift Light SemiCondensed" panose="020B0502040204020203" pitchFamily="34" charset="0"/>
              </a:rPr>
              <a:t>Conclusion</a:t>
            </a:r>
          </a:p>
        </p:txBody>
      </p:sp>
      <p:sp>
        <p:nvSpPr>
          <p:cNvPr id="16" name="Oval 15">
            <a:extLst>
              <a:ext uri="{FF2B5EF4-FFF2-40B4-BE49-F238E27FC236}">
                <a16:creationId xmlns:a16="http://schemas.microsoft.com/office/drawing/2014/main" id="{3E8EA68D-AAC2-4BD2-957A-236B86BAA6C2}"/>
              </a:ext>
            </a:extLst>
          </p:cNvPr>
          <p:cNvSpPr/>
          <p:nvPr/>
        </p:nvSpPr>
        <p:spPr>
          <a:xfrm>
            <a:off x="419860" y="2649787"/>
            <a:ext cx="202032" cy="224597"/>
          </a:xfrm>
          <a:prstGeom prst="ellipse">
            <a:avLst/>
          </a:prstGeom>
          <a:solidFill>
            <a:schemeClr val="accent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7D0B9510-9AE9-4398-8334-5101C156021E}"/>
              </a:ext>
            </a:extLst>
          </p:cNvPr>
          <p:cNvSpPr/>
          <p:nvPr/>
        </p:nvSpPr>
        <p:spPr>
          <a:xfrm>
            <a:off x="419860" y="3249256"/>
            <a:ext cx="202032" cy="224597"/>
          </a:xfrm>
          <a:prstGeom prst="ellipse">
            <a:avLst/>
          </a:prstGeom>
          <a:solidFill>
            <a:schemeClr val="accent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6996685C-75E3-4E35-834F-1264055670BE}"/>
              </a:ext>
            </a:extLst>
          </p:cNvPr>
          <p:cNvSpPr txBox="1"/>
          <p:nvPr/>
        </p:nvSpPr>
        <p:spPr>
          <a:xfrm>
            <a:off x="686559" y="1900101"/>
            <a:ext cx="10392589" cy="523220"/>
          </a:xfrm>
          <a:prstGeom prst="rect">
            <a:avLst/>
          </a:prstGeom>
          <a:noFill/>
        </p:spPr>
        <p:txBody>
          <a:bodyPr wrap="none" rtlCol="0">
            <a:spAutoFit/>
          </a:bodyPr>
          <a:lstStyle/>
          <a:p>
            <a:r>
              <a:rPr lang="en-US" sz="2800" dirty="0">
                <a:solidFill>
                  <a:schemeClr val="bg2">
                    <a:lumMod val="25000"/>
                  </a:schemeClr>
                </a:solidFill>
                <a:latin typeface="Bahnschrift Light SemiCondensed" panose="020B0502040204020203" pitchFamily="34" charset="0"/>
              </a:rPr>
              <a:t>SARIMAX outperformed other models such as FB Prophet and Custom AR</a:t>
            </a:r>
          </a:p>
        </p:txBody>
      </p:sp>
      <p:sp>
        <p:nvSpPr>
          <p:cNvPr id="21" name="TextBox 20">
            <a:extLst>
              <a:ext uri="{FF2B5EF4-FFF2-40B4-BE49-F238E27FC236}">
                <a16:creationId xmlns:a16="http://schemas.microsoft.com/office/drawing/2014/main" id="{C7BF364A-D2A6-412E-8B5C-B18CE58B3D2E}"/>
              </a:ext>
            </a:extLst>
          </p:cNvPr>
          <p:cNvSpPr txBox="1"/>
          <p:nvPr/>
        </p:nvSpPr>
        <p:spPr>
          <a:xfrm>
            <a:off x="681843" y="3083340"/>
            <a:ext cx="9076524" cy="523220"/>
          </a:xfrm>
          <a:prstGeom prst="rect">
            <a:avLst/>
          </a:prstGeom>
          <a:noFill/>
        </p:spPr>
        <p:txBody>
          <a:bodyPr wrap="none" rtlCol="0">
            <a:spAutoFit/>
          </a:bodyPr>
          <a:lstStyle/>
          <a:p>
            <a:r>
              <a:rPr lang="en-US" sz="2800" dirty="0">
                <a:solidFill>
                  <a:schemeClr val="bg2">
                    <a:lumMod val="25000"/>
                  </a:schemeClr>
                </a:solidFill>
                <a:latin typeface="Bahnschrift Light SemiCondensed" panose="020B0502040204020203" pitchFamily="34" charset="0"/>
              </a:rPr>
              <a:t>Low and moderate GDP Per capita countries have more suicide </a:t>
            </a:r>
          </a:p>
        </p:txBody>
      </p:sp>
      <p:sp>
        <p:nvSpPr>
          <p:cNvPr id="25" name="Oval 24">
            <a:extLst>
              <a:ext uri="{FF2B5EF4-FFF2-40B4-BE49-F238E27FC236}">
                <a16:creationId xmlns:a16="http://schemas.microsoft.com/office/drawing/2014/main" id="{B0A59C5C-C8F1-4172-A9BD-37120DDC0E11}"/>
              </a:ext>
            </a:extLst>
          </p:cNvPr>
          <p:cNvSpPr/>
          <p:nvPr/>
        </p:nvSpPr>
        <p:spPr>
          <a:xfrm>
            <a:off x="419860" y="2053001"/>
            <a:ext cx="202032" cy="224597"/>
          </a:xfrm>
          <a:prstGeom prst="ellipse">
            <a:avLst/>
          </a:prstGeom>
          <a:solidFill>
            <a:schemeClr val="accent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83D2D3E0-4475-45EA-918B-4FEF1B153184}"/>
              </a:ext>
            </a:extLst>
          </p:cNvPr>
          <p:cNvSpPr txBox="1"/>
          <p:nvPr/>
        </p:nvSpPr>
        <p:spPr>
          <a:xfrm>
            <a:off x="686559" y="2489643"/>
            <a:ext cx="8557151" cy="523220"/>
          </a:xfrm>
          <a:prstGeom prst="rect">
            <a:avLst/>
          </a:prstGeom>
          <a:noFill/>
        </p:spPr>
        <p:txBody>
          <a:bodyPr wrap="none" rtlCol="0">
            <a:spAutoFit/>
          </a:bodyPr>
          <a:lstStyle>
            <a:defPPr>
              <a:defRPr lang="en-US"/>
            </a:defPPr>
            <a:lvl1pPr>
              <a:defRPr sz="2800">
                <a:solidFill>
                  <a:schemeClr val="bg2">
                    <a:lumMod val="25000"/>
                  </a:schemeClr>
                </a:solidFill>
                <a:latin typeface="Bahnschrift Light SemiCondensed" panose="020B0502040204020203" pitchFamily="34" charset="0"/>
              </a:defRPr>
            </a:lvl1pPr>
          </a:lstStyle>
          <a:p>
            <a:r>
              <a:rPr lang="en-US" dirty="0"/>
              <a:t>Russia, Ukraine, and Hungary have the highest suicide rate. </a:t>
            </a:r>
          </a:p>
        </p:txBody>
      </p:sp>
      <p:sp>
        <p:nvSpPr>
          <p:cNvPr id="28" name="Oval 27">
            <a:extLst>
              <a:ext uri="{FF2B5EF4-FFF2-40B4-BE49-F238E27FC236}">
                <a16:creationId xmlns:a16="http://schemas.microsoft.com/office/drawing/2014/main" id="{F695307C-611D-4A70-A743-3D1EDBD73022}"/>
              </a:ext>
            </a:extLst>
          </p:cNvPr>
          <p:cNvSpPr/>
          <p:nvPr/>
        </p:nvSpPr>
        <p:spPr>
          <a:xfrm>
            <a:off x="419860" y="3876095"/>
            <a:ext cx="202032" cy="224597"/>
          </a:xfrm>
          <a:prstGeom prst="ellipse">
            <a:avLst/>
          </a:prstGeom>
          <a:solidFill>
            <a:schemeClr val="accent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9835D8A8-64EA-4B73-AA6D-E720F3E7A6F0}"/>
              </a:ext>
            </a:extLst>
          </p:cNvPr>
          <p:cNvSpPr txBox="1"/>
          <p:nvPr/>
        </p:nvSpPr>
        <p:spPr>
          <a:xfrm>
            <a:off x="681843" y="3659928"/>
            <a:ext cx="10730823" cy="523220"/>
          </a:xfrm>
          <a:prstGeom prst="rect">
            <a:avLst/>
          </a:prstGeom>
          <a:noFill/>
        </p:spPr>
        <p:txBody>
          <a:bodyPr wrap="none" rtlCol="0">
            <a:spAutoFit/>
          </a:bodyPr>
          <a:lstStyle/>
          <a:p>
            <a:r>
              <a:rPr lang="en-US" sz="2800" dirty="0">
                <a:solidFill>
                  <a:schemeClr val="bg2">
                    <a:lumMod val="25000"/>
                  </a:schemeClr>
                </a:solidFill>
                <a:latin typeface="Bahnschrift Light SemiCondensed" panose="020B0502040204020203" pitchFamily="34" charset="0"/>
              </a:rPr>
              <a:t>By the year 2025 Ireland will have 118.49 suicides as per SARIMAX forecast </a:t>
            </a:r>
          </a:p>
        </p:txBody>
      </p:sp>
      <p:sp>
        <p:nvSpPr>
          <p:cNvPr id="3" name="Oval 2">
            <a:extLst>
              <a:ext uri="{FF2B5EF4-FFF2-40B4-BE49-F238E27FC236}">
                <a16:creationId xmlns:a16="http://schemas.microsoft.com/office/drawing/2014/main" id="{9D8FC5E6-D745-B049-CF17-7EC6C748AF18}"/>
              </a:ext>
            </a:extLst>
          </p:cNvPr>
          <p:cNvSpPr/>
          <p:nvPr/>
        </p:nvSpPr>
        <p:spPr>
          <a:xfrm>
            <a:off x="415307" y="4429620"/>
            <a:ext cx="202032" cy="224597"/>
          </a:xfrm>
          <a:prstGeom prst="ellipse">
            <a:avLst/>
          </a:prstGeom>
          <a:solidFill>
            <a:schemeClr val="accent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ECD4C78D-4CF4-B354-E144-5B13A6BBEE76}"/>
              </a:ext>
            </a:extLst>
          </p:cNvPr>
          <p:cNvSpPr txBox="1"/>
          <p:nvPr/>
        </p:nvSpPr>
        <p:spPr>
          <a:xfrm>
            <a:off x="681843" y="4236516"/>
            <a:ext cx="8377614" cy="523220"/>
          </a:xfrm>
          <a:prstGeom prst="rect">
            <a:avLst/>
          </a:prstGeom>
          <a:noFill/>
        </p:spPr>
        <p:txBody>
          <a:bodyPr wrap="none" rtlCol="0">
            <a:spAutoFit/>
          </a:bodyPr>
          <a:lstStyle/>
          <a:p>
            <a:r>
              <a:rPr lang="en-US" sz="2800" dirty="0">
                <a:solidFill>
                  <a:schemeClr val="bg2">
                    <a:lumMod val="25000"/>
                  </a:schemeClr>
                </a:solidFill>
                <a:latin typeface="Bahnschrift Light SemiCondensed" panose="020B0502040204020203" pitchFamily="34" charset="0"/>
              </a:rPr>
              <a:t>People with Age 35-54 are the most vulnerable age group </a:t>
            </a:r>
          </a:p>
        </p:txBody>
      </p:sp>
      <p:sp>
        <p:nvSpPr>
          <p:cNvPr id="6" name="TextBox 5">
            <a:extLst>
              <a:ext uri="{FF2B5EF4-FFF2-40B4-BE49-F238E27FC236}">
                <a16:creationId xmlns:a16="http://schemas.microsoft.com/office/drawing/2014/main" id="{A8BD434E-D1AE-AD2C-5C3A-912B7055C249}"/>
              </a:ext>
            </a:extLst>
          </p:cNvPr>
          <p:cNvSpPr txBox="1"/>
          <p:nvPr/>
        </p:nvSpPr>
        <p:spPr>
          <a:xfrm>
            <a:off x="681843" y="4813606"/>
            <a:ext cx="8810425" cy="523220"/>
          </a:xfrm>
          <a:prstGeom prst="rect">
            <a:avLst/>
          </a:prstGeom>
          <a:noFill/>
        </p:spPr>
        <p:txBody>
          <a:bodyPr wrap="none" rtlCol="0">
            <a:spAutoFit/>
          </a:bodyPr>
          <a:lstStyle/>
          <a:p>
            <a:r>
              <a:rPr lang="en-US" sz="2800" dirty="0">
                <a:solidFill>
                  <a:schemeClr val="bg2">
                    <a:lumMod val="25000"/>
                  </a:schemeClr>
                </a:solidFill>
                <a:latin typeface="Bahnschrift Light SemiCondensed" panose="020B0502040204020203" pitchFamily="34" charset="0"/>
              </a:rPr>
              <a:t>Men are more likely to commit to suicide compared to women</a:t>
            </a:r>
          </a:p>
        </p:txBody>
      </p:sp>
      <p:sp>
        <p:nvSpPr>
          <p:cNvPr id="8" name="Oval 7">
            <a:extLst>
              <a:ext uri="{FF2B5EF4-FFF2-40B4-BE49-F238E27FC236}">
                <a16:creationId xmlns:a16="http://schemas.microsoft.com/office/drawing/2014/main" id="{9E97F96D-D407-F55D-2682-0741907B8D02}"/>
              </a:ext>
            </a:extLst>
          </p:cNvPr>
          <p:cNvSpPr/>
          <p:nvPr/>
        </p:nvSpPr>
        <p:spPr>
          <a:xfrm>
            <a:off x="432560" y="4979308"/>
            <a:ext cx="202032" cy="224597"/>
          </a:xfrm>
          <a:prstGeom prst="ellipse">
            <a:avLst/>
          </a:prstGeom>
          <a:solidFill>
            <a:schemeClr val="accent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372968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841E190-96F1-4E2E-9AA7-BF67EF086DAA}"/>
              </a:ext>
            </a:extLst>
          </p:cNvPr>
          <p:cNvSpPr/>
          <p:nvPr/>
        </p:nvSpPr>
        <p:spPr>
          <a:xfrm>
            <a:off x="0" y="6202042"/>
            <a:ext cx="12192000" cy="6559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7829B53B-8FAF-40B6-BDE5-00375485D324}"/>
              </a:ext>
            </a:extLst>
          </p:cNvPr>
          <p:cNvSpPr>
            <a:spLocks noGrp="1"/>
          </p:cNvSpPr>
          <p:nvPr>
            <p:ph type="ftr" sz="quarter" idx="11"/>
          </p:nvPr>
        </p:nvSpPr>
        <p:spPr/>
        <p:txBody>
          <a:bodyPr/>
          <a:lstStyle/>
          <a:p>
            <a:r>
              <a:rPr lang="en-US" dirty="0">
                <a:solidFill>
                  <a:schemeClr val="bg1"/>
                </a:solidFill>
              </a:rPr>
              <a:t>Dundalk Institute of Technology</a:t>
            </a:r>
          </a:p>
        </p:txBody>
      </p:sp>
      <p:sp>
        <p:nvSpPr>
          <p:cNvPr id="9" name="TextBox 8">
            <a:extLst>
              <a:ext uri="{FF2B5EF4-FFF2-40B4-BE49-F238E27FC236}">
                <a16:creationId xmlns:a16="http://schemas.microsoft.com/office/drawing/2014/main" id="{6C120165-B43F-42F4-8E10-E34B51A63B1C}"/>
              </a:ext>
            </a:extLst>
          </p:cNvPr>
          <p:cNvSpPr txBox="1"/>
          <p:nvPr/>
        </p:nvSpPr>
        <p:spPr>
          <a:xfrm>
            <a:off x="1619534" y="343646"/>
            <a:ext cx="8952931" cy="830997"/>
          </a:xfrm>
          <a:prstGeom prst="rect">
            <a:avLst/>
          </a:prstGeom>
          <a:noFill/>
        </p:spPr>
        <p:txBody>
          <a:bodyPr wrap="square">
            <a:spAutoFit/>
          </a:bodyPr>
          <a:lstStyle/>
          <a:p>
            <a:pPr algn="ctr"/>
            <a:r>
              <a:rPr lang="en-US" sz="4800" b="1" dirty="0">
                <a:solidFill>
                  <a:schemeClr val="accent5">
                    <a:lumMod val="50000"/>
                  </a:schemeClr>
                </a:solidFill>
                <a:effectLst>
                  <a:outerShdw blurRad="38100" dist="38100" dir="2700000" algn="tl">
                    <a:srgbClr val="000000">
                      <a:alpha val="43137"/>
                    </a:srgbClr>
                  </a:outerShdw>
                </a:effectLst>
                <a:latin typeface="Bahnschrift Light SemiCondensed" panose="020B0502040204020203" pitchFamily="34" charset="0"/>
              </a:rPr>
              <a:t>References</a:t>
            </a:r>
          </a:p>
        </p:txBody>
      </p:sp>
      <p:sp>
        <p:nvSpPr>
          <p:cNvPr id="10" name="TextBox 9">
            <a:extLst>
              <a:ext uri="{FF2B5EF4-FFF2-40B4-BE49-F238E27FC236}">
                <a16:creationId xmlns:a16="http://schemas.microsoft.com/office/drawing/2014/main" id="{85E1DB0B-D262-4FD7-858F-F7286CE4D876}"/>
              </a:ext>
            </a:extLst>
          </p:cNvPr>
          <p:cNvSpPr txBox="1"/>
          <p:nvPr/>
        </p:nvSpPr>
        <p:spPr>
          <a:xfrm>
            <a:off x="901874" y="1814392"/>
            <a:ext cx="10375747" cy="375552"/>
          </a:xfrm>
          <a:prstGeom prst="rect">
            <a:avLst/>
          </a:prstGeom>
          <a:noFill/>
        </p:spPr>
        <p:txBody>
          <a:bodyPr wrap="square">
            <a:spAutoFit/>
          </a:bodyPr>
          <a:lstStyle>
            <a:defPPr>
              <a:defRPr lang="en-US"/>
            </a:defPPr>
            <a:lvl1pPr marR="0">
              <a:lnSpc>
                <a:spcPct val="107000"/>
              </a:lnSpc>
              <a:spcBef>
                <a:spcPts val="0"/>
              </a:spcBef>
              <a:spcAft>
                <a:spcPts val="800"/>
              </a:spcAft>
              <a:defRPr>
                <a:solidFill>
                  <a:schemeClr val="tx1">
                    <a:lumMod val="50000"/>
                    <a:lumOff val="50000"/>
                  </a:schemeClr>
                </a:solidFill>
                <a:effectLst/>
                <a:latin typeface="Calibri" panose="020F0502020204030204" pitchFamily="34" charset="0"/>
                <a:ea typeface="Calibri" panose="020F0502020204030204" pitchFamily="34" charset="0"/>
                <a:cs typeface="Times New Roman" panose="02020603050405020304" pitchFamily="18" charset="0"/>
              </a:defRPr>
            </a:lvl1pPr>
          </a:lstStyle>
          <a:p>
            <a:r>
              <a:rPr lang="en-US" dirty="0"/>
              <a:t>https://online.sbu.edu/news/importance-of-business-ethics - ethics image</a:t>
            </a:r>
          </a:p>
        </p:txBody>
      </p:sp>
      <p:sp>
        <p:nvSpPr>
          <p:cNvPr id="3" name="TextBox 2">
            <a:extLst>
              <a:ext uri="{FF2B5EF4-FFF2-40B4-BE49-F238E27FC236}">
                <a16:creationId xmlns:a16="http://schemas.microsoft.com/office/drawing/2014/main" id="{8D8F7EF9-AD98-F9FE-9387-7CCB0ACA058F}"/>
              </a:ext>
            </a:extLst>
          </p:cNvPr>
          <p:cNvSpPr txBox="1"/>
          <p:nvPr/>
        </p:nvSpPr>
        <p:spPr>
          <a:xfrm>
            <a:off x="901874" y="2395499"/>
            <a:ext cx="10233764" cy="968278"/>
          </a:xfrm>
          <a:prstGeom prst="rect">
            <a:avLst/>
          </a:prstGeom>
          <a:noFill/>
        </p:spPr>
        <p:txBody>
          <a:bodyPr wrap="square">
            <a:spAutoFit/>
          </a:bodyPr>
          <a:lstStyle>
            <a:defPPr>
              <a:defRPr lang="en-US"/>
            </a:defPPr>
            <a:lvl1pPr marR="0">
              <a:lnSpc>
                <a:spcPct val="107000"/>
              </a:lnSpc>
              <a:spcBef>
                <a:spcPts val="0"/>
              </a:spcBef>
              <a:spcAft>
                <a:spcPts val="800"/>
              </a:spcAft>
              <a:defRPr>
                <a:solidFill>
                  <a:schemeClr val="tx1">
                    <a:lumMod val="50000"/>
                    <a:lumOff val="50000"/>
                  </a:schemeClr>
                </a:solidFill>
                <a:effectLst/>
                <a:latin typeface="Calibri" panose="020F0502020204030204" pitchFamily="34" charset="0"/>
                <a:ea typeface="Calibri" panose="020F0502020204030204" pitchFamily="34" charset="0"/>
                <a:cs typeface="Times New Roman" panose="02020603050405020304" pitchFamily="18" charset="0"/>
              </a:defRPr>
            </a:lvl1pPr>
          </a:lstStyle>
          <a:p>
            <a:r>
              <a:rPr lang="en-US" dirty="0"/>
              <a:t>Brendan </a:t>
            </a:r>
            <a:r>
              <a:rPr lang="en-US" dirty="0" err="1"/>
              <a:t>Artley</a:t>
            </a:r>
            <a:r>
              <a:rPr lang="en-US" dirty="0"/>
              <a:t>. (2022). Time Series Forecasting with ARIMA , SARIMA and SARIMAX | by Brendan </a:t>
            </a:r>
            <a:r>
              <a:rPr lang="en-US" dirty="0" err="1"/>
              <a:t>Artley</a:t>
            </a:r>
            <a:r>
              <a:rPr lang="en-US" dirty="0"/>
              <a:t> | Towards Data Science. https://towardsdatascience.com/time-series-forecasting-with-arima-sarima-and-sarimax-ee61099e78f6 </a:t>
            </a:r>
          </a:p>
        </p:txBody>
      </p:sp>
      <p:sp>
        <p:nvSpPr>
          <p:cNvPr id="7" name="TextBox 6">
            <a:extLst>
              <a:ext uri="{FF2B5EF4-FFF2-40B4-BE49-F238E27FC236}">
                <a16:creationId xmlns:a16="http://schemas.microsoft.com/office/drawing/2014/main" id="{4D03C94F-F4EA-CA4D-58CC-C4A97331FA27}"/>
              </a:ext>
            </a:extLst>
          </p:cNvPr>
          <p:cNvSpPr txBox="1"/>
          <p:nvPr/>
        </p:nvSpPr>
        <p:spPr>
          <a:xfrm>
            <a:off x="901874" y="3518085"/>
            <a:ext cx="9895562" cy="369332"/>
          </a:xfrm>
          <a:prstGeom prst="rect">
            <a:avLst/>
          </a:prstGeom>
          <a:noFill/>
        </p:spPr>
        <p:txBody>
          <a:bodyPr wrap="square">
            <a:spAutoFit/>
          </a:bodyPr>
          <a:lstStyle>
            <a:defPPr>
              <a:defRPr lang="en-US"/>
            </a:defPPr>
            <a:lvl1pPr marR="0">
              <a:lnSpc>
                <a:spcPct val="107000"/>
              </a:lnSpc>
              <a:spcBef>
                <a:spcPts val="0"/>
              </a:spcBef>
              <a:spcAft>
                <a:spcPts val="800"/>
              </a:spcAft>
              <a:defRPr>
                <a:solidFill>
                  <a:schemeClr val="tx1">
                    <a:lumMod val="50000"/>
                    <a:lumOff val="50000"/>
                  </a:schemeClr>
                </a:solidFill>
                <a:effectLst/>
                <a:latin typeface="Calibri" panose="020F0502020204030204" pitchFamily="34" charset="0"/>
                <a:ea typeface="Calibri" panose="020F0502020204030204" pitchFamily="34" charset="0"/>
                <a:cs typeface="Times New Roman" panose="02020603050405020304" pitchFamily="18" charset="0"/>
              </a:defRPr>
            </a:lvl1pPr>
          </a:lstStyle>
          <a:p>
            <a:r>
              <a:rPr lang="en-US" dirty="0"/>
              <a:t>Elias Dabbas. (2019). Build a </a:t>
            </a:r>
            <a:r>
              <a:rPr lang="en-US" dirty="0" err="1"/>
              <a:t>Ploty</a:t>
            </a:r>
            <a:r>
              <a:rPr lang="en-US" dirty="0"/>
              <a:t> Dash App - Poverty Data Dashboard. https://povertydata.org/ </a:t>
            </a:r>
          </a:p>
        </p:txBody>
      </p:sp>
      <p:sp>
        <p:nvSpPr>
          <p:cNvPr id="11" name="TextBox 10">
            <a:extLst>
              <a:ext uri="{FF2B5EF4-FFF2-40B4-BE49-F238E27FC236}">
                <a16:creationId xmlns:a16="http://schemas.microsoft.com/office/drawing/2014/main" id="{A7B090D1-0C11-DDC9-26C4-C33EBEFDDC9A}"/>
              </a:ext>
            </a:extLst>
          </p:cNvPr>
          <p:cNvSpPr txBox="1"/>
          <p:nvPr/>
        </p:nvSpPr>
        <p:spPr>
          <a:xfrm>
            <a:off x="901874" y="4104879"/>
            <a:ext cx="10033348" cy="646331"/>
          </a:xfrm>
          <a:prstGeom prst="rect">
            <a:avLst/>
          </a:prstGeom>
          <a:noFill/>
        </p:spPr>
        <p:txBody>
          <a:bodyPr wrap="square">
            <a:spAutoFit/>
          </a:bodyPr>
          <a:lstStyle>
            <a:defPPr>
              <a:defRPr lang="en-US"/>
            </a:defPPr>
            <a:lvl1pPr marR="0">
              <a:lnSpc>
                <a:spcPct val="107000"/>
              </a:lnSpc>
              <a:spcBef>
                <a:spcPts val="0"/>
              </a:spcBef>
              <a:spcAft>
                <a:spcPts val="800"/>
              </a:spcAft>
              <a:defRPr>
                <a:solidFill>
                  <a:schemeClr val="tx1">
                    <a:lumMod val="50000"/>
                    <a:lumOff val="50000"/>
                  </a:schemeClr>
                </a:solidFill>
                <a:effectLst/>
                <a:latin typeface="Calibri" panose="020F0502020204030204" pitchFamily="34" charset="0"/>
                <a:ea typeface="Calibri" panose="020F0502020204030204" pitchFamily="34" charset="0"/>
                <a:cs typeface="Times New Roman" panose="02020603050405020304" pitchFamily="18" charset="0"/>
              </a:defRPr>
            </a:lvl1pPr>
          </a:lstStyle>
          <a:p>
            <a:r>
              <a:rPr lang="en-US" dirty="0"/>
              <a:t>Exploratory Data Analysis (EDA) using Python and Jupyter Notebooks - YouTube. (n.d.). </a:t>
            </a:r>
            <a:r>
              <a:rPr lang="en-US" dirty="0" err="1"/>
              <a:t>IGeek</a:t>
            </a:r>
            <a:r>
              <a:rPr lang="en-US" dirty="0"/>
              <a:t>. Retrieved August 27, 2022, from https://www.youtube.com/watch?v=iZ2MwVWKwr4 </a:t>
            </a:r>
          </a:p>
        </p:txBody>
      </p:sp>
      <p:sp>
        <p:nvSpPr>
          <p:cNvPr id="2" name="Rectangle 1">
            <a:extLst>
              <a:ext uri="{FF2B5EF4-FFF2-40B4-BE49-F238E27FC236}">
                <a16:creationId xmlns:a16="http://schemas.microsoft.com/office/drawing/2014/main" id="{B2E8BCA8-D609-0BE3-71A7-15DA7A756539}"/>
              </a:ext>
            </a:extLst>
          </p:cNvPr>
          <p:cNvSpPr>
            <a:spLocks noChangeArrowheads="1"/>
          </p:cNvSpPr>
          <p:nvPr/>
        </p:nvSpPr>
        <p:spPr bwMode="auto">
          <a:xfrm>
            <a:off x="901874" y="4951894"/>
            <a:ext cx="17648870" cy="1173463"/>
          </a:xfrm>
          <a:prstGeom prst="rect">
            <a:avLst/>
          </a:prstGeom>
          <a:noFill/>
        </p:spPr>
        <p:txBody>
          <a:bodyPr wrap="square">
            <a:spAutoFit/>
          </a:bodyPr>
          <a:lstStyle/>
          <a:p>
            <a:pPr>
              <a:lnSpc>
                <a:spcPct val="107000"/>
              </a:lnSpc>
              <a:spcAft>
                <a:spcPts val="800"/>
              </a:spcAft>
            </a:pPr>
            <a:r>
              <a:rPr lang="en-US" altLang="en-US" dirty="0">
                <a:solidFill>
                  <a:schemeClr val="tx1">
                    <a:lumMod val="50000"/>
                    <a:lumOff val="50000"/>
                  </a:schemeClr>
                </a:solidFill>
                <a:latin typeface="Calibri" panose="020F0502020204030204" pitchFamily="34" charset="0"/>
                <a:ea typeface="Calibri" panose="020F0502020204030204" pitchFamily="34" charset="0"/>
                <a:cs typeface="Times New Roman" panose="02020603050405020304" pitchFamily="18" charset="0"/>
              </a:rPr>
              <a:t>Nagesh Singh Chauhan. (2022). DBSCAN Clustering Algorithm in Machine Learning - </a:t>
            </a:r>
            <a:r>
              <a:rPr lang="en-US" altLang="en-US" dirty="0" err="1">
                <a:solidFill>
                  <a:schemeClr val="tx1">
                    <a:lumMod val="50000"/>
                    <a:lumOff val="50000"/>
                  </a:schemeClr>
                </a:solidFill>
                <a:latin typeface="Calibri" panose="020F0502020204030204" pitchFamily="34" charset="0"/>
                <a:ea typeface="Calibri" panose="020F0502020204030204" pitchFamily="34" charset="0"/>
                <a:cs typeface="Times New Roman" panose="02020603050405020304" pitchFamily="18" charset="0"/>
              </a:rPr>
              <a:t>KDnuggets</a:t>
            </a:r>
            <a:r>
              <a:rPr lang="en-US" altLang="en-US" dirty="0">
                <a:solidFill>
                  <a:schemeClr val="tx1">
                    <a:lumMod val="50000"/>
                    <a:lumOff val="50000"/>
                  </a:schemeClr>
                </a:solidFill>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altLang="en-US" dirty="0">
                <a:solidFill>
                  <a:schemeClr val="tx1">
                    <a:lumMod val="50000"/>
                    <a:lumOff val="50000"/>
                  </a:schemeClr>
                </a:solidFill>
                <a:latin typeface="Calibri" panose="020F0502020204030204" pitchFamily="34" charset="0"/>
                <a:ea typeface="Calibri" panose="020F0502020204030204" pitchFamily="34" charset="0"/>
                <a:cs typeface="Times New Roman" panose="02020603050405020304" pitchFamily="18" charset="0"/>
              </a:rPr>
              <a:t>https://www.kdnuggets.com/2020/04/dbscan-clustering-algorithm-machine-learning.html</a:t>
            </a:r>
          </a:p>
          <a:p>
            <a:pPr>
              <a:lnSpc>
                <a:spcPct val="107000"/>
              </a:lnSpc>
              <a:spcAft>
                <a:spcPts val="800"/>
              </a:spcAft>
            </a:pPr>
            <a:r>
              <a:rPr lang="en-US" altLang="en-US" dirty="0">
                <a:solidFill>
                  <a:schemeClr val="tx1">
                    <a:lumMod val="50000"/>
                    <a:lumOff val="50000"/>
                  </a:schemeClr>
                </a:solidFill>
                <a:latin typeface="Calibri" panose="020F0502020204030204" pitchFamily="34"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145911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2000" b="-12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BA9D0BF7-AB76-4F78-BF9B-4CDF1131C1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65699" y="1"/>
            <a:ext cx="2526373" cy="1590680"/>
          </a:xfrm>
          <a:prstGeom prst="rect">
            <a:avLst/>
          </a:prstGeom>
        </p:spPr>
      </p:pic>
      <p:sp>
        <p:nvSpPr>
          <p:cNvPr id="10" name="Footer Placeholder 1">
            <a:extLst>
              <a:ext uri="{FF2B5EF4-FFF2-40B4-BE49-F238E27FC236}">
                <a16:creationId xmlns:a16="http://schemas.microsoft.com/office/drawing/2014/main" id="{BD9CEF79-14A9-4A65-9CDC-744692EA19AF}"/>
              </a:ext>
            </a:extLst>
          </p:cNvPr>
          <p:cNvSpPr txBox="1">
            <a:spLocks/>
          </p:cNvSpPr>
          <p:nvPr/>
        </p:nvSpPr>
        <p:spPr>
          <a:xfrm>
            <a:off x="4038600" y="6424612"/>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Dundalk Institute Of Technology</a:t>
            </a:r>
          </a:p>
        </p:txBody>
      </p:sp>
      <p:sp>
        <p:nvSpPr>
          <p:cNvPr id="2" name="Rectangle 1">
            <a:extLst>
              <a:ext uri="{FF2B5EF4-FFF2-40B4-BE49-F238E27FC236}">
                <a16:creationId xmlns:a16="http://schemas.microsoft.com/office/drawing/2014/main" id="{239F242D-A35B-B6EF-ED12-64C1FFFFA96D}"/>
              </a:ext>
            </a:extLst>
          </p:cNvPr>
          <p:cNvSpPr/>
          <p:nvPr/>
        </p:nvSpPr>
        <p:spPr>
          <a:xfrm>
            <a:off x="0" y="6202042"/>
            <a:ext cx="12192000" cy="6559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ooter Placeholder 3">
            <a:extLst>
              <a:ext uri="{FF2B5EF4-FFF2-40B4-BE49-F238E27FC236}">
                <a16:creationId xmlns:a16="http://schemas.microsoft.com/office/drawing/2014/main" id="{299F6A9C-C40A-7318-0E67-0C21A23BE09B}"/>
              </a:ext>
            </a:extLst>
          </p:cNvPr>
          <p:cNvSpPr>
            <a:spLocks noGrp="1"/>
          </p:cNvSpPr>
          <p:nvPr>
            <p:ph type="ftr" sz="quarter" idx="11"/>
          </p:nvPr>
        </p:nvSpPr>
        <p:spPr>
          <a:xfrm>
            <a:off x="4038600" y="6356350"/>
            <a:ext cx="4114800" cy="365125"/>
          </a:xfrm>
        </p:spPr>
        <p:txBody>
          <a:bodyPr/>
          <a:lstStyle/>
          <a:p>
            <a:r>
              <a:rPr lang="en-US" dirty="0">
                <a:solidFill>
                  <a:schemeClr val="bg1"/>
                </a:solidFill>
              </a:rPr>
              <a:t>Dundalk Institute of Technology</a:t>
            </a:r>
          </a:p>
        </p:txBody>
      </p:sp>
    </p:spTree>
    <p:extLst>
      <p:ext uri="{BB962C8B-B14F-4D97-AF65-F5344CB8AC3E}">
        <p14:creationId xmlns:p14="http://schemas.microsoft.com/office/powerpoint/2010/main" val="301363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7" name="Rectangle 56">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58">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F52CC382-0907-4E15-9CFF-41AA69693C99}"/>
              </a:ext>
            </a:extLst>
          </p:cNvPr>
          <p:cNvSpPr txBox="1"/>
          <p:nvPr/>
        </p:nvSpPr>
        <p:spPr>
          <a:xfrm>
            <a:off x="6926894" y="2426917"/>
            <a:ext cx="3832964" cy="2004165"/>
          </a:xfrm>
          <a:prstGeom prst="rect">
            <a:avLst/>
          </a:prstGeom>
        </p:spPr>
        <p:txBody>
          <a:bodyPr vert="horz" lIns="91440" tIns="45720" rIns="91440" bIns="45720" rtlCol="0" anchor="t">
            <a:normAutofit/>
          </a:bodyPr>
          <a:lstStyle/>
          <a:p>
            <a:pPr algn="ctr">
              <a:lnSpc>
                <a:spcPct val="90000"/>
              </a:lnSpc>
              <a:spcBef>
                <a:spcPct val="0"/>
              </a:spcBef>
              <a:spcAft>
                <a:spcPts val="600"/>
              </a:spcAft>
            </a:pPr>
            <a:r>
              <a:rPr lang="en-US" sz="4800" b="1" kern="1200" dirty="0">
                <a:solidFill>
                  <a:schemeClr val="tx2"/>
                </a:solidFill>
                <a:effectLst>
                  <a:outerShdw blurRad="38100" dist="38100" dir="2700000" algn="tl">
                    <a:srgbClr val="000000">
                      <a:alpha val="43137"/>
                    </a:srgbClr>
                  </a:outerShdw>
                </a:effectLst>
                <a:latin typeface="+mj-lt"/>
                <a:ea typeface="+mj-ea"/>
                <a:cs typeface="+mj-cs"/>
              </a:rPr>
              <a:t>Why Suicide Analysis ?</a:t>
            </a:r>
          </a:p>
        </p:txBody>
      </p:sp>
      <p:pic>
        <p:nvPicPr>
          <p:cNvPr id="3" name="Picture 2">
            <a:extLst>
              <a:ext uri="{FF2B5EF4-FFF2-40B4-BE49-F238E27FC236}">
                <a16:creationId xmlns:a16="http://schemas.microsoft.com/office/drawing/2014/main" id="{27EE3783-14A6-4DF6-836A-94416C21F51F}"/>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1000"/>
                    </a14:imgEffect>
                    <a14:imgEffect>
                      <a14:brightnessContrast bright="43000"/>
                    </a14:imgEffect>
                  </a14:imgLayer>
                </a14:imgProps>
              </a:ext>
              <a:ext uri="{28A0092B-C50C-407E-A947-70E740481C1C}">
                <a14:useLocalDpi xmlns:a14="http://schemas.microsoft.com/office/drawing/2010/main" val="0"/>
              </a:ext>
            </a:extLst>
          </a:blip>
          <a:stretch>
            <a:fillRect/>
          </a:stretch>
        </p:blipFill>
        <p:spPr>
          <a:xfrm>
            <a:off x="578127" y="1697277"/>
            <a:ext cx="3666445" cy="4377846"/>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61" name="Group 60">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62" name="Freeform: Shape 61">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Freeform: Shape 62">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Freeform: Shape 63">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Footer Placeholder 1">
            <a:extLst>
              <a:ext uri="{FF2B5EF4-FFF2-40B4-BE49-F238E27FC236}">
                <a16:creationId xmlns:a16="http://schemas.microsoft.com/office/drawing/2014/main" id="{84ABF61C-AE1A-47FF-8589-A224555D8C44}"/>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Dundalk Institute of Technology</a:t>
            </a:r>
          </a:p>
        </p:txBody>
      </p:sp>
      <p:sp>
        <p:nvSpPr>
          <p:cNvPr id="52" name="Rectangle 51">
            <a:extLst>
              <a:ext uri="{FF2B5EF4-FFF2-40B4-BE49-F238E27FC236}">
                <a16:creationId xmlns:a16="http://schemas.microsoft.com/office/drawing/2014/main" id="{4E0ABCFA-5102-4571-91AB-297EF4334965}"/>
              </a:ext>
            </a:extLst>
          </p:cNvPr>
          <p:cNvSpPr/>
          <p:nvPr/>
        </p:nvSpPr>
        <p:spPr>
          <a:xfrm>
            <a:off x="0" y="6201269"/>
            <a:ext cx="12192000" cy="6559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1">
            <a:extLst>
              <a:ext uri="{FF2B5EF4-FFF2-40B4-BE49-F238E27FC236}">
                <a16:creationId xmlns:a16="http://schemas.microsoft.com/office/drawing/2014/main" id="{E6F53532-6D4F-85D4-CADB-E0EB5F67AFE4}"/>
              </a:ext>
            </a:extLst>
          </p:cNvPr>
          <p:cNvSpPr txBox="1">
            <a:spLocks/>
          </p:cNvSpPr>
          <p:nvPr/>
        </p:nvSpPr>
        <p:spPr>
          <a:xfrm>
            <a:off x="4244572" y="6391203"/>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chemeClr val="bg1"/>
                </a:solidFill>
              </a:rPr>
              <a:t>Dundalk Institute of Technology</a:t>
            </a:r>
            <a:endParaRPr lang="en-US" dirty="0">
              <a:solidFill>
                <a:schemeClr val="bg1"/>
              </a:solidFill>
            </a:endParaRPr>
          </a:p>
        </p:txBody>
      </p:sp>
    </p:spTree>
    <p:extLst>
      <p:ext uri="{BB962C8B-B14F-4D97-AF65-F5344CB8AC3E}">
        <p14:creationId xmlns:p14="http://schemas.microsoft.com/office/powerpoint/2010/main" val="3627283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2BE9BC70-E51D-475B-95CC-25CE0A7C6ABB}"/>
              </a:ext>
            </a:extLst>
          </p:cNvPr>
          <p:cNvGrpSpPr/>
          <p:nvPr/>
        </p:nvGrpSpPr>
        <p:grpSpPr>
          <a:xfrm>
            <a:off x="6520069" y="516009"/>
            <a:ext cx="5087997" cy="4012518"/>
            <a:chOff x="7288213" y="2017713"/>
            <a:chExt cx="4311650" cy="3322637"/>
          </a:xfrm>
        </p:grpSpPr>
        <p:sp>
          <p:nvSpPr>
            <p:cNvPr id="14" name="Rectangle 13">
              <a:extLst>
                <a:ext uri="{FF2B5EF4-FFF2-40B4-BE49-F238E27FC236}">
                  <a16:creationId xmlns:a16="http://schemas.microsoft.com/office/drawing/2014/main" id="{FF28CB2F-0C2F-4EB3-8716-8E30AC54CC3A}"/>
                </a:ext>
              </a:extLst>
            </p:cNvPr>
            <p:cNvSpPr/>
            <p:nvPr/>
          </p:nvSpPr>
          <p:spPr>
            <a:xfrm>
              <a:off x="7416800" y="2133600"/>
              <a:ext cx="4025900" cy="23368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000" dirty="0">
                  <a:latin typeface="Arial" panose="020B0604020202020204" pitchFamily="34" charset="0"/>
                  <a:cs typeface="Arial" panose="020B0604020202020204" pitchFamily="34" charset="0"/>
                </a:rPr>
                <a:t>Enter Your</a:t>
              </a:r>
            </a:p>
            <a:p>
              <a:pPr algn="ctr">
                <a:lnSpc>
                  <a:spcPct val="150000"/>
                </a:lnSpc>
              </a:pPr>
              <a:r>
                <a:rPr lang="en-US" sz="2000" dirty="0">
                  <a:latin typeface="Arial" panose="020B0604020202020204" pitchFamily="34" charset="0"/>
                  <a:cs typeface="Arial" panose="020B0604020202020204" pitchFamily="34" charset="0"/>
                </a:rPr>
                <a:t>Screenshot Here</a:t>
              </a:r>
            </a:p>
          </p:txBody>
        </p:sp>
        <p:grpSp>
          <p:nvGrpSpPr>
            <p:cNvPr id="15" name="Group 36">
              <a:extLst>
                <a:ext uri="{FF2B5EF4-FFF2-40B4-BE49-F238E27FC236}">
                  <a16:creationId xmlns:a16="http://schemas.microsoft.com/office/drawing/2014/main" id="{4B9D84C6-8358-46B0-BCE6-39CC716BD89C}"/>
                </a:ext>
              </a:extLst>
            </p:cNvPr>
            <p:cNvGrpSpPr>
              <a:grpSpLocks noChangeAspect="1"/>
            </p:cNvGrpSpPr>
            <p:nvPr/>
          </p:nvGrpSpPr>
          <p:grpSpPr bwMode="auto">
            <a:xfrm>
              <a:off x="7288213" y="2017713"/>
              <a:ext cx="4311650" cy="3322637"/>
              <a:chOff x="255" y="1263"/>
              <a:chExt cx="2716" cy="2093"/>
            </a:xfrm>
          </p:grpSpPr>
          <p:sp>
            <p:nvSpPr>
              <p:cNvPr id="16" name="Freeform 37">
                <a:extLst>
                  <a:ext uri="{FF2B5EF4-FFF2-40B4-BE49-F238E27FC236}">
                    <a16:creationId xmlns:a16="http://schemas.microsoft.com/office/drawing/2014/main" id="{81A5C370-0C30-4C38-BD21-BE31562F30FC}"/>
                  </a:ext>
                </a:extLst>
              </p:cNvPr>
              <p:cNvSpPr>
                <a:spLocks/>
              </p:cNvSpPr>
              <p:nvPr/>
            </p:nvSpPr>
            <p:spPr bwMode="auto">
              <a:xfrm>
                <a:off x="1162" y="2963"/>
                <a:ext cx="908" cy="393"/>
              </a:xfrm>
              <a:custGeom>
                <a:avLst/>
                <a:gdLst>
                  <a:gd name="T0" fmla="*/ 432 w 453"/>
                  <a:gd name="T1" fmla="*/ 171 h 196"/>
                  <a:gd name="T2" fmla="*/ 396 w 453"/>
                  <a:gd name="T3" fmla="*/ 138 h 196"/>
                  <a:gd name="T4" fmla="*/ 379 w 453"/>
                  <a:gd name="T5" fmla="*/ 110 h 196"/>
                  <a:gd name="T6" fmla="*/ 369 w 453"/>
                  <a:gd name="T7" fmla="*/ 0 h 196"/>
                  <a:gd name="T8" fmla="*/ 84 w 453"/>
                  <a:gd name="T9" fmla="*/ 0 h 196"/>
                  <a:gd name="T10" fmla="*/ 74 w 453"/>
                  <a:gd name="T11" fmla="*/ 110 h 196"/>
                  <a:gd name="T12" fmla="*/ 58 w 453"/>
                  <a:gd name="T13" fmla="*/ 139 h 196"/>
                  <a:gd name="T14" fmla="*/ 21 w 453"/>
                  <a:gd name="T15" fmla="*/ 172 h 196"/>
                  <a:gd name="T16" fmla="*/ 32 w 453"/>
                  <a:gd name="T17" fmla="*/ 191 h 196"/>
                  <a:gd name="T18" fmla="*/ 196 w 453"/>
                  <a:gd name="T19" fmla="*/ 196 h 196"/>
                  <a:gd name="T20" fmla="*/ 257 w 453"/>
                  <a:gd name="T21" fmla="*/ 196 h 196"/>
                  <a:gd name="T22" fmla="*/ 422 w 453"/>
                  <a:gd name="T23" fmla="*/ 191 h 196"/>
                  <a:gd name="T24" fmla="*/ 432 w 453"/>
                  <a:gd name="T25" fmla="*/ 171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53" h="196">
                    <a:moveTo>
                      <a:pt x="432" y="171"/>
                    </a:moveTo>
                    <a:cubicBezTo>
                      <a:pt x="432" y="171"/>
                      <a:pt x="409" y="151"/>
                      <a:pt x="396" y="138"/>
                    </a:cubicBezTo>
                    <a:cubicBezTo>
                      <a:pt x="383" y="125"/>
                      <a:pt x="379" y="110"/>
                      <a:pt x="379" y="110"/>
                    </a:cubicBezTo>
                    <a:cubicBezTo>
                      <a:pt x="369" y="0"/>
                      <a:pt x="369" y="0"/>
                      <a:pt x="369" y="0"/>
                    </a:cubicBezTo>
                    <a:cubicBezTo>
                      <a:pt x="84" y="0"/>
                      <a:pt x="84" y="0"/>
                      <a:pt x="84" y="0"/>
                    </a:cubicBezTo>
                    <a:cubicBezTo>
                      <a:pt x="74" y="110"/>
                      <a:pt x="74" y="110"/>
                      <a:pt x="74" y="110"/>
                    </a:cubicBezTo>
                    <a:cubicBezTo>
                      <a:pt x="74" y="110"/>
                      <a:pt x="70" y="126"/>
                      <a:pt x="58" y="139"/>
                    </a:cubicBezTo>
                    <a:cubicBezTo>
                      <a:pt x="45" y="152"/>
                      <a:pt x="21" y="172"/>
                      <a:pt x="21" y="172"/>
                    </a:cubicBezTo>
                    <a:cubicBezTo>
                      <a:pt x="21" y="172"/>
                      <a:pt x="0" y="187"/>
                      <a:pt x="32" y="191"/>
                    </a:cubicBezTo>
                    <a:cubicBezTo>
                      <a:pt x="50" y="194"/>
                      <a:pt x="131" y="196"/>
                      <a:pt x="196" y="196"/>
                    </a:cubicBezTo>
                    <a:cubicBezTo>
                      <a:pt x="257" y="196"/>
                      <a:pt x="257" y="196"/>
                      <a:pt x="257" y="196"/>
                    </a:cubicBezTo>
                    <a:cubicBezTo>
                      <a:pt x="324" y="196"/>
                      <a:pt x="403" y="194"/>
                      <a:pt x="422" y="191"/>
                    </a:cubicBezTo>
                    <a:cubicBezTo>
                      <a:pt x="453" y="186"/>
                      <a:pt x="432" y="171"/>
                      <a:pt x="432" y="171"/>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38">
                <a:extLst>
                  <a:ext uri="{FF2B5EF4-FFF2-40B4-BE49-F238E27FC236}">
                    <a16:creationId xmlns:a16="http://schemas.microsoft.com/office/drawing/2014/main" id="{D1C38736-BBB8-4C3C-B3E3-913BC1966CB5}"/>
                  </a:ext>
                </a:extLst>
              </p:cNvPr>
              <p:cNvSpPr>
                <a:spLocks noEditPoints="1"/>
              </p:cNvSpPr>
              <p:nvPr/>
            </p:nvSpPr>
            <p:spPr bwMode="auto">
              <a:xfrm>
                <a:off x="255" y="1263"/>
                <a:ext cx="2716" cy="1660"/>
              </a:xfrm>
              <a:custGeom>
                <a:avLst/>
                <a:gdLst>
                  <a:gd name="T0" fmla="*/ 1323 w 1356"/>
                  <a:gd name="T1" fmla="*/ 0 h 828"/>
                  <a:gd name="T2" fmla="*/ 35 w 1356"/>
                  <a:gd name="T3" fmla="*/ 0 h 828"/>
                  <a:gd name="T4" fmla="*/ 0 w 1356"/>
                  <a:gd name="T5" fmla="*/ 36 h 828"/>
                  <a:gd name="T6" fmla="*/ 0 w 1356"/>
                  <a:gd name="T7" fmla="*/ 792 h 828"/>
                  <a:gd name="T8" fmla="*/ 35 w 1356"/>
                  <a:gd name="T9" fmla="*/ 828 h 828"/>
                  <a:gd name="T10" fmla="*/ 512 w 1356"/>
                  <a:gd name="T11" fmla="*/ 828 h 828"/>
                  <a:gd name="T12" fmla="*/ 539 w 1356"/>
                  <a:gd name="T13" fmla="*/ 828 h 828"/>
                  <a:gd name="T14" fmla="*/ 820 w 1356"/>
                  <a:gd name="T15" fmla="*/ 828 h 828"/>
                  <a:gd name="T16" fmla="*/ 849 w 1356"/>
                  <a:gd name="T17" fmla="*/ 828 h 828"/>
                  <a:gd name="T18" fmla="*/ 1323 w 1356"/>
                  <a:gd name="T19" fmla="*/ 828 h 828"/>
                  <a:gd name="T20" fmla="*/ 1356 w 1356"/>
                  <a:gd name="T21" fmla="*/ 792 h 828"/>
                  <a:gd name="T22" fmla="*/ 1356 w 1356"/>
                  <a:gd name="T23" fmla="*/ 36 h 828"/>
                  <a:gd name="T24" fmla="*/ 1323 w 1356"/>
                  <a:gd name="T25" fmla="*/ 0 h 828"/>
                  <a:gd name="T26" fmla="*/ 1300 w 1356"/>
                  <a:gd name="T27" fmla="*/ 768 h 828"/>
                  <a:gd name="T28" fmla="*/ 52 w 1356"/>
                  <a:gd name="T29" fmla="*/ 768 h 828"/>
                  <a:gd name="T30" fmla="*/ 52 w 1356"/>
                  <a:gd name="T31" fmla="*/ 60 h 828"/>
                  <a:gd name="T32" fmla="*/ 1300 w 1356"/>
                  <a:gd name="T33" fmla="*/ 60 h 828"/>
                  <a:gd name="T34" fmla="*/ 1300 w 1356"/>
                  <a:gd name="T35" fmla="*/ 768 h 8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56" h="828">
                    <a:moveTo>
                      <a:pt x="1323" y="0"/>
                    </a:moveTo>
                    <a:cubicBezTo>
                      <a:pt x="35" y="0"/>
                      <a:pt x="35" y="0"/>
                      <a:pt x="35" y="0"/>
                    </a:cubicBezTo>
                    <a:cubicBezTo>
                      <a:pt x="16" y="0"/>
                      <a:pt x="0" y="17"/>
                      <a:pt x="0" y="36"/>
                    </a:cubicBezTo>
                    <a:cubicBezTo>
                      <a:pt x="0" y="792"/>
                      <a:pt x="0" y="792"/>
                      <a:pt x="0" y="792"/>
                    </a:cubicBezTo>
                    <a:cubicBezTo>
                      <a:pt x="0" y="811"/>
                      <a:pt x="16" y="828"/>
                      <a:pt x="35" y="828"/>
                    </a:cubicBezTo>
                    <a:cubicBezTo>
                      <a:pt x="512" y="828"/>
                      <a:pt x="512" y="828"/>
                      <a:pt x="512" y="828"/>
                    </a:cubicBezTo>
                    <a:cubicBezTo>
                      <a:pt x="539" y="828"/>
                      <a:pt x="539" y="828"/>
                      <a:pt x="539" y="828"/>
                    </a:cubicBezTo>
                    <a:cubicBezTo>
                      <a:pt x="820" y="828"/>
                      <a:pt x="820" y="828"/>
                      <a:pt x="820" y="828"/>
                    </a:cubicBezTo>
                    <a:cubicBezTo>
                      <a:pt x="849" y="828"/>
                      <a:pt x="849" y="828"/>
                      <a:pt x="849" y="828"/>
                    </a:cubicBezTo>
                    <a:cubicBezTo>
                      <a:pt x="1323" y="828"/>
                      <a:pt x="1323" y="828"/>
                      <a:pt x="1323" y="828"/>
                    </a:cubicBezTo>
                    <a:cubicBezTo>
                      <a:pt x="1342" y="828"/>
                      <a:pt x="1356" y="811"/>
                      <a:pt x="1356" y="792"/>
                    </a:cubicBezTo>
                    <a:cubicBezTo>
                      <a:pt x="1356" y="36"/>
                      <a:pt x="1356" y="36"/>
                      <a:pt x="1356" y="36"/>
                    </a:cubicBezTo>
                    <a:cubicBezTo>
                      <a:pt x="1356" y="17"/>
                      <a:pt x="1342" y="0"/>
                      <a:pt x="1323" y="0"/>
                    </a:cubicBezTo>
                    <a:close/>
                    <a:moveTo>
                      <a:pt x="1300" y="768"/>
                    </a:moveTo>
                    <a:cubicBezTo>
                      <a:pt x="52" y="768"/>
                      <a:pt x="52" y="768"/>
                      <a:pt x="52" y="768"/>
                    </a:cubicBezTo>
                    <a:cubicBezTo>
                      <a:pt x="52" y="60"/>
                      <a:pt x="52" y="60"/>
                      <a:pt x="52" y="60"/>
                    </a:cubicBezTo>
                    <a:cubicBezTo>
                      <a:pt x="1300" y="60"/>
                      <a:pt x="1300" y="60"/>
                      <a:pt x="1300" y="60"/>
                    </a:cubicBezTo>
                    <a:lnTo>
                      <a:pt x="1300" y="768"/>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22" name="TextBox 21">
            <a:extLst>
              <a:ext uri="{FF2B5EF4-FFF2-40B4-BE49-F238E27FC236}">
                <a16:creationId xmlns:a16="http://schemas.microsoft.com/office/drawing/2014/main" id="{9B3518AD-1489-48CB-B48B-F0B67C737BAC}"/>
              </a:ext>
            </a:extLst>
          </p:cNvPr>
          <p:cNvSpPr txBox="1"/>
          <p:nvPr/>
        </p:nvSpPr>
        <p:spPr>
          <a:xfrm>
            <a:off x="482600" y="655132"/>
            <a:ext cx="5613400" cy="830997"/>
          </a:xfrm>
          <a:prstGeom prst="rect">
            <a:avLst/>
          </a:prstGeom>
          <a:noFill/>
        </p:spPr>
        <p:txBody>
          <a:bodyPr wrap="square" rtlCol="0">
            <a:spAutoFit/>
          </a:bodyPr>
          <a:lstStyle/>
          <a:p>
            <a:r>
              <a:rPr lang="en-US" sz="4800" b="1" dirty="0">
                <a:solidFill>
                  <a:schemeClr val="accent5">
                    <a:lumMod val="50000"/>
                  </a:schemeClr>
                </a:solidFill>
                <a:effectLst>
                  <a:outerShdw blurRad="38100" dist="38100" dir="2700000" algn="tl">
                    <a:srgbClr val="000000">
                      <a:alpha val="43137"/>
                    </a:srgbClr>
                  </a:outerShdw>
                </a:effectLst>
                <a:latin typeface="Bahnschrift Light SemiCondensed" panose="020B0502040204020203" pitchFamily="34" charset="0"/>
              </a:rPr>
              <a:t>Introduction</a:t>
            </a:r>
          </a:p>
        </p:txBody>
      </p:sp>
      <p:sp>
        <p:nvSpPr>
          <p:cNvPr id="30" name="TextBox 29">
            <a:extLst>
              <a:ext uri="{FF2B5EF4-FFF2-40B4-BE49-F238E27FC236}">
                <a16:creationId xmlns:a16="http://schemas.microsoft.com/office/drawing/2014/main" id="{0ED6329A-FAA2-4630-BC52-D221CC36405F}"/>
              </a:ext>
            </a:extLst>
          </p:cNvPr>
          <p:cNvSpPr txBox="1"/>
          <p:nvPr/>
        </p:nvSpPr>
        <p:spPr>
          <a:xfrm>
            <a:off x="517507" y="1897441"/>
            <a:ext cx="3860352" cy="523220"/>
          </a:xfrm>
          <a:prstGeom prst="rect">
            <a:avLst/>
          </a:prstGeom>
          <a:noFill/>
        </p:spPr>
        <p:txBody>
          <a:bodyPr wrap="none" rtlCol="0">
            <a:spAutoFit/>
          </a:bodyPr>
          <a:lstStyle/>
          <a:p>
            <a:r>
              <a:rPr lang="en-US" sz="2800" dirty="0">
                <a:solidFill>
                  <a:schemeClr val="bg2">
                    <a:lumMod val="25000"/>
                  </a:schemeClr>
                </a:solidFill>
                <a:latin typeface="Bahnschrift Light SemiCondensed" panose="020B0502040204020203" pitchFamily="34" charset="0"/>
              </a:rPr>
              <a:t>1. Area &amp; topic of research</a:t>
            </a:r>
          </a:p>
        </p:txBody>
      </p:sp>
      <p:sp>
        <p:nvSpPr>
          <p:cNvPr id="31" name="TextBox 30">
            <a:extLst>
              <a:ext uri="{FF2B5EF4-FFF2-40B4-BE49-F238E27FC236}">
                <a16:creationId xmlns:a16="http://schemas.microsoft.com/office/drawing/2014/main" id="{DAA4CF65-DEDA-4A2A-98AD-4A99AFAD78E7}"/>
              </a:ext>
            </a:extLst>
          </p:cNvPr>
          <p:cNvSpPr txBox="1"/>
          <p:nvPr/>
        </p:nvSpPr>
        <p:spPr>
          <a:xfrm>
            <a:off x="482600" y="2621835"/>
            <a:ext cx="4172937" cy="523220"/>
          </a:xfrm>
          <a:prstGeom prst="rect">
            <a:avLst/>
          </a:prstGeom>
          <a:noFill/>
        </p:spPr>
        <p:txBody>
          <a:bodyPr wrap="none" rtlCol="0">
            <a:spAutoFit/>
          </a:bodyPr>
          <a:lstStyle/>
          <a:p>
            <a:r>
              <a:rPr lang="en-US" sz="2800" dirty="0">
                <a:solidFill>
                  <a:schemeClr val="bg2">
                    <a:lumMod val="25000"/>
                  </a:schemeClr>
                </a:solidFill>
                <a:latin typeface="Bahnschrift Light SemiCondensed" panose="020B0502040204020203" pitchFamily="34" charset="0"/>
              </a:rPr>
              <a:t>2. Relevance of Visualisation</a:t>
            </a:r>
          </a:p>
        </p:txBody>
      </p:sp>
      <p:sp>
        <p:nvSpPr>
          <p:cNvPr id="36" name="TextBox 35">
            <a:extLst>
              <a:ext uri="{FF2B5EF4-FFF2-40B4-BE49-F238E27FC236}">
                <a16:creationId xmlns:a16="http://schemas.microsoft.com/office/drawing/2014/main" id="{5521E461-23A0-46F1-A2E5-A16EA29291B0}"/>
              </a:ext>
            </a:extLst>
          </p:cNvPr>
          <p:cNvSpPr txBox="1"/>
          <p:nvPr/>
        </p:nvSpPr>
        <p:spPr>
          <a:xfrm>
            <a:off x="482600" y="4070623"/>
            <a:ext cx="3674404" cy="523220"/>
          </a:xfrm>
          <a:prstGeom prst="rect">
            <a:avLst/>
          </a:prstGeom>
          <a:noFill/>
        </p:spPr>
        <p:txBody>
          <a:bodyPr wrap="none" rtlCol="0">
            <a:spAutoFit/>
          </a:bodyPr>
          <a:lstStyle/>
          <a:p>
            <a:r>
              <a:rPr lang="en-US" sz="2800" dirty="0">
                <a:solidFill>
                  <a:schemeClr val="bg2">
                    <a:lumMod val="25000"/>
                  </a:schemeClr>
                </a:solidFill>
                <a:latin typeface="Bahnschrift Light SemiCondensed" panose="020B0502040204020203" pitchFamily="34" charset="0"/>
              </a:rPr>
              <a:t>4. Social Impact on study</a:t>
            </a:r>
          </a:p>
        </p:txBody>
      </p:sp>
      <p:sp>
        <p:nvSpPr>
          <p:cNvPr id="39" name="TextBox 38">
            <a:extLst>
              <a:ext uri="{FF2B5EF4-FFF2-40B4-BE49-F238E27FC236}">
                <a16:creationId xmlns:a16="http://schemas.microsoft.com/office/drawing/2014/main" id="{62163B25-BD19-4482-93EB-CE1EA0986D8A}"/>
              </a:ext>
            </a:extLst>
          </p:cNvPr>
          <p:cNvSpPr txBox="1"/>
          <p:nvPr/>
        </p:nvSpPr>
        <p:spPr>
          <a:xfrm>
            <a:off x="482600" y="3346229"/>
            <a:ext cx="2824812" cy="954107"/>
          </a:xfrm>
          <a:prstGeom prst="rect">
            <a:avLst/>
          </a:prstGeom>
          <a:noFill/>
        </p:spPr>
        <p:txBody>
          <a:bodyPr wrap="none" rtlCol="0">
            <a:spAutoFit/>
          </a:bodyPr>
          <a:lstStyle/>
          <a:p>
            <a:r>
              <a:rPr lang="en-US" sz="2800" dirty="0">
                <a:solidFill>
                  <a:schemeClr val="bg2">
                    <a:lumMod val="25000"/>
                  </a:schemeClr>
                </a:solidFill>
                <a:latin typeface="Bahnschrift Light SemiCondensed" panose="020B0502040204020203" pitchFamily="34" charset="0"/>
              </a:rPr>
              <a:t>3. Previous studies</a:t>
            </a:r>
          </a:p>
          <a:p>
            <a:r>
              <a:rPr lang="en-US" sz="2800" dirty="0">
                <a:solidFill>
                  <a:schemeClr val="bg2">
                    <a:lumMod val="25000"/>
                  </a:schemeClr>
                </a:solidFill>
                <a:latin typeface="Bahnschrift Light SemiCondensed" panose="020B0502040204020203" pitchFamily="34" charset="0"/>
              </a:rPr>
              <a:t> </a:t>
            </a:r>
          </a:p>
        </p:txBody>
      </p:sp>
      <p:sp>
        <p:nvSpPr>
          <p:cNvPr id="41" name="Rectangle 40">
            <a:extLst>
              <a:ext uri="{FF2B5EF4-FFF2-40B4-BE49-F238E27FC236}">
                <a16:creationId xmlns:a16="http://schemas.microsoft.com/office/drawing/2014/main" id="{7FB98BD3-114F-4C4F-9586-6685AF6E1CF4}"/>
              </a:ext>
            </a:extLst>
          </p:cNvPr>
          <p:cNvSpPr/>
          <p:nvPr/>
        </p:nvSpPr>
        <p:spPr>
          <a:xfrm>
            <a:off x="0" y="6202042"/>
            <a:ext cx="12192000" cy="6559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Footer Placeholder 1">
            <a:extLst>
              <a:ext uri="{FF2B5EF4-FFF2-40B4-BE49-F238E27FC236}">
                <a16:creationId xmlns:a16="http://schemas.microsoft.com/office/drawing/2014/main" id="{7533EC15-1D69-43D3-AC4F-2E634A8FB224}"/>
              </a:ext>
            </a:extLst>
          </p:cNvPr>
          <p:cNvSpPr>
            <a:spLocks noGrp="1"/>
          </p:cNvSpPr>
          <p:nvPr>
            <p:ph type="ftr" sz="quarter" idx="11"/>
          </p:nvPr>
        </p:nvSpPr>
        <p:spPr/>
        <p:txBody>
          <a:bodyPr/>
          <a:lstStyle/>
          <a:p>
            <a:r>
              <a:rPr lang="en-US" dirty="0">
                <a:solidFill>
                  <a:schemeClr val="bg1"/>
                </a:solidFill>
              </a:rPr>
              <a:t>Dundalk Institute of Technology</a:t>
            </a:r>
          </a:p>
        </p:txBody>
      </p:sp>
      <p:pic>
        <p:nvPicPr>
          <p:cNvPr id="4" name="Picture 3">
            <a:extLst>
              <a:ext uri="{FF2B5EF4-FFF2-40B4-BE49-F238E27FC236}">
                <a16:creationId xmlns:a16="http://schemas.microsoft.com/office/drawing/2014/main" id="{FF10F675-6015-44C0-A8CD-56A729D284CB}"/>
              </a:ext>
            </a:extLst>
          </p:cNvPr>
          <p:cNvPicPr>
            <a:picLocks noChangeAspect="1"/>
          </p:cNvPicPr>
          <p:nvPr/>
        </p:nvPicPr>
        <p:blipFill rotWithShape="1">
          <a:blip r:embed="rId3">
            <a:extLst>
              <a:ext uri="{28A0092B-C50C-407E-A947-70E740481C1C}">
                <a14:useLocalDpi xmlns:a14="http://schemas.microsoft.com/office/drawing/2010/main" val="0"/>
              </a:ext>
            </a:extLst>
          </a:blip>
          <a:srcRect b="4838"/>
          <a:stretch/>
        </p:blipFill>
        <p:spPr>
          <a:xfrm>
            <a:off x="6688669" y="740435"/>
            <a:ext cx="4750795" cy="2737513"/>
          </a:xfrm>
          <a:prstGeom prst="rect">
            <a:avLst/>
          </a:prstGeom>
        </p:spPr>
      </p:pic>
    </p:spTree>
    <p:extLst>
      <p:ext uri="{BB962C8B-B14F-4D97-AF65-F5344CB8AC3E}">
        <p14:creationId xmlns:p14="http://schemas.microsoft.com/office/powerpoint/2010/main" val="153491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DF25C869-6E25-47D0-8092-A1118D74D053}"/>
              </a:ext>
            </a:extLst>
          </p:cNvPr>
          <p:cNvSpPr txBox="1"/>
          <p:nvPr/>
        </p:nvSpPr>
        <p:spPr>
          <a:xfrm>
            <a:off x="1619534" y="189757"/>
            <a:ext cx="8952931" cy="1107996"/>
          </a:xfrm>
          <a:prstGeom prst="rect">
            <a:avLst/>
          </a:prstGeom>
          <a:noFill/>
        </p:spPr>
        <p:txBody>
          <a:bodyPr wrap="square">
            <a:spAutoFit/>
          </a:bodyPr>
          <a:lstStyle/>
          <a:p>
            <a:pPr algn="l"/>
            <a:endParaRPr lang="en-US" sz="1800" b="0" i="0" u="none" strike="noStrike" baseline="0" dirty="0">
              <a:solidFill>
                <a:srgbClr val="000000"/>
              </a:solidFill>
              <a:latin typeface="Calibri" panose="020F0502020204030204" pitchFamily="34" charset="0"/>
            </a:endParaRPr>
          </a:p>
          <a:p>
            <a:pPr algn="ctr"/>
            <a:r>
              <a:rPr lang="en-US" sz="1800" b="0" i="0" u="none" strike="noStrike" baseline="0" dirty="0">
                <a:solidFill>
                  <a:srgbClr val="000000"/>
                </a:solidFill>
                <a:latin typeface="Calibri" panose="020F0502020204030204" pitchFamily="34" charset="0"/>
              </a:rPr>
              <a:t> </a:t>
            </a:r>
            <a:r>
              <a:rPr lang="en-US" sz="4800" b="1" dirty="0">
                <a:solidFill>
                  <a:schemeClr val="accent5">
                    <a:lumMod val="50000"/>
                  </a:schemeClr>
                </a:solidFill>
                <a:effectLst>
                  <a:outerShdw blurRad="38100" dist="38100" dir="2700000" algn="tl">
                    <a:srgbClr val="000000">
                      <a:alpha val="43137"/>
                    </a:srgbClr>
                  </a:outerShdw>
                </a:effectLst>
                <a:latin typeface="Bahnschrift Light SemiCondensed" panose="020B0502040204020203" pitchFamily="34" charset="0"/>
              </a:rPr>
              <a:t>Ethical concepts</a:t>
            </a:r>
          </a:p>
        </p:txBody>
      </p:sp>
      <p:sp>
        <p:nvSpPr>
          <p:cNvPr id="15" name="Rectangle 14">
            <a:extLst>
              <a:ext uri="{FF2B5EF4-FFF2-40B4-BE49-F238E27FC236}">
                <a16:creationId xmlns:a16="http://schemas.microsoft.com/office/drawing/2014/main" id="{C3FE2679-34F6-4C6F-AB02-EF2CE8596C92}"/>
              </a:ext>
            </a:extLst>
          </p:cNvPr>
          <p:cNvSpPr/>
          <p:nvPr/>
        </p:nvSpPr>
        <p:spPr>
          <a:xfrm>
            <a:off x="0" y="6202042"/>
            <a:ext cx="12192000" cy="6559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92DA7BAC-DECC-49BC-8988-88CAE3161124}"/>
              </a:ext>
            </a:extLst>
          </p:cNvPr>
          <p:cNvSpPr/>
          <p:nvPr/>
        </p:nvSpPr>
        <p:spPr>
          <a:xfrm rot="911977">
            <a:off x="880208" y="1498008"/>
            <a:ext cx="876515" cy="876515"/>
          </a:xfrm>
          <a:prstGeom prst="ellipse">
            <a:avLst/>
          </a:prstGeom>
          <a:gradFill>
            <a:gsLst>
              <a:gs pos="0">
                <a:schemeClr val="accent1"/>
              </a:gs>
              <a:gs pos="100000">
                <a:schemeClr val="accent1">
                  <a:lumMod val="50000"/>
                </a:schemeClr>
              </a:gs>
            </a:gsLst>
            <a:lin ang="5400000" scaled="1"/>
          </a:gradFill>
          <a:ln>
            <a:noFill/>
          </a:ln>
          <a:effectLst>
            <a:outerShdw blurRad="50800" dist="38100" dir="5400000" algn="t"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IN" sz="1350"/>
          </a:p>
        </p:txBody>
      </p:sp>
      <p:sp>
        <p:nvSpPr>
          <p:cNvPr id="27" name="Oval 26">
            <a:extLst>
              <a:ext uri="{FF2B5EF4-FFF2-40B4-BE49-F238E27FC236}">
                <a16:creationId xmlns:a16="http://schemas.microsoft.com/office/drawing/2014/main" id="{01FEDF0E-7948-4237-9B90-A65E95FC6F43}"/>
              </a:ext>
            </a:extLst>
          </p:cNvPr>
          <p:cNvSpPr/>
          <p:nvPr/>
        </p:nvSpPr>
        <p:spPr>
          <a:xfrm rot="911977">
            <a:off x="989189" y="1606989"/>
            <a:ext cx="658552" cy="658552"/>
          </a:xfrm>
          <a:prstGeom prst="ellipse">
            <a:avLst/>
          </a:prstGeom>
          <a:gradFill flip="none" rotWithShape="1">
            <a:gsLst>
              <a:gs pos="0">
                <a:schemeClr val="bg1"/>
              </a:gs>
              <a:gs pos="100000">
                <a:schemeClr val="bg1">
                  <a:lumMod val="5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IN" sz="1350"/>
          </a:p>
        </p:txBody>
      </p:sp>
      <p:sp>
        <p:nvSpPr>
          <p:cNvPr id="28" name="TextBox 27">
            <a:extLst>
              <a:ext uri="{FF2B5EF4-FFF2-40B4-BE49-F238E27FC236}">
                <a16:creationId xmlns:a16="http://schemas.microsoft.com/office/drawing/2014/main" id="{0BA1089B-41A4-4944-BDED-CF1660AA5E1D}"/>
              </a:ext>
            </a:extLst>
          </p:cNvPr>
          <p:cNvSpPr txBox="1"/>
          <p:nvPr/>
        </p:nvSpPr>
        <p:spPr>
          <a:xfrm>
            <a:off x="1017397" y="1740057"/>
            <a:ext cx="602136" cy="415498"/>
          </a:xfrm>
          <a:prstGeom prst="rect">
            <a:avLst/>
          </a:prstGeom>
          <a:noFill/>
        </p:spPr>
        <p:txBody>
          <a:bodyPr wrap="square" rtlCol="0">
            <a:spAutoFit/>
          </a:bodyPr>
          <a:lstStyle/>
          <a:p>
            <a:pPr algn="ctr"/>
            <a:r>
              <a:rPr lang="en-US" sz="2100" b="1" dirty="0">
                <a:latin typeface="Cambria" panose="02040503050406030204" pitchFamily="18" charset="0"/>
                <a:ea typeface="Cambria" panose="02040503050406030204" pitchFamily="18" charset="0"/>
              </a:rPr>
              <a:t>01</a:t>
            </a:r>
            <a:endParaRPr lang="en-IN" sz="2100" b="1" dirty="0">
              <a:latin typeface="Cambria" panose="02040503050406030204" pitchFamily="18" charset="0"/>
              <a:ea typeface="Cambria" panose="02040503050406030204" pitchFamily="18" charset="0"/>
            </a:endParaRPr>
          </a:p>
        </p:txBody>
      </p:sp>
      <p:sp>
        <p:nvSpPr>
          <p:cNvPr id="29" name="Oval 28">
            <a:extLst>
              <a:ext uri="{FF2B5EF4-FFF2-40B4-BE49-F238E27FC236}">
                <a16:creationId xmlns:a16="http://schemas.microsoft.com/office/drawing/2014/main" id="{287F98E9-F2C6-4206-8CAC-ED48157985EA}"/>
              </a:ext>
            </a:extLst>
          </p:cNvPr>
          <p:cNvSpPr/>
          <p:nvPr/>
        </p:nvSpPr>
        <p:spPr>
          <a:xfrm rot="911977">
            <a:off x="880210" y="2562656"/>
            <a:ext cx="876515" cy="876515"/>
          </a:xfrm>
          <a:prstGeom prst="ellipse">
            <a:avLst/>
          </a:prstGeom>
          <a:gradFill>
            <a:gsLst>
              <a:gs pos="0">
                <a:schemeClr val="accent5"/>
              </a:gs>
              <a:gs pos="100000">
                <a:schemeClr val="accent5">
                  <a:lumMod val="50000"/>
                </a:schemeClr>
              </a:gs>
            </a:gsLst>
            <a:lin ang="5400000" scaled="1"/>
          </a:gradFill>
          <a:ln>
            <a:noFill/>
          </a:ln>
          <a:effectLst>
            <a:outerShdw blurRad="50800" dist="38100" dir="5400000" algn="t"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IN" sz="1350" dirty="0"/>
          </a:p>
        </p:txBody>
      </p:sp>
      <p:sp>
        <p:nvSpPr>
          <p:cNvPr id="30" name="Oval 29">
            <a:extLst>
              <a:ext uri="{FF2B5EF4-FFF2-40B4-BE49-F238E27FC236}">
                <a16:creationId xmlns:a16="http://schemas.microsoft.com/office/drawing/2014/main" id="{5D821B83-3CF5-45CB-90B7-5CFEAA4F3BD8}"/>
              </a:ext>
            </a:extLst>
          </p:cNvPr>
          <p:cNvSpPr/>
          <p:nvPr/>
        </p:nvSpPr>
        <p:spPr>
          <a:xfrm rot="911977">
            <a:off x="989191" y="2671637"/>
            <a:ext cx="658552" cy="658552"/>
          </a:xfrm>
          <a:prstGeom prst="ellipse">
            <a:avLst/>
          </a:prstGeom>
          <a:gradFill flip="none" rotWithShape="1">
            <a:gsLst>
              <a:gs pos="0">
                <a:schemeClr val="bg1"/>
              </a:gs>
              <a:gs pos="100000">
                <a:schemeClr val="bg1">
                  <a:lumMod val="5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IN" sz="1350"/>
          </a:p>
        </p:txBody>
      </p:sp>
      <p:sp>
        <p:nvSpPr>
          <p:cNvPr id="31" name="TextBox 30">
            <a:extLst>
              <a:ext uri="{FF2B5EF4-FFF2-40B4-BE49-F238E27FC236}">
                <a16:creationId xmlns:a16="http://schemas.microsoft.com/office/drawing/2014/main" id="{1FF5949E-0444-410C-AF5F-67FB95B913BF}"/>
              </a:ext>
            </a:extLst>
          </p:cNvPr>
          <p:cNvSpPr txBox="1"/>
          <p:nvPr/>
        </p:nvSpPr>
        <p:spPr>
          <a:xfrm>
            <a:off x="1017399" y="2804705"/>
            <a:ext cx="602136" cy="415498"/>
          </a:xfrm>
          <a:prstGeom prst="rect">
            <a:avLst/>
          </a:prstGeom>
          <a:noFill/>
        </p:spPr>
        <p:txBody>
          <a:bodyPr wrap="square" rtlCol="0">
            <a:spAutoFit/>
          </a:bodyPr>
          <a:lstStyle/>
          <a:p>
            <a:pPr algn="ctr"/>
            <a:r>
              <a:rPr lang="en-US" sz="2100" b="1" dirty="0">
                <a:latin typeface="Cambria" panose="02040503050406030204" pitchFamily="18" charset="0"/>
                <a:ea typeface="Cambria" panose="02040503050406030204" pitchFamily="18" charset="0"/>
              </a:rPr>
              <a:t>02</a:t>
            </a:r>
            <a:endParaRPr lang="en-IN" sz="2100" b="1" dirty="0">
              <a:latin typeface="Cambria" panose="02040503050406030204" pitchFamily="18" charset="0"/>
              <a:ea typeface="Cambria" panose="02040503050406030204" pitchFamily="18" charset="0"/>
            </a:endParaRPr>
          </a:p>
        </p:txBody>
      </p:sp>
      <p:sp>
        <p:nvSpPr>
          <p:cNvPr id="32" name="Oval 31">
            <a:extLst>
              <a:ext uri="{FF2B5EF4-FFF2-40B4-BE49-F238E27FC236}">
                <a16:creationId xmlns:a16="http://schemas.microsoft.com/office/drawing/2014/main" id="{CA7B3821-1589-4CE1-B8F9-BF72FB5E9CCE}"/>
              </a:ext>
            </a:extLst>
          </p:cNvPr>
          <p:cNvSpPr/>
          <p:nvPr/>
        </p:nvSpPr>
        <p:spPr>
          <a:xfrm rot="911977">
            <a:off x="880208" y="3625241"/>
            <a:ext cx="876515" cy="876515"/>
          </a:xfrm>
          <a:prstGeom prst="ellipse">
            <a:avLst/>
          </a:prstGeom>
          <a:gradFill>
            <a:gsLst>
              <a:gs pos="0">
                <a:schemeClr val="accent4"/>
              </a:gs>
              <a:gs pos="100000">
                <a:schemeClr val="accent4">
                  <a:lumMod val="50000"/>
                </a:schemeClr>
              </a:gs>
            </a:gsLst>
            <a:lin ang="5400000" scaled="1"/>
          </a:gradFill>
          <a:ln>
            <a:noFill/>
          </a:ln>
          <a:effectLst>
            <a:outerShdw blurRad="50800" dist="38100" dir="5400000" algn="t"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IN" sz="1350" dirty="0"/>
          </a:p>
        </p:txBody>
      </p:sp>
      <p:sp>
        <p:nvSpPr>
          <p:cNvPr id="33" name="Oval 32">
            <a:extLst>
              <a:ext uri="{FF2B5EF4-FFF2-40B4-BE49-F238E27FC236}">
                <a16:creationId xmlns:a16="http://schemas.microsoft.com/office/drawing/2014/main" id="{6B8BFE08-277A-4250-AF84-ED7B6A11A151}"/>
              </a:ext>
            </a:extLst>
          </p:cNvPr>
          <p:cNvSpPr/>
          <p:nvPr/>
        </p:nvSpPr>
        <p:spPr>
          <a:xfrm rot="911977">
            <a:off x="989189" y="3734222"/>
            <a:ext cx="658552" cy="658552"/>
          </a:xfrm>
          <a:prstGeom prst="ellipse">
            <a:avLst/>
          </a:prstGeom>
          <a:gradFill flip="none" rotWithShape="1">
            <a:gsLst>
              <a:gs pos="0">
                <a:schemeClr val="bg1"/>
              </a:gs>
              <a:gs pos="100000">
                <a:schemeClr val="bg1">
                  <a:lumMod val="5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IN" sz="1350"/>
          </a:p>
        </p:txBody>
      </p:sp>
      <p:sp>
        <p:nvSpPr>
          <p:cNvPr id="34" name="TextBox 33">
            <a:extLst>
              <a:ext uri="{FF2B5EF4-FFF2-40B4-BE49-F238E27FC236}">
                <a16:creationId xmlns:a16="http://schemas.microsoft.com/office/drawing/2014/main" id="{96771650-76B1-4AA9-9BFF-3DE8FA85D0DE}"/>
              </a:ext>
            </a:extLst>
          </p:cNvPr>
          <p:cNvSpPr txBox="1"/>
          <p:nvPr/>
        </p:nvSpPr>
        <p:spPr>
          <a:xfrm>
            <a:off x="1017397" y="3867290"/>
            <a:ext cx="602136" cy="415498"/>
          </a:xfrm>
          <a:prstGeom prst="rect">
            <a:avLst/>
          </a:prstGeom>
          <a:noFill/>
        </p:spPr>
        <p:txBody>
          <a:bodyPr wrap="square" rtlCol="0">
            <a:spAutoFit/>
          </a:bodyPr>
          <a:lstStyle/>
          <a:p>
            <a:pPr algn="ctr"/>
            <a:r>
              <a:rPr lang="en-US" sz="2100" b="1" dirty="0">
                <a:latin typeface="Cambria" panose="02040503050406030204" pitchFamily="18" charset="0"/>
                <a:ea typeface="Cambria" panose="02040503050406030204" pitchFamily="18" charset="0"/>
              </a:rPr>
              <a:t>03</a:t>
            </a:r>
            <a:endParaRPr lang="en-IN" sz="2100" b="1" dirty="0">
              <a:latin typeface="Cambria" panose="02040503050406030204" pitchFamily="18" charset="0"/>
              <a:ea typeface="Cambria" panose="02040503050406030204" pitchFamily="18" charset="0"/>
            </a:endParaRPr>
          </a:p>
        </p:txBody>
      </p:sp>
      <p:sp>
        <p:nvSpPr>
          <p:cNvPr id="38" name="Oval 37">
            <a:extLst>
              <a:ext uri="{FF2B5EF4-FFF2-40B4-BE49-F238E27FC236}">
                <a16:creationId xmlns:a16="http://schemas.microsoft.com/office/drawing/2014/main" id="{61EF20C3-5917-4B1A-B1F0-8B41A9FF7E37}"/>
              </a:ext>
            </a:extLst>
          </p:cNvPr>
          <p:cNvSpPr/>
          <p:nvPr/>
        </p:nvSpPr>
        <p:spPr>
          <a:xfrm rot="911977">
            <a:off x="880210" y="4689660"/>
            <a:ext cx="876515" cy="876514"/>
          </a:xfrm>
          <a:prstGeom prst="ellipse">
            <a:avLst/>
          </a:prstGeom>
          <a:gradFill flip="none" rotWithShape="1">
            <a:gsLst>
              <a:gs pos="0">
                <a:srgbClr val="92D050">
                  <a:shade val="30000"/>
                  <a:satMod val="115000"/>
                </a:srgbClr>
              </a:gs>
              <a:gs pos="50000">
                <a:srgbClr val="92D050">
                  <a:shade val="67500"/>
                  <a:satMod val="115000"/>
                </a:srgbClr>
              </a:gs>
              <a:gs pos="100000">
                <a:srgbClr val="92D050">
                  <a:shade val="100000"/>
                  <a:satMod val="115000"/>
                </a:srgbClr>
              </a:gs>
            </a:gsLst>
            <a:lin ang="16200000" scaled="1"/>
            <a:tileRect/>
          </a:gradFill>
          <a:ln>
            <a:noFill/>
          </a:ln>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IN" sz="1350" dirty="0"/>
          </a:p>
        </p:txBody>
      </p:sp>
      <p:sp>
        <p:nvSpPr>
          <p:cNvPr id="39" name="Oval 38">
            <a:extLst>
              <a:ext uri="{FF2B5EF4-FFF2-40B4-BE49-F238E27FC236}">
                <a16:creationId xmlns:a16="http://schemas.microsoft.com/office/drawing/2014/main" id="{9EDB10BF-AEAD-4C47-B5D1-ACC1C2B90A0A}"/>
              </a:ext>
            </a:extLst>
          </p:cNvPr>
          <p:cNvSpPr/>
          <p:nvPr/>
        </p:nvSpPr>
        <p:spPr>
          <a:xfrm rot="911977">
            <a:off x="989191" y="4798641"/>
            <a:ext cx="658552" cy="658551"/>
          </a:xfrm>
          <a:prstGeom prst="ellipse">
            <a:avLst/>
          </a:prstGeom>
          <a:gradFill flip="none" rotWithShape="1">
            <a:gsLst>
              <a:gs pos="0">
                <a:schemeClr val="bg1"/>
              </a:gs>
              <a:gs pos="100000">
                <a:schemeClr val="bg1">
                  <a:lumMod val="5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IN" sz="1350"/>
          </a:p>
        </p:txBody>
      </p:sp>
      <p:sp>
        <p:nvSpPr>
          <p:cNvPr id="40" name="TextBox 39">
            <a:extLst>
              <a:ext uri="{FF2B5EF4-FFF2-40B4-BE49-F238E27FC236}">
                <a16:creationId xmlns:a16="http://schemas.microsoft.com/office/drawing/2014/main" id="{E791099E-45A2-456E-A62A-B7911009BEB6}"/>
              </a:ext>
            </a:extLst>
          </p:cNvPr>
          <p:cNvSpPr txBox="1"/>
          <p:nvPr/>
        </p:nvSpPr>
        <p:spPr>
          <a:xfrm>
            <a:off x="1017399" y="4931709"/>
            <a:ext cx="602136" cy="415498"/>
          </a:xfrm>
          <a:prstGeom prst="rect">
            <a:avLst/>
          </a:prstGeom>
          <a:noFill/>
        </p:spPr>
        <p:txBody>
          <a:bodyPr wrap="square" rtlCol="0">
            <a:spAutoFit/>
          </a:bodyPr>
          <a:lstStyle/>
          <a:p>
            <a:pPr algn="ctr"/>
            <a:r>
              <a:rPr lang="en-US" sz="2100" b="1" dirty="0">
                <a:latin typeface="Cambria" panose="02040503050406030204" pitchFamily="18" charset="0"/>
                <a:ea typeface="Cambria" panose="02040503050406030204" pitchFamily="18" charset="0"/>
              </a:rPr>
              <a:t>04</a:t>
            </a:r>
            <a:endParaRPr lang="en-IN" sz="2100" b="1" dirty="0">
              <a:latin typeface="Cambria" panose="02040503050406030204" pitchFamily="18" charset="0"/>
              <a:ea typeface="Cambria" panose="02040503050406030204" pitchFamily="18" charset="0"/>
            </a:endParaRPr>
          </a:p>
        </p:txBody>
      </p:sp>
      <p:sp>
        <p:nvSpPr>
          <p:cNvPr id="2" name="Footer Placeholder 1">
            <a:extLst>
              <a:ext uri="{FF2B5EF4-FFF2-40B4-BE49-F238E27FC236}">
                <a16:creationId xmlns:a16="http://schemas.microsoft.com/office/drawing/2014/main" id="{495883E5-A319-4031-947E-4BFA85720A34}"/>
              </a:ext>
            </a:extLst>
          </p:cNvPr>
          <p:cNvSpPr>
            <a:spLocks noGrp="1"/>
          </p:cNvSpPr>
          <p:nvPr>
            <p:ph type="ftr" sz="quarter" idx="11"/>
          </p:nvPr>
        </p:nvSpPr>
        <p:spPr/>
        <p:txBody>
          <a:bodyPr/>
          <a:lstStyle/>
          <a:p>
            <a:r>
              <a:rPr lang="en-US" dirty="0">
                <a:solidFill>
                  <a:schemeClr val="bg1"/>
                </a:solidFill>
              </a:rPr>
              <a:t>Dundalk Institute of Technology</a:t>
            </a:r>
          </a:p>
        </p:txBody>
      </p:sp>
      <p:sp>
        <p:nvSpPr>
          <p:cNvPr id="108" name="TextBox 107">
            <a:extLst>
              <a:ext uri="{FF2B5EF4-FFF2-40B4-BE49-F238E27FC236}">
                <a16:creationId xmlns:a16="http://schemas.microsoft.com/office/drawing/2014/main" id="{E4D5EA4A-3225-4DFC-8B03-2B8453893A65}"/>
              </a:ext>
            </a:extLst>
          </p:cNvPr>
          <p:cNvSpPr txBox="1"/>
          <p:nvPr/>
        </p:nvSpPr>
        <p:spPr>
          <a:xfrm>
            <a:off x="2027323" y="1696950"/>
            <a:ext cx="2002471" cy="523220"/>
          </a:xfrm>
          <a:prstGeom prst="rect">
            <a:avLst/>
          </a:prstGeom>
          <a:noFill/>
        </p:spPr>
        <p:txBody>
          <a:bodyPr wrap="none" rtlCol="0">
            <a:spAutoFit/>
          </a:bodyPr>
          <a:lstStyle/>
          <a:p>
            <a:r>
              <a:rPr lang="en-US" sz="2800" dirty="0">
                <a:solidFill>
                  <a:schemeClr val="bg2">
                    <a:lumMod val="25000"/>
                  </a:schemeClr>
                </a:solidFill>
                <a:latin typeface="Bahnschrift Light SemiCondensed" panose="020B0502040204020203" pitchFamily="34" charset="0"/>
              </a:rPr>
              <a:t>Data Storage</a:t>
            </a:r>
          </a:p>
        </p:txBody>
      </p:sp>
      <p:sp>
        <p:nvSpPr>
          <p:cNvPr id="109" name="TextBox 108">
            <a:extLst>
              <a:ext uri="{FF2B5EF4-FFF2-40B4-BE49-F238E27FC236}">
                <a16:creationId xmlns:a16="http://schemas.microsoft.com/office/drawing/2014/main" id="{6346C158-6455-470C-9249-DA3A0FE5A65B}"/>
              </a:ext>
            </a:extLst>
          </p:cNvPr>
          <p:cNvSpPr txBox="1"/>
          <p:nvPr/>
        </p:nvSpPr>
        <p:spPr>
          <a:xfrm>
            <a:off x="2026574" y="2750844"/>
            <a:ext cx="1949573" cy="523220"/>
          </a:xfrm>
          <a:prstGeom prst="rect">
            <a:avLst/>
          </a:prstGeom>
          <a:noFill/>
        </p:spPr>
        <p:txBody>
          <a:bodyPr wrap="none" rtlCol="0">
            <a:spAutoFit/>
          </a:bodyPr>
          <a:lstStyle/>
          <a:p>
            <a:r>
              <a:rPr lang="en-US" sz="2800" dirty="0">
                <a:solidFill>
                  <a:schemeClr val="bg2">
                    <a:lumMod val="25000"/>
                  </a:schemeClr>
                </a:solidFill>
                <a:latin typeface="Bahnschrift Light SemiCondensed" panose="020B0502040204020203" pitchFamily="34" charset="0"/>
              </a:rPr>
              <a:t>Data Privacy</a:t>
            </a:r>
          </a:p>
        </p:txBody>
      </p:sp>
      <p:sp>
        <p:nvSpPr>
          <p:cNvPr id="110" name="TextBox 109">
            <a:extLst>
              <a:ext uri="{FF2B5EF4-FFF2-40B4-BE49-F238E27FC236}">
                <a16:creationId xmlns:a16="http://schemas.microsoft.com/office/drawing/2014/main" id="{412782A7-AE34-43EA-9DE4-59788EC48691}"/>
              </a:ext>
            </a:extLst>
          </p:cNvPr>
          <p:cNvSpPr txBox="1"/>
          <p:nvPr/>
        </p:nvSpPr>
        <p:spPr>
          <a:xfrm>
            <a:off x="2058465" y="3801888"/>
            <a:ext cx="2064989" cy="523220"/>
          </a:xfrm>
          <a:prstGeom prst="rect">
            <a:avLst/>
          </a:prstGeom>
          <a:noFill/>
        </p:spPr>
        <p:txBody>
          <a:bodyPr wrap="none" rtlCol="0">
            <a:spAutoFit/>
          </a:bodyPr>
          <a:lstStyle/>
          <a:p>
            <a:r>
              <a:rPr lang="en-US" sz="2800" dirty="0">
                <a:solidFill>
                  <a:schemeClr val="bg2">
                    <a:lumMod val="25000"/>
                  </a:schemeClr>
                </a:solidFill>
                <a:latin typeface="Bahnschrift Light SemiCondensed" panose="020B0502040204020203" pitchFamily="34" charset="0"/>
              </a:rPr>
              <a:t>Data Security</a:t>
            </a:r>
          </a:p>
        </p:txBody>
      </p:sp>
      <p:sp>
        <p:nvSpPr>
          <p:cNvPr id="112" name="TextBox 111">
            <a:extLst>
              <a:ext uri="{FF2B5EF4-FFF2-40B4-BE49-F238E27FC236}">
                <a16:creationId xmlns:a16="http://schemas.microsoft.com/office/drawing/2014/main" id="{BAF08B4D-7135-4419-9F5F-B873E38964B8}"/>
              </a:ext>
            </a:extLst>
          </p:cNvPr>
          <p:cNvSpPr txBox="1"/>
          <p:nvPr/>
        </p:nvSpPr>
        <p:spPr>
          <a:xfrm>
            <a:off x="1990040" y="4861403"/>
            <a:ext cx="3175869" cy="523220"/>
          </a:xfrm>
          <a:prstGeom prst="rect">
            <a:avLst/>
          </a:prstGeom>
          <a:noFill/>
        </p:spPr>
        <p:txBody>
          <a:bodyPr wrap="none" rtlCol="0">
            <a:spAutoFit/>
          </a:bodyPr>
          <a:lstStyle/>
          <a:p>
            <a:r>
              <a:rPr lang="en-US" sz="2800" dirty="0">
                <a:solidFill>
                  <a:schemeClr val="bg2">
                    <a:lumMod val="25000"/>
                  </a:schemeClr>
                </a:solidFill>
                <a:latin typeface="Bahnschrift Light SemiCondensed" panose="020B0502040204020203" pitchFamily="34" charset="0"/>
              </a:rPr>
              <a:t>Ethical Responsibility</a:t>
            </a:r>
          </a:p>
        </p:txBody>
      </p:sp>
      <p:pic>
        <p:nvPicPr>
          <p:cNvPr id="1028" name="Picture 4" descr="The Importance of Business Ethics | SBU Online">
            <a:extLst>
              <a:ext uri="{FF2B5EF4-FFF2-40B4-BE49-F238E27FC236}">
                <a16:creationId xmlns:a16="http://schemas.microsoft.com/office/drawing/2014/main" id="{128F9FEF-84B3-198E-332E-2828A255CF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5999" y="1615045"/>
            <a:ext cx="4931113" cy="35799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7580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 name="Rectangle 51">
            <a:extLst>
              <a:ext uri="{FF2B5EF4-FFF2-40B4-BE49-F238E27FC236}">
                <a16:creationId xmlns:a16="http://schemas.microsoft.com/office/drawing/2014/main" id="{4E0ABCFA-5102-4571-91AB-297EF4334965}"/>
              </a:ext>
            </a:extLst>
          </p:cNvPr>
          <p:cNvSpPr/>
          <p:nvPr/>
        </p:nvSpPr>
        <p:spPr>
          <a:xfrm>
            <a:off x="0" y="6201269"/>
            <a:ext cx="12192000" cy="6559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F52CC382-0907-4E15-9CFF-41AA69693C99}"/>
              </a:ext>
            </a:extLst>
          </p:cNvPr>
          <p:cNvSpPr txBox="1"/>
          <p:nvPr/>
        </p:nvSpPr>
        <p:spPr>
          <a:xfrm>
            <a:off x="1619534" y="189757"/>
            <a:ext cx="8952931" cy="830997"/>
          </a:xfrm>
          <a:prstGeom prst="rect">
            <a:avLst/>
          </a:prstGeom>
          <a:noFill/>
        </p:spPr>
        <p:txBody>
          <a:bodyPr wrap="square">
            <a:spAutoFit/>
          </a:bodyPr>
          <a:lstStyle/>
          <a:p>
            <a:pPr algn="ctr"/>
            <a:r>
              <a:rPr lang="en-US" sz="4800" b="1" dirty="0">
                <a:solidFill>
                  <a:schemeClr val="accent5">
                    <a:lumMod val="50000"/>
                  </a:schemeClr>
                </a:solidFill>
                <a:effectLst>
                  <a:outerShdw blurRad="38100" dist="38100" dir="2700000" algn="tl">
                    <a:srgbClr val="000000">
                      <a:alpha val="43137"/>
                    </a:srgbClr>
                  </a:outerShdw>
                </a:effectLst>
                <a:latin typeface="Bahnschrift Light SemiCondensed" panose="020B0502040204020203" pitchFamily="34" charset="0"/>
              </a:rPr>
              <a:t>Technologies and Methods</a:t>
            </a:r>
          </a:p>
        </p:txBody>
      </p:sp>
      <p:sp>
        <p:nvSpPr>
          <p:cNvPr id="2" name="Footer Placeholder 1">
            <a:extLst>
              <a:ext uri="{FF2B5EF4-FFF2-40B4-BE49-F238E27FC236}">
                <a16:creationId xmlns:a16="http://schemas.microsoft.com/office/drawing/2014/main" id="{84ABF61C-AE1A-47FF-8589-A224555D8C44}"/>
              </a:ext>
            </a:extLst>
          </p:cNvPr>
          <p:cNvSpPr>
            <a:spLocks noGrp="1"/>
          </p:cNvSpPr>
          <p:nvPr>
            <p:ph type="ftr" sz="quarter" idx="11"/>
          </p:nvPr>
        </p:nvSpPr>
        <p:spPr/>
        <p:txBody>
          <a:bodyPr/>
          <a:lstStyle/>
          <a:p>
            <a:r>
              <a:rPr lang="en-US" dirty="0">
                <a:solidFill>
                  <a:schemeClr val="bg1"/>
                </a:solidFill>
              </a:rPr>
              <a:t>Dundalk Institute of Technology</a:t>
            </a:r>
          </a:p>
        </p:txBody>
      </p:sp>
      <p:sp>
        <p:nvSpPr>
          <p:cNvPr id="49" name="TextBox 48">
            <a:extLst>
              <a:ext uri="{FF2B5EF4-FFF2-40B4-BE49-F238E27FC236}">
                <a16:creationId xmlns:a16="http://schemas.microsoft.com/office/drawing/2014/main" id="{97AA0316-A418-4A37-B6C5-68ADF1ADA0DF}"/>
              </a:ext>
            </a:extLst>
          </p:cNvPr>
          <p:cNvSpPr txBox="1"/>
          <p:nvPr/>
        </p:nvSpPr>
        <p:spPr>
          <a:xfrm>
            <a:off x="482600" y="1897441"/>
            <a:ext cx="6680034" cy="523220"/>
          </a:xfrm>
          <a:prstGeom prst="rect">
            <a:avLst/>
          </a:prstGeom>
          <a:noFill/>
        </p:spPr>
        <p:txBody>
          <a:bodyPr wrap="none" rtlCol="0">
            <a:spAutoFit/>
          </a:bodyPr>
          <a:lstStyle/>
          <a:p>
            <a:r>
              <a:rPr lang="en-US" sz="2800" dirty="0">
                <a:solidFill>
                  <a:schemeClr val="bg2">
                    <a:lumMod val="25000"/>
                  </a:schemeClr>
                </a:solidFill>
                <a:latin typeface="Bahnschrift Light SemiCondensed" panose="020B0502040204020203" pitchFamily="34" charset="0"/>
              </a:rPr>
              <a:t>1. Time Series and ML Suicide Forecast Models</a:t>
            </a:r>
          </a:p>
        </p:txBody>
      </p:sp>
      <p:sp>
        <p:nvSpPr>
          <p:cNvPr id="50" name="TextBox 49">
            <a:extLst>
              <a:ext uri="{FF2B5EF4-FFF2-40B4-BE49-F238E27FC236}">
                <a16:creationId xmlns:a16="http://schemas.microsoft.com/office/drawing/2014/main" id="{ECEE8E77-E918-421C-B6AB-632E9D7A34B9}"/>
              </a:ext>
            </a:extLst>
          </p:cNvPr>
          <p:cNvSpPr txBox="1"/>
          <p:nvPr/>
        </p:nvSpPr>
        <p:spPr>
          <a:xfrm>
            <a:off x="482600" y="2428567"/>
            <a:ext cx="4673074" cy="523220"/>
          </a:xfrm>
          <a:prstGeom prst="rect">
            <a:avLst/>
          </a:prstGeom>
          <a:noFill/>
        </p:spPr>
        <p:txBody>
          <a:bodyPr wrap="none" rtlCol="0">
            <a:spAutoFit/>
          </a:bodyPr>
          <a:lstStyle/>
          <a:p>
            <a:r>
              <a:rPr lang="en-US" sz="2800" dirty="0">
                <a:solidFill>
                  <a:schemeClr val="bg2">
                    <a:lumMod val="25000"/>
                  </a:schemeClr>
                </a:solidFill>
                <a:latin typeface="Bahnschrift Light SemiCondensed" panose="020B0502040204020203" pitchFamily="34" charset="0"/>
              </a:rPr>
              <a:t>2. MySQL Database Architecture</a:t>
            </a:r>
          </a:p>
        </p:txBody>
      </p:sp>
      <p:sp>
        <p:nvSpPr>
          <p:cNvPr id="53" name="TextBox 52">
            <a:extLst>
              <a:ext uri="{FF2B5EF4-FFF2-40B4-BE49-F238E27FC236}">
                <a16:creationId xmlns:a16="http://schemas.microsoft.com/office/drawing/2014/main" id="{FBFE22CB-685D-4B44-8C0A-5E6C06CCA826}"/>
              </a:ext>
            </a:extLst>
          </p:cNvPr>
          <p:cNvSpPr txBox="1"/>
          <p:nvPr/>
        </p:nvSpPr>
        <p:spPr>
          <a:xfrm>
            <a:off x="482600" y="2959693"/>
            <a:ext cx="7016664" cy="523220"/>
          </a:xfrm>
          <a:prstGeom prst="rect">
            <a:avLst/>
          </a:prstGeom>
          <a:noFill/>
        </p:spPr>
        <p:txBody>
          <a:bodyPr wrap="none" rtlCol="0">
            <a:spAutoFit/>
          </a:bodyPr>
          <a:lstStyle/>
          <a:p>
            <a:r>
              <a:rPr lang="en-US" sz="2800" dirty="0">
                <a:solidFill>
                  <a:schemeClr val="bg2">
                    <a:lumMod val="25000"/>
                  </a:schemeClr>
                </a:solidFill>
                <a:latin typeface="Bahnschrift Light SemiCondensed" panose="020B0502040204020203" pitchFamily="34" charset="0"/>
              </a:rPr>
              <a:t>3. PHP Laravel Admin Control Panel for CRUD op.</a:t>
            </a:r>
          </a:p>
        </p:txBody>
      </p:sp>
      <p:sp>
        <p:nvSpPr>
          <p:cNvPr id="54" name="TextBox 53">
            <a:extLst>
              <a:ext uri="{FF2B5EF4-FFF2-40B4-BE49-F238E27FC236}">
                <a16:creationId xmlns:a16="http://schemas.microsoft.com/office/drawing/2014/main" id="{792E7413-9D77-4BC2-B731-4B4CFFBD128F}"/>
              </a:ext>
            </a:extLst>
          </p:cNvPr>
          <p:cNvSpPr txBox="1"/>
          <p:nvPr/>
        </p:nvSpPr>
        <p:spPr>
          <a:xfrm>
            <a:off x="482599" y="3490819"/>
            <a:ext cx="6668813" cy="523220"/>
          </a:xfrm>
          <a:prstGeom prst="rect">
            <a:avLst/>
          </a:prstGeom>
          <a:noFill/>
        </p:spPr>
        <p:txBody>
          <a:bodyPr wrap="none" rtlCol="0">
            <a:spAutoFit/>
          </a:bodyPr>
          <a:lstStyle/>
          <a:p>
            <a:r>
              <a:rPr lang="en-US" sz="2800" dirty="0">
                <a:solidFill>
                  <a:schemeClr val="bg2">
                    <a:lumMod val="25000"/>
                  </a:schemeClr>
                </a:solidFill>
                <a:latin typeface="Bahnschrift Light SemiCondensed" panose="020B0502040204020203" pitchFamily="34" charset="0"/>
              </a:rPr>
              <a:t>4. Python Dash with CSS for Dashboard design</a:t>
            </a:r>
          </a:p>
        </p:txBody>
      </p:sp>
      <p:sp>
        <p:nvSpPr>
          <p:cNvPr id="55" name="TextBox 54">
            <a:extLst>
              <a:ext uri="{FF2B5EF4-FFF2-40B4-BE49-F238E27FC236}">
                <a16:creationId xmlns:a16="http://schemas.microsoft.com/office/drawing/2014/main" id="{DFEBDD68-7BDB-4977-A267-7F892CD5AFF0}"/>
              </a:ext>
            </a:extLst>
          </p:cNvPr>
          <p:cNvSpPr txBox="1"/>
          <p:nvPr/>
        </p:nvSpPr>
        <p:spPr>
          <a:xfrm>
            <a:off x="482598" y="4057261"/>
            <a:ext cx="6237605" cy="523220"/>
          </a:xfrm>
          <a:prstGeom prst="rect">
            <a:avLst/>
          </a:prstGeom>
          <a:noFill/>
        </p:spPr>
        <p:txBody>
          <a:bodyPr wrap="none" rtlCol="0">
            <a:spAutoFit/>
          </a:bodyPr>
          <a:lstStyle/>
          <a:p>
            <a:r>
              <a:rPr lang="en-US" sz="2800" dirty="0">
                <a:solidFill>
                  <a:schemeClr val="bg2">
                    <a:lumMod val="25000"/>
                  </a:schemeClr>
                </a:solidFill>
                <a:latin typeface="Bahnschrift Light SemiCondensed" panose="020B0502040204020203" pitchFamily="34" charset="0"/>
              </a:rPr>
              <a:t>5. Git Repos and hosting on Remote Server </a:t>
            </a:r>
          </a:p>
        </p:txBody>
      </p:sp>
      <p:sp>
        <p:nvSpPr>
          <p:cNvPr id="57" name="TextBox 56">
            <a:extLst>
              <a:ext uri="{FF2B5EF4-FFF2-40B4-BE49-F238E27FC236}">
                <a16:creationId xmlns:a16="http://schemas.microsoft.com/office/drawing/2014/main" id="{10A912D9-EDB6-42FE-B0E5-784AC8C1E27D}"/>
              </a:ext>
            </a:extLst>
          </p:cNvPr>
          <p:cNvSpPr txBox="1"/>
          <p:nvPr/>
        </p:nvSpPr>
        <p:spPr>
          <a:xfrm>
            <a:off x="482598" y="4631609"/>
            <a:ext cx="5875326" cy="523220"/>
          </a:xfrm>
          <a:prstGeom prst="rect">
            <a:avLst/>
          </a:prstGeom>
          <a:noFill/>
        </p:spPr>
        <p:txBody>
          <a:bodyPr wrap="none" rtlCol="0">
            <a:spAutoFit/>
          </a:bodyPr>
          <a:lstStyle/>
          <a:p>
            <a:r>
              <a:rPr lang="en-US" sz="2800" dirty="0">
                <a:solidFill>
                  <a:schemeClr val="bg2">
                    <a:lumMod val="25000"/>
                  </a:schemeClr>
                </a:solidFill>
                <a:latin typeface="Bahnschrift Light SemiCondensed" panose="020B0502040204020203" pitchFamily="34" charset="0"/>
              </a:rPr>
              <a:t>6. SSH Configurations for server updates</a:t>
            </a:r>
          </a:p>
        </p:txBody>
      </p:sp>
      <p:sp>
        <p:nvSpPr>
          <p:cNvPr id="6" name="TextBox 5">
            <a:extLst>
              <a:ext uri="{FF2B5EF4-FFF2-40B4-BE49-F238E27FC236}">
                <a16:creationId xmlns:a16="http://schemas.microsoft.com/office/drawing/2014/main" id="{4BD6FFA4-4F71-9CAB-F026-3287B81D70E4}"/>
              </a:ext>
            </a:extLst>
          </p:cNvPr>
          <p:cNvSpPr txBox="1"/>
          <p:nvPr/>
        </p:nvSpPr>
        <p:spPr>
          <a:xfrm>
            <a:off x="482598" y="5217357"/>
            <a:ext cx="6100174" cy="523220"/>
          </a:xfrm>
          <a:prstGeom prst="rect">
            <a:avLst/>
          </a:prstGeom>
          <a:noFill/>
        </p:spPr>
        <p:txBody>
          <a:bodyPr wrap="square">
            <a:spAutoFit/>
          </a:bodyPr>
          <a:lstStyle/>
          <a:p>
            <a:r>
              <a:rPr lang="en-US" sz="2800" dirty="0">
                <a:solidFill>
                  <a:schemeClr val="bg2">
                    <a:lumMod val="25000"/>
                  </a:schemeClr>
                </a:solidFill>
                <a:latin typeface="Bahnschrift Light SemiCondensed" panose="020B0502040204020203" pitchFamily="34" charset="0"/>
              </a:rPr>
              <a:t>7. CRISP-DM Methodology</a:t>
            </a:r>
          </a:p>
        </p:txBody>
      </p:sp>
      <p:pic>
        <p:nvPicPr>
          <p:cNvPr id="2050" name="Picture 2" descr="Chapter 1 - Introduction to CRISP DM Framework for Data Science and Machine  Learning">
            <a:extLst>
              <a:ext uri="{FF2B5EF4-FFF2-40B4-BE49-F238E27FC236}">
                <a16:creationId xmlns:a16="http://schemas.microsoft.com/office/drawing/2014/main" id="{00393C65-246A-B37A-4AA4-017EC779C2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4176" y="1768413"/>
            <a:ext cx="3719513"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659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D977185-6492-714E-63B8-4675DB540876}"/>
              </a:ext>
            </a:extLst>
          </p:cNvPr>
          <p:cNvSpPr/>
          <p:nvPr/>
        </p:nvSpPr>
        <p:spPr>
          <a:xfrm>
            <a:off x="0" y="6202042"/>
            <a:ext cx="12192000" cy="6559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ahnschrift Light SemiCondensed" panose="020B0502040204020203" pitchFamily="34" charset="0"/>
            </a:endParaRPr>
          </a:p>
        </p:txBody>
      </p:sp>
      <p:sp>
        <p:nvSpPr>
          <p:cNvPr id="10" name="Footer Placeholder 1">
            <a:extLst>
              <a:ext uri="{FF2B5EF4-FFF2-40B4-BE49-F238E27FC236}">
                <a16:creationId xmlns:a16="http://schemas.microsoft.com/office/drawing/2014/main" id="{89936B23-273F-9B4A-FFE8-B3EED48032CD}"/>
              </a:ext>
            </a:extLst>
          </p:cNvPr>
          <p:cNvSpPr txBox="1">
            <a:spLocks/>
          </p:cNvSpPr>
          <p:nvPr/>
        </p:nvSpPr>
        <p:spPr>
          <a:xfrm>
            <a:off x="4038600" y="6357123"/>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chemeClr val="bg1"/>
                </a:solidFill>
                <a:latin typeface="Bahnschrift Light SemiCondensed" panose="020B0502040204020203" pitchFamily="34" charset="0"/>
              </a:rPr>
              <a:t>Dundalk Institute of Technology</a:t>
            </a:r>
            <a:endParaRPr lang="en-US" dirty="0">
              <a:solidFill>
                <a:schemeClr val="bg1"/>
              </a:solidFill>
              <a:latin typeface="Bahnschrift Light SemiCondensed" panose="020B0502040204020203" pitchFamily="34" charset="0"/>
            </a:endParaRPr>
          </a:p>
        </p:txBody>
      </p:sp>
      <p:sp>
        <p:nvSpPr>
          <p:cNvPr id="11" name="TextBox 10">
            <a:extLst>
              <a:ext uri="{FF2B5EF4-FFF2-40B4-BE49-F238E27FC236}">
                <a16:creationId xmlns:a16="http://schemas.microsoft.com/office/drawing/2014/main" id="{5A524061-3F99-5DAC-7768-1AA16D24A39A}"/>
              </a:ext>
            </a:extLst>
          </p:cNvPr>
          <p:cNvSpPr txBox="1"/>
          <p:nvPr/>
        </p:nvSpPr>
        <p:spPr>
          <a:xfrm>
            <a:off x="4176811" y="108690"/>
            <a:ext cx="2580001" cy="461665"/>
          </a:xfrm>
          <a:prstGeom prst="rect">
            <a:avLst/>
          </a:prstGeom>
          <a:noFill/>
        </p:spPr>
        <p:txBody>
          <a:bodyPr wrap="none" rtlCol="0">
            <a:spAutoFit/>
          </a:bodyPr>
          <a:lstStyle/>
          <a:p>
            <a:pPr algn="ctr"/>
            <a:r>
              <a:rPr lang="en-US" sz="2400" dirty="0">
                <a:solidFill>
                  <a:schemeClr val="tx1">
                    <a:lumMod val="65000"/>
                    <a:lumOff val="35000"/>
                  </a:schemeClr>
                </a:solidFill>
                <a:latin typeface="Bahnschrift Light SemiCondensed" panose="020B0502040204020203" pitchFamily="34" charset="0"/>
              </a:rPr>
              <a:t>The overall process</a:t>
            </a:r>
          </a:p>
        </p:txBody>
      </p:sp>
      <p:sp>
        <p:nvSpPr>
          <p:cNvPr id="8" name="Oval 7">
            <a:extLst>
              <a:ext uri="{FF2B5EF4-FFF2-40B4-BE49-F238E27FC236}">
                <a16:creationId xmlns:a16="http://schemas.microsoft.com/office/drawing/2014/main" id="{F7799A5E-2900-3FD8-AF29-5F9B456E5AF2}"/>
              </a:ext>
            </a:extLst>
          </p:cNvPr>
          <p:cNvSpPr/>
          <p:nvPr/>
        </p:nvSpPr>
        <p:spPr>
          <a:xfrm>
            <a:off x="803584" y="1040090"/>
            <a:ext cx="1665962" cy="655958"/>
          </a:xfrm>
          <a:prstGeom prst="ellipse">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Bahnschrift Light SemiCondensed" panose="020B0502040204020203" pitchFamily="34" charset="0"/>
              </a:rPr>
              <a:t>Raw data</a:t>
            </a:r>
          </a:p>
        </p:txBody>
      </p:sp>
      <p:sp>
        <p:nvSpPr>
          <p:cNvPr id="12" name="Rectangle 11">
            <a:extLst>
              <a:ext uri="{FF2B5EF4-FFF2-40B4-BE49-F238E27FC236}">
                <a16:creationId xmlns:a16="http://schemas.microsoft.com/office/drawing/2014/main" id="{03EE4D64-3488-1EB6-972B-969F637C086F}"/>
              </a:ext>
            </a:extLst>
          </p:cNvPr>
          <p:cNvSpPr/>
          <p:nvPr/>
        </p:nvSpPr>
        <p:spPr>
          <a:xfrm>
            <a:off x="803584" y="2605844"/>
            <a:ext cx="1665962" cy="655958"/>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Bahnschrift Light SemiCondensed" panose="020B0502040204020203" pitchFamily="34" charset="0"/>
              </a:rPr>
              <a:t>Data Preparation</a:t>
            </a:r>
          </a:p>
        </p:txBody>
      </p:sp>
      <p:cxnSp>
        <p:nvCxnSpPr>
          <p:cNvPr id="15" name="Straight Arrow Connector 14">
            <a:extLst>
              <a:ext uri="{FF2B5EF4-FFF2-40B4-BE49-F238E27FC236}">
                <a16:creationId xmlns:a16="http://schemas.microsoft.com/office/drawing/2014/main" id="{10F1FB6F-D02F-266A-7053-0AD2D7A5CD06}"/>
              </a:ext>
            </a:extLst>
          </p:cNvPr>
          <p:cNvCxnSpPr>
            <a:stCxn id="8" idx="4"/>
            <a:endCxn id="12" idx="0"/>
          </p:cNvCxnSpPr>
          <p:nvPr/>
        </p:nvCxnSpPr>
        <p:spPr>
          <a:xfrm>
            <a:off x="1636565" y="1696048"/>
            <a:ext cx="0" cy="9097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85A08D6D-DB30-4314-D9DA-C11AA4E5A9AE}"/>
              </a:ext>
            </a:extLst>
          </p:cNvPr>
          <p:cNvSpPr/>
          <p:nvPr/>
        </p:nvSpPr>
        <p:spPr>
          <a:xfrm>
            <a:off x="803584" y="4171598"/>
            <a:ext cx="1665962" cy="655958"/>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Bahnschrift Light SemiCondensed" panose="020B0502040204020203" pitchFamily="34" charset="0"/>
              </a:rPr>
              <a:t>Exploratory Data Analysis and Modeling</a:t>
            </a:r>
          </a:p>
        </p:txBody>
      </p:sp>
      <p:cxnSp>
        <p:nvCxnSpPr>
          <p:cNvPr id="18" name="Straight Arrow Connector 17">
            <a:extLst>
              <a:ext uri="{FF2B5EF4-FFF2-40B4-BE49-F238E27FC236}">
                <a16:creationId xmlns:a16="http://schemas.microsoft.com/office/drawing/2014/main" id="{1B0B8229-CCB8-74A5-4508-B5C660683D71}"/>
              </a:ext>
            </a:extLst>
          </p:cNvPr>
          <p:cNvCxnSpPr/>
          <p:nvPr/>
        </p:nvCxnSpPr>
        <p:spPr>
          <a:xfrm>
            <a:off x="1632390" y="3261802"/>
            <a:ext cx="0" cy="9097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0" name="Graphic 19" descr="Database outline">
            <a:extLst>
              <a:ext uri="{FF2B5EF4-FFF2-40B4-BE49-F238E27FC236}">
                <a16:creationId xmlns:a16="http://schemas.microsoft.com/office/drawing/2014/main" id="{A538A5A7-9A80-BE66-507A-88A61105F85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136688" y="646604"/>
            <a:ext cx="1142015" cy="1142015"/>
          </a:xfrm>
          <a:prstGeom prst="rect">
            <a:avLst/>
          </a:prstGeom>
        </p:spPr>
      </p:pic>
      <p:sp>
        <p:nvSpPr>
          <p:cNvPr id="21" name="TextBox 20">
            <a:extLst>
              <a:ext uri="{FF2B5EF4-FFF2-40B4-BE49-F238E27FC236}">
                <a16:creationId xmlns:a16="http://schemas.microsoft.com/office/drawing/2014/main" id="{93FB1585-5DA1-5BBD-8570-AB90E15F04E4}"/>
              </a:ext>
            </a:extLst>
          </p:cNvPr>
          <p:cNvSpPr txBox="1"/>
          <p:nvPr/>
        </p:nvSpPr>
        <p:spPr>
          <a:xfrm>
            <a:off x="4342851" y="1696048"/>
            <a:ext cx="694421" cy="246221"/>
          </a:xfrm>
          <a:prstGeom prst="rect">
            <a:avLst/>
          </a:prstGeom>
          <a:noFill/>
        </p:spPr>
        <p:txBody>
          <a:bodyPr wrap="none" rtlCol="0">
            <a:spAutoFit/>
          </a:bodyPr>
          <a:lstStyle/>
          <a:p>
            <a:r>
              <a:rPr lang="en-US" sz="1000" dirty="0">
                <a:latin typeface="Bahnschrift Light SemiCondensed" panose="020B0502040204020203" pitchFamily="34" charset="0"/>
              </a:rPr>
              <a:t>MySQL DB</a:t>
            </a:r>
          </a:p>
        </p:txBody>
      </p:sp>
      <p:sp>
        <p:nvSpPr>
          <p:cNvPr id="24" name="Rectangle 23">
            <a:extLst>
              <a:ext uri="{FF2B5EF4-FFF2-40B4-BE49-F238E27FC236}">
                <a16:creationId xmlns:a16="http://schemas.microsoft.com/office/drawing/2014/main" id="{02EC6953-DFB1-B132-37F0-11D9CC4BAED8}"/>
              </a:ext>
            </a:extLst>
          </p:cNvPr>
          <p:cNvSpPr/>
          <p:nvPr/>
        </p:nvSpPr>
        <p:spPr>
          <a:xfrm>
            <a:off x="6467294" y="996864"/>
            <a:ext cx="1891429" cy="6559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Bahnschrift Light SemiCondensed" panose="020B0502040204020203" pitchFamily="34" charset="0"/>
              </a:rPr>
              <a:t>Laravel Admin Panel</a:t>
            </a:r>
          </a:p>
        </p:txBody>
      </p:sp>
      <p:sp>
        <p:nvSpPr>
          <p:cNvPr id="31" name="Rectangle 30">
            <a:extLst>
              <a:ext uri="{FF2B5EF4-FFF2-40B4-BE49-F238E27FC236}">
                <a16:creationId xmlns:a16="http://schemas.microsoft.com/office/drawing/2014/main" id="{20CDC640-D762-D757-C13E-B5A750A343FD}"/>
              </a:ext>
            </a:extLst>
          </p:cNvPr>
          <p:cNvSpPr/>
          <p:nvPr/>
        </p:nvSpPr>
        <p:spPr>
          <a:xfrm>
            <a:off x="8691851" y="2037102"/>
            <a:ext cx="1891429" cy="655958"/>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Bahnschrift Light SemiCondensed" panose="020B0502040204020203" pitchFamily="34" charset="0"/>
              </a:rPr>
              <a:t>Data maker</a:t>
            </a:r>
          </a:p>
          <a:p>
            <a:pPr algn="ctr"/>
            <a:r>
              <a:rPr lang="en-US" sz="1000" dirty="0">
                <a:latin typeface="Bahnschrift Light SemiCondensed" panose="020B0502040204020203" pitchFamily="34" charset="0"/>
              </a:rPr>
              <a:t>Program</a:t>
            </a:r>
          </a:p>
        </p:txBody>
      </p:sp>
      <p:sp>
        <p:nvSpPr>
          <p:cNvPr id="32" name="Rectangle 31">
            <a:extLst>
              <a:ext uri="{FF2B5EF4-FFF2-40B4-BE49-F238E27FC236}">
                <a16:creationId xmlns:a16="http://schemas.microsoft.com/office/drawing/2014/main" id="{6F3A38EC-F337-9340-4AFF-DE6EEED4032C}"/>
              </a:ext>
            </a:extLst>
          </p:cNvPr>
          <p:cNvSpPr/>
          <p:nvPr/>
        </p:nvSpPr>
        <p:spPr>
          <a:xfrm>
            <a:off x="9442506" y="3186985"/>
            <a:ext cx="1891429" cy="655958"/>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Bahnschrift Light SemiCondensed" panose="020B0502040204020203" pitchFamily="34" charset="0"/>
              </a:rPr>
              <a:t>Data Modeling</a:t>
            </a:r>
          </a:p>
          <a:p>
            <a:pPr algn="ctr"/>
            <a:r>
              <a:rPr lang="en-US" sz="1000" dirty="0">
                <a:latin typeface="Bahnschrift Light SemiCondensed" panose="020B0502040204020203" pitchFamily="34" charset="0"/>
              </a:rPr>
              <a:t>Program</a:t>
            </a:r>
          </a:p>
        </p:txBody>
      </p:sp>
      <p:sp>
        <p:nvSpPr>
          <p:cNvPr id="33" name="Rectangle 32">
            <a:extLst>
              <a:ext uri="{FF2B5EF4-FFF2-40B4-BE49-F238E27FC236}">
                <a16:creationId xmlns:a16="http://schemas.microsoft.com/office/drawing/2014/main" id="{A321E469-0188-6848-2FA7-84F391C79295}"/>
              </a:ext>
            </a:extLst>
          </p:cNvPr>
          <p:cNvSpPr/>
          <p:nvPr/>
        </p:nvSpPr>
        <p:spPr>
          <a:xfrm>
            <a:off x="6478919" y="2037102"/>
            <a:ext cx="1891429" cy="655958"/>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Bahnschrift Light SemiCondensed" panose="020B0502040204020203" pitchFamily="34" charset="0"/>
              </a:rPr>
              <a:t>output.csv</a:t>
            </a:r>
          </a:p>
        </p:txBody>
      </p:sp>
      <p:sp>
        <p:nvSpPr>
          <p:cNvPr id="34" name="Rectangle 33">
            <a:extLst>
              <a:ext uri="{FF2B5EF4-FFF2-40B4-BE49-F238E27FC236}">
                <a16:creationId xmlns:a16="http://schemas.microsoft.com/office/drawing/2014/main" id="{5B7DF045-F403-D18C-1708-7AD5C5D6B5FC}"/>
              </a:ext>
            </a:extLst>
          </p:cNvPr>
          <p:cNvSpPr/>
          <p:nvPr/>
        </p:nvSpPr>
        <p:spPr>
          <a:xfrm>
            <a:off x="6478918" y="3175344"/>
            <a:ext cx="1891429" cy="655958"/>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Bahnschrift Light SemiCondensed" panose="020B0502040204020203" pitchFamily="34" charset="0"/>
              </a:rPr>
              <a:t>country_wise.csv</a:t>
            </a:r>
          </a:p>
        </p:txBody>
      </p:sp>
      <p:sp>
        <p:nvSpPr>
          <p:cNvPr id="35" name="Rectangle 34">
            <a:extLst>
              <a:ext uri="{FF2B5EF4-FFF2-40B4-BE49-F238E27FC236}">
                <a16:creationId xmlns:a16="http://schemas.microsoft.com/office/drawing/2014/main" id="{A41BB89C-819C-42AA-0462-73BC910E90B9}"/>
              </a:ext>
            </a:extLst>
          </p:cNvPr>
          <p:cNvSpPr/>
          <p:nvPr/>
        </p:nvSpPr>
        <p:spPr>
          <a:xfrm>
            <a:off x="6156403" y="646605"/>
            <a:ext cx="5769476" cy="4982508"/>
          </a:xfrm>
          <a:prstGeom prst="rect">
            <a:avLst/>
          </a:prstGeom>
          <a:noFill/>
          <a:ln>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latin typeface="Bahnschrift Light SemiCondensed" panose="020B0502040204020203" pitchFamily="34" charset="0"/>
            </a:endParaRPr>
          </a:p>
        </p:txBody>
      </p:sp>
      <p:sp>
        <p:nvSpPr>
          <p:cNvPr id="36" name="Rectangle 35">
            <a:extLst>
              <a:ext uri="{FF2B5EF4-FFF2-40B4-BE49-F238E27FC236}">
                <a16:creationId xmlns:a16="http://schemas.microsoft.com/office/drawing/2014/main" id="{AF659BEC-9224-9B59-4033-8FAB220B6DAF}"/>
              </a:ext>
            </a:extLst>
          </p:cNvPr>
          <p:cNvSpPr/>
          <p:nvPr/>
        </p:nvSpPr>
        <p:spPr>
          <a:xfrm>
            <a:off x="6478918" y="4308512"/>
            <a:ext cx="1891429" cy="655958"/>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Bahnschrift Light SemiCondensed" panose="020B0502040204020203" pitchFamily="34" charset="0"/>
              </a:rPr>
              <a:t>outliers.csv</a:t>
            </a:r>
          </a:p>
        </p:txBody>
      </p:sp>
      <p:cxnSp>
        <p:nvCxnSpPr>
          <p:cNvPr id="38" name="Straight Arrow Connector 37">
            <a:extLst>
              <a:ext uri="{FF2B5EF4-FFF2-40B4-BE49-F238E27FC236}">
                <a16:creationId xmlns:a16="http://schemas.microsoft.com/office/drawing/2014/main" id="{602F7FA6-7869-5880-5B17-02FF5E785BAA}"/>
              </a:ext>
            </a:extLst>
          </p:cNvPr>
          <p:cNvCxnSpPr>
            <a:stCxn id="32" idx="1"/>
            <a:endCxn id="34" idx="3"/>
          </p:cNvCxnSpPr>
          <p:nvPr/>
        </p:nvCxnSpPr>
        <p:spPr>
          <a:xfrm flipH="1" flipV="1">
            <a:off x="8370347" y="3503323"/>
            <a:ext cx="1072159" cy="116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Connector: Elbow 39">
            <a:extLst>
              <a:ext uri="{FF2B5EF4-FFF2-40B4-BE49-F238E27FC236}">
                <a16:creationId xmlns:a16="http://schemas.microsoft.com/office/drawing/2014/main" id="{D697721A-9A40-6E4F-370E-8F47F4AF3688}"/>
              </a:ext>
            </a:extLst>
          </p:cNvPr>
          <p:cNvCxnSpPr>
            <a:stCxn id="32" idx="2"/>
            <a:endCxn id="36" idx="3"/>
          </p:cNvCxnSpPr>
          <p:nvPr/>
        </p:nvCxnSpPr>
        <p:spPr>
          <a:xfrm rot="5400000">
            <a:off x="8982510" y="3230780"/>
            <a:ext cx="793548" cy="201787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8ADB997E-AD26-4580-52EA-B0DA021E7F54}"/>
              </a:ext>
            </a:extLst>
          </p:cNvPr>
          <p:cNvCxnSpPr>
            <a:stCxn id="31" idx="1"/>
            <a:endCxn id="33" idx="3"/>
          </p:cNvCxnSpPr>
          <p:nvPr/>
        </p:nvCxnSpPr>
        <p:spPr>
          <a:xfrm flipH="1">
            <a:off x="8370348" y="2365081"/>
            <a:ext cx="32150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1B436F67-4FE4-566C-F5E5-AD2D0342891B}"/>
              </a:ext>
            </a:extLst>
          </p:cNvPr>
          <p:cNvSpPr txBox="1"/>
          <p:nvPr/>
        </p:nvSpPr>
        <p:spPr>
          <a:xfrm>
            <a:off x="8153400" y="5367623"/>
            <a:ext cx="1361270" cy="246221"/>
          </a:xfrm>
          <a:prstGeom prst="rect">
            <a:avLst/>
          </a:prstGeom>
          <a:noFill/>
        </p:spPr>
        <p:txBody>
          <a:bodyPr wrap="none" rtlCol="0">
            <a:spAutoFit/>
          </a:bodyPr>
          <a:lstStyle/>
          <a:p>
            <a:r>
              <a:rPr lang="en-US" sz="1000" dirty="0">
                <a:solidFill>
                  <a:schemeClr val="bg2">
                    <a:lumMod val="25000"/>
                  </a:schemeClr>
                </a:solidFill>
                <a:latin typeface="Bahnschrift Light SemiCondensed" panose="020B0502040204020203" pitchFamily="34" charset="0"/>
              </a:rPr>
              <a:t>Mochahost VPS Server</a:t>
            </a:r>
          </a:p>
        </p:txBody>
      </p:sp>
      <p:sp>
        <p:nvSpPr>
          <p:cNvPr id="47" name="Rectangle 46">
            <a:extLst>
              <a:ext uri="{FF2B5EF4-FFF2-40B4-BE49-F238E27FC236}">
                <a16:creationId xmlns:a16="http://schemas.microsoft.com/office/drawing/2014/main" id="{FBF2B97B-3EFF-CE45-8D79-FAB7FDAAE43C}"/>
              </a:ext>
            </a:extLst>
          </p:cNvPr>
          <p:cNvSpPr/>
          <p:nvPr/>
        </p:nvSpPr>
        <p:spPr>
          <a:xfrm>
            <a:off x="302550" y="630736"/>
            <a:ext cx="2870545" cy="5029160"/>
          </a:xfrm>
          <a:prstGeom prst="rect">
            <a:avLst/>
          </a:prstGeom>
          <a:noFill/>
          <a:ln>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latin typeface="Bahnschrift Light SemiCondensed" panose="020B0502040204020203" pitchFamily="34" charset="0"/>
            </a:endParaRPr>
          </a:p>
        </p:txBody>
      </p:sp>
      <p:sp>
        <p:nvSpPr>
          <p:cNvPr id="48" name="TextBox 47">
            <a:extLst>
              <a:ext uri="{FF2B5EF4-FFF2-40B4-BE49-F238E27FC236}">
                <a16:creationId xmlns:a16="http://schemas.microsoft.com/office/drawing/2014/main" id="{FF168E9C-6797-D75B-D967-DE02FE920AED}"/>
              </a:ext>
            </a:extLst>
          </p:cNvPr>
          <p:cNvSpPr txBox="1"/>
          <p:nvPr/>
        </p:nvSpPr>
        <p:spPr>
          <a:xfrm>
            <a:off x="974998" y="5132898"/>
            <a:ext cx="1494548" cy="400110"/>
          </a:xfrm>
          <a:prstGeom prst="rect">
            <a:avLst/>
          </a:prstGeom>
          <a:noFill/>
        </p:spPr>
        <p:txBody>
          <a:bodyPr wrap="square" rtlCol="0">
            <a:spAutoFit/>
          </a:bodyPr>
          <a:lstStyle>
            <a:defPPr>
              <a:defRPr lang="en-US"/>
            </a:defPPr>
            <a:lvl1pPr>
              <a:defRPr>
                <a:solidFill>
                  <a:schemeClr val="bg2">
                    <a:lumMod val="25000"/>
                  </a:schemeClr>
                </a:solidFill>
              </a:defRPr>
            </a:lvl1pPr>
          </a:lstStyle>
          <a:p>
            <a:pPr algn="ctr"/>
            <a:r>
              <a:rPr lang="en-US" sz="1000" dirty="0">
                <a:solidFill>
                  <a:srgbClr val="002060"/>
                </a:solidFill>
                <a:latin typeface="Bahnschrift Light SemiCondensed" panose="020B0502040204020203" pitchFamily="34" charset="0"/>
              </a:rPr>
              <a:t>Initial Analysis in Jupyter Notebook in Local</a:t>
            </a:r>
          </a:p>
        </p:txBody>
      </p:sp>
      <p:sp>
        <p:nvSpPr>
          <p:cNvPr id="57" name="Oval 56">
            <a:extLst>
              <a:ext uri="{FF2B5EF4-FFF2-40B4-BE49-F238E27FC236}">
                <a16:creationId xmlns:a16="http://schemas.microsoft.com/office/drawing/2014/main" id="{5910B968-02AF-E763-7635-4E015F081619}"/>
              </a:ext>
            </a:extLst>
          </p:cNvPr>
          <p:cNvSpPr/>
          <p:nvPr/>
        </p:nvSpPr>
        <p:spPr>
          <a:xfrm>
            <a:off x="4006076" y="2055729"/>
            <a:ext cx="1414369" cy="6187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Bahnschrift Light SemiCondensed" panose="020B0502040204020203" pitchFamily="34" charset="0"/>
              </a:rPr>
              <a:t>Load csv with SSH Interface</a:t>
            </a:r>
          </a:p>
        </p:txBody>
      </p:sp>
      <p:cxnSp>
        <p:nvCxnSpPr>
          <p:cNvPr id="59" name="Straight Arrow Connector 58">
            <a:extLst>
              <a:ext uri="{FF2B5EF4-FFF2-40B4-BE49-F238E27FC236}">
                <a16:creationId xmlns:a16="http://schemas.microsoft.com/office/drawing/2014/main" id="{A2788250-6EB2-44D9-389D-5FFD44345777}"/>
              </a:ext>
            </a:extLst>
          </p:cNvPr>
          <p:cNvCxnSpPr>
            <a:cxnSpLocks/>
            <a:stCxn id="33" idx="1"/>
            <a:endCxn id="57" idx="6"/>
          </p:cNvCxnSpPr>
          <p:nvPr/>
        </p:nvCxnSpPr>
        <p:spPr>
          <a:xfrm flipH="1">
            <a:off x="5420445" y="2365081"/>
            <a:ext cx="10584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1BBA0B68-CD64-3EEE-276B-253455B9FA2B}"/>
              </a:ext>
            </a:extLst>
          </p:cNvPr>
          <p:cNvCxnSpPr>
            <a:stCxn id="57" idx="0"/>
            <a:endCxn id="21" idx="2"/>
          </p:cNvCxnSpPr>
          <p:nvPr/>
        </p:nvCxnSpPr>
        <p:spPr>
          <a:xfrm flipH="1" flipV="1">
            <a:off x="4690062" y="1942269"/>
            <a:ext cx="23199" cy="1134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4" name="Straight Arrow Connector 1023">
            <a:extLst>
              <a:ext uri="{FF2B5EF4-FFF2-40B4-BE49-F238E27FC236}">
                <a16:creationId xmlns:a16="http://schemas.microsoft.com/office/drawing/2014/main" id="{A808EBC4-DB4A-8766-1DFD-F2EAD8B39FB1}"/>
              </a:ext>
            </a:extLst>
          </p:cNvPr>
          <p:cNvCxnSpPr>
            <a:cxnSpLocks/>
          </p:cNvCxnSpPr>
          <p:nvPr/>
        </p:nvCxnSpPr>
        <p:spPr>
          <a:xfrm flipH="1">
            <a:off x="5072538" y="1339024"/>
            <a:ext cx="1446048" cy="38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28" name="Rectangle 1027">
            <a:extLst>
              <a:ext uri="{FF2B5EF4-FFF2-40B4-BE49-F238E27FC236}">
                <a16:creationId xmlns:a16="http://schemas.microsoft.com/office/drawing/2014/main" id="{B29C6941-B7DF-4479-8251-F9A9C4CDABCE}"/>
              </a:ext>
            </a:extLst>
          </p:cNvPr>
          <p:cNvSpPr/>
          <p:nvPr/>
        </p:nvSpPr>
        <p:spPr>
          <a:xfrm>
            <a:off x="9637565" y="1034324"/>
            <a:ext cx="1891429" cy="6559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Bahnschrift Light SemiCondensed" panose="020B0502040204020203" pitchFamily="34" charset="0"/>
              </a:rPr>
              <a:t>Feedback Collection Page In Laravel</a:t>
            </a:r>
          </a:p>
        </p:txBody>
      </p:sp>
      <p:cxnSp>
        <p:nvCxnSpPr>
          <p:cNvPr id="1040" name="Straight Arrow Connector 1039">
            <a:extLst>
              <a:ext uri="{FF2B5EF4-FFF2-40B4-BE49-F238E27FC236}">
                <a16:creationId xmlns:a16="http://schemas.microsoft.com/office/drawing/2014/main" id="{09821281-2209-08EA-70E8-25AA3C5B68EE}"/>
              </a:ext>
            </a:extLst>
          </p:cNvPr>
          <p:cNvCxnSpPr>
            <a:cxnSpLocks/>
            <a:stCxn id="1028" idx="1"/>
          </p:cNvCxnSpPr>
          <p:nvPr/>
        </p:nvCxnSpPr>
        <p:spPr>
          <a:xfrm flipH="1">
            <a:off x="8370347" y="1362303"/>
            <a:ext cx="12672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1" name="TextBox 1040">
            <a:extLst>
              <a:ext uri="{FF2B5EF4-FFF2-40B4-BE49-F238E27FC236}">
                <a16:creationId xmlns:a16="http://schemas.microsoft.com/office/drawing/2014/main" id="{9983282D-6532-7830-6B50-F3D3B5C7A19E}"/>
              </a:ext>
            </a:extLst>
          </p:cNvPr>
          <p:cNvSpPr txBox="1"/>
          <p:nvPr/>
        </p:nvSpPr>
        <p:spPr>
          <a:xfrm>
            <a:off x="8724710" y="4401911"/>
            <a:ext cx="989373" cy="246221"/>
          </a:xfrm>
          <a:prstGeom prst="rect">
            <a:avLst/>
          </a:prstGeom>
          <a:noFill/>
        </p:spPr>
        <p:txBody>
          <a:bodyPr wrap="none" rtlCol="0">
            <a:spAutoFit/>
          </a:bodyPr>
          <a:lstStyle>
            <a:defPPr>
              <a:defRPr lang="en-US"/>
            </a:defPPr>
            <a:lvl1pPr>
              <a:defRPr sz="1000">
                <a:solidFill>
                  <a:schemeClr val="bg2">
                    <a:lumMod val="25000"/>
                  </a:schemeClr>
                </a:solidFill>
              </a:defRPr>
            </a:lvl1pPr>
          </a:lstStyle>
          <a:p>
            <a:r>
              <a:rPr lang="en-US" dirty="0">
                <a:latin typeface="Bahnschrift Light SemiCondensed" panose="020B0502040204020203" pitchFamily="34" charset="0"/>
              </a:rPr>
              <a:t>Outlier detected</a:t>
            </a:r>
          </a:p>
        </p:txBody>
      </p:sp>
      <p:sp>
        <p:nvSpPr>
          <p:cNvPr id="1042" name="TextBox 1041">
            <a:extLst>
              <a:ext uri="{FF2B5EF4-FFF2-40B4-BE49-F238E27FC236}">
                <a16:creationId xmlns:a16="http://schemas.microsoft.com/office/drawing/2014/main" id="{ED374424-30BD-7DCD-CAE4-609BE48ACC85}"/>
              </a:ext>
            </a:extLst>
          </p:cNvPr>
          <p:cNvSpPr txBox="1"/>
          <p:nvPr/>
        </p:nvSpPr>
        <p:spPr>
          <a:xfrm>
            <a:off x="8526354" y="3257102"/>
            <a:ext cx="760144" cy="246221"/>
          </a:xfrm>
          <a:prstGeom prst="rect">
            <a:avLst/>
          </a:prstGeom>
          <a:noFill/>
        </p:spPr>
        <p:txBody>
          <a:bodyPr wrap="none" rtlCol="0">
            <a:spAutoFit/>
          </a:bodyPr>
          <a:lstStyle>
            <a:defPPr>
              <a:defRPr lang="en-US"/>
            </a:defPPr>
            <a:lvl1pPr>
              <a:defRPr sz="1000">
                <a:solidFill>
                  <a:schemeClr val="bg2">
                    <a:lumMod val="25000"/>
                  </a:schemeClr>
                </a:solidFill>
              </a:defRPr>
            </a:lvl1pPr>
          </a:lstStyle>
          <a:p>
            <a:r>
              <a:rPr lang="en-US" dirty="0">
                <a:latin typeface="Bahnschrift Light SemiCondensed" panose="020B0502040204020203" pitchFamily="34" charset="0"/>
              </a:rPr>
              <a:t>Forecasted</a:t>
            </a:r>
          </a:p>
        </p:txBody>
      </p:sp>
      <p:pic>
        <p:nvPicPr>
          <p:cNvPr id="1046" name="Graphic 1045" descr="Stopwatch 75% outline">
            <a:extLst>
              <a:ext uri="{FF2B5EF4-FFF2-40B4-BE49-F238E27FC236}">
                <a16:creationId xmlns:a16="http://schemas.microsoft.com/office/drawing/2014/main" id="{38FBA469-0F40-CF59-F5EE-E5608BEFAC6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041099" y="2030902"/>
            <a:ext cx="574942" cy="574942"/>
          </a:xfrm>
          <a:prstGeom prst="rect">
            <a:avLst/>
          </a:prstGeom>
        </p:spPr>
      </p:pic>
      <p:sp>
        <p:nvSpPr>
          <p:cNvPr id="1047" name="TextBox 1046">
            <a:extLst>
              <a:ext uri="{FF2B5EF4-FFF2-40B4-BE49-F238E27FC236}">
                <a16:creationId xmlns:a16="http://schemas.microsoft.com/office/drawing/2014/main" id="{BD8F339F-892B-CBB1-5CAE-8846C5B3D43C}"/>
              </a:ext>
            </a:extLst>
          </p:cNvPr>
          <p:cNvSpPr txBox="1"/>
          <p:nvPr/>
        </p:nvSpPr>
        <p:spPr>
          <a:xfrm>
            <a:off x="10984565" y="2572933"/>
            <a:ext cx="688009" cy="246221"/>
          </a:xfrm>
          <a:prstGeom prst="rect">
            <a:avLst/>
          </a:prstGeom>
          <a:noFill/>
        </p:spPr>
        <p:txBody>
          <a:bodyPr wrap="none" rtlCol="0">
            <a:spAutoFit/>
          </a:bodyPr>
          <a:lstStyle>
            <a:defPPr>
              <a:defRPr lang="en-US"/>
            </a:defPPr>
            <a:lvl1pPr>
              <a:defRPr sz="1000">
                <a:solidFill>
                  <a:schemeClr val="bg2">
                    <a:lumMod val="25000"/>
                  </a:schemeClr>
                </a:solidFill>
              </a:defRPr>
            </a:lvl1pPr>
          </a:lstStyle>
          <a:p>
            <a:r>
              <a:rPr lang="en-US" dirty="0">
                <a:solidFill>
                  <a:schemeClr val="accent2">
                    <a:lumMod val="75000"/>
                  </a:schemeClr>
                </a:solidFill>
                <a:latin typeface="Bahnschrift Light SemiCondensed" panose="020B0502040204020203" pitchFamily="34" charset="0"/>
              </a:rPr>
              <a:t>Cron Jobs</a:t>
            </a:r>
          </a:p>
        </p:txBody>
      </p:sp>
      <p:cxnSp>
        <p:nvCxnSpPr>
          <p:cNvPr id="1053" name="Connector: Elbow 1052">
            <a:extLst>
              <a:ext uri="{FF2B5EF4-FFF2-40B4-BE49-F238E27FC236}">
                <a16:creationId xmlns:a16="http://schemas.microsoft.com/office/drawing/2014/main" id="{70D32ABD-53FF-E05F-0538-76B19EE84738}"/>
              </a:ext>
            </a:extLst>
          </p:cNvPr>
          <p:cNvCxnSpPr>
            <a:stCxn id="1046" idx="3"/>
            <a:endCxn id="32" idx="0"/>
          </p:cNvCxnSpPr>
          <p:nvPr/>
        </p:nvCxnSpPr>
        <p:spPr>
          <a:xfrm flipH="1">
            <a:off x="10388221" y="2318373"/>
            <a:ext cx="1227820" cy="868612"/>
          </a:xfrm>
          <a:prstGeom prst="bentConnector4">
            <a:avLst>
              <a:gd name="adj1" fmla="val -14132"/>
              <a:gd name="adj2" fmla="val 6654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58" name="Connector: Elbow 1057">
            <a:extLst>
              <a:ext uri="{FF2B5EF4-FFF2-40B4-BE49-F238E27FC236}">
                <a16:creationId xmlns:a16="http://schemas.microsoft.com/office/drawing/2014/main" id="{AF30E35A-B9E6-5860-9FB2-BC04F54874C5}"/>
              </a:ext>
            </a:extLst>
          </p:cNvPr>
          <p:cNvCxnSpPr>
            <a:cxnSpLocks/>
            <a:stCxn id="20" idx="1"/>
          </p:cNvCxnSpPr>
          <p:nvPr/>
        </p:nvCxnSpPr>
        <p:spPr>
          <a:xfrm rot="10800000" flipH="1" flipV="1">
            <a:off x="4136687" y="1217612"/>
            <a:ext cx="571007" cy="3090900"/>
          </a:xfrm>
          <a:prstGeom prst="bentConnector4">
            <a:avLst>
              <a:gd name="adj1" fmla="val -86527"/>
              <a:gd name="adj2" fmla="val 59237"/>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66" name="Graphic 1065" descr="Internet with solid fill">
            <a:extLst>
              <a:ext uri="{FF2B5EF4-FFF2-40B4-BE49-F238E27FC236}">
                <a16:creationId xmlns:a16="http://schemas.microsoft.com/office/drawing/2014/main" id="{6CD99F4F-B338-FF82-899E-D9F9B051C3D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907164" y="3989293"/>
            <a:ext cx="1559648" cy="1559648"/>
          </a:xfrm>
          <a:prstGeom prst="rect">
            <a:avLst/>
          </a:prstGeom>
        </p:spPr>
      </p:pic>
      <p:sp>
        <p:nvSpPr>
          <p:cNvPr id="1067" name="TextBox 1066">
            <a:extLst>
              <a:ext uri="{FF2B5EF4-FFF2-40B4-BE49-F238E27FC236}">
                <a16:creationId xmlns:a16="http://schemas.microsoft.com/office/drawing/2014/main" id="{48AD81C3-9C76-8AD1-F4E6-8F4DB68A07AC}"/>
              </a:ext>
            </a:extLst>
          </p:cNvPr>
          <p:cNvSpPr txBox="1"/>
          <p:nvPr/>
        </p:nvSpPr>
        <p:spPr>
          <a:xfrm>
            <a:off x="4107701" y="5302720"/>
            <a:ext cx="1099981" cy="246221"/>
          </a:xfrm>
          <a:prstGeom prst="rect">
            <a:avLst/>
          </a:prstGeom>
          <a:noFill/>
        </p:spPr>
        <p:txBody>
          <a:bodyPr wrap="none" rtlCol="0">
            <a:spAutoFit/>
          </a:bodyPr>
          <a:lstStyle>
            <a:defPPr>
              <a:defRPr lang="en-US"/>
            </a:defPPr>
            <a:lvl1pPr>
              <a:defRPr sz="1000">
                <a:solidFill>
                  <a:schemeClr val="bg2">
                    <a:lumMod val="25000"/>
                  </a:schemeClr>
                </a:solidFill>
              </a:defRPr>
            </a:lvl1pPr>
          </a:lstStyle>
          <a:p>
            <a:r>
              <a:rPr lang="en-US" dirty="0">
                <a:solidFill>
                  <a:srgbClr val="FF0000"/>
                </a:solidFill>
                <a:latin typeface="Bahnschrift Light SemiCondensed" panose="020B0502040204020203" pitchFamily="34" charset="0"/>
              </a:rPr>
              <a:t>Python Dashboard</a:t>
            </a:r>
          </a:p>
        </p:txBody>
      </p:sp>
      <p:sp>
        <p:nvSpPr>
          <p:cNvPr id="1068" name="Rectangle 1067">
            <a:extLst>
              <a:ext uri="{FF2B5EF4-FFF2-40B4-BE49-F238E27FC236}">
                <a16:creationId xmlns:a16="http://schemas.microsoft.com/office/drawing/2014/main" id="{64491BE2-AEE4-E83D-E7E9-E8699630234F}"/>
              </a:ext>
            </a:extLst>
          </p:cNvPr>
          <p:cNvSpPr/>
          <p:nvPr/>
        </p:nvSpPr>
        <p:spPr>
          <a:xfrm>
            <a:off x="9837974" y="4809165"/>
            <a:ext cx="1891429" cy="655958"/>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Bahnschrift Light SemiCondensed" panose="020B0502040204020203" pitchFamily="34" charset="0"/>
              </a:rPr>
              <a:t>error.csv</a:t>
            </a:r>
          </a:p>
        </p:txBody>
      </p:sp>
      <p:cxnSp>
        <p:nvCxnSpPr>
          <p:cNvPr id="1070" name="Straight Arrow Connector 1069">
            <a:extLst>
              <a:ext uri="{FF2B5EF4-FFF2-40B4-BE49-F238E27FC236}">
                <a16:creationId xmlns:a16="http://schemas.microsoft.com/office/drawing/2014/main" id="{53912416-EA5E-1F71-72DB-F59B94103B65}"/>
              </a:ext>
            </a:extLst>
          </p:cNvPr>
          <p:cNvCxnSpPr>
            <a:endCxn id="1068" idx="0"/>
          </p:cNvCxnSpPr>
          <p:nvPr/>
        </p:nvCxnSpPr>
        <p:spPr>
          <a:xfrm flipH="1">
            <a:off x="10783689" y="3842943"/>
            <a:ext cx="28500" cy="9662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71" name="TextBox 1070">
            <a:extLst>
              <a:ext uri="{FF2B5EF4-FFF2-40B4-BE49-F238E27FC236}">
                <a16:creationId xmlns:a16="http://schemas.microsoft.com/office/drawing/2014/main" id="{48374CBD-01D1-0DB6-EFBD-5D033120D249}"/>
              </a:ext>
            </a:extLst>
          </p:cNvPr>
          <p:cNvSpPr txBox="1"/>
          <p:nvPr/>
        </p:nvSpPr>
        <p:spPr>
          <a:xfrm>
            <a:off x="10785473" y="4525021"/>
            <a:ext cx="992579" cy="246221"/>
          </a:xfrm>
          <a:prstGeom prst="rect">
            <a:avLst/>
          </a:prstGeom>
          <a:noFill/>
        </p:spPr>
        <p:txBody>
          <a:bodyPr wrap="none" rtlCol="0">
            <a:spAutoFit/>
          </a:bodyPr>
          <a:lstStyle>
            <a:defPPr>
              <a:defRPr lang="en-US"/>
            </a:defPPr>
            <a:lvl1pPr>
              <a:defRPr sz="1000">
                <a:solidFill>
                  <a:schemeClr val="bg2">
                    <a:lumMod val="25000"/>
                  </a:schemeClr>
                </a:solidFill>
              </a:defRPr>
            </a:lvl1pPr>
          </a:lstStyle>
          <a:p>
            <a:pPr algn="ctr"/>
            <a:r>
              <a:rPr lang="en-US" dirty="0">
                <a:latin typeface="Bahnschrift Light SemiCondensed" panose="020B0502040204020203" pitchFamily="34" charset="0"/>
              </a:rPr>
              <a:t>Error of models</a:t>
            </a:r>
          </a:p>
        </p:txBody>
      </p:sp>
      <p:sp>
        <p:nvSpPr>
          <p:cNvPr id="1072" name="TextBox 1071">
            <a:extLst>
              <a:ext uri="{FF2B5EF4-FFF2-40B4-BE49-F238E27FC236}">
                <a16:creationId xmlns:a16="http://schemas.microsoft.com/office/drawing/2014/main" id="{C54E8860-7B9D-0F86-3C0A-4648E6220BF6}"/>
              </a:ext>
            </a:extLst>
          </p:cNvPr>
          <p:cNvSpPr txBox="1"/>
          <p:nvPr/>
        </p:nvSpPr>
        <p:spPr>
          <a:xfrm>
            <a:off x="9184086" y="2702756"/>
            <a:ext cx="873957" cy="246221"/>
          </a:xfrm>
          <a:prstGeom prst="rect">
            <a:avLst/>
          </a:prstGeom>
          <a:noFill/>
        </p:spPr>
        <p:txBody>
          <a:bodyPr wrap="none" rtlCol="0">
            <a:spAutoFit/>
          </a:bodyPr>
          <a:lstStyle>
            <a:defPPr>
              <a:defRPr lang="en-US"/>
            </a:defPPr>
            <a:lvl1pPr>
              <a:defRPr sz="1000">
                <a:solidFill>
                  <a:schemeClr val="bg2">
                    <a:lumMod val="25000"/>
                  </a:schemeClr>
                </a:solidFill>
              </a:defRPr>
            </a:lvl1pPr>
          </a:lstStyle>
          <a:p>
            <a:r>
              <a:rPr lang="en-US" dirty="0">
                <a:latin typeface="Bahnschrift Light SemiCondensed" panose="020B0502040204020203" pitchFamily="34" charset="0"/>
              </a:rPr>
              <a:t>Manually run</a:t>
            </a:r>
          </a:p>
        </p:txBody>
      </p:sp>
      <p:cxnSp>
        <p:nvCxnSpPr>
          <p:cNvPr id="3" name="Straight Arrow Connector 2">
            <a:extLst>
              <a:ext uri="{FF2B5EF4-FFF2-40B4-BE49-F238E27FC236}">
                <a16:creationId xmlns:a16="http://schemas.microsoft.com/office/drawing/2014/main" id="{7757C016-89DE-EB64-4D2A-675DC6A402C5}"/>
              </a:ext>
            </a:extLst>
          </p:cNvPr>
          <p:cNvCxnSpPr>
            <a:stCxn id="36" idx="1"/>
          </p:cNvCxnSpPr>
          <p:nvPr/>
        </p:nvCxnSpPr>
        <p:spPr>
          <a:xfrm flipH="1">
            <a:off x="5207682" y="4636491"/>
            <a:ext cx="1271236" cy="116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 name="Connector: Elbow 4">
            <a:extLst>
              <a:ext uri="{FF2B5EF4-FFF2-40B4-BE49-F238E27FC236}">
                <a16:creationId xmlns:a16="http://schemas.microsoft.com/office/drawing/2014/main" id="{205DF009-AE36-479F-7A78-F1BF31CE4E38}"/>
              </a:ext>
            </a:extLst>
          </p:cNvPr>
          <p:cNvCxnSpPr>
            <a:stCxn id="34" idx="1"/>
          </p:cNvCxnSpPr>
          <p:nvPr/>
        </p:nvCxnSpPr>
        <p:spPr>
          <a:xfrm rot="10800000" flipV="1">
            <a:off x="5207682" y="3503323"/>
            <a:ext cx="1271236" cy="102169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5B030F3E-CDB5-9658-D233-C9BAC4AD2D82}"/>
              </a:ext>
            </a:extLst>
          </p:cNvPr>
          <p:cNvCxnSpPr>
            <a:stCxn id="1068" idx="1"/>
          </p:cNvCxnSpPr>
          <p:nvPr/>
        </p:nvCxnSpPr>
        <p:spPr>
          <a:xfrm flipH="1" flipV="1">
            <a:off x="5466811" y="5132898"/>
            <a:ext cx="4371163" cy="42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9327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374B604A-A60D-54DE-F300-DAF533D44D46}"/>
              </a:ext>
            </a:extLst>
          </p:cNvPr>
          <p:cNvSpPr>
            <a:spLocks noGrp="1"/>
          </p:cNvSpPr>
          <p:nvPr>
            <p:ph type="ftr" sz="quarter" idx="11"/>
          </p:nvPr>
        </p:nvSpPr>
        <p:spPr/>
        <p:txBody>
          <a:bodyPr/>
          <a:lstStyle/>
          <a:p>
            <a:r>
              <a:rPr lang="en-US"/>
              <a:t>Dundalk Institute Of Technology</a:t>
            </a:r>
            <a:endParaRPr lang="en-US" dirty="0"/>
          </a:p>
        </p:txBody>
      </p:sp>
      <p:sp>
        <p:nvSpPr>
          <p:cNvPr id="5" name="TextBox 4">
            <a:extLst>
              <a:ext uri="{FF2B5EF4-FFF2-40B4-BE49-F238E27FC236}">
                <a16:creationId xmlns:a16="http://schemas.microsoft.com/office/drawing/2014/main" id="{7687FE7B-8478-6261-7EBF-3B3E3A43DFA2}"/>
              </a:ext>
            </a:extLst>
          </p:cNvPr>
          <p:cNvSpPr txBox="1"/>
          <p:nvPr/>
        </p:nvSpPr>
        <p:spPr>
          <a:xfrm>
            <a:off x="2392472" y="748149"/>
            <a:ext cx="6475956" cy="830997"/>
          </a:xfrm>
          <a:prstGeom prst="rect">
            <a:avLst/>
          </a:prstGeom>
          <a:noFill/>
        </p:spPr>
        <p:txBody>
          <a:bodyPr wrap="square" rtlCol="0">
            <a:spAutoFit/>
          </a:bodyPr>
          <a:lstStyle/>
          <a:p>
            <a:pPr algn="ctr"/>
            <a:r>
              <a:rPr lang="en-US" sz="2400" b="1" dirty="0">
                <a:solidFill>
                  <a:srgbClr val="111111"/>
                </a:solidFill>
                <a:latin typeface="Bahnschrift Light SemiCondensed" panose="020B0502040204020203" pitchFamily="34" charset="0"/>
              </a:rPr>
              <a:t>Density-based spatial clustering of applications with noise (DBSCAN)</a:t>
            </a:r>
          </a:p>
        </p:txBody>
      </p:sp>
      <p:sp>
        <p:nvSpPr>
          <p:cNvPr id="6" name="TextBox 5">
            <a:extLst>
              <a:ext uri="{FF2B5EF4-FFF2-40B4-BE49-F238E27FC236}">
                <a16:creationId xmlns:a16="http://schemas.microsoft.com/office/drawing/2014/main" id="{8644A8F5-961D-2C18-0EC0-6473FB4CEC30}"/>
              </a:ext>
            </a:extLst>
          </p:cNvPr>
          <p:cNvSpPr txBox="1"/>
          <p:nvPr/>
        </p:nvSpPr>
        <p:spPr>
          <a:xfrm>
            <a:off x="1511474" y="1942977"/>
            <a:ext cx="9169051" cy="3895234"/>
          </a:xfrm>
          <a:prstGeom prst="rect">
            <a:avLst/>
          </a:prstGeom>
          <a:noFill/>
        </p:spPr>
        <p:txBody>
          <a:bodyPr wrap="square" rtlCol="0">
            <a:spAutoFit/>
          </a:bodyPr>
          <a:lstStyle/>
          <a:p>
            <a:pPr marL="342900" indent="-342900">
              <a:lnSpc>
                <a:spcPct val="150000"/>
              </a:lnSpc>
              <a:buAutoNum type="arabicPeriod"/>
            </a:pPr>
            <a:r>
              <a:rPr lang="en-US" sz="2400" dirty="0">
                <a:latin typeface="Bahnschrift Light SemiCondensed" panose="020B0502040204020203" pitchFamily="34" charset="0"/>
              </a:rPr>
              <a:t>Unsupervised Machine Learning Algorithms</a:t>
            </a:r>
          </a:p>
          <a:p>
            <a:pPr marL="342900" indent="-342900">
              <a:lnSpc>
                <a:spcPct val="150000"/>
              </a:lnSpc>
              <a:buAutoNum type="arabicPeriod"/>
            </a:pPr>
            <a:r>
              <a:rPr lang="en-US" sz="2400" dirty="0">
                <a:solidFill>
                  <a:srgbClr val="111111"/>
                </a:solidFill>
                <a:latin typeface="Bahnschrift Light SemiCondensed" panose="020B0502040204020203" pitchFamily="34" charset="0"/>
              </a:rPr>
              <a:t>M</a:t>
            </a:r>
            <a:r>
              <a:rPr lang="en-US" sz="2400" i="0" dirty="0">
                <a:solidFill>
                  <a:srgbClr val="111111"/>
                </a:solidFill>
                <a:effectLst/>
                <a:latin typeface="Bahnschrift Light SemiCondensed" panose="020B0502040204020203" pitchFamily="34" charset="0"/>
              </a:rPr>
              <a:t>ethods that identify distinctive groups/clusters</a:t>
            </a:r>
          </a:p>
          <a:p>
            <a:pPr marL="342900" indent="-342900">
              <a:lnSpc>
                <a:spcPct val="150000"/>
              </a:lnSpc>
              <a:buAutoNum type="arabicPeriod"/>
            </a:pPr>
            <a:r>
              <a:rPr lang="en-US" sz="2400" i="0" dirty="0">
                <a:solidFill>
                  <a:srgbClr val="111111"/>
                </a:solidFill>
                <a:effectLst/>
                <a:latin typeface="Bahnschrift Light SemiCondensed" panose="020B0502040204020203" pitchFamily="34" charset="0"/>
              </a:rPr>
              <a:t>base algorithm for density-based clustering</a:t>
            </a:r>
          </a:p>
          <a:p>
            <a:pPr marL="342900" indent="-342900">
              <a:lnSpc>
                <a:spcPct val="150000"/>
              </a:lnSpc>
              <a:buFont typeface="+mj-lt"/>
              <a:buAutoNum type="arabicPeriod"/>
            </a:pPr>
            <a:r>
              <a:rPr lang="en-US" sz="2400" dirty="0">
                <a:solidFill>
                  <a:srgbClr val="111111"/>
                </a:solidFill>
                <a:latin typeface="Bahnschrift Light SemiCondensed" panose="020B0502040204020203" pitchFamily="34" charset="0"/>
              </a:rPr>
              <a:t>minPts: The minimum number of points (a threshold) clustered together for a region to be considered dense.</a:t>
            </a:r>
          </a:p>
          <a:p>
            <a:pPr marL="342900" indent="-342900">
              <a:lnSpc>
                <a:spcPct val="150000"/>
              </a:lnSpc>
              <a:buFont typeface="+mj-lt"/>
              <a:buAutoNum type="arabicPeriod"/>
            </a:pPr>
            <a:r>
              <a:rPr lang="en-US" sz="2400" dirty="0">
                <a:solidFill>
                  <a:srgbClr val="111111"/>
                </a:solidFill>
                <a:latin typeface="Bahnschrift Light SemiCondensed" panose="020B0502040204020203" pitchFamily="34" charset="0"/>
              </a:rPr>
              <a:t>eps (ε): A measurement of distance that will be used to find the points neighborhood any given location.</a:t>
            </a:r>
            <a:endParaRPr lang="en-US" sz="2400" dirty="0">
              <a:latin typeface="Bahnschrift Light SemiCondensed" panose="020B0502040204020203" pitchFamily="34" charset="0"/>
            </a:endParaRPr>
          </a:p>
        </p:txBody>
      </p:sp>
      <p:pic>
        <p:nvPicPr>
          <p:cNvPr id="3074" name="Picture 2" descr="Figure">
            <a:extLst>
              <a:ext uri="{FF2B5EF4-FFF2-40B4-BE49-F238E27FC236}">
                <a16:creationId xmlns:a16="http://schemas.microsoft.com/office/drawing/2014/main" id="{6C0F84F4-EB6D-DF6F-0918-29BDFE6E8F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0666" y="2172405"/>
            <a:ext cx="3364941" cy="125659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254E7674-D348-5297-08A5-D45BB18B4F56}"/>
              </a:ext>
            </a:extLst>
          </p:cNvPr>
          <p:cNvSpPr/>
          <p:nvPr/>
        </p:nvSpPr>
        <p:spPr>
          <a:xfrm>
            <a:off x="0" y="6202042"/>
            <a:ext cx="12192000" cy="6559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ooter Placeholder 1">
            <a:extLst>
              <a:ext uri="{FF2B5EF4-FFF2-40B4-BE49-F238E27FC236}">
                <a16:creationId xmlns:a16="http://schemas.microsoft.com/office/drawing/2014/main" id="{6300FD21-7C5D-6E68-7270-D51010D97C51}"/>
              </a:ext>
            </a:extLst>
          </p:cNvPr>
          <p:cNvSpPr txBox="1">
            <a:spLocks/>
          </p:cNvSpPr>
          <p:nvPr/>
        </p:nvSpPr>
        <p:spPr>
          <a:xfrm>
            <a:off x="4038600" y="6357123"/>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chemeClr val="bg1"/>
                </a:solidFill>
              </a:rPr>
              <a:t>Dundalk Institute of Technology</a:t>
            </a:r>
            <a:endParaRPr lang="en-US" dirty="0">
              <a:solidFill>
                <a:schemeClr val="bg1"/>
              </a:solidFill>
            </a:endParaRPr>
          </a:p>
        </p:txBody>
      </p:sp>
    </p:spTree>
    <p:extLst>
      <p:ext uri="{BB962C8B-B14F-4D97-AF65-F5344CB8AC3E}">
        <p14:creationId xmlns:p14="http://schemas.microsoft.com/office/powerpoint/2010/main" val="12960638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002408B-8234-19B5-4915-6D3BFC11B999}"/>
              </a:ext>
            </a:extLst>
          </p:cNvPr>
          <p:cNvSpPr>
            <a:spLocks noGrp="1"/>
          </p:cNvSpPr>
          <p:nvPr>
            <p:ph type="ftr" sz="quarter" idx="11"/>
          </p:nvPr>
        </p:nvSpPr>
        <p:spPr/>
        <p:txBody>
          <a:bodyPr/>
          <a:lstStyle/>
          <a:p>
            <a:r>
              <a:rPr lang="en-US"/>
              <a:t>Dundalk Institute Of Technology</a:t>
            </a:r>
            <a:endParaRPr lang="en-US" dirty="0"/>
          </a:p>
        </p:txBody>
      </p:sp>
      <p:pic>
        <p:nvPicPr>
          <p:cNvPr id="6" name="Picture 5">
            <a:extLst>
              <a:ext uri="{FF2B5EF4-FFF2-40B4-BE49-F238E27FC236}">
                <a16:creationId xmlns:a16="http://schemas.microsoft.com/office/drawing/2014/main" id="{E57F4FC7-62EB-055E-4781-FC2CCA0C3FCF}"/>
              </a:ext>
            </a:extLst>
          </p:cNvPr>
          <p:cNvPicPr>
            <a:picLocks noChangeAspect="1"/>
          </p:cNvPicPr>
          <p:nvPr/>
        </p:nvPicPr>
        <p:blipFill>
          <a:blip r:embed="rId2"/>
          <a:stretch>
            <a:fillRect/>
          </a:stretch>
        </p:blipFill>
        <p:spPr>
          <a:xfrm>
            <a:off x="2309038" y="636379"/>
            <a:ext cx="7573923" cy="4765614"/>
          </a:xfrm>
          <a:prstGeom prst="rect">
            <a:avLst/>
          </a:prstGeom>
        </p:spPr>
      </p:pic>
      <p:sp>
        <p:nvSpPr>
          <p:cNvPr id="7" name="Rectangle 6">
            <a:extLst>
              <a:ext uri="{FF2B5EF4-FFF2-40B4-BE49-F238E27FC236}">
                <a16:creationId xmlns:a16="http://schemas.microsoft.com/office/drawing/2014/main" id="{EE3034A3-344A-2CED-5745-D1DA4A0D5EC9}"/>
              </a:ext>
            </a:extLst>
          </p:cNvPr>
          <p:cNvSpPr/>
          <p:nvPr/>
        </p:nvSpPr>
        <p:spPr>
          <a:xfrm>
            <a:off x="0" y="6202042"/>
            <a:ext cx="12192000" cy="6559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ooter Placeholder 1">
            <a:extLst>
              <a:ext uri="{FF2B5EF4-FFF2-40B4-BE49-F238E27FC236}">
                <a16:creationId xmlns:a16="http://schemas.microsoft.com/office/drawing/2014/main" id="{AB9BB01D-6D34-4C3B-2D9C-F89E4E054C80}"/>
              </a:ext>
            </a:extLst>
          </p:cNvPr>
          <p:cNvSpPr txBox="1">
            <a:spLocks/>
          </p:cNvSpPr>
          <p:nvPr/>
        </p:nvSpPr>
        <p:spPr>
          <a:xfrm>
            <a:off x="4038600" y="6357123"/>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chemeClr val="bg1"/>
                </a:solidFill>
              </a:rPr>
              <a:t>Dundalk Institute of Technology</a:t>
            </a:r>
            <a:endParaRPr lang="en-US" dirty="0">
              <a:solidFill>
                <a:schemeClr val="bg1"/>
              </a:solidFill>
            </a:endParaRPr>
          </a:p>
        </p:txBody>
      </p:sp>
    </p:spTree>
    <p:extLst>
      <p:ext uri="{BB962C8B-B14F-4D97-AF65-F5344CB8AC3E}">
        <p14:creationId xmlns:p14="http://schemas.microsoft.com/office/powerpoint/2010/main" val="34360572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1D722364-C12C-B2D6-D0A8-2C6FB906CE59}"/>
              </a:ext>
            </a:extLst>
          </p:cNvPr>
          <p:cNvSpPr>
            <a:spLocks noGrp="1"/>
          </p:cNvSpPr>
          <p:nvPr>
            <p:ph type="ftr" sz="quarter" idx="11"/>
          </p:nvPr>
        </p:nvSpPr>
        <p:spPr/>
        <p:txBody>
          <a:bodyPr/>
          <a:lstStyle/>
          <a:p>
            <a:r>
              <a:rPr lang="en-US"/>
              <a:t>Dundalk Institute Of Technology</a:t>
            </a:r>
            <a:endParaRPr lang="en-US" dirty="0"/>
          </a:p>
        </p:txBody>
      </p:sp>
      <p:sp>
        <p:nvSpPr>
          <p:cNvPr id="5" name="Rectangle 4">
            <a:extLst>
              <a:ext uri="{FF2B5EF4-FFF2-40B4-BE49-F238E27FC236}">
                <a16:creationId xmlns:a16="http://schemas.microsoft.com/office/drawing/2014/main" id="{6E4CA17F-2080-B1C4-71C7-3FB6422C93C7}"/>
              </a:ext>
            </a:extLst>
          </p:cNvPr>
          <p:cNvSpPr/>
          <p:nvPr/>
        </p:nvSpPr>
        <p:spPr>
          <a:xfrm>
            <a:off x="0" y="6202042"/>
            <a:ext cx="12192000" cy="6559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ooter Placeholder 1">
            <a:extLst>
              <a:ext uri="{FF2B5EF4-FFF2-40B4-BE49-F238E27FC236}">
                <a16:creationId xmlns:a16="http://schemas.microsoft.com/office/drawing/2014/main" id="{573AC078-6D4F-361C-F8A0-09FB2D96F9B1}"/>
              </a:ext>
            </a:extLst>
          </p:cNvPr>
          <p:cNvSpPr txBox="1">
            <a:spLocks/>
          </p:cNvSpPr>
          <p:nvPr/>
        </p:nvSpPr>
        <p:spPr>
          <a:xfrm>
            <a:off x="4038600" y="6357123"/>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chemeClr val="bg1"/>
                </a:solidFill>
              </a:rPr>
              <a:t>Dundalk Institute of Technology</a:t>
            </a:r>
            <a:endParaRPr lang="en-US" dirty="0">
              <a:solidFill>
                <a:schemeClr val="bg1"/>
              </a:solidFill>
            </a:endParaRPr>
          </a:p>
        </p:txBody>
      </p:sp>
      <p:pic>
        <p:nvPicPr>
          <p:cNvPr id="9" name="Picture 8">
            <a:extLst>
              <a:ext uri="{FF2B5EF4-FFF2-40B4-BE49-F238E27FC236}">
                <a16:creationId xmlns:a16="http://schemas.microsoft.com/office/drawing/2014/main" id="{ECB39877-9064-B699-57D4-61B8136A83A4}"/>
              </a:ext>
            </a:extLst>
          </p:cNvPr>
          <p:cNvPicPr>
            <a:picLocks noChangeAspect="1"/>
          </p:cNvPicPr>
          <p:nvPr/>
        </p:nvPicPr>
        <p:blipFill>
          <a:blip r:embed="rId2"/>
          <a:stretch>
            <a:fillRect/>
          </a:stretch>
        </p:blipFill>
        <p:spPr>
          <a:xfrm>
            <a:off x="264678" y="383789"/>
            <a:ext cx="5324475" cy="3981450"/>
          </a:xfrm>
          <a:prstGeom prst="rect">
            <a:avLst/>
          </a:prstGeom>
        </p:spPr>
      </p:pic>
      <p:pic>
        <p:nvPicPr>
          <p:cNvPr id="11" name="Picture 10">
            <a:extLst>
              <a:ext uri="{FF2B5EF4-FFF2-40B4-BE49-F238E27FC236}">
                <a16:creationId xmlns:a16="http://schemas.microsoft.com/office/drawing/2014/main" id="{3451A8E4-359F-EE8F-7A21-5893302721A1}"/>
              </a:ext>
            </a:extLst>
          </p:cNvPr>
          <p:cNvPicPr>
            <a:picLocks noChangeAspect="1"/>
          </p:cNvPicPr>
          <p:nvPr/>
        </p:nvPicPr>
        <p:blipFill>
          <a:blip r:embed="rId3"/>
          <a:stretch>
            <a:fillRect/>
          </a:stretch>
        </p:blipFill>
        <p:spPr>
          <a:xfrm>
            <a:off x="6096000" y="383790"/>
            <a:ext cx="5821944" cy="3958922"/>
          </a:xfrm>
          <a:prstGeom prst="rect">
            <a:avLst/>
          </a:prstGeom>
        </p:spPr>
      </p:pic>
    </p:spTree>
    <p:extLst>
      <p:ext uri="{BB962C8B-B14F-4D97-AF65-F5344CB8AC3E}">
        <p14:creationId xmlns:p14="http://schemas.microsoft.com/office/powerpoint/2010/main" val="1747825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1">
      <a:majorFont>
        <a:latin typeface="Bahnschrif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1827</TotalTime>
  <Words>956</Words>
  <Application>Microsoft Office PowerPoint</Application>
  <PresentationFormat>Widescreen</PresentationFormat>
  <Paragraphs>122</Paragraphs>
  <Slides>14</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Bahnschrift</vt:lpstr>
      <vt:lpstr>Bahnschrift Light SemiCondensed</vt:lpstr>
      <vt:lpstr>Calibri</vt:lpstr>
      <vt:lpstr>Cambria</vt:lpstr>
      <vt:lpstr>Segoe UI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Presentation</dc:title>
  <dc:creator>Sujil Kumar</dc:creator>
  <cp:lastModifiedBy>Sujil Kumar K.M</cp:lastModifiedBy>
  <cp:revision>427</cp:revision>
  <dcterms:created xsi:type="dcterms:W3CDTF">2021-12-13T20:22:38Z</dcterms:created>
  <dcterms:modified xsi:type="dcterms:W3CDTF">2022-09-14T22:34:54Z</dcterms:modified>
</cp:coreProperties>
</file>