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heme/themeOverride1.xml" ContentType="application/vnd.openxmlformats-officedocument.themeOverr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handoutMasterIdLst>
    <p:handoutMasterId r:id="rId15"/>
  </p:handoutMasterIdLst>
  <p:sldIdLst>
    <p:sldId id="256" r:id="rId2"/>
    <p:sldId id="274" r:id="rId3"/>
    <p:sldId id="268" r:id="rId4"/>
    <p:sldId id="269" r:id="rId5"/>
    <p:sldId id="266" r:id="rId6"/>
    <p:sldId id="278" r:id="rId7"/>
    <p:sldId id="275" r:id="rId8"/>
    <p:sldId id="276" r:id="rId9"/>
    <p:sldId id="277" r:id="rId10"/>
    <p:sldId id="264" r:id="rId11"/>
    <p:sldId id="273" r:id="rId12"/>
    <p:sldId id="27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8E1"/>
    <a:srgbClr val="777777"/>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67487" autoAdjust="0"/>
  </p:normalViewPr>
  <p:slideViewPr>
    <p:cSldViewPr snapToGrid="0">
      <p:cViewPr varScale="1">
        <p:scale>
          <a:sx n="77" d="100"/>
          <a:sy n="77" d="100"/>
        </p:scale>
        <p:origin x="498" y="90"/>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0" d="100"/>
          <a:sy n="60" d="100"/>
        </p:scale>
        <p:origin x="1670"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A2E547D-1406-4A6F-8F93-E441204CE6E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6667F8A-B889-49B3-AC77-5DDF11A08A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3B2889B-A0AC-4482-8592-5C96F2309420}" type="datetimeFigureOut">
              <a:rPr lang="en-US" smtClean="0"/>
              <a:t>9/12/2022</a:t>
            </a:fld>
            <a:endParaRPr lang="en-US"/>
          </a:p>
        </p:txBody>
      </p:sp>
      <p:sp>
        <p:nvSpPr>
          <p:cNvPr id="4" name="Footer Placeholder 3">
            <a:extLst>
              <a:ext uri="{FF2B5EF4-FFF2-40B4-BE49-F238E27FC236}">
                <a16:creationId xmlns:a16="http://schemas.microsoft.com/office/drawing/2014/main" id="{567AFD4F-C0E7-421C-AF77-6F9CC963C9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074AB9F-6726-4FB1-8769-82E23336CEB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D529299-61FF-4B93-ADA6-2FD5975D62F6}" type="slidenum">
              <a:rPr lang="en-US" smtClean="0"/>
              <a:t>‹#›</a:t>
            </a:fld>
            <a:endParaRPr lang="en-US"/>
          </a:p>
        </p:txBody>
      </p:sp>
    </p:spTree>
    <p:extLst>
      <p:ext uri="{BB962C8B-B14F-4D97-AF65-F5344CB8AC3E}">
        <p14:creationId xmlns:p14="http://schemas.microsoft.com/office/powerpoint/2010/main" val="1416270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0EB223-FFC0-462A-A3B8-EAA7CE0F8CBD}" type="datetimeFigureOut">
              <a:rPr lang="en-US" smtClean="0"/>
              <a:t>9/12/2022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49E9A-41F7-4779-A581-48A7C374A227}" type="slidenum">
              <a:rPr lang="en-US" smtClean="0"/>
              <a:t>‹#›</a:t>
            </a:fld>
            <a:endParaRPr lang="en-US" dirty="0"/>
          </a:p>
        </p:txBody>
      </p:sp>
    </p:spTree>
    <p:extLst>
      <p:ext uri="{BB962C8B-B14F-4D97-AF65-F5344CB8AC3E}">
        <p14:creationId xmlns:p14="http://schemas.microsoft.com/office/powerpoint/2010/main" val="1155518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When conducting research, it is easy to go to one source: Wikipedia.  However, you need to include a variety of sources in your research. Consider the following sources: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Who can I interview to get more information on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 topic current and will it be relevant to my audience?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articles, blogs, and magazines may have something related to my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there a YouTube video on the topic? If so, what is it about?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images can I find related to the topic?</a:t>
            </a:r>
          </a:p>
        </p:txBody>
      </p:sp>
      <p:sp>
        <p:nvSpPr>
          <p:cNvPr id="4" name="Slide Number Placeholder 3"/>
          <p:cNvSpPr>
            <a:spLocks noGrp="1"/>
          </p:cNvSpPr>
          <p:nvPr>
            <p:ph type="sldNum" sz="quarter" idx="10"/>
          </p:nvPr>
        </p:nvSpPr>
        <p:spPr/>
        <p:txBody>
          <a:bodyPr/>
          <a:lstStyle/>
          <a:p>
            <a:fld id="{BC849E9A-41F7-4779-A581-48A7C374A227}" type="slidenum">
              <a:rPr lang="en-US" smtClean="0"/>
              <a:t>2</a:t>
            </a:fld>
            <a:endParaRPr lang="en-US" dirty="0"/>
          </a:p>
        </p:txBody>
      </p:sp>
    </p:spTree>
    <p:extLst>
      <p:ext uri="{BB962C8B-B14F-4D97-AF65-F5344CB8AC3E}">
        <p14:creationId xmlns:p14="http://schemas.microsoft.com/office/powerpoint/2010/main" val="20112419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3</a:t>
            </a:fld>
            <a:endParaRPr lang="en-US" dirty="0"/>
          </a:p>
        </p:txBody>
      </p:sp>
    </p:spTree>
    <p:extLst>
      <p:ext uri="{BB962C8B-B14F-4D97-AF65-F5344CB8AC3E}">
        <p14:creationId xmlns:p14="http://schemas.microsoft.com/office/powerpoint/2010/main" val="41921025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4</a:t>
            </a:fld>
            <a:endParaRPr lang="en-US" dirty="0"/>
          </a:p>
        </p:txBody>
      </p:sp>
    </p:spTree>
    <p:extLst>
      <p:ext uri="{BB962C8B-B14F-4D97-AF65-F5344CB8AC3E}">
        <p14:creationId xmlns:p14="http://schemas.microsoft.com/office/powerpoint/2010/main" val="38710006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When conducting research, it is easy to go to one source: Wikipedia.  However, you need to include a variety of sources in your research. Consider the following sources: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Who can I interview to get more information on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 topic current and will it be relevant to my audience?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articles, blogs, and magazines may have something related to my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there a YouTube video on the topic? If so, what is it about?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images can I find related to the topic?</a:t>
            </a:r>
          </a:p>
        </p:txBody>
      </p:sp>
      <p:sp>
        <p:nvSpPr>
          <p:cNvPr id="4" name="Slide Number Placeholder 3"/>
          <p:cNvSpPr>
            <a:spLocks noGrp="1"/>
          </p:cNvSpPr>
          <p:nvPr>
            <p:ph type="sldNum" sz="quarter" idx="10"/>
          </p:nvPr>
        </p:nvSpPr>
        <p:spPr/>
        <p:txBody>
          <a:bodyPr/>
          <a:lstStyle/>
          <a:p>
            <a:fld id="{BC849E9A-41F7-4779-A581-48A7C374A227}" type="slidenum">
              <a:rPr lang="en-US" smtClean="0"/>
              <a:t>5</a:t>
            </a:fld>
            <a:endParaRPr lang="en-US" dirty="0"/>
          </a:p>
        </p:txBody>
      </p:sp>
    </p:spTree>
    <p:extLst>
      <p:ext uri="{BB962C8B-B14F-4D97-AF65-F5344CB8AC3E}">
        <p14:creationId xmlns:p14="http://schemas.microsoft.com/office/powerpoint/2010/main" val="22959614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You can use this slide as your opening or closing slide.  Should you choose to use it as a closing, make sure you review the main points of your presentation.  One creative way to do that is by adding animations to the various graphics on a slide.  This slide has 4 different graphics, and, when you view the slideshow, you will see that you can click to reveal the next graphic.  Similarly, as you review the main topics in your presentation, you may want each point to show up when you are addressing that topic. </a:t>
            </a:r>
          </a:p>
          <a:p>
            <a:endParaRPr lang="en-US" dirty="0">
              <a:latin typeface="Segoe UI" panose="020B0502040204020203" pitchFamily="34" charset="0"/>
              <a:cs typeface="Segoe UI" panose="020B0502040204020203" pitchFamily="34" charset="0"/>
            </a:endParaRPr>
          </a:p>
          <a:p>
            <a:r>
              <a:rPr lang="en-US" b="1" dirty="0">
                <a:latin typeface="Segoe UI" panose="020B0502040204020203" pitchFamily="34" charset="0"/>
                <a:cs typeface="Segoe UI" panose="020B0502040204020203" pitchFamily="34" charset="0"/>
              </a:rPr>
              <a:t>Add animation to images and graphics: </a:t>
            </a:r>
          </a:p>
          <a:p>
            <a:pPr marL="228600" indent="-228600">
              <a:buAutoNum type="arabicPeriod"/>
            </a:pPr>
            <a:r>
              <a:rPr lang="en-US" dirty="0">
                <a:latin typeface="Segoe UI" panose="020B0502040204020203" pitchFamily="34" charset="0"/>
                <a:cs typeface="Segoe UI" panose="020B0502040204020203" pitchFamily="34" charset="0"/>
              </a:rPr>
              <a:t>Select your image or graphic.</a:t>
            </a:r>
          </a:p>
          <a:p>
            <a:pPr marL="228600" indent="-228600">
              <a:buAutoNum type="arabicPeriod"/>
            </a:pPr>
            <a:r>
              <a:rPr lang="en-US" dirty="0">
                <a:latin typeface="Segoe UI" panose="020B0502040204020203" pitchFamily="34" charset="0"/>
                <a:cs typeface="Segoe UI" panose="020B0502040204020203" pitchFamily="34" charset="0"/>
              </a:rPr>
              <a:t>Click on the Animations tab.</a:t>
            </a:r>
          </a:p>
          <a:p>
            <a:pPr marL="228600" indent="-228600">
              <a:buAutoNum type="arabicPeriod"/>
            </a:pPr>
            <a:r>
              <a:rPr lang="en-US" dirty="0">
                <a:latin typeface="Segoe UI" panose="020B0502040204020203" pitchFamily="34" charset="0"/>
                <a:cs typeface="Segoe UI" panose="020B0502040204020203" pitchFamily="34" charset="0"/>
              </a:rPr>
              <a:t>Choose from the options.  The animation for this slide is “Split”.  The drop-down menu in the Animation section gives even more animations you can use.</a:t>
            </a:r>
          </a:p>
          <a:p>
            <a:pPr marL="228600" indent="-228600">
              <a:buAutoNum type="arabicPeriod"/>
            </a:pPr>
            <a:r>
              <a:rPr lang="en-US" dirty="0">
                <a:latin typeface="Segoe UI" panose="020B0502040204020203" pitchFamily="34" charset="0"/>
                <a:cs typeface="Segoe UI" panose="020B0502040204020203" pitchFamily="34" charset="0"/>
              </a:rPr>
              <a:t>If you have multiple graphics or images, you will see a number appear next to it that notes the order of the animations.</a:t>
            </a:r>
          </a:p>
          <a:p>
            <a:pPr marL="228600" indent="-228600">
              <a:buAutoNum type="arabicPeriod"/>
            </a:pPr>
            <a:endParaRPr lang="en-US" b="1" dirty="0">
              <a:latin typeface="Segoe UI" panose="020B0502040204020203" pitchFamily="34" charset="0"/>
              <a:cs typeface="Segoe UI" panose="020B0502040204020203" pitchFamily="34" charset="0"/>
            </a:endParaRPr>
          </a:p>
          <a:p>
            <a:pPr marL="0" indent="0">
              <a:buNone/>
            </a:pPr>
            <a:r>
              <a:rPr lang="en-US" b="1" dirty="0">
                <a:latin typeface="Segoe UI" panose="020B0502040204020203" pitchFamily="34" charset="0"/>
                <a:cs typeface="Segoe UI" panose="020B0502040204020203" pitchFamily="34" charset="0"/>
              </a:rPr>
              <a:t>Note: You will want to choose the animations carefully.  You do not want to make your audience dizzy from your presentation.</a:t>
            </a:r>
          </a:p>
        </p:txBody>
      </p:sp>
      <p:sp>
        <p:nvSpPr>
          <p:cNvPr id="4" name="Slide Number Placeholder 3"/>
          <p:cNvSpPr>
            <a:spLocks noGrp="1"/>
          </p:cNvSpPr>
          <p:nvPr>
            <p:ph type="sldNum" sz="quarter" idx="10"/>
          </p:nvPr>
        </p:nvSpPr>
        <p:spPr/>
        <p:txBody>
          <a:bodyPr/>
          <a:lstStyle/>
          <a:p>
            <a:fld id="{BC849E9A-41F7-4779-A581-48A7C374A227}" type="slidenum">
              <a:rPr lang="en-US" smtClean="0"/>
              <a:t>10</a:t>
            </a:fld>
            <a:endParaRPr lang="en-US" dirty="0"/>
          </a:p>
        </p:txBody>
      </p:sp>
    </p:spTree>
    <p:extLst>
      <p:ext uri="{BB962C8B-B14F-4D97-AF65-F5344CB8AC3E}">
        <p14:creationId xmlns:p14="http://schemas.microsoft.com/office/powerpoint/2010/main" val="6442024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59EC6-25D7-4628-9455-02C6783D8DC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3CAD335-4F72-4A16-B6EA-FC17380E1F1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7ECCE09-8EC0-46A7-932D-403CA7092BFD}"/>
              </a:ext>
            </a:extLst>
          </p:cNvPr>
          <p:cNvSpPr>
            <a:spLocks noGrp="1"/>
          </p:cNvSpPr>
          <p:nvPr>
            <p:ph type="dt" sz="half" idx="10"/>
          </p:nvPr>
        </p:nvSpPr>
        <p:spPr/>
        <p:txBody>
          <a:bodyPr/>
          <a:lstStyle/>
          <a:p>
            <a:fld id="{C7916466-B1A1-451F-BD9F-8B3041BA2C50}" type="datetime1">
              <a:rPr lang="en-US" smtClean="0"/>
              <a:t>9/12/2022</a:t>
            </a:fld>
            <a:endParaRPr lang="en-US" dirty="0"/>
          </a:p>
        </p:txBody>
      </p:sp>
      <p:sp>
        <p:nvSpPr>
          <p:cNvPr id="5" name="Footer Placeholder 4">
            <a:extLst>
              <a:ext uri="{FF2B5EF4-FFF2-40B4-BE49-F238E27FC236}">
                <a16:creationId xmlns:a16="http://schemas.microsoft.com/office/drawing/2014/main" id="{AADC73F1-38F0-4D09-AA05-0CF2B78B34CC}"/>
              </a:ext>
            </a:extLst>
          </p:cNvPr>
          <p:cNvSpPr>
            <a:spLocks noGrp="1"/>
          </p:cNvSpPr>
          <p:nvPr>
            <p:ph type="ftr" sz="quarter" idx="11"/>
          </p:nvPr>
        </p:nvSpPr>
        <p:spPr/>
        <p:txBody>
          <a:bodyPr/>
          <a:lstStyle/>
          <a:p>
            <a:r>
              <a:rPr lang="en-US"/>
              <a:t>Dundalk Institute Of Technology</a:t>
            </a:r>
            <a:endParaRPr lang="en-US" dirty="0"/>
          </a:p>
        </p:txBody>
      </p:sp>
      <p:sp>
        <p:nvSpPr>
          <p:cNvPr id="6" name="Slide Number Placeholder 5">
            <a:extLst>
              <a:ext uri="{FF2B5EF4-FFF2-40B4-BE49-F238E27FC236}">
                <a16:creationId xmlns:a16="http://schemas.microsoft.com/office/drawing/2014/main" id="{4696EFC2-14A2-4AAC-AF2F-999D7EAB6703}"/>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4642115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22C44-0B19-4DC9-A438-64EE5B4E37D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0D3A68B-0E12-4E1C-B5D3-80EBB7A0169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8183AD-E8AE-4845-B279-C6CC2F095449}"/>
              </a:ext>
            </a:extLst>
          </p:cNvPr>
          <p:cNvSpPr>
            <a:spLocks noGrp="1"/>
          </p:cNvSpPr>
          <p:nvPr>
            <p:ph type="dt" sz="half" idx="10"/>
          </p:nvPr>
        </p:nvSpPr>
        <p:spPr/>
        <p:txBody>
          <a:bodyPr/>
          <a:lstStyle/>
          <a:p>
            <a:fld id="{26DC40AF-FAFA-499C-97F9-4F611C0F1809}" type="datetime1">
              <a:rPr lang="en-US" smtClean="0"/>
              <a:t>9/12/2022</a:t>
            </a:fld>
            <a:endParaRPr lang="en-US" dirty="0"/>
          </a:p>
        </p:txBody>
      </p:sp>
      <p:sp>
        <p:nvSpPr>
          <p:cNvPr id="5" name="Footer Placeholder 4">
            <a:extLst>
              <a:ext uri="{FF2B5EF4-FFF2-40B4-BE49-F238E27FC236}">
                <a16:creationId xmlns:a16="http://schemas.microsoft.com/office/drawing/2014/main" id="{87F90771-F2F2-4DD6-9E37-BBE20A0405DA}"/>
              </a:ext>
            </a:extLst>
          </p:cNvPr>
          <p:cNvSpPr>
            <a:spLocks noGrp="1"/>
          </p:cNvSpPr>
          <p:nvPr>
            <p:ph type="ftr" sz="quarter" idx="11"/>
          </p:nvPr>
        </p:nvSpPr>
        <p:spPr/>
        <p:txBody>
          <a:bodyPr/>
          <a:lstStyle/>
          <a:p>
            <a:r>
              <a:rPr lang="en-US"/>
              <a:t>Dundalk Institute Of Technology</a:t>
            </a:r>
            <a:endParaRPr lang="en-US" dirty="0"/>
          </a:p>
        </p:txBody>
      </p:sp>
      <p:sp>
        <p:nvSpPr>
          <p:cNvPr id="6" name="Slide Number Placeholder 5">
            <a:extLst>
              <a:ext uri="{FF2B5EF4-FFF2-40B4-BE49-F238E27FC236}">
                <a16:creationId xmlns:a16="http://schemas.microsoft.com/office/drawing/2014/main" id="{F803E804-858C-4AC3-B2C3-949AE281EC6A}"/>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5529955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21B306F-B326-4C13-B412-7F0BCC7E883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A75130E-66A9-4B1B-8CF1-EC4A1D53E2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F4B8C3-992F-4613-BCB7-4FE56F59ACB6}"/>
              </a:ext>
            </a:extLst>
          </p:cNvPr>
          <p:cNvSpPr>
            <a:spLocks noGrp="1"/>
          </p:cNvSpPr>
          <p:nvPr>
            <p:ph type="dt" sz="half" idx="10"/>
          </p:nvPr>
        </p:nvSpPr>
        <p:spPr/>
        <p:txBody>
          <a:bodyPr/>
          <a:lstStyle/>
          <a:p>
            <a:fld id="{26B8165A-1010-4015-8221-B3A0BF95DA5B}" type="datetime1">
              <a:rPr lang="en-US" smtClean="0"/>
              <a:t>9/12/2022</a:t>
            </a:fld>
            <a:endParaRPr lang="en-US" dirty="0"/>
          </a:p>
        </p:txBody>
      </p:sp>
      <p:sp>
        <p:nvSpPr>
          <p:cNvPr id="5" name="Footer Placeholder 4">
            <a:extLst>
              <a:ext uri="{FF2B5EF4-FFF2-40B4-BE49-F238E27FC236}">
                <a16:creationId xmlns:a16="http://schemas.microsoft.com/office/drawing/2014/main" id="{DB1FBAF7-0371-4BD0-8609-2E14BB462E4F}"/>
              </a:ext>
            </a:extLst>
          </p:cNvPr>
          <p:cNvSpPr>
            <a:spLocks noGrp="1"/>
          </p:cNvSpPr>
          <p:nvPr>
            <p:ph type="ftr" sz="quarter" idx="11"/>
          </p:nvPr>
        </p:nvSpPr>
        <p:spPr/>
        <p:txBody>
          <a:bodyPr/>
          <a:lstStyle/>
          <a:p>
            <a:r>
              <a:rPr lang="en-US"/>
              <a:t>Dundalk Institute Of Technology</a:t>
            </a:r>
            <a:endParaRPr lang="en-US" dirty="0"/>
          </a:p>
        </p:txBody>
      </p:sp>
      <p:sp>
        <p:nvSpPr>
          <p:cNvPr id="6" name="Slide Number Placeholder 5">
            <a:extLst>
              <a:ext uri="{FF2B5EF4-FFF2-40B4-BE49-F238E27FC236}">
                <a16:creationId xmlns:a16="http://schemas.microsoft.com/office/drawing/2014/main" id="{E45F6D43-E98A-449B-B60E-486179C0031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671443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316FC-ED9E-4414-96B3-96ADDFD025D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929D60C-5CCD-42D0-9D87-E4A22E036D9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FB8A0B-43A8-4C73-9D09-A6610FD93578}"/>
              </a:ext>
            </a:extLst>
          </p:cNvPr>
          <p:cNvSpPr>
            <a:spLocks noGrp="1"/>
          </p:cNvSpPr>
          <p:nvPr>
            <p:ph type="dt" sz="half" idx="10"/>
          </p:nvPr>
        </p:nvSpPr>
        <p:spPr/>
        <p:txBody>
          <a:bodyPr/>
          <a:lstStyle/>
          <a:p>
            <a:fld id="{9BD93BEC-ECAF-4B6D-85A8-81CF657F2418}" type="datetime1">
              <a:rPr lang="en-US" smtClean="0"/>
              <a:t>9/12/2022</a:t>
            </a:fld>
            <a:endParaRPr lang="en-US" dirty="0"/>
          </a:p>
        </p:txBody>
      </p:sp>
      <p:sp>
        <p:nvSpPr>
          <p:cNvPr id="5" name="Footer Placeholder 4">
            <a:extLst>
              <a:ext uri="{FF2B5EF4-FFF2-40B4-BE49-F238E27FC236}">
                <a16:creationId xmlns:a16="http://schemas.microsoft.com/office/drawing/2014/main" id="{765BA494-BAD1-4B93-A9F6-0FD598BB36EF}"/>
              </a:ext>
            </a:extLst>
          </p:cNvPr>
          <p:cNvSpPr>
            <a:spLocks noGrp="1"/>
          </p:cNvSpPr>
          <p:nvPr>
            <p:ph type="ftr" sz="quarter" idx="11"/>
          </p:nvPr>
        </p:nvSpPr>
        <p:spPr/>
        <p:txBody>
          <a:bodyPr/>
          <a:lstStyle/>
          <a:p>
            <a:r>
              <a:rPr lang="en-US"/>
              <a:t>Dundalk Institute Of Technology</a:t>
            </a:r>
            <a:endParaRPr lang="en-US" dirty="0"/>
          </a:p>
        </p:txBody>
      </p:sp>
      <p:sp>
        <p:nvSpPr>
          <p:cNvPr id="6" name="Slide Number Placeholder 5">
            <a:extLst>
              <a:ext uri="{FF2B5EF4-FFF2-40B4-BE49-F238E27FC236}">
                <a16:creationId xmlns:a16="http://schemas.microsoft.com/office/drawing/2014/main" id="{44EA7BAC-43E8-412A-95F7-543D189EA3F6}"/>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2610528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804DC-D6B7-4BC3-88B0-6FD08F60A77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9B7543F-850B-4581-95CE-319AB3E67E9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75068B9-168B-4A36-A155-A8A21D03CD18}"/>
              </a:ext>
            </a:extLst>
          </p:cNvPr>
          <p:cNvSpPr>
            <a:spLocks noGrp="1"/>
          </p:cNvSpPr>
          <p:nvPr>
            <p:ph type="dt" sz="half" idx="10"/>
          </p:nvPr>
        </p:nvSpPr>
        <p:spPr/>
        <p:txBody>
          <a:bodyPr/>
          <a:lstStyle/>
          <a:p>
            <a:fld id="{CD076501-56DC-48DD-A903-7CC590F86269}" type="datetime1">
              <a:rPr lang="en-US" smtClean="0"/>
              <a:t>9/12/2022</a:t>
            </a:fld>
            <a:endParaRPr lang="en-US" dirty="0"/>
          </a:p>
        </p:txBody>
      </p:sp>
      <p:sp>
        <p:nvSpPr>
          <p:cNvPr id="5" name="Footer Placeholder 4">
            <a:extLst>
              <a:ext uri="{FF2B5EF4-FFF2-40B4-BE49-F238E27FC236}">
                <a16:creationId xmlns:a16="http://schemas.microsoft.com/office/drawing/2014/main" id="{0BCE2CB8-01A7-43CB-96DD-8D77F1B7C328}"/>
              </a:ext>
            </a:extLst>
          </p:cNvPr>
          <p:cNvSpPr>
            <a:spLocks noGrp="1"/>
          </p:cNvSpPr>
          <p:nvPr>
            <p:ph type="ftr" sz="quarter" idx="11"/>
          </p:nvPr>
        </p:nvSpPr>
        <p:spPr/>
        <p:txBody>
          <a:bodyPr/>
          <a:lstStyle/>
          <a:p>
            <a:r>
              <a:rPr lang="en-US"/>
              <a:t>Dundalk Institute Of Technology</a:t>
            </a:r>
            <a:endParaRPr lang="en-US" dirty="0"/>
          </a:p>
        </p:txBody>
      </p:sp>
      <p:sp>
        <p:nvSpPr>
          <p:cNvPr id="6" name="Slide Number Placeholder 5">
            <a:extLst>
              <a:ext uri="{FF2B5EF4-FFF2-40B4-BE49-F238E27FC236}">
                <a16:creationId xmlns:a16="http://schemas.microsoft.com/office/drawing/2014/main" id="{4DA87F94-C635-4544-AC7D-576D40EAB4F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54906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C79DC-6D4E-4BEE-BE72-C3289A7167E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07EE58E-B6FA-4E50-A199-E35C6504166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09733E1-57D1-4E4B-86DE-9D3BB6316A4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C45FAA5-EFCB-4ABC-A39C-7273F2CD7D65}"/>
              </a:ext>
            </a:extLst>
          </p:cNvPr>
          <p:cNvSpPr>
            <a:spLocks noGrp="1"/>
          </p:cNvSpPr>
          <p:nvPr>
            <p:ph type="dt" sz="half" idx="10"/>
          </p:nvPr>
        </p:nvSpPr>
        <p:spPr/>
        <p:txBody>
          <a:bodyPr/>
          <a:lstStyle/>
          <a:p>
            <a:fld id="{802FD752-8A43-478D-B3F3-E6AEFD09BCC5}" type="datetime1">
              <a:rPr lang="en-US" smtClean="0"/>
              <a:t>9/12/2022</a:t>
            </a:fld>
            <a:endParaRPr lang="en-US" dirty="0"/>
          </a:p>
        </p:txBody>
      </p:sp>
      <p:sp>
        <p:nvSpPr>
          <p:cNvPr id="6" name="Footer Placeholder 5">
            <a:extLst>
              <a:ext uri="{FF2B5EF4-FFF2-40B4-BE49-F238E27FC236}">
                <a16:creationId xmlns:a16="http://schemas.microsoft.com/office/drawing/2014/main" id="{42FCD7C9-744D-4D03-82C1-ACE1124A7F0B}"/>
              </a:ext>
            </a:extLst>
          </p:cNvPr>
          <p:cNvSpPr>
            <a:spLocks noGrp="1"/>
          </p:cNvSpPr>
          <p:nvPr>
            <p:ph type="ftr" sz="quarter" idx="11"/>
          </p:nvPr>
        </p:nvSpPr>
        <p:spPr/>
        <p:txBody>
          <a:bodyPr/>
          <a:lstStyle/>
          <a:p>
            <a:r>
              <a:rPr lang="en-US"/>
              <a:t>Dundalk Institute Of Technology</a:t>
            </a:r>
            <a:endParaRPr lang="en-US" dirty="0"/>
          </a:p>
        </p:txBody>
      </p:sp>
      <p:sp>
        <p:nvSpPr>
          <p:cNvPr id="7" name="Slide Number Placeholder 6">
            <a:extLst>
              <a:ext uri="{FF2B5EF4-FFF2-40B4-BE49-F238E27FC236}">
                <a16:creationId xmlns:a16="http://schemas.microsoft.com/office/drawing/2014/main" id="{780D3E13-8102-4A54-9FB7-65EBF2641F91}"/>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727866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EC076-04AF-4957-B6D9-E4FF397D598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F97021C-A285-4E30-A980-8E6D165080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53B9C47-6703-49E9-A285-73C5447FEBA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CA2B1AA-D1A5-431F-9FB2-4E4355653DB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AC6D6DD-EE42-4C36-A31F-6FEAF4FA94D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51F31A3-E7EE-4A58-A4CF-24DD67ADA726}"/>
              </a:ext>
            </a:extLst>
          </p:cNvPr>
          <p:cNvSpPr>
            <a:spLocks noGrp="1"/>
          </p:cNvSpPr>
          <p:nvPr>
            <p:ph type="dt" sz="half" idx="10"/>
          </p:nvPr>
        </p:nvSpPr>
        <p:spPr/>
        <p:txBody>
          <a:bodyPr/>
          <a:lstStyle/>
          <a:p>
            <a:fld id="{D281A3BB-F3D9-4E74-BC44-792A5E4A95FD}" type="datetime1">
              <a:rPr lang="en-US" smtClean="0"/>
              <a:t>9/12/2022</a:t>
            </a:fld>
            <a:endParaRPr lang="en-US" dirty="0"/>
          </a:p>
        </p:txBody>
      </p:sp>
      <p:sp>
        <p:nvSpPr>
          <p:cNvPr id="8" name="Footer Placeholder 7">
            <a:extLst>
              <a:ext uri="{FF2B5EF4-FFF2-40B4-BE49-F238E27FC236}">
                <a16:creationId xmlns:a16="http://schemas.microsoft.com/office/drawing/2014/main" id="{118F11F7-BE4F-4658-8409-9B874211C2AF}"/>
              </a:ext>
            </a:extLst>
          </p:cNvPr>
          <p:cNvSpPr>
            <a:spLocks noGrp="1"/>
          </p:cNvSpPr>
          <p:nvPr>
            <p:ph type="ftr" sz="quarter" idx="11"/>
          </p:nvPr>
        </p:nvSpPr>
        <p:spPr/>
        <p:txBody>
          <a:bodyPr/>
          <a:lstStyle/>
          <a:p>
            <a:r>
              <a:rPr lang="en-US"/>
              <a:t>Dundalk Institute Of Technology</a:t>
            </a:r>
            <a:endParaRPr lang="en-US" dirty="0"/>
          </a:p>
        </p:txBody>
      </p:sp>
      <p:sp>
        <p:nvSpPr>
          <p:cNvPr id="9" name="Slide Number Placeholder 8">
            <a:extLst>
              <a:ext uri="{FF2B5EF4-FFF2-40B4-BE49-F238E27FC236}">
                <a16:creationId xmlns:a16="http://schemas.microsoft.com/office/drawing/2014/main" id="{DC295EF2-DEDD-4AA4-A3B4-D8E3E82D4983}"/>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9721094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346BC-BAA1-4957-9923-1C4D9E92A26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B7CB672-6460-483A-96FA-854F1970D5A3}"/>
              </a:ext>
            </a:extLst>
          </p:cNvPr>
          <p:cNvSpPr>
            <a:spLocks noGrp="1"/>
          </p:cNvSpPr>
          <p:nvPr>
            <p:ph type="dt" sz="half" idx="10"/>
          </p:nvPr>
        </p:nvSpPr>
        <p:spPr/>
        <p:txBody>
          <a:bodyPr/>
          <a:lstStyle/>
          <a:p>
            <a:fld id="{E2460BF0-C7B5-42BF-AF94-1C59DB5412C3}" type="datetime1">
              <a:rPr lang="en-US" smtClean="0"/>
              <a:t>9/12/2022</a:t>
            </a:fld>
            <a:endParaRPr lang="en-US" dirty="0"/>
          </a:p>
        </p:txBody>
      </p:sp>
      <p:sp>
        <p:nvSpPr>
          <p:cNvPr id="4" name="Footer Placeholder 3">
            <a:extLst>
              <a:ext uri="{FF2B5EF4-FFF2-40B4-BE49-F238E27FC236}">
                <a16:creationId xmlns:a16="http://schemas.microsoft.com/office/drawing/2014/main" id="{8ECC5A6D-5CAF-4452-AFDF-EAAE02474A0D}"/>
              </a:ext>
            </a:extLst>
          </p:cNvPr>
          <p:cNvSpPr>
            <a:spLocks noGrp="1"/>
          </p:cNvSpPr>
          <p:nvPr>
            <p:ph type="ftr" sz="quarter" idx="11"/>
          </p:nvPr>
        </p:nvSpPr>
        <p:spPr/>
        <p:txBody>
          <a:bodyPr/>
          <a:lstStyle/>
          <a:p>
            <a:r>
              <a:rPr lang="en-US"/>
              <a:t>Dundalk Institute Of Technology</a:t>
            </a:r>
            <a:endParaRPr lang="en-US" dirty="0"/>
          </a:p>
        </p:txBody>
      </p:sp>
      <p:sp>
        <p:nvSpPr>
          <p:cNvPr id="5" name="Slide Number Placeholder 4">
            <a:extLst>
              <a:ext uri="{FF2B5EF4-FFF2-40B4-BE49-F238E27FC236}">
                <a16:creationId xmlns:a16="http://schemas.microsoft.com/office/drawing/2014/main" id="{2147DCEC-FFDA-4FDA-9EA2-A959E015D8B1}"/>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8945986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4D48439-7952-429F-99A2-55B542A5C1F9}"/>
              </a:ext>
            </a:extLst>
          </p:cNvPr>
          <p:cNvSpPr>
            <a:spLocks noGrp="1"/>
          </p:cNvSpPr>
          <p:nvPr>
            <p:ph type="dt" sz="half" idx="10"/>
          </p:nvPr>
        </p:nvSpPr>
        <p:spPr/>
        <p:txBody>
          <a:bodyPr/>
          <a:lstStyle/>
          <a:p>
            <a:fld id="{84472C61-172B-426D-9CFD-8DC9BD39F636}" type="datetime1">
              <a:rPr lang="en-US" smtClean="0"/>
              <a:t>9/12/2022</a:t>
            </a:fld>
            <a:endParaRPr lang="en-US" dirty="0"/>
          </a:p>
        </p:txBody>
      </p:sp>
      <p:sp>
        <p:nvSpPr>
          <p:cNvPr id="3" name="Footer Placeholder 2">
            <a:extLst>
              <a:ext uri="{FF2B5EF4-FFF2-40B4-BE49-F238E27FC236}">
                <a16:creationId xmlns:a16="http://schemas.microsoft.com/office/drawing/2014/main" id="{63447551-A4E4-4E4B-AC5A-F5925F219258}"/>
              </a:ext>
            </a:extLst>
          </p:cNvPr>
          <p:cNvSpPr>
            <a:spLocks noGrp="1"/>
          </p:cNvSpPr>
          <p:nvPr>
            <p:ph type="ftr" sz="quarter" idx="11"/>
          </p:nvPr>
        </p:nvSpPr>
        <p:spPr/>
        <p:txBody>
          <a:bodyPr/>
          <a:lstStyle/>
          <a:p>
            <a:r>
              <a:rPr lang="en-US"/>
              <a:t>Dundalk Institute Of Technology</a:t>
            </a:r>
            <a:endParaRPr lang="en-US" dirty="0"/>
          </a:p>
        </p:txBody>
      </p:sp>
      <p:sp>
        <p:nvSpPr>
          <p:cNvPr id="4" name="Slide Number Placeholder 3">
            <a:extLst>
              <a:ext uri="{FF2B5EF4-FFF2-40B4-BE49-F238E27FC236}">
                <a16:creationId xmlns:a16="http://schemas.microsoft.com/office/drawing/2014/main" id="{42FD25F8-52B1-4852-B295-BA7CC9649BE8}"/>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7885158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4AE3D-55F7-402F-BD12-141A724B70F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38B5973-F268-47E9-876A-389857C417E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A269416-477E-45D2-874A-1E320AB553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027AAE5-EFF3-4C6D-A4D5-78D3A789F27B}"/>
              </a:ext>
            </a:extLst>
          </p:cNvPr>
          <p:cNvSpPr>
            <a:spLocks noGrp="1"/>
          </p:cNvSpPr>
          <p:nvPr>
            <p:ph type="dt" sz="half" idx="10"/>
          </p:nvPr>
        </p:nvSpPr>
        <p:spPr/>
        <p:txBody>
          <a:bodyPr/>
          <a:lstStyle/>
          <a:p>
            <a:fld id="{DD60A37D-A884-4478-938D-58F4E2159209}" type="datetime1">
              <a:rPr lang="en-US" smtClean="0"/>
              <a:t>9/12/2022</a:t>
            </a:fld>
            <a:endParaRPr lang="en-US" dirty="0"/>
          </a:p>
        </p:txBody>
      </p:sp>
      <p:sp>
        <p:nvSpPr>
          <p:cNvPr id="6" name="Footer Placeholder 5">
            <a:extLst>
              <a:ext uri="{FF2B5EF4-FFF2-40B4-BE49-F238E27FC236}">
                <a16:creationId xmlns:a16="http://schemas.microsoft.com/office/drawing/2014/main" id="{FB82C180-CA54-4DB0-8570-0FCF8FC8D0BD}"/>
              </a:ext>
            </a:extLst>
          </p:cNvPr>
          <p:cNvSpPr>
            <a:spLocks noGrp="1"/>
          </p:cNvSpPr>
          <p:nvPr>
            <p:ph type="ftr" sz="quarter" idx="11"/>
          </p:nvPr>
        </p:nvSpPr>
        <p:spPr/>
        <p:txBody>
          <a:bodyPr/>
          <a:lstStyle/>
          <a:p>
            <a:r>
              <a:rPr lang="en-US"/>
              <a:t>Dundalk Institute Of Technology</a:t>
            </a:r>
            <a:endParaRPr lang="en-US" dirty="0"/>
          </a:p>
        </p:txBody>
      </p:sp>
      <p:sp>
        <p:nvSpPr>
          <p:cNvPr id="7" name="Slide Number Placeholder 6">
            <a:extLst>
              <a:ext uri="{FF2B5EF4-FFF2-40B4-BE49-F238E27FC236}">
                <a16:creationId xmlns:a16="http://schemas.microsoft.com/office/drawing/2014/main" id="{6AC3B191-6D88-4732-8DB9-7921194CB74B}"/>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4127257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21F2D-CDF2-45FF-AEFF-BAF496A06E0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F6A54CA-DF70-4E6C-B520-F53709DE182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AA392F5-70C7-4636-9FA7-5EA36DBA6C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4BE86C-FC39-4924-8372-3107B3ACB76F}"/>
              </a:ext>
            </a:extLst>
          </p:cNvPr>
          <p:cNvSpPr>
            <a:spLocks noGrp="1"/>
          </p:cNvSpPr>
          <p:nvPr>
            <p:ph type="dt" sz="half" idx="10"/>
          </p:nvPr>
        </p:nvSpPr>
        <p:spPr/>
        <p:txBody>
          <a:bodyPr/>
          <a:lstStyle/>
          <a:p>
            <a:fld id="{1F7FB9DF-2013-41F8-B63B-5BB3BB8EC338}" type="datetime1">
              <a:rPr lang="en-US" smtClean="0"/>
              <a:t>9/12/2022</a:t>
            </a:fld>
            <a:endParaRPr lang="en-US" dirty="0"/>
          </a:p>
        </p:txBody>
      </p:sp>
      <p:sp>
        <p:nvSpPr>
          <p:cNvPr id="6" name="Footer Placeholder 5">
            <a:extLst>
              <a:ext uri="{FF2B5EF4-FFF2-40B4-BE49-F238E27FC236}">
                <a16:creationId xmlns:a16="http://schemas.microsoft.com/office/drawing/2014/main" id="{2263D5C9-6AB3-44DE-9429-DEBB12A961DB}"/>
              </a:ext>
            </a:extLst>
          </p:cNvPr>
          <p:cNvSpPr>
            <a:spLocks noGrp="1"/>
          </p:cNvSpPr>
          <p:nvPr>
            <p:ph type="ftr" sz="quarter" idx="11"/>
          </p:nvPr>
        </p:nvSpPr>
        <p:spPr/>
        <p:txBody>
          <a:bodyPr/>
          <a:lstStyle/>
          <a:p>
            <a:r>
              <a:rPr lang="en-US"/>
              <a:t>Dundalk Institute Of Technology</a:t>
            </a:r>
            <a:endParaRPr lang="en-US" dirty="0"/>
          </a:p>
        </p:txBody>
      </p:sp>
      <p:sp>
        <p:nvSpPr>
          <p:cNvPr id="7" name="Slide Number Placeholder 6">
            <a:extLst>
              <a:ext uri="{FF2B5EF4-FFF2-40B4-BE49-F238E27FC236}">
                <a16:creationId xmlns:a16="http://schemas.microsoft.com/office/drawing/2014/main" id="{F71852B0-7B31-409C-A5E9-BDF15FDEDE77}"/>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3075161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A1B39E7-281A-4244-960B-A14A5768D50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D379F0D-2605-41CE-B110-A3DC471E39F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FCC6E4-D6CF-4D73-BD3B-FB3D460A670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6CD18A-834F-4D25-BA74-3E44D6F8B3D1}" type="datetime1">
              <a:rPr lang="en-US" smtClean="0"/>
              <a:t>9/12/2022</a:t>
            </a:fld>
            <a:endParaRPr lang="en-US" dirty="0"/>
          </a:p>
        </p:txBody>
      </p:sp>
      <p:sp>
        <p:nvSpPr>
          <p:cNvPr id="5" name="Footer Placeholder 4">
            <a:extLst>
              <a:ext uri="{FF2B5EF4-FFF2-40B4-BE49-F238E27FC236}">
                <a16:creationId xmlns:a16="http://schemas.microsoft.com/office/drawing/2014/main" id="{9276798D-0256-49A6-B31B-EBCE69DCE2E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Dundalk Institute Of Technology</a:t>
            </a:r>
            <a:endParaRPr lang="en-US" dirty="0"/>
          </a:p>
        </p:txBody>
      </p:sp>
      <p:sp>
        <p:nvSpPr>
          <p:cNvPr id="6" name="Slide Number Placeholder 5">
            <a:extLst>
              <a:ext uri="{FF2B5EF4-FFF2-40B4-BE49-F238E27FC236}">
                <a16:creationId xmlns:a16="http://schemas.microsoft.com/office/drawing/2014/main" id="{5FF1E7D5-F297-46F1-932F-531407DE8C0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AF1B4E-90EC-4A51-B6E5-B702C054ECB0}" type="slidenum">
              <a:rPr lang="en-US" smtClean="0"/>
              <a:t>‹#›</a:t>
            </a:fld>
            <a:endParaRPr lang="en-US" dirty="0"/>
          </a:p>
        </p:txBody>
      </p:sp>
    </p:spTree>
    <p:extLst>
      <p:ext uri="{BB962C8B-B14F-4D97-AF65-F5344CB8AC3E}">
        <p14:creationId xmlns:p14="http://schemas.microsoft.com/office/powerpoint/2010/main" val="42703690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400FECD-8687-4013-96E0-C690ECB8913F}"/>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9742637" y="383068"/>
            <a:ext cx="1792211" cy="923207"/>
          </a:xfrm>
          <a:prstGeom prst="rect">
            <a:avLst/>
          </a:prstGeom>
        </p:spPr>
      </p:pic>
      <p:sp>
        <p:nvSpPr>
          <p:cNvPr id="16" name="TextBox 15">
            <a:extLst>
              <a:ext uri="{FF2B5EF4-FFF2-40B4-BE49-F238E27FC236}">
                <a16:creationId xmlns:a16="http://schemas.microsoft.com/office/drawing/2014/main" id="{9DD565F9-FE47-4188-B3F1-AC321AB60D4F}"/>
              </a:ext>
            </a:extLst>
          </p:cNvPr>
          <p:cNvSpPr txBox="1"/>
          <p:nvPr/>
        </p:nvSpPr>
        <p:spPr>
          <a:xfrm>
            <a:off x="228621" y="4645149"/>
            <a:ext cx="9186170" cy="1092607"/>
          </a:xfrm>
          <a:prstGeom prst="rect">
            <a:avLst/>
          </a:prstGeom>
          <a:noFill/>
        </p:spPr>
        <p:txBody>
          <a:bodyPr wrap="square" rtlCol="0">
            <a:spAutoFit/>
          </a:bodyPr>
          <a:lstStyle/>
          <a:p>
            <a:r>
              <a:rPr lang="en-US" sz="6500" b="1" dirty="0">
                <a:effectLst>
                  <a:outerShdw blurRad="38100" dist="38100" dir="2700000" algn="tl">
                    <a:srgbClr val="000000">
                      <a:alpha val="43137"/>
                    </a:srgbClr>
                  </a:outerShdw>
                </a:effectLst>
                <a:latin typeface="Bahnschrift Light SemiCondensed" panose="020B0502040204020203" pitchFamily="34" charset="0"/>
              </a:rPr>
              <a:t>Suicide Analysis</a:t>
            </a:r>
          </a:p>
        </p:txBody>
      </p:sp>
      <p:sp>
        <p:nvSpPr>
          <p:cNvPr id="17" name="TextBox 16">
            <a:extLst>
              <a:ext uri="{FF2B5EF4-FFF2-40B4-BE49-F238E27FC236}">
                <a16:creationId xmlns:a16="http://schemas.microsoft.com/office/drawing/2014/main" id="{E4EEFD82-DE5B-4EBE-B9B3-2AC79AB927A3}"/>
              </a:ext>
            </a:extLst>
          </p:cNvPr>
          <p:cNvSpPr txBox="1"/>
          <p:nvPr/>
        </p:nvSpPr>
        <p:spPr>
          <a:xfrm>
            <a:off x="228621" y="4060374"/>
            <a:ext cx="5900153" cy="584775"/>
          </a:xfrm>
          <a:prstGeom prst="rect">
            <a:avLst/>
          </a:prstGeom>
          <a:noFill/>
        </p:spPr>
        <p:txBody>
          <a:bodyPr wrap="square" rtlCol="0">
            <a:spAutoFit/>
          </a:bodyPr>
          <a:lstStyle/>
          <a:p>
            <a:r>
              <a:rPr lang="en-US" sz="3200" dirty="0">
                <a:solidFill>
                  <a:srgbClr val="FFC000"/>
                </a:solidFill>
                <a:latin typeface="Bahnschrift Light SemiCondensed" panose="020B0502040204020203" pitchFamily="34" charset="0"/>
              </a:rPr>
              <a:t>Research Project 2022</a:t>
            </a:r>
          </a:p>
        </p:txBody>
      </p:sp>
      <p:sp>
        <p:nvSpPr>
          <p:cNvPr id="18" name="TextBox 17">
            <a:extLst>
              <a:ext uri="{FF2B5EF4-FFF2-40B4-BE49-F238E27FC236}">
                <a16:creationId xmlns:a16="http://schemas.microsoft.com/office/drawing/2014/main" id="{7C58BC10-C1F6-486A-BE19-67E586347C18}"/>
              </a:ext>
            </a:extLst>
          </p:cNvPr>
          <p:cNvSpPr txBox="1"/>
          <p:nvPr/>
        </p:nvSpPr>
        <p:spPr>
          <a:xfrm>
            <a:off x="9085486" y="6237801"/>
            <a:ext cx="3106514" cy="461665"/>
          </a:xfrm>
          <a:prstGeom prst="rect">
            <a:avLst/>
          </a:prstGeom>
          <a:noFill/>
        </p:spPr>
        <p:txBody>
          <a:bodyPr wrap="square" rtlCol="0">
            <a:spAutoFit/>
          </a:bodyPr>
          <a:lstStyle/>
          <a:p>
            <a:r>
              <a:rPr lang="en-US" sz="2400" dirty="0">
                <a:solidFill>
                  <a:srgbClr val="FFF8E1"/>
                </a:solidFill>
                <a:latin typeface="Bahnschrift Light SemiCondensed" panose="020B0502040204020203" pitchFamily="34" charset="0"/>
              </a:rPr>
              <a:t>Sujil Kumar K.M, DKIT</a:t>
            </a:r>
          </a:p>
        </p:txBody>
      </p:sp>
    </p:spTree>
    <p:extLst>
      <p:ext uri="{BB962C8B-B14F-4D97-AF65-F5344CB8AC3E}">
        <p14:creationId xmlns:p14="http://schemas.microsoft.com/office/powerpoint/2010/main" val="32239897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CCB6BD9-4D69-4662-86E5-9D71EF9B662B}"/>
              </a:ext>
            </a:extLst>
          </p:cNvPr>
          <p:cNvSpPr/>
          <p:nvPr/>
        </p:nvSpPr>
        <p:spPr>
          <a:xfrm>
            <a:off x="0" y="6202042"/>
            <a:ext cx="12192000" cy="6559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Footer Placeholder 1">
            <a:extLst>
              <a:ext uri="{FF2B5EF4-FFF2-40B4-BE49-F238E27FC236}">
                <a16:creationId xmlns:a16="http://schemas.microsoft.com/office/drawing/2014/main" id="{1F982B3B-45C9-4A30-99FB-7BA28997ECFD}"/>
              </a:ext>
            </a:extLst>
          </p:cNvPr>
          <p:cNvSpPr>
            <a:spLocks noGrp="1"/>
          </p:cNvSpPr>
          <p:nvPr>
            <p:ph type="ftr" sz="quarter" idx="11"/>
          </p:nvPr>
        </p:nvSpPr>
        <p:spPr/>
        <p:txBody>
          <a:bodyPr/>
          <a:lstStyle/>
          <a:p>
            <a:r>
              <a:rPr lang="en-US" dirty="0">
                <a:solidFill>
                  <a:schemeClr val="bg1"/>
                </a:solidFill>
              </a:rPr>
              <a:t>Dundalk Institute of Technology</a:t>
            </a:r>
          </a:p>
        </p:txBody>
      </p:sp>
      <p:sp>
        <p:nvSpPr>
          <p:cNvPr id="7" name="TextBox 6">
            <a:extLst>
              <a:ext uri="{FF2B5EF4-FFF2-40B4-BE49-F238E27FC236}">
                <a16:creationId xmlns:a16="http://schemas.microsoft.com/office/drawing/2014/main" id="{4D8669B1-5C46-40FC-89AC-B36E5234A04C}"/>
              </a:ext>
            </a:extLst>
          </p:cNvPr>
          <p:cNvSpPr txBox="1"/>
          <p:nvPr/>
        </p:nvSpPr>
        <p:spPr>
          <a:xfrm>
            <a:off x="1619534" y="343646"/>
            <a:ext cx="8952931" cy="830997"/>
          </a:xfrm>
          <a:prstGeom prst="rect">
            <a:avLst/>
          </a:prstGeom>
          <a:noFill/>
        </p:spPr>
        <p:txBody>
          <a:bodyPr wrap="square">
            <a:spAutoFit/>
          </a:bodyPr>
          <a:lstStyle/>
          <a:p>
            <a:pPr algn="ctr"/>
            <a:r>
              <a:rPr lang="en-US" sz="4800" b="1" dirty="0">
                <a:solidFill>
                  <a:schemeClr val="accent5">
                    <a:lumMod val="50000"/>
                  </a:schemeClr>
                </a:solidFill>
                <a:effectLst>
                  <a:outerShdw blurRad="38100" dist="38100" dir="2700000" algn="tl">
                    <a:srgbClr val="000000">
                      <a:alpha val="43137"/>
                    </a:srgbClr>
                  </a:outerShdw>
                </a:effectLst>
                <a:latin typeface="Bahnschrift Light SemiCondensed" panose="020B0502040204020203" pitchFamily="34" charset="0"/>
              </a:rPr>
              <a:t>Conclusion</a:t>
            </a:r>
          </a:p>
        </p:txBody>
      </p:sp>
      <p:sp>
        <p:nvSpPr>
          <p:cNvPr id="16" name="Oval 15">
            <a:extLst>
              <a:ext uri="{FF2B5EF4-FFF2-40B4-BE49-F238E27FC236}">
                <a16:creationId xmlns:a16="http://schemas.microsoft.com/office/drawing/2014/main" id="{3E8EA68D-AAC2-4BD2-957A-236B86BAA6C2}"/>
              </a:ext>
            </a:extLst>
          </p:cNvPr>
          <p:cNvSpPr/>
          <p:nvPr/>
        </p:nvSpPr>
        <p:spPr>
          <a:xfrm>
            <a:off x="419860" y="2925359"/>
            <a:ext cx="202032" cy="224597"/>
          </a:xfrm>
          <a:prstGeom prst="ellipse">
            <a:avLst/>
          </a:prstGeom>
          <a:solidFill>
            <a:schemeClr val="accent1"/>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7D0B9510-9AE9-4398-8334-5101C156021E}"/>
              </a:ext>
            </a:extLst>
          </p:cNvPr>
          <p:cNvSpPr/>
          <p:nvPr/>
        </p:nvSpPr>
        <p:spPr>
          <a:xfrm>
            <a:off x="419860" y="3524828"/>
            <a:ext cx="202032" cy="224597"/>
          </a:xfrm>
          <a:prstGeom prst="ellipse">
            <a:avLst/>
          </a:prstGeom>
          <a:solidFill>
            <a:schemeClr val="accent1"/>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6996685C-75E3-4E35-834F-1264055670BE}"/>
              </a:ext>
            </a:extLst>
          </p:cNvPr>
          <p:cNvSpPr txBox="1"/>
          <p:nvPr/>
        </p:nvSpPr>
        <p:spPr>
          <a:xfrm>
            <a:off x="686559" y="2175673"/>
            <a:ext cx="5388013" cy="523220"/>
          </a:xfrm>
          <a:prstGeom prst="rect">
            <a:avLst/>
          </a:prstGeom>
          <a:noFill/>
        </p:spPr>
        <p:txBody>
          <a:bodyPr wrap="none" rtlCol="0">
            <a:spAutoFit/>
          </a:bodyPr>
          <a:lstStyle/>
          <a:p>
            <a:r>
              <a:rPr lang="en-US" sz="2800" dirty="0">
                <a:solidFill>
                  <a:schemeClr val="bg2">
                    <a:lumMod val="25000"/>
                  </a:schemeClr>
                </a:solidFill>
                <a:latin typeface="Bahnschrift Light SemiCondensed" panose="020B0502040204020203" pitchFamily="34" charset="0"/>
              </a:rPr>
              <a:t>SARIMAX outperformed other models</a:t>
            </a:r>
          </a:p>
        </p:txBody>
      </p:sp>
      <p:sp>
        <p:nvSpPr>
          <p:cNvPr id="21" name="TextBox 20">
            <a:extLst>
              <a:ext uri="{FF2B5EF4-FFF2-40B4-BE49-F238E27FC236}">
                <a16:creationId xmlns:a16="http://schemas.microsoft.com/office/drawing/2014/main" id="{C7BF364A-D2A6-412E-8B5C-B18CE58B3D2E}"/>
              </a:ext>
            </a:extLst>
          </p:cNvPr>
          <p:cNvSpPr txBox="1"/>
          <p:nvPr/>
        </p:nvSpPr>
        <p:spPr>
          <a:xfrm>
            <a:off x="681843" y="3358912"/>
            <a:ext cx="4969630" cy="523220"/>
          </a:xfrm>
          <a:prstGeom prst="rect">
            <a:avLst/>
          </a:prstGeom>
          <a:noFill/>
        </p:spPr>
        <p:txBody>
          <a:bodyPr wrap="none" rtlCol="0">
            <a:spAutoFit/>
          </a:bodyPr>
          <a:lstStyle/>
          <a:p>
            <a:r>
              <a:rPr lang="en-US" sz="2800" dirty="0">
                <a:solidFill>
                  <a:schemeClr val="bg2">
                    <a:lumMod val="25000"/>
                  </a:schemeClr>
                </a:solidFill>
                <a:latin typeface="Bahnschrift Light SemiCondensed" panose="020B0502040204020203" pitchFamily="34" charset="0"/>
              </a:rPr>
              <a:t>Cron Jobs made the app real-time</a:t>
            </a:r>
          </a:p>
        </p:txBody>
      </p:sp>
      <p:sp>
        <p:nvSpPr>
          <p:cNvPr id="25" name="Oval 24">
            <a:extLst>
              <a:ext uri="{FF2B5EF4-FFF2-40B4-BE49-F238E27FC236}">
                <a16:creationId xmlns:a16="http://schemas.microsoft.com/office/drawing/2014/main" id="{B0A59C5C-C8F1-4172-A9BD-37120DDC0E11}"/>
              </a:ext>
            </a:extLst>
          </p:cNvPr>
          <p:cNvSpPr/>
          <p:nvPr/>
        </p:nvSpPr>
        <p:spPr>
          <a:xfrm>
            <a:off x="419860" y="2328573"/>
            <a:ext cx="202032" cy="224597"/>
          </a:xfrm>
          <a:prstGeom prst="ellipse">
            <a:avLst/>
          </a:prstGeom>
          <a:solidFill>
            <a:schemeClr val="accent1"/>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83D2D3E0-4475-45EA-918B-4FEF1B153184}"/>
              </a:ext>
            </a:extLst>
          </p:cNvPr>
          <p:cNvSpPr txBox="1"/>
          <p:nvPr/>
        </p:nvSpPr>
        <p:spPr>
          <a:xfrm>
            <a:off x="686560" y="2776047"/>
            <a:ext cx="6029215" cy="523220"/>
          </a:xfrm>
          <a:prstGeom prst="rect">
            <a:avLst/>
          </a:prstGeom>
          <a:noFill/>
        </p:spPr>
        <p:txBody>
          <a:bodyPr wrap="none" rtlCol="0">
            <a:spAutoFit/>
          </a:bodyPr>
          <a:lstStyle/>
          <a:p>
            <a:r>
              <a:rPr lang="en-US" sz="2800" dirty="0">
                <a:solidFill>
                  <a:schemeClr val="bg2">
                    <a:lumMod val="25000"/>
                  </a:schemeClr>
                </a:solidFill>
                <a:latin typeface="Bahnschrift Light SemiCondensed" panose="020B0502040204020203" pitchFamily="34" charset="0"/>
              </a:rPr>
              <a:t>Moderate results from FB Prophet and AR</a:t>
            </a:r>
          </a:p>
        </p:txBody>
      </p:sp>
      <p:sp>
        <p:nvSpPr>
          <p:cNvPr id="28" name="Oval 27">
            <a:extLst>
              <a:ext uri="{FF2B5EF4-FFF2-40B4-BE49-F238E27FC236}">
                <a16:creationId xmlns:a16="http://schemas.microsoft.com/office/drawing/2014/main" id="{F695307C-611D-4A70-A743-3D1EDBD73022}"/>
              </a:ext>
            </a:extLst>
          </p:cNvPr>
          <p:cNvSpPr/>
          <p:nvPr/>
        </p:nvSpPr>
        <p:spPr>
          <a:xfrm>
            <a:off x="419860" y="4125263"/>
            <a:ext cx="202032" cy="224597"/>
          </a:xfrm>
          <a:prstGeom prst="ellipse">
            <a:avLst/>
          </a:prstGeom>
          <a:solidFill>
            <a:schemeClr val="accent1"/>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9835D8A8-64EA-4B73-AA6D-E720F3E7A6F0}"/>
              </a:ext>
            </a:extLst>
          </p:cNvPr>
          <p:cNvSpPr txBox="1"/>
          <p:nvPr/>
        </p:nvSpPr>
        <p:spPr>
          <a:xfrm>
            <a:off x="681843" y="3936002"/>
            <a:ext cx="6402715" cy="523220"/>
          </a:xfrm>
          <a:prstGeom prst="rect">
            <a:avLst/>
          </a:prstGeom>
          <a:noFill/>
        </p:spPr>
        <p:txBody>
          <a:bodyPr wrap="none" rtlCol="0">
            <a:spAutoFit/>
          </a:bodyPr>
          <a:lstStyle/>
          <a:p>
            <a:r>
              <a:rPr lang="en-US" sz="2800" dirty="0">
                <a:solidFill>
                  <a:schemeClr val="bg2">
                    <a:lumMod val="25000"/>
                  </a:schemeClr>
                </a:solidFill>
                <a:latin typeface="Bahnschrift Light SemiCondensed" panose="020B0502040204020203" pitchFamily="34" charset="0"/>
              </a:rPr>
              <a:t>Effective Visualisations for general audience</a:t>
            </a:r>
          </a:p>
        </p:txBody>
      </p:sp>
      <p:sp>
        <p:nvSpPr>
          <p:cNvPr id="3" name="Oval 2">
            <a:extLst>
              <a:ext uri="{FF2B5EF4-FFF2-40B4-BE49-F238E27FC236}">
                <a16:creationId xmlns:a16="http://schemas.microsoft.com/office/drawing/2014/main" id="{9D8FC5E6-D745-B049-CF17-7EC6C748AF18}"/>
              </a:ext>
            </a:extLst>
          </p:cNvPr>
          <p:cNvSpPr/>
          <p:nvPr/>
        </p:nvSpPr>
        <p:spPr>
          <a:xfrm>
            <a:off x="439695" y="4751136"/>
            <a:ext cx="202032" cy="224597"/>
          </a:xfrm>
          <a:prstGeom prst="ellipse">
            <a:avLst/>
          </a:prstGeom>
          <a:solidFill>
            <a:schemeClr val="accent1"/>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ECD4C78D-4CF4-B354-E144-5B13A6BBEE76}"/>
              </a:ext>
            </a:extLst>
          </p:cNvPr>
          <p:cNvSpPr txBox="1"/>
          <p:nvPr/>
        </p:nvSpPr>
        <p:spPr>
          <a:xfrm>
            <a:off x="681843" y="4576689"/>
            <a:ext cx="4972836" cy="523220"/>
          </a:xfrm>
          <a:prstGeom prst="rect">
            <a:avLst/>
          </a:prstGeom>
          <a:noFill/>
        </p:spPr>
        <p:txBody>
          <a:bodyPr wrap="none" rtlCol="0">
            <a:spAutoFit/>
          </a:bodyPr>
          <a:lstStyle/>
          <a:p>
            <a:r>
              <a:rPr lang="en-US" sz="2800" dirty="0">
                <a:solidFill>
                  <a:schemeClr val="bg2">
                    <a:lumMod val="25000"/>
                  </a:schemeClr>
                </a:solidFill>
                <a:latin typeface="Bahnschrift Light SemiCondensed" panose="020B0502040204020203" pitchFamily="34" charset="0"/>
              </a:rPr>
              <a:t>Most affected People Age , Gender</a:t>
            </a:r>
          </a:p>
        </p:txBody>
      </p:sp>
      <p:pic>
        <p:nvPicPr>
          <p:cNvPr id="1026" name="Picture 2" descr="Physical Security Equipment to Prevent An Active Shooter">
            <a:extLst>
              <a:ext uri="{FF2B5EF4-FFF2-40B4-BE49-F238E27FC236}">
                <a16:creationId xmlns:a16="http://schemas.microsoft.com/office/drawing/2014/main" id="{A23229C7-182D-DCCE-401F-BF43C931AB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98197" y="1443324"/>
            <a:ext cx="3831175" cy="383117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A8BD434E-D1AE-AD2C-5C3A-912B7055C249}"/>
              </a:ext>
            </a:extLst>
          </p:cNvPr>
          <p:cNvSpPr txBox="1"/>
          <p:nvPr/>
        </p:nvSpPr>
        <p:spPr>
          <a:xfrm>
            <a:off x="678637" y="5254217"/>
            <a:ext cx="6683240" cy="523220"/>
          </a:xfrm>
          <a:prstGeom prst="rect">
            <a:avLst/>
          </a:prstGeom>
          <a:noFill/>
        </p:spPr>
        <p:txBody>
          <a:bodyPr wrap="none" rtlCol="0">
            <a:spAutoFit/>
          </a:bodyPr>
          <a:lstStyle/>
          <a:p>
            <a:r>
              <a:rPr lang="en-US" sz="2800" dirty="0">
                <a:solidFill>
                  <a:schemeClr val="bg2">
                    <a:lumMod val="25000"/>
                  </a:schemeClr>
                </a:solidFill>
                <a:latin typeface="Bahnschrift Light SemiCondensed" panose="020B0502040204020203" pitchFamily="34" charset="0"/>
              </a:rPr>
              <a:t>Admin Backend effective management of data </a:t>
            </a:r>
          </a:p>
        </p:txBody>
      </p:sp>
      <p:sp>
        <p:nvSpPr>
          <p:cNvPr id="8" name="Oval 7">
            <a:extLst>
              <a:ext uri="{FF2B5EF4-FFF2-40B4-BE49-F238E27FC236}">
                <a16:creationId xmlns:a16="http://schemas.microsoft.com/office/drawing/2014/main" id="{9E97F96D-D407-F55D-2682-0741907B8D02}"/>
              </a:ext>
            </a:extLst>
          </p:cNvPr>
          <p:cNvSpPr/>
          <p:nvPr/>
        </p:nvSpPr>
        <p:spPr>
          <a:xfrm>
            <a:off x="419860" y="5447859"/>
            <a:ext cx="202032" cy="224597"/>
          </a:xfrm>
          <a:prstGeom prst="ellipse">
            <a:avLst/>
          </a:prstGeom>
          <a:solidFill>
            <a:schemeClr val="accent1"/>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72968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841E190-96F1-4E2E-9AA7-BF67EF086DAA}"/>
              </a:ext>
            </a:extLst>
          </p:cNvPr>
          <p:cNvSpPr/>
          <p:nvPr/>
        </p:nvSpPr>
        <p:spPr>
          <a:xfrm>
            <a:off x="0" y="6202042"/>
            <a:ext cx="12192000" cy="6559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7829B53B-8FAF-40B6-BDE5-00375485D324}"/>
              </a:ext>
            </a:extLst>
          </p:cNvPr>
          <p:cNvSpPr>
            <a:spLocks noGrp="1"/>
          </p:cNvSpPr>
          <p:nvPr>
            <p:ph type="ftr" sz="quarter" idx="11"/>
          </p:nvPr>
        </p:nvSpPr>
        <p:spPr/>
        <p:txBody>
          <a:bodyPr/>
          <a:lstStyle/>
          <a:p>
            <a:r>
              <a:rPr lang="en-US" dirty="0">
                <a:solidFill>
                  <a:schemeClr val="bg1"/>
                </a:solidFill>
              </a:rPr>
              <a:t>Dundalk Institute of Technology</a:t>
            </a:r>
          </a:p>
        </p:txBody>
      </p:sp>
      <p:sp>
        <p:nvSpPr>
          <p:cNvPr id="9" name="TextBox 8">
            <a:extLst>
              <a:ext uri="{FF2B5EF4-FFF2-40B4-BE49-F238E27FC236}">
                <a16:creationId xmlns:a16="http://schemas.microsoft.com/office/drawing/2014/main" id="{6C120165-B43F-42F4-8E10-E34B51A63B1C}"/>
              </a:ext>
            </a:extLst>
          </p:cNvPr>
          <p:cNvSpPr txBox="1"/>
          <p:nvPr/>
        </p:nvSpPr>
        <p:spPr>
          <a:xfrm>
            <a:off x="1619534" y="343646"/>
            <a:ext cx="8952931" cy="830997"/>
          </a:xfrm>
          <a:prstGeom prst="rect">
            <a:avLst/>
          </a:prstGeom>
          <a:noFill/>
        </p:spPr>
        <p:txBody>
          <a:bodyPr wrap="square">
            <a:spAutoFit/>
          </a:bodyPr>
          <a:lstStyle/>
          <a:p>
            <a:pPr algn="ctr"/>
            <a:r>
              <a:rPr lang="en-US" sz="4800" b="1" dirty="0">
                <a:solidFill>
                  <a:schemeClr val="accent5">
                    <a:lumMod val="50000"/>
                  </a:schemeClr>
                </a:solidFill>
                <a:effectLst>
                  <a:outerShdw blurRad="38100" dist="38100" dir="2700000" algn="tl">
                    <a:srgbClr val="000000">
                      <a:alpha val="43137"/>
                    </a:srgbClr>
                  </a:outerShdw>
                </a:effectLst>
                <a:latin typeface="Bahnschrift Light SemiCondensed" panose="020B0502040204020203" pitchFamily="34" charset="0"/>
              </a:rPr>
              <a:t>References</a:t>
            </a:r>
          </a:p>
        </p:txBody>
      </p:sp>
      <p:sp>
        <p:nvSpPr>
          <p:cNvPr id="10" name="TextBox 9">
            <a:extLst>
              <a:ext uri="{FF2B5EF4-FFF2-40B4-BE49-F238E27FC236}">
                <a16:creationId xmlns:a16="http://schemas.microsoft.com/office/drawing/2014/main" id="{85E1DB0B-D262-4FD7-858F-F7286CE4D876}"/>
              </a:ext>
            </a:extLst>
          </p:cNvPr>
          <p:cNvSpPr txBox="1"/>
          <p:nvPr/>
        </p:nvSpPr>
        <p:spPr>
          <a:xfrm>
            <a:off x="901874" y="1814392"/>
            <a:ext cx="10375747" cy="2461508"/>
          </a:xfrm>
          <a:prstGeom prst="rect">
            <a:avLst/>
          </a:prstGeom>
          <a:noFill/>
        </p:spPr>
        <p:txBody>
          <a:bodyPr wrap="square">
            <a:spAutoFit/>
          </a:bodyPr>
          <a:lstStyle/>
          <a:p>
            <a:pPr marL="0" marR="0" indent="-304800">
              <a:lnSpc>
                <a:spcPct val="107000"/>
              </a:lnSpc>
              <a:spcBef>
                <a:spcPts val="0"/>
              </a:spcBef>
              <a:spcAft>
                <a:spcPts val="800"/>
              </a:spcAft>
            </a:pPr>
            <a:r>
              <a:rPr lang="en-US" sz="1800" i="1" dirty="0">
                <a:effectLst/>
                <a:latin typeface="Calibri" panose="020F0502020204030204" pitchFamily="34" charset="0"/>
                <a:ea typeface="Times New Roman" panose="02020603050405020304" pitchFamily="18" charset="0"/>
                <a:cs typeface="Times New Roman" panose="02020603050405020304" pitchFamily="18" charset="0"/>
              </a:rPr>
              <a:t>Suicide Statistics 2011 - CSO - Central Statistics Office</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 (n.d.). Retrieved August 28, 2022, from https://www.cso.ie/en/releasesandpublications/er/ss/suicidestatistics2011/</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304800">
              <a:lnSpc>
                <a:spcPct val="107000"/>
              </a:lnSpc>
              <a:spcBef>
                <a:spcPts val="0"/>
              </a:spcBef>
              <a:spcAft>
                <a:spcPts val="800"/>
              </a:spcAft>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The Economist. (2018). </a:t>
            </a:r>
            <a:r>
              <a:rPr lang="en-US" sz="1800" i="1" dirty="0">
                <a:effectLst/>
                <a:latin typeface="Calibri" panose="020F0502020204030204" pitchFamily="34" charset="0"/>
                <a:ea typeface="Times New Roman" panose="02020603050405020304" pitchFamily="18" charset="0"/>
                <a:cs typeface="Times New Roman" panose="02020603050405020304" pitchFamily="18" charset="0"/>
              </a:rPr>
              <a:t>Why the global suicide rate is falling | The Economist</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 https://www.economist.com/the-economist-explains/2018/11/30/why-the-global-suicide-rate-is-falling</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304800">
              <a:lnSpc>
                <a:spcPct val="107000"/>
              </a:lnSpc>
              <a:spcBef>
                <a:spcPts val="0"/>
              </a:spcBef>
              <a:spcAft>
                <a:spcPts val="800"/>
              </a:spcAft>
            </a:pPr>
            <a:r>
              <a:rPr lang="en-US" sz="1800" i="1" dirty="0">
                <a:effectLst/>
                <a:latin typeface="Calibri" panose="020F0502020204030204" pitchFamily="34" charset="0"/>
                <a:ea typeface="Times New Roman" panose="02020603050405020304" pitchFamily="18" charset="0"/>
                <a:cs typeface="Times New Roman" panose="02020603050405020304" pitchFamily="18" charset="0"/>
              </a:rPr>
              <a:t>Time Series Analysis: Definition, Types &amp; Techniques | Tableau</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 (n.d.). Retrieved August 24, 2022, from https://www.tableau.com/learn/articles/time-series-analysis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59119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2000" b="-12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BA9D0BF7-AB76-4F78-BF9B-4CDF1131C1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65699" y="1"/>
            <a:ext cx="2526373" cy="1590680"/>
          </a:xfrm>
          <a:prstGeom prst="rect">
            <a:avLst/>
          </a:prstGeom>
        </p:spPr>
      </p:pic>
      <p:sp>
        <p:nvSpPr>
          <p:cNvPr id="10" name="Footer Placeholder 1">
            <a:extLst>
              <a:ext uri="{FF2B5EF4-FFF2-40B4-BE49-F238E27FC236}">
                <a16:creationId xmlns:a16="http://schemas.microsoft.com/office/drawing/2014/main" id="{BD9CEF79-14A9-4A65-9CDC-744692EA19AF}"/>
              </a:ext>
            </a:extLst>
          </p:cNvPr>
          <p:cNvSpPr txBox="1">
            <a:spLocks/>
          </p:cNvSpPr>
          <p:nvPr/>
        </p:nvSpPr>
        <p:spPr>
          <a:xfrm>
            <a:off x="4038600" y="6424612"/>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bg1"/>
                </a:solidFill>
              </a:rPr>
              <a:t>Dundalk Institute Of Technology</a:t>
            </a:r>
          </a:p>
        </p:txBody>
      </p:sp>
    </p:spTree>
    <p:extLst>
      <p:ext uri="{BB962C8B-B14F-4D97-AF65-F5344CB8AC3E}">
        <p14:creationId xmlns:p14="http://schemas.microsoft.com/office/powerpoint/2010/main" val="3013631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ectangle 51">
            <a:extLst>
              <a:ext uri="{FF2B5EF4-FFF2-40B4-BE49-F238E27FC236}">
                <a16:creationId xmlns:a16="http://schemas.microsoft.com/office/drawing/2014/main" id="{4E0ABCFA-5102-4571-91AB-297EF4334965}"/>
              </a:ext>
            </a:extLst>
          </p:cNvPr>
          <p:cNvSpPr/>
          <p:nvPr/>
        </p:nvSpPr>
        <p:spPr>
          <a:xfrm>
            <a:off x="0" y="6201269"/>
            <a:ext cx="12192000" cy="6559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F52CC382-0907-4E15-9CFF-41AA69693C99}"/>
              </a:ext>
            </a:extLst>
          </p:cNvPr>
          <p:cNvSpPr txBox="1"/>
          <p:nvPr/>
        </p:nvSpPr>
        <p:spPr>
          <a:xfrm>
            <a:off x="1519326" y="2469494"/>
            <a:ext cx="8952931" cy="830997"/>
          </a:xfrm>
          <a:prstGeom prst="rect">
            <a:avLst/>
          </a:prstGeom>
          <a:noFill/>
        </p:spPr>
        <p:txBody>
          <a:bodyPr wrap="square">
            <a:spAutoFit/>
          </a:bodyPr>
          <a:lstStyle/>
          <a:p>
            <a:pPr algn="ctr"/>
            <a:r>
              <a:rPr lang="en-US" sz="4800" b="1" dirty="0">
                <a:solidFill>
                  <a:schemeClr val="accent5">
                    <a:lumMod val="50000"/>
                  </a:schemeClr>
                </a:solidFill>
                <a:effectLst>
                  <a:outerShdw blurRad="38100" dist="38100" dir="2700000" algn="tl">
                    <a:srgbClr val="000000">
                      <a:alpha val="43137"/>
                    </a:srgbClr>
                  </a:outerShdw>
                </a:effectLst>
                <a:latin typeface="Bahnschrift Light SemiCondensed" panose="020B0502040204020203" pitchFamily="34" charset="0"/>
              </a:rPr>
              <a:t>Why Suicide Analysis ?</a:t>
            </a:r>
          </a:p>
        </p:txBody>
      </p:sp>
      <p:sp>
        <p:nvSpPr>
          <p:cNvPr id="2" name="Footer Placeholder 1">
            <a:extLst>
              <a:ext uri="{FF2B5EF4-FFF2-40B4-BE49-F238E27FC236}">
                <a16:creationId xmlns:a16="http://schemas.microsoft.com/office/drawing/2014/main" id="{84ABF61C-AE1A-47FF-8589-A224555D8C44}"/>
              </a:ext>
            </a:extLst>
          </p:cNvPr>
          <p:cNvSpPr>
            <a:spLocks noGrp="1"/>
          </p:cNvSpPr>
          <p:nvPr>
            <p:ph type="ftr" sz="quarter" idx="11"/>
          </p:nvPr>
        </p:nvSpPr>
        <p:spPr/>
        <p:txBody>
          <a:bodyPr/>
          <a:lstStyle/>
          <a:p>
            <a:r>
              <a:rPr lang="en-US" dirty="0">
                <a:solidFill>
                  <a:schemeClr val="bg1"/>
                </a:solidFill>
              </a:rPr>
              <a:t>Dundalk Institute of Technology</a:t>
            </a:r>
          </a:p>
        </p:txBody>
      </p:sp>
    </p:spTree>
    <p:extLst>
      <p:ext uri="{BB962C8B-B14F-4D97-AF65-F5344CB8AC3E}">
        <p14:creationId xmlns:p14="http://schemas.microsoft.com/office/powerpoint/2010/main" val="36272833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2BE9BC70-E51D-475B-95CC-25CE0A7C6ABB}"/>
              </a:ext>
            </a:extLst>
          </p:cNvPr>
          <p:cNvGrpSpPr/>
          <p:nvPr/>
        </p:nvGrpSpPr>
        <p:grpSpPr>
          <a:xfrm>
            <a:off x="6520069" y="516009"/>
            <a:ext cx="5087997" cy="4012518"/>
            <a:chOff x="7288213" y="2017713"/>
            <a:chExt cx="4311650" cy="3322637"/>
          </a:xfrm>
        </p:grpSpPr>
        <p:sp>
          <p:nvSpPr>
            <p:cNvPr id="14" name="Rectangle 13">
              <a:extLst>
                <a:ext uri="{FF2B5EF4-FFF2-40B4-BE49-F238E27FC236}">
                  <a16:creationId xmlns:a16="http://schemas.microsoft.com/office/drawing/2014/main" id="{FF28CB2F-0C2F-4EB3-8716-8E30AC54CC3A}"/>
                </a:ext>
              </a:extLst>
            </p:cNvPr>
            <p:cNvSpPr/>
            <p:nvPr/>
          </p:nvSpPr>
          <p:spPr>
            <a:xfrm>
              <a:off x="7416800" y="2133600"/>
              <a:ext cx="4025900" cy="233680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000" dirty="0">
                  <a:latin typeface="Arial" panose="020B0604020202020204" pitchFamily="34" charset="0"/>
                  <a:cs typeface="Arial" panose="020B0604020202020204" pitchFamily="34" charset="0"/>
                </a:rPr>
                <a:t>Enter Your</a:t>
              </a:r>
            </a:p>
            <a:p>
              <a:pPr algn="ctr">
                <a:lnSpc>
                  <a:spcPct val="150000"/>
                </a:lnSpc>
              </a:pPr>
              <a:r>
                <a:rPr lang="en-US" sz="2000" dirty="0">
                  <a:latin typeface="Arial" panose="020B0604020202020204" pitchFamily="34" charset="0"/>
                  <a:cs typeface="Arial" panose="020B0604020202020204" pitchFamily="34" charset="0"/>
                </a:rPr>
                <a:t>Screenshot Here</a:t>
              </a:r>
            </a:p>
          </p:txBody>
        </p:sp>
        <p:grpSp>
          <p:nvGrpSpPr>
            <p:cNvPr id="15" name="Group 36">
              <a:extLst>
                <a:ext uri="{FF2B5EF4-FFF2-40B4-BE49-F238E27FC236}">
                  <a16:creationId xmlns:a16="http://schemas.microsoft.com/office/drawing/2014/main" id="{4B9D84C6-8358-46B0-BCE6-39CC716BD89C}"/>
                </a:ext>
              </a:extLst>
            </p:cNvPr>
            <p:cNvGrpSpPr>
              <a:grpSpLocks noChangeAspect="1"/>
            </p:cNvGrpSpPr>
            <p:nvPr/>
          </p:nvGrpSpPr>
          <p:grpSpPr bwMode="auto">
            <a:xfrm>
              <a:off x="7288213" y="2017713"/>
              <a:ext cx="4311650" cy="3322637"/>
              <a:chOff x="255" y="1263"/>
              <a:chExt cx="2716" cy="2093"/>
            </a:xfrm>
          </p:grpSpPr>
          <p:sp>
            <p:nvSpPr>
              <p:cNvPr id="16" name="Freeform 37">
                <a:extLst>
                  <a:ext uri="{FF2B5EF4-FFF2-40B4-BE49-F238E27FC236}">
                    <a16:creationId xmlns:a16="http://schemas.microsoft.com/office/drawing/2014/main" id="{81A5C370-0C30-4C38-BD21-BE31562F30FC}"/>
                  </a:ext>
                </a:extLst>
              </p:cNvPr>
              <p:cNvSpPr>
                <a:spLocks/>
              </p:cNvSpPr>
              <p:nvPr/>
            </p:nvSpPr>
            <p:spPr bwMode="auto">
              <a:xfrm>
                <a:off x="1162" y="2963"/>
                <a:ext cx="908" cy="393"/>
              </a:xfrm>
              <a:custGeom>
                <a:avLst/>
                <a:gdLst>
                  <a:gd name="T0" fmla="*/ 432 w 453"/>
                  <a:gd name="T1" fmla="*/ 171 h 196"/>
                  <a:gd name="T2" fmla="*/ 396 w 453"/>
                  <a:gd name="T3" fmla="*/ 138 h 196"/>
                  <a:gd name="T4" fmla="*/ 379 w 453"/>
                  <a:gd name="T5" fmla="*/ 110 h 196"/>
                  <a:gd name="T6" fmla="*/ 369 w 453"/>
                  <a:gd name="T7" fmla="*/ 0 h 196"/>
                  <a:gd name="T8" fmla="*/ 84 w 453"/>
                  <a:gd name="T9" fmla="*/ 0 h 196"/>
                  <a:gd name="T10" fmla="*/ 74 w 453"/>
                  <a:gd name="T11" fmla="*/ 110 h 196"/>
                  <a:gd name="T12" fmla="*/ 58 w 453"/>
                  <a:gd name="T13" fmla="*/ 139 h 196"/>
                  <a:gd name="T14" fmla="*/ 21 w 453"/>
                  <a:gd name="T15" fmla="*/ 172 h 196"/>
                  <a:gd name="T16" fmla="*/ 32 w 453"/>
                  <a:gd name="T17" fmla="*/ 191 h 196"/>
                  <a:gd name="T18" fmla="*/ 196 w 453"/>
                  <a:gd name="T19" fmla="*/ 196 h 196"/>
                  <a:gd name="T20" fmla="*/ 257 w 453"/>
                  <a:gd name="T21" fmla="*/ 196 h 196"/>
                  <a:gd name="T22" fmla="*/ 422 w 453"/>
                  <a:gd name="T23" fmla="*/ 191 h 196"/>
                  <a:gd name="T24" fmla="*/ 432 w 453"/>
                  <a:gd name="T25" fmla="*/ 171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53" h="196">
                    <a:moveTo>
                      <a:pt x="432" y="171"/>
                    </a:moveTo>
                    <a:cubicBezTo>
                      <a:pt x="432" y="171"/>
                      <a:pt x="409" y="151"/>
                      <a:pt x="396" y="138"/>
                    </a:cubicBezTo>
                    <a:cubicBezTo>
                      <a:pt x="383" y="125"/>
                      <a:pt x="379" y="110"/>
                      <a:pt x="379" y="110"/>
                    </a:cubicBezTo>
                    <a:cubicBezTo>
                      <a:pt x="369" y="0"/>
                      <a:pt x="369" y="0"/>
                      <a:pt x="369" y="0"/>
                    </a:cubicBezTo>
                    <a:cubicBezTo>
                      <a:pt x="84" y="0"/>
                      <a:pt x="84" y="0"/>
                      <a:pt x="84" y="0"/>
                    </a:cubicBezTo>
                    <a:cubicBezTo>
                      <a:pt x="74" y="110"/>
                      <a:pt x="74" y="110"/>
                      <a:pt x="74" y="110"/>
                    </a:cubicBezTo>
                    <a:cubicBezTo>
                      <a:pt x="74" y="110"/>
                      <a:pt x="70" y="126"/>
                      <a:pt x="58" y="139"/>
                    </a:cubicBezTo>
                    <a:cubicBezTo>
                      <a:pt x="45" y="152"/>
                      <a:pt x="21" y="172"/>
                      <a:pt x="21" y="172"/>
                    </a:cubicBezTo>
                    <a:cubicBezTo>
                      <a:pt x="21" y="172"/>
                      <a:pt x="0" y="187"/>
                      <a:pt x="32" y="191"/>
                    </a:cubicBezTo>
                    <a:cubicBezTo>
                      <a:pt x="50" y="194"/>
                      <a:pt x="131" y="196"/>
                      <a:pt x="196" y="196"/>
                    </a:cubicBezTo>
                    <a:cubicBezTo>
                      <a:pt x="257" y="196"/>
                      <a:pt x="257" y="196"/>
                      <a:pt x="257" y="196"/>
                    </a:cubicBezTo>
                    <a:cubicBezTo>
                      <a:pt x="324" y="196"/>
                      <a:pt x="403" y="194"/>
                      <a:pt x="422" y="191"/>
                    </a:cubicBezTo>
                    <a:cubicBezTo>
                      <a:pt x="453" y="186"/>
                      <a:pt x="432" y="171"/>
                      <a:pt x="432" y="171"/>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38">
                <a:extLst>
                  <a:ext uri="{FF2B5EF4-FFF2-40B4-BE49-F238E27FC236}">
                    <a16:creationId xmlns:a16="http://schemas.microsoft.com/office/drawing/2014/main" id="{D1C38736-BBB8-4C3C-B3E3-913BC1966CB5}"/>
                  </a:ext>
                </a:extLst>
              </p:cNvPr>
              <p:cNvSpPr>
                <a:spLocks noEditPoints="1"/>
              </p:cNvSpPr>
              <p:nvPr/>
            </p:nvSpPr>
            <p:spPr bwMode="auto">
              <a:xfrm>
                <a:off x="255" y="1263"/>
                <a:ext cx="2716" cy="1660"/>
              </a:xfrm>
              <a:custGeom>
                <a:avLst/>
                <a:gdLst>
                  <a:gd name="T0" fmla="*/ 1323 w 1356"/>
                  <a:gd name="T1" fmla="*/ 0 h 828"/>
                  <a:gd name="T2" fmla="*/ 35 w 1356"/>
                  <a:gd name="T3" fmla="*/ 0 h 828"/>
                  <a:gd name="T4" fmla="*/ 0 w 1356"/>
                  <a:gd name="T5" fmla="*/ 36 h 828"/>
                  <a:gd name="T6" fmla="*/ 0 w 1356"/>
                  <a:gd name="T7" fmla="*/ 792 h 828"/>
                  <a:gd name="T8" fmla="*/ 35 w 1356"/>
                  <a:gd name="T9" fmla="*/ 828 h 828"/>
                  <a:gd name="T10" fmla="*/ 512 w 1356"/>
                  <a:gd name="T11" fmla="*/ 828 h 828"/>
                  <a:gd name="T12" fmla="*/ 539 w 1356"/>
                  <a:gd name="T13" fmla="*/ 828 h 828"/>
                  <a:gd name="T14" fmla="*/ 820 w 1356"/>
                  <a:gd name="T15" fmla="*/ 828 h 828"/>
                  <a:gd name="T16" fmla="*/ 849 w 1356"/>
                  <a:gd name="T17" fmla="*/ 828 h 828"/>
                  <a:gd name="T18" fmla="*/ 1323 w 1356"/>
                  <a:gd name="T19" fmla="*/ 828 h 828"/>
                  <a:gd name="T20" fmla="*/ 1356 w 1356"/>
                  <a:gd name="T21" fmla="*/ 792 h 828"/>
                  <a:gd name="T22" fmla="*/ 1356 w 1356"/>
                  <a:gd name="T23" fmla="*/ 36 h 828"/>
                  <a:gd name="T24" fmla="*/ 1323 w 1356"/>
                  <a:gd name="T25" fmla="*/ 0 h 828"/>
                  <a:gd name="T26" fmla="*/ 1300 w 1356"/>
                  <a:gd name="T27" fmla="*/ 768 h 828"/>
                  <a:gd name="T28" fmla="*/ 52 w 1356"/>
                  <a:gd name="T29" fmla="*/ 768 h 828"/>
                  <a:gd name="T30" fmla="*/ 52 w 1356"/>
                  <a:gd name="T31" fmla="*/ 60 h 828"/>
                  <a:gd name="T32" fmla="*/ 1300 w 1356"/>
                  <a:gd name="T33" fmla="*/ 60 h 828"/>
                  <a:gd name="T34" fmla="*/ 1300 w 1356"/>
                  <a:gd name="T35" fmla="*/ 768 h 8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56" h="828">
                    <a:moveTo>
                      <a:pt x="1323" y="0"/>
                    </a:moveTo>
                    <a:cubicBezTo>
                      <a:pt x="35" y="0"/>
                      <a:pt x="35" y="0"/>
                      <a:pt x="35" y="0"/>
                    </a:cubicBezTo>
                    <a:cubicBezTo>
                      <a:pt x="16" y="0"/>
                      <a:pt x="0" y="17"/>
                      <a:pt x="0" y="36"/>
                    </a:cubicBezTo>
                    <a:cubicBezTo>
                      <a:pt x="0" y="792"/>
                      <a:pt x="0" y="792"/>
                      <a:pt x="0" y="792"/>
                    </a:cubicBezTo>
                    <a:cubicBezTo>
                      <a:pt x="0" y="811"/>
                      <a:pt x="16" y="828"/>
                      <a:pt x="35" y="828"/>
                    </a:cubicBezTo>
                    <a:cubicBezTo>
                      <a:pt x="512" y="828"/>
                      <a:pt x="512" y="828"/>
                      <a:pt x="512" y="828"/>
                    </a:cubicBezTo>
                    <a:cubicBezTo>
                      <a:pt x="539" y="828"/>
                      <a:pt x="539" y="828"/>
                      <a:pt x="539" y="828"/>
                    </a:cubicBezTo>
                    <a:cubicBezTo>
                      <a:pt x="820" y="828"/>
                      <a:pt x="820" y="828"/>
                      <a:pt x="820" y="828"/>
                    </a:cubicBezTo>
                    <a:cubicBezTo>
                      <a:pt x="849" y="828"/>
                      <a:pt x="849" y="828"/>
                      <a:pt x="849" y="828"/>
                    </a:cubicBezTo>
                    <a:cubicBezTo>
                      <a:pt x="1323" y="828"/>
                      <a:pt x="1323" y="828"/>
                      <a:pt x="1323" y="828"/>
                    </a:cubicBezTo>
                    <a:cubicBezTo>
                      <a:pt x="1342" y="828"/>
                      <a:pt x="1356" y="811"/>
                      <a:pt x="1356" y="792"/>
                    </a:cubicBezTo>
                    <a:cubicBezTo>
                      <a:pt x="1356" y="36"/>
                      <a:pt x="1356" y="36"/>
                      <a:pt x="1356" y="36"/>
                    </a:cubicBezTo>
                    <a:cubicBezTo>
                      <a:pt x="1356" y="17"/>
                      <a:pt x="1342" y="0"/>
                      <a:pt x="1323" y="0"/>
                    </a:cubicBezTo>
                    <a:close/>
                    <a:moveTo>
                      <a:pt x="1300" y="768"/>
                    </a:moveTo>
                    <a:cubicBezTo>
                      <a:pt x="52" y="768"/>
                      <a:pt x="52" y="768"/>
                      <a:pt x="52" y="768"/>
                    </a:cubicBezTo>
                    <a:cubicBezTo>
                      <a:pt x="52" y="60"/>
                      <a:pt x="52" y="60"/>
                      <a:pt x="52" y="60"/>
                    </a:cubicBezTo>
                    <a:cubicBezTo>
                      <a:pt x="1300" y="60"/>
                      <a:pt x="1300" y="60"/>
                      <a:pt x="1300" y="60"/>
                    </a:cubicBezTo>
                    <a:lnTo>
                      <a:pt x="1300" y="768"/>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22" name="TextBox 21">
            <a:extLst>
              <a:ext uri="{FF2B5EF4-FFF2-40B4-BE49-F238E27FC236}">
                <a16:creationId xmlns:a16="http://schemas.microsoft.com/office/drawing/2014/main" id="{9B3518AD-1489-48CB-B48B-F0B67C737BAC}"/>
              </a:ext>
            </a:extLst>
          </p:cNvPr>
          <p:cNvSpPr txBox="1"/>
          <p:nvPr/>
        </p:nvSpPr>
        <p:spPr>
          <a:xfrm>
            <a:off x="482600" y="655132"/>
            <a:ext cx="5613400" cy="830997"/>
          </a:xfrm>
          <a:prstGeom prst="rect">
            <a:avLst/>
          </a:prstGeom>
          <a:noFill/>
        </p:spPr>
        <p:txBody>
          <a:bodyPr wrap="square" rtlCol="0">
            <a:spAutoFit/>
          </a:bodyPr>
          <a:lstStyle/>
          <a:p>
            <a:r>
              <a:rPr lang="en-US" sz="4800" b="1" dirty="0">
                <a:solidFill>
                  <a:schemeClr val="accent5">
                    <a:lumMod val="50000"/>
                  </a:schemeClr>
                </a:solidFill>
                <a:effectLst>
                  <a:outerShdw blurRad="38100" dist="38100" dir="2700000" algn="tl">
                    <a:srgbClr val="000000">
                      <a:alpha val="43137"/>
                    </a:srgbClr>
                  </a:outerShdw>
                </a:effectLst>
                <a:latin typeface="Bahnschrift Light SemiCondensed" panose="020B0502040204020203" pitchFamily="34" charset="0"/>
              </a:rPr>
              <a:t>Introduction</a:t>
            </a:r>
          </a:p>
        </p:txBody>
      </p:sp>
      <p:sp>
        <p:nvSpPr>
          <p:cNvPr id="30" name="TextBox 29">
            <a:extLst>
              <a:ext uri="{FF2B5EF4-FFF2-40B4-BE49-F238E27FC236}">
                <a16:creationId xmlns:a16="http://schemas.microsoft.com/office/drawing/2014/main" id="{0ED6329A-FAA2-4630-BC52-D221CC36405F}"/>
              </a:ext>
            </a:extLst>
          </p:cNvPr>
          <p:cNvSpPr txBox="1"/>
          <p:nvPr/>
        </p:nvSpPr>
        <p:spPr>
          <a:xfrm>
            <a:off x="482600" y="1897441"/>
            <a:ext cx="3860352" cy="523220"/>
          </a:xfrm>
          <a:prstGeom prst="rect">
            <a:avLst/>
          </a:prstGeom>
          <a:noFill/>
        </p:spPr>
        <p:txBody>
          <a:bodyPr wrap="none" rtlCol="0">
            <a:spAutoFit/>
          </a:bodyPr>
          <a:lstStyle/>
          <a:p>
            <a:r>
              <a:rPr lang="en-US" sz="2800" dirty="0">
                <a:solidFill>
                  <a:schemeClr val="bg2">
                    <a:lumMod val="25000"/>
                  </a:schemeClr>
                </a:solidFill>
                <a:latin typeface="Bahnschrift Light SemiCondensed" panose="020B0502040204020203" pitchFamily="34" charset="0"/>
              </a:rPr>
              <a:t>1. Area &amp; topic of research</a:t>
            </a:r>
          </a:p>
        </p:txBody>
      </p:sp>
      <p:sp>
        <p:nvSpPr>
          <p:cNvPr id="31" name="TextBox 30">
            <a:extLst>
              <a:ext uri="{FF2B5EF4-FFF2-40B4-BE49-F238E27FC236}">
                <a16:creationId xmlns:a16="http://schemas.microsoft.com/office/drawing/2014/main" id="{DAA4CF65-DEDA-4A2A-98AD-4A99AFAD78E7}"/>
              </a:ext>
            </a:extLst>
          </p:cNvPr>
          <p:cNvSpPr txBox="1"/>
          <p:nvPr/>
        </p:nvSpPr>
        <p:spPr>
          <a:xfrm>
            <a:off x="482600" y="2621835"/>
            <a:ext cx="4418197" cy="523220"/>
          </a:xfrm>
          <a:prstGeom prst="rect">
            <a:avLst/>
          </a:prstGeom>
          <a:noFill/>
        </p:spPr>
        <p:txBody>
          <a:bodyPr wrap="none" rtlCol="0">
            <a:spAutoFit/>
          </a:bodyPr>
          <a:lstStyle/>
          <a:p>
            <a:r>
              <a:rPr lang="en-US" sz="2800" dirty="0">
                <a:solidFill>
                  <a:schemeClr val="bg2">
                    <a:lumMod val="25000"/>
                  </a:schemeClr>
                </a:solidFill>
                <a:latin typeface="Bahnschrift Light SemiCondensed" panose="020B0502040204020203" pitchFamily="34" charset="0"/>
              </a:rPr>
              <a:t>2. Relevance of ethics in study</a:t>
            </a:r>
          </a:p>
        </p:txBody>
      </p:sp>
      <p:sp>
        <p:nvSpPr>
          <p:cNvPr id="36" name="TextBox 35">
            <a:extLst>
              <a:ext uri="{FF2B5EF4-FFF2-40B4-BE49-F238E27FC236}">
                <a16:creationId xmlns:a16="http://schemas.microsoft.com/office/drawing/2014/main" id="{5521E461-23A0-46F1-A2E5-A16EA29291B0}"/>
              </a:ext>
            </a:extLst>
          </p:cNvPr>
          <p:cNvSpPr txBox="1"/>
          <p:nvPr/>
        </p:nvSpPr>
        <p:spPr>
          <a:xfrm>
            <a:off x="482600" y="4070623"/>
            <a:ext cx="3674404" cy="523220"/>
          </a:xfrm>
          <a:prstGeom prst="rect">
            <a:avLst/>
          </a:prstGeom>
          <a:noFill/>
        </p:spPr>
        <p:txBody>
          <a:bodyPr wrap="none" rtlCol="0">
            <a:spAutoFit/>
          </a:bodyPr>
          <a:lstStyle/>
          <a:p>
            <a:r>
              <a:rPr lang="en-US" sz="2800" dirty="0">
                <a:solidFill>
                  <a:schemeClr val="bg2">
                    <a:lumMod val="25000"/>
                  </a:schemeClr>
                </a:solidFill>
                <a:latin typeface="Bahnschrift Light SemiCondensed" panose="020B0502040204020203" pitchFamily="34" charset="0"/>
              </a:rPr>
              <a:t>4. Social Impact on study</a:t>
            </a:r>
          </a:p>
        </p:txBody>
      </p:sp>
      <p:sp>
        <p:nvSpPr>
          <p:cNvPr id="39" name="TextBox 38">
            <a:extLst>
              <a:ext uri="{FF2B5EF4-FFF2-40B4-BE49-F238E27FC236}">
                <a16:creationId xmlns:a16="http://schemas.microsoft.com/office/drawing/2014/main" id="{62163B25-BD19-4482-93EB-CE1EA0986D8A}"/>
              </a:ext>
            </a:extLst>
          </p:cNvPr>
          <p:cNvSpPr txBox="1"/>
          <p:nvPr/>
        </p:nvSpPr>
        <p:spPr>
          <a:xfrm>
            <a:off x="482600" y="3346229"/>
            <a:ext cx="2824812" cy="954107"/>
          </a:xfrm>
          <a:prstGeom prst="rect">
            <a:avLst/>
          </a:prstGeom>
          <a:noFill/>
        </p:spPr>
        <p:txBody>
          <a:bodyPr wrap="none" rtlCol="0">
            <a:spAutoFit/>
          </a:bodyPr>
          <a:lstStyle/>
          <a:p>
            <a:r>
              <a:rPr lang="en-US" sz="2800" dirty="0">
                <a:solidFill>
                  <a:schemeClr val="bg2">
                    <a:lumMod val="25000"/>
                  </a:schemeClr>
                </a:solidFill>
                <a:latin typeface="Bahnschrift Light SemiCondensed" panose="020B0502040204020203" pitchFamily="34" charset="0"/>
              </a:rPr>
              <a:t>3. Previous studies</a:t>
            </a:r>
          </a:p>
          <a:p>
            <a:r>
              <a:rPr lang="en-US" sz="2800" dirty="0">
                <a:solidFill>
                  <a:schemeClr val="bg2">
                    <a:lumMod val="25000"/>
                  </a:schemeClr>
                </a:solidFill>
                <a:latin typeface="Bahnschrift Light SemiCondensed" panose="020B0502040204020203" pitchFamily="34" charset="0"/>
              </a:rPr>
              <a:t> </a:t>
            </a:r>
          </a:p>
        </p:txBody>
      </p:sp>
      <p:sp>
        <p:nvSpPr>
          <p:cNvPr id="41" name="Rectangle 40">
            <a:extLst>
              <a:ext uri="{FF2B5EF4-FFF2-40B4-BE49-F238E27FC236}">
                <a16:creationId xmlns:a16="http://schemas.microsoft.com/office/drawing/2014/main" id="{7FB98BD3-114F-4C4F-9586-6685AF6E1CF4}"/>
              </a:ext>
            </a:extLst>
          </p:cNvPr>
          <p:cNvSpPr/>
          <p:nvPr/>
        </p:nvSpPr>
        <p:spPr>
          <a:xfrm>
            <a:off x="0" y="6202042"/>
            <a:ext cx="12192000" cy="6559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Footer Placeholder 1">
            <a:extLst>
              <a:ext uri="{FF2B5EF4-FFF2-40B4-BE49-F238E27FC236}">
                <a16:creationId xmlns:a16="http://schemas.microsoft.com/office/drawing/2014/main" id="{7533EC15-1D69-43D3-AC4F-2E634A8FB224}"/>
              </a:ext>
            </a:extLst>
          </p:cNvPr>
          <p:cNvSpPr>
            <a:spLocks noGrp="1"/>
          </p:cNvSpPr>
          <p:nvPr>
            <p:ph type="ftr" sz="quarter" idx="11"/>
          </p:nvPr>
        </p:nvSpPr>
        <p:spPr/>
        <p:txBody>
          <a:bodyPr/>
          <a:lstStyle/>
          <a:p>
            <a:r>
              <a:rPr lang="en-US" dirty="0">
                <a:solidFill>
                  <a:schemeClr val="bg1"/>
                </a:solidFill>
              </a:rPr>
              <a:t>Dundalk Institute of Technology</a:t>
            </a:r>
          </a:p>
        </p:txBody>
      </p:sp>
      <p:pic>
        <p:nvPicPr>
          <p:cNvPr id="4" name="Picture 3">
            <a:extLst>
              <a:ext uri="{FF2B5EF4-FFF2-40B4-BE49-F238E27FC236}">
                <a16:creationId xmlns:a16="http://schemas.microsoft.com/office/drawing/2014/main" id="{FF10F675-6015-44C0-A8CD-56A729D284CB}"/>
              </a:ext>
            </a:extLst>
          </p:cNvPr>
          <p:cNvPicPr>
            <a:picLocks noChangeAspect="1"/>
          </p:cNvPicPr>
          <p:nvPr/>
        </p:nvPicPr>
        <p:blipFill rotWithShape="1">
          <a:blip r:embed="rId3">
            <a:extLst>
              <a:ext uri="{28A0092B-C50C-407E-A947-70E740481C1C}">
                <a14:useLocalDpi xmlns:a14="http://schemas.microsoft.com/office/drawing/2010/main" val="0"/>
              </a:ext>
            </a:extLst>
          </a:blip>
          <a:srcRect b="4838"/>
          <a:stretch/>
        </p:blipFill>
        <p:spPr>
          <a:xfrm>
            <a:off x="6688669" y="740435"/>
            <a:ext cx="4750795" cy="2737513"/>
          </a:xfrm>
          <a:prstGeom prst="rect">
            <a:avLst/>
          </a:prstGeom>
        </p:spPr>
      </p:pic>
      <p:pic>
        <p:nvPicPr>
          <p:cNvPr id="35" name="Picture 34">
            <a:extLst>
              <a:ext uri="{FF2B5EF4-FFF2-40B4-BE49-F238E27FC236}">
                <a16:creationId xmlns:a16="http://schemas.microsoft.com/office/drawing/2014/main" id="{6C2F34CD-3FC6-47F0-AA62-EAAB8F31B079}"/>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1000"/>
                    </a14:imgEffect>
                    <a14:imgEffect>
                      <a14:brightnessContrast bright="43000"/>
                    </a14:imgEffect>
                  </a14:imgLayer>
                </a14:imgProps>
              </a:ext>
              <a:ext uri="{28A0092B-C50C-407E-A947-70E740481C1C}">
                <a14:useLocalDpi xmlns:a14="http://schemas.microsoft.com/office/drawing/2010/main" val="0"/>
              </a:ext>
            </a:extLst>
          </a:blip>
          <a:stretch>
            <a:fillRect/>
          </a:stretch>
        </p:blipFill>
        <p:spPr>
          <a:xfrm>
            <a:off x="9812012" y="1975705"/>
            <a:ext cx="1259190" cy="1502243"/>
          </a:xfrm>
          <a:prstGeom prst="rect">
            <a:avLst/>
          </a:prstGeom>
        </p:spPr>
      </p:pic>
    </p:spTree>
    <p:extLst>
      <p:ext uri="{BB962C8B-B14F-4D97-AF65-F5344CB8AC3E}">
        <p14:creationId xmlns:p14="http://schemas.microsoft.com/office/powerpoint/2010/main" val="153491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DF25C869-6E25-47D0-8092-A1118D74D053}"/>
              </a:ext>
            </a:extLst>
          </p:cNvPr>
          <p:cNvSpPr txBox="1"/>
          <p:nvPr/>
        </p:nvSpPr>
        <p:spPr>
          <a:xfrm>
            <a:off x="1619534" y="189757"/>
            <a:ext cx="8952931" cy="1107996"/>
          </a:xfrm>
          <a:prstGeom prst="rect">
            <a:avLst/>
          </a:prstGeom>
          <a:noFill/>
        </p:spPr>
        <p:txBody>
          <a:bodyPr wrap="square">
            <a:spAutoFit/>
          </a:bodyPr>
          <a:lstStyle/>
          <a:p>
            <a:pPr algn="l"/>
            <a:endParaRPr lang="en-US" sz="1800" b="0" i="0" u="none" strike="noStrike" baseline="0" dirty="0">
              <a:solidFill>
                <a:srgbClr val="000000"/>
              </a:solidFill>
              <a:latin typeface="Calibri" panose="020F0502020204030204" pitchFamily="34" charset="0"/>
            </a:endParaRPr>
          </a:p>
          <a:p>
            <a:pPr algn="ctr"/>
            <a:r>
              <a:rPr lang="en-US" sz="1800" b="0" i="0" u="none" strike="noStrike" baseline="0" dirty="0">
                <a:solidFill>
                  <a:srgbClr val="000000"/>
                </a:solidFill>
                <a:latin typeface="Calibri" panose="020F0502020204030204" pitchFamily="34" charset="0"/>
              </a:rPr>
              <a:t> </a:t>
            </a:r>
            <a:r>
              <a:rPr lang="en-US" sz="4800" b="1" dirty="0">
                <a:solidFill>
                  <a:schemeClr val="accent5">
                    <a:lumMod val="50000"/>
                  </a:schemeClr>
                </a:solidFill>
                <a:effectLst>
                  <a:outerShdw blurRad="38100" dist="38100" dir="2700000" algn="tl">
                    <a:srgbClr val="000000">
                      <a:alpha val="43137"/>
                    </a:srgbClr>
                  </a:outerShdw>
                </a:effectLst>
                <a:latin typeface="Bahnschrift Light SemiCondensed" panose="020B0502040204020203" pitchFamily="34" charset="0"/>
              </a:rPr>
              <a:t>Ethical concepts</a:t>
            </a:r>
          </a:p>
        </p:txBody>
      </p:sp>
      <p:sp>
        <p:nvSpPr>
          <p:cNvPr id="15" name="Rectangle 14">
            <a:extLst>
              <a:ext uri="{FF2B5EF4-FFF2-40B4-BE49-F238E27FC236}">
                <a16:creationId xmlns:a16="http://schemas.microsoft.com/office/drawing/2014/main" id="{C3FE2679-34F6-4C6F-AB02-EF2CE8596C92}"/>
              </a:ext>
            </a:extLst>
          </p:cNvPr>
          <p:cNvSpPr/>
          <p:nvPr/>
        </p:nvSpPr>
        <p:spPr>
          <a:xfrm>
            <a:off x="0" y="6202042"/>
            <a:ext cx="12192000" cy="6559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92DA7BAC-DECC-49BC-8988-88CAE3161124}"/>
              </a:ext>
            </a:extLst>
          </p:cNvPr>
          <p:cNvSpPr/>
          <p:nvPr/>
        </p:nvSpPr>
        <p:spPr>
          <a:xfrm rot="911977">
            <a:off x="880208" y="1498008"/>
            <a:ext cx="876515" cy="876515"/>
          </a:xfrm>
          <a:prstGeom prst="ellipse">
            <a:avLst/>
          </a:prstGeom>
          <a:gradFill>
            <a:gsLst>
              <a:gs pos="0">
                <a:schemeClr val="accent1"/>
              </a:gs>
              <a:gs pos="100000">
                <a:schemeClr val="accent1">
                  <a:lumMod val="50000"/>
                </a:schemeClr>
              </a:gs>
            </a:gsLst>
            <a:lin ang="5400000" scaled="1"/>
          </a:gradFill>
          <a:ln>
            <a:noFill/>
          </a:ln>
          <a:effectLst>
            <a:outerShdw blurRad="50800" dist="38100" dir="5400000" algn="t" rotWithShape="0">
              <a:prstClr val="black"/>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IN" sz="1350"/>
          </a:p>
        </p:txBody>
      </p:sp>
      <p:sp>
        <p:nvSpPr>
          <p:cNvPr id="27" name="Oval 26">
            <a:extLst>
              <a:ext uri="{FF2B5EF4-FFF2-40B4-BE49-F238E27FC236}">
                <a16:creationId xmlns:a16="http://schemas.microsoft.com/office/drawing/2014/main" id="{01FEDF0E-7948-4237-9B90-A65E95FC6F43}"/>
              </a:ext>
            </a:extLst>
          </p:cNvPr>
          <p:cNvSpPr/>
          <p:nvPr/>
        </p:nvSpPr>
        <p:spPr>
          <a:xfrm rot="911977">
            <a:off x="989189" y="1606989"/>
            <a:ext cx="658552" cy="658552"/>
          </a:xfrm>
          <a:prstGeom prst="ellipse">
            <a:avLst/>
          </a:prstGeom>
          <a:gradFill flip="none" rotWithShape="1">
            <a:gsLst>
              <a:gs pos="0">
                <a:schemeClr val="bg1"/>
              </a:gs>
              <a:gs pos="100000">
                <a:schemeClr val="bg1">
                  <a:lumMod val="50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IN" sz="1350"/>
          </a:p>
        </p:txBody>
      </p:sp>
      <p:sp>
        <p:nvSpPr>
          <p:cNvPr id="28" name="TextBox 27">
            <a:extLst>
              <a:ext uri="{FF2B5EF4-FFF2-40B4-BE49-F238E27FC236}">
                <a16:creationId xmlns:a16="http://schemas.microsoft.com/office/drawing/2014/main" id="{0BA1089B-41A4-4944-BDED-CF1660AA5E1D}"/>
              </a:ext>
            </a:extLst>
          </p:cNvPr>
          <p:cNvSpPr txBox="1"/>
          <p:nvPr/>
        </p:nvSpPr>
        <p:spPr>
          <a:xfrm>
            <a:off x="1017397" y="1740057"/>
            <a:ext cx="602136" cy="415498"/>
          </a:xfrm>
          <a:prstGeom prst="rect">
            <a:avLst/>
          </a:prstGeom>
          <a:noFill/>
        </p:spPr>
        <p:txBody>
          <a:bodyPr wrap="square" rtlCol="0">
            <a:spAutoFit/>
          </a:bodyPr>
          <a:lstStyle/>
          <a:p>
            <a:pPr algn="ctr"/>
            <a:r>
              <a:rPr lang="en-US" sz="2100" b="1" dirty="0">
                <a:latin typeface="Cambria" panose="02040503050406030204" pitchFamily="18" charset="0"/>
                <a:ea typeface="Cambria" panose="02040503050406030204" pitchFamily="18" charset="0"/>
              </a:rPr>
              <a:t>01</a:t>
            </a:r>
            <a:endParaRPr lang="en-IN" sz="2100" b="1" dirty="0">
              <a:latin typeface="Cambria" panose="02040503050406030204" pitchFamily="18" charset="0"/>
              <a:ea typeface="Cambria" panose="02040503050406030204" pitchFamily="18" charset="0"/>
            </a:endParaRPr>
          </a:p>
        </p:txBody>
      </p:sp>
      <p:sp>
        <p:nvSpPr>
          <p:cNvPr id="29" name="Oval 28">
            <a:extLst>
              <a:ext uri="{FF2B5EF4-FFF2-40B4-BE49-F238E27FC236}">
                <a16:creationId xmlns:a16="http://schemas.microsoft.com/office/drawing/2014/main" id="{287F98E9-F2C6-4206-8CAC-ED48157985EA}"/>
              </a:ext>
            </a:extLst>
          </p:cNvPr>
          <p:cNvSpPr/>
          <p:nvPr/>
        </p:nvSpPr>
        <p:spPr>
          <a:xfrm rot="911977">
            <a:off x="880210" y="2562656"/>
            <a:ext cx="876515" cy="876515"/>
          </a:xfrm>
          <a:prstGeom prst="ellipse">
            <a:avLst/>
          </a:prstGeom>
          <a:gradFill>
            <a:gsLst>
              <a:gs pos="0">
                <a:schemeClr val="accent5"/>
              </a:gs>
              <a:gs pos="100000">
                <a:schemeClr val="accent5">
                  <a:lumMod val="50000"/>
                </a:schemeClr>
              </a:gs>
            </a:gsLst>
            <a:lin ang="5400000" scaled="1"/>
          </a:gradFill>
          <a:ln>
            <a:noFill/>
          </a:ln>
          <a:effectLst>
            <a:outerShdw blurRad="50800" dist="38100" dir="5400000" algn="t" rotWithShape="0">
              <a:prstClr val="black"/>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IN" sz="1350" dirty="0"/>
          </a:p>
        </p:txBody>
      </p:sp>
      <p:sp>
        <p:nvSpPr>
          <p:cNvPr id="30" name="Oval 29">
            <a:extLst>
              <a:ext uri="{FF2B5EF4-FFF2-40B4-BE49-F238E27FC236}">
                <a16:creationId xmlns:a16="http://schemas.microsoft.com/office/drawing/2014/main" id="{5D821B83-3CF5-45CB-90B7-5CFEAA4F3BD8}"/>
              </a:ext>
            </a:extLst>
          </p:cNvPr>
          <p:cNvSpPr/>
          <p:nvPr/>
        </p:nvSpPr>
        <p:spPr>
          <a:xfrm rot="911977">
            <a:off x="989191" y="2671637"/>
            <a:ext cx="658552" cy="658552"/>
          </a:xfrm>
          <a:prstGeom prst="ellipse">
            <a:avLst/>
          </a:prstGeom>
          <a:gradFill flip="none" rotWithShape="1">
            <a:gsLst>
              <a:gs pos="0">
                <a:schemeClr val="bg1"/>
              </a:gs>
              <a:gs pos="100000">
                <a:schemeClr val="bg1">
                  <a:lumMod val="50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IN" sz="1350"/>
          </a:p>
        </p:txBody>
      </p:sp>
      <p:sp>
        <p:nvSpPr>
          <p:cNvPr id="31" name="TextBox 30">
            <a:extLst>
              <a:ext uri="{FF2B5EF4-FFF2-40B4-BE49-F238E27FC236}">
                <a16:creationId xmlns:a16="http://schemas.microsoft.com/office/drawing/2014/main" id="{1FF5949E-0444-410C-AF5F-67FB95B913BF}"/>
              </a:ext>
            </a:extLst>
          </p:cNvPr>
          <p:cNvSpPr txBox="1"/>
          <p:nvPr/>
        </p:nvSpPr>
        <p:spPr>
          <a:xfrm>
            <a:off x="1017399" y="2804705"/>
            <a:ext cx="602136" cy="415498"/>
          </a:xfrm>
          <a:prstGeom prst="rect">
            <a:avLst/>
          </a:prstGeom>
          <a:noFill/>
        </p:spPr>
        <p:txBody>
          <a:bodyPr wrap="square" rtlCol="0">
            <a:spAutoFit/>
          </a:bodyPr>
          <a:lstStyle/>
          <a:p>
            <a:pPr algn="ctr"/>
            <a:r>
              <a:rPr lang="en-US" sz="2100" b="1" dirty="0">
                <a:latin typeface="Cambria" panose="02040503050406030204" pitchFamily="18" charset="0"/>
                <a:ea typeface="Cambria" panose="02040503050406030204" pitchFamily="18" charset="0"/>
              </a:rPr>
              <a:t>02</a:t>
            </a:r>
            <a:endParaRPr lang="en-IN" sz="2100" b="1" dirty="0">
              <a:latin typeface="Cambria" panose="02040503050406030204" pitchFamily="18" charset="0"/>
              <a:ea typeface="Cambria" panose="02040503050406030204" pitchFamily="18" charset="0"/>
            </a:endParaRPr>
          </a:p>
        </p:txBody>
      </p:sp>
      <p:sp>
        <p:nvSpPr>
          <p:cNvPr id="32" name="Oval 31">
            <a:extLst>
              <a:ext uri="{FF2B5EF4-FFF2-40B4-BE49-F238E27FC236}">
                <a16:creationId xmlns:a16="http://schemas.microsoft.com/office/drawing/2014/main" id="{CA7B3821-1589-4CE1-B8F9-BF72FB5E9CCE}"/>
              </a:ext>
            </a:extLst>
          </p:cNvPr>
          <p:cNvSpPr/>
          <p:nvPr/>
        </p:nvSpPr>
        <p:spPr>
          <a:xfrm rot="911977">
            <a:off x="880208" y="3625241"/>
            <a:ext cx="876515" cy="876515"/>
          </a:xfrm>
          <a:prstGeom prst="ellipse">
            <a:avLst/>
          </a:prstGeom>
          <a:gradFill>
            <a:gsLst>
              <a:gs pos="0">
                <a:schemeClr val="accent4"/>
              </a:gs>
              <a:gs pos="100000">
                <a:schemeClr val="accent4">
                  <a:lumMod val="50000"/>
                </a:schemeClr>
              </a:gs>
            </a:gsLst>
            <a:lin ang="5400000" scaled="1"/>
          </a:gradFill>
          <a:ln>
            <a:noFill/>
          </a:ln>
          <a:effectLst>
            <a:outerShdw blurRad="50800" dist="38100" dir="5400000" algn="t" rotWithShape="0">
              <a:prstClr val="black"/>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IN" sz="1350" dirty="0"/>
          </a:p>
        </p:txBody>
      </p:sp>
      <p:sp>
        <p:nvSpPr>
          <p:cNvPr id="33" name="Oval 32">
            <a:extLst>
              <a:ext uri="{FF2B5EF4-FFF2-40B4-BE49-F238E27FC236}">
                <a16:creationId xmlns:a16="http://schemas.microsoft.com/office/drawing/2014/main" id="{6B8BFE08-277A-4250-AF84-ED7B6A11A151}"/>
              </a:ext>
            </a:extLst>
          </p:cNvPr>
          <p:cNvSpPr/>
          <p:nvPr/>
        </p:nvSpPr>
        <p:spPr>
          <a:xfrm rot="911977">
            <a:off x="989189" y="3734222"/>
            <a:ext cx="658552" cy="658552"/>
          </a:xfrm>
          <a:prstGeom prst="ellipse">
            <a:avLst/>
          </a:prstGeom>
          <a:gradFill flip="none" rotWithShape="1">
            <a:gsLst>
              <a:gs pos="0">
                <a:schemeClr val="bg1"/>
              </a:gs>
              <a:gs pos="100000">
                <a:schemeClr val="bg1">
                  <a:lumMod val="50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IN" sz="1350"/>
          </a:p>
        </p:txBody>
      </p:sp>
      <p:sp>
        <p:nvSpPr>
          <p:cNvPr id="34" name="TextBox 33">
            <a:extLst>
              <a:ext uri="{FF2B5EF4-FFF2-40B4-BE49-F238E27FC236}">
                <a16:creationId xmlns:a16="http://schemas.microsoft.com/office/drawing/2014/main" id="{96771650-76B1-4AA9-9BFF-3DE8FA85D0DE}"/>
              </a:ext>
            </a:extLst>
          </p:cNvPr>
          <p:cNvSpPr txBox="1"/>
          <p:nvPr/>
        </p:nvSpPr>
        <p:spPr>
          <a:xfrm>
            <a:off x="1017397" y="3867290"/>
            <a:ext cx="602136" cy="415498"/>
          </a:xfrm>
          <a:prstGeom prst="rect">
            <a:avLst/>
          </a:prstGeom>
          <a:noFill/>
        </p:spPr>
        <p:txBody>
          <a:bodyPr wrap="square" rtlCol="0">
            <a:spAutoFit/>
          </a:bodyPr>
          <a:lstStyle/>
          <a:p>
            <a:pPr algn="ctr"/>
            <a:r>
              <a:rPr lang="en-US" sz="2100" b="1" dirty="0">
                <a:latin typeface="Cambria" panose="02040503050406030204" pitchFamily="18" charset="0"/>
                <a:ea typeface="Cambria" panose="02040503050406030204" pitchFamily="18" charset="0"/>
              </a:rPr>
              <a:t>03</a:t>
            </a:r>
            <a:endParaRPr lang="en-IN" sz="2100" b="1" dirty="0">
              <a:latin typeface="Cambria" panose="02040503050406030204" pitchFamily="18" charset="0"/>
              <a:ea typeface="Cambria" panose="02040503050406030204" pitchFamily="18" charset="0"/>
            </a:endParaRPr>
          </a:p>
        </p:txBody>
      </p:sp>
      <p:sp>
        <p:nvSpPr>
          <p:cNvPr id="38" name="Oval 37">
            <a:extLst>
              <a:ext uri="{FF2B5EF4-FFF2-40B4-BE49-F238E27FC236}">
                <a16:creationId xmlns:a16="http://schemas.microsoft.com/office/drawing/2014/main" id="{61EF20C3-5917-4B1A-B1F0-8B41A9FF7E37}"/>
              </a:ext>
            </a:extLst>
          </p:cNvPr>
          <p:cNvSpPr/>
          <p:nvPr/>
        </p:nvSpPr>
        <p:spPr>
          <a:xfrm rot="911977">
            <a:off x="880210" y="4689660"/>
            <a:ext cx="876515" cy="876514"/>
          </a:xfrm>
          <a:prstGeom prst="ellipse">
            <a:avLst/>
          </a:prstGeom>
          <a:gradFill flip="none" rotWithShape="1">
            <a:gsLst>
              <a:gs pos="0">
                <a:srgbClr val="92D050">
                  <a:shade val="30000"/>
                  <a:satMod val="115000"/>
                </a:srgbClr>
              </a:gs>
              <a:gs pos="50000">
                <a:srgbClr val="92D050">
                  <a:shade val="67500"/>
                  <a:satMod val="115000"/>
                </a:srgbClr>
              </a:gs>
              <a:gs pos="100000">
                <a:srgbClr val="92D050">
                  <a:shade val="100000"/>
                  <a:satMod val="115000"/>
                </a:srgbClr>
              </a:gs>
            </a:gsLst>
            <a:lin ang="16200000" scaled="1"/>
            <a:tileRect/>
          </a:gradFill>
          <a:ln>
            <a:noFill/>
          </a:ln>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IN" sz="1350" dirty="0"/>
          </a:p>
        </p:txBody>
      </p:sp>
      <p:sp>
        <p:nvSpPr>
          <p:cNvPr id="39" name="Oval 38">
            <a:extLst>
              <a:ext uri="{FF2B5EF4-FFF2-40B4-BE49-F238E27FC236}">
                <a16:creationId xmlns:a16="http://schemas.microsoft.com/office/drawing/2014/main" id="{9EDB10BF-AEAD-4C47-B5D1-ACC1C2B90A0A}"/>
              </a:ext>
            </a:extLst>
          </p:cNvPr>
          <p:cNvSpPr/>
          <p:nvPr/>
        </p:nvSpPr>
        <p:spPr>
          <a:xfrm rot="911977">
            <a:off x="989191" y="4798641"/>
            <a:ext cx="658552" cy="658551"/>
          </a:xfrm>
          <a:prstGeom prst="ellipse">
            <a:avLst/>
          </a:prstGeom>
          <a:gradFill flip="none" rotWithShape="1">
            <a:gsLst>
              <a:gs pos="0">
                <a:schemeClr val="bg1"/>
              </a:gs>
              <a:gs pos="100000">
                <a:schemeClr val="bg1">
                  <a:lumMod val="50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IN" sz="1350"/>
          </a:p>
        </p:txBody>
      </p:sp>
      <p:sp>
        <p:nvSpPr>
          <p:cNvPr id="40" name="TextBox 39">
            <a:extLst>
              <a:ext uri="{FF2B5EF4-FFF2-40B4-BE49-F238E27FC236}">
                <a16:creationId xmlns:a16="http://schemas.microsoft.com/office/drawing/2014/main" id="{E791099E-45A2-456E-A62A-B7911009BEB6}"/>
              </a:ext>
            </a:extLst>
          </p:cNvPr>
          <p:cNvSpPr txBox="1"/>
          <p:nvPr/>
        </p:nvSpPr>
        <p:spPr>
          <a:xfrm>
            <a:off x="1017399" y="4931709"/>
            <a:ext cx="602136" cy="415498"/>
          </a:xfrm>
          <a:prstGeom prst="rect">
            <a:avLst/>
          </a:prstGeom>
          <a:noFill/>
        </p:spPr>
        <p:txBody>
          <a:bodyPr wrap="square" rtlCol="0">
            <a:spAutoFit/>
          </a:bodyPr>
          <a:lstStyle/>
          <a:p>
            <a:pPr algn="ctr"/>
            <a:r>
              <a:rPr lang="en-US" sz="2100" b="1" dirty="0">
                <a:latin typeface="Cambria" panose="02040503050406030204" pitchFamily="18" charset="0"/>
                <a:ea typeface="Cambria" panose="02040503050406030204" pitchFamily="18" charset="0"/>
              </a:rPr>
              <a:t>04</a:t>
            </a:r>
            <a:endParaRPr lang="en-IN" sz="2100" b="1" dirty="0">
              <a:latin typeface="Cambria" panose="02040503050406030204" pitchFamily="18" charset="0"/>
              <a:ea typeface="Cambria" panose="02040503050406030204" pitchFamily="18" charset="0"/>
            </a:endParaRPr>
          </a:p>
        </p:txBody>
      </p:sp>
      <p:sp>
        <p:nvSpPr>
          <p:cNvPr id="2" name="Footer Placeholder 1">
            <a:extLst>
              <a:ext uri="{FF2B5EF4-FFF2-40B4-BE49-F238E27FC236}">
                <a16:creationId xmlns:a16="http://schemas.microsoft.com/office/drawing/2014/main" id="{495883E5-A319-4031-947E-4BFA85720A34}"/>
              </a:ext>
            </a:extLst>
          </p:cNvPr>
          <p:cNvSpPr>
            <a:spLocks noGrp="1"/>
          </p:cNvSpPr>
          <p:nvPr>
            <p:ph type="ftr" sz="quarter" idx="11"/>
          </p:nvPr>
        </p:nvSpPr>
        <p:spPr/>
        <p:txBody>
          <a:bodyPr/>
          <a:lstStyle/>
          <a:p>
            <a:r>
              <a:rPr lang="en-US" dirty="0">
                <a:solidFill>
                  <a:schemeClr val="bg1"/>
                </a:solidFill>
              </a:rPr>
              <a:t>Dundalk Institute of Technology</a:t>
            </a:r>
          </a:p>
        </p:txBody>
      </p:sp>
      <p:sp>
        <p:nvSpPr>
          <p:cNvPr id="108" name="TextBox 107">
            <a:extLst>
              <a:ext uri="{FF2B5EF4-FFF2-40B4-BE49-F238E27FC236}">
                <a16:creationId xmlns:a16="http://schemas.microsoft.com/office/drawing/2014/main" id="{E4D5EA4A-3225-4DFC-8B03-2B8453893A65}"/>
              </a:ext>
            </a:extLst>
          </p:cNvPr>
          <p:cNvSpPr txBox="1"/>
          <p:nvPr/>
        </p:nvSpPr>
        <p:spPr>
          <a:xfrm>
            <a:off x="1990038" y="1723720"/>
            <a:ext cx="2002471" cy="523220"/>
          </a:xfrm>
          <a:prstGeom prst="rect">
            <a:avLst/>
          </a:prstGeom>
          <a:noFill/>
        </p:spPr>
        <p:txBody>
          <a:bodyPr wrap="none" rtlCol="0">
            <a:spAutoFit/>
          </a:bodyPr>
          <a:lstStyle/>
          <a:p>
            <a:r>
              <a:rPr lang="en-US" sz="2800" dirty="0">
                <a:solidFill>
                  <a:schemeClr val="bg2">
                    <a:lumMod val="25000"/>
                  </a:schemeClr>
                </a:solidFill>
                <a:latin typeface="Bahnschrift Light SemiCondensed" panose="020B0502040204020203" pitchFamily="34" charset="0"/>
              </a:rPr>
              <a:t>Data Storage</a:t>
            </a:r>
          </a:p>
        </p:txBody>
      </p:sp>
      <p:sp>
        <p:nvSpPr>
          <p:cNvPr id="109" name="TextBox 108">
            <a:extLst>
              <a:ext uri="{FF2B5EF4-FFF2-40B4-BE49-F238E27FC236}">
                <a16:creationId xmlns:a16="http://schemas.microsoft.com/office/drawing/2014/main" id="{6346C158-6455-470C-9249-DA3A0FE5A65B}"/>
              </a:ext>
            </a:extLst>
          </p:cNvPr>
          <p:cNvSpPr txBox="1"/>
          <p:nvPr/>
        </p:nvSpPr>
        <p:spPr>
          <a:xfrm>
            <a:off x="1959318" y="2734170"/>
            <a:ext cx="1949573" cy="523220"/>
          </a:xfrm>
          <a:prstGeom prst="rect">
            <a:avLst/>
          </a:prstGeom>
          <a:noFill/>
        </p:spPr>
        <p:txBody>
          <a:bodyPr wrap="none" rtlCol="0">
            <a:spAutoFit/>
          </a:bodyPr>
          <a:lstStyle/>
          <a:p>
            <a:r>
              <a:rPr lang="en-US" sz="2800" dirty="0">
                <a:solidFill>
                  <a:schemeClr val="bg2">
                    <a:lumMod val="25000"/>
                  </a:schemeClr>
                </a:solidFill>
                <a:latin typeface="Bahnschrift Light SemiCondensed" panose="020B0502040204020203" pitchFamily="34" charset="0"/>
              </a:rPr>
              <a:t>Data Privacy</a:t>
            </a:r>
          </a:p>
        </p:txBody>
      </p:sp>
      <p:sp>
        <p:nvSpPr>
          <p:cNvPr id="110" name="TextBox 109">
            <a:extLst>
              <a:ext uri="{FF2B5EF4-FFF2-40B4-BE49-F238E27FC236}">
                <a16:creationId xmlns:a16="http://schemas.microsoft.com/office/drawing/2014/main" id="{412782A7-AE34-43EA-9DE4-59788EC48691}"/>
              </a:ext>
            </a:extLst>
          </p:cNvPr>
          <p:cNvSpPr txBox="1"/>
          <p:nvPr/>
        </p:nvSpPr>
        <p:spPr>
          <a:xfrm>
            <a:off x="1990038" y="3813429"/>
            <a:ext cx="2064989" cy="523220"/>
          </a:xfrm>
          <a:prstGeom prst="rect">
            <a:avLst/>
          </a:prstGeom>
          <a:noFill/>
        </p:spPr>
        <p:txBody>
          <a:bodyPr wrap="none" rtlCol="0">
            <a:spAutoFit/>
          </a:bodyPr>
          <a:lstStyle/>
          <a:p>
            <a:r>
              <a:rPr lang="en-US" sz="2800" dirty="0">
                <a:solidFill>
                  <a:schemeClr val="bg2">
                    <a:lumMod val="25000"/>
                  </a:schemeClr>
                </a:solidFill>
                <a:latin typeface="Bahnschrift Light SemiCondensed" panose="020B0502040204020203" pitchFamily="34" charset="0"/>
              </a:rPr>
              <a:t>Data Security</a:t>
            </a:r>
          </a:p>
        </p:txBody>
      </p:sp>
      <p:sp>
        <p:nvSpPr>
          <p:cNvPr id="112" name="TextBox 111">
            <a:extLst>
              <a:ext uri="{FF2B5EF4-FFF2-40B4-BE49-F238E27FC236}">
                <a16:creationId xmlns:a16="http://schemas.microsoft.com/office/drawing/2014/main" id="{BAF08B4D-7135-4419-9F5F-B873E38964B8}"/>
              </a:ext>
            </a:extLst>
          </p:cNvPr>
          <p:cNvSpPr txBox="1"/>
          <p:nvPr/>
        </p:nvSpPr>
        <p:spPr>
          <a:xfrm>
            <a:off x="1990038" y="4819781"/>
            <a:ext cx="2579552" cy="523220"/>
          </a:xfrm>
          <a:prstGeom prst="rect">
            <a:avLst/>
          </a:prstGeom>
          <a:noFill/>
        </p:spPr>
        <p:txBody>
          <a:bodyPr wrap="none" rtlCol="0">
            <a:spAutoFit/>
          </a:bodyPr>
          <a:lstStyle/>
          <a:p>
            <a:r>
              <a:rPr lang="en-US" sz="2800" dirty="0">
                <a:solidFill>
                  <a:schemeClr val="bg2">
                    <a:lumMod val="25000"/>
                  </a:schemeClr>
                </a:solidFill>
                <a:latin typeface="Bahnschrift Light SemiCondensed" panose="020B0502040204020203" pitchFamily="34" charset="0"/>
              </a:rPr>
              <a:t>Results and web </a:t>
            </a:r>
          </a:p>
        </p:txBody>
      </p:sp>
      <p:pic>
        <p:nvPicPr>
          <p:cNvPr id="113" name="Picture 112">
            <a:extLst>
              <a:ext uri="{FF2B5EF4-FFF2-40B4-BE49-F238E27FC236}">
                <a16:creationId xmlns:a16="http://schemas.microsoft.com/office/drawing/2014/main" id="{3E8F868B-23C4-4581-B3BA-91C707DEA757}"/>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881140" y="1834048"/>
            <a:ext cx="4848734" cy="3508953"/>
          </a:xfrm>
          <a:prstGeom prst="rect">
            <a:avLst/>
          </a:prstGeom>
        </p:spPr>
      </p:pic>
    </p:spTree>
    <p:extLst>
      <p:ext uri="{BB962C8B-B14F-4D97-AF65-F5344CB8AC3E}">
        <p14:creationId xmlns:p14="http://schemas.microsoft.com/office/powerpoint/2010/main" val="21275809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 name="Rectangle 51">
            <a:extLst>
              <a:ext uri="{FF2B5EF4-FFF2-40B4-BE49-F238E27FC236}">
                <a16:creationId xmlns:a16="http://schemas.microsoft.com/office/drawing/2014/main" id="{4E0ABCFA-5102-4571-91AB-297EF4334965}"/>
              </a:ext>
            </a:extLst>
          </p:cNvPr>
          <p:cNvSpPr/>
          <p:nvPr/>
        </p:nvSpPr>
        <p:spPr>
          <a:xfrm>
            <a:off x="0" y="6201269"/>
            <a:ext cx="12192000" cy="6559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F52CC382-0907-4E15-9CFF-41AA69693C99}"/>
              </a:ext>
            </a:extLst>
          </p:cNvPr>
          <p:cNvSpPr txBox="1"/>
          <p:nvPr/>
        </p:nvSpPr>
        <p:spPr>
          <a:xfrm>
            <a:off x="1619534" y="189757"/>
            <a:ext cx="8952931" cy="830997"/>
          </a:xfrm>
          <a:prstGeom prst="rect">
            <a:avLst/>
          </a:prstGeom>
          <a:noFill/>
        </p:spPr>
        <p:txBody>
          <a:bodyPr wrap="square">
            <a:spAutoFit/>
          </a:bodyPr>
          <a:lstStyle/>
          <a:p>
            <a:pPr algn="ctr"/>
            <a:r>
              <a:rPr lang="en-US" sz="4800" b="1" dirty="0">
                <a:solidFill>
                  <a:schemeClr val="accent5">
                    <a:lumMod val="50000"/>
                  </a:schemeClr>
                </a:solidFill>
                <a:effectLst>
                  <a:outerShdw blurRad="38100" dist="38100" dir="2700000" algn="tl">
                    <a:srgbClr val="000000">
                      <a:alpha val="43137"/>
                    </a:srgbClr>
                  </a:outerShdw>
                </a:effectLst>
                <a:latin typeface="Bahnschrift Light SemiCondensed" panose="020B0502040204020203" pitchFamily="34" charset="0"/>
              </a:rPr>
              <a:t>Technologies and Methods</a:t>
            </a:r>
          </a:p>
        </p:txBody>
      </p:sp>
      <p:sp>
        <p:nvSpPr>
          <p:cNvPr id="2" name="Footer Placeholder 1">
            <a:extLst>
              <a:ext uri="{FF2B5EF4-FFF2-40B4-BE49-F238E27FC236}">
                <a16:creationId xmlns:a16="http://schemas.microsoft.com/office/drawing/2014/main" id="{84ABF61C-AE1A-47FF-8589-A224555D8C44}"/>
              </a:ext>
            </a:extLst>
          </p:cNvPr>
          <p:cNvSpPr>
            <a:spLocks noGrp="1"/>
          </p:cNvSpPr>
          <p:nvPr>
            <p:ph type="ftr" sz="quarter" idx="11"/>
          </p:nvPr>
        </p:nvSpPr>
        <p:spPr/>
        <p:txBody>
          <a:bodyPr/>
          <a:lstStyle/>
          <a:p>
            <a:r>
              <a:rPr lang="en-US" dirty="0">
                <a:solidFill>
                  <a:schemeClr val="bg1"/>
                </a:solidFill>
              </a:rPr>
              <a:t>Dundalk Institute of Technology</a:t>
            </a:r>
          </a:p>
        </p:txBody>
      </p:sp>
      <p:sp>
        <p:nvSpPr>
          <p:cNvPr id="49" name="TextBox 48">
            <a:extLst>
              <a:ext uri="{FF2B5EF4-FFF2-40B4-BE49-F238E27FC236}">
                <a16:creationId xmlns:a16="http://schemas.microsoft.com/office/drawing/2014/main" id="{97AA0316-A418-4A37-B6C5-68ADF1ADA0DF}"/>
              </a:ext>
            </a:extLst>
          </p:cNvPr>
          <p:cNvSpPr txBox="1"/>
          <p:nvPr/>
        </p:nvSpPr>
        <p:spPr>
          <a:xfrm>
            <a:off x="482600" y="1897441"/>
            <a:ext cx="6680034" cy="523220"/>
          </a:xfrm>
          <a:prstGeom prst="rect">
            <a:avLst/>
          </a:prstGeom>
          <a:noFill/>
        </p:spPr>
        <p:txBody>
          <a:bodyPr wrap="none" rtlCol="0">
            <a:spAutoFit/>
          </a:bodyPr>
          <a:lstStyle/>
          <a:p>
            <a:r>
              <a:rPr lang="en-US" sz="2800" dirty="0">
                <a:solidFill>
                  <a:schemeClr val="bg2">
                    <a:lumMod val="25000"/>
                  </a:schemeClr>
                </a:solidFill>
                <a:latin typeface="Bahnschrift Light SemiCondensed" panose="020B0502040204020203" pitchFamily="34" charset="0"/>
              </a:rPr>
              <a:t>1. Time Series and ML Suicide Forecast Models</a:t>
            </a:r>
          </a:p>
        </p:txBody>
      </p:sp>
      <p:sp>
        <p:nvSpPr>
          <p:cNvPr id="50" name="TextBox 49">
            <a:extLst>
              <a:ext uri="{FF2B5EF4-FFF2-40B4-BE49-F238E27FC236}">
                <a16:creationId xmlns:a16="http://schemas.microsoft.com/office/drawing/2014/main" id="{ECEE8E77-E918-421C-B6AB-632E9D7A34B9}"/>
              </a:ext>
            </a:extLst>
          </p:cNvPr>
          <p:cNvSpPr txBox="1"/>
          <p:nvPr/>
        </p:nvSpPr>
        <p:spPr>
          <a:xfrm>
            <a:off x="482600" y="2428567"/>
            <a:ext cx="4673074" cy="523220"/>
          </a:xfrm>
          <a:prstGeom prst="rect">
            <a:avLst/>
          </a:prstGeom>
          <a:noFill/>
        </p:spPr>
        <p:txBody>
          <a:bodyPr wrap="none" rtlCol="0">
            <a:spAutoFit/>
          </a:bodyPr>
          <a:lstStyle/>
          <a:p>
            <a:r>
              <a:rPr lang="en-US" sz="2800" dirty="0">
                <a:solidFill>
                  <a:schemeClr val="bg2">
                    <a:lumMod val="25000"/>
                  </a:schemeClr>
                </a:solidFill>
                <a:latin typeface="Bahnschrift Light SemiCondensed" panose="020B0502040204020203" pitchFamily="34" charset="0"/>
              </a:rPr>
              <a:t>2. MySQL Database Architecture</a:t>
            </a:r>
          </a:p>
        </p:txBody>
      </p:sp>
      <p:sp>
        <p:nvSpPr>
          <p:cNvPr id="53" name="TextBox 52">
            <a:extLst>
              <a:ext uri="{FF2B5EF4-FFF2-40B4-BE49-F238E27FC236}">
                <a16:creationId xmlns:a16="http://schemas.microsoft.com/office/drawing/2014/main" id="{FBFE22CB-685D-4B44-8C0A-5E6C06CCA826}"/>
              </a:ext>
            </a:extLst>
          </p:cNvPr>
          <p:cNvSpPr txBox="1"/>
          <p:nvPr/>
        </p:nvSpPr>
        <p:spPr>
          <a:xfrm>
            <a:off x="482600" y="2959693"/>
            <a:ext cx="7016664" cy="523220"/>
          </a:xfrm>
          <a:prstGeom prst="rect">
            <a:avLst/>
          </a:prstGeom>
          <a:noFill/>
        </p:spPr>
        <p:txBody>
          <a:bodyPr wrap="none" rtlCol="0">
            <a:spAutoFit/>
          </a:bodyPr>
          <a:lstStyle/>
          <a:p>
            <a:r>
              <a:rPr lang="en-US" sz="2800" dirty="0">
                <a:solidFill>
                  <a:schemeClr val="bg2">
                    <a:lumMod val="25000"/>
                  </a:schemeClr>
                </a:solidFill>
                <a:latin typeface="Bahnschrift Light SemiCondensed" panose="020B0502040204020203" pitchFamily="34" charset="0"/>
              </a:rPr>
              <a:t>3. PHP Laravel Admin Control Panel for CRUD op.</a:t>
            </a:r>
          </a:p>
        </p:txBody>
      </p:sp>
      <p:sp>
        <p:nvSpPr>
          <p:cNvPr id="54" name="TextBox 53">
            <a:extLst>
              <a:ext uri="{FF2B5EF4-FFF2-40B4-BE49-F238E27FC236}">
                <a16:creationId xmlns:a16="http://schemas.microsoft.com/office/drawing/2014/main" id="{792E7413-9D77-4BC2-B731-4B4CFFBD128F}"/>
              </a:ext>
            </a:extLst>
          </p:cNvPr>
          <p:cNvSpPr txBox="1"/>
          <p:nvPr/>
        </p:nvSpPr>
        <p:spPr>
          <a:xfrm>
            <a:off x="482599" y="3490819"/>
            <a:ext cx="6668813" cy="523220"/>
          </a:xfrm>
          <a:prstGeom prst="rect">
            <a:avLst/>
          </a:prstGeom>
          <a:noFill/>
        </p:spPr>
        <p:txBody>
          <a:bodyPr wrap="none" rtlCol="0">
            <a:spAutoFit/>
          </a:bodyPr>
          <a:lstStyle/>
          <a:p>
            <a:r>
              <a:rPr lang="en-US" sz="2800" dirty="0">
                <a:solidFill>
                  <a:schemeClr val="bg2">
                    <a:lumMod val="25000"/>
                  </a:schemeClr>
                </a:solidFill>
                <a:latin typeface="Bahnschrift Light SemiCondensed" panose="020B0502040204020203" pitchFamily="34" charset="0"/>
              </a:rPr>
              <a:t>4. Python Dash with CSS for Dashboard design</a:t>
            </a:r>
          </a:p>
        </p:txBody>
      </p:sp>
      <p:sp>
        <p:nvSpPr>
          <p:cNvPr id="55" name="TextBox 54">
            <a:extLst>
              <a:ext uri="{FF2B5EF4-FFF2-40B4-BE49-F238E27FC236}">
                <a16:creationId xmlns:a16="http://schemas.microsoft.com/office/drawing/2014/main" id="{DFEBDD68-7BDB-4977-A267-7F892CD5AFF0}"/>
              </a:ext>
            </a:extLst>
          </p:cNvPr>
          <p:cNvSpPr txBox="1"/>
          <p:nvPr/>
        </p:nvSpPr>
        <p:spPr>
          <a:xfrm>
            <a:off x="482598" y="4057261"/>
            <a:ext cx="6237605" cy="523220"/>
          </a:xfrm>
          <a:prstGeom prst="rect">
            <a:avLst/>
          </a:prstGeom>
          <a:noFill/>
        </p:spPr>
        <p:txBody>
          <a:bodyPr wrap="none" rtlCol="0">
            <a:spAutoFit/>
          </a:bodyPr>
          <a:lstStyle/>
          <a:p>
            <a:r>
              <a:rPr lang="en-US" sz="2800" dirty="0">
                <a:solidFill>
                  <a:schemeClr val="bg2">
                    <a:lumMod val="25000"/>
                  </a:schemeClr>
                </a:solidFill>
                <a:latin typeface="Bahnschrift Light SemiCondensed" panose="020B0502040204020203" pitchFamily="34" charset="0"/>
              </a:rPr>
              <a:t>5. Git Repos and hosting on Remote Server </a:t>
            </a:r>
          </a:p>
        </p:txBody>
      </p:sp>
      <p:sp>
        <p:nvSpPr>
          <p:cNvPr id="57" name="TextBox 56">
            <a:extLst>
              <a:ext uri="{FF2B5EF4-FFF2-40B4-BE49-F238E27FC236}">
                <a16:creationId xmlns:a16="http://schemas.microsoft.com/office/drawing/2014/main" id="{10A912D9-EDB6-42FE-B0E5-784AC8C1E27D}"/>
              </a:ext>
            </a:extLst>
          </p:cNvPr>
          <p:cNvSpPr txBox="1"/>
          <p:nvPr/>
        </p:nvSpPr>
        <p:spPr>
          <a:xfrm>
            <a:off x="482598" y="4631609"/>
            <a:ext cx="5875326" cy="523220"/>
          </a:xfrm>
          <a:prstGeom prst="rect">
            <a:avLst/>
          </a:prstGeom>
          <a:noFill/>
        </p:spPr>
        <p:txBody>
          <a:bodyPr wrap="none" rtlCol="0">
            <a:spAutoFit/>
          </a:bodyPr>
          <a:lstStyle/>
          <a:p>
            <a:r>
              <a:rPr lang="en-US" sz="2800" dirty="0">
                <a:solidFill>
                  <a:schemeClr val="bg2">
                    <a:lumMod val="25000"/>
                  </a:schemeClr>
                </a:solidFill>
                <a:latin typeface="Bahnschrift Light SemiCondensed" panose="020B0502040204020203" pitchFamily="34" charset="0"/>
              </a:rPr>
              <a:t>6. SSH Configurations for server updates</a:t>
            </a:r>
          </a:p>
        </p:txBody>
      </p:sp>
      <p:sp>
        <p:nvSpPr>
          <p:cNvPr id="6" name="TextBox 5">
            <a:extLst>
              <a:ext uri="{FF2B5EF4-FFF2-40B4-BE49-F238E27FC236}">
                <a16:creationId xmlns:a16="http://schemas.microsoft.com/office/drawing/2014/main" id="{4BD6FFA4-4F71-9CAB-F026-3287B81D70E4}"/>
              </a:ext>
            </a:extLst>
          </p:cNvPr>
          <p:cNvSpPr txBox="1"/>
          <p:nvPr/>
        </p:nvSpPr>
        <p:spPr>
          <a:xfrm>
            <a:off x="482598" y="5217357"/>
            <a:ext cx="6100174" cy="523220"/>
          </a:xfrm>
          <a:prstGeom prst="rect">
            <a:avLst/>
          </a:prstGeom>
          <a:noFill/>
        </p:spPr>
        <p:txBody>
          <a:bodyPr wrap="square">
            <a:spAutoFit/>
          </a:bodyPr>
          <a:lstStyle/>
          <a:p>
            <a:r>
              <a:rPr lang="en-US" sz="2800" dirty="0">
                <a:solidFill>
                  <a:schemeClr val="bg2">
                    <a:lumMod val="25000"/>
                  </a:schemeClr>
                </a:solidFill>
                <a:latin typeface="Bahnschrift Light SemiCondensed" panose="020B0502040204020203" pitchFamily="34" charset="0"/>
              </a:rPr>
              <a:t>7. CRISP-DM Methodology</a:t>
            </a:r>
          </a:p>
        </p:txBody>
      </p:sp>
      <p:pic>
        <p:nvPicPr>
          <p:cNvPr id="2050" name="Picture 2" descr="Chapter 1 - Introduction to CRISP DM Framework for Data Science and Machine  Learning">
            <a:extLst>
              <a:ext uri="{FF2B5EF4-FFF2-40B4-BE49-F238E27FC236}">
                <a16:creationId xmlns:a16="http://schemas.microsoft.com/office/drawing/2014/main" id="{00393C65-246A-B37A-4AA4-017EC779C2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4176" y="1768413"/>
            <a:ext cx="3719513"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6597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1D722364-C12C-B2D6-D0A8-2C6FB906CE59}"/>
              </a:ext>
            </a:extLst>
          </p:cNvPr>
          <p:cNvSpPr>
            <a:spLocks noGrp="1"/>
          </p:cNvSpPr>
          <p:nvPr>
            <p:ph type="ftr" sz="quarter" idx="11"/>
          </p:nvPr>
        </p:nvSpPr>
        <p:spPr/>
        <p:txBody>
          <a:bodyPr/>
          <a:lstStyle/>
          <a:p>
            <a:r>
              <a:rPr lang="en-US"/>
              <a:t>Dundalk Institute Of Technology</a:t>
            </a:r>
            <a:endParaRPr lang="en-US" dirty="0"/>
          </a:p>
        </p:txBody>
      </p:sp>
      <p:pic>
        <p:nvPicPr>
          <p:cNvPr id="6" name="Picture 5">
            <a:extLst>
              <a:ext uri="{FF2B5EF4-FFF2-40B4-BE49-F238E27FC236}">
                <a16:creationId xmlns:a16="http://schemas.microsoft.com/office/drawing/2014/main" id="{F6F47EE1-AEAF-E92B-3B30-94FF42982033}"/>
              </a:ext>
            </a:extLst>
          </p:cNvPr>
          <p:cNvPicPr>
            <a:picLocks noChangeAspect="1"/>
          </p:cNvPicPr>
          <p:nvPr/>
        </p:nvPicPr>
        <p:blipFill>
          <a:blip r:embed="rId2"/>
          <a:stretch>
            <a:fillRect/>
          </a:stretch>
        </p:blipFill>
        <p:spPr>
          <a:xfrm>
            <a:off x="0" y="1673"/>
            <a:ext cx="12192000" cy="6854653"/>
          </a:xfrm>
          <a:prstGeom prst="rect">
            <a:avLst/>
          </a:prstGeom>
        </p:spPr>
      </p:pic>
    </p:spTree>
    <p:extLst>
      <p:ext uri="{BB962C8B-B14F-4D97-AF65-F5344CB8AC3E}">
        <p14:creationId xmlns:p14="http://schemas.microsoft.com/office/powerpoint/2010/main" val="17478256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AD883D52-986F-3C37-9183-03AA57B120DB}"/>
              </a:ext>
            </a:extLst>
          </p:cNvPr>
          <p:cNvSpPr>
            <a:spLocks noGrp="1"/>
          </p:cNvSpPr>
          <p:nvPr>
            <p:ph type="ftr" sz="quarter" idx="11"/>
          </p:nvPr>
        </p:nvSpPr>
        <p:spPr/>
        <p:txBody>
          <a:bodyPr vert="horz" lIns="91440" tIns="45720" rIns="91440" bIns="45720" rtlCol="0" anchor="ctr">
            <a:normAutofit/>
          </a:bodyPr>
          <a:lstStyle/>
          <a:p>
            <a:pPr>
              <a:spcAft>
                <a:spcPts val="600"/>
              </a:spcAft>
            </a:pPr>
            <a:r>
              <a:rPr lang="en-US" kern="1200">
                <a:solidFill>
                  <a:schemeClr val="tx1">
                    <a:tint val="75000"/>
                  </a:schemeClr>
                </a:solidFill>
                <a:latin typeface="+mn-lt"/>
                <a:ea typeface="+mn-ea"/>
                <a:cs typeface="+mn-cs"/>
              </a:rPr>
              <a:t>Dundalk Institute Of Technology</a:t>
            </a:r>
          </a:p>
        </p:txBody>
      </p:sp>
      <p:pic>
        <p:nvPicPr>
          <p:cNvPr id="8" name="Picture 7">
            <a:extLst>
              <a:ext uri="{FF2B5EF4-FFF2-40B4-BE49-F238E27FC236}">
                <a16:creationId xmlns:a16="http://schemas.microsoft.com/office/drawing/2014/main" id="{AF754ED5-1A2D-D183-9C99-742541B01080}"/>
              </a:ext>
            </a:extLst>
          </p:cNvPr>
          <p:cNvPicPr>
            <a:picLocks noChangeAspect="1"/>
          </p:cNvPicPr>
          <p:nvPr/>
        </p:nvPicPr>
        <p:blipFill>
          <a:blip r:embed="rId3"/>
          <a:stretch>
            <a:fillRect/>
          </a:stretch>
        </p:blipFill>
        <p:spPr>
          <a:xfrm>
            <a:off x="0" y="1673"/>
            <a:ext cx="12192000" cy="6854653"/>
          </a:xfrm>
          <a:prstGeom prst="rect">
            <a:avLst/>
          </a:prstGeom>
        </p:spPr>
      </p:pic>
    </p:spTree>
    <p:extLst>
      <p:ext uri="{BB962C8B-B14F-4D97-AF65-F5344CB8AC3E}">
        <p14:creationId xmlns:p14="http://schemas.microsoft.com/office/powerpoint/2010/main" val="1542728865"/>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Freeform: Shape 12">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Footer Placeholder 3">
            <a:extLst>
              <a:ext uri="{FF2B5EF4-FFF2-40B4-BE49-F238E27FC236}">
                <a16:creationId xmlns:a16="http://schemas.microsoft.com/office/drawing/2014/main" id="{1C4FC1AB-E371-AD89-18B0-C9FDFE3829F6}"/>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1">
                    <a:tint val="75000"/>
                  </a:schemeClr>
                </a:solidFill>
                <a:latin typeface="+mn-lt"/>
                <a:ea typeface="+mn-ea"/>
                <a:cs typeface="+mn-cs"/>
              </a:rPr>
              <a:t>Dundalk Institute Of Technology</a:t>
            </a:r>
          </a:p>
        </p:txBody>
      </p:sp>
      <p:sp>
        <p:nvSpPr>
          <p:cNvPr id="21" name="Isosceles Triangle 20">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02E9FA3A-50AF-953C-04F5-C826AD42E734}"/>
              </a:ext>
            </a:extLst>
          </p:cNvPr>
          <p:cNvPicPr>
            <a:picLocks noChangeAspect="1"/>
          </p:cNvPicPr>
          <p:nvPr/>
        </p:nvPicPr>
        <p:blipFill>
          <a:blip r:embed="rId2"/>
          <a:stretch>
            <a:fillRect/>
          </a:stretch>
        </p:blipFill>
        <p:spPr>
          <a:xfrm>
            <a:off x="0" y="0"/>
            <a:ext cx="12192000" cy="6857999"/>
          </a:xfrm>
          <a:prstGeom prst="rect">
            <a:avLst/>
          </a:prstGeom>
          <a:ln>
            <a:noFill/>
          </a:ln>
        </p:spPr>
      </p:pic>
      <p:sp>
        <p:nvSpPr>
          <p:cNvPr id="23" name="Isosceles Triangle 22">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754890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3D86EA1F-4003-772F-F5A3-075A007CAD07}"/>
              </a:ext>
            </a:extLst>
          </p:cNvPr>
          <p:cNvSpPr>
            <a:spLocks noGrp="1"/>
          </p:cNvSpPr>
          <p:nvPr>
            <p:ph type="ftr" sz="quarter" idx="11"/>
          </p:nvPr>
        </p:nvSpPr>
        <p:spPr/>
        <p:txBody>
          <a:bodyPr/>
          <a:lstStyle/>
          <a:p>
            <a:r>
              <a:rPr lang="en-US"/>
              <a:t>Dundalk Institute Of Technology</a:t>
            </a:r>
            <a:endParaRPr lang="en-US" dirty="0"/>
          </a:p>
        </p:txBody>
      </p:sp>
      <p:pic>
        <p:nvPicPr>
          <p:cNvPr id="6" name="Picture 5">
            <a:extLst>
              <a:ext uri="{FF2B5EF4-FFF2-40B4-BE49-F238E27FC236}">
                <a16:creationId xmlns:a16="http://schemas.microsoft.com/office/drawing/2014/main" id="{EF9B36AB-42F8-1B12-CE70-8243FF58FD69}"/>
              </a:ext>
            </a:extLst>
          </p:cNvPr>
          <p:cNvPicPr>
            <a:picLocks noChangeAspect="1"/>
          </p:cNvPicPr>
          <p:nvPr/>
        </p:nvPicPr>
        <p:blipFill>
          <a:blip r:embed="rId2"/>
          <a:stretch>
            <a:fillRect/>
          </a:stretch>
        </p:blipFill>
        <p:spPr>
          <a:xfrm>
            <a:off x="0" y="1673"/>
            <a:ext cx="12192000" cy="6854653"/>
          </a:xfrm>
          <a:prstGeom prst="rect">
            <a:avLst/>
          </a:prstGeom>
        </p:spPr>
      </p:pic>
    </p:spTree>
    <p:extLst>
      <p:ext uri="{BB962C8B-B14F-4D97-AF65-F5344CB8AC3E}">
        <p14:creationId xmlns:p14="http://schemas.microsoft.com/office/powerpoint/2010/main" val="25189495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1">
      <a:majorFont>
        <a:latin typeface="Bahnschrif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1450</TotalTime>
  <Words>716</Words>
  <Application>Microsoft Office PowerPoint</Application>
  <PresentationFormat>Widescreen</PresentationFormat>
  <Paragraphs>78</Paragraphs>
  <Slides>12</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Bahnschrift</vt:lpstr>
      <vt:lpstr>Bahnschrift Light SemiCondensed</vt:lpstr>
      <vt:lpstr>Calibri</vt:lpstr>
      <vt:lpstr>Cambria</vt:lpstr>
      <vt:lpstr>Segoe UI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Presentation</dc:title>
  <dc:creator>Sujil Kumar</dc:creator>
  <cp:lastModifiedBy>Sujil Kumar K.M</cp:lastModifiedBy>
  <cp:revision>260</cp:revision>
  <dcterms:created xsi:type="dcterms:W3CDTF">2021-12-13T20:22:38Z</dcterms:created>
  <dcterms:modified xsi:type="dcterms:W3CDTF">2022-09-12T09:55:41Z</dcterms:modified>
</cp:coreProperties>
</file>