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3F6D81"/>
    <a:srgbClr val="800080"/>
    <a:srgbClr val="FF0000"/>
    <a:srgbClr val="FF5050"/>
    <a:srgbClr val="FF6699"/>
    <a:srgbClr val="FFCC99"/>
    <a:srgbClr val="10DE00"/>
    <a:srgbClr val="E5F2FA"/>
    <a:srgbClr val="144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368" autoAdjust="0"/>
    <p:restoredTop sz="94660"/>
  </p:normalViewPr>
  <p:slideViewPr>
    <p:cSldViewPr>
      <p:cViewPr varScale="1">
        <p:scale>
          <a:sx n="77" d="100"/>
          <a:sy n="77" d="100"/>
        </p:scale>
        <p:origin x="894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A63AF3-6C9A-4094-8430-189A53F795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FE21A-F892-4921-95D5-5B59BF49F9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49280-2A87-41FC-951A-432335432379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5FC21-437F-4B4B-9768-7B06614780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CE8E6-4139-46AC-998D-48D1C95D83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3CF1F-F0EB-41D5-AF72-D71212CA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21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E070B-F845-4B2F-B4C9-8298EF7F91D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6019A-2943-4642-8AA0-1979A5543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1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30F544-C0C7-3646-AF01-57E3C077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13922E5-51AA-324B-937B-7E91AB9CC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592629"/>
              </p:ext>
            </p:extLst>
          </p:nvPr>
        </p:nvGraphicFramePr>
        <p:xfrm>
          <a:off x="585874" y="838200"/>
          <a:ext cx="10583443" cy="1586227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2077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l"/>
                      <a:endParaRPr lang="en-US" sz="11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Todays Date : 26/04/2022</a:t>
                      </a:r>
                    </a:p>
                    <a:p>
                      <a:pPr algn="l"/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 Lead : Sujil Kumar </a:t>
                      </a:r>
                    </a:p>
                    <a:p>
                      <a:pPr algn="l"/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 Date </a:t>
                      </a:r>
                      <a:r>
                        <a:rPr lang="en-US" sz="1100" b="1" kern="120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 9/04/2022 </a:t>
                      </a:r>
                      <a:r>
                        <a:rPr lang="en-US" sz="11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(Sat)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 POLLUTION IN US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680813"/>
                  </a:ext>
                </a:extLst>
              </a:tr>
              <a:tr h="67182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Tasks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Project Plan 2022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72407"/>
              </p:ext>
            </p:extLst>
          </p:nvPr>
        </p:nvGraphicFramePr>
        <p:xfrm>
          <a:off x="585875" y="2057400"/>
          <a:ext cx="10583443" cy="3502146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223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023">
                  <a:extLst>
                    <a:ext uri="{9D8B030D-6E8A-4147-A177-3AD203B41FA5}">
                      <a16:colId xmlns:a16="http://schemas.microsoft.com/office/drawing/2014/main" val="1961789345"/>
                    </a:ext>
                  </a:extLst>
                </a:gridCol>
                <a:gridCol w="529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2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4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4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42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42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8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75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42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4214">
                  <a:extLst>
                    <a:ext uri="{9D8B030D-6E8A-4147-A177-3AD203B41FA5}">
                      <a16:colId xmlns:a16="http://schemas.microsoft.com/office/drawing/2014/main" val="233594399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Days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1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to 30</a:t>
                      </a:r>
                      <a:r>
                        <a:rPr lang="en-US" sz="1100" baseline="300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April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633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Research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998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Related Information Research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998">
                <a:tc>
                  <a:txBody>
                    <a:bodyPr/>
                    <a:lstStyle/>
                    <a:p>
                      <a:pPr marL="0" indent="0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Clean Organize and Structure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998">
                <a:tc>
                  <a:txBody>
                    <a:bodyPr/>
                    <a:lstStyle/>
                    <a:p>
                      <a:pPr marL="117475" marR="0" indent="-1174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Integrate Data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9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Analyze and describe Data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5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Finding, Conclusion &amp; Hypothesis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113501"/>
                  </a:ext>
                </a:extLst>
              </a:tr>
              <a:tr h="3259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Graphs, Conclusion, Hypothesis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851613"/>
                  </a:ext>
                </a:extLst>
              </a:tr>
              <a:tr h="3259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Preparation for the presentation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69346"/>
                  </a:ext>
                </a:extLst>
              </a:tr>
              <a:tr h="3259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Presentation of the results</a:t>
                      </a: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Arial Narrow" pitchFamily="34" charset="0"/>
                      </a:endParaRPr>
                    </a:p>
                  </a:txBody>
                  <a:tcPr marL="85726" marR="85726" marT="42863" marB="4286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625702"/>
                  </a:ext>
                </a:extLst>
              </a:tr>
            </a:tbl>
          </a:graphicData>
        </a:graphic>
      </p:graphicFrame>
      <p:sp>
        <p:nvSpPr>
          <p:cNvPr id="70" name="Rounded Rectangle 38">
            <a:extLst>
              <a:ext uri="{FF2B5EF4-FFF2-40B4-BE49-F238E27FC236}">
                <a16:creationId xmlns:a16="http://schemas.microsoft.com/office/drawing/2014/main" id="{EFAE6A43-12D6-4BF4-83C5-3B4A93DC5426}"/>
              </a:ext>
            </a:extLst>
          </p:cNvPr>
          <p:cNvSpPr/>
          <p:nvPr/>
        </p:nvSpPr>
        <p:spPr>
          <a:xfrm>
            <a:off x="6553200" y="4218935"/>
            <a:ext cx="914400" cy="152400"/>
          </a:xfrm>
          <a:prstGeom prst="roundRect">
            <a:avLst>
              <a:gd name="adj" fmla="val 48717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8" name="Group 11">
            <a:extLst>
              <a:ext uri="{FF2B5EF4-FFF2-40B4-BE49-F238E27FC236}">
                <a16:creationId xmlns:a16="http://schemas.microsoft.com/office/drawing/2014/main" id="{95A2CA7C-1F74-448F-99AC-3A3B79513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04120" y="6016752"/>
            <a:ext cx="182880" cy="155448"/>
            <a:chOff x="1371600" y="1905000"/>
            <a:chExt cx="2667000" cy="228600"/>
          </a:xfrm>
          <a:solidFill>
            <a:schemeClr val="bg1"/>
          </a:solidFill>
        </p:grpSpPr>
        <p:sp>
          <p:nvSpPr>
            <p:cNvPr id="29" name="Rounded Rectangle 38">
              <a:extLst>
                <a:ext uri="{FF2B5EF4-FFF2-40B4-BE49-F238E27FC236}">
                  <a16:creationId xmlns:a16="http://schemas.microsoft.com/office/drawing/2014/main" id="{6E51E471-DF13-4623-929D-E2118ADCE243}"/>
                </a:ext>
              </a:extLst>
            </p:cNvPr>
            <p:cNvSpPr/>
            <p:nvPr/>
          </p:nvSpPr>
          <p:spPr>
            <a:xfrm>
              <a:off x="1371600" y="1905000"/>
              <a:ext cx="2667000" cy="2286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ounded Rectangle 40">
              <a:extLst>
                <a:ext uri="{FF2B5EF4-FFF2-40B4-BE49-F238E27FC236}">
                  <a16:creationId xmlns:a16="http://schemas.microsoft.com/office/drawing/2014/main" id="{CBE19307-4F40-4AC9-92C2-3DF446B9BAB3}"/>
                </a:ext>
              </a:extLst>
            </p:cNvPr>
            <p:cNvSpPr/>
            <p:nvPr/>
          </p:nvSpPr>
          <p:spPr>
            <a:xfrm>
              <a:off x="1421674" y="1931126"/>
              <a:ext cx="2590800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" name="Group 11">
            <a:extLst>
              <a:ext uri="{FF2B5EF4-FFF2-40B4-BE49-F238E27FC236}">
                <a16:creationId xmlns:a16="http://schemas.microsoft.com/office/drawing/2014/main" id="{173B149A-A922-4473-AA3E-AADA3592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677400" y="5638800"/>
            <a:ext cx="457200" cy="155448"/>
            <a:chOff x="1371600" y="1905000"/>
            <a:chExt cx="2667000" cy="228600"/>
          </a:xfrm>
          <a:solidFill>
            <a:schemeClr val="bg1"/>
          </a:solidFill>
        </p:grpSpPr>
        <p:sp>
          <p:nvSpPr>
            <p:cNvPr id="33" name="Rounded Rectangle 38">
              <a:extLst>
                <a:ext uri="{FF2B5EF4-FFF2-40B4-BE49-F238E27FC236}">
                  <a16:creationId xmlns:a16="http://schemas.microsoft.com/office/drawing/2014/main" id="{76840268-6E50-4022-B430-28F7291C9187}"/>
                </a:ext>
              </a:extLst>
            </p:cNvPr>
            <p:cNvSpPr/>
            <p:nvPr/>
          </p:nvSpPr>
          <p:spPr>
            <a:xfrm>
              <a:off x="1371600" y="1905000"/>
              <a:ext cx="2667000" cy="2286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ounded Rectangle 40">
              <a:extLst>
                <a:ext uri="{FF2B5EF4-FFF2-40B4-BE49-F238E27FC236}">
                  <a16:creationId xmlns:a16="http://schemas.microsoft.com/office/drawing/2014/main" id="{38BDEBF6-437F-4DCF-9AA6-7F87225BE8A8}"/>
                </a:ext>
              </a:extLst>
            </p:cNvPr>
            <p:cNvSpPr/>
            <p:nvPr/>
          </p:nvSpPr>
          <p:spPr>
            <a:xfrm>
              <a:off x="1421674" y="1931126"/>
              <a:ext cx="2590800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" name="Group 11">
            <a:extLst>
              <a:ext uri="{FF2B5EF4-FFF2-40B4-BE49-F238E27FC236}">
                <a16:creationId xmlns:a16="http://schemas.microsoft.com/office/drawing/2014/main" id="{5AED1AA9-2836-473E-B536-95B54F799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67600" y="4603225"/>
            <a:ext cx="457200" cy="155448"/>
            <a:chOff x="1371600" y="1905000"/>
            <a:chExt cx="2667000" cy="228600"/>
          </a:xfrm>
          <a:solidFill>
            <a:schemeClr val="bg1"/>
          </a:solidFill>
        </p:grpSpPr>
        <p:sp>
          <p:nvSpPr>
            <p:cNvPr id="27" name="Rounded Rectangle 38">
              <a:extLst>
                <a:ext uri="{FF2B5EF4-FFF2-40B4-BE49-F238E27FC236}">
                  <a16:creationId xmlns:a16="http://schemas.microsoft.com/office/drawing/2014/main" id="{EDD95FB7-3174-4456-B320-3E78E2F42E7A}"/>
                </a:ext>
              </a:extLst>
            </p:cNvPr>
            <p:cNvSpPr/>
            <p:nvPr/>
          </p:nvSpPr>
          <p:spPr>
            <a:xfrm>
              <a:off x="1371600" y="1905000"/>
              <a:ext cx="2667000" cy="2286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ounded Rectangle 40">
              <a:extLst>
                <a:ext uri="{FF2B5EF4-FFF2-40B4-BE49-F238E27FC236}">
                  <a16:creationId xmlns:a16="http://schemas.microsoft.com/office/drawing/2014/main" id="{DA35A580-CE43-4CE5-AB11-456A13747AFC}"/>
                </a:ext>
              </a:extLst>
            </p:cNvPr>
            <p:cNvSpPr/>
            <p:nvPr/>
          </p:nvSpPr>
          <p:spPr>
            <a:xfrm>
              <a:off x="1421673" y="1931126"/>
              <a:ext cx="2133600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6" name="Rounded Rectangle 38">
            <a:extLst>
              <a:ext uri="{FF2B5EF4-FFF2-40B4-BE49-F238E27FC236}">
                <a16:creationId xmlns:a16="http://schemas.microsoft.com/office/drawing/2014/main" id="{9CDF57A6-30AD-4187-A379-6FB39B04393E}"/>
              </a:ext>
            </a:extLst>
          </p:cNvPr>
          <p:cNvSpPr/>
          <p:nvPr/>
        </p:nvSpPr>
        <p:spPr>
          <a:xfrm>
            <a:off x="3352800" y="2454904"/>
            <a:ext cx="914400" cy="152400"/>
          </a:xfrm>
          <a:prstGeom prst="roundRect">
            <a:avLst>
              <a:gd name="adj" fmla="val 48717"/>
            </a:avLst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7" name="Group 11">
            <a:extLst>
              <a:ext uri="{FF2B5EF4-FFF2-40B4-BE49-F238E27FC236}">
                <a16:creationId xmlns:a16="http://schemas.microsoft.com/office/drawing/2014/main" id="{CB4C9176-3A38-46A4-9BFE-9CD185D74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67200" y="2804398"/>
            <a:ext cx="548640" cy="155448"/>
            <a:chOff x="1371600" y="1905000"/>
            <a:chExt cx="2667000" cy="228600"/>
          </a:xfrm>
          <a:solidFill>
            <a:schemeClr val="bg1"/>
          </a:solidFill>
        </p:grpSpPr>
        <p:sp>
          <p:nvSpPr>
            <p:cNvPr id="38" name="Rounded Rectangle 38">
              <a:extLst>
                <a:ext uri="{FF2B5EF4-FFF2-40B4-BE49-F238E27FC236}">
                  <a16:creationId xmlns:a16="http://schemas.microsoft.com/office/drawing/2014/main" id="{C24473AC-633D-4E15-A7EB-BEA2F9EB0102}"/>
                </a:ext>
              </a:extLst>
            </p:cNvPr>
            <p:cNvSpPr/>
            <p:nvPr/>
          </p:nvSpPr>
          <p:spPr>
            <a:xfrm>
              <a:off x="1371600" y="1905000"/>
              <a:ext cx="2667000" cy="2286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Rounded Rectangle 40">
              <a:extLst>
                <a:ext uri="{FF2B5EF4-FFF2-40B4-BE49-F238E27FC236}">
                  <a16:creationId xmlns:a16="http://schemas.microsoft.com/office/drawing/2014/main" id="{2D68CAF3-AB9A-4162-A9A4-A135E02634D0}"/>
                </a:ext>
              </a:extLst>
            </p:cNvPr>
            <p:cNvSpPr/>
            <p:nvPr/>
          </p:nvSpPr>
          <p:spPr>
            <a:xfrm>
              <a:off x="1421674" y="1931126"/>
              <a:ext cx="2590800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" name="Group 11">
            <a:extLst>
              <a:ext uri="{FF2B5EF4-FFF2-40B4-BE49-F238E27FC236}">
                <a16:creationId xmlns:a16="http://schemas.microsoft.com/office/drawing/2014/main" id="{1626C43B-C885-484C-A23B-564A6751F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94960" y="3485960"/>
            <a:ext cx="548640" cy="155448"/>
            <a:chOff x="1371600" y="1905000"/>
            <a:chExt cx="2667000" cy="228600"/>
          </a:xfrm>
          <a:solidFill>
            <a:schemeClr val="bg1"/>
          </a:solidFill>
        </p:grpSpPr>
        <p:sp>
          <p:nvSpPr>
            <p:cNvPr id="46" name="Rounded Rectangle 38">
              <a:extLst>
                <a:ext uri="{FF2B5EF4-FFF2-40B4-BE49-F238E27FC236}">
                  <a16:creationId xmlns:a16="http://schemas.microsoft.com/office/drawing/2014/main" id="{70D317B9-79E3-437D-AF8A-9615785B579F}"/>
                </a:ext>
              </a:extLst>
            </p:cNvPr>
            <p:cNvSpPr/>
            <p:nvPr/>
          </p:nvSpPr>
          <p:spPr>
            <a:xfrm>
              <a:off x="1371600" y="1905000"/>
              <a:ext cx="2667000" cy="2286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ounded Rectangle 40">
              <a:extLst>
                <a:ext uri="{FF2B5EF4-FFF2-40B4-BE49-F238E27FC236}">
                  <a16:creationId xmlns:a16="http://schemas.microsoft.com/office/drawing/2014/main" id="{067DE022-269A-4B7A-9800-58161FAA3846}"/>
                </a:ext>
              </a:extLst>
            </p:cNvPr>
            <p:cNvSpPr/>
            <p:nvPr/>
          </p:nvSpPr>
          <p:spPr>
            <a:xfrm>
              <a:off x="1421674" y="1931126"/>
              <a:ext cx="2590800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" name="Group 11">
            <a:extLst>
              <a:ext uri="{FF2B5EF4-FFF2-40B4-BE49-F238E27FC236}">
                <a16:creationId xmlns:a16="http://schemas.microsoft.com/office/drawing/2014/main" id="{8A76E354-B3E4-47E7-B720-CF0C1AAB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28360" y="3831597"/>
            <a:ext cx="548640" cy="155448"/>
            <a:chOff x="1371600" y="1905000"/>
            <a:chExt cx="2667000" cy="228600"/>
          </a:xfrm>
          <a:solidFill>
            <a:schemeClr val="bg1"/>
          </a:solidFill>
        </p:grpSpPr>
        <p:sp>
          <p:nvSpPr>
            <p:cNvPr id="50" name="Rounded Rectangle 38">
              <a:extLst>
                <a:ext uri="{FF2B5EF4-FFF2-40B4-BE49-F238E27FC236}">
                  <a16:creationId xmlns:a16="http://schemas.microsoft.com/office/drawing/2014/main" id="{CDFFBB81-12E7-400A-A74A-D7A2CFEF3AF4}"/>
                </a:ext>
              </a:extLst>
            </p:cNvPr>
            <p:cNvSpPr/>
            <p:nvPr/>
          </p:nvSpPr>
          <p:spPr>
            <a:xfrm>
              <a:off x="1371600" y="1905000"/>
              <a:ext cx="2667000" cy="2286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Rounded Rectangle 40">
              <a:extLst>
                <a:ext uri="{FF2B5EF4-FFF2-40B4-BE49-F238E27FC236}">
                  <a16:creationId xmlns:a16="http://schemas.microsoft.com/office/drawing/2014/main" id="{2AC3A6C4-CFCF-49DD-B38B-885F73AE12CD}"/>
                </a:ext>
              </a:extLst>
            </p:cNvPr>
            <p:cNvSpPr/>
            <p:nvPr/>
          </p:nvSpPr>
          <p:spPr>
            <a:xfrm>
              <a:off x="1421674" y="1931126"/>
              <a:ext cx="2590800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" name="Group 11">
            <a:extLst>
              <a:ext uri="{FF2B5EF4-FFF2-40B4-BE49-F238E27FC236}">
                <a16:creationId xmlns:a16="http://schemas.microsoft.com/office/drawing/2014/main" id="{FBA06BDB-A699-4212-B121-ACA6E99F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01000" y="4965579"/>
            <a:ext cx="914400" cy="155448"/>
            <a:chOff x="1371600" y="1905000"/>
            <a:chExt cx="2667000" cy="228600"/>
          </a:xfrm>
          <a:solidFill>
            <a:schemeClr val="bg1"/>
          </a:solidFill>
        </p:grpSpPr>
        <p:sp>
          <p:nvSpPr>
            <p:cNvPr id="55" name="Rounded Rectangle 38">
              <a:extLst>
                <a:ext uri="{FF2B5EF4-FFF2-40B4-BE49-F238E27FC236}">
                  <a16:creationId xmlns:a16="http://schemas.microsoft.com/office/drawing/2014/main" id="{B25C18A1-5735-473A-B1F0-F9AC9C0C58A0}"/>
                </a:ext>
              </a:extLst>
            </p:cNvPr>
            <p:cNvSpPr/>
            <p:nvPr/>
          </p:nvSpPr>
          <p:spPr>
            <a:xfrm>
              <a:off x="1371600" y="1905000"/>
              <a:ext cx="2667000" cy="2286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Rounded Rectangle 40">
              <a:extLst>
                <a:ext uri="{FF2B5EF4-FFF2-40B4-BE49-F238E27FC236}">
                  <a16:creationId xmlns:a16="http://schemas.microsoft.com/office/drawing/2014/main" id="{DB8324CF-E6C0-457B-9650-BBB86C0C26FC}"/>
                </a:ext>
              </a:extLst>
            </p:cNvPr>
            <p:cNvSpPr/>
            <p:nvPr/>
          </p:nvSpPr>
          <p:spPr>
            <a:xfrm>
              <a:off x="1421674" y="1931126"/>
              <a:ext cx="2590800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8" name="Group 11">
            <a:extLst>
              <a:ext uri="{FF2B5EF4-FFF2-40B4-BE49-F238E27FC236}">
                <a16:creationId xmlns:a16="http://schemas.microsoft.com/office/drawing/2014/main" id="{067A243E-4019-47FC-82F7-C54A23C5B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76800" y="3150741"/>
            <a:ext cx="548640" cy="155448"/>
            <a:chOff x="1371600" y="1905000"/>
            <a:chExt cx="2667000" cy="228600"/>
          </a:xfrm>
          <a:solidFill>
            <a:schemeClr val="bg1"/>
          </a:solidFill>
        </p:grpSpPr>
        <p:sp>
          <p:nvSpPr>
            <p:cNvPr id="59" name="Rounded Rectangle 38">
              <a:extLst>
                <a:ext uri="{FF2B5EF4-FFF2-40B4-BE49-F238E27FC236}">
                  <a16:creationId xmlns:a16="http://schemas.microsoft.com/office/drawing/2014/main" id="{FD8C3566-2334-4190-8E07-6D63FC8CC12D}"/>
                </a:ext>
              </a:extLst>
            </p:cNvPr>
            <p:cNvSpPr/>
            <p:nvPr/>
          </p:nvSpPr>
          <p:spPr>
            <a:xfrm>
              <a:off x="1371600" y="1905000"/>
              <a:ext cx="2667000" cy="2286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Rounded Rectangle 40">
              <a:extLst>
                <a:ext uri="{FF2B5EF4-FFF2-40B4-BE49-F238E27FC236}">
                  <a16:creationId xmlns:a16="http://schemas.microsoft.com/office/drawing/2014/main" id="{B44EEBB6-F936-481B-BE4C-0E0F81373235}"/>
                </a:ext>
              </a:extLst>
            </p:cNvPr>
            <p:cNvSpPr/>
            <p:nvPr/>
          </p:nvSpPr>
          <p:spPr>
            <a:xfrm>
              <a:off x="1421674" y="1931126"/>
              <a:ext cx="2590800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Group 11">
            <a:extLst>
              <a:ext uri="{FF2B5EF4-FFF2-40B4-BE49-F238E27FC236}">
                <a16:creationId xmlns:a16="http://schemas.microsoft.com/office/drawing/2014/main" id="{F8022B7F-3274-4BA8-A542-603836486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15400" y="5312341"/>
            <a:ext cx="914400" cy="155448"/>
            <a:chOff x="1371600" y="1905000"/>
            <a:chExt cx="2667000" cy="228600"/>
          </a:xfrm>
          <a:solidFill>
            <a:schemeClr val="bg1"/>
          </a:solidFill>
        </p:grpSpPr>
        <p:sp>
          <p:nvSpPr>
            <p:cNvPr id="40" name="Rounded Rectangle 38">
              <a:extLst>
                <a:ext uri="{FF2B5EF4-FFF2-40B4-BE49-F238E27FC236}">
                  <a16:creationId xmlns:a16="http://schemas.microsoft.com/office/drawing/2014/main" id="{4CE765A8-5B6A-4FCC-87E8-A391C0ACDA03}"/>
                </a:ext>
              </a:extLst>
            </p:cNvPr>
            <p:cNvSpPr/>
            <p:nvPr/>
          </p:nvSpPr>
          <p:spPr>
            <a:xfrm>
              <a:off x="1371600" y="1905000"/>
              <a:ext cx="2667000" cy="2286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B7295F3-2F7F-4C07-8DEB-4B543B4DD15F}"/>
                </a:ext>
              </a:extLst>
            </p:cNvPr>
            <p:cNvSpPr/>
            <p:nvPr/>
          </p:nvSpPr>
          <p:spPr>
            <a:xfrm>
              <a:off x="1421674" y="1931126"/>
              <a:ext cx="2590800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4A14E0E8-D43C-40E2-ABA7-72752D68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95600" y="1981201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A6A6A6"/>
                </a:solidFill>
              </a:rPr>
              <a:t>Task bars (length = duration)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49440" y="1981201"/>
            <a:ext cx="1657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A6A6A6"/>
                </a:solidFill>
                <a:latin typeface="+mj-lt"/>
              </a:rPr>
              <a:t>Milestones</a:t>
            </a:r>
          </a:p>
        </p:txBody>
      </p:sp>
      <p:grpSp>
        <p:nvGrpSpPr>
          <p:cNvPr id="2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71800" y="2362200"/>
            <a:ext cx="3657600" cy="204652"/>
            <a:chOff x="2157548" y="2233748"/>
            <a:chExt cx="3709852" cy="204652"/>
          </a:xfrm>
        </p:grpSpPr>
        <p:sp>
          <p:nvSpPr>
            <p:cNvPr id="3" name="Rounded Rectangle 2"/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8" name="Flowchart: Decision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2286000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5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73978" y="2706189"/>
            <a:ext cx="3657600" cy="228600"/>
            <a:chOff x="2159726" y="2577737"/>
            <a:chExt cx="1737360" cy="228600"/>
          </a:xfrm>
        </p:grpSpPr>
        <p:sp>
          <p:nvSpPr>
            <p:cNvPr id="6" name="Rounded Rectangle 5"/>
            <p:cNvSpPr/>
            <p:nvPr/>
          </p:nvSpPr>
          <p:spPr>
            <a:xfrm>
              <a:off x="2159726" y="2577737"/>
              <a:ext cx="1737360" cy="2286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88439" y="2603863"/>
              <a:ext cx="1693926" cy="1524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18" name="Flowchart: Decision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2895600"/>
            <a:ext cx="228600" cy="381000"/>
          </a:xfrm>
          <a:prstGeom prst="flowChartDecisio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" name="Rounded 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71800" y="3505200"/>
            <a:ext cx="3657600" cy="204652"/>
          </a:xfrm>
          <a:prstGeom prst="roundRect">
            <a:avLst>
              <a:gd name="adj" fmla="val 4871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Arial Narrow" pitchFamily="112" charset="0"/>
            </a:endParaRPr>
          </a:p>
        </p:txBody>
      </p:sp>
      <p:sp>
        <p:nvSpPr>
          <p:cNvPr id="23" name="Rounded 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21169" y="3531326"/>
            <a:ext cx="3579038" cy="152400"/>
          </a:xfrm>
          <a:prstGeom prst="roundRect">
            <a:avLst>
              <a:gd name="adj" fmla="val 4871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19" name="Flowchart: Decision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3505200"/>
            <a:ext cx="228600" cy="381000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5" name="Rounded 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73978" y="3849189"/>
            <a:ext cx="3657600" cy="228600"/>
          </a:xfrm>
          <a:prstGeom prst="roundRect">
            <a:avLst>
              <a:gd name="adj" fmla="val 4871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latin typeface="Arial Narrow" pitchFamily="112" charset="0"/>
            </a:endParaRPr>
          </a:p>
        </p:txBody>
      </p:sp>
      <p:sp>
        <p:nvSpPr>
          <p:cNvPr id="26" name="Rounded Rectangle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34426" y="3875315"/>
            <a:ext cx="3566160" cy="152400"/>
          </a:xfrm>
          <a:prstGeom prst="roundRect">
            <a:avLst>
              <a:gd name="adj" fmla="val 4871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048000" y="4267201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A6A6A6"/>
                </a:solidFill>
              </a:rPr>
              <a:t>To change the length of the duration bars go to Format/Size (on far right). For  extreme length changes, ungroup the duration bars and scale the highlight independently.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247502_Two month Gantt chart_RVA_v3" id="{E40D13C6-92DF-4403-A0DA-F60FC60FD2FD}" vid="{35C3AD46-7FE7-479B-B8E3-6220C3147F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76B636-ED7F-4A4B-B8AE-86A379FB9E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D245F16-AF92-4F39-B148-E29BA7286A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66B6D3-99CA-453D-8699-F03395E052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tf56247502_win32</Template>
  <TotalTime>307</TotalTime>
  <Words>117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Corbel</vt:lpstr>
      <vt:lpstr>Office Theme</vt:lpstr>
      <vt:lpstr>PowerPoint Presentation</vt:lpstr>
      <vt:lpstr>Slide 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Sujil Kumar</dc:creator>
  <cp:keywords/>
  <dc:description/>
  <cp:lastModifiedBy>Sujil Kumar Koottathampathiyil</cp:lastModifiedBy>
  <cp:revision>37</cp:revision>
  <dcterms:created xsi:type="dcterms:W3CDTF">2021-11-05T22:09:39Z</dcterms:created>
  <dcterms:modified xsi:type="dcterms:W3CDTF">2022-04-27T18:53:16Z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