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3" r:id="rId7"/>
    <p:sldId id="301" r:id="rId8"/>
    <p:sldId id="302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76C8CF-34E5-4345-A101-307855A2BAFB}">
          <p14:sldIdLst>
            <p14:sldId id="298"/>
            <p14:sldId id="300"/>
          </p14:sldIdLst>
        </p14:section>
        <p14:section name="Untitled Section" id="{D6258305-DBC0-416B-A815-C719D71FD8CD}">
          <p14:sldIdLst>
            <p14:sldId id="303"/>
            <p14:sldId id="301"/>
            <p14:sldId id="302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79484" y="0"/>
            <a:ext cx="1234440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608" y="1472678"/>
            <a:ext cx="3635926" cy="2904250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Architecture details of DenSformer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761D2-94B4-26C8-CE13-207FFFCDA18A}"/>
              </a:ext>
            </a:extLst>
          </p:cNvPr>
          <p:cNvSpPr txBox="1"/>
          <p:nvPr/>
        </p:nvSpPr>
        <p:spPr>
          <a:xfrm>
            <a:off x="9627080" y="4550859"/>
            <a:ext cx="192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Sharin Shahana </a:t>
            </a:r>
          </a:p>
          <a:p>
            <a:r>
              <a:rPr lang="en-IN" sz="1400" dirty="0"/>
              <a:t>Project Associate, IISc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Dense Residual Transformer for Image Denoising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0B1A8-33B7-B7FC-5D8F-4741253B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ProximaVara-Roman"/>
              </a:rPr>
              <a:t>DenSformer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ProximaVara-Roman"/>
              </a:rPr>
              <a:t> is an image denoising network structure based on the Transformer architecture.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510563-166F-326E-F197-C6D7D4E02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896" y="2804680"/>
            <a:ext cx="72104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E0A89-8B8C-2860-3D00-3261C6DA1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871" y="632528"/>
            <a:ext cx="5752763" cy="512431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9E6B7B-B084-70D6-807D-32152CCB240A}"/>
              </a:ext>
            </a:extLst>
          </p:cNvPr>
          <p:cNvSpPr/>
          <p:nvPr/>
        </p:nvSpPr>
        <p:spPr>
          <a:xfrm>
            <a:off x="948906" y="1690777"/>
            <a:ext cx="10368951" cy="362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9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40E9-0E02-2712-7F03-3C9E9EC3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ProximaVara-Roman"/>
              </a:rPr>
              <a:t>It consists of three modules: a preprocessing module, a local-global feature extraction module, and a reconstruction module.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ProximaVara-Roman"/>
              </a:rPr>
              <a:t>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ProximaVara-Roman"/>
              </a:rPr>
              <a:t>he patch size of the input image is 40 × 40.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ProximaVara-Roman"/>
              </a:rPr>
              <a:t>The preprocessing module uses a 3x3 convolutional layer to extract shallow features from the input image.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ProximaVara-Roman"/>
              </a:rPr>
              <a:t>The local-global feature extraction module is designed to extract local and global features from the shallow features. It includes 4 Sformer groups, each containing 4 Sformer block and </a:t>
            </a:r>
            <a:r>
              <a:rPr lang="en-US" sz="2000" dirty="0">
                <a:solidFill>
                  <a:schemeClr val="tx1"/>
                </a:solidFill>
                <a:latin typeface="ProximaVara-Roman"/>
              </a:rPr>
              <a:t>each of these blocks contain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ProximaVara-Roman"/>
              </a:rPr>
              <a:t>4 ETransformer layers and a 3x3 convolution layer. These Sformer groups are </a:t>
            </a:r>
            <a:r>
              <a:rPr lang="en-US" sz="2000" b="0" i="0" u="none" strike="noStrike" baseline="0" dirty="0" err="1">
                <a:solidFill>
                  <a:schemeClr val="tx1"/>
                </a:solidFill>
                <a:latin typeface="ProximaVara-Roman"/>
              </a:rPr>
              <a:t>are</a:t>
            </a:r>
            <a:r>
              <a:rPr lang="en-US" sz="2000" b="0" i="0" u="none" strike="noStrike" baseline="0" dirty="0">
                <a:solidFill>
                  <a:schemeClr val="tx1"/>
                </a:solidFill>
                <a:latin typeface="ProximaVara-Roman"/>
              </a:rPr>
              <a:t> assembled by some dense skip connections as well as long skip connections.</a:t>
            </a:r>
            <a:endParaRPr lang="en-US" sz="2000" b="0" i="0" dirty="0">
              <a:solidFill>
                <a:schemeClr val="tx1"/>
              </a:solidFill>
              <a:effectLst/>
              <a:latin typeface="ProximaVara-Roman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b="0" i="0" dirty="0">
              <a:solidFill>
                <a:schemeClr val="tx1"/>
              </a:solidFill>
              <a:effectLst/>
              <a:latin typeface="ProximaVara-Roman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0EBED3-5478-B652-606F-DA5CF72E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Dense Residual Transformer for Image Denoising</a:t>
            </a:r>
          </a:p>
        </p:txBody>
      </p:sp>
    </p:spTree>
    <p:extLst>
      <p:ext uri="{BB962C8B-B14F-4D97-AF65-F5344CB8AC3E}">
        <p14:creationId xmlns:p14="http://schemas.microsoft.com/office/powerpoint/2010/main" val="184063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21AC-F42F-9691-BBD1-8DCAA4EF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Residual Transformer for Image Denoising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E676E6-DE01-5E1C-1015-6A78B229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ProximaVara-Roman"/>
              </a:rPr>
              <a:t>The reconstruction module is made up of a 3x3 convolutional layer, reconstructs the high-quality image by combining the deep features with the shallow features using a long skip connection.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ProximaVara-Roman"/>
              </a:rPr>
              <a:t>The number of feature channels used in the network is 64.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ProximaVara-Roman"/>
              </a:rPr>
              <a:t>The dimensions of keys, query, values, linear layer and reshape layer is not mentioned in the paper.</a:t>
            </a:r>
            <a:endParaRPr lang="en-US" sz="2000" b="0" i="0" dirty="0">
              <a:solidFill>
                <a:schemeClr val="tx1"/>
              </a:solidFill>
              <a:effectLst/>
              <a:latin typeface="ProximaVara-Roman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7714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9E71C1-DF2C-491D-5582-71EF7C9E34B7}"/>
              </a:ext>
            </a:extLst>
          </p:cNvPr>
          <p:cNvSpPr/>
          <p:nvPr/>
        </p:nvSpPr>
        <p:spPr>
          <a:xfrm>
            <a:off x="879894" y="1733909"/>
            <a:ext cx="10472468" cy="241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FB9D251-88CE-53E9-2C02-6E2EC8E0D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017580"/>
              </p:ext>
            </p:extLst>
          </p:nvPr>
        </p:nvGraphicFramePr>
        <p:xfrm>
          <a:off x="2266575" y="844309"/>
          <a:ext cx="7658850" cy="389159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29425">
                  <a:extLst>
                    <a:ext uri="{9D8B030D-6E8A-4147-A177-3AD203B41FA5}">
                      <a16:colId xmlns:a16="http://schemas.microsoft.com/office/drawing/2014/main" val="2415556279"/>
                    </a:ext>
                  </a:extLst>
                </a:gridCol>
                <a:gridCol w="3829425">
                  <a:extLst>
                    <a:ext uri="{9D8B030D-6E8A-4147-A177-3AD203B41FA5}">
                      <a16:colId xmlns:a16="http://schemas.microsoft.com/office/drawing/2014/main" val="1879395266"/>
                    </a:ext>
                  </a:extLst>
                </a:gridCol>
              </a:tblGrid>
              <a:tr h="432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/>
                        <a:t>Number of Sformer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81750"/>
                  </a:ext>
                </a:extLst>
              </a:tr>
              <a:tr h="432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</a:rPr>
                        <a:t>Number of Sformer block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39582"/>
                  </a:ext>
                </a:extLst>
              </a:tr>
              <a:tr h="432399">
                <a:tc>
                  <a:txBody>
                    <a:bodyPr/>
                    <a:lstStyle/>
                    <a:p>
                      <a:r>
                        <a:rPr lang="en-IN" dirty="0"/>
                        <a:t>Number of Etransformer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58923"/>
                  </a:ext>
                </a:extLst>
              </a:tr>
              <a:tr h="432399">
                <a:tc>
                  <a:txBody>
                    <a:bodyPr/>
                    <a:lstStyle/>
                    <a:p>
                      <a:r>
                        <a:rPr lang="en-IN" dirty="0"/>
                        <a:t>Number of feature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006589"/>
                  </a:ext>
                </a:extLst>
              </a:tr>
              <a:tr h="432399">
                <a:tc>
                  <a:txBody>
                    <a:bodyPr/>
                    <a:lstStyle/>
                    <a:p>
                      <a:r>
                        <a:rPr lang="en-IN" dirty="0"/>
                        <a:t>Patch size of input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40x40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77426"/>
                  </a:ext>
                </a:extLst>
              </a:tr>
              <a:tr h="432399">
                <a:tc>
                  <a:txBody>
                    <a:bodyPr/>
                    <a:lstStyle/>
                    <a:p>
                      <a:r>
                        <a:rPr lang="en-IN" dirty="0"/>
                        <a:t>Dimensions of convolutional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8622"/>
                  </a:ext>
                </a:extLst>
              </a:tr>
              <a:tr h="432399">
                <a:tc>
                  <a:txBody>
                    <a:bodyPr/>
                    <a:lstStyle/>
                    <a:p>
                      <a:r>
                        <a:rPr lang="en-IN" dirty="0"/>
                        <a:t>Dimensions of linear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55285"/>
                  </a:ext>
                </a:extLst>
              </a:tr>
              <a:tr h="432399">
                <a:tc>
                  <a:txBody>
                    <a:bodyPr/>
                    <a:lstStyle/>
                    <a:p>
                      <a:r>
                        <a:rPr lang="en-IN" dirty="0"/>
                        <a:t>Dimensions of key, query and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549145"/>
                  </a:ext>
                </a:extLst>
              </a:tr>
              <a:tr h="432399">
                <a:tc>
                  <a:txBody>
                    <a:bodyPr/>
                    <a:lstStyle/>
                    <a:p>
                      <a:r>
                        <a:rPr lang="en-IN" dirty="0"/>
                        <a:t>Dimensions of reshape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2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25A6CDF-B631-190B-8445-3D0A66C7C426}"/>
              </a:ext>
            </a:extLst>
          </p:cNvPr>
          <p:cNvSpPr txBox="1"/>
          <p:nvPr/>
        </p:nvSpPr>
        <p:spPr>
          <a:xfrm>
            <a:off x="4181639" y="4735900"/>
            <a:ext cx="5743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Summary of architectural details of DenSformer</a:t>
            </a:r>
          </a:p>
        </p:txBody>
      </p:sp>
    </p:spTree>
    <p:extLst>
      <p:ext uri="{BB962C8B-B14F-4D97-AF65-F5344CB8AC3E}">
        <p14:creationId xmlns:p14="http://schemas.microsoft.com/office/powerpoint/2010/main" val="40964323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{6A568E03-677D-41BA-83A2-D5DF0656ADB2}tf22712842_win32</Template>
  <TotalTime>1983</TotalTime>
  <Words>272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Bookman Old Style</vt:lpstr>
      <vt:lpstr>Calibri</vt:lpstr>
      <vt:lpstr>Franklin Gothic Book</vt:lpstr>
      <vt:lpstr>ProximaVara-Roman</vt:lpstr>
      <vt:lpstr>Times New Roman</vt:lpstr>
      <vt:lpstr>Wingdings</vt:lpstr>
      <vt:lpstr>Custom</vt:lpstr>
      <vt:lpstr>Architecture details of DenSformer</vt:lpstr>
      <vt:lpstr>Dense Residual Transformer for Image Denoising</vt:lpstr>
      <vt:lpstr>PowerPoint Presentation</vt:lpstr>
      <vt:lpstr>Dense Residual Transformer for Image Denoising</vt:lpstr>
      <vt:lpstr>Dense Residual Transformer for Image Denoising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details of DenSformer</dc:title>
  <dc:creator>Sharin Shahana K C</dc:creator>
  <cp:lastModifiedBy>Sharin Shahana K C</cp:lastModifiedBy>
  <cp:revision>10</cp:revision>
  <dcterms:created xsi:type="dcterms:W3CDTF">2023-10-04T06:20:41Z</dcterms:created>
  <dcterms:modified xsi:type="dcterms:W3CDTF">2023-10-05T15:24:35Z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