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8"/>
  </p:notesMasterIdLst>
  <p:sldIdLst>
    <p:sldId id="266" r:id="rId2"/>
    <p:sldId id="264" r:id="rId3"/>
    <p:sldId id="263" r:id="rId4"/>
    <p:sldId id="265" r:id="rId5"/>
    <p:sldId id="273" r:id="rId6"/>
    <p:sldId id="258" r:id="rId7"/>
    <p:sldId id="274" r:id="rId8"/>
    <p:sldId id="275" r:id="rId9"/>
    <p:sldId id="262" r:id="rId10"/>
    <p:sldId id="280" r:id="rId11"/>
    <p:sldId id="279" r:id="rId12"/>
    <p:sldId id="277" r:id="rId13"/>
    <p:sldId id="278" r:id="rId14"/>
    <p:sldId id="276" r:id="rId15"/>
    <p:sldId id="261"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jin T" initials="ST" lastIdx="2" clrIdx="0">
    <p:extLst>
      <p:ext uri="{19B8F6BF-5375-455C-9EA6-DF929625EA0E}">
        <p15:presenceInfo xmlns:p15="http://schemas.microsoft.com/office/powerpoint/2012/main" userId="5d5546e31d2533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660"/>
  </p:normalViewPr>
  <p:slideViewPr>
    <p:cSldViewPr snapToGrid="0">
      <p:cViewPr varScale="1">
        <p:scale>
          <a:sx n="74" d="100"/>
          <a:sy n="74" d="100"/>
        </p:scale>
        <p:origin x="57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AB6BAF-CE5B-49E7-A96E-060B3F0AC202}" type="datetimeFigureOut">
              <a:rPr lang="en-IN" smtClean="0"/>
              <a:t>07-03-2023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8F0A8F-3167-4573-8919-0C7028798D04}" type="slidenum">
              <a:rPr lang="en-IN" smtClean="0"/>
              <a:t>‹#›</a:t>
            </a:fld>
            <a:endParaRPr lang="en-IN"/>
          </a:p>
        </p:txBody>
      </p:sp>
    </p:spTree>
    <p:extLst>
      <p:ext uri="{BB962C8B-B14F-4D97-AF65-F5344CB8AC3E}">
        <p14:creationId xmlns:p14="http://schemas.microsoft.com/office/powerpoint/2010/main" val="1345215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E8BC-8AD1-41D8-BD61-3EB826F5E8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8DF017-C77B-4F5F-85DD-F83F352E9B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3E9825-4E0F-43B3-B58B-F9234F0A7ABB}"/>
              </a:ext>
            </a:extLst>
          </p:cNvPr>
          <p:cNvSpPr>
            <a:spLocks noGrp="1"/>
          </p:cNvSpPr>
          <p:nvPr>
            <p:ph type="dt" sz="half" idx="10"/>
          </p:nvPr>
        </p:nvSpPr>
        <p:spPr/>
        <p:txBody>
          <a:bodyPr/>
          <a:lstStyle/>
          <a:p>
            <a:fld id="{F56C9293-9B78-42AB-90C5-341C41261699}" type="datetimeFigureOut">
              <a:rPr lang="en-IN" smtClean="0"/>
              <a:t>07-03-2023</a:t>
            </a:fld>
            <a:endParaRPr lang="en-IN"/>
          </a:p>
        </p:txBody>
      </p:sp>
      <p:sp>
        <p:nvSpPr>
          <p:cNvPr id="5" name="Footer Placeholder 4">
            <a:extLst>
              <a:ext uri="{FF2B5EF4-FFF2-40B4-BE49-F238E27FC236}">
                <a16:creationId xmlns:a16="http://schemas.microsoft.com/office/drawing/2014/main" id="{039ED076-A636-4C35-8079-51FEC6E714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B0ABD2-90A2-406B-93B0-54485347527D}"/>
              </a:ext>
            </a:extLst>
          </p:cNvPr>
          <p:cNvSpPr>
            <a:spLocks noGrp="1"/>
          </p:cNvSpPr>
          <p:nvPr>
            <p:ph type="sldNum" sz="quarter" idx="12"/>
          </p:nvPr>
        </p:nvSpPr>
        <p:spPr/>
        <p:txBody>
          <a:bodyPr/>
          <a:lstStyle/>
          <a:p>
            <a:fld id="{D5B00DB4-FE1A-49A0-93C7-0E9A41F09FFE}" type="slidenum">
              <a:rPr lang="en-IN" smtClean="0"/>
              <a:t>‹#›</a:t>
            </a:fld>
            <a:endParaRPr lang="en-IN"/>
          </a:p>
        </p:txBody>
      </p:sp>
    </p:spTree>
    <p:extLst>
      <p:ext uri="{BB962C8B-B14F-4D97-AF65-F5344CB8AC3E}">
        <p14:creationId xmlns:p14="http://schemas.microsoft.com/office/powerpoint/2010/main" val="336377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FA9C1-5220-4EA3-AD13-C3119EE788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69886A-7857-4523-BC87-2523208C55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6A1131-CF9A-4A3C-B517-DAED0EC53654}"/>
              </a:ext>
            </a:extLst>
          </p:cNvPr>
          <p:cNvSpPr>
            <a:spLocks noGrp="1"/>
          </p:cNvSpPr>
          <p:nvPr>
            <p:ph type="dt" sz="half" idx="10"/>
          </p:nvPr>
        </p:nvSpPr>
        <p:spPr/>
        <p:txBody>
          <a:bodyPr/>
          <a:lstStyle/>
          <a:p>
            <a:fld id="{F56C9293-9B78-42AB-90C5-341C41261699}" type="datetimeFigureOut">
              <a:rPr lang="en-IN" smtClean="0"/>
              <a:t>07-03-2023</a:t>
            </a:fld>
            <a:endParaRPr lang="en-IN"/>
          </a:p>
        </p:txBody>
      </p:sp>
      <p:sp>
        <p:nvSpPr>
          <p:cNvPr id="5" name="Footer Placeholder 4">
            <a:extLst>
              <a:ext uri="{FF2B5EF4-FFF2-40B4-BE49-F238E27FC236}">
                <a16:creationId xmlns:a16="http://schemas.microsoft.com/office/drawing/2014/main" id="{E0F61C73-A63E-4C35-BB9C-38872C98D2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913977-9A40-40BE-954E-B24BFB2742E2}"/>
              </a:ext>
            </a:extLst>
          </p:cNvPr>
          <p:cNvSpPr>
            <a:spLocks noGrp="1"/>
          </p:cNvSpPr>
          <p:nvPr>
            <p:ph type="sldNum" sz="quarter" idx="12"/>
          </p:nvPr>
        </p:nvSpPr>
        <p:spPr/>
        <p:txBody>
          <a:bodyPr/>
          <a:lstStyle/>
          <a:p>
            <a:fld id="{D5B00DB4-FE1A-49A0-93C7-0E9A41F09FFE}" type="slidenum">
              <a:rPr lang="en-IN" smtClean="0"/>
              <a:t>‹#›</a:t>
            </a:fld>
            <a:endParaRPr lang="en-IN"/>
          </a:p>
        </p:txBody>
      </p:sp>
    </p:spTree>
    <p:extLst>
      <p:ext uri="{BB962C8B-B14F-4D97-AF65-F5344CB8AC3E}">
        <p14:creationId xmlns:p14="http://schemas.microsoft.com/office/powerpoint/2010/main" val="1907849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C76990-AC40-4AB4-B027-54FE70811A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6725F4-1561-4E1A-B8B0-24F6F30727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1BC69F-DB71-4A24-98B8-CAC6AA6C2078}"/>
              </a:ext>
            </a:extLst>
          </p:cNvPr>
          <p:cNvSpPr>
            <a:spLocks noGrp="1"/>
          </p:cNvSpPr>
          <p:nvPr>
            <p:ph type="dt" sz="half" idx="10"/>
          </p:nvPr>
        </p:nvSpPr>
        <p:spPr/>
        <p:txBody>
          <a:bodyPr/>
          <a:lstStyle/>
          <a:p>
            <a:fld id="{F56C9293-9B78-42AB-90C5-341C41261699}" type="datetimeFigureOut">
              <a:rPr lang="en-IN" smtClean="0"/>
              <a:t>07-03-2023</a:t>
            </a:fld>
            <a:endParaRPr lang="en-IN"/>
          </a:p>
        </p:txBody>
      </p:sp>
      <p:sp>
        <p:nvSpPr>
          <p:cNvPr id="5" name="Footer Placeholder 4">
            <a:extLst>
              <a:ext uri="{FF2B5EF4-FFF2-40B4-BE49-F238E27FC236}">
                <a16:creationId xmlns:a16="http://schemas.microsoft.com/office/drawing/2014/main" id="{DF5A768F-9CE2-4A9C-87F1-D6B4E06067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E6F6D2-C7D4-4501-B0F1-E1DCA1653515}"/>
              </a:ext>
            </a:extLst>
          </p:cNvPr>
          <p:cNvSpPr>
            <a:spLocks noGrp="1"/>
          </p:cNvSpPr>
          <p:nvPr>
            <p:ph type="sldNum" sz="quarter" idx="12"/>
          </p:nvPr>
        </p:nvSpPr>
        <p:spPr/>
        <p:txBody>
          <a:bodyPr/>
          <a:lstStyle/>
          <a:p>
            <a:fld id="{D5B00DB4-FE1A-49A0-93C7-0E9A41F09FFE}" type="slidenum">
              <a:rPr lang="en-IN" smtClean="0"/>
              <a:t>‹#›</a:t>
            </a:fld>
            <a:endParaRPr lang="en-IN"/>
          </a:p>
        </p:txBody>
      </p:sp>
    </p:spTree>
    <p:extLst>
      <p:ext uri="{BB962C8B-B14F-4D97-AF65-F5344CB8AC3E}">
        <p14:creationId xmlns:p14="http://schemas.microsoft.com/office/powerpoint/2010/main" val="321282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77D08-0400-4EEE-932F-BEAF4FF72B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433049-49F9-44EF-87F2-7A7B45C69C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239C66-1868-4A3E-BA40-5054AE06C92E}"/>
              </a:ext>
            </a:extLst>
          </p:cNvPr>
          <p:cNvSpPr>
            <a:spLocks noGrp="1"/>
          </p:cNvSpPr>
          <p:nvPr>
            <p:ph type="dt" sz="half" idx="10"/>
          </p:nvPr>
        </p:nvSpPr>
        <p:spPr/>
        <p:txBody>
          <a:bodyPr/>
          <a:lstStyle/>
          <a:p>
            <a:fld id="{F56C9293-9B78-42AB-90C5-341C41261699}" type="datetimeFigureOut">
              <a:rPr lang="en-IN" smtClean="0"/>
              <a:t>07-03-2023</a:t>
            </a:fld>
            <a:endParaRPr lang="en-IN"/>
          </a:p>
        </p:txBody>
      </p:sp>
      <p:sp>
        <p:nvSpPr>
          <p:cNvPr id="5" name="Footer Placeholder 4">
            <a:extLst>
              <a:ext uri="{FF2B5EF4-FFF2-40B4-BE49-F238E27FC236}">
                <a16:creationId xmlns:a16="http://schemas.microsoft.com/office/drawing/2014/main" id="{E87E4C8C-8115-4A26-9544-DFE94F2DCC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C2171B-C707-40FF-B43F-903F61DD50FF}"/>
              </a:ext>
            </a:extLst>
          </p:cNvPr>
          <p:cNvSpPr>
            <a:spLocks noGrp="1"/>
          </p:cNvSpPr>
          <p:nvPr>
            <p:ph type="sldNum" sz="quarter" idx="12"/>
          </p:nvPr>
        </p:nvSpPr>
        <p:spPr/>
        <p:txBody>
          <a:bodyPr/>
          <a:lstStyle/>
          <a:p>
            <a:fld id="{D5B00DB4-FE1A-49A0-93C7-0E9A41F09FFE}" type="slidenum">
              <a:rPr lang="en-IN" smtClean="0"/>
              <a:t>‹#›</a:t>
            </a:fld>
            <a:endParaRPr lang="en-IN"/>
          </a:p>
        </p:txBody>
      </p:sp>
    </p:spTree>
    <p:extLst>
      <p:ext uri="{BB962C8B-B14F-4D97-AF65-F5344CB8AC3E}">
        <p14:creationId xmlns:p14="http://schemas.microsoft.com/office/powerpoint/2010/main" val="154512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7637-F996-4542-8ADE-BEBB26D5FE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6635BE-362C-4DD9-803B-67F8B5A372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B77060-2D34-40FD-B7C0-4AEAF56B725B}"/>
              </a:ext>
            </a:extLst>
          </p:cNvPr>
          <p:cNvSpPr>
            <a:spLocks noGrp="1"/>
          </p:cNvSpPr>
          <p:nvPr>
            <p:ph type="dt" sz="half" idx="10"/>
          </p:nvPr>
        </p:nvSpPr>
        <p:spPr/>
        <p:txBody>
          <a:bodyPr/>
          <a:lstStyle/>
          <a:p>
            <a:fld id="{F56C9293-9B78-42AB-90C5-341C41261699}" type="datetimeFigureOut">
              <a:rPr lang="en-IN" smtClean="0"/>
              <a:t>07-03-2023</a:t>
            </a:fld>
            <a:endParaRPr lang="en-IN"/>
          </a:p>
        </p:txBody>
      </p:sp>
      <p:sp>
        <p:nvSpPr>
          <p:cNvPr id="5" name="Footer Placeholder 4">
            <a:extLst>
              <a:ext uri="{FF2B5EF4-FFF2-40B4-BE49-F238E27FC236}">
                <a16:creationId xmlns:a16="http://schemas.microsoft.com/office/drawing/2014/main" id="{93EF671E-6C00-4BB5-AF69-E6872A0AEB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3A1F7C-D214-4121-8E29-FB86EE7339F6}"/>
              </a:ext>
            </a:extLst>
          </p:cNvPr>
          <p:cNvSpPr>
            <a:spLocks noGrp="1"/>
          </p:cNvSpPr>
          <p:nvPr>
            <p:ph type="sldNum" sz="quarter" idx="12"/>
          </p:nvPr>
        </p:nvSpPr>
        <p:spPr/>
        <p:txBody>
          <a:bodyPr/>
          <a:lstStyle/>
          <a:p>
            <a:fld id="{D5B00DB4-FE1A-49A0-93C7-0E9A41F09FFE}" type="slidenum">
              <a:rPr lang="en-IN" smtClean="0"/>
              <a:t>‹#›</a:t>
            </a:fld>
            <a:endParaRPr lang="en-IN"/>
          </a:p>
        </p:txBody>
      </p:sp>
    </p:spTree>
    <p:extLst>
      <p:ext uri="{BB962C8B-B14F-4D97-AF65-F5344CB8AC3E}">
        <p14:creationId xmlns:p14="http://schemas.microsoft.com/office/powerpoint/2010/main" val="4203983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83244-D049-45DB-A7AF-B92EB59B46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4CB317-1989-4AF7-A097-BF67A2E9FD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350644-3C53-4200-BDAD-CAFE864088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49C1760-00F0-4167-A091-ECA584AECDD8}"/>
              </a:ext>
            </a:extLst>
          </p:cNvPr>
          <p:cNvSpPr>
            <a:spLocks noGrp="1"/>
          </p:cNvSpPr>
          <p:nvPr>
            <p:ph type="dt" sz="half" idx="10"/>
          </p:nvPr>
        </p:nvSpPr>
        <p:spPr/>
        <p:txBody>
          <a:bodyPr/>
          <a:lstStyle/>
          <a:p>
            <a:fld id="{F56C9293-9B78-42AB-90C5-341C41261699}" type="datetimeFigureOut">
              <a:rPr lang="en-IN" smtClean="0"/>
              <a:t>07-03-2023</a:t>
            </a:fld>
            <a:endParaRPr lang="en-IN"/>
          </a:p>
        </p:txBody>
      </p:sp>
      <p:sp>
        <p:nvSpPr>
          <p:cNvPr id="6" name="Footer Placeholder 5">
            <a:extLst>
              <a:ext uri="{FF2B5EF4-FFF2-40B4-BE49-F238E27FC236}">
                <a16:creationId xmlns:a16="http://schemas.microsoft.com/office/drawing/2014/main" id="{AF0A6542-B18E-4C4F-A91E-873AE06A07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8964C3-FF90-4F4F-AF21-819A240B499A}"/>
              </a:ext>
            </a:extLst>
          </p:cNvPr>
          <p:cNvSpPr>
            <a:spLocks noGrp="1"/>
          </p:cNvSpPr>
          <p:nvPr>
            <p:ph type="sldNum" sz="quarter" idx="12"/>
          </p:nvPr>
        </p:nvSpPr>
        <p:spPr/>
        <p:txBody>
          <a:bodyPr/>
          <a:lstStyle/>
          <a:p>
            <a:fld id="{D5B00DB4-FE1A-49A0-93C7-0E9A41F09FFE}" type="slidenum">
              <a:rPr lang="en-IN" smtClean="0"/>
              <a:t>‹#›</a:t>
            </a:fld>
            <a:endParaRPr lang="en-IN"/>
          </a:p>
        </p:txBody>
      </p:sp>
    </p:spTree>
    <p:extLst>
      <p:ext uri="{BB962C8B-B14F-4D97-AF65-F5344CB8AC3E}">
        <p14:creationId xmlns:p14="http://schemas.microsoft.com/office/powerpoint/2010/main" val="4247316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37F6D-0270-4D51-A1D3-581AB7D8736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9D7A36-3B34-4545-BF87-1805216B1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DBBD63-7569-49C0-B2D8-7158FE8CD1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A264C6-0951-4672-9EB1-C8AB88C884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7E5F3C-282D-4131-8199-923548742C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17182E-8536-432C-B2D9-6BF401678BC6}"/>
              </a:ext>
            </a:extLst>
          </p:cNvPr>
          <p:cNvSpPr>
            <a:spLocks noGrp="1"/>
          </p:cNvSpPr>
          <p:nvPr>
            <p:ph type="dt" sz="half" idx="10"/>
          </p:nvPr>
        </p:nvSpPr>
        <p:spPr/>
        <p:txBody>
          <a:bodyPr/>
          <a:lstStyle/>
          <a:p>
            <a:fld id="{F56C9293-9B78-42AB-90C5-341C41261699}" type="datetimeFigureOut">
              <a:rPr lang="en-IN" smtClean="0"/>
              <a:t>07-03-2023</a:t>
            </a:fld>
            <a:endParaRPr lang="en-IN"/>
          </a:p>
        </p:txBody>
      </p:sp>
      <p:sp>
        <p:nvSpPr>
          <p:cNvPr id="8" name="Footer Placeholder 7">
            <a:extLst>
              <a:ext uri="{FF2B5EF4-FFF2-40B4-BE49-F238E27FC236}">
                <a16:creationId xmlns:a16="http://schemas.microsoft.com/office/drawing/2014/main" id="{68BAAC5B-3D51-4531-BC78-9B6380F277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794712-CF70-4419-89FD-B0A0FADFFA56}"/>
              </a:ext>
            </a:extLst>
          </p:cNvPr>
          <p:cNvSpPr>
            <a:spLocks noGrp="1"/>
          </p:cNvSpPr>
          <p:nvPr>
            <p:ph type="sldNum" sz="quarter" idx="12"/>
          </p:nvPr>
        </p:nvSpPr>
        <p:spPr/>
        <p:txBody>
          <a:bodyPr/>
          <a:lstStyle/>
          <a:p>
            <a:fld id="{D5B00DB4-FE1A-49A0-93C7-0E9A41F09FFE}" type="slidenum">
              <a:rPr lang="en-IN" smtClean="0"/>
              <a:t>‹#›</a:t>
            </a:fld>
            <a:endParaRPr lang="en-IN"/>
          </a:p>
        </p:txBody>
      </p:sp>
    </p:spTree>
    <p:extLst>
      <p:ext uri="{BB962C8B-B14F-4D97-AF65-F5344CB8AC3E}">
        <p14:creationId xmlns:p14="http://schemas.microsoft.com/office/powerpoint/2010/main" val="894867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34E2E-344E-4F99-8224-A6C56AAC9A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697479-CED3-4997-B86B-3A8960F38AD1}"/>
              </a:ext>
            </a:extLst>
          </p:cNvPr>
          <p:cNvSpPr>
            <a:spLocks noGrp="1"/>
          </p:cNvSpPr>
          <p:nvPr>
            <p:ph type="dt" sz="half" idx="10"/>
          </p:nvPr>
        </p:nvSpPr>
        <p:spPr/>
        <p:txBody>
          <a:bodyPr/>
          <a:lstStyle/>
          <a:p>
            <a:fld id="{F56C9293-9B78-42AB-90C5-341C41261699}" type="datetimeFigureOut">
              <a:rPr lang="en-IN" smtClean="0"/>
              <a:t>07-03-2023</a:t>
            </a:fld>
            <a:endParaRPr lang="en-IN"/>
          </a:p>
        </p:txBody>
      </p:sp>
      <p:sp>
        <p:nvSpPr>
          <p:cNvPr id="4" name="Footer Placeholder 3">
            <a:extLst>
              <a:ext uri="{FF2B5EF4-FFF2-40B4-BE49-F238E27FC236}">
                <a16:creationId xmlns:a16="http://schemas.microsoft.com/office/drawing/2014/main" id="{54124632-7F52-4772-870B-75D2302948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6B1370-5D97-46AE-9B74-4A6E4E3C4610}"/>
              </a:ext>
            </a:extLst>
          </p:cNvPr>
          <p:cNvSpPr>
            <a:spLocks noGrp="1"/>
          </p:cNvSpPr>
          <p:nvPr>
            <p:ph type="sldNum" sz="quarter" idx="12"/>
          </p:nvPr>
        </p:nvSpPr>
        <p:spPr/>
        <p:txBody>
          <a:bodyPr/>
          <a:lstStyle/>
          <a:p>
            <a:fld id="{D5B00DB4-FE1A-49A0-93C7-0E9A41F09FFE}" type="slidenum">
              <a:rPr lang="en-IN" smtClean="0"/>
              <a:t>‹#›</a:t>
            </a:fld>
            <a:endParaRPr lang="en-IN"/>
          </a:p>
        </p:txBody>
      </p:sp>
    </p:spTree>
    <p:extLst>
      <p:ext uri="{BB962C8B-B14F-4D97-AF65-F5344CB8AC3E}">
        <p14:creationId xmlns:p14="http://schemas.microsoft.com/office/powerpoint/2010/main" val="284432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A2600A-1440-4822-9800-04BD348CE492}"/>
              </a:ext>
            </a:extLst>
          </p:cNvPr>
          <p:cNvSpPr>
            <a:spLocks noGrp="1"/>
          </p:cNvSpPr>
          <p:nvPr>
            <p:ph type="dt" sz="half" idx="10"/>
          </p:nvPr>
        </p:nvSpPr>
        <p:spPr/>
        <p:txBody>
          <a:bodyPr/>
          <a:lstStyle/>
          <a:p>
            <a:fld id="{F56C9293-9B78-42AB-90C5-341C41261699}" type="datetimeFigureOut">
              <a:rPr lang="en-IN" smtClean="0"/>
              <a:t>07-03-2023</a:t>
            </a:fld>
            <a:endParaRPr lang="en-IN"/>
          </a:p>
        </p:txBody>
      </p:sp>
      <p:sp>
        <p:nvSpPr>
          <p:cNvPr id="3" name="Footer Placeholder 2">
            <a:extLst>
              <a:ext uri="{FF2B5EF4-FFF2-40B4-BE49-F238E27FC236}">
                <a16:creationId xmlns:a16="http://schemas.microsoft.com/office/drawing/2014/main" id="{D969EC96-9319-461D-9B48-E4DD6D7411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ACEE5A-0665-4994-A444-D30ACF59F783}"/>
              </a:ext>
            </a:extLst>
          </p:cNvPr>
          <p:cNvSpPr>
            <a:spLocks noGrp="1"/>
          </p:cNvSpPr>
          <p:nvPr>
            <p:ph type="sldNum" sz="quarter" idx="12"/>
          </p:nvPr>
        </p:nvSpPr>
        <p:spPr/>
        <p:txBody>
          <a:bodyPr/>
          <a:lstStyle/>
          <a:p>
            <a:fld id="{D5B00DB4-FE1A-49A0-93C7-0E9A41F09FFE}" type="slidenum">
              <a:rPr lang="en-IN" smtClean="0"/>
              <a:t>‹#›</a:t>
            </a:fld>
            <a:endParaRPr lang="en-IN"/>
          </a:p>
        </p:txBody>
      </p:sp>
    </p:spTree>
    <p:extLst>
      <p:ext uri="{BB962C8B-B14F-4D97-AF65-F5344CB8AC3E}">
        <p14:creationId xmlns:p14="http://schemas.microsoft.com/office/powerpoint/2010/main" val="2073148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88E16-45F1-4183-933D-0114CE5B46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F09146F-5B0E-4C8B-A262-03E420CE22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CAAEBE-DBCA-4AF4-8C6B-7FC5D8EE42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686B78-D1B5-428E-BFA1-5660F3BE5A72}"/>
              </a:ext>
            </a:extLst>
          </p:cNvPr>
          <p:cNvSpPr>
            <a:spLocks noGrp="1"/>
          </p:cNvSpPr>
          <p:nvPr>
            <p:ph type="dt" sz="half" idx="10"/>
          </p:nvPr>
        </p:nvSpPr>
        <p:spPr/>
        <p:txBody>
          <a:bodyPr/>
          <a:lstStyle/>
          <a:p>
            <a:fld id="{F56C9293-9B78-42AB-90C5-341C41261699}" type="datetimeFigureOut">
              <a:rPr lang="en-IN" smtClean="0"/>
              <a:t>07-03-2023</a:t>
            </a:fld>
            <a:endParaRPr lang="en-IN"/>
          </a:p>
        </p:txBody>
      </p:sp>
      <p:sp>
        <p:nvSpPr>
          <p:cNvPr id="6" name="Footer Placeholder 5">
            <a:extLst>
              <a:ext uri="{FF2B5EF4-FFF2-40B4-BE49-F238E27FC236}">
                <a16:creationId xmlns:a16="http://schemas.microsoft.com/office/drawing/2014/main" id="{919C6A7E-AE8C-4108-8FD0-5F3160818A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B7ED9B-187D-4043-92EB-56A2DD9A2149}"/>
              </a:ext>
            </a:extLst>
          </p:cNvPr>
          <p:cNvSpPr>
            <a:spLocks noGrp="1"/>
          </p:cNvSpPr>
          <p:nvPr>
            <p:ph type="sldNum" sz="quarter" idx="12"/>
          </p:nvPr>
        </p:nvSpPr>
        <p:spPr/>
        <p:txBody>
          <a:bodyPr/>
          <a:lstStyle/>
          <a:p>
            <a:fld id="{D5B00DB4-FE1A-49A0-93C7-0E9A41F09FFE}" type="slidenum">
              <a:rPr lang="en-IN" smtClean="0"/>
              <a:t>‹#›</a:t>
            </a:fld>
            <a:endParaRPr lang="en-IN"/>
          </a:p>
        </p:txBody>
      </p:sp>
    </p:spTree>
    <p:extLst>
      <p:ext uri="{BB962C8B-B14F-4D97-AF65-F5344CB8AC3E}">
        <p14:creationId xmlns:p14="http://schemas.microsoft.com/office/powerpoint/2010/main" val="787052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BC28-891E-4C93-A7A9-6D1DE28F65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842787-8D0C-40D1-97D7-CA453069A8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99A81BF-59E2-4019-80EE-673BB06D92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567B42-F764-4237-8E20-EC874C5CC6ED}"/>
              </a:ext>
            </a:extLst>
          </p:cNvPr>
          <p:cNvSpPr>
            <a:spLocks noGrp="1"/>
          </p:cNvSpPr>
          <p:nvPr>
            <p:ph type="dt" sz="half" idx="10"/>
          </p:nvPr>
        </p:nvSpPr>
        <p:spPr/>
        <p:txBody>
          <a:bodyPr/>
          <a:lstStyle/>
          <a:p>
            <a:fld id="{F56C9293-9B78-42AB-90C5-341C41261699}" type="datetimeFigureOut">
              <a:rPr lang="en-IN" smtClean="0"/>
              <a:t>07-03-2023</a:t>
            </a:fld>
            <a:endParaRPr lang="en-IN"/>
          </a:p>
        </p:txBody>
      </p:sp>
      <p:sp>
        <p:nvSpPr>
          <p:cNvPr id="6" name="Footer Placeholder 5">
            <a:extLst>
              <a:ext uri="{FF2B5EF4-FFF2-40B4-BE49-F238E27FC236}">
                <a16:creationId xmlns:a16="http://schemas.microsoft.com/office/drawing/2014/main" id="{691C9936-E92E-4716-83BF-4B0B2997F1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4BE947-9809-4165-9B8A-0EDCCD131164}"/>
              </a:ext>
            </a:extLst>
          </p:cNvPr>
          <p:cNvSpPr>
            <a:spLocks noGrp="1"/>
          </p:cNvSpPr>
          <p:nvPr>
            <p:ph type="sldNum" sz="quarter" idx="12"/>
          </p:nvPr>
        </p:nvSpPr>
        <p:spPr/>
        <p:txBody>
          <a:bodyPr/>
          <a:lstStyle/>
          <a:p>
            <a:fld id="{D5B00DB4-FE1A-49A0-93C7-0E9A41F09FFE}" type="slidenum">
              <a:rPr lang="en-IN" smtClean="0"/>
              <a:t>‹#›</a:t>
            </a:fld>
            <a:endParaRPr lang="en-IN"/>
          </a:p>
        </p:txBody>
      </p:sp>
    </p:spTree>
    <p:extLst>
      <p:ext uri="{BB962C8B-B14F-4D97-AF65-F5344CB8AC3E}">
        <p14:creationId xmlns:p14="http://schemas.microsoft.com/office/powerpoint/2010/main" val="2510427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F30B27-35EC-4A5A-BFD4-2B302EDA2C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CAE09B-FC60-4827-BEAD-FE531C14F1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1F8B4D-61A3-498B-94B9-5A3C5680A9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6C9293-9B78-42AB-90C5-341C41261699}" type="datetimeFigureOut">
              <a:rPr lang="en-IN" smtClean="0"/>
              <a:t>07-03-2023</a:t>
            </a:fld>
            <a:endParaRPr lang="en-IN"/>
          </a:p>
        </p:txBody>
      </p:sp>
      <p:sp>
        <p:nvSpPr>
          <p:cNvPr id="5" name="Footer Placeholder 4">
            <a:extLst>
              <a:ext uri="{FF2B5EF4-FFF2-40B4-BE49-F238E27FC236}">
                <a16:creationId xmlns:a16="http://schemas.microsoft.com/office/drawing/2014/main" id="{A6B9824C-3426-4AA2-BC0C-F2F72A0507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908A683-1D19-48FF-8B76-B71EB3F0C9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00DB4-FE1A-49A0-93C7-0E9A41F09FFE}" type="slidenum">
              <a:rPr lang="en-IN" smtClean="0"/>
              <a:t>‹#›</a:t>
            </a:fld>
            <a:endParaRPr lang="en-IN"/>
          </a:p>
        </p:txBody>
      </p:sp>
    </p:spTree>
    <p:extLst>
      <p:ext uri="{BB962C8B-B14F-4D97-AF65-F5344CB8AC3E}">
        <p14:creationId xmlns:p14="http://schemas.microsoft.com/office/powerpoint/2010/main" val="196399758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reepngimg.com/png/35452-robot-hd"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fhlogo.blogspot.com/2011/11/apple.html"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nksistemas.com/solucion-a-problemas-frecuentes-en-tu-android/" TargetMode="Externa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pexels.com/photo/ai-artificial-intelligence-machine-learning-616020/"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reepngimg.com/png/35751-robot-file"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www.finsmes.com/2017/03/vizual-ai-closes-seed-funding-round.html" TargetMode="External"/><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39BF90B4-9C29-42FE-9FE1-5E90C6579092}"/>
              </a:ext>
            </a:extLst>
          </p:cNvPr>
          <p:cNvSpPr txBox="1"/>
          <p:nvPr/>
        </p:nvSpPr>
        <p:spPr>
          <a:xfrm>
            <a:off x="8377085" y="4733724"/>
            <a:ext cx="3723248" cy="800219"/>
          </a:xfrm>
          <a:prstGeom prst="rect">
            <a:avLst/>
          </a:prstGeom>
          <a:noFill/>
        </p:spPr>
        <p:txBody>
          <a:bodyPr wrap="square" rtlCol="0">
            <a:spAutoFit/>
          </a:bodyPr>
          <a:lstStyle/>
          <a:p>
            <a:r>
              <a:rPr lang="en-US" sz="2800" dirty="0">
                <a:solidFill>
                  <a:schemeClr val="bg1"/>
                </a:solidFill>
                <a:latin typeface="+mj-lt"/>
              </a:rPr>
              <a:t>Under the Guidance of</a:t>
            </a:r>
            <a:endParaRPr lang="en-IN" sz="2800" dirty="0">
              <a:solidFill>
                <a:schemeClr val="bg1"/>
              </a:solidFill>
              <a:latin typeface="+mj-lt"/>
            </a:endParaRPr>
          </a:p>
          <a:p>
            <a:endParaRPr lang="en-IN" dirty="0"/>
          </a:p>
        </p:txBody>
      </p:sp>
      <p:sp>
        <p:nvSpPr>
          <p:cNvPr id="18" name="TextBox 17">
            <a:extLst>
              <a:ext uri="{FF2B5EF4-FFF2-40B4-BE49-F238E27FC236}">
                <a16:creationId xmlns:a16="http://schemas.microsoft.com/office/drawing/2014/main" id="{1E0EF8E3-8EEF-47B3-A0EA-75F81BD82380}"/>
              </a:ext>
            </a:extLst>
          </p:cNvPr>
          <p:cNvSpPr txBox="1"/>
          <p:nvPr/>
        </p:nvSpPr>
        <p:spPr>
          <a:xfrm>
            <a:off x="8377085" y="5483244"/>
            <a:ext cx="3535776" cy="923330"/>
          </a:xfrm>
          <a:prstGeom prst="rect">
            <a:avLst/>
          </a:prstGeom>
          <a:noFill/>
        </p:spPr>
        <p:txBody>
          <a:bodyPr wrap="none" rtlCol="0">
            <a:spAutoFit/>
          </a:bodyPr>
          <a:lstStyle/>
          <a:p>
            <a:r>
              <a:rPr lang="en-US" dirty="0">
                <a:solidFill>
                  <a:schemeClr val="bg1">
                    <a:lumMod val="95000"/>
                  </a:schemeClr>
                </a:solidFill>
              </a:rPr>
              <a:t>Mrs. G . Santhiya M.E</a:t>
            </a:r>
          </a:p>
          <a:p>
            <a:r>
              <a:rPr lang="en-US" dirty="0">
                <a:solidFill>
                  <a:schemeClr val="bg1">
                    <a:lumMod val="95000"/>
                  </a:schemeClr>
                </a:solidFill>
              </a:rPr>
              <a:t>Assistant Prof . department of CSE</a:t>
            </a:r>
          </a:p>
          <a:p>
            <a:r>
              <a:rPr lang="en-US" dirty="0">
                <a:solidFill>
                  <a:schemeClr val="bg1">
                    <a:lumMod val="95000"/>
                  </a:schemeClr>
                </a:solidFill>
              </a:rPr>
              <a:t>Stella Mary’s College of Engineering</a:t>
            </a:r>
            <a:endParaRPr lang="en-IN" dirty="0">
              <a:solidFill>
                <a:schemeClr val="bg1">
                  <a:lumMod val="95000"/>
                </a:schemeClr>
              </a:solidFill>
            </a:endParaRPr>
          </a:p>
        </p:txBody>
      </p:sp>
      <p:sp>
        <p:nvSpPr>
          <p:cNvPr id="20" name="TextBox 19">
            <a:extLst>
              <a:ext uri="{FF2B5EF4-FFF2-40B4-BE49-F238E27FC236}">
                <a16:creationId xmlns:a16="http://schemas.microsoft.com/office/drawing/2014/main" id="{F2D5CAB0-DC66-49D4-B655-04CC498D5A3B}"/>
              </a:ext>
            </a:extLst>
          </p:cNvPr>
          <p:cNvSpPr txBox="1"/>
          <p:nvPr/>
        </p:nvSpPr>
        <p:spPr>
          <a:xfrm>
            <a:off x="655644" y="4882597"/>
            <a:ext cx="6098344" cy="523220"/>
          </a:xfrm>
          <a:prstGeom prst="rect">
            <a:avLst/>
          </a:prstGeom>
          <a:noFill/>
        </p:spPr>
        <p:txBody>
          <a:bodyPr wrap="square">
            <a:spAutoFit/>
          </a:bodyPr>
          <a:lstStyle/>
          <a:p>
            <a:r>
              <a:rPr lang="en-US" sz="2800" dirty="0">
                <a:solidFill>
                  <a:schemeClr val="bg1"/>
                </a:solidFill>
                <a:latin typeface="+mj-lt"/>
              </a:rPr>
              <a:t>Presented by…</a:t>
            </a:r>
          </a:p>
        </p:txBody>
      </p:sp>
      <p:sp>
        <p:nvSpPr>
          <p:cNvPr id="10" name="TextBox 9">
            <a:extLst>
              <a:ext uri="{FF2B5EF4-FFF2-40B4-BE49-F238E27FC236}">
                <a16:creationId xmlns:a16="http://schemas.microsoft.com/office/drawing/2014/main" id="{4CAE70CB-F85D-425D-AC4B-191AD8C37C10}"/>
              </a:ext>
            </a:extLst>
          </p:cNvPr>
          <p:cNvSpPr txBox="1"/>
          <p:nvPr/>
        </p:nvSpPr>
        <p:spPr>
          <a:xfrm>
            <a:off x="655644" y="5616696"/>
            <a:ext cx="6098344" cy="677108"/>
          </a:xfrm>
          <a:prstGeom prst="rect">
            <a:avLst/>
          </a:prstGeom>
          <a:noFill/>
        </p:spPr>
        <p:txBody>
          <a:bodyPr wrap="square">
            <a:spAutoFit/>
          </a:bodyPr>
          <a:lstStyle/>
          <a:p>
            <a:r>
              <a:rPr lang="en-US" dirty="0">
                <a:solidFill>
                  <a:schemeClr val="bg1">
                    <a:lumMod val="95000"/>
                  </a:schemeClr>
                </a:solidFill>
                <a:latin typeface="+mj-lt"/>
              </a:rPr>
              <a:t>Sujin .T(963519104043)</a:t>
            </a:r>
          </a:p>
          <a:p>
            <a:r>
              <a:rPr lang="en-US" dirty="0">
                <a:solidFill>
                  <a:schemeClr val="bg1">
                    <a:lumMod val="95000"/>
                  </a:schemeClr>
                </a:solidFill>
                <a:latin typeface="+mj-lt"/>
              </a:rPr>
              <a:t>Sabin .M(963519104036</a:t>
            </a:r>
            <a:r>
              <a:rPr lang="en-US" sz="2000" dirty="0">
                <a:solidFill>
                  <a:schemeClr val="bg1">
                    <a:lumMod val="95000"/>
                  </a:schemeClr>
                </a:solidFill>
                <a:latin typeface="+mj-lt"/>
              </a:rPr>
              <a:t>)</a:t>
            </a:r>
            <a:endParaRPr lang="en-IN" sz="2000" dirty="0">
              <a:solidFill>
                <a:schemeClr val="bg1">
                  <a:lumMod val="95000"/>
                </a:schemeClr>
              </a:solidFill>
              <a:latin typeface="+mj-lt"/>
            </a:endParaRPr>
          </a:p>
        </p:txBody>
      </p:sp>
      <p:pic>
        <p:nvPicPr>
          <p:cNvPr id="5" name="Picture 4">
            <a:extLst>
              <a:ext uri="{FF2B5EF4-FFF2-40B4-BE49-F238E27FC236}">
                <a16:creationId xmlns:a16="http://schemas.microsoft.com/office/drawing/2014/main" id="{5226E5ED-9CDF-4281-AFA1-4184EE48B66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652637" y="2303686"/>
            <a:ext cx="4315045" cy="3225022"/>
          </a:xfrm>
          <a:prstGeom prst="rect">
            <a:avLst/>
          </a:prstGeom>
          <a:effectLst>
            <a:reflection endPos="0" dir="5400000" sy="-100000" algn="bl" rotWithShape="0"/>
          </a:effectLst>
        </p:spPr>
      </p:pic>
      <p:sp>
        <p:nvSpPr>
          <p:cNvPr id="2" name="TextBox 1">
            <a:extLst>
              <a:ext uri="{FF2B5EF4-FFF2-40B4-BE49-F238E27FC236}">
                <a16:creationId xmlns:a16="http://schemas.microsoft.com/office/drawing/2014/main" id="{CBE1A527-ECA4-4800-A6D2-A096696D3D67}"/>
              </a:ext>
            </a:extLst>
          </p:cNvPr>
          <p:cNvSpPr txBox="1"/>
          <p:nvPr/>
        </p:nvSpPr>
        <p:spPr>
          <a:xfrm>
            <a:off x="4878499" y="98405"/>
            <a:ext cx="2881437" cy="1107996"/>
          </a:xfrm>
          <a:prstGeom prst="rect">
            <a:avLst/>
          </a:prstGeom>
          <a:noFill/>
          <a:effectLst>
            <a:softEdge rad="0"/>
          </a:effectLst>
          <a:scene3d>
            <a:camera prst="orthographicFront"/>
            <a:lightRig rig="threePt" dir="t"/>
          </a:scene3d>
          <a:sp3d>
            <a:bevelT w="101600" prst="riblet"/>
            <a:bevelB w="114300" prst="artDeco"/>
          </a:sp3d>
        </p:spPr>
        <p:txBody>
          <a:bodyPr wrap="square" rtlCol="0">
            <a:spAutoFit/>
          </a:bodyPr>
          <a:lstStyle/>
          <a:p>
            <a:endParaRPr lang="en-IN" dirty="0">
              <a:solidFill>
                <a:schemeClr val="bg1"/>
              </a:solidFill>
            </a:endParaRPr>
          </a:p>
          <a:p>
            <a:r>
              <a:rPr lang="en-IN" sz="4800" dirty="0">
                <a:solidFill>
                  <a:schemeClr val="bg1"/>
                </a:solidFill>
              </a:rPr>
              <a:t>NIXZY</a:t>
            </a:r>
          </a:p>
        </p:txBody>
      </p:sp>
      <p:sp>
        <p:nvSpPr>
          <p:cNvPr id="3" name="Speech Bubble: Rectangle with Corners Rounded 2">
            <a:extLst>
              <a:ext uri="{FF2B5EF4-FFF2-40B4-BE49-F238E27FC236}">
                <a16:creationId xmlns:a16="http://schemas.microsoft.com/office/drawing/2014/main" id="{59BC6E32-0A7B-4A44-9318-452390BD3C60}"/>
              </a:ext>
            </a:extLst>
          </p:cNvPr>
          <p:cNvSpPr/>
          <p:nvPr/>
        </p:nvSpPr>
        <p:spPr>
          <a:xfrm rot="1967342">
            <a:off x="6382211" y="1611533"/>
            <a:ext cx="1377357" cy="1138667"/>
          </a:xfrm>
          <a:prstGeom prst="wedgeRoundRectCallou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D542482E-5B46-4558-A63F-112FE611EE9A}"/>
              </a:ext>
            </a:extLst>
          </p:cNvPr>
          <p:cNvSpPr txBox="1"/>
          <p:nvPr/>
        </p:nvSpPr>
        <p:spPr>
          <a:xfrm rot="2108168" flipH="1">
            <a:off x="6553212" y="1719201"/>
            <a:ext cx="1035353" cy="923330"/>
          </a:xfrm>
          <a:prstGeom prst="rect">
            <a:avLst/>
          </a:prstGeom>
          <a:noFill/>
        </p:spPr>
        <p:txBody>
          <a:bodyPr wrap="square" rtlCol="0">
            <a:spAutoFit/>
          </a:bodyPr>
          <a:lstStyle/>
          <a:p>
            <a:r>
              <a:rPr lang="en-IN" dirty="0"/>
              <a:t>Virtual personal assistant</a:t>
            </a:r>
          </a:p>
        </p:txBody>
      </p:sp>
      <p:sp>
        <p:nvSpPr>
          <p:cNvPr id="7" name="TextBox 6">
            <a:extLst>
              <a:ext uri="{FF2B5EF4-FFF2-40B4-BE49-F238E27FC236}">
                <a16:creationId xmlns:a16="http://schemas.microsoft.com/office/drawing/2014/main" id="{6B51C813-6025-4A6C-A6DA-0B8ED0E460AF}"/>
              </a:ext>
            </a:extLst>
          </p:cNvPr>
          <p:cNvSpPr txBox="1"/>
          <p:nvPr/>
        </p:nvSpPr>
        <p:spPr>
          <a:xfrm>
            <a:off x="655643" y="6197126"/>
            <a:ext cx="3903477" cy="369332"/>
          </a:xfrm>
          <a:prstGeom prst="rect">
            <a:avLst/>
          </a:prstGeom>
          <a:noFill/>
        </p:spPr>
        <p:txBody>
          <a:bodyPr wrap="square" rtlCol="0">
            <a:spAutoFit/>
          </a:bodyPr>
          <a:lstStyle/>
          <a:p>
            <a:r>
              <a:rPr lang="en-US" dirty="0">
                <a:solidFill>
                  <a:schemeClr val="bg1"/>
                </a:solidFill>
              </a:rPr>
              <a:t>Aron Herso.S(963519104301)</a:t>
            </a:r>
            <a:endParaRPr lang="en-IN" dirty="0">
              <a:solidFill>
                <a:schemeClr val="bg1"/>
              </a:solidFill>
            </a:endParaRPr>
          </a:p>
        </p:txBody>
      </p:sp>
      <p:pic>
        <p:nvPicPr>
          <p:cNvPr id="8" name="Picture 7">
            <a:extLst>
              <a:ext uri="{FF2B5EF4-FFF2-40B4-BE49-F238E27FC236}">
                <a16:creationId xmlns:a16="http://schemas.microsoft.com/office/drawing/2014/main" id="{4B6A6372-8034-2D06-701A-23AD1D7673E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rot="408067">
            <a:off x="6462116" y="4620550"/>
            <a:ext cx="193333" cy="239052"/>
          </a:xfrm>
          <a:prstGeom prst="rect">
            <a:avLst/>
          </a:prstGeom>
        </p:spPr>
      </p:pic>
    </p:spTree>
    <p:extLst>
      <p:ext uri="{BB962C8B-B14F-4D97-AF65-F5344CB8AC3E}">
        <p14:creationId xmlns:p14="http://schemas.microsoft.com/office/powerpoint/2010/main" val="3144276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8C70029-8AC9-D67C-0F07-F28874934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0173" y="1826987"/>
            <a:ext cx="2896496" cy="2896496"/>
          </a:xfrm>
          <a:prstGeom prst="rect">
            <a:avLst/>
          </a:prstGeom>
        </p:spPr>
      </p:pic>
      <p:sp>
        <p:nvSpPr>
          <p:cNvPr id="8" name="TextBox 7">
            <a:extLst>
              <a:ext uri="{FF2B5EF4-FFF2-40B4-BE49-F238E27FC236}">
                <a16:creationId xmlns:a16="http://schemas.microsoft.com/office/drawing/2014/main" id="{EED76B39-0E9D-15C6-0EFC-A204BB367451}"/>
              </a:ext>
            </a:extLst>
          </p:cNvPr>
          <p:cNvSpPr txBox="1"/>
          <p:nvPr/>
        </p:nvSpPr>
        <p:spPr>
          <a:xfrm flipH="1">
            <a:off x="2859110" y="2490405"/>
            <a:ext cx="5731548" cy="1569660"/>
          </a:xfrm>
          <a:prstGeom prst="rect">
            <a:avLst/>
          </a:prstGeom>
          <a:noFill/>
        </p:spPr>
        <p:txBody>
          <a:bodyPr wrap="square" rtlCol="0">
            <a:spAutoFit/>
          </a:bodyPr>
          <a:lstStyle/>
          <a:p>
            <a:r>
              <a:rPr lang="en-US" sz="9600" b="1" dirty="0">
                <a:solidFill>
                  <a:srgbClr val="00B0F0"/>
                </a:solidFill>
                <a:latin typeface="Arial Black" panose="020B0A04020102020204" pitchFamily="34" charset="0"/>
              </a:rPr>
              <a:t>NIXZY</a:t>
            </a:r>
            <a:endParaRPr lang="en-IN" sz="9600" b="1" dirty="0">
              <a:solidFill>
                <a:srgbClr val="00B0F0"/>
              </a:solidFill>
              <a:latin typeface="Arial Black" panose="020B0A04020102020204" pitchFamily="34" charset="0"/>
            </a:endParaRPr>
          </a:p>
        </p:txBody>
      </p:sp>
      <p:sp>
        <p:nvSpPr>
          <p:cNvPr id="9" name="TextBox 8">
            <a:extLst>
              <a:ext uri="{FF2B5EF4-FFF2-40B4-BE49-F238E27FC236}">
                <a16:creationId xmlns:a16="http://schemas.microsoft.com/office/drawing/2014/main" id="{62F6D68B-3EF8-1F4B-5DBA-9EA1956DDE11}"/>
              </a:ext>
            </a:extLst>
          </p:cNvPr>
          <p:cNvSpPr txBox="1"/>
          <p:nvPr/>
        </p:nvSpPr>
        <p:spPr>
          <a:xfrm>
            <a:off x="4821034" y="4687268"/>
            <a:ext cx="3022199" cy="830997"/>
          </a:xfrm>
          <a:prstGeom prst="rect">
            <a:avLst/>
          </a:prstGeom>
          <a:noFill/>
        </p:spPr>
        <p:txBody>
          <a:bodyPr wrap="square" rtlCol="0">
            <a:spAutoFit/>
          </a:bodyPr>
          <a:lstStyle/>
          <a:p>
            <a:r>
              <a:rPr lang="en-US" sz="4800" dirty="0">
                <a:solidFill>
                  <a:schemeClr val="bg1"/>
                </a:solidFill>
              </a:rPr>
              <a:t>Listening… </a:t>
            </a:r>
            <a:endParaRPr lang="en-IN" sz="4800" dirty="0">
              <a:solidFill>
                <a:schemeClr val="bg1"/>
              </a:solidFill>
            </a:endParaRPr>
          </a:p>
        </p:txBody>
      </p:sp>
      <p:pic>
        <p:nvPicPr>
          <p:cNvPr id="2" name="Picture 1">
            <a:extLst>
              <a:ext uri="{FF2B5EF4-FFF2-40B4-BE49-F238E27FC236}">
                <a16:creationId xmlns:a16="http://schemas.microsoft.com/office/drawing/2014/main" id="{64EA1BB2-320A-F9DA-A533-2EE620966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9547" y="4900373"/>
            <a:ext cx="398302" cy="404786"/>
          </a:xfrm>
          <a:prstGeom prst="rect">
            <a:avLst/>
          </a:prstGeom>
        </p:spPr>
      </p:pic>
    </p:spTree>
    <p:extLst>
      <p:ext uri="{BB962C8B-B14F-4D97-AF65-F5344CB8AC3E}">
        <p14:creationId xmlns:p14="http://schemas.microsoft.com/office/powerpoint/2010/main" val="3070290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A92AEF-3FE4-A5B9-F7CA-8A2EC6EF7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67" y="2546252"/>
            <a:ext cx="5665387" cy="4185138"/>
          </a:xfrm>
          <a:prstGeom prst="rect">
            <a:avLst/>
          </a:prstGeom>
        </p:spPr>
      </p:pic>
      <p:pic>
        <p:nvPicPr>
          <p:cNvPr id="7" name="Picture 6">
            <a:extLst>
              <a:ext uri="{FF2B5EF4-FFF2-40B4-BE49-F238E27FC236}">
                <a16:creationId xmlns:a16="http://schemas.microsoft.com/office/drawing/2014/main" id="{5C3223B3-084F-6219-B1D0-49BF247A0C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4248" y="2546252"/>
            <a:ext cx="4482905" cy="3960056"/>
          </a:xfrm>
          <a:prstGeom prst="rect">
            <a:avLst/>
          </a:prstGeom>
        </p:spPr>
      </p:pic>
      <p:sp>
        <p:nvSpPr>
          <p:cNvPr id="8" name="Speech Bubble: Oval 7">
            <a:extLst>
              <a:ext uri="{FF2B5EF4-FFF2-40B4-BE49-F238E27FC236}">
                <a16:creationId xmlns:a16="http://schemas.microsoft.com/office/drawing/2014/main" id="{926FB013-0431-B107-59C3-F4794BF60A1A}"/>
              </a:ext>
            </a:extLst>
          </p:cNvPr>
          <p:cNvSpPr/>
          <p:nvPr/>
        </p:nvSpPr>
        <p:spPr>
          <a:xfrm rot="1501687">
            <a:off x="9976827" y="2526306"/>
            <a:ext cx="1910053" cy="1124878"/>
          </a:xfrm>
          <a:prstGeom prst="wedgeEllipse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800">
                <a:effectLst/>
                <a:latin typeface="Cambria" panose="02040503050406030204" pitchFamily="18" charset="0"/>
                <a:ea typeface="Times New Roman" panose="02020603050405020304" pitchFamily="18" charset="0"/>
              </a:rPr>
              <a:t>Hello... nice to meet you NIXZY</a:t>
            </a:r>
            <a:endParaRPr lang="en-IN" sz="1800">
              <a:effectLst/>
              <a:latin typeface="Times New Roman" panose="02020603050405020304" pitchFamily="18" charset="0"/>
              <a:ea typeface="Times New Roman" panose="02020603050405020304" pitchFamily="18" charset="0"/>
            </a:endParaRPr>
          </a:p>
        </p:txBody>
      </p:sp>
      <p:sp>
        <p:nvSpPr>
          <p:cNvPr id="9" name="Speech Bubble: Oval 8">
            <a:extLst>
              <a:ext uri="{FF2B5EF4-FFF2-40B4-BE49-F238E27FC236}">
                <a16:creationId xmlns:a16="http://schemas.microsoft.com/office/drawing/2014/main" id="{EDE2DB08-5311-F1BF-B942-7D5B015A61E5}"/>
              </a:ext>
            </a:extLst>
          </p:cNvPr>
          <p:cNvSpPr/>
          <p:nvPr/>
        </p:nvSpPr>
        <p:spPr>
          <a:xfrm rot="843593">
            <a:off x="3265490" y="2406911"/>
            <a:ext cx="2035858" cy="1032352"/>
          </a:xfrm>
          <a:prstGeom prst="wedgeEllipse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800">
                <a:effectLst/>
                <a:latin typeface="Times New Roman" panose="02020603050405020304" pitchFamily="18" charset="0"/>
                <a:ea typeface="Times New Roman" panose="02020603050405020304" pitchFamily="18" charset="0"/>
              </a:rPr>
              <a:t>Hai… dude</a:t>
            </a:r>
          </a:p>
        </p:txBody>
      </p:sp>
      <p:sp>
        <p:nvSpPr>
          <p:cNvPr id="10" name="TextBox 9">
            <a:extLst>
              <a:ext uri="{FF2B5EF4-FFF2-40B4-BE49-F238E27FC236}">
                <a16:creationId xmlns:a16="http://schemas.microsoft.com/office/drawing/2014/main" id="{7719E2ED-375A-97A5-2F27-C9B106E5B042}"/>
              </a:ext>
            </a:extLst>
          </p:cNvPr>
          <p:cNvSpPr txBox="1"/>
          <p:nvPr/>
        </p:nvSpPr>
        <p:spPr>
          <a:xfrm>
            <a:off x="3236165" y="759655"/>
            <a:ext cx="5998693" cy="646331"/>
          </a:xfrm>
          <a:prstGeom prst="rect">
            <a:avLst/>
          </a:prstGeom>
          <a:noFill/>
        </p:spPr>
        <p:txBody>
          <a:bodyPr wrap="none" rtlCol="0">
            <a:spAutoFit/>
          </a:bodyPr>
          <a:lstStyle/>
          <a:p>
            <a:r>
              <a:rPr lang="en-US" sz="3600" dirty="0">
                <a:effectLst/>
                <a:ea typeface="Times New Roman" panose="02020603050405020304" pitchFamily="18" charset="0"/>
                <a:cs typeface="Segoe UI Light" panose="020B0502040204020203" pitchFamily="34" charset="0"/>
              </a:rPr>
              <a:t>COMMUNICATION WITH NIXZY</a:t>
            </a:r>
            <a:endParaRPr lang="en-IN" sz="3600" dirty="0">
              <a:cs typeface="Segoe UI Light" panose="020B0502040204020203" pitchFamily="34" charset="0"/>
            </a:endParaRPr>
          </a:p>
        </p:txBody>
      </p:sp>
    </p:spTree>
    <p:extLst>
      <p:ext uri="{BB962C8B-B14F-4D97-AF65-F5344CB8AC3E}">
        <p14:creationId xmlns:p14="http://schemas.microsoft.com/office/powerpoint/2010/main" val="3692296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19F9D6-F51A-2821-C344-9678E9BBEC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4228" y="2195748"/>
            <a:ext cx="3643532" cy="3949503"/>
          </a:xfrm>
          <a:prstGeom prst="rect">
            <a:avLst/>
          </a:prstGeom>
        </p:spPr>
      </p:pic>
      <p:pic>
        <p:nvPicPr>
          <p:cNvPr id="7" name="Picture 6">
            <a:extLst>
              <a:ext uri="{FF2B5EF4-FFF2-40B4-BE49-F238E27FC236}">
                <a16:creationId xmlns:a16="http://schemas.microsoft.com/office/drawing/2014/main" id="{4118B8FC-9361-972C-52E6-E3F2912B84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62813"/>
            <a:ext cx="5566914" cy="3882683"/>
          </a:xfrm>
          <a:prstGeom prst="rect">
            <a:avLst/>
          </a:prstGeom>
        </p:spPr>
      </p:pic>
      <p:sp>
        <p:nvSpPr>
          <p:cNvPr id="8" name="Speech Bubble: Oval 7">
            <a:extLst>
              <a:ext uri="{FF2B5EF4-FFF2-40B4-BE49-F238E27FC236}">
                <a16:creationId xmlns:a16="http://schemas.microsoft.com/office/drawing/2014/main" id="{10460820-83F6-425A-C100-745EA99157C6}"/>
              </a:ext>
            </a:extLst>
          </p:cNvPr>
          <p:cNvSpPr/>
          <p:nvPr/>
        </p:nvSpPr>
        <p:spPr>
          <a:xfrm rot="1254543">
            <a:off x="9114480" y="2053439"/>
            <a:ext cx="2609305" cy="1438529"/>
          </a:xfrm>
          <a:prstGeom prst="wedgeEllipse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effectLst/>
                <a:latin typeface="Cambria" panose="02040503050406030204" pitchFamily="18" charset="0"/>
                <a:ea typeface="Times New Roman" panose="02020603050405020304" pitchFamily="18" charset="0"/>
              </a:rPr>
              <a:t>NIXZY search Something about Android mobiles</a:t>
            </a:r>
            <a:endParaRPr lang="en-IN" sz="1800" dirty="0">
              <a:effectLst/>
              <a:latin typeface="Times New Roman" panose="02020603050405020304" pitchFamily="18" charset="0"/>
              <a:ea typeface="Times New Roman" panose="02020603050405020304" pitchFamily="18" charset="0"/>
            </a:endParaRPr>
          </a:p>
          <a:p>
            <a:pPr algn="ctr"/>
            <a:endParaRPr lang="en-IN" sz="1800" dirty="0">
              <a:effectLst/>
              <a:latin typeface="Times New Roman" panose="02020603050405020304" pitchFamily="18" charset="0"/>
              <a:ea typeface="Times New Roman" panose="02020603050405020304" pitchFamily="18" charset="0"/>
            </a:endParaRPr>
          </a:p>
        </p:txBody>
      </p:sp>
      <p:sp>
        <p:nvSpPr>
          <p:cNvPr id="9" name="Speech Bubble: Oval 8">
            <a:extLst>
              <a:ext uri="{FF2B5EF4-FFF2-40B4-BE49-F238E27FC236}">
                <a16:creationId xmlns:a16="http://schemas.microsoft.com/office/drawing/2014/main" id="{33EED6DA-7DA3-423C-A875-42147A656FDB}"/>
              </a:ext>
            </a:extLst>
          </p:cNvPr>
          <p:cNvSpPr/>
          <p:nvPr/>
        </p:nvSpPr>
        <p:spPr>
          <a:xfrm rot="698255">
            <a:off x="3067826" y="2195929"/>
            <a:ext cx="1969476" cy="1153550"/>
          </a:xfrm>
          <a:prstGeom prst="wedgeEllipse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Searching…</a:t>
            </a:r>
            <a:endParaRPr lang="en-IN" dirty="0"/>
          </a:p>
        </p:txBody>
      </p:sp>
      <p:sp>
        <p:nvSpPr>
          <p:cNvPr id="11" name="TextBox 10">
            <a:extLst>
              <a:ext uri="{FF2B5EF4-FFF2-40B4-BE49-F238E27FC236}">
                <a16:creationId xmlns:a16="http://schemas.microsoft.com/office/drawing/2014/main" id="{636B1B8B-E7B8-0954-C7CA-1235C95C3CB3}"/>
              </a:ext>
            </a:extLst>
          </p:cNvPr>
          <p:cNvSpPr txBox="1"/>
          <p:nvPr/>
        </p:nvSpPr>
        <p:spPr>
          <a:xfrm>
            <a:off x="2673746" y="516990"/>
            <a:ext cx="7500964" cy="646331"/>
          </a:xfrm>
          <a:prstGeom prst="rect">
            <a:avLst/>
          </a:prstGeom>
          <a:noFill/>
        </p:spPr>
        <p:txBody>
          <a:bodyPr wrap="none" rtlCol="0">
            <a:spAutoFit/>
          </a:bodyPr>
          <a:lstStyle/>
          <a:p>
            <a:r>
              <a:rPr lang="en-US" sz="3600" dirty="0"/>
              <a:t>REQUEST AND RESPONSE FROM NIXZY </a:t>
            </a:r>
            <a:endParaRPr lang="en-IN" sz="3600" dirty="0"/>
          </a:p>
        </p:txBody>
      </p:sp>
    </p:spTree>
    <p:extLst>
      <p:ext uri="{BB962C8B-B14F-4D97-AF65-F5344CB8AC3E}">
        <p14:creationId xmlns:p14="http://schemas.microsoft.com/office/powerpoint/2010/main" val="2274188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2474EC-FA7F-9FA5-FAA0-8F36A6C31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593" y="1600200"/>
            <a:ext cx="9762980" cy="4849837"/>
          </a:xfrm>
          <a:prstGeom prst="rect">
            <a:avLst/>
          </a:prstGeom>
        </p:spPr>
      </p:pic>
      <p:sp>
        <p:nvSpPr>
          <p:cNvPr id="6" name="TextBox 5">
            <a:extLst>
              <a:ext uri="{FF2B5EF4-FFF2-40B4-BE49-F238E27FC236}">
                <a16:creationId xmlns:a16="http://schemas.microsoft.com/office/drawing/2014/main" id="{D399FF0A-F090-DBD9-1053-A1DF2CFDF6B6}"/>
              </a:ext>
            </a:extLst>
          </p:cNvPr>
          <p:cNvSpPr txBox="1"/>
          <p:nvPr/>
        </p:nvSpPr>
        <p:spPr>
          <a:xfrm>
            <a:off x="3821114" y="407963"/>
            <a:ext cx="5088894" cy="646331"/>
          </a:xfrm>
          <a:prstGeom prst="rect">
            <a:avLst/>
          </a:prstGeom>
          <a:noFill/>
        </p:spPr>
        <p:txBody>
          <a:bodyPr wrap="none" rtlCol="0">
            <a:spAutoFit/>
          </a:bodyPr>
          <a:lstStyle/>
          <a:p>
            <a:r>
              <a:rPr lang="en-US" sz="3600" dirty="0"/>
              <a:t>RESPONSING FROM NIXZY</a:t>
            </a:r>
            <a:endParaRPr lang="en-IN" sz="3600" dirty="0"/>
          </a:p>
        </p:txBody>
      </p:sp>
    </p:spTree>
    <p:extLst>
      <p:ext uri="{BB962C8B-B14F-4D97-AF65-F5344CB8AC3E}">
        <p14:creationId xmlns:p14="http://schemas.microsoft.com/office/powerpoint/2010/main" val="2179898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4CADD3-B2D5-4825-7B63-6C54EA0F7603}"/>
              </a:ext>
            </a:extLst>
          </p:cNvPr>
          <p:cNvSpPr txBox="1"/>
          <p:nvPr/>
        </p:nvSpPr>
        <p:spPr>
          <a:xfrm>
            <a:off x="689317" y="914400"/>
            <a:ext cx="5939446" cy="769441"/>
          </a:xfrm>
          <a:prstGeom prst="rect">
            <a:avLst/>
          </a:prstGeom>
          <a:noFill/>
        </p:spPr>
        <p:txBody>
          <a:bodyPr wrap="none" rtlCol="0">
            <a:spAutoFit/>
          </a:bodyPr>
          <a:lstStyle/>
          <a:p>
            <a:r>
              <a:rPr lang="en-US" sz="4400" dirty="0">
                <a:solidFill>
                  <a:schemeClr val="bg1"/>
                </a:solidFill>
              </a:rPr>
              <a:t>FUTURE ENHANCEMENT </a:t>
            </a:r>
            <a:endParaRPr lang="en-IN" sz="4400" dirty="0">
              <a:solidFill>
                <a:schemeClr val="bg1"/>
              </a:solidFill>
            </a:endParaRPr>
          </a:p>
        </p:txBody>
      </p:sp>
      <p:sp>
        <p:nvSpPr>
          <p:cNvPr id="6" name="TextBox 5">
            <a:extLst>
              <a:ext uri="{FF2B5EF4-FFF2-40B4-BE49-F238E27FC236}">
                <a16:creationId xmlns:a16="http://schemas.microsoft.com/office/drawing/2014/main" id="{03C36CC8-2648-E0AA-E4F6-5462F281C47A}"/>
              </a:ext>
            </a:extLst>
          </p:cNvPr>
          <p:cNvSpPr txBox="1"/>
          <p:nvPr/>
        </p:nvSpPr>
        <p:spPr>
          <a:xfrm>
            <a:off x="576775" y="2096086"/>
            <a:ext cx="8117058" cy="4524315"/>
          </a:xfrm>
          <a:prstGeom prst="rect">
            <a:avLst/>
          </a:prstGeom>
          <a:noFill/>
        </p:spPr>
        <p:txBody>
          <a:bodyPr wrap="square" rtlCol="0">
            <a:spAutoFit/>
          </a:bodyPr>
          <a:lstStyle/>
          <a:p>
            <a:pPr marL="144145" marR="467995" indent="457200" algn="just">
              <a:lnSpc>
                <a:spcPct val="150000"/>
              </a:lnSpc>
              <a:spcAft>
                <a:spcPts val="0"/>
              </a:spcAft>
            </a:pPr>
            <a:r>
              <a:rPr lang="en-US" sz="2000" dirty="0">
                <a:solidFill>
                  <a:schemeClr val="bg1"/>
                </a:solidFill>
                <a:effectLst/>
                <a:latin typeface="Times New Roman" panose="02020603050405020304" pitchFamily="18" charset="0"/>
                <a:ea typeface="Times New Roman" panose="02020603050405020304" pitchFamily="18" charset="0"/>
              </a:rPr>
              <a:t>This new project is making interacting with these assistants more natural for users—not to mention much more convenient. Such devices are also expected to get better at understanding contextual factors that make conversations more efficient.</a:t>
            </a:r>
            <a:endParaRPr lang="en-IN" sz="2000" dirty="0">
              <a:solidFill>
                <a:schemeClr val="bg1"/>
              </a:solidFill>
              <a:effectLst/>
              <a:latin typeface="Times New Roman" panose="02020603050405020304" pitchFamily="18" charset="0"/>
              <a:ea typeface="Times New Roman" panose="02020603050405020304" pitchFamily="18" charset="0"/>
            </a:endParaRPr>
          </a:p>
          <a:p>
            <a:pPr marL="342900" marR="467995" lvl="0" indent="-342900" algn="just">
              <a:lnSpc>
                <a:spcPct val="150000"/>
              </a:lnSpc>
              <a:spcAft>
                <a:spcPts val="0"/>
              </a:spcAft>
              <a:buFont typeface="Symbol" panose="05050102010706020507" pitchFamily="18" charset="2"/>
              <a:buChar char=""/>
            </a:pPr>
            <a:r>
              <a:rPr lang="en-US" sz="2000" b="1" dirty="0">
                <a:solidFill>
                  <a:schemeClr val="bg1"/>
                </a:solidFill>
                <a:effectLst/>
                <a:latin typeface="Times New Roman" panose="02020603050405020304" pitchFamily="18" charset="0"/>
                <a:ea typeface="Times New Roman" panose="02020603050405020304" pitchFamily="18" charset="0"/>
              </a:rPr>
              <a:t>NIXZY </a:t>
            </a:r>
            <a:r>
              <a:rPr lang="en-US" sz="2000" dirty="0">
                <a:solidFill>
                  <a:schemeClr val="bg1"/>
                </a:solidFill>
                <a:effectLst/>
                <a:latin typeface="Times New Roman" panose="02020603050405020304" pitchFamily="18" charset="0"/>
                <a:ea typeface="Times New Roman" panose="02020603050405020304" pitchFamily="18" charset="0"/>
              </a:rPr>
              <a:t>will save time and money by doing the small tasks for you and doing them accurately and with high quality.</a:t>
            </a:r>
            <a:endParaRPr lang="en-IN" sz="2000" dirty="0">
              <a:solidFill>
                <a:schemeClr val="bg1"/>
              </a:solidFill>
              <a:effectLst/>
              <a:latin typeface="Times New Roman" panose="02020603050405020304" pitchFamily="18" charset="0"/>
              <a:ea typeface="Times New Roman" panose="02020603050405020304" pitchFamily="18" charset="0"/>
            </a:endParaRPr>
          </a:p>
          <a:p>
            <a:pPr marL="342900" marR="467995" lvl="0" indent="-342900" algn="just">
              <a:lnSpc>
                <a:spcPct val="150000"/>
              </a:lnSpc>
              <a:spcAft>
                <a:spcPts val="0"/>
              </a:spcAft>
              <a:buFont typeface="Symbol" panose="05050102010706020507" pitchFamily="18" charset="2"/>
              <a:buChar char=""/>
            </a:pPr>
            <a:r>
              <a:rPr lang="en-US" sz="2000" dirty="0">
                <a:solidFill>
                  <a:schemeClr val="bg1"/>
                </a:solidFill>
                <a:effectLst/>
                <a:latin typeface="Times New Roman" panose="02020603050405020304" pitchFamily="18" charset="0"/>
                <a:ea typeface="Times New Roman" panose="02020603050405020304" pitchFamily="18" charset="0"/>
              </a:rPr>
              <a:t>There are different kinds of personal assistance relationships, and neither in our research nor in any other literature can we find a single, ideal, perfect way of handling the relationship.</a:t>
            </a:r>
            <a:endParaRPr lang="en-IN" sz="2000" dirty="0">
              <a:solidFill>
                <a:schemeClr val="bg1"/>
              </a:solidFill>
              <a:effectLst/>
              <a:latin typeface="Times New Roman" panose="02020603050405020304" pitchFamily="18" charset="0"/>
              <a:ea typeface="Times New Roman" panose="02020603050405020304" pitchFamily="18" charset="0"/>
            </a:endParaRPr>
          </a:p>
          <a:p>
            <a:endParaRPr lang="en-IN" dirty="0">
              <a:solidFill>
                <a:schemeClr val="bg1"/>
              </a:solidFill>
            </a:endParaRPr>
          </a:p>
        </p:txBody>
      </p:sp>
    </p:spTree>
    <p:extLst>
      <p:ext uri="{BB962C8B-B14F-4D97-AF65-F5344CB8AC3E}">
        <p14:creationId xmlns:p14="http://schemas.microsoft.com/office/powerpoint/2010/main" val="940779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793D37-40F4-4CA1-9320-ADCEA18B9E43}"/>
              </a:ext>
            </a:extLst>
          </p:cNvPr>
          <p:cNvSpPr txBox="1"/>
          <p:nvPr/>
        </p:nvSpPr>
        <p:spPr>
          <a:xfrm>
            <a:off x="1055076" y="1055077"/>
            <a:ext cx="3193366" cy="707886"/>
          </a:xfrm>
          <a:prstGeom prst="rect">
            <a:avLst/>
          </a:prstGeom>
          <a:noFill/>
        </p:spPr>
        <p:txBody>
          <a:bodyPr wrap="square" rtlCol="0">
            <a:spAutoFit/>
          </a:bodyPr>
          <a:lstStyle/>
          <a:p>
            <a:r>
              <a:rPr lang="en-IN" sz="4000" dirty="0">
                <a:solidFill>
                  <a:schemeClr val="bg1"/>
                </a:solidFill>
              </a:rPr>
              <a:t>Conclusion</a:t>
            </a:r>
          </a:p>
        </p:txBody>
      </p:sp>
      <p:sp>
        <p:nvSpPr>
          <p:cNvPr id="2" name="TextBox 1">
            <a:extLst>
              <a:ext uri="{FF2B5EF4-FFF2-40B4-BE49-F238E27FC236}">
                <a16:creationId xmlns:a16="http://schemas.microsoft.com/office/drawing/2014/main" id="{F6288F9F-D67D-4435-AAD8-326A8576901F}"/>
              </a:ext>
            </a:extLst>
          </p:cNvPr>
          <p:cNvSpPr txBox="1"/>
          <p:nvPr/>
        </p:nvSpPr>
        <p:spPr>
          <a:xfrm>
            <a:off x="1246094" y="2070847"/>
            <a:ext cx="9699812" cy="3508653"/>
          </a:xfrm>
          <a:prstGeom prst="rect">
            <a:avLst/>
          </a:prstGeom>
          <a:noFill/>
        </p:spPr>
        <p:txBody>
          <a:bodyPr wrap="square" rtlCol="0">
            <a:spAutoFit/>
          </a:bodyPr>
          <a:lstStyle/>
          <a:p>
            <a:pPr marL="342900" indent="-342900">
              <a:buFont typeface="Arial" panose="020B0604020202020204" pitchFamily="34" charset="0"/>
              <a:buChar char="•"/>
            </a:pPr>
            <a:r>
              <a:rPr lang="en-US" sz="2200" b="1" dirty="0">
                <a:solidFill>
                  <a:schemeClr val="bg1"/>
                </a:solidFill>
              </a:rPr>
              <a:t>NIXZY</a:t>
            </a:r>
            <a:r>
              <a:rPr lang="en-US" b="1" dirty="0">
                <a:solidFill>
                  <a:schemeClr val="bg1"/>
                </a:solidFill>
              </a:rPr>
              <a:t> </a:t>
            </a:r>
            <a:r>
              <a:rPr lang="en-US" sz="2000" dirty="0">
                <a:solidFill>
                  <a:schemeClr val="bg1"/>
                </a:solidFill>
              </a:rPr>
              <a:t>will save time and money by doing the small tasks for you and doing them accurately and with high quality.</a:t>
            </a:r>
          </a:p>
          <a:p>
            <a:pPr marL="342900" indent="-342900">
              <a:buFont typeface="Arial" panose="020B0604020202020204" pitchFamily="34" charset="0"/>
              <a:buChar char="•"/>
            </a:pPr>
            <a:r>
              <a:rPr lang="en-US" sz="2000" dirty="0">
                <a:solidFill>
                  <a:schemeClr val="bg1"/>
                </a:solidFill>
              </a:rPr>
              <a:t>There are different kinds of personal assistance relationships, and neither in our research nor in any other literature can we find a single, ideal, perfect way of handling the relationship.</a:t>
            </a:r>
          </a:p>
          <a:p>
            <a:pPr marL="342900" indent="-342900">
              <a:buFont typeface="Arial" panose="020B0604020202020204" pitchFamily="34" charset="0"/>
              <a:buChar char="•"/>
            </a:pPr>
            <a:r>
              <a:rPr lang="en-US" sz="2000" dirty="0">
                <a:solidFill>
                  <a:schemeClr val="bg1"/>
                </a:solidFill>
              </a:rPr>
              <a:t>Personal assistance can be difficult, particularly if you are employing somebody for the first time but having a personal assistant like NIXZY it helps in all field. </a:t>
            </a:r>
          </a:p>
          <a:p>
            <a:pPr marL="342900" indent="-342900">
              <a:buFont typeface="Arial" panose="020B0604020202020204" pitchFamily="34" charset="0"/>
              <a:buChar char="•"/>
            </a:pPr>
            <a:r>
              <a:rPr lang="en-US" sz="2000" dirty="0">
                <a:solidFill>
                  <a:schemeClr val="bg1"/>
                </a:solidFill>
              </a:rPr>
              <a:t>The disabled person will be learning all sorts of new skills, as an administrator, but also as a manager of another human being.</a:t>
            </a:r>
          </a:p>
          <a:p>
            <a:pPr marL="342900" indent="-342900">
              <a:buFont typeface="Arial" panose="020B0604020202020204" pitchFamily="34" charset="0"/>
              <a:buChar char="•"/>
            </a:pPr>
            <a:r>
              <a:rPr lang="en-US" sz="2000" dirty="0">
                <a:solidFill>
                  <a:schemeClr val="bg1"/>
                </a:solidFill>
              </a:rPr>
              <a:t>Make this world a better place to live.</a:t>
            </a:r>
          </a:p>
          <a:p>
            <a:endParaRPr lang="en-US" sz="2000" dirty="0"/>
          </a:p>
        </p:txBody>
      </p:sp>
    </p:spTree>
    <p:extLst>
      <p:ext uri="{BB962C8B-B14F-4D97-AF65-F5344CB8AC3E}">
        <p14:creationId xmlns:p14="http://schemas.microsoft.com/office/powerpoint/2010/main" val="3797371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044CB5F-1E7E-49AC-83D3-5206DF94F66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06130" y="2031227"/>
            <a:ext cx="8045126" cy="3656182"/>
          </a:xfrm>
          <a:prstGeom prst="rect">
            <a:avLst/>
          </a:prstGeom>
        </p:spPr>
      </p:pic>
      <p:sp>
        <p:nvSpPr>
          <p:cNvPr id="8" name="TextBox 7">
            <a:extLst>
              <a:ext uri="{FF2B5EF4-FFF2-40B4-BE49-F238E27FC236}">
                <a16:creationId xmlns:a16="http://schemas.microsoft.com/office/drawing/2014/main" id="{4D68A438-A480-4DC6-83A9-E378C3C5B2BF}"/>
              </a:ext>
            </a:extLst>
          </p:cNvPr>
          <p:cNvSpPr txBox="1"/>
          <p:nvPr/>
        </p:nvSpPr>
        <p:spPr>
          <a:xfrm>
            <a:off x="6836228" y="4594496"/>
            <a:ext cx="4630057" cy="830997"/>
          </a:xfrm>
          <a:prstGeom prst="rect">
            <a:avLst/>
          </a:prstGeom>
          <a:noFill/>
        </p:spPr>
        <p:txBody>
          <a:bodyPr wrap="square" rtlCol="0">
            <a:spAutoFit/>
          </a:bodyPr>
          <a:lstStyle/>
          <a:p>
            <a:r>
              <a:rPr lang="en-US" sz="4800" dirty="0">
                <a:solidFill>
                  <a:schemeClr val="bg1"/>
                </a:solidFill>
                <a:latin typeface="Bahnschrift Light SemiCondensed" panose="020B0502040204020203" pitchFamily="34" charset="0"/>
              </a:rPr>
              <a:t>Coming soon . . .</a:t>
            </a:r>
            <a:endParaRPr lang="en-IN" sz="4800" dirty="0">
              <a:solidFill>
                <a:schemeClr val="bg1"/>
              </a:solidFill>
              <a:latin typeface="Bahnschrift Light SemiCondensed" panose="020B0502040204020203" pitchFamily="34" charset="0"/>
            </a:endParaRPr>
          </a:p>
        </p:txBody>
      </p:sp>
      <p:sp>
        <p:nvSpPr>
          <p:cNvPr id="9" name="TextBox 8">
            <a:extLst>
              <a:ext uri="{FF2B5EF4-FFF2-40B4-BE49-F238E27FC236}">
                <a16:creationId xmlns:a16="http://schemas.microsoft.com/office/drawing/2014/main" id="{07B989B4-4777-4946-941D-4B973703FC94}"/>
              </a:ext>
            </a:extLst>
          </p:cNvPr>
          <p:cNvSpPr txBox="1"/>
          <p:nvPr/>
        </p:nvSpPr>
        <p:spPr>
          <a:xfrm rot="339835">
            <a:off x="2932686" y="5048589"/>
            <a:ext cx="1416081" cy="307777"/>
          </a:xfrm>
          <a:prstGeom prst="rect">
            <a:avLst/>
          </a:prstGeom>
          <a:noFill/>
        </p:spPr>
        <p:txBody>
          <a:bodyPr wrap="square" rtlCol="0">
            <a:spAutoFit/>
          </a:bodyPr>
          <a:lstStyle/>
          <a:p>
            <a:r>
              <a:rPr lang="en-US" sz="1400" dirty="0"/>
              <a:t>Nixzy tool parts</a:t>
            </a:r>
            <a:endParaRPr lang="en-IN" sz="1400" dirty="0"/>
          </a:p>
        </p:txBody>
      </p:sp>
      <p:sp>
        <p:nvSpPr>
          <p:cNvPr id="2" name="TextBox 1">
            <a:extLst>
              <a:ext uri="{FF2B5EF4-FFF2-40B4-BE49-F238E27FC236}">
                <a16:creationId xmlns:a16="http://schemas.microsoft.com/office/drawing/2014/main" id="{E65F6407-895C-BAEA-BDC7-12D32E8FED54}"/>
              </a:ext>
            </a:extLst>
          </p:cNvPr>
          <p:cNvSpPr txBox="1"/>
          <p:nvPr/>
        </p:nvSpPr>
        <p:spPr>
          <a:xfrm rot="16961469">
            <a:off x="5104838" y="3544546"/>
            <a:ext cx="1329851" cy="369332"/>
          </a:xfrm>
          <a:prstGeom prst="rect">
            <a:avLst/>
          </a:prstGeom>
          <a:noFill/>
        </p:spPr>
        <p:txBody>
          <a:bodyPr wrap="none" rtlCol="0">
            <a:spAutoFit/>
          </a:bodyPr>
          <a:lstStyle/>
          <a:p>
            <a:r>
              <a:rPr lang="en-IN" dirty="0"/>
              <a:t>New update</a:t>
            </a:r>
          </a:p>
        </p:txBody>
      </p:sp>
    </p:spTree>
    <p:extLst>
      <p:ext uri="{BB962C8B-B14F-4D97-AF65-F5344CB8AC3E}">
        <p14:creationId xmlns:p14="http://schemas.microsoft.com/office/powerpoint/2010/main" val="3037656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E6FBC-0B01-42F2-AA3D-4964EA5D881D}"/>
              </a:ext>
            </a:extLst>
          </p:cNvPr>
          <p:cNvSpPr>
            <a:spLocks noGrp="1"/>
          </p:cNvSpPr>
          <p:nvPr>
            <p:ph type="title"/>
          </p:nvPr>
        </p:nvSpPr>
        <p:spPr/>
        <p:txBody>
          <a:bodyPr/>
          <a:lstStyle/>
          <a:p>
            <a:endParaRPr lang="en-IN"/>
          </a:p>
        </p:txBody>
      </p:sp>
      <p:pic>
        <p:nvPicPr>
          <p:cNvPr id="20" name="Content Placeholder 19">
            <a:extLst>
              <a:ext uri="{FF2B5EF4-FFF2-40B4-BE49-F238E27FC236}">
                <a16:creationId xmlns:a16="http://schemas.microsoft.com/office/drawing/2014/main" id="{7DB7D5A6-CFC0-4EB4-857D-1753FF66CF04}"/>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1352"/>
            <a:ext cx="12192000" cy="6858000"/>
          </a:xfrm>
          <a:prstGeom prst="rect">
            <a:avLst/>
          </a:prstGeom>
          <a:ln>
            <a:noFill/>
          </a:ln>
          <a:effectLst>
            <a:outerShdw blurRad="292100" dist="139700" dir="2700000" algn="tl" rotWithShape="0">
              <a:srgbClr val="333333">
                <a:alpha val="65000"/>
              </a:srgbClr>
            </a:outerShdw>
          </a:effectLst>
        </p:spPr>
      </p:pic>
      <p:sp>
        <p:nvSpPr>
          <p:cNvPr id="26" name="TextBox 25">
            <a:extLst>
              <a:ext uri="{FF2B5EF4-FFF2-40B4-BE49-F238E27FC236}">
                <a16:creationId xmlns:a16="http://schemas.microsoft.com/office/drawing/2014/main" id="{515E1719-8D39-4D5A-B1B5-61F49AE87FCC}"/>
              </a:ext>
            </a:extLst>
          </p:cNvPr>
          <p:cNvSpPr txBox="1"/>
          <p:nvPr/>
        </p:nvSpPr>
        <p:spPr>
          <a:xfrm>
            <a:off x="664698" y="1928589"/>
            <a:ext cx="6393766" cy="769441"/>
          </a:xfrm>
          <a:prstGeom prst="rect">
            <a:avLst/>
          </a:prstGeom>
          <a:noFill/>
        </p:spPr>
        <p:txBody>
          <a:bodyPr wrap="square">
            <a:spAutoFit/>
          </a:bodyPr>
          <a:lstStyle/>
          <a:p>
            <a:r>
              <a:rPr lang="en-IN" sz="4400" dirty="0">
                <a:solidFill>
                  <a:schemeClr val="bg1">
                    <a:lumMod val="95000"/>
                  </a:schemeClr>
                </a:solidFill>
              </a:rPr>
              <a:t>AGENDA</a:t>
            </a:r>
          </a:p>
        </p:txBody>
      </p:sp>
      <p:sp>
        <p:nvSpPr>
          <p:cNvPr id="28" name="TextBox 27">
            <a:extLst>
              <a:ext uri="{FF2B5EF4-FFF2-40B4-BE49-F238E27FC236}">
                <a16:creationId xmlns:a16="http://schemas.microsoft.com/office/drawing/2014/main" id="{0CC3E786-5124-46E1-8A39-58AB5827A94A}"/>
              </a:ext>
            </a:extLst>
          </p:cNvPr>
          <p:cNvSpPr txBox="1"/>
          <p:nvPr/>
        </p:nvSpPr>
        <p:spPr>
          <a:xfrm>
            <a:off x="664698" y="3098966"/>
            <a:ext cx="6393766" cy="3139321"/>
          </a:xfrm>
          <a:prstGeom prst="rect">
            <a:avLst/>
          </a:prstGeom>
          <a:noFill/>
        </p:spPr>
        <p:txBody>
          <a:bodyPr wrap="square">
            <a:spAutoFit/>
          </a:bodyPr>
          <a:lstStyle/>
          <a:p>
            <a:pPr marL="285750" indent="-285750">
              <a:buFont typeface="Wingdings" panose="05000000000000000000" pitchFamily="2" charset="2"/>
              <a:buChar char="Ø"/>
            </a:pPr>
            <a:r>
              <a:rPr lang="en-IN" dirty="0">
                <a:solidFill>
                  <a:schemeClr val="bg1"/>
                </a:solidFill>
                <a:latin typeface="+mj-lt"/>
              </a:rPr>
              <a:t>INTRODUCTION</a:t>
            </a:r>
          </a:p>
          <a:p>
            <a:pPr marL="285750" indent="-285750">
              <a:buFont typeface="Wingdings" panose="05000000000000000000" pitchFamily="2" charset="2"/>
              <a:buChar char="Ø"/>
            </a:pPr>
            <a:endParaRPr lang="en-IN" dirty="0">
              <a:solidFill>
                <a:schemeClr val="bg1"/>
              </a:solidFill>
              <a:latin typeface="+mj-lt"/>
            </a:endParaRPr>
          </a:p>
          <a:p>
            <a:pPr marL="285750" indent="-285750">
              <a:buFont typeface="Wingdings" panose="05000000000000000000" pitchFamily="2" charset="2"/>
              <a:buChar char="Ø"/>
            </a:pPr>
            <a:r>
              <a:rPr lang="en-IN" dirty="0">
                <a:solidFill>
                  <a:schemeClr val="bg1"/>
                </a:solidFill>
                <a:latin typeface="+mj-lt"/>
              </a:rPr>
              <a:t>EXISTING SYSTEM</a:t>
            </a:r>
          </a:p>
          <a:p>
            <a:endParaRPr lang="en-IN" dirty="0">
              <a:solidFill>
                <a:schemeClr val="bg1"/>
              </a:solidFill>
              <a:latin typeface="+mj-lt"/>
            </a:endParaRPr>
          </a:p>
          <a:p>
            <a:pPr marL="285750" indent="-285750">
              <a:buFont typeface="Wingdings" panose="05000000000000000000" pitchFamily="2" charset="2"/>
              <a:buChar char="Ø"/>
            </a:pPr>
            <a:r>
              <a:rPr lang="en-IN" dirty="0">
                <a:solidFill>
                  <a:schemeClr val="bg1"/>
                </a:solidFill>
                <a:latin typeface="+mj-lt"/>
              </a:rPr>
              <a:t>PROPOSED SYSTEM</a:t>
            </a:r>
          </a:p>
          <a:p>
            <a:endParaRPr lang="en-IN" dirty="0">
              <a:solidFill>
                <a:schemeClr val="bg1"/>
              </a:solidFill>
              <a:latin typeface="+mj-lt"/>
            </a:endParaRPr>
          </a:p>
          <a:p>
            <a:pPr marL="285750" indent="-285750">
              <a:buFont typeface="Wingdings" panose="05000000000000000000" pitchFamily="2" charset="2"/>
              <a:buChar char="Ø"/>
            </a:pPr>
            <a:r>
              <a:rPr lang="en-IN" dirty="0">
                <a:solidFill>
                  <a:schemeClr val="bg1"/>
                </a:solidFill>
                <a:latin typeface="+mj-lt"/>
              </a:rPr>
              <a:t>SCREENSHOTS</a:t>
            </a:r>
          </a:p>
          <a:p>
            <a:pPr marL="285750" indent="-285750">
              <a:buFont typeface="Wingdings" panose="05000000000000000000" pitchFamily="2" charset="2"/>
              <a:buChar char="Ø"/>
            </a:pPr>
            <a:endParaRPr lang="en-IN" dirty="0">
              <a:solidFill>
                <a:schemeClr val="bg1"/>
              </a:solidFill>
              <a:latin typeface="+mj-lt"/>
            </a:endParaRPr>
          </a:p>
          <a:p>
            <a:pPr marL="285750" indent="-285750">
              <a:buFont typeface="Wingdings" panose="05000000000000000000" pitchFamily="2" charset="2"/>
              <a:buChar char="Ø"/>
            </a:pPr>
            <a:r>
              <a:rPr lang="en-IN" dirty="0">
                <a:solidFill>
                  <a:schemeClr val="bg1"/>
                </a:solidFill>
                <a:latin typeface="+mj-lt"/>
              </a:rPr>
              <a:t>FUTURE ENHANCEMENT</a:t>
            </a:r>
          </a:p>
          <a:p>
            <a:endParaRPr lang="en-IN" dirty="0">
              <a:solidFill>
                <a:schemeClr val="bg1"/>
              </a:solidFill>
              <a:latin typeface="+mj-lt"/>
            </a:endParaRPr>
          </a:p>
          <a:p>
            <a:pPr marL="285750" indent="-285750">
              <a:buFont typeface="Wingdings" panose="05000000000000000000" pitchFamily="2" charset="2"/>
              <a:buChar char="Ø"/>
            </a:pPr>
            <a:r>
              <a:rPr lang="en-IN" dirty="0">
                <a:solidFill>
                  <a:schemeClr val="bg1"/>
                </a:solidFill>
                <a:latin typeface="+mj-lt"/>
              </a:rPr>
              <a:t>CONCLUSION</a:t>
            </a:r>
          </a:p>
        </p:txBody>
      </p:sp>
    </p:spTree>
    <p:extLst>
      <p:ext uri="{BB962C8B-B14F-4D97-AF65-F5344CB8AC3E}">
        <p14:creationId xmlns:p14="http://schemas.microsoft.com/office/powerpoint/2010/main" val="4205710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41FB367-36C5-4028-BE95-339122FDA972}"/>
              </a:ext>
            </a:extLst>
          </p:cNvPr>
          <p:cNvSpPr txBox="1"/>
          <p:nvPr/>
        </p:nvSpPr>
        <p:spPr>
          <a:xfrm>
            <a:off x="6340699" y="1365812"/>
            <a:ext cx="4554828" cy="1323439"/>
          </a:xfrm>
          <a:prstGeom prst="rect">
            <a:avLst/>
          </a:prstGeom>
          <a:noFill/>
        </p:spPr>
        <p:txBody>
          <a:bodyPr wrap="square" rtlCol="0">
            <a:spAutoFit/>
          </a:bodyPr>
          <a:lstStyle/>
          <a:p>
            <a:r>
              <a:rPr lang="en-IN" sz="4400" dirty="0">
                <a:solidFill>
                  <a:schemeClr val="bg1"/>
                </a:solidFill>
                <a:latin typeface="+mj-lt"/>
                <a:cs typeface="Times New Roman" panose="02020603050405020304" pitchFamily="18" charset="0"/>
              </a:rPr>
              <a:t>INTRODUCTION</a:t>
            </a:r>
          </a:p>
          <a:p>
            <a:endParaRPr lang="en-IN" dirty="0">
              <a:solidFill>
                <a:schemeClr val="bg1"/>
              </a:solidFill>
              <a:latin typeface="+mj-lt"/>
            </a:endParaRPr>
          </a:p>
          <a:p>
            <a:endParaRPr lang="en-IN" dirty="0">
              <a:solidFill>
                <a:schemeClr val="bg1"/>
              </a:solidFill>
              <a:latin typeface="+mj-lt"/>
            </a:endParaRPr>
          </a:p>
        </p:txBody>
      </p:sp>
      <p:sp>
        <p:nvSpPr>
          <p:cNvPr id="11" name="TextBox 10">
            <a:extLst>
              <a:ext uri="{FF2B5EF4-FFF2-40B4-BE49-F238E27FC236}">
                <a16:creationId xmlns:a16="http://schemas.microsoft.com/office/drawing/2014/main" id="{7F640743-B94F-4CAC-8151-4122C9E45EF4}"/>
              </a:ext>
            </a:extLst>
          </p:cNvPr>
          <p:cNvSpPr txBox="1"/>
          <p:nvPr/>
        </p:nvSpPr>
        <p:spPr>
          <a:xfrm>
            <a:off x="6096000" y="2509024"/>
            <a:ext cx="5636594" cy="3970318"/>
          </a:xfrm>
          <a:prstGeom prst="rect">
            <a:avLst/>
          </a:prstGeom>
          <a:noFill/>
        </p:spPr>
        <p:txBody>
          <a:bodyPr wrap="square" rtlCol="0">
            <a:spAutoFit/>
          </a:bodyPr>
          <a:lstStyle/>
          <a:p>
            <a:pPr marL="285750" indent="-285750" algn="just">
              <a:buFont typeface="Wingdings" panose="05000000000000000000" pitchFamily="2" charset="2"/>
              <a:buChar char="§"/>
            </a:pPr>
            <a:r>
              <a:rPr lang="en-US" sz="1800" dirty="0">
                <a:solidFill>
                  <a:schemeClr val="bg1"/>
                </a:solidFill>
                <a:effectLst/>
                <a:latin typeface="+mj-lt"/>
                <a:ea typeface="Times New Roman" panose="02020603050405020304" pitchFamily="18" charset="0"/>
                <a:cs typeface="Segoe UI Light" panose="020B0502040204020203" pitchFamily="34" charset="0"/>
              </a:rPr>
              <a:t> </a:t>
            </a:r>
            <a:r>
              <a:rPr lang="en-US" sz="1800" dirty="0">
                <a:solidFill>
                  <a:schemeClr val="bg1"/>
                </a:solidFill>
                <a:effectLst/>
                <a:latin typeface="+mj-lt"/>
                <a:ea typeface="Times New Roman" panose="02020603050405020304" pitchFamily="18" charset="0"/>
                <a:cs typeface="Times New Roman" panose="02020603050405020304" pitchFamily="18" charset="0"/>
              </a:rPr>
              <a:t>Our world is becoming more digital, </a:t>
            </a:r>
            <a:r>
              <a:rPr lang="en-US" dirty="0">
                <a:solidFill>
                  <a:schemeClr val="bg1"/>
                </a:solidFill>
                <a:latin typeface="+mj-lt"/>
                <a:ea typeface="Times New Roman" panose="02020603050405020304" pitchFamily="18" charset="0"/>
                <a:cs typeface="Times New Roman" panose="02020603050405020304" pitchFamily="18" charset="0"/>
              </a:rPr>
              <a:t>Personal</a:t>
            </a:r>
            <a:r>
              <a:rPr lang="en-US" sz="1800" dirty="0">
                <a:solidFill>
                  <a:schemeClr val="bg1"/>
                </a:solidFill>
                <a:effectLst/>
                <a:latin typeface="+mj-lt"/>
                <a:ea typeface="Times New Roman" panose="02020603050405020304" pitchFamily="18" charset="0"/>
                <a:cs typeface="Times New Roman" panose="02020603050405020304" pitchFamily="18" charset="0"/>
              </a:rPr>
              <a:t> assistants using advanced Artificial Intelligence are forming the bridge between the digital and human world. Offering consumers and businesses support with a wide range of tasks.</a:t>
            </a:r>
          </a:p>
          <a:p>
            <a:pPr marL="285750" indent="-285750" algn="just">
              <a:buFont typeface="Wingdings" panose="05000000000000000000" pitchFamily="2" charset="2"/>
              <a:buChar char="§"/>
            </a:pPr>
            <a:endParaRPr lang="en-US" sz="1800" dirty="0">
              <a:solidFill>
                <a:schemeClr val="bg1"/>
              </a:solidFill>
              <a:effectLst/>
              <a:latin typeface="+mj-lt"/>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a:solidFill>
                  <a:schemeClr val="bg1"/>
                </a:solidFill>
                <a:effectLst/>
                <a:latin typeface="+mj-lt"/>
                <a:ea typeface="Times New Roman" panose="02020603050405020304" pitchFamily="18" charset="0"/>
                <a:cs typeface="Times New Roman" panose="02020603050405020304" pitchFamily="18" charset="0"/>
              </a:rPr>
              <a:t>Intelligent personal assistants are an important achievement, which have become an indispensable part of the ubiquitous digitalization process.</a:t>
            </a:r>
          </a:p>
          <a:p>
            <a:pPr marL="285750" indent="-285750" algn="just">
              <a:buFont typeface="Wingdings" panose="05000000000000000000" pitchFamily="2" charset="2"/>
              <a:buChar char="§"/>
            </a:pPr>
            <a:endParaRPr lang="en-US" sz="1800" dirty="0">
              <a:solidFill>
                <a:schemeClr val="bg1"/>
              </a:solidFill>
              <a:effectLst/>
              <a:latin typeface="+mj-lt"/>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a:solidFill>
                  <a:schemeClr val="bg1"/>
                </a:solidFill>
                <a:effectLst/>
                <a:latin typeface="+mj-lt"/>
                <a:ea typeface="Times New Roman" panose="02020603050405020304" pitchFamily="18" charset="0"/>
                <a:cs typeface="Times New Roman" panose="02020603050405020304" pitchFamily="18" charset="0"/>
              </a:rPr>
              <a:t>A virtual assistant is an intelligent application that can perform tasks or provide services for a person responding to orders or inquiries </a:t>
            </a:r>
            <a:r>
              <a:rPr lang="en-US" sz="1800" dirty="0">
                <a:solidFill>
                  <a:schemeClr val="bg1"/>
                </a:solidFill>
                <a:effectLst/>
                <a:latin typeface="+mj-lt"/>
                <a:ea typeface="Times New Roman" panose="02020603050405020304" pitchFamily="18" charset="0"/>
                <a:cs typeface="Segoe UI Light" panose="020B0502040204020203" pitchFamily="34" charset="0"/>
              </a:rPr>
              <a:t>.</a:t>
            </a:r>
          </a:p>
          <a:p>
            <a:pPr marL="285750" indent="-285750" algn="just">
              <a:buFont typeface="Arial" panose="020B0604020202020204" pitchFamily="34" charset="0"/>
              <a:buChar char="•"/>
            </a:pPr>
            <a:endParaRPr lang="en-IN" dirty="0">
              <a:solidFill>
                <a:schemeClr val="bg1"/>
              </a:solidFill>
              <a:latin typeface="+mj-lt"/>
              <a:cs typeface="Segoe UI Light" panose="020B0502040204020203" pitchFamily="34" charset="0"/>
            </a:endParaRPr>
          </a:p>
        </p:txBody>
      </p:sp>
      <p:pic>
        <p:nvPicPr>
          <p:cNvPr id="6" name="Picture 5">
            <a:extLst>
              <a:ext uri="{FF2B5EF4-FFF2-40B4-BE49-F238E27FC236}">
                <a16:creationId xmlns:a16="http://schemas.microsoft.com/office/drawing/2014/main" id="{A689E4BB-0417-EE3D-6CE3-1348EF22F5E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32188" y="1744394"/>
            <a:ext cx="4726745" cy="5113606"/>
          </a:xfrm>
          <a:prstGeom prst="rect">
            <a:avLst/>
          </a:prstGeom>
        </p:spPr>
      </p:pic>
    </p:spTree>
    <p:extLst>
      <p:ext uri="{BB962C8B-B14F-4D97-AF65-F5344CB8AC3E}">
        <p14:creationId xmlns:p14="http://schemas.microsoft.com/office/powerpoint/2010/main" val="1521964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908B6BB-BA98-48D2-9912-A84CDBE31B2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049439"/>
            <a:ext cx="6597748" cy="5016697"/>
          </a:xfrm>
          <a:prstGeom prst="rect">
            <a:avLst/>
          </a:prstGeom>
        </p:spPr>
      </p:pic>
      <p:sp>
        <p:nvSpPr>
          <p:cNvPr id="14" name="TextBox 13">
            <a:extLst>
              <a:ext uri="{FF2B5EF4-FFF2-40B4-BE49-F238E27FC236}">
                <a16:creationId xmlns:a16="http://schemas.microsoft.com/office/drawing/2014/main" id="{71A0C9F2-8289-4B94-9816-B01F724A04D2}"/>
              </a:ext>
            </a:extLst>
          </p:cNvPr>
          <p:cNvSpPr txBox="1"/>
          <p:nvPr/>
        </p:nvSpPr>
        <p:spPr>
          <a:xfrm>
            <a:off x="7076049" y="1322855"/>
            <a:ext cx="4304714" cy="769441"/>
          </a:xfrm>
          <a:prstGeom prst="rect">
            <a:avLst/>
          </a:prstGeom>
          <a:noFill/>
        </p:spPr>
        <p:txBody>
          <a:bodyPr wrap="square" rtlCol="0">
            <a:spAutoFit/>
          </a:bodyPr>
          <a:lstStyle/>
          <a:p>
            <a:r>
              <a:rPr lang="en-IN" sz="4400" dirty="0">
                <a:solidFill>
                  <a:schemeClr val="bg1"/>
                </a:solidFill>
                <a:latin typeface="+mj-lt"/>
              </a:rPr>
              <a:t>EXISTING SYSTEM</a:t>
            </a:r>
          </a:p>
        </p:txBody>
      </p:sp>
      <p:sp>
        <p:nvSpPr>
          <p:cNvPr id="4" name="TextBox 3">
            <a:extLst>
              <a:ext uri="{FF2B5EF4-FFF2-40B4-BE49-F238E27FC236}">
                <a16:creationId xmlns:a16="http://schemas.microsoft.com/office/drawing/2014/main" id="{AAAB4ECF-CD38-4EA8-BFCE-B45350A24AC8}"/>
              </a:ext>
            </a:extLst>
          </p:cNvPr>
          <p:cNvSpPr txBox="1"/>
          <p:nvPr/>
        </p:nvSpPr>
        <p:spPr>
          <a:xfrm>
            <a:off x="7076049" y="2565101"/>
            <a:ext cx="4754880" cy="3139321"/>
          </a:xfrm>
          <a:prstGeom prst="rect">
            <a:avLst/>
          </a:prstGeom>
          <a:noFill/>
        </p:spPr>
        <p:txBody>
          <a:bodyPr wrap="square" rtlCol="0">
            <a:spAutoFit/>
          </a:bodyPr>
          <a:lstStyle/>
          <a:p>
            <a:pPr marL="285750" indent="-285750" algn="just">
              <a:buFont typeface="Wingdings" panose="05000000000000000000" pitchFamily="2" charset="2"/>
              <a:buChar char="§"/>
            </a:pPr>
            <a:r>
              <a:rPr lang="en-US" sz="2000" dirty="0">
                <a:solidFill>
                  <a:schemeClr val="bg1"/>
                </a:solidFill>
              </a:rPr>
              <a:t>There are existing Virtual assistants available on most smartphones and tablets, traditional computers, and even standalone devices like the Amazon Echo and Google Home.</a:t>
            </a:r>
          </a:p>
          <a:p>
            <a:pPr marL="285750" indent="-285750" algn="just">
              <a:buFont typeface="Wingdings" panose="05000000000000000000" pitchFamily="2" charset="2"/>
              <a:buChar char="§"/>
            </a:pPr>
            <a:endParaRPr lang="en-US" sz="2000" dirty="0">
              <a:solidFill>
                <a:schemeClr val="bg1"/>
              </a:solidFill>
            </a:endParaRPr>
          </a:p>
          <a:p>
            <a:pPr marL="285750" indent="-285750" algn="just">
              <a:buFont typeface="Wingdings" panose="05000000000000000000" pitchFamily="2" charset="2"/>
              <a:buChar char="§"/>
            </a:pPr>
            <a:r>
              <a:rPr lang="en-US" sz="2000" dirty="0">
                <a:solidFill>
                  <a:schemeClr val="bg1"/>
                </a:solidFill>
              </a:rPr>
              <a:t>Alexa is also available on more third-party speakers than Google Assistant, including the excellent Sonos one.</a:t>
            </a:r>
          </a:p>
          <a:p>
            <a:endParaRPr lang="en-US" dirty="0">
              <a:solidFill>
                <a:schemeClr val="bg1"/>
              </a:solidFill>
            </a:endParaRPr>
          </a:p>
        </p:txBody>
      </p:sp>
    </p:spTree>
    <p:extLst>
      <p:ext uri="{BB962C8B-B14F-4D97-AF65-F5344CB8AC3E}">
        <p14:creationId xmlns:p14="http://schemas.microsoft.com/office/powerpoint/2010/main" val="2556568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23148D-0F05-82F8-C5FA-6ED723C28785}"/>
              </a:ext>
            </a:extLst>
          </p:cNvPr>
          <p:cNvSpPr txBox="1"/>
          <p:nvPr/>
        </p:nvSpPr>
        <p:spPr>
          <a:xfrm>
            <a:off x="829994" y="1111347"/>
            <a:ext cx="3981157" cy="769441"/>
          </a:xfrm>
          <a:prstGeom prst="rect">
            <a:avLst/>
          </a:prstGeom>
          <a:noFill/>
        </p:spPr>
        <p:txBody>
          <a:bodyPr wrap="square" rtlCol="0">
            <a:spAutoFit/>
          </a:bodyPr>
          <a:lstStyle/>
          <a:p>
            <a:r>
              <a:rPr lang="en-US" sz="4400" dirty="0">
                <a:solidFill>
                  <a:schemeClr val="bg1"/>
                </a:solidFill>
              </a:rPr>
              <a:t>DISADVANTAGE</a:t>
            </a:r>
            <a:endParaRPr lang="en-IN" sz="4400" dirty="0">
              <a:solidFill>
                <a:schemeClr val="bg1"/>
              </a:solidFill>
            </a:endParaRPr>
          </a:p>
        </p:txBody>
      </p:sp>
      <p:sp>
        <p:nvSpPr>
          <p:cNvPr id="3" name="TextBox 2">
            <a:extLst>
              <a:ext uri="{FF2B5EF4-FFF2-40B4-BE49-F238E27FC236}">
                <a16:creationId xmlns:a16="http://schemas.microsoft.com/office/drawing/2014/main" id="{8CAC71CC-7DBB-0FBA-762F-63C06AF2BA79}"/>
              </a:ext>
            </a:extLst>
          </p:cNvPr>
          <p:cNvSpPr txBox="1"/>
          <p:nvPr/>
        </p:nvSpPr>
        <p:spPr>
          <a:xfrm>
            <a:off x="829994" y="2349305"/>
            <a:ext cx="8426548" cy="2882007"/>
          </a:xfrm>
          <a:prstGeom prst="rect">
            <a:avLst/>
          </a:prstGeom>
          <a:noFill/>
        </p:spPr>
        <p:txBody>
          <a:bodyPr wrap="square" rtlCol="0">
            <a:spAutoFit/>
          </a:bodyPr>
          <a:lstStyle/>
          <a:p>
            <a:pPr marL="342900" marR="467995" lvl="0" indent="-342900" algn="just">
              <a:lnSpc>
                <a:spcPct val="150000"/>
              </a:lnSpc>
              <a:spcAft>
                <a:spcPts val="300"/>
              </a:spcAft>
              <a:buFont typeface="Symbol" panose="05050102010706020507" pitchFamily="18" charset="2"/>
              <a:buChar char=""/>
            </a:pPr>
            <a:r>
              <a:rPr lang="en-IN" sz="2400" dirty="0">
                <a:solidFill>
                  <a:schemeClr val="bg1"/>
                </a:solidFill>
                <a:effectLst/>
                <a:latin typeface="+mj-lt"/>
                <a:ea typeface="Times New Roman" panose="02020603050405020304" pitchFamily="18" charset="0"/>
              </a:rPr>
              <a:t>Cost – One of the greatest hindrances of a PDA is the expense. ...</a:t>
            </a:r>
          </a:p>
          <a:p>
            <a:pPr marL="342900" marR="467995" lvl="0" indent="-342900" algn="just">
              <a:lnSpc>
                <a:spcPct val="150000"/>
              </a:lnSpc>
              <a:spcAft>
                <a:spcPts val="300"/>
              </a:spcAft>
              <a:buFont typeface="Symbol" panose="05050102010706020507" pitchFamily="18" charset="2"/>
              <a:buChar char=""/>
            </a:pPr>
            <a:r>
              <a:rPr lang="en-IN" sz="2400" dirty="0">
                <a:solidFill>
                  <a:schemeClr val="bg1"/>
                </a:solidFill>
                <a:effectLst/>
                <a:latin typeface="+mj-lt"/>
                <a:ea typeface="Times New Roman" panose="02020603050405020304" pitchFamily="18" charset="0"/>
              </a:rPr>
              <a:t>Interruption – PDAs may likewise turn into an interruption when they're not satisfying an authentic need. ...</a:t>
            </a:r>
          </a:p>
          <a:p>
            <a:pPr marL="342900" marR="467995" lvl="0" indent="-342900" algn="just">
              <a:lnSpc>
                <a:spcPct val="150000"/>
              </a:lnSpc>
              <a:spcAft>
                <a:spcPts val="300"/>
              </a:spcAft>
              <a:buFont typeface="Symbol" panose="05050102010706020507" pitchFamily="18" charset="2"/>
              <a:buChar char=""/>
            </a:pPr>
            <a:r>
              <a:rPr lang="en-IN" sz="2400" dirty="0">
                <a:solidFill>
                  <a:schemeClr val="bg1"/>
                </a:solidFill>
                <a:effectLst/>
                <a:latin typeface="+mj-lt"/>
                <a:ea typeface="Times New Roman" panose="02020603050405020304" pitchFamily="18" charset="0"/>
              </a:rPr>
              <a:t>Restricted in Scope – PDAs are restricted in degree.</a:t>
            </a:r>
          </a:p>
        </p:txBody>
      </p:sp>
    </p:spTree>
    <p:extLst>
      <p:ext uri="{BB962C8B-B14F-4D97-AF65-F5344CB8AC3E}">
        <p14:creationId xmlns:p14="http://schemas.microsoft.com/office/powerpoint/2010/main" val="1182994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461D3E0-8659-4E43-B3DF-36F98BD23691}"/>
              </a:ext>
            </a:extLst>
          </p:cNvPr>
          <p:cNvSpPr txBox="1"/>
          <p:nvPr/>
        </p:nvSpPr>
        <p:spPr>
          <a:xfrm>
            <a:off x="8254364" y="4685186"/>
            <a:ext cx="3192048" cy="707886"/>
          </a:xfrm>
          <a:prstGeom prst="rect">
            <a:avLst/>
          </a:prstGeom>
          <a:noFill/>
        </p:spPr>
        <p:txBody>
          <a:bodyPr wrap="square" rtlCol="0">
            <a:spAutoFit/>
          </a:bodyPr>
          <a:lstStyle/>
          <a:p>
            <a:r>
              <a:rPr lang="en-IN" sz="4000" dirty="0">
                <a:solidFill>
                  <a:schemeClr val="accent1">
                    <a:lumMod val="60000"/>
                    <a:lumOff val="40000"/>
                  </a:schemeClr>
                </a:solidFill>
                <a:latin typeface="Arial Narrow" panose="020B0606020202030204" pitchFamily="34" charset="0"/>
              </a:rPr>
              <a:t>Hey Nixzy . . .</a:t>
            </a:r>
          </a:p>
        </p:txBody>
      </p:sp>
      <p:sp>
        <p:nvSpPr>
          <p:cNvPr id="19" name="TextBox 18">
            <a:extLst>
              <a:ext uri="{FF2B5EF4-FFF2-40B4-BE49-F238E27FC236}">
                <a16:creationId xmlns:a16="http://schemas.microsoft.com/office/drawing/2014/main" id="{1EBD3A73-04AF-46FB-A414-908C707D0E86}"/>
              </a:ext>
            </a:extLst>
          </p:cNvPr>
          <p:cNvSpPr txBox="1"/>
          <p:nvPr/>
        </p:nvSpPr>
        <p:spPr>
          <a:xfrm>
            <a:off x="745588" y="1464928"/>
            <a:ext cx="4417256" cy="707886"/>
          </a:xfrm>
          <a:prstGeom prst="rect">
            <a:avLst/>
          </a:prstGeom>
          <a:noFill/>
        </p:spPr>
        <p:txBody>
          <a:bodyPr wrap="square" rtlCol="0">
            <a:spAutoFit/>
          </a:bodyPr>
          <a:lstStyle/>
          <a:p>
            <a:r>
              <a:rPr lang="en-IN" sz="4000" dirty="0">
                <a:solidFill>
                  <a:schemeClr val="bg1"/>
                </a:solidFill>
                <a:latin typeface="+mj-lt"/>
              </a:rPr>
              <a:t>PROPOSED SYSTEM</a:t>
            </a:r>
          </a:p>
        </p:txBody>
      </p:sp>
      <p:sp>
        <p:nvSpPr>
          <p:cNvPr id="21" name="TextBox 20">
            <a:extLst>
              <a:ext uri="{FF2B5EF4-FFF2-40B4-BE49-F238E27FC236}">
                <a16:creationId xmlns:a16="http://schemas.microsoft.com/office/drawing/2014/main" id="{5F67ABF3-4E7B-45A2-A9C3-118F055FF121}"/>
              </a:ext>
            </a:extLst>
          </p:cNvPr>
          <p:cNvSpPr txBox="1"/>
          <p:nvPr/>
        </p:nvSpPr>
        <p:spPr>
          <a:xfrm>
            <a:off x="745588" y="2715416"/>
            <a:ext cx="5350412" cy="2677656"/>
          </a:xfrm>
          <a:prstGeom prst="rect">
            <a:avLst/>
          </a:prstGeom>
          <a:noFill/>
        </p:spPr>
        <p:txBody>
          <a:bodyPr wrap="square" rtlCol="0">
            <a:spAutoFit/>
          </a:bodyPr>
          <a:lstStyle/>
          <a:p>
            <a:pPr marL="342900" indent="-342900" algn="just">
              <a:buFont typeface="Arial" panose="020B0604020202020204" pitchFamily="34" charset="0"/>
              <a:buChar char="•"/>
            </a:pPr>
            <a:r>
              <a:rPr lang="en-US" sz="2400" b="1" dirty="0">
                <a:solidFill>
                  <a:schemeClr val="bg1"/>
                </a:solidFill>
                <a:latin typeface="+mj-lt"/>
              </a:rPr>
              <a:t>NIXZY </a:t>
            </a:r>
            <a:r>
              <a:rPr lang="en-US" sz="2400" dirty="0">
                <a:solidFill>
                  <a:schemeClr val="bg1"/>
                </a:solidFill>
                <a:latin typeface="+mj-lt"/>
              </a:rPr>
              <a:t>is an application that understands voice commands and completes tasks for a user. </a:t>
            </a:r>
          </a:p>
          <a:p>
            <a:pPr marL="342900" indent="-342900" algn="just">
              <a:buFont typeface="Arial" panose="020B0604020202020204" pitchFamily="34" charset="0"/>
              <a:buChar char="•"/>
            </a:pPr>
            <a:endParaRPr lang="en-US" sz="2400" dirty="0">
              <a:solidFill>
                <a:schemeClr val="bg1"/>
              </a:solidFill>
              <a:latin typeface="+mj-lt"/>
            </a:endParaRPr>
          </a:p>
          <a:p>
            <a:pPr marL="342900" indent="-342900" algn="just">
              <a:buFont typeface="Arial" panose="020B0604020202020204" pitchFamily="34" charset="0"/>
              <a:buChar char="•"/>
            </a:pPr>
            <a:r>
              <a:rPr lang="en-US" sz="2400" b="1" dirty="0">
                <a:solidFill>
                  <a:schemeClr val="bg1"/>
                </a:solidFill>
                <a:latin typeface="+mj-lt"/>
              </a:rPr>
              <a:t>NIXZY </a:t>
            </a:r>
            <a:r>
              <a:rPr lang="en-US" sz="2400" dirty="0">
                <a:solidFill>
                  <a:schemeClr val="bg1"/>
                </a:solidFill>
                <a:latin typeface="+mj-lt"/>
              </a:rPr>
              <a:t>it still involves human relationships, emotions, values and all the complexity which this implies</a:t>
            </a:r>
            <a:r>
              <a:rPr lang="en-US" sz="2000" dirty="0">
                <a:solidFill>
                  <a:schemeClr val="bg1"/>
                </a:solidFill>
                <a:latin typeface="+mj-lt"/>
              </a:rPr>
              <a:t>.</a:t>
            </a:r>
          </a:p>
        </p:txBody>
      </p:sp>
      <p:pic>
        <p:nvPicPr>
          <p:cNvPr id="3" name="Picture 2">
            <a:extLst>
              <a:ext uri="{FF2B5EF4-FFF2-40B4-BE49-F238E27FC236}">
                <a16:creationId xmlns:a16="http://schemas.microsoft.com/office/drawing/2014/main" id="{6A296F96-99EE-D2AC-767B-1A35B026C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6446" y="1464928"/>
            <a:ext cx="3029081" cy="3029081"/>
          </a:xfrm>
          <a:prstGeom prst="rect">
            <a:avLst/>
          </a:prstGeom>
        </p:spPr>
      </p:pic>
    </p:spTree>
    <p:extLst>
      <p:ext uri="{BB962C8B-B14F-4D97-AF65-F5344CB8AC3E}">
        <p14:creationId xmlns:p14="http://schemas.microsoft.com/office/powerpoint/2010/main" val="4111229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8AF5F3-BD24-CC5F-07BA-0EE4E6B8679D}"/>
              </a:ext>
            </a:extLst>
          </p:cNvPr>
          <p:cNvSpPr txBox="1"/>
          <p:nvPr/>
        </p:nvSpPr>
        <p:spPr>
          <a:xfrm>
            <a:off x="722907" y="1364566"/>
            <a:ext cx="3278205" cy="769441"/>
          </a:xfrm>
          <a:prstGeom prst="rect">
            <a:avLst/>
          </a:prstGeom>
          <a:noFill/>
        </p:spPr>
        <p:txBody>
          <a:bodyPr wrap="none" rtlCol="0">
            <a:spAutoFit/>
          </a:bodyPr>
          <a:lstStyle/>
          <a:p>
            <a:r>
              <a:rPr lang="en-US" sz="4400" dirty="0">
                <a:solidFill>
                  <a:schemeClr val="bg1"/>
                </a:solidFill>
              </a:rPr>
              <a:t>ADVANTAGES</a:t>
            </a:r>
            <a:endParaRPr lang="en-IN" sz="4400" dirty="0">
              <a:solidFill>
                <a:schemeClr val="bg1"/>
              </a:solidFill>
            </a:endParaRPr>
          </a:p>
        </p:txBody>
      </p:sp>
      <p:sp>
        <p:nvSpPr>
          <p:cNvPr id="5" name="TextBox 4">
            <a:extLst>
              <a:ext uri="{FF2B5EF4-FFF2-40B4-BE49-F238E27FC236}">
                <a16:creationId xmlns:a16="http://schemas.microsoft.com/office/drawing/2014/main" id="{0BC59654-980B-A12B-BE8D-972625D74785}"/>
              </a:ext>
            </a:extLst>
          </p:cNvPr>
          <p:cNvSpPr txBox="1"/>
          <p:nvPr/>
        </p:nvSpPr>
        <p:spPr>
          <a:xfrm>
            <a:off x="722907" y="2300020"/>
            <a:ext cx="10021205" cy="3600986"/>
          </a:xfrm>
          <a:prstGeom prst="rect">
            <a:avLst/>
          </a:prstGeom>
          <a:noFill/>
        </p:spPr>
        <p:txBody>
          <a:bodyPr wrap="none" rtlCol="0">
            <a:spAutoFit/>
          </a:bodyPr>
          <a:lstStyle/>
          <a:p>
            <a:pPr marR="467995" algn="just">
              <a:lnSpc>
                <a:spcPct val="150000"/>
              </a:lnSpc>
            </a:pPr>
            <a:r>
              <a:rPr lang="en-IN" sz="2000" dirty="0">
                <a:solidFill>
                  <a:schemeClr val="bg1"/>
                </a:solidFill>
                <a:effectLst/>
                <a:latin typeface="+mj-lt"/>
                <a:ea typeface="Times New Roman" panose="02020603050405020304" pitchFamily="18" charset="0"/>
              </a:rPr>
              <a:t>Most people hire a personal assistant to gain time. We can all agree time is a limit resource,</a:t>
            </a:r>
          </a:p>
          <a:p>
            <a:pPr marR="467995" algn="just">
              <a:lnSpc>
                <a:spcPct val="150000"/>
              </a:lnSpc>
            </a:pPr>
            <a:r>
              <a:rPr lang="en-IN" sz="2000" dirty="0">
                <a:solidFill>
                  <a:schemeClr val="bg1"/>
                </a:solidFill>
                <a:effectLst/>
                <a:latin typeface="+mj-lt"/>
                <a:ea typeface="Times New Roman" panose="02020603050405020304" pitchFamily="18" charset="0"/>
              </a:rPr>
              <a:t> and we never seem to have enough!</a:t>
            </a:r>
          </a:p>
          <a:p>
            <a:pPr marR="467995" algn="just">
              <a:lnSpc>
                <a:spcPct val="150000"/>
              </a:lnSpc>
            </a:pPr>
            <a:r>
              <a:rPr lang="en-IN" sz="2000" dirty="0">
                <a:solidFill>
                  <a:schemeClr val="bg1"/>
                </a:solidFill>
                <a:effectLst/>
                <a:latin typeface="+mj-lt"/>
                <a:ea typeface="Times New Roman" panose="02020603050405020304" pitchFamily="18" charset="0"/>
              </a:rPr>
              <a:t>General assistants will manage all manner of day-to-day duties, such as:</a:t>
            </a:r>
          </a:p>
          <a:p>
            <a:pPr marL="342900" marR="467995" lvl="0" indent="-342900" algn="just">
              <a:lnSpc>
                <a:spcPct val="150000"/>
              </a:lnSpc>
              <a:spcAft>
                <a:spcPts val="0"/>
              </a:spcAft>
              <a:buFont typeface="Symbol" panose="05050102010706020507" pitchFamily="18" charset="2"/>
              <a:buChar char=""/>
            </a:pPr>
            <a:r>
              <a:rPr lang="en-IN" sz="2000" dirty="0">
                <a:solidFill>
                  <a:schemeClr val="bg1"/>
                </a:solidFill>
                <a:effectLst/>
                <a:latin typeface="+mj-lt"/>
                <a:ea typeface="Times New Roman" panose="02020603050405020304" pitchFamily="18" charset="0"/>
              </a:rPr>
              <a:t>Scheduling meetings</a:t>
            </a:r>
          </a:p>
          <a:p>
            <a:pPr marL="342900" marR="467995" lvl="0" indent="-342900" algn="just">
              <a:lnSpc>
                <a:spcPct val="150000"/>
              </a:lnSpc>
              <a:spcAft>
                <a:spcPts val="0"/>
              </a:spcAft>
              <a:buFont typeface="Symbol" panose="05050102010706020507" pitchFamily="18" charset="2"/>
              <a:buChar char=""/>
            </a:pPr>
            <a:r>
              <a:rPr lang="en-IN" sz="2000" dirty="0">
                <a:solidFill>
                  <a:schemeClr val="bg1"/>
                </a:solidFill>
                <a:effectLst/>
                <a:latin typeface="+mj-lt"/>
                <a:ea typeface="Times New Roman" panose="02020603050405020304" pitchFamily="18" charset="0"/>
              </a:rPr>
              <a:t>Filing paperwork</a:t>
            </a:r>
          </a:p>
          <a:p>
            <a:pPr marL="342900" marR="467995" lvl="0" indent="-342900" algn="just">
              <a:lnSpc>
                <a:spcPct val="150000"/>
              </a:lnSpc>
              <a:spcAft>
                <a:spcPts val="0"/>
              </a:spcAft>
              <a:buFont typeface="Symbol" panose="05050102010706020507" pitchFamily="18" charset="2"/>
              <a:buChar char=""/>
            </a:pPr>
            <a:r>
              <a:rPr lang="en-IN" sz="2000" dirty="0">
                <a:solidFill>
                  <a:schemeClr val="bg1"/>
                </a:solidFill>
                <a:effectLst/>
                <a:latin typeface="+mj-lt"/>
                <a:ea typeface="Times New Roman" panose="02020603050405020304" pitchFamily="18" charset="0"/>
              </a:rPr>
              <a:t>Sending emails</a:t>
            </a:r>
          </a:p>
          <a:p>
            <a:pPr marL="342900" marR="467995" lvl="0" indent="-342900" algn="just">
              <a:lnSpc>
                <a:spcPct val="150000"/>
              </a:lnSpc>
              <a:spcAft>
                <a:spcPts val="0"/>
              </a:spcAft>
              <a:buFont typeface="Symbol" panose="05050102010706020507" pitchFamily="18" charset="2"/>
              <a:buChar char=""/>
            </a:pPr>
            <a:r>
              <a:rPr lang="en-IN" sz="2000" dirty="0">
                <a:solidFill>
                  <a:schemeClr val="bg1"/>
                </a:solidFill>
                <a:effectLst/>
                <a:latin typeface="+mj-lt"/>
                <a:ea typeface="Times New Roman" panose="02020603050405020304" pitchFamily="18" charset="0"/>
              </a:rPr>
              <a:t>Running errands</a:t>
            </a:r>
          </a:p>
          <a:p>
            <a:endParaRPr lang="en-IN" dirty="0">
              <a:solidFill>
                <a:schemeClr val="bg1"/>
              </a:solidFill>
            </a:endParaRPr>
          </a:p>
        </p:txBody>
      </p:sp>
    </p:spTree>
    <p:extLst>
      <p:ext uri="{BB962C8B-B14F-4D97-AF65-F5344CB8AC3E}">
        <p14:creationId xmlns:p14="http://schemas.microsoft.com/office/powerpoint/2010/main" val="450212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BCFFEA-9749-869A-0A17-6293F2F30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320" y="2116602"/>
            <a:ext cx="8595360" cy="4038014"/>
          </a:xfrm>
          <a:prstGeom prst="rect">
            <a:avLst/>
          </a:prstGeom>
        </p:spPr>
      </p:pic>
      <p:sp>
        <p:nvSpPr>
          <p:cNvPr id="6" name="TextBox 5">
            <a:extLst>
              <a:ext uri="{FF2B5EF4-FFF2-40B4-BE49-F238E27FC236}">
                <a16:creationId xmlns:a16="http://schemas.microsoft.com/office/drawing/2014/main" id="{D24BB74A-C743-025F-886A-214690D267A0}"/>
              </a:ext>
            </a:extLst>
          </p:cNvPr>
          <p:cNvSpPr txBox="1"/>
          <p:nvPr/>
        </p:nvSpPr>
        <p:spPr>
          <a:xfrm>
            <a:off x="3064412" y="703384"/>
            <a:ext cx="6454726" cy="707886"/>
          </a:xfrm>
          <a:prstGeom prst="rect">
            <a:avLst/>
          </a:prstGeom>
          <a:noFill/>
        </p:spPr>
        <p:txBody>
          <a:bodyPr wrap="square" rtlCol="0">
            <a:spAutoFit/>
          </a:bodyPr>
          <a:lstStyle/>
          <a:p>
            <a:r>
              <a:rPr lang="en-US" sz="4000" dirty="0">
                <a:solidFill>
                  <a:schemeClr val="bg1"/>
                </a:solidFill>
              </a:rPr>
              <a:t>ARCHITECTURE DIAGRAM</a:t>
            </a:r>
            <a:endParaRPr lang="en-IN" sz="4000" dirty="0">
              <a:solidFill>
                <a:schemeClr val="bg1"/>
              </a:solidFill>
            </a:endParaRPr>
          </a:p>
        </p:txBody>
      </p:sp>
    </p:spTree>
    <p:extLst>
      <p:ext uri="{BB962C8B-B14F-4D97-AF65-F5344CB8AC3E}">
        <p14:creationId xmlns:p14="http://schemas.microsoft.com/office/powerpoint/2010/main" val="699166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DCF80E-C35A-DF60-F1C6-0206AE14D0A3}"/>
              </a:ext>
            </a:extLst>
          </p:cNvPr>
          <p:cNvSpPr txBox="1"/>
          <p:nvPr/>
        </p:nvSpPr>
        <p:spPr>
          <a:xfrm>
            <a:off x="4108361" y="2446986"/>
            <a:ext cx="3597203" cy="769441"/>
          </a:xfrm>
          <a:prstGeom prst="rect">
            <a:avLst/>
          </a:prstGeom>
          <a:noFill/>
        </p:spPr>
        <p:txBody>
          <a:bodyPr wrap="none" rtlCol="0">
            <a:spAutoFit/>
          </a:bodyPr>
          <a:lstStyle/>
          <a:p>
            <a:r>
              <a:rPr lang="en-US" sz="4400" dirty="0">
                <a:solidFill>
                  <a:schemeClr val="bg1"/>
                </a:solidFill>
              </a:rPr>
              <a:t>SCREEN SHOTS</a:t>
            </a:r>
            <a:endParaRPr lang="en-IN" sz="4400" dirty="0">
              <a:solidFill>
                <a:schemeClr val="bg1"/>
              </a:solidFill>
            </a:endParaRPr>
          </a:p>
        </p:txBody>
      </p:sp>
      <p:sp>
        <p:nvSpPr>
          <p:cNvPr id="9" name="Arrow: Down 8">
            <a:extLst>
              <a:ext uri="{FF2B5EF4-FFF2-40B4-BE49-F238E27FC236}">
                <a16:creationId xmlns:a16="http://schemas.microsoft.com/office/drawing/2014/main" id="{C3EA02D0-CC5A-1F47-6582-0CE4D404B4E4}"/>
              </a:ext>
            </a:extLst>
          </p:cNvPr>
          <p:cNvSpPr/>
          <p:nvPr/>
        </p:nvSpPr>
        <p:spPr>
          <a:xfrm>
            <a:off x="5602309" y="3773510"/>
            <a:ext cx="489397" cy="769441"/>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42096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2808</TotalTime>
  <Words>586</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Arial Black</vt:lpstr>
      <vt:lpstr>Arial Narrow</vt:lpstr>
      <vt:lpstr>Bahnschrift Light SemiCondensed</vt:lpstr>
      <vt:lpstr>Calibri</vt:lpstr>
      <vt:lpstr>Calibri Light</vt:lpstr>
      <vt:lpstr>Cambria</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Sujin T</dc:creator>
  <cp:lastModifiedBy>Sujin T</cp:lastModifiedBy>
  <cp:revision>70</cp:revision>
  <dcterms:created xsi:type="dcterms:W3CDTF">2022-03-29T14:46:50Z</dcterms:created>
  <dcterms:modified xsi:type="dcterms:W3CDTF">2023-03-07T15:42:28Z</dcterms:modified>
</cp:coreProperties>
</file>