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80" r:id="rId16"/>
    <p:sldId id="269" r:id="rId17"/>
    <p:sldId id="270" r:id="rId18"/>
    <p:sldId id="271" r:id="rId19"/>
    <p:sldId id="272" r:id="rId20"/>
    <p:sldId id="276" r:id="rId21"/>
    <p:sldId id="273" r:id="rId22"/>
    <p:sldId id="274" r:id="rId23"/>
    <p:sldId id="275" r:id="rId24"/>
    <p:sldId id="283" r:id="rId25"/>
    <p:sldId id="284" r:id="rId26"/>
    <p:sldId id="285" r:id="rId27"/>
    <p:sldId id="286" r:id="rId28"/>
    <p:sldId id="287" r:id="rId29"/>
    <p:sldId id="288" r:id="rId30"/>
    <p:sldId id="277" r:id="rId31"/>
    <p:sldId id="289" r:id="rId32"/>
    <p:sldId id="300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6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6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5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3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8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6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3DB0-36A9-48A1-88E7-FF82AC1B1B7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1781-C8C8-4994-98B5-8CB8638B6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0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Systems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7543800" cy="2438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Comp2120</a:t>
            </a:r>
          </a:p>
          <a:p>
            <a:pPr algn="l"/>
            <a:r>
              <a:rPr lang="en-US" dirty="0" smtClean="0"/>
              <a:t>Abid Rana</a:t>
            </a:r>
          </a:p>
          <a:p>
            <a:pPr algn="l"/>
            <a:r>
              <a:rPr lang="en-US" sz="1400" dirty="0" smtClean="0"/>
              <a:t>References:</a:t>
            </a:r>
            <a:br>
              <a:rPr lang="en-US" sz="1400" dirty="0" smtClean="0"/>
            </a:br>
            <a:r>
              <a:rPr lang="en-US" sz="1400" dirty="0" smtClean="0"/>
              <a:t>Systems Analysis and Design with UML  Dennis et al (2009)</a:t>
            </a:r>
          </a:p>
          <a:p>
            <a:pPr algn="l"/>
            <a:r>
              <a:rPr lang="en-US" sz="1400" dirty="0" smtClean="0"/>
              <a:t>Object Oriented  Analysis and Design  with Unified Process  Satzinger et al (2005)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885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15962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Engineering/O-O Design Principles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Each object is a self-contained unit containing both data and program logic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Object reuse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Standard objects can be used over and over again within a system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Information hiding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Data associated with an object is not visible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Methods provide access to data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34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Navigation visibility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Describes which objects can interact with each other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Coupling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Measures how closely classes are linked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Cohesion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Measures the consistency of functions in a class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Separation of responsibilities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Divides a class into several highly cohesive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7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10600" cy="1143000"/>
          </a:xfrm>
        </p:spPr>
        <p:txBody>
          <a:bodyPr>
            <a:noAutofit/>
          </a:bodyPr>
          <a:lstStyle/>
          <a:p>
            <a:pPr algn="l"/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Navigation visibility between Customer and Order - coupling</a:t>
            </a:r>
            <a:b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4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447800"/>
            <a:ext cx="8001000" cy="3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1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Developing the First-Cut Design Class Diagram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Elaborate the attributes with type and initial value information</a:t>
            </a:r>
          </a:p>
          <a:p>
            <a:pPr lvl="1"/>
            <a:r>
              <a:rPr lang="en-US" altLang="en-US" dirty="0" smtClean="0"/>
              <a:t>Most attributes should be private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Add navigation visibility arrows</a:t>
            </a:r>
          </a:p>
          <a:p>
            <a:pPr lvl="1"/>
            <a:r>
              <a:rPr lang="en-US" altLang="en-US" dirty="0" smtClean="0"/>
              <a:t>Based on which classes need access to which other classes</a:t>
            </a:r>
          </a:p>
          <a:p>
            <a:pPr lvl="1"/>
            <a:r>
              <a:rPr lang="en-US" altLang="en-US" dirty="0" smtClean="0"/>
              <a:t>Can be bidirectional</a:t>
            </a:r>
          </a:p>
          <a:p>
            <a:pPr lvl="1"/>
            <a:r>
              <a:rPr lang="en-US" altLang="en-US" dirty="0" smtClean="0"/>
              <a:t>Will need to be updated as design progresses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1F876-6F6B-41AA-9C88-A471445876FC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472066" name="Picture 2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9" y="152400"/>
            <a:ext cx="856445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400050" y="6248400"/>
            <a:ext cx="7924800" cy="369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 smtClean="0"/>
              <a:t>Domain </a:t>
            </a:r>
            <a:r>
              <a:rPr lang="en-US" altLang="en-US" sz="2200" dirty="0"/>
              <a:t>Model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72396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GB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Guidelines </a:t>
            </a:r>
            <a:r>
              <a:rPr lang="en-GB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developing Navigation </a:t>
            </a:r>
            <a:r>
              <a:rPr lang="en-GB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Visibility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Navigation Visibility: is the ability to reference the methods of another object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/>
              <a:t> 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One-to-many with superior to subordinate. The visibility goes from the superior to the </a:t>
            </a:r>
            <a:r>
              <a:rPr lang="en-GB" b="1" dirty="0" smtClean="0"/>
              <a:t>subordinate </a:t>
            </a:r>
            <a:r>
              <a:rPr lang="en-GB" b="1" dirty="0" smtClean="0">
                <a:solidFill>
                  <a:schemeClr val="accent1"/>
                </a:solidFill>
              </a:rPr>
              <a:t>(</a:t>
            </a:r>
            <a:r>
              <a:rPr lang="en-GB" b="1" dirty="0">
                <a:solidFill>
                  <a:schemeClr val="accent1"/>
                </a:solidFill>
              </a:rPr>
              <a:t>order to </a:t>
            </a:r>
            <a:r>
              <a:rPr lang="en-GB" b="1" dirty="0" err="1" smtClean="0">
                <a:solidFill>
                  <a:schemeClr val="accent1"/>
                </a:solidFill>
              </a:rPr>
              <a:t>orderItem</a:t>
            </a:r>
            <a:r>
              <a:rPr lang="en-GB" b="1" dirty="0" smtClean="0">
                <a:solidFill>
                  <a:schemeClr val="accent1"/>
                </a:solidFill>
              </a:rPr>
              <a:t>)…</a:t>
            </a:r>
            <a:r>
              <a:rPr lang="en-GB" b="1" dirty="0"/>
              <a:t>also could be multilevel hierarchy </a:t>
            </a:r>
            <a:r>
              <a:rPr lang="en-GB" sz="3100" b="1" dirty="0" err="1" smtClean="0">
                <a:solidFill>
                  <a:schemeClr val="accent1"/>
                </a:solidFill>
              </a:rPr>
              <a:t>Catalog</a:t>
            </a:r>
            <a:r>
              <a:rPr lang="en-GB" sz="3100" b="1" dirty="0" smtClean="0">
                <a:solidFill>
                  <a:schemeClr val="accent1"/>
                </a:solidFill>
              </a:rPr>
              <a:t>—</a:t>
            </a:r>
            <a:r>
              <a:rPr lang="en-GB" sz="3100" b="1" dirty="0" err="1" smtClean="0">
                <a:solidFill>
                  <a:schemeClr val="accent1"/>
                </a:solidFill>
              </a:rPr>
              <a:t>ProductItem</a:t>
            </a:r>
            <a:r>
              <a:rPr lang="en-GB" sz="3100" b="1" dirty="0" smtClean="0">
                <a:solidFill>
                  <a:schemeClr val="accent1"/>
                </a:solidFill>
              </a:rPr>
              <a:t> </a:t>
            </a:r>
            <a:r>
              <a:rPr lang="en-GB" sz="3100" b="1" dirty="0">
                <a:solidFill>
                  <a:schemeClr val="accent1"/>
                </a:solidFill>
              </a:rPr>
              <a:t>to </a:t>
            </a:r>
            <a:r>
              <a:rPr lang="en-GB" sz="3100" b="1" dirty="0" err="1">
                <a:solidFill>
                  <a:schemeClr val="accent1"/>
                </a:solidFill>
              </a:rPr>
              <a:t>InventoryItem</a:t>
            </a:r>
            <a:r>
              <a:rPr lang="en-GB" sz="3100" b="1" dirty="0">
                <a:solidFill>
                  <a:schemeClr val="accent1"/>
                </a:solidFill>
              </a:rPr>
              <a:t>.</a:t>
            </a:r>
            <a:endParaRPr lang="en-US" sz="3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/>
              <a:t> 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b="1" dirty="0"/>
              <a:t>Mandatory relationships for existence in which one class owes its existence to another. Visibility goes from independent to dependent </a:t>
            </a:r>
            <a:r>
              <a:rPr lang="en-GB" sz="3100" b="1" dirty="0">
                <a:solidFill>
                  <a:schemeClr val="accent1"/>
                </a:solidFill>
              </a:rPr>
              <a:t>(Customer to Order)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r>
              <a:rPr lang="en-GB" b="1" dirty="0"/>
              <a:t>An Object needs information from another object. Visibility goes to object that has the </a:t>
            </a:r>
            <a:r>
              <a:rPr lang="en-GB" b="1" dirty="0" smtClean="0"/>
              <a:t>information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4"/>
            </a:pPr>
            <a:r>
              <a:rPr lang="en-GB" b="1" dirty="0"/>
              <a:t>Navigational arrows may be bidirectional as well.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9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705599" cy="5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2286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class diagram:</a:t>
            </a:r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First-cut </a:t>
            </a:r>
          </a:p>
          <a:p>
            <a:r>
              <a:rPr lang="en-US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Navigation Visibility and attributes</a:t>
            </a:r>
            <a:endParaRPr lang="en-US" alt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2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Realizing Use Cases and Defining Methods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dirty="0" smtClean="0"/>
              <a:t>Realization of a use case determine which objects collaborate by sending messages to each other in order to achieve the functionality of a use case – </a:t>
            </a:r>
            <a:r>
              <a:rPr lang="en-US" altLang="en-US" dirty="0">
                <a:solidFill>
                  <a:srgbClr val="C00000"/>
                </a:solidFill>
              </a:rPr>
              <a:t>Captured by a sequence </a:t>
            </a:r>
            <a:r>
              <a:rPr lang="en-US" altLang="en-US" dirty="0" smtClean="0">
                <a:solidFill>
                  <a:srgbClr val="C00000"/>
                </a:solidFill>
              </a:rPr>
              <a:t>Diagram </a:t>
            </a:r>
            <a:r>
              <a:rPr lang="en-US" altLang="en-US" sz="2800" dirty="0" smtClean="0">
                <a:solidFill>
                  <a:srgbClr val="C00000"/>
                </a:solidFill>
              </a:rPr>
              <a:t>(or communication diagram)</a:t>
            </a:r>
            <a:endParaRPr lang="en-US" altLang="en-US" sz="2800" dirty="0">
              <a:solidFill>
                <a:srgbClr val="C00000"/>
              </a:solidFill>
            </a:endParaRPr>
          </a:p>
          <a:p>
            <a:endParaRPr lang="en-US" altLang="en-US" dirty="0"/>
          </a:p>
          <a:p>
            <a:r>
              <a:rPr lang="en-US" altLang="en-US" dirty="0" smtClean="0"/>
              <a:t>For Example </a:t>
            </a:r>
            <a:r>
              <a:rPr lang="en-US" altLang="en-US" b="1" dirty="0" smtClean="0">
                <a:solidFill>
                  <a:srgbClr val="C00000"/>
                </a:solidFill>
              </a:rPr>
              <a:t>Check item Availability </a:t>
            </a:r>
            <a:r>
              <a:rPr lang="en-US" altLang="en-US" dirty="0" smtClean="0"/>
              <a:t>usecase </a:t>
            </a:r>
            <a:r>
              <a:rPr lang="en-US" altLang="en-US" dirty="0"/>
              <a:t>in an online ordering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0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"/>
            <a:ext cx="4495800" cy="61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8587" y="2133600"/>
            <a:ext cx="32766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200" dirty="0"/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/>
              <a:t>Partial design class diagram for </a:t>
            </a:r>
            <a:r>
              <a:rPr lang="en-US" altLang="en-US" sz="2200" i="1" dirty="0">
                <a:solidFill>
                  <a:srgbClr val="C00000"/>
                </a:solidFill>
              </a:rPr>
              <a:t>Check item availability </a:t>
            </a:r>
            <a:r>
              <a:rPr lang="en-US" altLang="en-US" sz="2200" dirty="0"/>
              <a:t>use </a:t>
            </a:r>
            <a:r>
              <a:rPr lang="en-US" altLang="en-US" sz="2200" dirty="0" smtClean="0"/>
              <a:t>case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en-US" sz="2200" dirty="0"/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 smtClean="0"/>
              <a:t>Isolated the objects (classes) that collaborate to realize this use case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8832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Controller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An artifact invented by the designer to handle a system function </a:t>
            </a:r>
          </a:p>
          <a:p>
            <a:pPr lvl="1"/>
            <a:r>
              <a:rPr lang="en-US" altLang="en-US" dirty="0" smtClean="0"/>
              <a:t>Serves as a collection point for incoming messages</a:t>
            </a:r>
          </a:p>
          <a:p>
            <a:pPr lvl="1"/>
            <a:r>
              <a:rPr lang="en-US" altLang="en-US" dirty="0" smtClean="0"/>
              <a:t>Intermediary between the outside world and the internal system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A single use case controller results in low cohesion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Several use case controllers raise coupling but result in high cohesion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3800" dirty="0" smtClean="0">
                <a:solidFill>
                  <a:srgbClr val="FF0000"/>
                </a:solidFill>
              </a:rPr>
              <a:t>Systems Analysis </a:t>
            </a:r>
          </a:p>
          <a:p>
            <a:pPr marL="114300" lvl="2" indent="0">
              <a:buNone/>
              <a:defRPr/>
            </a:pPr>
            <a:r>
              <a:rPr lang="en-US" sz="2800" dirty="0"/>
              <a:t>determines the business </a:t>
            </a:r>
            <a:r>
              <a:rPr lang="en-US" sz="2800" dirty="0" smtClean="0"/>
              <a:t>needs</a:t>
            </a:r>
          </a:p>
          <a:p>
            <a:pPr marL="114300" lvl="2" indent="0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/>
              <a:t>[Focus on Functional Requirements]</a:t>
            </a:r>
          </a:p>
          <a:p>
            <a:pPr marL="914400" lvl="2" indent="0">
              <a:buNone/>
              <a:defRPr/>
            </a:pPr>
            <a:endParaRPr lang="en-US" sz="3200" dirty="0">
              <a:solidFill>
                <a:srgbClr val="FF0000"/>
              </a:solidFill>
            </a:endParaRPr>
          </a:p>
          <a:p>
            <a:pPr marL="114300" indent="0">
              <a:buNone/>
              <a:defRPr/>
            </a:pPr>
            <a:r>
              <a:rPr lang="en-US" sz="3800" dirty="0">
                <a:solidFill>
                  <a:srgbClr val="FF0000"/>
                </a:solidFill>
              </a:rPr>
              <a:t>Systems Design </a:t>
            </a:r>
            <a:endParaRPr lang="en-US" sz="3800" dirty="0" smtClean="0">
              <a:solidFill>
                <a:srgbClr val="FF0000"/>
              </a:solidFill>
            </a:endParaRPr>
          </a:p>
          <a:p>
            <a:pPr marL="114300" indent="0"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determines how </a:t>
            </a:r>
            <a:r>
              <a:rPr lang="en-US" sz="3100" dirty="0"/>
              <a:t>to build the </a:t>
            </a:r>
            <a:r>
              <a:rPr lang="en-US" sz="3100" dirty="0" smtClean="0"/>
              <a:t>system</a:t>
            </a:r>
          </a:p>
          <a:p>
            <a:pPr marL="114300" indent="0">
              <a:buNone/>
              <a:defRPr/>
            </a:pPr>
            <a:r>
              <a:rPr lang="en-US" sz="3100" dirty="0" smtClean="0"/>
              <a:t> </a:t>
            </a:r>
            <a:r>
              <a:rPr lang="en-US" sz="3100" dirty="0"/>
              <a:t>[Focus on </a:t>
            </a:r>
            <a:r>
              <a:rPr lang="en-US" sz="3100" dirty="0" smtClean="0"/>
              <a:t>Functional/Non Functional </a:t>
            </a:r>
            <a:r>
              <a:rPr lang="en-US" sz="3100" dirty="0"/>
              <a:t>Requirements</a:t>
            </a:r>
            <a:r>
              <a:rPr lang="en-US" sz="3100" dirty="0" smtClean="0"/>
              <a:t>] </a:t>
            </a:r>
          </a:p>
          <a:p>
            <a:pPr lvl="3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performance</a:t>
            </a:r>
          </a:p>
          <a:p>
            <a:pPr lvl="3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Maintainability, Scalability, Affordance, Effectiveness</a:t>
            </a:r>
          </a:p>
          <a:p>
            <a:pPr lvl="3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environment issues</a:t>
            </a:r>
          </a:p>
          <a:p>
            <a:pPr lvl="4"/>
            <a:r>
              <a:rPr lang="en-US" sz="2100" dirty="0" smtClean="0"/>
              <a:t>Distributed vs. centralized processing</a:t>
            </a:r>
          </a:p>
          <a:p>
            <a:pPr lvl="4"/>
            <a:r>
              <a:rPr lang="en-US" sz="2100" dirty="0" smtClean="0"/>
              <a:t>User interface</a:t>
            </a:r>
          </a:p>
          <a:p>
            <a:pPr lvl="4"/>
            <a:r>
              <a:rPr lang="en-US" sz="2100" dirty="0" smtClean="0"/>
              <a:t>Database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3100" dirty="0" smtClean="0"/>
              <a:t>Analysis </a:t>
            </a:r>
            <a:r>
              <a:rPr lang="en-US" sz="3100" dirty="0"/>
              <a:t>and design phases are highly </a:t>
            </a:r>
            <a:r>
              <a:rPr lang="en-US" sz="3100" b="1" i="1" dirty="0">
                <a:solidFill>
                  <a:schemeClr val="accent3"/>
                </a:solidFill>
              </a:rPr>
              <a:t>interrelated</a:t>
            </a:r>
            <a:r>
              <a:rPr lang="en-US" sz="3100" dirty="0"/>
              <a:t> and </a:t>
            </a:r>
            <a:r>
              <a:rPr lang="en-US" sz="3100" b="1" i="1" dirty="0">
                <a:solidFill>
                  <a:schemeClr val="accent3"/>
                </a:solidFill>
              </a:rPr>
              <a:t>iterative</a:t>
            </a:r>
            <a:r>
              <a:rPr lang="en-US" sz="3100" dirty="0" smtClean="0"/>
              <a:t> in nature </a:t>
            </a: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7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563562"/>
          </a:xfrm>
        </p:spPr>
        <p:txBody>
          <a:bodyPr>
            <a:noAutofit/>
          </a:bodyPr>
          <a:lstStyle/>
          <a:p>
            <a:pPr algn="l"/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Sequence  and Sequence Diagrams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4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43145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447800"/>
            <a:ext cx="3733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An SSD captures the interactions between the system and the external world represented by actors</a:t>
            </a:r>
          </a:p>
          <a:p>
            <a:pPr lvl="1"/>
            <a:r>
              <a:rPr lang="en-US" altLang="en-US" dirty="0" smtClean="0"/>
              <a:t>The system is treated like a black box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A detailed sequence diagram uses all of the same elements as an SSD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u="sng" dirty="0" smtClean="0"/>
              <a:t>:System</a:t>
            </a:r>
            <a:r>
              <a:rPr lang="en-US" altLang="en-US" dirty="0" smtClean="0"/>
              <a:t> object is replaced by all of the internal objects and messages within the system</a:t>
            </a:r>
            <a:endParaRPr lang="en-US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876800" y="5609713"/>
            <a:ext cx="3290888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/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 smtClean="0"/>
              <a:t>System  Sequence Diagram  </a:t>
            </a:r>
            <a:r>
              <a:rPr lang="en-US" altLang="en-US" sz="2200" dirty="0"/>
              <a:t>for </a:t>
            </a:r>
            <a:r>
              <a:rPr lang="en-US" altLang="en-US" sz="2200" i="1" dirty="0" smtClean="0">
                <a:solidFill>
                  <a:srgbClr val="C00000"/>
                </a:solidFill>
              </a:rPr>
              <a:t>Check item </a:t>
            </a:r>
            <a:r>
              <a:rPr lang="en-US" altLang="en-US" sz="2200" i="1" dirty="0">
                <a:solidFill>
                  <a:srgbClr val="C00000"/>
                </a:solidFill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335915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Usecase Realization: First cut sequence diagram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4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503549" cy="54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57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1890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Layering : Three layered Design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Problem Domain, Data Access, View(UI)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1600" b="1" dirty="0" smtClean="0"/>
              <a:t>based on MVC Architecture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View layer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Design the user interface for each use case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Develop dialog designs for forms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Add the window classes to the sequence diagram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Data Access layer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Initialize domain objects with data from the database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Query the database and send a reference object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Return information in the reference object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73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2506"/>
            <a:ext cx="6019800" cy="60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1462" y="1447800"/>
            <a:ext cx="2376488" cy="408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/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 smtClean="0"/>
              <a:t>Three-layered  Sequence Diagram  </a:t>
            </a:r>
            <a:r>
              <a:rPr lang="en-US" altLang="en-US" sz="2200" dirty="0"/>
              <a:t>for </a:t>
            </a:r>
            <a:r>
              <a:rPr lang="en-US" altLang="en-US" sz="2200" i="1" dirty="0" smtClean="0">
                <a:solidFill>
                  <a:srgbClr val="C00000"/>
                </a:solidFill>
              </a:rPr>
              <a:t>Check item availability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200" i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1" dirty="0" smtClean="0">
                <a:solidFill>
                  <a:schemeClr val="accent1"/>
                </a:solidFill>
              </a:rPr>
              <a:t>Object instantiation through the </a:t>
            </a:r>
            <a:r>
              <a:rPr lang="en-US" altLang="en-US" sz="2200" b="1" i="1" dirty="0" err="1" smtClean="0">
                <a:solidFill>
                  <a:schemeClr val="accent1"/>
                </a:solidFill>
              </a:rPr>
              <a:t>init</a:t>
            </a:r>
            <a:r>
              <a:rPr lang="en-US" altLang="en-US" sz="2200" b="1" i="1" dirty="0" smtClean="0">
                <a:solidFill>
                  <a:schemeClr val="accent1"/>
                </a:solidFill>
              </a:rPr>
              <a:t> </a:t>
            </a:r>
            <a:r>
              <a:rPr lang="en-US" altLang="en-US" sz="2200" i="1" dirty="0" smtClean="0">
                <a:solidFill>
                  <a:schemeClr val="accent1"/>
                </a:solidFill>
              </a:rPr>
              <a:t>messages-object persistence achieved by storing information in database</a:t>
            </a:r>
            <a:endParaRPr lang="en-US" altLang="en-US" sz="2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22678-A793-41F3-9D41-7E0F2BFA22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 Class Stereotypes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Stereotypes</a:t>
            </a:r>
          </a:p>
          <a:p>
            <a:pPr lvl="1"/>
            <a:r>
              <a:rPr lang="en-US" altLang="en-US" dirty="0"/>
              <a:t>UML notation to categorize a model element as a certain </a:t>
            </a:r>
            <a:r>
              <a:rPr lang="en-US" altLang="en-US" dirty="0" smtClean="0"/>
              <a:t>type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accent1"/>
                </a:solidFill>
              </a:rPr>
              <a:t>Two types of notation</a:t>
            </a:r>
          </a:p>
          <a:p>
            <a:pPr lvl="1"/>
            <a:r>
              <a:rPr lang="en-US" altLang="en-US" dirty="0"/>
              <a:t>Full notation with </a:t>
            </a:r>
            <a:r>
              <a:rPr lang="en-US" altLang="en-US" dirty="0" err="1"/>
              <a:t>guillemets</a:t>
            </a:r>
            <a:r>
              <a:rPr lang="en-US" altLang="en-US" dirty="0"/>
              <a:t> (</a:t>
            </a:r>
            <a:r>
              <a:rPr lang="en-US" altLang="en-US" dirty="0">
                <a:cs typeface="Times New Roman" pitchFamily="18" charset="0"/>
              </a:rPr>
              <a:t>«»)</a:t>
            </a:r>
          </a:p>
          <a:p>
            <a:pPr lvl="1"/>
            <a:r>
              <a:rPr lang="en-US" altLang="en-US" dirty="0"/>
              <a:t>Shorthand notation with circular </a:t>
            </a:r>
            <a:r>
              <a:rPr lang="en-US" altLang="en-US" dirty="0" smtClean="0"/>
              <a:t>icons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accent1"/>
                </a:solidFill>
              </a:rPr>
              <a:t>Standard stereotypes</a:t>
            </a:r>
          </a:p>
          <a:p>
            <a:pPr lvl="1"/>
            <a:r>
              <a:rPr lang="en-US" altLang="en-US" dirty="0"/>
              <a:t>Entity, control, boundary, data access</a:t>
            </a:r>
          </a:p>
        </p:txBody>
      </p:sp>
    </p:spTree>
    <p:extLst>
      <p:ext uri="{BB962C8B-B14F-4D97-AF65-F5344CB8AC3E}">
        <p14:creationId xmlns:p14="http://schemas.microsoft.com/office/powerpoint/2010/main" val="263182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4577-C067-4BD9-AAF2-32E86D8FDA1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Object-Oriented Analysis and Design and the Unified Process</a:t>
            </a:r>
          </a:p>
        </p:txBody>
      </p:sp>
      <p:pic>
        <p:nvPicPr>
          <p:cNvPr id="501764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5083175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65" name="Text Box 5"/>
          <p:cNvSpPr txBox="1">
            <a:spLocks noChangeArrowheads="1"/>
          </p:cNvSpPr>
          <p:nvPr/>
        </p:nvSpPr>
        <p:spPr bwMode="auto">
          <a:xfrm>
            <a:off x="1066800" y="5486400"/>
            <a:ext cx="6934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/>
              <a:t>			 Figure 8-5		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/>
              <a:t>     Standard stereotypes found in design models</a:t>
            </a:r>
          </a:p>
        </p:txBody>
      </p:sp>
    </p:spTree>
    <p:extLst>
      <p:ext uri="{BB962C8B-B14F-4D97-AF65-F5344CB8AC3E}">
        <p14:creationId xmlns:p14="http://schemas.microsoft.com/office/powerpoint/2010/main" val="201050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5FD7-F1B0-473B-8884-C8FAE01EECC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 Class Notation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Class name and stereotype </a:t>
            </a:r>
            <a:r>
              <a:rPr lang="en-US" altLang="en-US" dirty="0" smtClean="0">
                <a:solidFill>
                  <a:srgbClr val="C00000"/>
                </a:solidFill>
              </a:rPr>
              <a:t>information</a:t>
            </a:r>
          </a:p>
          <a:p>
            <a:pPr marL="0" indent="0"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Attribute information</a:t>
            </a:r>
          </a:p>
          <a:p>
            <a:pPr lvl="1"/>
            <a:r>
              <a:rPr lang="en-US" altLang="en-US" dirty="0"/>
              <a:t>Visibility, type-expression, name, initial value, and </a:t>
            </a:r>
            <a:r>
              <a:rPr lang="en-US" altLang="en-US" dirty="0" smtClean="0"/>
              <a:t>properties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Method signature</a:t>
            </a:r>
          </a:p>
          <a:p>
            <a:pPr lvl="1"/>
            <a:r>
              <a:rPr lang="en-US" altLang="en-US" dirty="0"/>
              <a:t>Visibility, name, type-expression, and parameter list </a:t>
            </a:r>
          </a:p>
          <a:p>
            <a:pPr lvl="1"/>
            <a:r>
              <a:rPr lang="en-US" altLang="en-US" dirty="0"/>
              <a:t>Use the entire signature to identify a method to distinguish between overloaded methods</a:t>
            </a:r>
          </a:p>
        </p:txBody>
      </p:sp>
    </p:spTree>
    <p:extLst>
      <p:ext uri="{BB962C8B-B14F-4D97-AF65-F5344CB8AC3E}">
        <p14:creationId xmlns:p14="http://schemas.microsoft.com/office/powerpoint/2010/main" val="1524188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41FFD-9480-4487-89C9-50EF8AECE36C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503812" name="Picture 4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43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171450"/>
            <a:ext cx="6934200" cy="85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/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altLang="en-US" sz="2200" dirty="0" smtClean="0"/>
              <a:t> </a:t>
            </a:r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Class </a:t>
            </a:r>
            <a:endParaRPr lang="en-US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1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7C9E-34EB-435C-AF94-FC00C56D25B1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504836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7" y="1447800"/>
            <a:ext cx="6435725" cy="467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8839200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spcBef>
                <a:spcPct val="20000"/>
              </a:spcBef>
              <a:defRPr sz="2200"/>
            </a:lvl1pPr>
          </a:lstStyle>
          <a:p>
            <a:r>
              <a:rPr lang="en-US" altLang="en-US" dirty="0"/>
              <a:t>			                 		</a:t>
            </a:r>
          </a:p>
          <a:p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 </a:t>
            </a:r>
            <a:r>
              <a:rPr lang="en-US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Domain class diagram Vs Design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15309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1371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09550" y="1556266"/>
            <a:ext cx="8534400" cy="276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/>
              <a:t>			          	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a Three Layered Use case Realization for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b="1" i="1" u="sng" dirty="0" smtClean="0">
                <a:solidFill>
                  <a:srgbClr val="C00000"/>
                </a:solidFill>
              </a:rPr>
              <a:t>UC: </a:t>
            </a:r>
            <a:r>
              <a:rPr lang="en-US" altLang="en-US" sz="2200" b="1" i="1" u="sng" dirty="0">
                <a:solidFill>
                  <a:srgbClr val="C00000"/>
                </a:solidFill>
              </a:rPr>
              <a:t>Create </a:t>
            </a:r>
            <a:r>
              <a:rPr lang="en-US" altLang="en-US" sz="2200" b="1" i="1" u="sng" dirty="0" smtClean="0">
                <a:solidFill>
                  <a:srgbClr val="C00000"/>
                </a:solidFill>
              </a:rPr>
              <a:t>new telephone order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200" b="1" i="1" u="sng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200" b="1" i="1" u="sng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200" b="1" i="1" u="sng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b="1" dirty="0" smtClean="0"/>
              <a:t>This use case has multiple messages and a loop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b="1" dirty="0" smtClean="0"/>
              <a:t>which makes the use case realization a bit complicated</a:t>
            </a:r>
          </a:p>
        </p:txBody>
      </p:sp>
    </p:spTree>
    <p:extLst>
      <p:ext uri="{BB962C8B-B14F-4D97-AF65-F5344CB8AC3E}">
        <p14:creationId xmlns:p14="http://schemas.microsoft.com/office/powerpoint/2010/main" val="48900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Analysis vs Design Modeling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4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4899361" cy="57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35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93" y="1295400"/>
            <a:ext cx="595521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5791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SSD for the </a:t>
            </a:r>
            <a:r>
              <a:rPr lang="en-US" altLang="en-US" i="1" dirty="0">
                <a:solidFill>
                  <a:srgbClr val="C00000"/>
                </a:solidFill>
              </a:rPr>
              <a:t>Create </a:t>
            </a:r>
            <a:r>
              <a:rPr lang="en-US" altLang="en-US" i="1" dirty="0" smtClean="0">
                <a:solidFill>
                  <a:srgbClr val="C00000"/>
                </a:solidFill>
              </a:rPr>
              <a:t>new </a:t>
            </a:r>
            <a:r>
              <a:rPr lang="en-US" altLang="en-US" i="1" dirty="0">
                <a:solidFill>
                  <a:srgbClr val="C00000"/>
                </a:solidFill>
              </a:rPr>
              <a:t>Telephone </a:t>
            </a:r>
            <a:r>
              <a:rPr lang="en-US" altLang="en-US" i="1" dirty="0" smtClean="0">
                <a:solidFill>
                  <a:srgbClr val="C00000"/>
                </a:solidFill>
              </a:rPr>
              <a:t>order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/>
              <a:t>use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B0A1C-74ED-445F-8EDF-B77473ACD06A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508932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64770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438150"/>
            <a:ext cx="21050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/>
              <a:t>Carve out the</a:t>
            </a:r>
          </a:p>
          <a:p>
            <a:r>
              <a:rPr lang="en-US" altLang="en-US" sz="2400" dirty="0" smtClean="0"/>
              <a:t>Objects with inherent Navigation flow from the first cut design class diagram </a:t>
            </a:r>
            <a:endParaRPr lang="en-US" altLang="en-US" sz="2400" b="1" dirty="0" smtClean="0"/>
          </a:p>
          <a:p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607013" y="953311"/>
            <a:ext cx="6391072" cy="4669276"/>
          </a:xfrm>
          <a:custGeom>
            <a:avLst/>
            <a:gdLst>
              <a:gd name="connsiteX0" fmla="*/ 1536970 w 6391072"/>
              <a:gd name="connsiteY0" fmla="*/ 3657600 h 4669276"/>
              <a:gd name="connsiteX1" fmla="*/ 1118681 w 6391072"/>
              <a:gd name="connsiteY1" fmla="*/ 3657600 h 4669276"/>
              <a:gd name="connsiteX2" fmla="*/ 1050587 w 6391072"/>
              <a:gd name="connsiteY2" fmla="*/ 3638144 h 4669276"/>
              <a:gd name="connsiteX3" fmla="*/ 1011676 w 6391072"/>
              <a:gd name="connsiteY3" fmla="*/ 3628417 h 4669276"/>
              <a:gd name="connsiteX4" fmla="*/ 953310 w 6391072"/>
              <a:gd name="connsiteY4" fmla="*/ 3608961 h 4669276"/>
              <a:gd name="connsiteX5" fmla="*/ 749030 w 6391072"/>
              <a:gd name="connsiteY5" fmla="*/ 3618689 h 4669276"/>
              <a:gd name="connsiteX6" fmla="*/ 719847 w 6391072"/>
              <a:gd name="connsiteY6" fmla="*/ 3628417 h 4669276"/>
              <a:gd name="connsiteX7" fmla="*/ 603115 w 6391072"/>
              <a:gd name="connsiteY7" fmla="*/ 3647872 h 4669276"/>
              <a:gd name="connsiteX8" fmla="*/ 573932 w 6391072"/>
              <a:gd name="connsiteY8" fmla="*/ 3657600 h 4669276"/>
              <a:gd name="connsiteX9" fmla="*/ 291830 w 6391072"/>
              <a:gd name="connsiteY9" fmla="*/ 3677055 h 4669276"/>
              <a:gd name="connsiteX10" fmla="*/ 194553 w 6391072"/>
              <a:gd name="connsiteY10" fmla="*/ 3696510 h 4669276"/>
              <a:gd name="connsiteX11" fmla="*/ 136187 w 6391072"/>
              <a:gd name="connsiteY11" fmla="*/ 3745149 h 4669276"/>
              <a:gd name="connsiteX12" fmla="*/ 97276 w 6391072"/>
              <a:gd name="connsiteY12" fmla="*/ 3803515 h 4669276"/>
              <a:gd name="connsiteX13" fmla="*/ 77821 w 6391072"/>
              <a:gd name="connsiteY13" fmla="*/ 3852153 h 4669276"/>
              <a:gd name="connsiteX14" fmla="*/ 68093 w 6391072"/>
              <a:gd name="connsiteY14" fmla="*/ 3881336 h 4669276"/>
              <a:gd name="connsiteX15" fmla="*/ 48638 w 6391072"/>
              <a:gd name="connsiteY15" fmla="*/ 3920246 h 4669276"/>
              <a:gd name="connsiteX16" fmla="*/ 9727 w 6391072"/>
              <a:gd name="connsiteY16" fmla="*/ 4056434 h 4669276"/>
              <a:gd name="connsiteX17" fmla="*/ 0 w 6391072"/>
              <a:gd name="connsiteY17" fmla="*/ 4085617 h 4669276"/>
              <a:gd name="connsiteX18" fmla="*/ 19455 w 6391072"/>
              <a:gd name="connsiteY18" fmla="*/ 4241259 h 4669276"/>
              <a:gd name="connsiteX19" fmla="*/ 48638 w 6391072"/>
              <a:gd name="connsiteY19" fmla="*/ 4309353 h 4669276"/>
              <a:gd name="connsiteX20" fmla="*/ 87549 w 6391072"/>
              <a:gd name="connsiteY20" fmla="*/ 4387174 h 4669276"/>
              <a:gd name="connsiteX21" fmla="*/ 107004 w 6391072"/>
              <a:gd name="connsiteY21" fmla="*/ 4416357 h 4669276"/>
              <a:gd name="connsiteX22" fmla="*/ 136187 w 6391072"/>
              <a:gd name="connsiteY22" fmla="*/ 4426085 h 4669276"/>
              <a:gd name="connsiteX23" fmla="*/ 165370 w 6391072"/>
              <a:gd name="connsiteY23" fmla="*/ 4445540 h 4669276"/>
              <a:gd name="connsiteX24" fmla="*/ 184825 w 6391072"/>
              <a:gd name="connsiteY24" fmla="*/ 4474723 h 4669276"/>
              <a:gd name="connsiteX25" fmla="*/ 291830 w 6391072"/>
              <a:gd name="connsiteY25" fmla="*/ 4513634 h 4669276"/>
              <a:gd name="connsiteX26" fmla="*/ 350196 w 6391072"/>
              <a:gd name="connsiteY26" fmla="*/ 4552544 h 4669276"/>
              <a:gd name="connsiteX27" fmla="*/ 408561 w 6391072"/>
              <a:gd name="connsiteY27" fmla="*/ 4572000 h 4669276"/>
              <a:gd name="connsiteX28" fmla="*/ 437744 w 6391072"/>
              <a:gd name="connsiteY28" fmla="*/ 4591455 h 4669276"/>
              <a:gd name="connsiteX29" fmla="*/ 603115 w 6391072"/>
              <a:gd name="connsiteY29" fmla="*/ 4601183 h 4669276"/>
              <a:gd name="connsiteX30" fmla="*/ 719847 w 6391072"/>
              <a:gd name="connsiteY30" fmla="*/ 4620638 h 4669276"/>
              <a:gd name="connsiteX31" fmla="*/ 749030 w 6391072"/>
              <a:gd name="connsiteY31" fmla="*/ 4630366 h 4669276"/>
              <a:gd name="connsiteX32" fmla="*/ 778213 w 6391072"/>
              <a:gd name="connsiteY32" fmla="*/ 4649821 h 4669276"/>
              <a:gd name="connsiteX33" fmla="*/ 836578 w 6391072"/>
              <a:gd name="connsiteY33" fmla="*/ 4669276 h 4669276"/>
              <a:gd name="connsiteX34" fmla="*/ 865761 w 6391072"/>
              <a:gd name="connsiteY34" fmla="*/ 4659549 h 4669276"/>
              <a:gd name="connsiteX35" fmla="*/ 1196502 w 6391072"/>
              <a:gd name="connsiteY35" fmla="*/ 4659549 h 4669276"/>
              <a:gd name="connsiteX36" fmla="*/ 1313234 w 6391072"/>
              <a:gd name="connsiteY36" fmla="*/ 4669276 h 4669276"/>
              <a:gd name="connsiteX37" fmla="*/ 1449421 w 6391072"/>
              <a:gd name="connsiteY37" fmla="*/ 4659549 h 4669276"/>
              <a:gd name="connsiteX38" fmla="*/ 1488332 w 6391072"/>
              <a:gd name="connsiteY38" fmla="*/ 4649821 h 4669276"/>
              <a:gd name="connsiteX39" fmla="*/ 1566153 w 6391072"/>
              <a:gd name="connsiteY39" fmla="*/ 4640093 h 4669276"/>
              <a:gd name="connsiteX40" fmla="*/ 1828800 w 6391072"/>
              <a:gd name="connsiteY40" fmla="*/ 4620638 h 4669276"/>
              <a:gd name="connsiteX41" fmla="*/ 1955259 w 6391072"/>
              <a:gd name="connsiteY41" fmla="*/ 4601183 h 4669276"/>
              <a:gd name="connsiteX42" fmla="*/ 2062264 w 6391072"/>
              <a:gd name="connsiteY42" fmla="*/ 4572000 h 4669276"/>
              <a:gd name="connsiteX43" fmla="*/ 2120630 w 6391072"/>
              <a:gd name="connsiteY43" fmla="*/ 4562272 h 4669276"/>
              <a:gd name="connsiteX44" fmla="*/ 2889115 w 6391072"/>
              <a:gd name="connsiteY44" fmla="*/ 4542817 h 4669276"/>
              <a:gd name="connsiteX45" fmla="*/ 2996119 w 6391072"/>
              <a:gd name="connsiteY45" fmla="*/ 4523361 h 4669276"/>
              <a:gd name="connsiteX46" fmla="*/ 3054485 w 6391072"/>
              <a:gd name="connsiteY46" fmla="*/ 4513634 h 4669276"/>
              <a:gd name="connsiteX47" fmla="*/ 3190672 w 6391072"/>
              <a:gd name="connsiteY47" fmla="*/ 4503906 h 4669276"/>
              <a:gd name="connsiteX48" fmla="*/ 3317132 w 6391072"/>
              <a:gd name="connsiteY48" fmla="*/ 4484451 h 4669276"/>
              <a:gd name="connsiteX49" fmla="*/ 3998068 w 6391072"/>
              <a:gd name="connsiteY49" fmla="*/ 4494178 h 4669276"/>
              <a:gd name="connsiteX50" fmla="*/ 4562272 w 6391072"/>
              <a:gd name="connsiteY50" fmla="*/ 4503906 h 4669276"/>
              <a:gd name="connsiteX51" fmla="*/ 4679004 w 6391072"/>
              <a:gd name="connsiteY51" fmla="*/ 4513634 h 4669276"/>
              <a:gd name="connsiteX52" fmla="*/ 4747098 w 6391072"/>
              <a:gd name="connsiteY52" fmla="*/ 4533089 h 4669276"/>
              <a:gd name="connsiteX53" fmla="*/ 4795736 w 6391072"/>
              <a:gd name="connsiteY53" fmla="*/ 4542817 h 4669276"/>
              <a:gd name="connsiteX54" fmla="*/ 5009744 w 6391072"/>
              <a:gd name="connsiteY54" fmla="*/ 4562272 h 4669276"/>
              <a:gd name="connsiteX55" fmla="*/ 5165387 w 6391072"/>
              <a:gd name="connsiteY55" fmla="*/ 4581727 h 4669276"/>
              <a:gd name="connsiteX56" fmla="*/ 5194570 w 6391072"/>
              <a:gd name="connsiteY56" fmla="*/ 4601183 h 4669276"/>
              <a:gd name="connsiteX57" fmla="*/ 5369668 w 6391072"/>
              <a:gd name="connsiteY57" fmla="*/ 4620638 h 4669276"/>
              <a:gd name="connsiteX58" fmla="*/ 5437761 w 6391072"/>
              <a:gd name="connsiteY58" fmla="*/ 4630366 h 4669276"/>
              <a:gd name="connsiteX59" fmla="*/ 5466944 w 6391072"/>
              <a:gd name="connsiteY59" fmla="*/ 4640093 h 4669276"/>
              <a:gd name="connsiteX60" fmla="*/ 5671225 w 6391072"/>
              <a:gd name="connsiteY60" fmla="*/ 4649821 h 4669276"/>
              <a:gd name="connsiteX61" fmla="*/ 5943600 w 6391072"/>
              <a:gd name="connsiteY61" fmla="*/ 4640093 h 4669276"/>
              <a:gd name="connsiteX62" fmla="*/ 5972783 w 6391072"/>
              <a:gd name="connsiteY62" fmla="*/ 4630366 h 4669276"/>
              <a:gd name="connsiteX63" fmla="*/ 6031149 w 6391072"/>
              <a:gd name="connsiteY63" fmla="*/ 4620638 h 4669276"/>
              <a:gd name="connsiteX64" fmla="*/ 6099242 w 6391072"/>
              <a:gd name="connsiteY64" fmla="*/ 4601183 h 4669276"/>
              <a:gd name="connsiteX65" fmla="*/ 6128425 w 6391072"/>
              <a:gd name="connsiteY65" fmla="*/ 4581727 h 4669276"/>
              <a:gd name="connsiteX66" fmla="*/ 6167336 w 6391072"/>
              <a:gd name="connsiteY66" fmla="*/ 4572000 h 4669276"/>
              <a:gd name="connsiteX67" fmla="*/ 6225702 w 6391072"/>
              <a:gd name="connsiteY67" fmla="*/ 4552544 h 4669276"/>
              <a:gd name="connsiteX68" fmla="*/ 6254885 w 6391072"/>
              <a:gd name="connsiteY68" fmla="*/ 4542817 h 4669276"/>
              <a:gd name="connsiteX69" fmla="*/ 6293796 w 6391072"/>
              <a:gd name="connsiteY69" fmla="*/ 4494178 h 4669276"/>
              <a:gd name="connsiteX70" fmla="*/ 6322978 w 6391072"/>
              <a:gd name="connsiteY70" fmla="*/ 4455268 h 4669276"/>
              <a:gd name="connsiteX71" fmla="*/ 6361889 w 6391072"/>
              <a:gd name="connsiteY71" fmla="*/ 4406629 h 4669276"/>
              <a:gd name="connsiteX72" fmla="*/ 6381344 w 6391072"/>
              <a:gd name="connsiteY72" fmla="*/ 4348263 h 4669276"/>
              <a:gd name="connsiteX73" fmla="*/ 6391072 w 6391072"/>
              <a:gd name="connsiteY73" fmla="*/ 4319080 h 4669276"/>
              <a:gd name="connsiteX74" fmla="*/ 6381344 w 6391072"/>
              <a:gd name="connsiteY74" fmla="*/ 4163438 h 4669276"/>
              <a:gd name="connsiteX75" fmla="*/ 6361889 w 6391072"/>
              <a:gd name="connsiteY75" fmla="*/ 4114800 h 4669276"/>
              <a:gd name="connsiteX76" fmla="*/ 6352161 w 6391072"/>
              <a:gd name="connsiteY76" fmla="*/ 4085617 h 4669276"/>
              <a:gd name="connsiteX77" fmla="*/ 6322978 w 6391072"/>
              <a:gd name="connsiteY77" fmla="*/ 4027251 h 4669276"/>
              <a:gd name="connsiteX78" fmla="*/ 6293796 w 6391072"/>
              <a:gd name="connsiteY78" fmla="*/ 3968885 h 4669276"/>
              <a:gd name="connsiteX79" fmla="*/ 6284068 w 6391072"/>
              <a:gd name="connsiteY79" fmla="*/ 3929974 h 4669276"/>
              <a:gd name="connsiteX80" fmla="*/ 6254885 w 6391072"/>
              <a:gd name="connsiteY80" fmla="*/ 3900791 h 4669276"/>
              <a:gd name="connsiteX81" fmla="*/ 6235430 w 6391072"/>
              <a:gd name="connsiteY81" fmla="*/ 3871608 h 4669276"/>
              <a:gd name="connsiteX82" fmla="*/ 6206247 w 6391072"/>
              <a:gd name="connsiteY82" fmla="*/ 3832698 h 4669276"/>
              <a:gd name="connsiteX83" fmla="*/ 6167336 w 6391072"/>
              <a:gd name="connsiteY83" fmla="*/ 3774332 h 4669276"/>
              <a:gd name="connsiteX84" fmla="*/ 6108970 w 6391072"/>
              <a:gd name="connsiteY84" fmla="*/ 3735421 h 4669276"/>
              <a:gd name="connsiteX85" fmla="*/ 6050604 w 6391072"/>
              <a:gd name="connsiteY85" fmla="*/ 3686783 h 4669276"/>
              <a:gd name="connsiteX86" fmla="*/ 5963055 w 6391072"/>
              <a:gd name="connsiteY86" fmla="*/ 3638144 h 4669276"/>
              <a:gd name="connsiteX87" fmla="*/ 5933872 w 6391072"/>
              <a:gd name="connsiteY87" fmla="*/ 3608961 h 4669276"/>
              <a:gd name="connsiteX88" fmla="*/ 5904689 w 6391072"/>
              <a:gd name="connsiteY88" fmla="*/ 3599234 h 4669276"/>
              <a:gd name="connsiteX89" fmla="*/ 5826868 w 6391072"/>
              <a:gd name="connsiteY89" fmla="*/ 3579778 h 4669276"/>
              <a:gd name="connsiteX90" fmla="*/ 5612859 w 6391072"/>
              <a:gd name="connsiteY90" fmla="*/ 3560323 h 4669276"/>
              <a:gd name="connsiteX91" fmla="*/ 5554493 w 6391072"/>
              <a:gd name="connsiteY91" fmla="*/ 3550595 h 4669276"/>
              <a:gd name="connsiteX92" fmla="*/ 5437761 w 6391072"/>
              <a:gd name="connsiteY92" fmla="*/ 3531140 h 4669276"/>
              <a:gd name="connsiteX93" fmla="*/ 4533089 w 6391072"/>
              <a:gd name="connsiteY93" fmla="*/ 3540868 h 4669276"/>
              <a:gd name="connsiteX94" fmla="*/ 4231532 w 6391072"/>
              <a:gd name="connsiteY94" fmla="*/ 3521412 h 4669276"/>
              <a:gd name="connsiteX95" fmla="*/ 4173166 w 6391072"/>
              <a:gd name="connsiteY95" fmla="*/ 3424136 h 4669276"/>
              <a:gd name="connsiteX96" fmla="*/ 4114800 w 6391072"/>
              <a:gd name="connsiteY96" fmla="*/ 3297676 h 4669276"/>
              <a:gd name="connsiteX97" fmla="*/ 3978613 w 6391072"/>
              <a:gd name="connsiteY97" fmla="*/ 3142034 h 4669276"/>
              <a:gd name="connsiteX98" fmla="*/ 3900791 w 6391072"/>
              <a:gd name="connsiteY98" fmla="*/ 3044757 h 4669276"/>
              <a:gd name="connsiteX99" fmla="*/ 3852153 w 6391072"/>
              <a:gd name="connsiteY99" fmla="*/ 2976663 h 4669276"/>
              <a:gd name="connsiteX100" fmla="*/ 3861881 w 6391072"/>
              <a:gd name="connsiteY100" fmla="*/ 2422187 h 4669276"/>
              <a:gd name="connsiteX101" fmla="*/ 3871608 w 6391072"/>
              <a:gd name="connsiteY101" fmla="*/ 2393004 h 4669276"/>
              <a:gd name="connsiteX102" fmla="*/ 3881336 w 6391072"/>
              <a:gd name="connsiteY102" fmla="*/ 2354093 h 4669276"/>
              <a:gd name="connsiteX103" fmla="*/ 3900791 w 6391072"/>
              <a:gd name="connsiteY103" fmla="*/ 2295727 h 4669276"/>
              <a:gd name="connsiteX104" fmla="*/ 3920247 w 6391072"/>
              <a:gd name="connsiteY104" fmla="*/ 2188723 h 4669276"/>
              <a:gd name="connsiteX105" fmla="*/ 3939702 w 6391072"/>
              <a:gd name="connsiteY105" fmla="*/ 2081719 h 4669276"/>
              <a:gd name="connsiteX106" fmla="*/ 3949430 w 6391072"/>
              <a:gd name="connsiteY106" fmla="*/ 2052536 h 4669276"/>
              <a:gd name="connsiteX107" fmla="*/ 3978613 w 6391072"/>
              <a:gd name="connsiteY107" fmla="*/ 1624519 h 4669276"/>
              <a:gd name="connsiteX108" fmla="*/ 4017523 w 6391072"/>
              <a:gd name="connsiteY108" fmla="*/ 1439693 h 4669276"/>
              <a:gd name="connsiteX109" fmla="*/ 4027251 w 6391072"/>
              <a:gd name="connsiteY109" fmla="*/ 1352144 h 4669276"/>
              <a:gd name="connsiteX110" fmla="*/ 4036978 w 6391072"/>
              <a:gd name="connsiteY110" fmla="*/ 1313234 h 4669276"/>
              <a:gd name="connsiteX111" fmla="*/ 4007796 w 6391072"/>
              <a:gd name="connsiteY111" fmla="*/ 1118680 h 4669276"/>
              <a:gd name="connsiteX112" fmla="*/ 3998068 w 6391072"/>
              <a:gd name="connsiteY112" fmla="*/ 1040859 h 4669276"/>
              <a:gd name="connsiteX113" fmla="*/ 3988340 w 6391072"/>
              <a:gd name="connsiteY113" fmla="*/ 982493 h 4669276"/>
              <a:gd name="connsiteX114" fmla="*/ 3978613 w 6391072"/>
              <a:gd name="connsiteY114" fmla="*/ 904672 h 4669276"/>
              <a:gd name="connsiteX115" fmla="*/ 3968885 w 6391072"/>
              <a:gd name="connsiteY115" fmla="*/ 875489 h 4669276"/>
              <a:gd name="connsiteX116" fmla="*/ 3949430 w 6391072"/>
              <a:gd name="connsiteY116" fmla="*/ 797668 h 4669276"/>
              <a:gd name="connsiteX117" fmla="*/ 3929974 w 6391072"/>
              <a:gd name="connsiteY117" fmla="*/ 661480 h 4669276"/>
              <a:gd name="connsiteX118" fmla="*/ 3920247 w 6391072"/>
              <a:gd name="connsiteY118" fmla="*/ 632298 h 4669276"/>
              <a:gd name="connsiteX119" fmla="*/ 3891064 w 6391072"/>
              <a:gd name="connsiteY119" fmla="*/ 525293 h 4669276"/>
              <a:gd name="connsiteX120" fmla="*/ 3871608 w 6391072"/>
              <a:gd name="connsiteY120" fmla="*/ 496110 h 4669276"/>
              <a:gd name="connsiteX121" fmla="*/ 3852153 w 6391072"/>
              <a:gd name="connsiteY121" fmla="*/ 418289 h 4669276"/>
              <a:gd name="connsiteX122" fmla="*/ 3832698 w 6391072"/>
              <a:gd name="connsiteY122" fmla="*/ 359923 h 4669276"/>
              <a:gd name="connsiteX123" fmla="*/ 3813242 w 6391072"/>
              <a:gd name="connsiteY123" fmla="*/ 291829 h 4669276"/>
              <a:gd name="connsiteX124" fmla="*/ 3754876 w 6391072"/>
              <a:gd name="connsiteY124" fmla="*/ 223736 h 4669276"/>
              <a:gd name="connsiteX125" fmla="*/ 3725693 w 6391072"/>
              <a:gd name="connsiteY125" fmla="*/ 184825 h 4669276"/>
              <a:gd name="connsiteX126" fmla="*/ 3696510 w 6391072"/>
              <a:gd name="connsiteY126" fmla="*/ 136187 h 4669276"/>
              <a:gd name="connsiteX127" fmla="*/ 3657600 w 6391072"/>
              <a:gd name="connsiteY127" fmla="*/ 107004 h 4669276"/>
              <a:gd name="connsiteX128" fmla="*/ 3638144 w 6391072"/>
              <a:gd name="connsiteY128" fmla="*/ 87549 h 4669276"/>
              <a:gd name="connsiteX129" fmla="*/ 3570051 w 6391072"/>
              <a:gd name="connsiteY129" fmla="*/ 58366 h 4669276"/>
              <a:gd name="connsiteX130" fmla="*/ 3531140 w 6391072"/>
              <a:gd name="connsiteY130" fmla="*/ 38910 h 4669276"/>
              <a:gd name="connsiteX131" fmla="*/ 3443591 w 6391072"/>
              <a:gd name="connsiteY131" fmla="*/ 0 h 4669276"/>
              <a:gd name="connsiteX132" fmla="*/ 2869659 w 6391072"/>
              <a:gd name="connsiteY132" fmla="*/ 19455 h 4669276"/>
              <a:gd name="connsiteX133" fmla="*/ 2830749 w 6391072"/>
              <a:gd name="connsiteY133" fmla="*/ 29183 h 4669276"/>
              <a:gd name="connsiteX134" fmla="*/ 2655651 w 6391072"/>
              <a:gd name="connsiteY134" fmla="*/ 38910 h 4669276"/>
              <a:gd name="connsiteX135" fmla="*/ 2626468 w 6391072"/>
              <a:gd name="connsiteY135" fmla="*/ 48638 h 4669276"/>
              <a:gd name="connsiteX136" fmla="*/ 2587557 w 6391072"/>
              <a:gd name="connsiteY136" fmla="*/ 58366 h 4669276"/>
              <a:gd name="connsiteX137" fmla="*/ 2558374 w 6391072"/>
              <a:gd name="connsiteY137" fmla="*/ 87549 h 4669276"/>
              <a:gd name="connsiteX138" fmla="*/ 2480553 w 6391072"/>
              <a:gd name="connsiteY138" fmla="*/ 136187 h 4669276"/>
              <a:gd name="connsiteX139" fmla="*/ 2451370 w 6391072"/>
              <a:gd name="connsiteY139" fmla="*/ 165370 h 4669276"/>
              <a:gd name="connsiteX140" fmla="*/ 2393004 w 6391072"/>
              <a:gd name="connsiteY140" fmla="*/ 204280 h 4669276"/>
              <a:gd name="connsiteX141" fmla="*/ 2373549 w 6391072"/>
              <a:gd name="connsiteY141" fmla="*/ 243191 h 4669276"/>
              <a:gd name="connsiteX142" fmla="*/ 2354093 w 6391072"/>
              <a:gd name="connsiteY142" fmla="*/ 262646 h 4669276"/>
              <a:gd name="connsiteX143" fmla="*/ 2344366 w 6391072"/>
              <a:gd name="connsiteY143" fmla="*/ 291829 h 4669276"/>
              <a:gd name="connsiteX144" fmla="*/ 2324910 w 6391072"/>
              <a:gd name="connsiteY144" fmla="*/ 330740 h 4669276"/>
              <a:gd name="connsiteX145" fmla="*/ 2305455 w 6391072"/>
              <a:gd name="connsiteY145" fmla="*/ 418289 h 4669276"/>
              <a:gd name="connsiteX146" fmla="*/ 2295727 w 6391072"/>
              <a:gd name="connsiteY146" fmla="*/ 505838 h 4669276"/>
              <a:gd name="connsiteX147" fmla="*/ 2286000 w 6391072"/>
              <a:gd name="connsiteY147" fmla="*/ 1235412 h 4669276"/>
              <a:gd name="connsiteX148" fmla="*/ 2276272 w 6391072"/>
              <a:gd name="connsiteY148" fmla="*/ 1274323 h 4669276"/>
              <a:gd name="connsiteX149" fmla="*/ 2227634 w 6391072"/>
              <a:gd name="connsiteY149" fmla="*/ 1371600 h 4669276"/>
              <a:gd name="connsiteX150" fmla="*/ 2198451 w 6391072"/>
              <a:gd name="connsiteY150" fmla="*/ 1439693 h 4669276"/>
              <a:gd name="connsiteX151" fmla="*/ 2188723 w 6391072"/>
              <a:gd name="connsiteY151" fmla="*/ 1478604 h 4669276"/>
              <a:gd name="connsiteX152" fmla="*/ 2169268 w 6391072"/>
              <a:gd name="connsiteY152" fmla="*/ 1536970 h 4669276"/>
              <a:gd name="connsiteX153" fmla="*/ 2159540 w 6391072"/>
              <a:gd name="connsiteY153" fmla="*/ 1663429 h 4669276"/>
              <a:gd name="connsiteX154" fmla="*/ 2140085 w 6391072"/>
              <a:gd name="connsiteY154" fmla="*/ 2198451 h 4669276"/>
              <a:gd name="connsiteX155" fmla="*/ 2120630 w 6391072"/>
              <a:gd name="connsiteY155" fmla="*/ 2266544 h 4669276"/>
              <a:gd name="connsiteX156" fmla="*/ 2101174 w 6391072"/>
              <a:gd name="connsiteY156" fmla="*/ 2383276 h 4669276"/>
              <a:gd name="connsiteX157" fmla="*/ 2091447 w 6391072"/>
              <a:gd name="connsiteY157" fmla="*/ 2412459 h 4669276"/>
              <a:gd name="connsiteX158" fmla="*/ 2071991 w 6391072"/>
              <a:gd name="connsiteY158" fmla="*/ 2490280 h 4669276"/>
              <a:gd name="connsiteX159" fmla="*/ 2062264 w 6391072"/>
              <a:gd name="connsiteY159" fmla="*/ 2548646 h 4669276"/>
              <a:gd name="connsiteX160" fmla="*/ 2052536 w 6391072"/>
              <a:gd name="connsiteY160" fmla="*/ 2636195 h 4669276"/>
              <a:gd name="connsiteX161" fmla="*/ 2042808 w 6391072"/>
              <a:gd name="connsiteY161" fmla="*/ 2704289 h 4669276"/>
              <a:gd name="connsiteX162" fmla="*/ 2023353 w 6391072"/>
              <a:gd name="connsiteY162" fmla="*/ 2947480 h 4669276"/>
              <a:gd name="connsiteX163" fmla="*/ 2013625 w 6391072"/>
              <a:gd name="connsiteY163" fmla="*/ 2996119 h 4669276"/>
              <a:gd name="connsiteX164" fmla="*/ 1994170 w 6391072"/>
              <a:gd name="connsiteY164" fmla="*/ 3122578 h 4669276"/>
              <a:gd name="connsiteX165" fmla="*/ 1984442 w 6391072"/>
              <a:gd name="connsiteY165" fmla="*/ 3229583 h 4669276"/>
              <a:gd name="connsiteX166" fmla="*/ 1974715 w 6391072"/>
              <a:gd name="connsiteY166" fmla="*/ 3307404 h 4669276"/>
              <a:gd name="connsiteX167" fmla="*/ 1964987 w 6391072"/>
              <a:gd name="connsiteY167" fmla="*/ 3394953 h 4669276"/>
              <a:gd name="connsiteX168" fmla="*/ 1935804 w 6391072"/>
              <a:gd name="connsiteY168" fmla="*/ 3463046 h 4669276"/>
              <a:gd name="connsiteX169" fmla="*/ 1906621 w 6391072"/>
              <a:gd name="connsiteY169" fmla="*/ 3540868 h 4669276"/>
              <a:gd name="connsiteX170" fmla="*/ 1877438 w 6391072"/>
              <a:gd name="connsiteY170" fmla="*/ 3550595 h 4669276"/>
              <a:gd name="connsiteX171" fmla="*/ 1828800 w 6391072"/>
              <a:gd name="connsiteY171" fmla="*/ 3589506 h 4669276"/>
              <a:gd name="connsiteX172" fmla="*/ 1799617 w 6391072"/>
              <a:gd name="connsiteY172" fmla="*/ 3599234 h 4669276"/>
              <a:gd name="connsiteX173" fmla="*/ 1750978 w 6391072"/>
              <a:gd name="connsiteY173" fmla="*/ 3628417 h 4669276"/>
              <a:gd name="connsiteX174" fmla="*/ 1682885 w 6391072"/>
              <a:gd name="connsiteY174" fmla="*/ 3667327 h 4669276"/>
              <a:gd name="connsiteX175" fmla="*/ 1536970 w 6391072"/>
              <a:gd name="connsiteY175" fmla="*/ 3657600 h 466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6391072" h="4669276">
                <a:moveTo>
                  <a:pt x="1536970" y="3657600"/>
                </a:moveTo>
                <a:cubicBezTo>
                  <a:pt x="1334276" y="3670267"/>
                  <a:pt x="1365207" y="3673505"/>
                  <a:pt x="1118681" y="3657600"/>
                </a:cubicBezTo>
                <a:cubicBezTo>
                  <a:pt x="1099039" y="3656333"/>
                  <a:pt x="1070045" y="3643703"/>
                  <a:pt x="1050587" y="3638144"/>
                </a:cubicBezTo>
                <a:cubicBezTo>
                  <a:pt x="1037732" y="3634471"/>
                  <a:pt x="1024482" y="3632259"/>
                  <a:pt x="1011676" y="3628417"/>
                </a:cubicBezTo>
                <a:cubicBezTo>
                  <a:pt x="992033" y="3622524"/>
                  <a:pt x="953310" y="3608961"/>
                  <a:pt x="953310" y="3608961"/>
                </a:cubicBezTo>
                <a:cubicBezTo>
                  <a:pt x="885217" y="3612204"/>
                  <a:pt x="816965" y="3613028"/>
                  <a:pt x="749030" y="3618689"/>
                </a:cubicBezTo>
                <a:cubicBezTo>
                  <a:pt x="738812" y="3619541"/>
                  <a:pt x="729795" y="3625930"/>
                  <a:pt x="719847" y="3628417"/>
                </a:cubicBezTo>
                <a:cubicBezTo>
                  <a:pt x="681926" y="3637897"/>
                  <a:pt x="641535" y="3642383"/>
                  <a:pt x="603115" y="3647872"/>
                </a:cubicBezTo>
                <a:cubicBezTo>
                  <a:pt x="593387" y="3651115"/>
                  <a:pt x="583942" y="3655376"/>
                  <a:pt x="573932" y="3657600"/>
                </a:cubicBezTo>
                <a:cubicBezTo>
                  <a:pt x="482966" y="3677814"/>
                  <a:pt x="379969" y="3673223"/>
                  <a:pt x="291830" y="3677055"/>
                </a:cubicBezTo>
                <a:cubicBezTo>
                  <a:pt x="266744" y="3680639"/>
                  <a:pt x="221715" y="3682929"/>
                  <a:pt x="194553" y="3696510"/>
                </a:cubicBezTo>
                <a:cubicBezTo>
                  <a:pt x="174116" y="3706728"/>
                  <a:pt x="149876" y="3727548"/>
                  <a:pt x="136187" y="3745149"/>
                </a:cubicBezTo>
                <a:cubicBezTo>
                  <a:pt x="121832" y="3763606"/>
                  <a:pt x="105960" y="3781805"/>
                  <a:pt x="97276" y="3803515"/>
                </a:cubicBezTo>
                <a:cubicBezTo>
                  <a:pt x="90791" y="3819728"/>
                  <a:pt x="83952" y="3835803"/>
                  <a:pt x="77821" y="3852153"/>
                </a:cubicBezTo>
                <a:cubicBezTo>
                  <a:pt x="74221" y="3861754"/>
                  <a:pt x="72132" y="3871911"/>
                  <a:pt x="68093" y="3881336"/>
                </a:cubicBezTo>
                <a:cubicBezTo>
                  <a:pt x="62381" y="3894664"/>
                  <a:pt x="54023" y="3906782"/>
                  <a:pt x="48638" y="3920246"/>
                </a:cubicBezTo>
                <a:cubicBezTo>
                  <a:pt x="11181" y="4013889"/>
                  <a:pt x="46604" y="3945795"/>
                  <a:pt x="9727" y="4056434"/>
                </a:cubicBezTo>
                <a:lnTo>
                  <a:pt x="0" y="4085617"/>
                </a:lnTo>
                <a:cubicBezTo>
                  <a:pt x="2829" y="4119568"/>
                  <a:pt x="2999" y="4197375"/>
                  <a:pt x="19455" y="4241259"/>
                </a:cubicBezTo>
                <a:cubicBezTo>
                  <a:pt x="50583" y="4324267"/>
                  <a:pt x="29313" y="4241717"/>
                  <a:pt x="48638" y="4309353"/>
                </a:cubicBezTo>
                <a:cubicBezTo>
                  <a:pt x="66525" y="4371954"/>
                  <a:pt x="45219" y="4327911"/>
                  <a:pt x="87549" y="4387174"/>
                </a:cubicBezTo>
                <a:cubicBezTo>
                  <a:pt x="94344" y="4396688"/>
                  <a:pt x="97875" y="4409054"/>
                  <a:pt x="107004" y="4416357"/>
                </a:cubicBezTo>
                <a:cubicBezTo>
                  <a:pt x="115011" y="4422763"/>
                  <a:pt x="127016" y="4421499"/>
                  <a:pt x="136187" y="4426085"/>
                </a:cubicBezTo>
                <a:cubicBezTo>
                  <a:pt x="146644" y="4431313"/>
                  <a:pt x="155642" y="4439055"/>
                  <a:pt x="165370" y="4445540"/>
                </a:cubicBezTo>
                <a:cubicBezTo>
                  <a:pt x="171855" y="4455268"/>
                  <a:pt x="175311" y="4467928"/>
                  <a:pt x="184825" y="4474723"/>
                </a:cubicBezTo>
                <a:cubicBezTo>
                  <a:pt x="252397" y="4522988"/>
                  <a:pt x="217025" y="4463765"/>
                  <a:pt x="291830" y="4513634"/>
                </a:cubicBezTo>
                <a:cubicBezTo>
                  <a:pt x="311285" y="4526604"/>
                  <a:pt x="328014" y="4545150"/>
                  <a:pt x="350196" y="4552544"/>
                </a:cubicBezTo>
                <a:cubicBezTo>
                  <a:pt x="369651" y="4559029"/>
                  <a:pt x="391498" y="4560625"/>
                  <a:pt x="408561" y="4572000"/>
                </a:cubicBezTo>
                <a:cubicBezTo>
                  <a:pt x="418289" y="4578485"/>
                  <a:pt x="426182" y="4589721"/>
                  <a:pt x="437744" y="4591455"/>
                </a:cubicBezTo>
                <a:cubicBezTo>
                  <a:pt x="492352" y="4599646"/>
                  <a:pt x="547991" y="4597940"/>
                  <a:pt x="603115" y="4601183"/>
                </a:cubicBezTo>
                <a:cubicBezTo>
                  <a:pt x="642026" y="4607668"/>
                  <a:pt x="682424" y="4608163"/>
                  <a:pt x="719847" y="4620638"/>
                </a:cubicBezTo>
                <a:cubicBezTo>
                  <a:pt x="729575" y="4623881"/>
                  <a:pt x="739859" y="4625780"/>
                  <a:pt x="749030" y="4630366"/>
                </a:cubicBezTo>
                <a:cubicBezTo>
                  <a:pt x="759487" y="4635594"/>
                  <a:pt x="767529" y="4645073"/>
                  <a:pt x="778213" y="4649821"/>
                </a:cubicBezTo>
                <a:cubicBezTo>
                  <a:pt x="796953" y="4658150"/>
                  <a:pt x="836578" y="4669276"/>
                  <a:pt x="836578" y="4669276"/>
                </a:cubicBezTo>
                <a:cubicBezTo>
                  <a:pt x="846306" y="4666034"/>
                  <a:pt x="855902" y="4662366"/>
                  <a:pt x="865761" y="4659549"/>
                </a:cubicBezTo>
                <a:cubicBezTo>
                  <a:pt x="984176" y="4625717"/>
                  <a:pt x="999932" y="4652996"/>
                  <a:pt x="1196502" y="4659549"/>
                </a:cubicBezTo>
                <a:cubicBezTo>
                  <a:pt x="1235413" y="4662791"/>
                  <a:pt x="1274188" y="4669276"/>
                  <a:pt x="1313234" y="4669276"/>
                </a:cubicBezTo>
                <a:cubicBezTo>
                  <a:pt x="1358745" y="4669276"/>
                  <a:pt x="1404188" y="4664575"/>
                  <a:pt x="1449421" y="4659549"/>
                </a:cubicBezTo>
                <a:cubicBezTo>
                  <a:pt x="1462709" y="4658073"/>
                  <a:pt x="1475144" y="4652019"/>
                  <a:pt x="1488332" y="4649821"/>
                </a:cubicBezTo>
                <a:cubicBezTo>
                  <a:pt x="1514119" y="4645523"/>
                  <a:pt x="1540154" y="4642830"/>
                  <a:pt x="1566153" y="4640093"/>
                </a:cubicBezTo>
                <a:cubicBezTo>
                  <a:pt x="1671610" y="4628992"/>
                  <a:pt x="1714794" y="4627764"/>
                  <a:pt x="1828800" y="4620638"/>
                </a:cubicBezTo>
                <a:cubicBezTo>
                  <a:pt x="1896172" y="4612216"/>
                  <a:pt x="1897971" y="4613913"/>
                  <a:pt x="1955259" y="4601183"/>
                </a:cubicBezTo>
                <a:cubicBezTo>
                  <a:pt x="2110766" y="4566626"/>
                  <a:pt x="1815881" y="4628858"/>
                  <a:pt x="2062264" y="4572000"/>
                </a:cubicBezTo>
                <a:cubicBezTo>
                  <a:pt x="2081483" y="4567565"/>
                  <a:pt x="2101027" y="4564450"/>
                  <a:pt x="2120630" y="4562272"/>
                </a:cubicBezTo>
                <a:cubicBezTo>
                  <a:pt x="2357646" y="4535936"/>
                  <a:pt x="2733866" y="4545134"/>
                  <a:pt x="2889115" y="4542817"/>
                </a:cubicBezTo>
                <a:cubicBezTo>
                  <a:pt x="2955684" y="4526174"/>
                  <a:pt x="2905503" y="4537302"/>
                  <a:pt x="2996119" y="4523361"/>
                </a:cubicBezTo>
                <a:cubicBezTo>
                  <a:pt x="3015613" y="4520362"/>
                  <a:pt x="3034859" y="4515597"/>
                  <a:pt x="3054485" y="4513634"/>
                </a:cubicBezTo>
                <a:cubicBezTo>
                  <a:pt x="3099770" y="4509106"/>
                  <a:pt x="3145276" y="4507149"/>
                  <a:pt x="3190672" y="4503906"/>
                </a:cubicBezTo>
                <a:cubicBezTo>
                  <a:pt x="3207056" y="4501175"/>
                  <a:pt x="3304607" y="4484451"/>
                  <a:pt x="3317132" y="4484451"/>
                </a:cubicBezTo>
                <a:cubicBezTo>
                  <a:pt x="3544134" y="4484451"/>
                  <a:pt x="3771094" y="4490632"/>
                  <a:pt x="3998068" y="4494178"/>
                </a:cubicBezTo>
                <a:lnTo>
                  <a:pt x="4562272" y="4503906"/>
                </a:lnTo>
                <a:cubicBezTo>
                  <a:pt x="4601183" y="4507149"/>
                  <a:pt x="4640260" y="4508791"/>
                  <a:pt x="4679004" y="4513634"/>
                </a:cubicBezTo>
                <a:cubicBezTo>
                  <a:pt x="4715404" y="4518184"/>
                  <a:pt x="4714787" y="4525011"/>
                  <a:pt x="4747098" y="4533089"/>
                </a:cubicBezTo>
                <a:cubicBezTo>
                  <a:pt x="4763138" y="4537099"/>
                  <a:pt x="4779347" y="4540632"/>
                  <a:pt x="4795736" y="4542817"/>
                </a:cubicBezTo>
                <a:cubicBezTo>
                  <a:pt x="4851637" y="4550270"/>
                  <a:pt x="4956664" y="4557217"/>
                  <a:pt x="5009744" y="4562272"/>
                </a:cubicBezTo>
                <a:cubicBezTo>
                  <a:pt x="5083291" y="4569277"/>
                  <a:pt x="5096954" y="4571952"/>
                  <a:pt x="5165387" y="4581727"/>
                </a:cubicBezTo>
                <a:cubicBezTo>
                  <a:pt x="5175115" y="4588212"/>
                  <a:pt x="5184113" y="4595954"/>
                  <a:pt x="5194570" y="4601183"/>
                </a:cubicBezTo>
                <a:cubicBezTo>
                  <a:pt x="5240983" y="4624390"/>
                  <a:pt x="5351458" y="4619424"/>
                  <a:pt x="5369668" y="4620638"/>
                </a:cubicBezTo>
                <a:cubicBezTo>
                  <a:pt x="5392366" y="4623881"/>
                  <a:pt x="5415278" y="4625869"/>
                  <a:pt x="5437761" y="4630366"/>
                </a:cubicBezTo>
                <a:cubicBezTo>
                  <a:pt x="5447816" y="4632377"/>
                  <a:pt x="5456726" y="4639241"/>
                  <a:pt x="5466944" y="4640093"/>
                </a:cubicBezTo>
                <a:cubicBezTo>
                  <a:pt x="5534879" y="4645754"/>
                  <a:pt x="5603131" y="4646578"/>
                  <a:pt x="5671225" y="4649821"/>
                </a:cubicBezTo>
                <a:cubicBezTo>
                  <a:pt x="5762017" y="4646578"/>
                  <a:pt x="5852939" y="4645942"/>
                  <a:pt x="5943600" y="4640093"/>
                </a:cubicBezTo>
                <a:cubicBezTo>
                  <a:pt x="5953833" y="4639433"/>
                  <a:pt x="5962773" y="4632590"/>
                  <a:pt x="5972783" y="4630366"/>
                </a:cubicBezTo>
                <a:cubicBezTo>
                  <a:pt x="5992037" y="4626087"/>
                  <a:pt x="6011808" y="4624506"/>
                  <a:pt x="6031149" y="4620638"/>
                </a:cubicBezTo>
                <a:cubicBezTo>
                  <a:pt x="6061679" y="4614532"/>
                  <a:pt x="6071432" y="4610452"/>
                  <a:pt x="6099242" y="4601183"/>
                </a:cubicBezTo>
                <a:cubicBezTo>
                  <a:pt x="6108970" y="4594698"/>
                  <a:pt x="6117679" y="4586332"/>
                  <a:pt x="6128425" y="4581727"/>
                </a:cubicBezTo>
                <a:cubicBezTo>
                  <a:pt x="6140713" y="4576461"/>
                  <a:pt x="6154530" y="4575842"/>
                  <a:pt x="6167336" y="4572000"/>
                </a:cubicBezTo>
                <a:cubicBezTo>
                  <a:pt x="6186979" y="4566107"/>
                  <a:pt x="6206247" y="4559029"/>
                  <a:pt x="6225702" y="4552544"/>
                </a:cubicBezTo>
                <a:lnTo>
                  <a:pt x="6254885" y="4542817"/>
                </a:lnTo>
                <a:cubicBezTo>
                  <a:pt x="6302986" y="4470664"/>
                  <a:pt x="6247592" y="4549624"/>
                  <a:pt x="6293796" y="4494178"/>
                </a:cubicBezTo>
                <a:cubicBezTo>
                  <a:pt x="6304175" y="4481723"/>
                  <a:pt x="6312599" y="4467723"/>
                  <a:pt x="6322978" y="4455268"/>
                </a:cubicBezTo>
                <a:cubicBezTo>
                  <a:pt x="6342229" y="4432166"/>
                  <a:pt x="6348145" y="4437553"/>
                  <a:pt x="6361889" y="4406629"/>
                </a:cubicBezTo>
                <a:cubicBezTo>
                  <a:pt x="6370218" y="4387889"/>
                  <a:pt x="6374859" y="4367718"/>
                  <a:pt x="6381344" y="4348263"/>
                </a:cubicBezTo>
                <a:lnTo>
                  <a:pt x="6391072" y="4319080"/>
                </a:lnTo>
                <a:cubicBezTo>
                  <a:pt x="6387829" y="4267199"/>
                  <a:pt x="6388695" y="4214897"/>
                  <a:pt x="6381344" y="4163438"/>
                </a:cubicBezTo>
                <a:cubicBezTo>
                  <a:pt x="6378875" y="4146152"/>
                  <a:pt x="6368020" y="4131150"/>
                  <a:pt x="6361889" y="4114800"/>
                </a:cubicBezTo>
                <a:cubicBezTo>
                  <a:pt x="6358289" y="4105199"/>
                  <a:pt x="6354978" y="4095476"/>
                  <a:pt x="6352161" y="4085617"/>
                </a:cubicBezTo>
                <a:cubicBezTo>
                  <a:pt x="6337819" y="4035417"/>
                  <a:pt x="6353528" y="4057800"/>
                  <a:pt x="6322978" y="4027251"/>
                </a:cubicBezTo>
                <a:cubicBezTo>
                  <a:pt x="6281998" y="3904303"/>
                  <a:pt x="6350357" y="4100862"/>
                  <a:pt x="6293796" y="3968885"/>
                </a:cubicBezTo>
                <a:cubicBezTo>
                  <a:pt x="6288530" y="3956596"/>
                  <a:pt x="6290701" y="3941582"/>
                  <a:pt x="6284068" y="3929974"/>
                </a:cubicBezTo>
                <a:cubicBezTo>
                  <a:pt x="6277243" y="3918030"/>
                  <a:pt x="6263692" y="3911359"/>
                  <a:pt x="6254885" y="3900791"/>
                </a:cubicBezTo>
                <a:cubicBezTo>
                  <a:pt x="6247401" y="3891810"/>
                  <a:pt x="6242225" y="3881121"/>
                  <a:pt x="6235430" y="3871608"/>
                </a:cubicBezTo>
                <a:cubicBezTo>
                  <a:pt x="6226007" y="3858415"/>
                  <a:pt x="6215544" y="3845980"/>
                  <a:pt x="6206247" y="3832698"/>
                </a:cubicBezTo>
                <a:cubicBezTo>
                  <a:pt x="6192838" y="3813542"/>
                  <a:pt x="6186791" y="3787302"/>
                  <a:pt x="6167336" y="3774332"/>
                </a:cubicBezTo>
                <a:cubicBezTo>
                  <a:pt x="6147881" y="3761362"/>
                  <a:pt x="6127427" y="3749776"/>
                  <a:pt x="6108970" y="3735421"/>
                </a:cubicBezTo>
                <a:cubicBezTo>
                  <a:pt x="6053253" y="3692085"/>
                  <a:pt x="6106758" y="3718871"/>
                  <a:pt x="6050604" y="3686783"/>
                </a:cubicBezTo>
                <a:cubicBezTo>
                  <a:pt x="6011803" y="3664611"/>
                  <a:pt x="6001935" y="3667304"/>
                  <a:pt x="5963055" y="3638144"/>
                </a:cubicBezTo>
                <a:cubicBezTo>
                  <a:pt x="5952049" y="3629890"/>
                  <a:pt x="5945319" y="3616592"/>
                  <a:pt x="5933872" y="3608961"/>
                </a:cubicBezTo>
                <a:cubicBezTo>
                  <a:pt x="5925340" y="3603273"/>
                  <a:pt x="5914581" y="3601932"/>
                  <a:pt x="5904689" y="3599234"/>
                </a:cubicBezTo>
                <a:cubicBezTo>
                  <a:pt x="5878892" y="3592199"/>
                  <a:pt x="5853443" y="3582731"/>
                  <a:pt x="5826868" y="3579778"/>
                </a:cubicBezTo>
                <a:cubicBezTo>
                  <a:pt x="5697300" y="3565383"/>
                  <a:pt x="5768595" y="3572303"/>
                  <a:pt x="5612859" y="3560323"/>
                </a:cubicBezTo>
                <a:cubicBezTo>
                  <a:pt x="5593404" y="3557080"/>
                  <a:pt x="5574044" y="3553202"/>
                  <a:pt x="5554493" y="3550595"/>
                </a:cubicBezTo>
                <a:cubicBezTo>
                  <a:pt x="5445891" y="3536115"/>
                  <a:pt x="5498593" y="3551418"/>
                  <a:pt x="5437761" y="3531140"/>
                </a:cubicBezTo>
                <a:lnTo>
                  <a:pt x="4533089" y="3540868"/>
                </a:lnTo>
                <a:cubicBezTo>
                  <a:pt x="4280749" y="3540868"/>
                  <a:pt x="4343484" y="3558731"/>
                  <a:pt x="4231532" y="3521412"/>
                </a:cubicBezTo>
                <a:cubicBezTo>
                  <a:pt x="4207363" y="3448906"/>
                  <a:pt x="4243053" y="3546439"/>
                  <a:pt x="4173166" y="3424136"/>
                </a:cubicBezTo>
                <a:cubicBezTo>
                  <a:pt x="4157822" y="3397284"/>
                  <a:pt x="4135290" y="3324192"/>
                  <a:pt x="4114800" y="3297676"/>
                </a:cubicBezTo>
                <a:cubicBezTo>
                  <a:pt x="4072648" y="3243127"/>
                  <a:pt x="4016853" y="3199393"/>
                  <a:pt x="3978613" y="3142034"/>
                </a:cubicBezTo>
                <a:cubicBezTo>
                  <a:pt x="3835289" y="2927049"/>
                  <a:pt x="4030163" y="3211092"/>
                  <a:pt x="3900791" y="3044757"/>
                </a:cubicBezTo>
                <a:cubicBezTo>
                  <a:pt x="3821679" y="2943042"/>
                  <a:pt x="3906908" y="3031421"/>
                  <a:pt x="3852153" y="2976663"/>
                </a:cubicBezTo>
                <a:cubicBezTo>
                  <a:pt x="3855396" y="2791838"/>
                  <a:pt x="3855723" y="2606938"/>
                  <a:pt x="3861881" y="2422187"/>
                </a:cubicBezTo>
                <a:cubicBezTo>
                  <a:pt x="3862223" y="2411939"/>
                  <a:pt x="3868791" y="2402863"/>
                  <a:pt x="3871608" y="2393004"/>
                </a:cubicBezTo>
                <a:cubicBezTo>
                  <a:pt x="3875281" y="2380149"/>
                  <a:pt x="3877494" y="2366899"/>
                  <a:pt x="3881336" y="2354093"/>
                </a:cubicBezTo>
                <a:cubicBezTo>
                  <a:pt x="3887229" y="2334450"/>
                  <a:pt x="3900791" y="2295727"/>
                  <a:pt x="3900791" y="2295727"/>
                </a:cubicBezTo>
                <a:cubicBezTo>
                  <a:pt x="3925525" y="2122595"/>
                  <a:pt x="3897310" y="2303409"/>
                  <a:pt x="3920247" y="2188723"/>
                </a:cubicBezTo>
                <a:cubicBezTo>
                  <a:pt x="3928923" y="2145342"/>
                  <a:pt x="3929265" y="2123465"/>
                  <a:pt x="3939702" y="2081719"/>
                </a:cubicBezTo>
                <a:cubicBezTo>
                  <a:pt x="3942189" y="2071771"/>
                  <a:pt x="3946187" y="2062264"/>
                  <a:pt x="3949430" y="2052536"/>
                </a:cubicBezTo>
                <a:cubicBezTo>
                  <a:pt x="3953399" y="1953315"/>
                  <a:pt x="3956951" y="1732828"/>
                  <a:pt x="3978613" y="1624519"/>
                </a:cubicBezTo>
                <a:cubicBezTo>
                  <a:pt x="4010418" y="1465494"/>
                  <a:pt x="3995767" y="1526725"/>
                  <a:pt x="4017523" y="1439693"/>
                </a:cubicBezTo>
                <a:cubicBezTo>
                  <a:pt x="4020766" y="1410510"/>
                  <a:pt x="4022786" y="1381165"/>
                  <a:pt x="4027251" y="1352144"/>
                </a:cubicBezTo>
                <a:cubicBezTo>
                  <a:pt x="4029284" y="1338930"/>
                  <a:pt x="4036978" y="1326603"/>
                  <a:pt x="4036978" y="1313234"/>
                </a:cubicBezTo>
                <a:cubicBezTo>
                  <a:pt x="4036978" y="1203619"/>
                  <a:pt x="4032423" y="1204878"/>
                  <a:pt x="4007796" y="1118680"/>
                </a:cubicBezTo>
                <a:cubicBezTo>
                  <a:pt x="4004553" y="1092740"/>
                  <a:pt x="4001765" y="1066738"/>
                  <a:pt x="3998068" y="1040859"/>
                </a:cubicBezTo>
                <a:cubicBezTo>
                  <a:pt x="3995279" y="1021334"/>
                  <a:pt x="3991129" y="1002018"/>
                  <a:pt x="3988340" y="982493"/>
                </a:cubicBezTo>
                <a:cubicBezTo>
                  <a:pt x="3984643" y="956614"/>
                  <a:pt x="3983289" y="930393"/>
                  <a:pt x="3978613" y="904672"/>
                </a:cubicBezTo>
                <a:cubicBezTo>
                  <a:pt x="3976779" y="894583"/>
                  <a:pt x="3971583" y="885382"/>
                  <a:pt x="3968885" y="875489"/>
                </a:cubicBezTo>
                <a:cubicBezTo>
                  <a:pt x="3961850" y="849693"/>
                  <a:pt x="3954213" y="823975"/>
                  <a:pt x="3949430" y="797668"/>
                </a:cubicBezTo>
                <a:cubicBezTo>
                  <a:pt x="3941227" y="752551"/>
                  <a:pt x="3944475" y="704984"/>
                  <a:pt x="3929974" y="661480"/>
                </a:cubicBezTo>
                <a:cubicBezTo>
                  <a:pt x="3926732" y="651753"/>
                  <a:pt x="3922734" y="642245"/>
                  <a:pt x="3920247" y="632298"/>
                </a:cubicBezTo>
                <a:cubicBezTo>
                  <a:pt x="3907171" y="579993"/>
                  <a:pt x="3914912" y="578950"/>
                  <a:pt x="3891064" y="525293"/>
                </a:cubicBezTo>
                <a:cubicBezTo>
                  <a:pt x="3886316" y="514609"/>
                  <a:pt x="3878093" y="505838"/>
                  <a:pt x="3871608" y="496110"/>
                </a:cubicBezTo>
                <a:cubicBezTo>
                  <a:pt x="3865123" y="470170"/>
                  <a:pt x="3860608" y="443656"/>
                  <a:pt x="3852153" y="418289"/>
                </a:cubicBezTo>
                <a:cubicBezTo>
                  <a:pt x="3845668" y="398834"/>
                  <a:pt x="3837672" y="379818"/>
                  <a:pt x="3832698" y="359923"/>
                </a:cubicBezTo>
                <a:cubicBezTo>
                  <a:pt x="3829581" y="347454"/>
                  <a:pt x="3820220" y="305786"/>
                  <a:pt x="3813242" y="291829"/>
                </a:cubicBezTo>
                <a:cubicBezTo>
                  <a:pt x="3795883" y="257111"/>
                  <a:pt x="3782802" y="255651"/>
                  <a:pt x="3754876" y="223736"/>
                </a:cubicBezTo>
                <a:cubicBezTo>
                  <a:pt x="3744200" y="211535"/>
                  <a:pt x="3734686" y="198315"/>
                  <a:pt x="3725693" y="184825"/>
                </a:cubicBezTo>
                <a:cubicBezTo>
                  <a:pt x="3715205" y="169093"/>
                  <a:pt x="3708960" y="150416"/>
                  <a:pt x="3696510" y="136187"/>
                </a:cubicBezTo>
                <a:cubicBezTo>
                  <a:pt x="3685834" y="123986"/>
                  <a:pt x="3670055" y="117383"/>
                  <a:pt x="3657600" y="107004"/>
                </a:cubicBezTo>
                <a:cubicBezTo>
                  <a:pt x="3650554" y="101133"/>
                  <a:pt x="3645775" y="92636"/>
                  <a:pt x="3638144" y="87549"/>
                </a:cubicBezTo>
                <a:cubicBezTo>
                  <a:pt x="3599419" y="61732"/>
                  <a:pt x="3606375" y="73933"/>
                  <a:pt x="3570051" y="58366"/>
                </a:cubicBezTo>
                <a:cubicBezTo>
                  <a:pt x="3556722" y="52654"/>
                  <a:pt x="3544604" y="44296"/>
                  <a:pt x="3531140" y="38910"/>
                </a:cubicBezTo>
                <a:cubicBezTo>
                  <a:pt x="3444316" y="4180"/>
                  <a:pt x="3499738" y="37431"/>
                  <a:pt x="3443591" y="0"/>
                </a:cubicBezTo>
                <a:cubicBezTo>
                  <a:pt x="3362839" y="2125"/>
                  <a:pt x="2999589" y="9060"/>
                  <a:pt x="2869659" y="19455"/>
                </a:cubicBezTo>
                <a:cubicBezTo>
                  <a:pt x="2856332" y="20521"/>
                  <a:pt x="2844063" y="27973"/>
                  <a:pt x="2830749" y="29183"/>
                </a:cubicBezTo>
                <a:cubicBezTo>
                  <a:pt x="2772533" y="34475"/>
                  <a:pt x="2714017" y="35668"/>
                  <a:pt x="2655651" y="38910"/>
                </a:cubicBezTo>
                <a:cubicBezTo>
                  <a:pt x="2645923" y="42153"/>
                  <a:pt x="2636327" y="45821"/>
                  <a:pt x="2626468" y="48638"/>
                </a:cubicBezTo>
                <a:cubicBezTo>
                  <a:pt x="2613613" y="52311"/>
                  <a:pt x="2599165" y="51733"/>
                  <a:pt x="2587557" y="58366"/>
                </a:cubicBezTo>
                <a:cubicBezTo>
                  <a:pt x="2575613" y="65191"/>
                  <a:pt x="2569380" y="79295"/>
                  <a:pt x="2558374" y="87549"/>
                </a:cubicBezTo>
                <a:cubicBezTo>
                  <a:pt x="2539401" y="101779"/>
                  <a:pt x="2500926" y="119210"/>
                  <a:pt x="2480553" y="136187"/>
                </a:cubicBezTo>
                <a:cubicBezTo>
                  <a:pt x="2469985" y="144994"/>
                  <a:pt x="2462229" y="156924"/>
                  <a:pt x="2451370" y="165370"/>
                </a:cubicBezTo>
                <a:cubicBezTo>
                  <a:pt x="2432913" y="179725"/>
                  <a:pt x="2393004" y="204280"/>
                  <a:pt x="2393004" y="204280"/>
                </a:cubicBezTo>
                <a:cubicBezTo>
                  <a:pt x="2386519" y="217250"/>
                  <a:pt x="2381593" y="231125"/>
                  <a:pt x="2373549" y="243191"/>
                </a:cubicBezTo>
                <a:cubicBezTo>
                  <a:pt x="2368462" y="250822"/>
                  <a:pt x="2358812" y="254782"/>
                  <a:pt x="2354093" y="262646"/>
                </a:cubicBezTo>
                <a:cubicBezTo>
                  <a:pt x="2348817" y="271439"/>
                  <a:pt x="2348405" y="282404"/>
                  <a:pt x="2344366" y="291829"/>
                </a:cubicBezTo>
                <a:cubicBezTo>
                  <a:pt x="2338654" y="305158"/>
                  <a:pt x="2331395" y="317770"/>
                  <a:pt x="2324910" y="330740"/>
                </a:cubicBezTo>
                <a:cubicBezTo>
                  <a:pt x="2317832" y="359054"/>
                  <a:pt x="2309570" y="389483"/>
                  <a:pt x="2305455" y="418289"/>
                </a:cubicBezTo>
                <a:cubicBezTo>
                  <a:pt x="2301302" y="447356"/>
                  <a:pt x="2298970" y="476655"/>
                  <a:pt x="2295727" y="505838"/>
                </a:cubicBezTo>
                <a:cubicBezTo>
                  <a:pt x="2292485" y="749029"/>
                  <a:pt x="2292155" y="992277"/>
                  <a:pt x="2286000" y="1235412"/>
                </a:cubicBezTo>
                <a:cubicBezTo>
                  <a:pt x="2285662" y="1248777"/>
                  <a:pt x="2281538" y="1262034"/>
                  <a:pt x="2276272" y="1274323"/>
                </a:cubicBezTo>
                <a:cubicBezTo>
                  <a:pt x="2261991" y="1307645"/>
                  <a:pt x="2243847" y="1339174"/>
                  <a:pt x="2227634" y="1371600"/>
                </a:cubicBezTo>
                <a:cubicBezTo>
                  <a:pt x="2210336" y="1406197"/>
                  <a:pt x="2207995" y="1406288"/>
                  <a:pt x="2198451" y="1439693"/>
                </a:cubicBezTo>
                <a:cubicBezTo>
                  <a:pt x="2194778" y="1452548"/>
                  <a:pt x="2192565" y="1465798"/>
                  <a:pt x="2188723" y="1478604"/>
                </a:cubicBezTo>
                <a:cubicBezTo>
                  <a:pt x="2182830" y="1498247"/>
                  <a:pt x="2169268" y="1536970"/>
                  <a:pt x="2169268" y="1536970"/>
                </a:cubicBezTo>
                <a:cubicBezTo>
                  <a:pt x="2166025" y="1579123"/>
                  <a:pt x="2161022" y="1621177"/>
                  <a:pt x="2159540" y="1663429"/>
                </a:cubicBezTo>
                <a:cubicBezTo>
                  <a:pt x="2156258" y="1756958"/>
                  <a:pt x="2160912" y="2042255"/>
                  <a:pt x="2140085" y="2198451"/>
                </a:cubicBezTo>
                <a:cubicBezTo>
                  <a:pt x="2134888" y="2237429"/>
                  <a:pt x="2129202" y="2232255"/>
                  <a:pt x="2120630" y="2266544"/>
                </a:cubicBezTo>
                <a:cubicBezTo>
                  <a:pt x="2103227" y="2336157"/>
                  <a:pt x="2117647" y="2300908"/>
                  <a:pt x="2101174" y="2383276"/>
                </a:cubicBezTo>
                <a:cubicBezTo>
                  <a:pt x="2099163" y="2393331"/>
                  <a:pt x="2094145" y="2402567"/>
                  <a:pt x="2091447" y="2412459"/>
                </a:cubicBezTo>
                <a:cubicBezTo>
                  <a:pt x="2084412" y="2438256"/>
                  <a:pt x="2076387" y="2463905"/>
                  <a:pt x="2071991" y="2490280"/>
                </a:cubicBezTo>
                <a:cubicBezTo>
                  <a:pt x="2068749" y="2509735"/>
                  <a:pt x="2064871" y="2529095"/>
                  <a:pt x="2062264" y="2548646"/>
                </a:cubicBezTo>
                <a:cubicBezTo>
                  <a:pt x="2058383" y="2577751"/>
                  <a:pt x="2056178" y="2607059"/>
                  <a:pt x="2052536" y="2636195"/>
                </a:cubicBezTo>
                <a:cubicBezTo>
                  <a:pt x="2049692" y="2658946"/>
                  <a:pt x="2046051" y="2681591"/>
                  <a:pt x="2042808" y="2704289"/>
                </a:cubicBezTo>
                <a:cubicBezTo>
                  <a:pt x="2037334" y="2791882"/>
                  <a:pt x="2035385" y="2863259"/>
                  <a:pt x="2023353" y="2947480"/>
                </a:cubicBezTo>
                <a:cubicBezTo>
                  <a:pt x="2021015" y="2963848"/>
                  <a:pt x="2016583" y="2979852"/>
                  <a:pt x="2013625" y="2996119"/>
                </a:cubicBezTo>
                <a:cubicBezTo>
                  <a:pt x="2008212" y="3025890"/>
                  <a:pt x="1997291" y="3094491"/>
                  <a:pt x="1994170" y="3122578"/>
                </a:cubicBezTo>
                <a:cubicBezTo>
                  <a:pt x="1990215" y="3158174"/>
                  <a:pt x="1988191" y="3193964"/>
                  <a:pt x="1984442" y="3229583"/>
                </a:cubicBezTo>
                <a:cubicBezTo>
                  <a:pt x="1981705" y="3255582"/>
                  <a:pt x="1977769" y="3281441"/>
                  <a:pt x="1974715" y="3307404"/>
                </a:cubicBezTo>
                <a:cubicBezTo>
                  <a:pt x="1971284" y="3336565"/>
                  <a:pt x="1969814" y="3365990"/>
                  <a:pt x="1964987" y="3394953"/>
                </a:cubicBezTo>
                <a:cubicBezTo>
                  <a:pt x="1961409" y="3416422"/>
                  <a:pt x="1944663" y="3445329"/>
                  <a:pt x="1935804" y="3463046"/>
                </a:cubicBezTo>
                <a:cubicBezTo>
                  <a:pt x="1930531" y="3489410"/>
                  <a:pt x="1930476" y="3521784"/>
                  <a:pt x="1906621" y="3540868"/>
                </a:cubicBezTo>
                <a:cubicBezTo>
                  <a:pt x="1898614" y="3547273"/>
                  <a:pt x="1887166" y="3547353"/>
                  <a:pt x="1877438" y="3550595"/>
                </a:cubicBezTo>
                <a:cubicBezTo>
                  <a:pt x="1859341" y="3568693"/>
                  <a:pt x="1853345" y="3577234"/>
                  <a:pt x="1828800" y="3589506"/>
                </a:cubicBezTo>
                <a:cubicBezTo>
                  <a:pt x="1819629" y="3594092"/>
                  <a:pt x="1809345" y="3595991"/>
                  <a:pt x="1799617" y="3599234"/>
                </a:cubicBezTo>
                <a:cubicBezTo>
                  <a:pt x="1767263" y="3631587"/>
                  <a:pt x="1795176" y="3609475"/>
                  <a:pt x="1750978" y="3628417"/>
                </a:cubicBezTo>
                <a:cubicBezTo>
                  <a:pt x="1716421" y="3643227"/>
                  <a:pt x="1712193" y="3647789"/>
                  <a:pt x="1682885" y="3667327"/>
                </a:cubicBezTo>
                <a:lnTo>
                  <a:pt x="1536970" y="36576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3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Define a usecase controller object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Define a “create” message for new Order objects</a:t>
            </a:r>
          </a:p>
          <a:p>
            <a:pPr marL="457200" lvl="1" indent="0">
              <a:buNone/>
            </a:pPr>
            <a:r>
              <a:rPr lang="en-US" altLang="en-US" dirty="0" smtClean="0"/>
              <a:t>Customer object creates the Order object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Define other messages</a:t>
            </a:r>
          </a:p>
          <a:p>
            <a:pPr marL="457200" lvl="1" indent="0">
              <a:buNone/>
            </a:pPr>
            <a:r>
              <a:rPr lang="en-US" altLang="en-US" dirty="0" err="1" smtClean="0"/>
              <a:t>addItem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createOrdItem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getDescription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getPrice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updateQty</a:t>
            </a:r>
            <a:r>
              <a:rPr lang="en-US" altLang="en-US" dirty="0" smtClean="0"/>
              <a:t> 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Identify source, destination, and navigation visibility for each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56" y="614065"/>
            <a:ext cx="6781800" cy="603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112" y="152400"/>
            <a:ext cx="877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 Cut Use case realization without View and DA Layers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15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405812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solidFill>
                  <a:schemeClr val="accent1"/>
                </a:solidFill>
              </a:rPr>
              <a:t>Use Cases with Multiple messages:</a:t>
            </a:r>
          </a:p>
          <a:p>
            <a:pPr>
              <a:lnSpc>
                <a:spcPct val="90000"/>
              </a:lnSpc>
            </a:pPr>
            <a:r>
              <a:rPr lang="en-US" altLang="en-US" sz="3200" b="1" dirty="0" smtClean="0">
                <a:solidFill>
                  <a:schemeClr val="accent1"/>
                </a:solidFill>
              </a:rPr>
              <a:t>Adding View and DA Layers</a:t>
            </a:r>
          </a:p>
          <a:p>
            <a:pPr>
              <a:lnSpc>
                <a:spcPct val="90000"/>
              </a:lnSpc>
            </a:pPr>
            <a:endParaRPr lang="en-US" altLang="en-US" sz="3200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Extend one message at a time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View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layer: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Follow the partially developed dialog design/form-menu design in use case realization. 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For example in this case Open </a:t>
            </a:r>
            <a:r>
              <a:rPr lang="en-US" altLang="en-US" sz="2400" dirty="0"/>
              <a:t>Order window and return a Customer </a:t>
            </a:r>
            <a:r>
              <a:rPr lang="en-US" altLang="en-US" sz="2400" dirty="0" smtClean="0"/>
              <a:t>object to populate the new order form.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Data layer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/>
              <a:t>Customer</a:t>
            </a:r>
            <a:r>
              <a:rPr lang="en-US" altLang="en-US" sz="2400" dirty="0"/>
              <a:t> object </a:t>
            </a:r>
            <a:r>
              <a:rPr lang="en-US" altLang="en-US" sz="2400" dirty="0" smtClean="0"/>
              <a:t>is persistent so it will initialize itself by populating from the database.</a:t>
            </a:r>
            <a:endParaRPr lang="en-US" altLang="en-US" sz="2400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Add </a:t>
            </a:r>
            <a:r>
              <a:rPr lang="en-US" altLang="en-US" sz="2400" b="1" dirty="0"/>
              <a:t>items</a:t>
            </a:r>
            <a:r>
              <a:rPr lang="en-US" altLang="en-US" sz="2400" dirty="0"/>
              <a:t> to an </a:t>
            </a:r>
            <a:r>
              <a:rPr lang="en-US" altLang="en-US" sz="2400" b="1" dirty="0"/>
              <a:t>order</a:t>
            </a:r>
            <a:r>
              <a:rPr lang="en-US" altLang="en-US" sz="2400" dirty="0"/>
              <a:t> with a repeating message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Save </a:t>
            </a:r>
            <a:r>
              <a:rPr lang="en-US" altLang="en-US" sz="2400" b="1" dirty="0"/>
              <a:t>Order</a:t>
            </a:r>
            <a:r>
              <a:rPr lang="en-US" altLang="en-US" sz="2400" dirty="0"/>
              <a:t> and </a:t>
            </a:r>
            <a:r>
              <a:rPr lang="en-US" altLang="en-US" sz="2400" b="1" dirty="0" err="1"/>
              <a:t>OrderItem</a:t>
            </a:r>
            <a:r>
              <a:rPr lang="en-US" altLang="en-US" sz="2400" dirty="0"/>
              <a:t> to the database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Update database inventory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Complete transaction </a:t>
            </a:r>
          </a:p>
        </p:txBody>
      </p:sp>
    </p:spTree>
    <p:extLst>
      <p:ext uri="{BB962C8B-B14F-4D97-AF65-F5344CB8AC3E}">
        <p14:creationId xmlns:p14="http://schemas.microsoft.com/office/powerpoint/2010/main" val="30038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2637E-E46F-4DC1-8162-A6A19EADB27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152400" y="762000"/>
            <a:ext cx="2286000" cy="118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 smtClean="0"/>
              <a:t>Three Layered UC Realization for the </a:t>
            </a:r>
            <a:r>
              <a:rPr lang="en-US" altLang="en-US" sz="2200" b="1" dirty="0" err="1" smtClean="0">
                <a:solidFill>
                  <a:srgbClr val="C00000"/>
                </a:solidFill>
              </a:rPr>
              <a:t>startOrder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 </a:t>
            </a:r>
            <a:r>
              <a:rPr lang="en-US" altLang="en-US" sz="2200" dirty="0"/>
              <a:t>message</a:t>
            </a:r>
          </a:p>
        </p:txBody>
      </p:sp>
      <p:pic>
        <p:nvPicPr>
          <p:cNvPr id="530438" name="Picture 6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3400"/>
            <a:ext cx="5548313" cy="559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5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13255-A02B-43FB-AD4E-B0661E30B85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Object-Oriented Analysis and Design and the Unified Process</a:t>
            </a:r>
          </a:p>
        </p:txBody>
      </p:sp>
      <p:pic>
        <p:nvPicPr>
          <p:cNvPr id="528390" name="Picture 6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560387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228600" y="914400"/>
            <a:ext cx="2286000" cy="91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/>
              <a:t>Three Layered UC Realization for the </a:t>
            </a:r>
            <a:r>
              <a:rPr lang="en-US" altLang="en-US" sz="2200" b="1" dirty="0" err="1">
                <a:solidFill>
                  <a:srgbClr val="C00000"/>
                </a:solidFill>
              </a:rPr>
              <a:t>addItem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message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07257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D189A-F42C-4D8B-838F-746F94A7E49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Object-Oriented Analysis and Design and the Unified Process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2286000" cy="91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/>
              <a:t>Three Layered UC Realization for the 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final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message</a:t>
            </a:r>
          </a:p>
        </p:txBody>
      </p:sp>
      <p:pic>
        <p:nvPicPr>
          <p:cNvPr id="545796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"/>
            <a:ext cx="621665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21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43FD-1A50-416F-8315-7C877485A59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944562"/>
          </a:xfrm>
        </p:spPr>
        <p:txBody>
          <a:bodyPr/>
          <a:lstStyle/>
          <a:p>
            <a:pPr algn="l"/>
            <a:r>
              <a:rPr lang="en-US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Design </a:t>
            </a: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Diagram: Finalization</a:t>
            </a:r>
            <a:endParaRPr lang="en-US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800" dirty="0"/>
              <a:t>Add classes for the view and data access </a:t>
            </a:r>
            <a:r>
              <a:rPr lang="en-US" altLang="en-US" sz="2800" dirty="0" smtClean="0"/>
              <a:t>layers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Update classes with method signatures</a:t>
            </a:r>
          </a:p>
          <a:p>
            <a:pPr marL="457200" lvl="1" indent="0">
              <a:buNone/>
            </a:pPr>
            <a:r>
              <a:rPr lang="en-US" altLang="en-US" dirty="0"/>
              <a:t>Constructor and get and set methods are optional</a:t>
            </a:r>
          </a:p>
          <a:p>
            <a:pPr marL="457200" lvl="1" indent="0">
              <a:buNone/>
            </a:pPr>
            <a:r>
              <a:rPr lang="en-US" altLang="en-US" dirty="0"/>
              <a:t>Use case specific methods are </a:t>
            </a:r>
            <a:r>
              <a:rPr lang="en-US" altLang="en-US" dirty="0" smtClean="0"/>
              <a:t>required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800" dirty="0"/>
              <a:t>Every message in a sequence diagram requires a method in the destination </a:t>
            </a:r>
            <a:r>
              <a:rPr lang="en-US" altLang="en-US" sz="2800" dirty="0" smtClean="0"/>
              <a:t>object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Include the new user controller classes and add navigation </a:t>
            </a:r>
            <a:r>
              <a:rPr lang="en-US" altLang="en-US" dirty="0"/>
              <a:t>arrows</a:t>
            </a:r>
          </a:p>
        </p:txBody>
      </p:sp>
    </p:spTree>
    <p:extLst>
      <p:ext uri="{BB962C8B-B14F-4D97-AF65-F5344CB8AC3E}">
        <p14:creationId xmlns:p14="http://schemas.microsoft.com/office/powerpoint/2010/main" val="3866488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FEB6-60A6-499E-89D5-B2944EA404E3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535556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5348288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381000" y="609600"/>
            <a:ext cx="2590800" cy="91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 smtClean="0"/>
              <a:t>Updated </a:t>
            </a:r>
            <a:r>
              <a:rPr lang="en-US" altLang="en-US" sz="2200" dirty="0"/>
              <a:t>design class diagram for the domain layer</a:t>
            </a:r>
          </a:p>
        </p:txBody>
      </p:sp>
    </p:spTree>
    <p:extLst>
      <p:ext uri="{BB962C8B-B14F-4D97-AF65-F5344CB8AC3E}">
        <p14:creationId xmlns:p14="http://schemas.microsoft.com/office/powerpoint/2010/main" val="114176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Design Process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Verify and validate (V&amp;V) the analysis models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Balancing Functional &amp; Structural Models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Balancing Functional &amp; Behavioral </a:t>
            </a:r>
            <a:r>
              <a:rPr lang="en-US" sz="2400" dirty="0" smtClean="0">
                <a:solidFill>
                  <a:srgbClr val="C00000"/>
                </a:solidFill>
              </a:rPr>
              <a:t>Models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Balancing Structural &amp; Behavioral Models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Evolve the analysis models into design models</a:t>
            </a:r>
          </a:p>
          <a:p>
            <a:pPr lvl="1"/>
            <a:r>
              <a:rPr lang="en-US" dirty="0" smtClean="0"/>
              <a:t>factoring, partitioning &amp; collaboration, and layering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Create packages and utilize package diagrams</a:t>
            </a:r>
          </a:p>
          <a:p>
            <a:pPr marL="800100" lvl="2" indent="0">
              <a:buNone/>
            </a:pPr>
            <a:r>
              <a:rPr lang="en-US" dirty="0" smtClean="0"/>
              <a:t>Generic  construct that groups models together and is used to reduce complexity of models. A package diagram shows packages [Model granularity]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Decide upon a design strategy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/>
              <a:t>Custom Development, </a:t>
            </a:r>
            <a:r>
              <a:rPr lang="en-US" sz="2400" dirty="0" smtClean="0"/>
              <a:t>Packaged Software, Outsourcing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079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84292-B907-43C5-86FF-1E6A95E3A1C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Package Diagrams-Structuring the Major Components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Associates classes of related </a:t>
            </a:r>
            <a:r>
              <a:rPr lang="en-US" altLang="en-US" sz="2800" dirty="0" smtClean="0"/>
              <a:t>groups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One option is to separate the view, domain, and data access layers into separate packages </a:t>
            </a:r>
            <a:endParaRPr lang="en-US" altLang="en-US" sz="28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Indicate dependency relationships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Shows which elements affect other elements in a system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May exist between packages, or between classes within </a:t>
            </a:r>
            <a:r>
              <a:rPr lang="en-US" altLang="en-US" dirty="0" smtClean="0"/>
              <a:t>packages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Packages can be nested</a:t>
            </a:r>
          </a:p>
        </p:txBody>
      </p:sp>
    </p:spTree>
    <p:extLst>
      <p:ext uri="{BB962C8B-B14F-4D97-AF65-F5344CB8AC3E}">
        <p14:creationId xmlns:p14="http://schemas.microsoft.com/office/powerpoint/2010/main" val="3032141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5CFA-2779-4953-9150-B9D5EA206ADE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537605" name="Picture 5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4095750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1066800" y="5486400"/>
            <a:ext cx="6934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/>
              <a:t>		           		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dirty="0" smtClean="0"/>
              <a:t>Three-layer </a:t>
            </a:r>
            <a:r>
              <a:rPr lang="en-US" altLang="en-US" sz="2200" dirty="0"/>
              <a:t>package </a:t>
            </a:r>
            <a:r>
              <a:rPr lang="en-US" altLang="en-US" sz="2200" dirty="0" smtClean="0"/>
              <a:t>diagram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122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1- </a:t>
            </a:r>
            <a:r>
              <a:rPr lang="en-US" sz="3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Factoring</a:t>
            </a:r>
          </a:p>
          <a:p>
            <a:endParaRPr lang="en-US" dirty="0"/>
          </a:p>
          <a:p>
            <a:r>
              <a:rPr lang="en-US" dirty="0" smtClean="0"/>
              <a:t>Creating modules that account for similarities and differences between units of interest</a:t>
            </a:r>
          </a:p>
          <a:p>
            <a:endParaRPr lang="en-US" dirty="0" smtClean="0"/>
          </a:p>
          <a:p>
            <a:r>
              <a:rPr lang="en-US" dirty="0" smtClean="0"/>
              <a:t>New classes formed through a:</a:t>
            </a:r>
          </a:p>
          <a:p>
            <a:pPr lvl="1"/>
            <a:r>
              <a:rPr lang="en-US" dirty="0" smtClean="0"/>
              <a:t>Generalization (a-kind-of) relationship, or a</a:t>
            </a:r>
          </a:p>
          <a:p>
            <a:pPr lvl="1"/>
            <a:r>
              <a:rPr lang="en-US" dirty="0" smtClean="0"/>
              <a:t>Aggregation (has-parts) relationship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Abstraction—create a higher level class (e.g., create an Employee class from a set of job positions)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Refinement—create a detailed class (e.g., create a secretary or bookkeeper from the Employee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6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2-Partitioning and Collaboration</a:t>
            </a:r>
          </a:p>
          <a:p>
            <a:pPr marL="0" indent="0">
              <a:buNone/>
            </a:pPr>
            <a:r>
              <a:rPr lang="en-US" dirty="0" smtClean="0"/>
              <a:t>Partition: create a sub-system of closely collaborating classes</a:t>
            </a:r>
          </a:p>
          <a:p>
            <a:pPr lvl="1"/>
            <a:r>
              <a:rPr lang="en-US" dirty="0" smtClean="0"/>
              <a:t>Base partitions on patterns of activity (e.g., collaborations found in a communication diagram)</a:t>
            </a:r>
          </a:p>
          <a:p>
            <a:pPr lvl="1"/>
            <a:r>
              <a:rPr lang="en-US" dirty="0" smtClean="0"/>
              <a:t>Greater 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coupling</a:t>
            </a:r>
            <a:r>
              <a:rPr lang="en-US" dirty="0" smtClean="0"/>
              <a:t> among classes may identify partitions (e.g., more messages passes between objects suggests that they belong in the same partition)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Identifying partitions and collaborations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determines which classes should be grouped together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7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3- Layering (Divide and Rule!)</a:t>
            </a:r>
          </a:p>
          <a:p>
            <a:r>
              <a:rPr lang="en-US" dirty="0" smtClean="0"/>
              <a:t>System </a:t>
            </a:r>
            <a:r>
              <a:rPr lang="en-US" dirty="0" smtClean="0">
                <a:solidFill>
                  <a:srgbClr val="C00000"/>
                </a:solidFill>
              </a:rPr>
              <a:t>environment information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must now be added as new layers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layers to represent and separate elements of the software architecture</a:t>
            </a:r>
          </a:p>
          <a:p>
            <a:pPr lvl="1"/>
            <a:r>
              <a:rPr lang="en-US" dirty="0" smtClean="0"/>
              <a:t>Easier to understand a complex system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Model-view-controller (MVC) architecture {SmallTalk}</a:t>
            </a:r>
          </a:p>
          <a:p>
            <a:pPr lvl="2"/>
            <a:r>
              <a:rPr lang="en-US" dirty="0" smtClean="0"/>
              <a:t>Separates application logic from user interface</a:t>
            </a:r>
          </a:p>
          <a:p>
            <a:pPr lvl="1"/>
            <a:r>
              <a:rPr lang="en-US" dirty="0" smtClean="0"/>
              <a:t>Proposed layers:</a:t>
            </a:r>
          </a:p>
          <a:p>
            <a:pPr lvl="2"/>
            <a:r>
              <a:rPr lang="en-US" dirty="0" smtClean="0"/>
              <a:t>Foundation (e.g., container classes)</a:t>
            </a:r>
          </a:p>
          <a:p>
            <a:pPr lvl="2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domain </a:t>
            </a:r>
            <a:r>
              <a:rPr lang="en-US" dirty="0" smtClean="0"/>
              <a:t>(e.g., encapsulation, inheritance, polymorphism)</a:t>
            </a:r>
          </a:p>
          <a:p>
            <a:pPr lvl="2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management </a:t>
            </a:r>
            <a:r>
              <a:rPr lang="en-US" dirty="0" smtClean="0"/>
              <a:t>(e.g., data storage and retrieval)</a:t>
            </a:r>
          </a:p>
          <a:p>
            <a:pPr lvl="2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interface </a:t>
            </a:r>
            <a:r>
              <a:rPr lang="en-US" dirty="0" smtClean="0"/>
              <a:t>(e.g., data input forms)</a:t>
            </a:r>
          </a:p>
          <a:p>
            <a:pPr lvl="2"/>
            <a:r>
              <a:rPr lang="en-US" dirty="0" smtClean="0"/>
              <a:t>Physical architecture (e.g., specific computers and networks)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Evolution of Analysis Models into Design Models</a:t>
            </a:r>
            <a:br>
              <a:rPr lang="en-US" altLang="en-US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en-US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Object-Oriented Approach </a:t>
            </a:r>
            <a:r>
              <a:rPr lang="en-US" altLang="en-US" sz="2000" b="1" dirty="0"/>
              <a:t>[</a:t>
            </a:r>
            <a:r>
              <a:rPr lang="en-US" altLang="en-US" sz="2000" b="1" dirty="0" smtClean="0"/>
              <a:t>Satzinger et al (2005)]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/>
              <a:t>Create a first-cut model of the design class diagrams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/>
              <a:t>Realize each use case with a sequence diagram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/>
              <a:t>Update the design class diagrams</a:t>
            </a:r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</a:t>
            </a:r>
            <a:r>
              <a:rPr lang="en-US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Method names, attributes, and navigation visibility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/>
              <a:t>Partition the design class diagrams into related functions using package diagrams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65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Design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Design class diagrams are </a:t>
            </a:r>
            <a:r>
              <a:rPr lang="en-US" altLang="en-US" dirty="0" smtClean="0">
                <a:solidFill>
                  <a:srgbClr val="C00000"/>
                </a:solidFill>
              </a:rPr>
              <a:t>extensions</a:t>
            </a:r>
            <a:r>
              <a:rPr lang="en-US" altLang="en-US" dirty="0" smtClean="0"/>
              <a:t> of domain class model diagrams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Elaborate on attribute details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Define parameters and return values of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Define the internal logic of methods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 first-cut design class diagram is based on the domain model and </a:t>
            </a:r>
            <a:r>
              <a:rPr lang="en-US" altLang="en-US" dirty="0" smtClean="0">
                <a:solidFill>
                  <a:srgbClr val="C00000"/>
                </a:solidFill>
              </a:rPr>
              <a:t>engineering design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6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1269</Words>
  <Application>Microsoft Office PowerPoint</Application>
  <PresentationFormat>On-screen Show (4:3)</PresentationFormat>
  <Paragraphs>277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Introduction to Systems Design</vt:lpstr>
      <vt:lpstr>PowerPoint Presentation</vt:lpstr>
      <vt:lpstr>Analysis vs Design Modeling</vt:lpstr>
      <vt:lpstr>PowerPoint Presentation</vt:lpstr>
      <vt:lpstr>PowerPoint Presentation</vt:lpstr>
      <vt:lpstr>PowerPoint Presentation</vt:lpstr>
      <vt:lpstr>PowerPoint Presentation</vt:lpstr>
      <vt:lpstr>Evolution of Analysis Models into Design Models The Object-Oriented Approach [Satzinger et al (2005)]</vt:lpstr>
      <vt:lpstr>Design Class Diagrams</vt:lpstr>
      <vt:lpstr>Engineering/O-O Design Principles</vt:lpstr>
      <vt:lpstr>PowerPoint Presentation</vt:lpstr>
      <vt:lpstr>Navigation visibility between Customer and Order - coupling </vt:lpstr>
      <vt:lpstr>Developing the First-Cut Design Class Diagram</vt:lpstr>
      <vt:lpstr>PowerPoint Presentation</vt:lpstr>
      <vt:lpstr> Guidelines for developing Navigation Visibility </vt:lpstr>
      <vt:lpstr>PowerPoint Presentation</vt:lpstr>
      <vt:lpstr>Realizing Use Cases and Defining Methods</vt:lpstr>
      <vt:lpstr>PowerPoint Presentation</vt:lpstr>
      <vt:lpstr>Use Case Controller</vt:lpstr>
      <vt:lpstr>System Sequence  and Sequence Diagrams</vt:lpstr>
      <vt:lpstr>Usecase Realization: First cut sequence diagram</vt:lpstr>
      <vt:lpstr>Layering : Three layered Design Problem Domain, Data Access, View(UI) based on MVC Architecture</vt:lpstr>
      <vt:lpstr>PowerPoint Presentation</vt:lpstr>
      <vt:lpstr>Design Class Stereotypes</vt:lpstr>
      <vt:lpstr>PowerPoint Presentation</vt:lpstr>
      <vt:lpstr>Design Class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Class Diagram: Finalization</vt:lpstr>
      <vt:lpstr>PowerPoint Presentation</vt:lpstr>
      <vt:lpstr>Package Diagrams-Structuring the Major Components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Systems Design</dc:title>
  <dc:creator>AR</dc:creator>
  <cp:lastModifiedBy>Abid Rana</cp:lastModifiedBy>
  <cp:revision>25</cp:revision>
  <dcterms:created xsi:type="dcterms:W3CDTF">2014-01-14T14:27:21Z</dcterms:created>
  <dcterms:modified xsi:type="dcterms:W3CDTF">2014-01-21T19:06:39Z</dcterms:modified>
</cp:coreProperties>
</file>