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7D9260-A133-4702-B74A-AB78E3F159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DEFCC6-97E9-4B71-A8FB-BD5552F4E5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6DDACA-2507-4645-BDF4-05C7E779A7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7FD989-3863-4D38-AD05-1F415FB222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DFB77C-EE9A-4F0E-BD12-0F7ECFEC9C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F3129E-8362-48F2-8CC4-B316D9AC63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DD34A6-669D-4EA1-8C2F-D2F02EA40B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0CB5F8-E36C-4CCF-B301-8092095FA6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940E46-19BF-4723-AC28-CA87D1612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C5C1E9-EC96-4B51-B522-562D8C81EB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D5D26-75E9-4DA8-BC73-3AD5577554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234BB-68A5-4647-B35B-31339B5FB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ko-KR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ko-KR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바탕"/>
              </a:defRPr>
            </a:lvl1pPr>
          </a:lstStyle>
          <a:p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바탕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바탕"/>
              </a:defRPr>
            </a:lvl1pPr>
          </a:lstStyle>
          <a:p>
            <a:pPr algn="r">
              <a:buNone/>
            </a:pPr>
            <a:fld id="{CB437A3C-AA24-4E1D-AFE4-9F3B52EDA408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"/>
          <p:cNvGraphicFramePr/>
          <p:nvPr/>
        </p:nvGraphicFramePr>
        <p:xfrm>
          <a:off x="586440" y="568080"/>
          <a:ext cx="1573560" cy="2283120"/>
        </p:xfrm>
        <a:graphic>
          <a:graphicData uri="http://schemas.openxmlformats.org/drawingml/2006/table">
            <a:tbl>
              <a:tblPr/>
              <a:tblGrid>
                <a:gridCol w="1573560"/>
              </a:tblGrid>
              <a:tr h="4204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Buyer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900" spc="-1" strike="noStrike">
                          <a:latin typeface="맑은 고딕"/>
                        </a:rPr>
                        <a:t>buyer_id (PK)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04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latin typeface="맑은 고딕"/>
                        </a:rPr>
                        <a:t>buyer_name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1" lang="en-US" sz="900" spc="-1" strike="noStrike">
                          <a:latin typeface="맑은 고딕"/>
                        </a:rPr>
                        <a:t>buyer_lgu (FK)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buyer_bank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buyer_bankno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buyer_bankname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buyer_zip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buyer_add1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buyer_add2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buyer_comtel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buyer_fax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"/>
          <p:cNvGraphicFramePr/>
          <p:nvPr/>
        </p:nvGraphicFramePr>
        <p:xfrm>
          <a:off x="2520000" y="850320"/>
          <a:ext cx="2160000" cy="3630240"/>
        </p:xfrm>
        <a:graphic>
          <a:graphicData uri="http://schemas.openxmlformats.org/drawingml/2006/table">
            <a:tbl>
              <a:tblPr/>
              <a:tblGrid>
                <a:gridCol w="2160000"/>
              </a:tblGrid>
              <a:tr h="-7840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Prod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900" spc="-1" strike="noStrike">
                          <a:latin typeface="맑은 고딕"/>
                        </a:rPr>
                        <a:t>prod_id(PK)- </a:t>
                      </a:r>
                      <a:r>
                        <a:rPr b="1" lang="ko-KR" sz="900" spc="-1" strike="noStrike">
                          <a:latin typeface="맑은 고딕"/>
                        </a:rPr>
                        <a:t>상품코드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04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latin typeface="맑은 고딕"/>
                        </a:rPr>
                        <a:t>prod_name - </a:t>
                      </a:r>
                      <a:r>
                        <a:rPr b="0" lang="ko-KR" sz="900" spc="-1" strike="noStrike">
                          <a:latin typeface="맑은 고딕"/>
                        </a:rPr>
                        <a:t>상품명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1" lang="en-US" sz="900" spc="-1" strike="noStrike">
                          <a:latin typeface="맑은 고딕"/>
                        </a:rPr>
                        <a:t>prod_lgu(FK) - </a:t>
                      </a:r>
                      <a:r>
                        <a:rPr b="1" lang="ko-KR" sz="900" spc="-1" strike="noStrike">
                          <a:latin typeface="맑은 고딕"/>
                        </a:rPr>
                        <a:t>상품분류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1" lang="en-US" sz="900" spc="-1" strike="noStrike">
                          <a:latin typeface="맑은 고딕"/>
                        </a:rPr>
                        <a:t>prod_buyer(FK) - </a:t>
                      </a:r>
                      <a:r>
                        <a:rPr b="1" lang="ko-KR" sz="900" spc="-1" strike="noStrike">
                          <a:latin typeface="맑은 고딕"/>
                        </a:rPr>
                        <a:t>공급업체</a:t>
                      </a:r>
                      <a:r>
                        <a:rPr b="1" lang="en-US" sz="900" spc="-1" strike="noStrike">
                          <a:latin typeface="맑은 고딕"/>
                        </a:rPr>
                        <a:t>(</a:t>
                      </a:r>
                      <a:r>
                        <a:rPr b="1" lang="ko-KR" sz="900" spc="-1" strike="noStrike">
                          <a:latin typeface="맑은 고딕"/>
                        </a:rPr>
                        <a:t>코드</a:t>
                      </a:r>
                      <a:r>
                        <a:rPr b="1" lang="en-US" sz="900" spc="-1" strike="noStrike">
                          <a:latin typeface="맑은 고딕"/>
                        </a:rPr>
                        <a:t>)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prod_cost - </a:t>
                      </a:r>
                      <a:r>
                        <a:rPr b="0" lang="ko-KR" sz="900" spc="-1" strike="noStrike">
                          <a:latin typeface="맑은 고딕"/>
                        </a:rPr>
                        <a:t>매입가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prod_price - </a:t>
                      </a:r>
                      <a:r>
                        <a:rPr b="0" lang="ko-KR" sz="900" spc="-1" strike="noStrike">
                          <a:latin typeface="맑은 고딕"/>
                        </a:rPr>
                        <a:t>소비자가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prod_sale - </a:t>
                      </a:r>
                      <a:r>
                        <a:rPr b="0" lang="ko-KR" sz="900" spc="-1" strike="noStrike">
                          <a:latin typeface="맑은 고딕"/>
                        </a:rPr>
                        <a:t>판매가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prod_outline - </a:t>
                      </a:r>
                      <a:r>
                        <a:rPr b="0" lang="ko-KR" sz="900" spc="-1" strike="noStrike">
                          <a:latin typeface="맑은 고딕"/>
                        </a:rPr>
                        <a:t>상품개략설명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prod_detail - </a:t>
                      </a:r>
                      <a:r>
                        <a:rPr b="0" lang="ko-KR" sz="900" spc="-1" strike="noStrike">
                          <a:latin typeface="맑은 고딕"/>
                        </a:rPr>
                        <a:t>상품상세설명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prod_img - </a:t>
                      </a:r>
                      <a:r>
                        <a:rPr b="0" lang="ko-KR" sz="900" spc="-1" strike="noStrike">
                          <a:latin typeface="맑은 고딕"/>
                        </a:rPr>
                        <a:t>이미지</a:t>
                      </a:r>
                      <a:r>
                        <a:rPr b="0" lang="en-US" sz="900" spc="-1" strike="noStrike">
                          <a:latin typeface="맑은 고딕"/>
                        </a:rPr>
                        <a:t>(</a:t>
                      </a:r>
                      <a:r>
                        <a:rPr b="0" lang="ko-KR" sz="900" spc="-1" strike="noStrike">
                          <a:latin typeface="맑은 고딕"/>
                        </a:rPr>
                        <a:t>소</a:t>
                      </a:r>
                      <a:r>
                        <a:rPr b="0" lang="en-US" sz="900" spc="-1" strike="noStrike">
                          <a:latin typeface="맑은 고딕"/>
                        </a:rPr>
                        <a:t>)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prod_totalstock - </a:t>
                      </a:r>
                      <a:r>
                        <a:rPr b="0" lang="ko-KR" sz="900" spc="-1" strike="noStrike">
                          <a:latin typeface="맑은 고딕"/>
                        </a:rPr>
                        <a:t>재고수량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prod_insdate - </a:t>
                      </a:r>
                      <a:r>
                        <a:rPr b="0" lang="ko-KR" sz="900" spc="-1" strike="noStrike">
                          <a:latin typeface="맑은 고딕"/>
                        </a:rPr>
                        <a:t>신규일자</a:t>
                      </a:r>
                      <a:r>
                        <a:rPr b="0" lang="en-US" sz="900" spc="-1" strike="noStrike">
                          <a:latin typeface="맑은 고딕"/>
                        </a:rPr>
                        <a:t>(</a:t>
                      </a:r>
                      <a:r>
                        <a:rPr b="0" lang="ko-KR" sz="900" spc="-1" strike="noStrike">
                          <a:latin typeface="맑은 고딕"/>
                        </a:rPr>
                        <a:t>등록일</a:t>
                      </a:r>
                      <a:r>
                        <a:rPr b="0" lang="en-US" sz="900" spc="-1" strike="noStrike">
                          <a:latin typeface="맑은 고딕"/>
                        </a:rPr>
                        <a:t>)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prod_properstock - </a:t>
                      </a:r>
                      <a:r>
                        <a:rPr b="0" lang="ko-KR" sz="900" spc="-1" strike="noStrike">
                          <a:latin typeface="맑은 고딕"/>
                        </a:rPr>
                        <a:t>안전재고수량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prod_size - </a:t>
                      </a:r>
                      <a:r>
                        <a:rPr b="0" lang="ko-KR" sz="900" spc="-1" strike="noStrike">
                          <a:latin typeface="맑은 고딕"/>
                        </a:rPr>
                        <a:t>크기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prod_color - </a:t>
                      </a:r>
                      <a:r>
                        <a:rPr b="0" lang="ko-KR" sz="900" spc="-1" strike="noStrike">
                          <a:latin typeface="맑은 고딕"/>
                        </a:rPr>
                        <a:t>색상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prod_delivery - </a:t>
                      </a:r>
                      <a:r>
                        <a:rPr b="0" lang="ko-KR" sz="900" spc="-1" strike="noStrike">
                          <a:latin typeface="맑은 고딕"/>
                        </a:rPr>
                        <a:t>배달특기사항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prod_unit- </a:t>
                      </a:r>
                      <a:r>
                        <a:rPr b="0" lang="ko-KR" sz="900" spc="-1" strike="noStrike">
                          <a:latin typeface="맑은 고딕"/>
                        </a:rPr>
                        <a:t>단위</a:t>
                      </a:r>
                      <a:r>
                        <a:rPr b="0" lang="en-US" sz="900" spc="-1" strike="noStrike">
                          <a:latin typeface="맑은 고딕"/>
                        </a:rPr>
                        <a:t>(</a:t>
                      </a:r>
                      <a:r>
                        <a:rPr b="0" lang="ko-KR" sz="900" spc="-1" strike="noStrike">
                          <a:latin typeface="맑은 고딕"/>
                        </a:rPr>
                        <a:t>수량</a:t>
                      </a:r>
                      <a:r>
                        <a:rPr b="0" lang="en-US" sz="900" spc="-1" strike="noStrike">
                          <a:latin typeface="맑은 고딕"/>
                        </a:rPr>
                        <a:t>)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prod_qtyin - </a:t>
                      </a:r>
                      <a:r>
                        <a:rPr b="0" lang="ko-KR" sz="900" spc="-1" strike="noStrike">
                          <a:latin typeface="맑은 고딕"/>
                        </a:rPr>
                        <a:t>총입고수량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prod_qtysale – </a:t>
                      </a:r>
                      <a:r>
                        <a:rPr b="0" lang="ko-KR" sz="900" spc="-1" strike="noStrike">
                          <a:latin typeface="맑은 고딕"/>
                        </a:rPr>
                        <a:t>총판매수량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prod_mileage – </a:t>
                      </a:r>
                      <a:r>
                        <a:rPr b="0" lang="ko-KR" sz="900" spc="-1" strike="noStrike">
                          <a:latin typeface="맑은 고딕"/>
                        </a:rPr>
                        <a:t>개당 마일리지 점수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"/>
          <p:cNvGraphicFramePr/>
          <p:nvPr/>
        </p:nvGraphicFramePr>
        <p:xfrm>
          <a:off x="5508720" y="4170600"/>
          <a:ext cx="1615680" cy="1099800"/>
        </p:xfrm>
        <a:graphic>
          <a:graphicData uri="http://schemas.openxmlformats.org/drawingml/2006/table">
            <a:tbl>
              <a:tblPr/>
              <a:tblGrid>
                <a:gridCol w="1616040"/>
              </a:tblGrid>
              <a:tr h="3805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Buyprod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900" spc="-1" strike="noStrike">
                          <a:latin typeface="맑은 고딕"/>
                        </a:rPr>
                        <a:t>buy_date(PK)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1" lang="en-US" sz="900" spc="-1" strike="noStrike">
                          <a:latin typeface="맑은 고딕"/>
                        </a:rPr>
                        <a:t>buy_prod(PK,FK)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04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latin typeface="맑은 고딕"/>
                        </a:rPr>
                        <a:t>buy_qty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buy_cost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"/>
          <p:cNvGraphicFramePr/>
          <p:nvPr/>
        </p:nvGraphicFramePr>
        <p:xfrm>
          <a:off x="5357520" y="393840"/>
          <a:ext cx="1615680" cy="3407400"/>
        </p:xfrm>
        <a:graphic>
          <a:graphicData uri="http://schemas.openxmlformats.org/drawingml/2006/table">
            <a:tbl>
              <a:tblPr/>
              <a:tblGrid>
                <a:gridCol w="1616040"/>
              </a:tblGrid>
              <a:tr h="4204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Member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900" spc="-1" strike="noStrike">
                          <a:latin typeface="맑은 고딕"/>
                        </a:rPr>
                        <a:t>mem_id(PK)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04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latin typeface="맑은 고딕"/>
                        </a:rPr>
                        <a:t>mem_pass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mem_name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mem_regno1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mem_regno2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mem_bir 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mem_zip 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mem_add1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mem_add2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mem_hometel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mem_comtel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mem_hp  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mem_mail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mem_job 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mem_like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mem_memorial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mem_memorialday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mem_mileage           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mem_delete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"/>
          <p:cNvGraphicFramePr/>
          <p:nvPr/>
        </p:nvGraphicFramePr>
        <p:xfrm>
          <a:off x="7818840" y="392400"/>
          <a:ext cx="1615680" cy="1123200"/>
        </p:xfrm>
        <a:graphic>
          <a:graphicData uri="http://schemas.openxmlformats.org/drawingml/2006/table">
            <a:tbl>
              <a:tblPr/>
              <a:tblGrid>
                <a:gridCol w="1616040"/>
              </a:tblGrid>
              <a:tr h="4204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Cart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30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900" spc="-1" strike="noStrike">
                          <a:latin typeface="맑은 고딕"/>
                        </a:rPr>
                        <a:t>cart_no(PK)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04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latin typeface="맑은 고딕"/>
                        </a:rPr>
                        <a:t>cart_prod(FK) 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cart_qty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900" spc="-1" strike="noStrike">
                          <a:latin typeface="맑은 고딕"/>
                        </a:rPr>
                        <a:t>cart_member(FK) 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"/>
          <p:cNvGraphicFramePr/>
          <p:nvPr/>
        </p:nvGraphicFramePr>
        <p:xfrm>
          <a:off x="415800" y="3823920"/>
          <a:ext cx="1615680" cy="970920"/>
        </p:xfrm>
        <a:graphic>
          <a:graphicData uri="http://schemas.openxmlformats.org/drawingml/2006/table">
            <a:tbl>
              <a:tblPr/>
              <a:tblGrid>
                <a:gridCol w="1616040"/>
              </a:tblGrid>
              <a:tr h="4204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Lprod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61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900" spc="-1" strike="noStrike">
                          <a:latin typeface="맑은 고딕"/>
                        </a:rPr>
                        <a:t>lprod_gu(PK)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11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900" spc="-1" strike="noStrike">
                          <a:latin typeface="맑은 고딕"/>
                        </a:rPr>
                        <a:t>lprod_id</a:t>
                      </a:r>
                      <a:endParaRPr b="0" lang="en-US" sz="900" spc="-1" strike="noStrike">
                        <a:latin typeface="맑은 고딕"/>
                      </a:endParaRPr>
                    </a:p>
                    <a:p>
                      <a:r>
                        <a:rPr b="0" lang="en-US" sz="900" spc="-1" strike="noStrike">
                          <a:latin typeface="맑은 고딕"/>
                        </a:rPr>
                        <a:t>lprod_nm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7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4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4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0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1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5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2022-07-01T12:13:23Z</dcterms:created>
  <dc:creator/>
  <dc:description/>
  <dc:language>ko-KR</dc:language>
  <cp:lastModifiedBy/>
  <dcterms:modified xsi:type="dcterms:W3CDTF">2022-07-01T16:06:54Z</dcterms:modified>
  <cp:revision>1</cp:revision>
  <dc:subject/>
  <dc:title/>
</cp:coreProperties>
</file>