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2" r:id="rId2"/>
    <p:sldId id="263" r:id="rId3"/>
    <p:sldId id="272" r:id="rId4"/>
    <p:sldId id="274" r:id="rId5"/>
    <p:sldId id="273" r:id="rId6"/>
    <p:sldId id="265" r:id="rId7"/>
    <p:sldId id="266" r:id="rId8"/>
    <p:sldId id="267" r:id="rId9"/>
    <p:sldId id="268" r:id="rId10"/>
    <p:sldId id="269" r:id="rId11"/>
    <p:sldId id="271" r:id="rId12"/>
    <p:sldId id="270" r:id="rId13"/>
    <p:sldId id="256" r:id="rId14"/>
    <p:sldId id="257" r:id="rId15"/>
    <p:sldId id="258" r:id="rId16"/>
    <p:sldId id="259" r:id="rId17"/>
    <p:sldId id="260" r:id="rId18"/>
    <p:sldId id="261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DE0F7-4170-4454-8CE5-2BBD0B3621F7}" type="datetimeFigureOut">
              <a:rPr lang="en-US" smtClean="0"/>
              <a:t>7/22/2012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3E4D5-C728-470D-8B73-6686ED9CD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61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494A3E-BEE5-4687-A736-684451378801}" type="slidenum">
              <a:rPr lang="zh-CN" altLang="en-GB">
                <a:solidFill>
                  <a:srgbClr val="000000"/>
                </a:solidFill>
              </a:rPr>
              <a:pPr eaLnBrk="1" hangingPunct="1"/>
              <a:t>1</a:t>
            </a:fld>
            <a:endParaRPr lang="en-GB" altLang="zh-CN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644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361913-AF63-4882-A852-14FEDD53BE67}" type="slidenum">
              <a:rPr lang="zh-CN" altLang="en-GB">
                <a:solidFill>
                  <a:srgbClr val="000000"/>
                </a:solidFill>
              </a:rPr>
              <a:pPr eaLnBrk="1" hangingPunct="1"/>
              <a:t>2</a:t>
            </a:fld>
            <a:endParaRPr lang="en-GB" altLang="zh-CN">
              <a:solidFill>
                <a:srgbClr val="000000"/>
              </a:solidFill>
            </a:endParaRPr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60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3145E4-BDEE-4C1C-AE7C-439C24A61DC1}" type="slidenum">
              <a:rPr lang="zh-CN" altLang="en-GB"/>
              <a:pPr eaLnBrk="1" hangingPunct="1"/>
              <a:t>5</a:t>
            </a:fld>
            <a:endParaRPr lang="en-GB" altLang="zh-CN"/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6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AE3ED3-DB8C-4C90-AC83-FE2885578FDF}" type="slidenum">
              <a:rPr lang="zh-CN" altLang="en-GB"/>
              <a:pPr eaLnBrk="1" hangingPunct="1"/>
              <a:t>6</a:t>
            </a:fld>
            <a:endParaRPr lang="en-GB" altLang="zh-CN"/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11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C4ACF4-EBDD-47CE-929A-F73DD58F2A06}" type="slidenum">
              <a:rPr lang="zh-CN" altLang="en-GB"/>
              <a:pPr eaLnBrk="1" hangingPunct="1"/>
              <a:t>7</a:t>
            </a:fld>
            <a:endParaRPr lang="en-GB" altLang="zh-CN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57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B41096-6ED4-42A0-B11B-F8C94E299611}" type="slidenum">
              <a:rPr lang="zh-CN" altLang="en-GB"/>
              <a:pPr eaLnBrk="1" hangingPunct="1"/>
              <a:t>8</a:t>
            </a:fld>
            <a:endParaRPr lang="en-GB" altLang="zh-CN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483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BEB72D-7DE2-49A4-8274-63CD868D3EB4}" type="slidenum">
              <a:rPr lang="zh-CN" altLang="en-GB"/>
              <a:pPr eaLnBrk="1" hangingPunct="1"/>
              <a:t>9</a:t>
            </a:fld>
            <a:endParaRPr lang="en-GB" altLang="zh-CN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346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B849ED-9F9B-4818-8711-2708877A9251}" type="slidenum">
              <a:rPr lang="zh-CN" altLang="en-GB"/>
              <a:pPr eaLnBrk="1" hangingPunct="1"/>
              <a:t>10</a:t>
            </a:fld>
            <a:endParaRPr lang="en-GB" altLang="zh-CN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905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06C23C-3C0D-4466-A90E-DFF445BC6B90}" type="slidenum">
              <a:rPr lang="zh-CN" altLang="en-GB"/>
              <a:pPr eaLnBrk="1" hangingPunct="1"/>
              <a:t>12</a:t>
            </a:fld>
            <a:endParaRPr lang="en-GB" altLang="zh-CN"/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3332163"/>
            <a:ext cx="7435850" cy="3152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32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7063" y="1654175"/>
            <a:ext cx="7772400" cy="14097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1350" y="4673600"/>
            <a:ext cx="7861300" cy="530225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9728500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98087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3406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3406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2864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4329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02053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20813"/>
            <a:ext cx="4117975" cy="221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20813"/>
            <a:ext cx="4117975" cy="221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65460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3527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2854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796392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13627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455735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0813"/>
            <a:ext cx="8388350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646992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rgbClr val="C8C8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rgbClr val="C8C8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rgbClr val="C8C8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rgbClr val="C8C8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rgbClr val="C8C8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rgbClr val="C8C8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rgbClr val="C8C8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rgbClr val="C8C8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rgbClr val="C8C8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488950" indent="-4889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4"/>
        </a:buBlip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60438" indent="-4699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4"/>
        </a:buBlip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49375" indent="-3873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4"/>
        </a:buBlip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711325" indent="-3603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4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90738" indent="-3619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4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47938" indent="-36195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4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3005138" indent="-36195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4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62338" indent="-36195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4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919538" indent="-36195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4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Overview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79488"/>
            <a:ext cx="8964613" cy="5456237"/>
          </a:xfrm>
        </p:spPr>
        <p:txBody>
          <a:bodyPr/>
          <a:lstStyle/>
          <a:p>
            <a:pPr marL="609600" indent="-609600"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endParaRPr lang="en-US" altLang="zh-CN" sz="1800" dirty="0" smtClean="0">
              <a:ea typeface="宋体" pitchFamily="2" charset="-122"/>
            </a:endParaRPr>
          </a:p>
          <a:p>
            <a:pPr marL="609600" indent="-609600" eaLnBrk="1" hangingPunct="1">
              <a:lnSpc>
                <a:spcPct val="70000"/>
              </a:lnSpc>
              <a:defRPr/>
            </a:pPr>
            <a:r>
              <a:rPr lang="en-US" altLang="en-US" sz="2400" b="0" dirty="0" smtClean="0"/>
              <a:t>WPF brief introduction (What is WPF,. Net Framework)</a:t>
            </a:r>
          </a:p>
          <a:p>
            <a:pPr marL="609600" indent="-609600" eaLnBrk="1" hangingPunct="1">
              <a:lnSpc>
                <a:spcPct val="70000"/>
              </a:lnSpc>
              <a:defRPr/>
            </a:pPr>
            <a:r>
              <a:rPr lang="en-US" altLang="en-US" sz="2400" b="0" dirty="0" smtClean="0"/>
              <a:t>WPF Framework</a:t>
            </a:r>
            <a:endParaRPr lang="en-US" altLang="zh-CN" sz="2400" b="0" dirty="0" smtClean="0">
              <a:ea typeface="宋体" pitchFamily="2" charset="-122"/>
            </a:endParaRPr>
          </a:p>
          <a:p>
            <a:pPr marL="609600" indent="-609600" eaLnBrk="1" hangingPunct="1">
              <a:lnSpc>
                <a:spcPct val="70000"/>
              </a:lnSpc>
              <a:defRPr/>
            </a:pPr>
            <a:r>
              <a:rPr lang="en-US" altLang="en-US" sz="2400" b="0" dirty="0" smtClean="0"/>
              <a:t>Layout</a:t>
            </a:r>
            <a:r>
              <a:rPr lang="zh-CN" altLang="en-US" sz="2400" b="0" dirty="0" smtClean="0">
                <a:ea typeface="宋体" pitchFamily="2" charset="-122"/>
              </a:rPr>
              <a:t>　　</a:t>
            </a:r>
          </a:p>
          <a:p>
            <a:pPr marL="609600" indent="-609600" eaLnBrk="1" hangingPunct="1">
              <a:lnSpc>
                <a:spcPct val="70000"/>
              </a:lnSpc>
              <a:defRPr/>
            </a:pPr>
            <a:r>
              <a:rPr lang="en-US" altLang="en-US" sz="2400" b="0" dirty="0" smtClean="0"/>
              <a:t>XAML VS Code</a:t>
            </a:r>
            <a:endParaRPr lang="en-US" altLang="zh-CN" sz="2400" b="0" dirty="0" smtClean="0">
              <a:ea typeface="宋体" pitchFamily="2" charset="-122"/>
            </a:endParaRPr>
          </a:p>
          <a:p>
            <a:pPr marL="609600" indent="-609600" eaLnBrk="1" hangingPunct="1">
              <a:lnSpc>
                <a:spcPct val="70000"/>
              </a:lnSpc>
              <a:defRPr/>
            </a:pPr>
            <a:r>
              <a:rPr lang="en-US" altLang="zh-CN" sz="2400" b="0" dirty="0" smtClean="0">
                <a:ea typeface="宋体" pitchFamily="2" charset="-122"/>
              </a:rPr>
              <a:t>Commands&amp;Events</a:t>
            </a:r>
          </a:p>
          <a:p>
            <a:pPr marL="609600" indent="-609600" eaLnBrk="1" hangingPunct="1">
              <a:lnSpc>
                <a:spcPct val="70000"/>
              </a:lnSpc>
              <a:defRPr/>
            </a:pPr>
            <a:r>
              <a:rPr lang="en-US" altLang="zh-CN" sz="2400" b="0" dirty="0" smtClean="0">
                <a:ea typeface="宋体" pitchFamily="2" charset="-122"/>
              </a:rPr>
              <a:t>Dependency Properties</a:t>
            </a:r>
          </a:p>
          <a:p>
            <a:pPr marL="609600" indent="-609600" eaLnBrk="1" hangingPunct="1">
              <a:lnSpc>
                <a:spcPct val="70000"/>
              </a:lnSpc>
              <a:defRPr/>
            </a:pPr>
            <a:r>
              <a:rPr lang="en-US" altLang="zh-CN" sz="2400" b="0" dirty="0" smtClean="0">
                <a:ea typeface="宋体" pitchFamily="2" charset="-122"/>
              </a:rPr>
              <a:t>DataBinding</a:t>
            </a:r>
          </a:p>
          <a:p>
            <a:pPr marL="609600" indent="-609600" eaLnBrk="1" hangingPunct="1">
              <a:lnSpc>
                <a:spcPct val="70000"/>
              </a:lnSpc>
              <a:defRPr/>
            </a:pPr>
            <a:r>
              <a:rPr lang="en-US" altLang="zh-CN" sz="2400" b="0" dirty="0" smtClean="0">
                <a:ea typeface="宋体" pitchFamily="2" charset="-122"/>
              </a:rPr>
              <a:t>Styles&amp;Templates</a:t>
            </a:r>
            <a:r>
              <a:rPr lang="zh-CN" altLang="en-US" sz="2400" b="0" dirty="0" smtClean="0">
                <a:ea typeface="宋体" pitchFamily="2" charset="-122"/>
              </a:rPr>
              <a:t>　　</a:t>
            </a:r>
          </a:p>
          <a:p>
            <a:pPr marL="609600" indent="-609600" eaLnBrk="1" hangingPunct="1">
              <a:lnSpc>
                <a:spcPct val="70000"/>
              </a:lnSpc>
              <a:defRPr/>
            </a:pPr>
            <a:r>
              <a:rPr lang="en-US" altLang="zh-CN" sz="2400" b="0" dirty="0" smtClean="0">
                <a:ea typeface="宋体" pitchFamily="2" charset="-122"/>
              </a:rPr>
              <a:t>2D</a:t>
            </a:r>
            <a:r>
              <a:rPr lang="zh-CN" altLang="en-US" sz="2400" b="0" dirty="0" smtClean="0">
                <a:ea typeface="宋体" pitchFamily="2" charset="-122"/>
              </a:rPr>
              <a:t>、</a:t>
            </a:r>
            <a:r>
              <a:rPr lang="en-US" altLang="zh-CN" sz="2400" b="0" dirty="0" smtClean="0">
                <a:ea typeface="宋体" pitchFamily="2" charset="-122"/>
              </a:rPr>
              <a:t>3D</a:t>
            </a:r>
            <a:r>
              <a:rPr lang="zh-CN" altLang="en-US" sz="2400" b="0" dirty="0" smtClean="0">
                <a:ea typeface="宋体" pitchFamily="2" charset="-122"/>
              </a:rPr>
              <a:t>、</a:t>
            </a:r>
            <a:r>
              <a:rPr lang="en-US" altLang="zh-CN" sz="2400" b="0" dirty="0" smtClean="0">
                <a:ea typeface="宋体" pitchFamily="2" charset="-122"/>
              </a:rPr>
              <a:t>Animation, Audio, Video, Voice and Documents</a:t>
            </a:r>
            <a:r>
              <a:rPr lang="zh-CN" altLang="en-US" sz="2400" b="0" dirty="0" smtClean="0">
                <a:ea typeface="宋体" pitchFamily="2" charset="-122"/>
              </a:rPr>
              <a:t>　</a:t>
            </a:r>
          </a:p>
          <a:p>
            <a:pPr marL="609600" indent="-609600" eaLnBrk="1" hangingPunct="1">
              <a:lnSpc>
                <a:spcPct val="70000"/>
              </a:lnSpc>
              <a:defRPr/>
            </a:pPr>
            <a:r>
              <a:rPr lang="en-US" altLang="en-US" sz="2400" b="0" dirty="0" smtClean="0"/>
              <a:t>Interaction</a:t>
            </a:r>
            <a:r>
              <a:rPr lang="en-US" altLang="zh-CN" sz="2400" b="0" dirty="0" smtClean="0">
                <a:ea typeface="宋体" pitchFamily="2" charset="-122"/>
              </a:rPr>
              <a:t> with Win32</a:t>
            </a:r>
            <a:r>
              <a:rPr lang="zh-CN" altLang="en-US" sz="2400" b="0" dirty="0" smtClean="0">
                <a:ea typeface="宋体" pitchFamily="2" charset="-122"/>
              </a:rPr>
              <a:t>、</a:t>
            </a:r>
            <a:r>
              <a:rPr lang="en-US" altLang="zh-CN" sz="2400" b="0" dirty="0" smtClean="0">
                <a:ea typeface="宋体" pitchFamily="2" charset="-122"/>
              </a:rPr>
              <a:t>WinForm</a:t>
            </a:r>
            <a:r>
              <a:rPr lang="zh-CN" altLang="en-US" sz="2400" b="0" dirty="0" smtClean="0">
                <a:ea typeface="宋体" pitchFamily="2" charset="-122"/>
              </a:rPr>
              <a:t> </a:t>
            </a:r>
            <a:r>
              <a:rPr lang="en-US" altLang="zh-CN" sz="2400" b="0" dirty="0" smtClean="0">
                <a:ea typeface="宋体" pitchFamily="2" charset="-122"/>
              </a:rPr>
              <a:t>and ActiveX</a:t>
            </a:r>
            <a:endParaRPr lang="zh-CN" altLang="en-US" sz="2400" b="0" dirty="0" smtClean="0">
              <a:ea typeface="宋体" pitchFamily="2" charset="-122"/>
            </a:endParaRPr>
          </a:p>
          <a:p>
            <a:pPr marL="609600" indent="-609600" eaLnBrk="1" hangingPunct="1">
              <a:lnSpc>
                <a:spcPct val="70000"/>
              </a:lnSpc>
              <a:defRPr/>
            </a:pPr>
            <a:r>
              <a:rPr lang="en-US" altLang="zh-CN" sz="2400" b="0" dirty="0" smtClean="0">
                <a:ea typeface="宋体" pitchFamily="2" charset="-122"/>
              </a:rPr>
              <a:t>WPF</a:t>
            </a:r>
            <a:r>
              <a:rPr lang="zh-CN" altLang="en-US" sz="2400" b="0" dirty="0" smtClean="0">
                <a:ea typeface="宋体" pitchFamily="2" charset="-122"/>
              </a:rPr>
              <a:t>  </a:t>
            </a:r>
            <a:r>
              <a:rPr lang="en-US" altLang="zh-CN" sz="2400" b="0" dirty="0" smtClean="0">
                <a:ea typeface="宋体" pitchFamily="2" charset="-122"/>
              </a:rPr>
              <a:t>Patterns Demo</a:t>
            </a:r>
            <a:r>
              <a:rPr lang="zh-CN" altLang="en-US" sz="2400" b="0" dirty="0" smtClean="0">
                <a:ea typeface="宋体" pitchFamily="2" charset="-122"/>
              </a:rPr>
              <a:t>（</a:t>
            </a:r>
            <a:r>
              <a:rPr lang="en-US" altLang="zh-CN" sz="2400" b="0" dirty="0" smtClean="0">
                <a:ea typeface="宋体" pitchFamily="2" charset="-122"/>
              </a:rPr>
              <a:t>MVC </a:t>
            </a:r>
            <a:r>
              <a:rPr lang="zh-CN" altLang="en-US" sz="2400" b="0" dirty="0" smtClean="0">
                <a:ea typeface="宋体" pitchFamily="2" charset="-122"/>
              </a:rPr>
              <a:t>、</a:t>
            </a:r>
            <a:r>
              <a:rPr lang="en-US" altLang="zh-CN" sz="2400" b="0" dirty="0" smtClean="0">
                <a:ea typeface="宋体" pitchFamily="2" charset="-122"/>
              </a:rPr>
              <a:t>MVP </a:t>
            </a:r>
            <a:r>
              <a:rPr lang="zh-CN" altLang="en-US" sz="2400" b="0" dirty="0" smtClean="0">
                <a:ea typeface="宋体" pitchFamily="2" charset="-122"/>
              </a:rPr>
              <a:t>、</a:t>
            </a:r>
            <a:r>
              <a:rPr lang="en-US" altLang="zh-CN" sz="2400" b="0" dirty="0" smtClean="0">
                <a:ea typeface="宋体" pitchFamily="2" charset="-122"/>
              </a:rPr>
              <a:t>MVVM </a:t>
            </a:r>
            <a:r>
              <a:rPr lang="zh-CN" altLang="en-US" sz="2400" b="0" dirty="0" smtClean="0">
                <a:ea typeface="宋体" pitchFamily="2" charset="-122"/>
              </a:rPr>
              <a:t>）</a:t>
            </a:r>
          </a:p>
          <a:p>
            <a:pPr marL="609600" indent="-609600" eaLnBrk="1" hangingPunct="1">
              <a:lnSpc>
                <a:spcPct val="70000"/>
              </a:lnSpc>
              <a:defRPr/>
            </a:pPr>
            <a:r>
              <a:rPr lang="en-US" altLang="zh-CN" sz="2400" b="0" dirty="0" smtClean="0">
                <a:ea typeface="宋体" pitchFamily="2" charset="-122"/>
              </a:rPr>
              <a:t>Tools&amp;Performance Optimization </a:t>
            </a:r>
          </a:p>
          <a:p>
            <a:pPr marL="609600" indent="-609600" eaLnBrk="1" hangingPunct="1">
              <a:lnSpc>
                <a:spcPct val="70000"/>
              </a:lnSpc>
              <a:defRPr/>
            </a:pPr>
            <a:r>
              <a:rPr lang="en-US" altLang="zh-CN" sz="2400" b="0" dirty="0" smtClean="0">
                <a:ea typeface="宋体" pitchFamily="2" charset="-122"/>
              </a:rPr>
              <a:t>WPF Project</a:t>
            </a:r>
            <a:endParaRPr lang="zh-CN" altLang="en-US" sz="2400" b="0" dirty="0" smtClean="0">
              <a:ea typeface="宋体" pitchFamily="2" charset="-122"/>
            </a:endParaRPr>
          </a:p>
          <a:p>
            <a:pPr marL="609600" indent="-609600" eaLnBrk="1" hangingPunct="1">
              <a:lnSpc>
                <a:spcPct val="70000"/>
              </a:lnSpc>
              <a:defRPr/>
            </a:pPr>
            <a:r>
              <a:rPr lang="en-US" altLang="zh-CN" sz="2400" b="0" dirty="0" smtClean="0">
                <a:ea typeface="宋体" pitchFamily="2" charset="-122"/>
              </a:rPr>
              <a:t>Q&amp;A</a:t>
            </a:r>
            <a:endParaRPr lang="en-US" sz="2400" b="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50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Window</a:t>
            </a:r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06488"/>
            <a:ext cx="65532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412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20813"/>
            <a:ext cx="8388350" cy="1126462"/>
          </a:xfrm>
        </p:spPr>
        <p:txBody>
          <a:bodyPr/>
          <a:lstStyle/>
          <a:p>
            <a:r>
              <a:rPr lang="en-US" dirty="0" smtClean="0"/>
              <a:t>Visual Studio 2008 (or high version)</a:t>
            </a:r>
          </a:p>
          <a:p>
            <a:r>
              <a:rPr lang="en-US" dirty="0" smtClean="0"/>
              <a:t>Expression Blend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763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70" name="Picture 2" descr="demo b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"/>
            <a:ext cx="9144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41350" y="3173413"/>
            <a:ext cx="7772400" cy="11906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smtClean="0">
                <a:solidFill>
                  <a:schemeClr val="tx1"/>
                </a:solidFill>
              </a:rPr>
              <a:t>Windows Presentation Foundation</a:t>
            </a:r>
          </a:p>
        </p:txBody>
      </p:sp>
    </p:spTree>
    <p:extLst>
      <p:ext uri="{BB962C8B-B14F-4D97-AF65-F5344CB8AC3E}">
        <p14:creationId xmlns:p14="http://schemas.microsoft.com/office/powerpoint/2010/main" val="41331628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79488"/>
            <a:ext cx="8388350" cy="5436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2856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79488"/>
            <a:ext cx="8388350" cy="528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8527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1" y="995310"/>
            <a:ext cx="8398560" cy="5175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555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97880"/>
            <a:ext cx="8445822" cy="5204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958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66" y="979488"/>
            <a:ext cx="8419384" cy="5188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217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78" y="979489"/>
            <a:ext cx="8415226" cy="51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020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lack fade rounded 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863600"/>
            <a:ext cx="849630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band black gradi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0413"/>
            <a:ext cx="9144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570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492375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mtClean="0"/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452608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WPF?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420813"/>
            <a:ext cx="8388350" cy="2991588"/>
          </a:xfrm>
        </p:spPr>
        <p:txBody>
          <a:bodyPr/>
          <a:lstStyle/>
          <a:p>
            <a:r>
              <a:rPr lang="en-US" dirty="0" smtClean="0"/>
              <a:t>Windows Presentation Foundation </a:t>
            </a:r>
          </a:p>
          <a:p>
            <a:pPr lvl="1"/>
            <a:r>
              <a:rPr lang="en-US" altLang="zh-CN" dirty="0" smtClean="0"/>
              <a:t>Microsoft</a:t>
            </a:r>
            <a:r>
              <a:rPr lang="zh-CN" altLang="en-US" dirty="0" smtClean="0"/>
              <a:t>于</a:t>
            </a:r>
            <a:r>
              <a:rPr lang="en-US" altLang="zh-CN" dirty="0" smtClean="0"/>
              <a:t>2007</a:t>
            </a:r>
            <a:r>
              <a:rPr lang="zh-CN" altLang="en-US" dirty="0" smtClean="0"/>
              <a:t>年发布的新一代显示系统。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能带给用户震撼视觉体验。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基于向量的呈现引擎，与分辨率无关。支持硬件加速，充分利用显卡。</a:t>
            </a:r>
            <a:endParaRPr lang="en-US" altLang="zh-CN" dirty="0" smtClean="0"/>
          </a:p>
          <a:p>
            <a:pPr lvl="1"/>
            <a:r>
              <a:rPr lang="zh-CN" altLang="en-US" dirty="0"/>
              <a:t>作</a:t>
            </a:r>
            <a:r>
              <a:rPr lang="zh-CN" altLang="en-US" dirty="0" smtClean="0"/>
              <a:t>为</a:t>
            </a:r>
            <a:r>
              <a:rPr lang="en-US" altLang="zh-CN" dirty="0" smtClean="0"/>
              <a:t>.NET 3.0</a:t>
            </a:r>
            <a:r>
              <a:rPr lang="zh-CN" altLang="en-US" dirty="0" smtClean="0"/>
              <a:t>的核心组件之一。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4578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编程的技术演进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20813"/>
            <a:ext cx="8388350" cy="4967514"/>
          </a:xfrm>
        </p:spPr>
        <p:txBody>
          <a:bodyPr/>
          <a:lstStyle/>
          <a:p>
            <a:r>
              <a:rPr lang="en-US" dirty="0" smtClean="0"/>
              <a:t>W</a:t>
            </a:r>
            <a:r>
              <a:rPr lang="en-US" altLang="zh-CN" dirty="0" smtClean="0"/>
              <a:t>in32 API 				(1983~1991)</a:t>
            </a:r>
          </a:p>
          <a:p>
            <a:pPr marL="490538" lvl="1" indent="0">
              <a:buNone/>
            </a:pPr>
            <a:r>
              <a:rPr lang="zh-CN" altLang="en-US" dirty="0" smtClean="0"/>
              <a:t>主要使用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语言，</a:t>
            </a:r>
            <a:r>
              <a:rPr lang="zh-CN" altLang="en-US" dirty="0"/>
              <a:t>程序</a:t>
            </a:r>
            <a:r>
              <a:rPr lang="zh-CN" altLang="en-US" dirty="0" smtClean="0"/>
              <a:t>员很少，开发难。</a:t>
            </a:r>
            <a:endParaRPr lang="en-US" altLang="zh-CN" dirty="0" smtClean="0"/>
          </a:p>
          <a:p>
            <a:r>
              <a:rPr lang="en-US" dirty="0" smtClean="0"/>
              <a:t>MFC					</a:t>
            </a:r>
            <a:r>
              <a:rPr lang="en-US" altLang="zh-CN" dirty="0" smtClean="0"/>
              <a:t>(1992~2001)</a:t>
            </a:r>
          </a:p>
          <a:p>
            <a:pPr marL="490538" lvl="1" indent="0">
              <a:buNone/>
            </a:pPr>
            <a:r>
              <a:rPr lang="en-US" altLang="zh-CN" dirty="0" smtClean="0"/>
              <a:t>C++</a:t>
            </a:r>
            <a:r>
              <a:rPr lang="zh-CN" altLang="en-US" dirty="0" smtClean="0"/>
              <a:t>配合</a:t>
            </a:r>
            <a:r>
              <a:rPr lang="zh-CN" altLang="en-US" dirty="0"/>
              <a:t>微</a:t>
            </a:r>
            <a:r>
              <a:rPr lang="zh-CN" altLang="en-US" dirty="0" smtClean="0"/>
              <a:t>软基础类库，史上最多人使用。</a:t>
            </a:r>
            <a:endParaRPr lang="en-US" altLang="zh-CN" dirty="0" smtClean="0"/>
          </a:p>
          <a:p>
            <a:r>
              <a:rPr lang="en-US" dirty="0" smtClean="0"/>
              <a:t>Windows Forms			</a:t>
            </a:r>
            <a:r>
              <a:rPr lang="en-US" altLang="zh-CN" dirty="0" smtClean="0"/>
              <a:t>(2002~2007)</a:t>
            </a:r>
          </a:p>
          <a:p>
            <a:pPr marL="490538" lvl="1" indent="0">
              <a:buNone/>
            </a:pPr>
            <a:r>
              <a:rPr lang="en-US" altLang="zh-CN" dirty="0" smtClean="0"/>
              <a:t>C#</a:t>
            </a:r>
            <a:r>
              <a:rPr lang="zh-CN" altLang="en-US" dirty="0" smtClean="0"/>
              <a:t>或</a:t>
            </a:r>
            <a:r>
              <a:rPr lang="en-US" altLang="zh-CN" dirty="0" smtClean="0"/>
              <a:t>VB.NET</a:t>
            </a:r>
            <a:r>
              <a:rPr lang="zh-CN" altLang="en-US" dirty="0" smtClean="0"/>
              <a:t>，生不逢时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en-US" dirty="0" smtClean="0"/>
              <a:t>WPF					(2007~        )</a:t>
            </a:r>
          </a:p>
          <a:p>
            <a:pPr marL="490538" lvl="1" indent="0">
              <a:buNone/>
            </a:pPr>
            <a:r>
              <a:rPr lang="en-US" dirty="0" smtClean="0"/>
              <a:t>XAML </a:t>
            </a:r>
            <a:r>
              <a:rPr lang="en-US" altLang="zh-CN" dirty="0" smtClean="0"/>
              <a:t>+ C#(VB.NET)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Windows8</a:t>
            </a:r>
            <a:r>
              <a:rPr lang="zh-CN" altLang="en-US" dirty="0" smtClean="0"/>
              <a:t>中大量使用。</a:t>
            </a:r>
            <a:endParaRPr lang="en-US" dirty="0" smtClean="0"/>
          </a:p>
          <a:p>
            <a:pPr marL="49053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740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266" name="Picture 2" descr="WinFX__0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5" y="4937125"/>
            <a:ext cx="5149850" cy="19304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7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.NET At The Core</a:t>
            </a:r>
          </a:p>
        </p:txBody>
      </p:sp>
      <p:pic>
        <p:nvPicPr>
          <p:cNvPr id="267268" name="Picture 4" descr="Microsof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25" y="1900238"/>
            <a:ext cx="188277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269" name="Picture 5" descr="Microsof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1900238"/>
            <a:ext cx="188277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270" name="Picture 6" descr="Microsof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25" y="3781425"/>
            <a:ext cx="188277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271" name="Picture 7" descr="Microsof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781425"/>
            <a:ext cx="188277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272" name="Picture 8" descr="Microsof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3" y="2416175"/>
            <a:ext cx="273367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273" name="Picture 9" descr="Microsof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847850"/>
            <a:ext cx="386715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0602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6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6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WPF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en-US" smtClean="0"/>
              <a:t>Architecture</a:t>
            </a:r>
            <a:endParaRPr lang="zh-CN" altLang="en-US" smtClean="0">
              <a:ea typeface="宋体" pitchFamily="2" charset="-122"/>
            </a:endParaRPr>
          </a:p>
        </p:txBody>
      </p:sp>
      <p:pic>
        <p:nvPicPr>
          <p:cNvPr id="7171" name="Picture 4" descr="WPF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2060575"/>
            <a:ext cx="57150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835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WPF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en-US" smtClean="0"/>
              <a:t>Architecture</a:t>
            </a:r>
            <a:endParaRPr lang="zh-CN" altLang="en-US" smtClean="0">
              <a:ea typeface="宋体" pitchFamily="2" charset="-122"/>
            </a:endParaRP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1390650"/>
            <a:ext cx="36290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978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Application</a:t>
            </a:r>
          </a:p>
        </p:txBody>
      </p:sp>
      <p:pic>
        <p:nvPicPr>
          <p:cNvPr id="10243" name="Picture 6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665288"/>
            <a:ext cx="67532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858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Window</a:t>
            </a: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1358900"/>
            <a:ext cx="654367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315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Ed 2005">
  <a:themeElements>
    <a:clrScheme name="TechEd 2005 1">
      <a:dk1>
        <a:srgbClr val="000000"/>
      </a:dk1>
      <a:lt1>
        <a:srgbClr val="FFFFFF"/>
      </a:lt1>
      <a:dk2>
        <a:srgbClr val="024684"/>
      </a:dk2>
      <a:lt2>
        <a:srgbClr val="FFCC29"/>
      </a:lt2>
      <a:accent1>
        <a:srgbClr val="FCEB98"/>
      </a:accent1>
      <a:accent2>
        <a:srgbClr val="FA7438"/>
      </a:accent2>
      <a:accent3>
        <a:srgbClr val="AAB0C2"/>
      </a:accent3>
      <a:accent4>
        <a:srgbClr val="DADADA"/>
      </a:accent4>
      <a:accent5>
        <a:srgbClr val="FDF3CA"/>
      </a:accent5>
      <a:accent6>
        <a:srgbClr val="E36832"/>
      </a:accent6>
      <a:hlink>
        <a:srgbClr val="66CC66"/>
      </a:hlink>
      <a:folHlink>
        <a:srgbClr val="6699FF"/>
      </a:folHlink>
    </a:clrScheme>
    <a:fontScheme name="TechEd 200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chEd 2005 1">
        <a:dk1>
          <a:srgbClr val="000000"/>
        </a:dk1>
        <a:lt1>
          <a:srgbClr val="FFFFFF"/>
        </a:lt1>
        <a:dk2>
          <a:srgbClr val="024684"/>
        </a:dk2>
        <a:lt2>
          <a:srgbClr val="FFCC29"/>
        </a:lt2>
        <a:accent1>
          <a:srgbClr val="FCEB98"/>
        </a:accent1>
        <a:accent2>
          <a:srgbClr val="FA7438"/>
        </a:accent2>
        <a:accent3>
          <a:srgbClr val="AAB0C2"/>
        </a:accent3>
        <a:accent4>
          <a:srgbClr val="DADADA"/>
        </a:accent4>
        <a:accent5>
          <a:srgbClr val="FDF3CA"/>
        </a:accent5>
        <a:accent6>
          <a:srgbClr val="E36832"/>
        </a:accent6>
        <a:hlink>
          <a:srgbClr val="66CC66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140</Words>
  <Application>Microsoft Office PowerPoint</Application>
  <PresentationFormat>On-screen Show (4:3)</PresentationFormat>
  <Paragraphs>51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Wingdings</vt:lpstr>
      <vt:lpstr>TechEd 2005</vt:lpstr>
      <vt:lpstr>Overview</vt:lpstr>
      <vt:lpstr>Introductions</vt:lpstr>
      <vt:lpstr>What is WPF?</vt:lpstr>
      <vt:lpstr>Windows编程的技术演进</vt:lpstr>
      <vt:lpstr>.NET At The Core</vt:lpstr>
      <vt:lpstr>WPF Architecture</vt:lpstr>
      <vt:lpstr>WPF Architecture</vt:lpstr>
      <vt:lpstr>Application</vt:lpstr>
      <vt:lpstr>Window</vt:lpstr>
      <vt:lpstr>Window</vt:lpstr>
      <vt:lpstr>Developer Tools</vt:lpstr>
      <vt:lpstr>Windows Presentation Foundation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Zhouhuan</dc:creator>
  <cp:lastModifiedBy>Lau</cp:lastModifiedBy>
  <cp:revision>42</cp:revision>
  <dcterms:created xsi:type="dcterms:W3CDTF">2012-07-18T14:56:21Z</dcterms:created>
  <dcterms:modified xsi:type="dcterms:W3CDTF">2012-07-22T14:05:31Z</dcterms:modified>
</cp:coreProperties>
</file>