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5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6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7.xml" ContentType="application/vnd.openxmlformats-officedocument.themeOverrid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9" r:id="rId4"/>
    <p:sldId id="269" r:id="rId5"/>
    <p:sldId id="270" r:id="rId6"/>
    <p:sldId id="279" r:id="rId7"/>
    <p:sldId id="278" r:id="rId8"/>
    <p:sldId id="267" r:id="rId9"/>
    <p:sldId id="280" r:id="rId10"/>
    <p:sldId id="272" r:id="rId11"/>
    <p:sldId id="271" r:id="rId12"/>
    <p:sldId id="287" r:id="rId13"/>
    <p:sldId id="273" r:id="rId14"/>
    <p:sldId id="286" r:id="rId15"/>
    <p:sldId id="285" r:id="rId16"/>
    <p:sldId id="275" r:id="rId17"/>
    <p:sldId id="274" r:id="rId18"/>
    <p:sldId id="260" r:id="rId19"/>
    <p:sldId id="284" r:id="rId20"/>
    <p:sldId id="281" r:id="rId21"/>
    <p:sldId id="262" r:id="rId22"/>
  </p:sldIdLst>
  <p:sldSz cx="12192000" cy="6858000"/>
  <p:notesSz cx="6858000" cy="9144000"/>
  <p:embeddedFontLst>
    <p:embeddedFont>
      <p:font typeface="맑은 고딕" panose="020B0503020000020004" pitchFamily="50" charset="-127"/>
      <p:regular r:id="rId25"/>
      <p:bold r:id="rId26"/>
    </p:embeddedFont>
    <p:embeddedFont>
      <p:font typeface="Gogic" panose="020B0502020202020204" pitchFamily="50" charset="-127"/>
      <p:regular r:id="rId27"/>
    </p:embeddedFont>
    <p:embeddedFont>
      <p:font typeface="Gogic" panose="020B0502020202020204" pitchFamily="50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51"/>
    <a:srgbClr val="5B9BD5"/>
    <a:srgbClr val="F20000"/>
    <a:srgbClr val="FF0066"/>
    <a:srgbClr val="3AD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7" autoAdjust="0"/>
    <p:restoredTop sz="94660"/>
  </p:normalViewPr>
  <p:slideViewPr>
    <p:cSldViewPr snapToGrid="0">
      <p:cViewPr varScale="1">
        <p:scale>
          <a:sx n="79" d="100"/>
          <a:sy n="79" d="100"/>
        </p:scale>
        <p:origin x="66" y="7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____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____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____5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____6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____7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8.xml"/><Relationship Id="rId1" Type="http://schemas.microsoft.com/office/2011/relationships/chartStyle" Target="style8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Microsoft_Excel_____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탁주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</c:numCache>
            </c:numRef>
          </c:cat>
          <c:val>
            <c:numRef>
              <c:f>Sheet1!$B$2:$B$8</c:f>
              <c:numCache>
                <c:formatCode>#,##0</c:formatCode>
                <c:ptCount val="7"/>
                <c:pt idx="0">
                  <c:v>115019</c:v>
                </c:pt>
                <c:pt idx="1">
                  <c:v>119957</c:v>
                </c:pt>
                <c:pt idx="2">
                  <c:v>180653</c:v>
                </c:pt>
                <c:pt idx="3">
                  <c:v>349612</c:v>
                </c:pt>
                <c:pt idx="4">
                  <c:v>376171</c:v>
                </c:pt>
                <c:pt idx="5">
                  <c:v>351173</c:v>
                </c:pt>
                <c:pt idx="6">
                  <c:v>351362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05A-4243-BB75-0A87895692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약주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</c:numCache>
            </c:numRef>
          </c:cat>
          <c:val>
            <c:numRef>
              <c:f>Sheet1!$C$2:$C$8</c:f>
              <c:numCache>
                <c:formatCode>#,##0</c:formatCode>
                <c:ptCount val="7"/>
                <c:pt idx="0">
                  <c:v>91157</c:v>
                </c:pt>
                <c:pt idx="1">
                  <c:v>95852</c:v>
                </c:pt>
                <c:pt idx="2">
                  <c:v>67922</c:v>
                </c:pt>
                <c:pt idx="3">
                  <c:v>93628</c:v>
                </c:pt>
                <c:pt idx="4">
                  <c:v>60075</c:v>
                </c:pt>
                <c:pt idx="5">
                  <c:v>50884</c:v>
                </c:pt>
                <c:pt idx="6">
                  <c:v>44641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05A-4243-BB75-0A87895692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청주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</c:numCache>
            </c:numRef>
          </c:cat>
          <c:val>
            <c:numRef>
              <c:f>Sheet1!$D$2:$D$8</c:f>
              <c:numCache>
                <c:formatCode>#,##0</c:formatCode>
                <c:ptCount val="7"/>
                <c:pt idx="0">
                  <c:v>78242</c:v>
                </c:pt>
                <c:pt idx="1">
                  <c:v>71872</c:v>
                </c:pt>
                <c:pt idx="2">
                  <c:v>133538</c:v>
                </c:pt>
                <c:pt idx="3">
                  <c:v>48595</c:v>
                </c:pt>
                <c:pt idx="4">
                  <c:v>35418</c:v>
                </c:pt>
                <c:pt idx="5">
                  <c:v>48535</c:v>
                </c:pt>
                <c:pt idx="6">
                  <c:v>56113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805A-4243-BB75-0A878956929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맥주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</c:numCache>
            </c:numRef>
          </c:cat>
          <c:val>
            <c:numRef>
              <c:f>Sheet1!$E$2:$E$8</c:f>
              <c:numCache>
                <c:formatCode>#,##0</c:formatCode>
                <c:ptCount val="7"/>
                <c:pt idx="0">
                  <c:v>1729563</c:v>
                </c:pt>
                <c:pt idx="1">
                  <c:v>1827690</c:v>
                </c:pt>
                <c:pt idx="2">
                  <c:v>1879068</c:v>
                </c:pt>
                <c:pt idx="3">
                  <c:v>1960486</c:v>
                </c:pt>
                <c:pt idx="4">
                  <c:v>2109628</c:v>
                </c:pt>
                <c:pt idx="5">
                  <c:v>2274675</c:v>
                </c:pt>
                <c:pt idx="6">
                  <c:v>2543932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805A-4243-BB75-0A878956929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포도주, 샴페인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</c:numCache>
            </c:numRef>
          </c:cat>
          <c:val>
            <c:numRef>
              <c:f>Sheet1!$F$2:$F$8</c:f>
              <c:numCache>
                <c:formatCode>#,##0</c:formatCode>
                <c:ptCount val="7"/>
                <c:pt idx="0">
                  <c:v>9139</c:v>
                </c:pt>
                <c:pt idx="1">
                  <c:v>8532</c:v>
                </c:pt>
                <c:pt idx="2">
                  <c:v>8693</c:v>
                </c:pt>
                <c:pt idx="3">
                  <c:v>10693</c:v>
                </c:pt>
                <c:pt idx="4">
                  <c:v>10035</c:v>
                </c:pt>
                <c:pt idx="5">
                  <c:v>11454</c:v>
                </c:pt>
                <c:pt idx="6">
                  <c:v>11190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805A-4243-BB75-0A878956929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복분자주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</c:numCache>
            </c:numRef>
          </c:cat>
          <c:val>
            <c:numRef>
              <c:f>Sheet1!$G$2:$G$8</c:f>
              <c:numCache>
                <c:formatCode>#,##0</c:formatCode>
                <c:ptCount val="7"/>
                <c:pt idx="0">
                  <c:v>61601</c:v>
                </c:pt>
                <c:pt idx="1">
                  <c:v>90015</c:v>
                </c:pt>
                <c:pt idx="2">
                  <c:v>70246</c:v>
                </c:pt>
                <c:pt idx="3">
                  <c:v>83142</c:v>
                </c:pt>
                <c:pt idx="4">
                  <c:v>34968</c:v>
                </c:pt>
                <c:pt idx="5">
                  <c:v>45003</c:v>
                </c:pt>
                <c:pt idx="6">
                  <c:v>38402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805A-4243-BB75-0A878956929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주정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</c:numCache>
            </c:numRef>
          </c:cat>
          <c:val>
            <c:numRef>
              <c:f>Sheet1!$H$2:$H$8</c:f>
              <c:numCache>
                <c:formatCode>#,##0</c:formatCode>
                <c:ptCount val="7"/>
                <c:pt idx="0">
                  <c:v>408204</c:v>
                </c:pt>
                <c:pt idx="1">
                  <c:v>429182</c:v>
                </c:pt>
                <c:pt idx="2">
                  <c:v>460355</c:v>
                </c:pt>
                <c:pt idx="3">
                  <c:v>403133</c:v>
                </c:pt>
                <c:pt idx="4">
                  <c:v>433541</c:v>
                </c:pt>
                <c:pt idx="5">
                  <c:v>433348</c:v>
                </c:pt>
                <c:pt idx="6">
                  <c:v>462891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805A-4243-BB75-0A878956929D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소주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</c:numCache>
            </c:numRef>
          </c:cat>
          <c:val>
            <c:numRef>
              <c:f>Sheet1!$I$2:$I$8</c:f>
              <c:numCache>
                <c:formatCode>#,##0</c:formatCode>
                <c:ptCount val="7"/>
                <c:pt idx="0">
                  <c:v>1477892</c:v>
                </c:pt>
                <c:pt idx="1">
                  <c:v>1610028</c:v>
                </c:pt>
                <c:pt idx="2">
                  <c:v>1475720</c:v>
                </c:pt>
                <c:pt idx="3">
                  <c:v>1412542</c:v>
                </c:pt>
                <c:pt idx="4">
                  <c:v>1504920</c:v>
                </c:pt>
                <c:pt idx="5">
                  <c:v>1585564</c:v>
                </c:pt>
                <c:pt idx="6">
                  <c:v>1698837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805A-4243-BB75-0A878956929D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위스키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</c:numCache>
            </c:numRef>
          </c:cat>
          <c:val>
            <c:numRef>
              <c:f>Sheet1!$J$2:$J$8</c:f>
              <c:numCache>
                <c:formatCode>#,##0</c:formatCode>
                <c:ptCount val="7"/>
                <c:pt idx="0">
                  <c:v>236607</c:v>
                </c:pt>
                <c:pt idx="1">
                  <c:v>247808</c:v>
                </c:pt>
                <c:pt idx="2">
                  <c:v>189484</c:v>
                </c:pt>
                <c:pt idx="3">
                  <c:v>126489</c:v>
                </c:pt>
                <c:pt idx="4">
                  <c:v>110454</c:v>
                </c:pt>
                <c:pt idx="5">
                  <c:v>128727</c:v>
                </c:pt>
                <c:pt idx="6">
                  <c:v>136419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805A-4243-BB75-0A87895692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078448"/>
        <c:axId val="104080408"/>
      </c:lineChart>
      <c:catAx>
        <c:axId val="10407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  <a:cs typeface="+mn-cs"/>
              </a:defRPr>
            </a:pPr>
            <a:endParaRPr lang="ko-KR"/>
          </a:p>
        </c:txPr>
        <c:crossAx val="104080408"/>
        <c:crosses val="autoZero"/>
        <c:auto val="1"/>
        <c:lblAlgn val="ctr"/>
        <c:lblOffset val="100"/>
        <c:noMultiLvlLbl val="0"/>
      </c:catAx>
      <c:valAx>
        <c:axId val="104080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  <a:cs typeface="+mn-cs"/>
              </a:defRPr>
            </a:pPr>
            <a:endParaRPr lang="ko-KR"/>
          </a:p>
        </c:txPr>
        <c:crossAx val="104078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ogic" panose="020B0502020202020204" pitchFamily="50" charset="-127"/>
              <a:ea typeface="Gogic" panose="020B05020202020202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aseline="0">
          <a:latin typeface="Gogic" panose="020B0502020202020204" pitchFamily="50" charset="-127"/>
          <a:ea typeface="Gogic" panose="020B0502020202020204" pitchFamily="50" charset="-127"/>
        </a:defRPr>
      </a:pPr>
      <a:endParaRPr lang="ko-K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탁주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</c:numCache>
            </c:numRef>
          </c:cat>
          <c:val>
            <c:numRef>
              <c:f>Sheet1!$B$2:$B$8</c:f>
              <c:numCache>
                <c:formatCode>#,##0</c:formatCode>
                <c:ptCount val="7"/>
                <c:pt idx="0">
                  <c:v>115019</c:v>
                </c:pt>
                <c:pt idx="1">
                  <c:v>119957</c:v>
                </c:pt>
                <c:pt idx="2">
                  <c:v>180653</c:v>
                </c:pt>
                <c:pt idx="3">
                  <c:v>349612</c:v>
                </c:pt>
                <c:pt idx="4">
                  <c:v>376171</c:v>
                </c:pt>
                <c:pt idx="5">
                  <c:v>351173</c:v>
                </c:pt>
                <c:pt idx="6">
                  <c:v>351362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A95-48D5-8606-70EBB6A2BF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약주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</c:numCache>
            </c:numRef>
          </c:cat>
          <c:val>
            <c:numRef>
              <c:f>Sheet1!$C$2:$C$8</c:f>
              <c:numCache>
                <c:formatCode>#,##0</c:formatCode>
                <c:ptCount val="7"/>
                <c:pt idx="0">
                  <c:v>91157</c:v>
                </c:pt>
                <c:pt idx="1">
                  <c:v>95852</c:v>
                </c:pt>
                <c:pt idx="2">
                  <c:v>67922</c:v>
                </c:pt>
                <c:pt idx="3">
                  <c:v>93628</c:v>
                </c:pt>
                <c:pt idx="4">
                  <c:v>60075</c:v>
                </c:pt>
                <c:pt idx="5">
                  <c:v>50884</c:v>
                </c:pt>
                <c:pt idx="6">
                  <c:v>44641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A95-48D5-8606-70EBB6A2BF5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청주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</c:numCache>
            </c:numRef>
          </c:cat>
          <c:val>
            <c:numRef>
              <c:f>Sheet1!$D$2:$D$8</c:f>
              <c:numCache>
                <c:formatCode>#,##0</c:formatCode>
                <c:ptCount val="7"/>
                <c:pt idx="0">
                  <c:v>78242</c:v>
                </c:pt>
                <c:pt idx="1">
                  <c:v>71872</c:v>
                </c:pt>
                <c:pt idx="2">
                  <c:v>133538</c:v>
                </c:pt>
                <c:pt idx="3">
                  <c:v>48595</c:v>
                </c:pt>
                <c:pt idx="4">
                  <c:v>35418</c:v>
                </c:pt>
                <c:pt idx="5">
                  <c:v>48535</c:v>
                </c:pt>
                <c:pt idx="6">
                  <c:v>56113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8A95-48D5-8606-70EBB6A2BF5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포도주, 샴페인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</c:numCache>
            </c:numRef>
          </c:cat>
          <c:val>
            <c:numRef>
              <c:f>Sheet1!$E$2:$E$8</c:f>
              <c:numCache>
                <c:formatCode>#,##0</c:formatCode>
                <c:ptCount val="7"/>
                <c:pt idx="0">
                  <c:v>9139</c:v>
                </c:pt>
                <c:pt idx="1">
                  <c:v>8532</c:v>
                </c:pt>
                <c:pt idx="2">
                  <c:v>8693</c:v>
                </c:pt>
                <c:pt idx="3">
                  <c:v>10693</c:v>
                </c:pt>
                <c:pt idx="4">
                  <c:v>10035</c:v>
                </c:pt>
                <c:pt idx="5">
                  <c:v>11454</c:v>
                </c:pt>
                <c:pt idx="6">
                  <c:v>11190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8A95-48D5-8606-70EBB6A2BF5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복분자주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</c:numCache>
            </c:numRef>
          </c:cat>
          <c:val>
            <c:numRef>
              <c:f>Sheet1!$F$2:$F$8</c:f>
              <c:numCache>
                <c:formatCode>#,##0</c:formatCode>
                <c:ptCount val="7"/>
                <c:pt idx="0">
                  <c:v>61601</c:v>
                </c:pt>
                <c:pt idx="1">
                  <c:v>90015</c:v>
                </c:pt>
                <c:pt idx="2">
                  <c:v>70246</c:v>
                </c:pt>
                <c:pt idx="3">
                  <c:v>83142</c:v>
                </c:pt>
                <c:pt idx="4">
                  <c:v>34968</c:v>
                </c:pt>
                <c:pt idx="5">
                  <c:v>45003</c:v>
                </c:pt>
                <c:pt idx="6">
                  <c:v>38402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8A95-48D5-8606-70EBB6A2BF5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주정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</c:numCache>
            </c:numRef>
          </c:cat>
          <c:val>
            <c:numRef>
              <c:f>Sheet1!$G$2:$G$8</c:f>
              <c:numCache>
                <c:formatCode>#,##0</c:formatCode>
                <c:ptCount val="7"/>
                <c:pt idx="0">
                  <c:v>408204</c:v>
                </c:pt>
                <c:pt idx="1">
                  <c:v>429182</c:v>
                </c:pt>
                <c:pt idx="2">
                  <c:v>460355</c:v>
                </c:pt>
                <c:pt idx="3">
                  <c:v>403133</c:v>
                </c:pt>
                <c:pt idx="4">
                  <c:v>433541</c:v>
                </c:pt>
                <c:pt idx="5">
                  <c:v>433348</c:v>
                </c:pt>
                <c:pt idx="6">
                  <c:v>462891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8A95-48D5-8606-70EBB6A2BF5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위스키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</c:numCache>
            </c:numRef>
          </c:cat>
          <c:val>
            <c:numRef>
              <c:f>Sheet1!$H$2:$H$8</c:f>
              <c:numCache>
                <c:formatCode>#,##0</c:formatCode>
                <c:ptCount val="7"/>
                <c:pt idx="0">
                  <c:v>236607</c:v>
                </c:pt>
                <c:pt idx="1">
                  <c:v>247808</c:v>
                </c:pt>
                <c:pt idx="2">
                  <c:v>189484</c:v>
                </c:pt>
                <c:pt idx="3">
                  <c:v>126489</c:v>
                </c:pt>
                <c:pt idx="4">
                  <c:v>110454</c:v>
                </c:pt>
                <c:pt idx="5">
                  <c:v>128727</c:v>
                </c:pt>
                <c:pt idx="6">
                  <c:v>136419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8A95-48D5-8606-70EBB6A2B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081584"/>
        <c:axId val="104081976"/>
      </c:lineChart>
      <c:catAx>
        <c:axId val="10408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  <a:cs typeface="+mn-cs"/>
              </a:defRPr>
            </a:pPr>
            <a:endParaRPr lang="ko-KR"/>
          </a:p>
        </c:txPr>
        <c:crossAx val="104081976"/>
        <c:crosses val="autoZero"/>
        <c:auto val="1"/>
        <c:lblAlgn val="ctr"/>
        <c:lblOffset val="100"/>
        <c:noMultiLvlLbl val="0"/>
      </c:catAx>
      <c:valAx>
        <c:axId val="104081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  <a:cs typeface="+mn-cs"/>
              </a:defRPr>
            </a:pPr>
            <a:endParaRPr lang="ko-KR"/>
          </a:p>
        </c:txPr>
        <c:crossAx val="10408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ogic" panose="020B0502020202020204" pitchFamily="50" charset="-127"/>
              <a:ea typeface="Gogic" panose="020B05020202020202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5643405511811022"/>
          <c:y val="0.18275069435503782"/>
          <c:w val="0.3509604658792651"/>
          <c:h val="0.73062405383134066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2012년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#,##0</c:formatCode>
                <c:ptCount val="12"/>
                <c:pt idx="0">
                  <c:v>101228</c:v>
                </c:pt>
                <c:pt idx="1">
                  <c:v>94307</c:v>
                </c:pt>
                <c:pt idx="2">
                  <c:v>101915</c:v>
                </c:pt>
                <c:pt idx="3">
                  <c:v>97091</c:v>
                </c:pt>
                <c:pt idx="4">
                  <c:v>103135</c:v>
                </c:pt>
                <c:pt idx="5">
                  <c:v>100487</c:v>
                </c:pt>
                <c:pt idx="6">
                  <c:v>94430</c:v>
                </c:pt>
                <c:pt idx="7">
                  <c:v>88327</c:v>
                </c:pt>
                <c:pt idx="8">
                  <c:v>103144</c:v>
                </c:pt>
                <c:pt idx="9">
                  <c:v>104569</c:v>
                </c:pt>
                <c:pt idx="10">
                  <c:v>102712</c:v>
                </c:pt>
                <c:pt idx="11">
                  <c:v>118531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D22-4FF7-B09F-AD296C945E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2013년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Sheet1!$C$2:$C$13</c:f>
              <c:numCache>
                <c:formatCode>#,##0</c:formatCode>
                <c:ptCount val="12"/>
                <c:pt idx="0">
                  <c:v>95331</c:v>
                </c:pt>
                <c:pt idx="1">
                  <c:v>85710</c:v>
                </c:pt>
                <c:pt idx="2">
                  <c:v>94662</c:v>
                </c:pt>
                <c:pt idx="3">
                  <c:v>95806</c:v>
                </c:pt>
                <c:pt idx="4">
                  <c:v>103409</c:v>
                </c:pt>
                <c:pt idx="5">
                  <c:v>93946</c:v>
                </c:pt>
                <c:pt idx="6">
                  <c:v>98809</c:v>
                </c:pt>
                <c:pt idx="7">
                  <c:v>88781</c:v>
                </c:pt>
                <c:pt idx="8">
                  <c:v>94760</c:v>
                </c:pt>
                <c:pt idx="9">
                  <c:v>105263</c:v>
                </c:pt>
                <c:pt idx="10">
                  <c:v>98830</c:v>
                </c:pt>
                <c:pt idx="11">
                  <c:v>106571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D22-4FF7-B09F-AD296C945E7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2014년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Sheet1!$D$2:$D$13</c:f>
              <c:numCache>
                <c:formatCode>#,##0</c:formatCode>
                <c:ptCount val="12"/>
                <c:pt idx="0">
                  <c:v>106343</c:v>
                </c:pt>
                <c:pt idx="1">
                  <c:v>91864</c:v>
                </c:pt>
                <c:pt idx="2">
                  <c:v>101118</c:v>
                </c:pt>
                <c:pt idx="3">
                  <c:v>109844</c:v>
                </c:pt>
                <c:pt idx="4">
                  <c:v>104491</c:v>
                </c:pt>
                <c:pt idx="5">
                  <c:v>106434</c:v>
                </c:pt>
                <c:pt idx="6">
                  <c:v>103237</c:v>
                </c:pt>
                <c:pt idx="7">
                  <c:v>94336</c:v>
                </c:pt>
                <c:pt idx="8">
                  <c:v>106605</c:v>
                </c:pt>
                <c:pt idx="9">
                  <c:v>114005</c:v>
                </c:pt>
                <c:pt idx="10">
                  <c:v>101919</c:v>
                </c:pt>
                <c:pt idx="11">
                  <c:v>121068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D22-4FF7-B09F-AD296C945E7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2015년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Sheet1!$E$2:$E$13</c:f>
              <c:numCache>
                <c:formatCode>#,##0</c:formatCode>
                <c:ptCount val="12"/>
                <c:pt idx="0">
                  <c:v>111104</c:v>
                </c:pt>
                <c:pt idx="1">
                  <c:v>98157</c:v>
                </c:pt>
                <c:pt idx="2">
                  <c:v>109836</c:v>
                </c:pt>
                <c:pt idx="3">
                  <c:v>115045</c:v>
                </c:pt>
                <c:pt idx="4">
                  <c:v>111447</c:v>
                </c:pt>
                <c:pt idx="5">
                  <c:v>113678</c:v>
                </c:pt>
                <c:pt idx="6">
                  <c:v>116897</c:v>
                </c:pt>
                <c:pt idx="7">
                  <c:v>99692</c:v>
                </c:pt>
                <c:pt idx="8">
                  <c:v>109124</c:v>
                </c:pt>
                <c:pt idx="9">
                  <c:v>118815</c:v>
                </c:pt>
                <c:pt idx="10">
                  <c:v>111743</c:v>
                </c:pt>
                <c:pt idx="11">
                  <c:v>125452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D22-4FF7-B09F-AD296C945E7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2016년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Sheet1!$F$2:$F$13</c:f>
              <c:numCache>
                <c:formatCode>#,##0</c:formatCode>
                <c:ptCount val="12"/>
                <c:pt idx="0">
                  <c:v>107348</c:v>
                </c:pt>
                <c:pt idx="1">
                  <c:v>102320</c:v>
                </c:pt>
                <c:pt idx="2">
                  <c:v>115283</c:v>
                </c:pt>
                <c:pt idx="3">
                  <c:v>107301</c:v>
                </c:pt>
                <c:pt idx="4">
                  <c:v>115636</c:v>
                </c:pt>
                <c:pt idx="5">
                  <c:v>114138</c:v>
                </c:pt>
                <c:pt idx="6">
                  <c:v>100882</c:v>
                </c:pt>
                <c:pt idx="7">
                  <c:v>103664</c:v>
                </c:pt>
                <c:pt idx="8">
                  <c:v>108328</c:v>
                </c:pt>
                <c:pt idx="9">
                  <c:v>104323</c:v>
                </c:pt>
                <c:pt idx="10">
                  <c:v>112659</c:v>
                </c:pt>
                <c:pt idx="11">
                  <c:v>111369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7D22-4FF7-B09F-AD296C945E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082760"/>
        <c:axId val="104083152"/>
      </c:radarChart>
      <c:catAx>
        <c:axId val="104082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altLang="en-US" sz="13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083152"/>
        <c:crosses val="autoZero"/>
        <c:auto val="1"/>
        <c:lblAlgn val="ctr"/>
        <c:lblOffset val="100"/>
        <c:noMultiLvlLbl val="0"/>
      </c:catAx>
      <c:valAx>
        <c:axId val="104083152"/>
        <c:scaling>
          <c:orientation val="minMax"/>
          <c:min val="80000"/>
        </c:scaling>
        <c:delete val="1"/>
        <c:axPos val="l"/>
        <c:majorGridlines>
          <c:spPr>
            <a:ln w="9525" cap="flat" cmpd="sng" algn="ctr">
              <a:solidFill>
                <a:sysClr val="windowText" lastClr="000000">
                  <a:alpha val="38000"/>
                </a:sys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10408276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9870833333333335"/>
          <c:y val="4.3370510170384638E-2"/>
          <c:w val="0.39424999999999999"/>
          <c:h val="6.08652177728935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altLang="en-US"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ysClr val="window" lastClr="FFFFFF">
        <a:lumMod val="95000"/>
      </a:sysClr>
    </a:solidFill>
    <a:ln>
      <a:noFill/>
    </a:ln>
    <a:effectLst/>
  </c:spPr>
  <c:txPr>
    <a:bodyPr/>
    <a:lstStyle/>
    <a:p>
      <a:pPr>
        <a:defRPr lang="ko-KR" altLang="en-US"/>
      </a:pPr>
      <a:endParaRPr lang="ko-KR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 altLang="ko-K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764973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764973</c:v>
                </c:pt>
                <c:pt idx="1">
                  <c:v>802227</c:v>
                </c:pt>
                <c:pt idx="2">
                  <c:v>878634</c:v>
                </c:pt>
                <c:pt idx="3">
                  <c:v>889171</c:v>
                </c:pt>
                <c:pt idx="4">
                  <c:v>1025198</c:v>
                </c:pt>
                <c:pt idx="5">
                  <c:v>880918</c:v>
                </c:pt>
                <c:pt idx="6">
                  <c:v>1012313</c:v>
                </c:pt>
                <c:pt idx="7">
                  <c:v>990460</c:v>
                </c:pt>
                <c:pt idx="8">
                  <c:v>1044038</c:v>
                </c:pt>
                <c:pt idx="9">
                  <c:v>1081833</c:v>
                </c:pt>
                <c:pt idx="10">
                  <c:v>1088870</c:v>
                </c:pt>
                <c:pt idx="11">
                  <c:v>1171796</c:v>
                </c:pt>
                <c:pt idx="12">
                  <c:v>1187558</c:v>
                </c:pt>
                <c:pt idx="13">
                  <c:v>1241208</c:v>
                </c:pt>
                <c:pt idx="14">
                  <c:v>1161384</c:v>
                </c:pt>
                <c:pt idx="15">
                  <c:v>1161767</c:v>
                </c:pt>
                <c:pt idx="16">
                  <c:v>1162628</c:v>
                </c:pt>
                <c:pt idx="17">
                  <c:v>1209876</c:v>
                </c:pt>
                <c:pt idx="18">
                  <c:v>1161878</c:v>
                </c:pt>
                <c:pt idx="19">
                  <c:v>1261264</c:v>
                </c:pt>
                <c:pt idx="20">
                  <c:v>1340990</c:v>
                </c:pt>
                <c:pt idx="21">
                  <c:v>1303251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114-4989-99A1-5C362FE28A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463760"/>
        <c:axId val="106464152"/>
      </c:lineChart>
      <c:catAx>
        <c:axId val="106463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6464152"/>
        <c:crosses val="autoZero"/>
        <c:auto val="1"/>
        <c:lblAlgn val="ctr"/>
        <c:lblOffset val="100"/>
        <c:noMultiLvlLbl val="0"/>
      </c:catAx>
      <c:valAx>
        <c:axId val="106464152"/>
        <c:scaling>
          <c:orientation val="minMax"/>
          <c:min val="6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6463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v>인구수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ogic" panose="020B0502020202020204" pitchFamily="50" charset="-127"/>
                    <a:ea typeface="Gogic" panose="020B0502020202020204" pitchFamily="50" charset="-127"/>
                    <a:cs typeface="+mn-cs"/>
                  </a:defRPr>
                </a:pPr>
                <a:endParaRPr lang="ko-KR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  <c:pt idx="4">
                  <c:v>2015</c:v>
                </c:pt>
              </c:numCache>
            </c:numRef>
          </c:cat>
          <c:val>
            <c:numRef>
              <c:f>Sheet1!$B$2:$F$2</c:f>
              <c:numCache>
                <c:formatCode>#,##0_ </c:formatCode>
                <c:ptCount val="5"/>
                <c:pt idx="0">
                  <c:v>30454306</c:v>
                </c:pt>
                <c:pt idx="1">
                  <c:v>32653081</c:v>
                </c:pt>
                <c:pt idx="2">
                  <c:v>34954783</c:v>
                </c:pt>
                <c:pt idx="3">
                  <c:v>36765374</c:v>
                </c:pt>
                <c:pt idx="4">
                  <c:v>38615531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F23-4E5A-B98A-38A72BC75C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464936"/>
        <c:axId val="106465328"/>
      </c:lineChart>
      <c:catAx>
        <c:axId val="106464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  <a:cs typeface="+mn-cs"/>
              </a:defRPr>
            </a:pPr>
            <a:endParaRPr lang="ko-KR"/>
          </a:p>
        </c:txPr>
        <c:crossAx val="106465328"/>
        <c:crosses val="autoZero"/>
        <c:auto val="1"/>
        <c:lblAlgn val="ctr"/>
        <c:lblOffset val="100"/>
        <c:noMultiLvlLbl val="0"/>
      </c:catAx>
      <c:valAx>
        <c:axId val="106465328"/>
        <c:scaling>
          <c:orientation val="minMax"/>
          <c:max val="40000000"/>
          <c:min val="3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  <a:cs typeface="+mn-cs"/>
              </a:defRPr>
            </a:pPr>
            <a:endParaRPr lang="ko-KR"/>
          </a:p>
        </c:txPr>
        <c:crossAx val="106464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 baseline="0"/>
      </a:pPr>
      <a:endParaRPr lang="ko-KR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725,801.50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  <c:pt idx="20">
                  <c:v>2016</c:v>
                </c:pt>
              </c:numCache>
            </c:numRef>
          </c:cat>
          <c:val>
            <c:numRef>
              <c:f>Sheet1!$B$2:$B$22</c:f>
              <c:numCache>
                <c:formatCode>#,##0.00</c:formatCode>
                <c:ptCount val="21"/>
                <c:pt idx="0">
                  <c:v>771785</c:v>
                </c:pt>
                <c:pt idx="1">
                  <c:v>802025.9</c:v>
                </c:pt>
                <c:pt idx="2">
                  <c:v>736588.4</c:v>
                </c:pt>
                <c:pt idx="3">
                  <c:v>813530.1</c:v>
                </c:pt>
                <c:pt idx="4">
                  <c:v>864168.2</c:v>
                </c:pt>
                <c:pt idx="5">
                  <c:v>896226.5</c:v>
                </c:pt>
                <c:pt idx="6">
                  <c:v>971687.2</c:v>
                </c:pt>
                <c:pt idx="7">
                  <c:v>995303.6</c:v>
                </c:pt>
                <c:pt idx="8">
                  <c:v>1034900.2</c:v>
                </c:pt>
                <c:pt idx="9">
                  <c:v>1054203</c:v>
                </c:pt>
                <c:pt idx="10">
                  <c:v>1094468.7</c:v>
                </c:pt>
                <c:pt idx="11">
                  <c:v>1154246.5</c:v>
                </c:pt>
                <c:pt idx="12">
                  <c:v>1155419.2</c:v>
                </c:pt>
                <c:pt idx="13">
                  <c:v>1184103.8999999999</c:v>
                </c:pt>
                <c:pt idx="14">
                  <c:v>1266579.8</c:v>
                </c:pt>
                <c:pt idx="15">
                  <c:v>1287282.3</c:v>
                </c:pt>
                <c:pt idx="16">
                  <c:v>1322449.8999999999</c:v>
                </c:pt>
                <c:pt idx="17">
                  <c:v>1371733.2</c:v>
                </c:pt>
                <c:pt idx="18">
                  <c:v>1417814.2</c:v>
                </c:pt>
                <c:pt idx="19">
                  <c:v>1510005.5</c:v>
                </c:pt>
                <c:pt idx="20">
                  <c:v>1569994.6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92F-46A6-B131-4038333D4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466112"/>
        <c:axId val="106466504"/>
      </c:lineChart>
      <c:catAx>
        <c:axId val="10646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  <a:cs typeface="+mn-cs"/>
              </a:defRPr>
            </a:pPr>
            <a:endParaRPr lang="ko-KR"/>
          </a:p>
        </c:txPr>
        <c:crossAx val="106466504"/>
        <c:crosses val="autoZero"/>
        <c:auto val="1"/>
        <c:lblAlgn val="ctr"/>
        <c:lblOffset val="100"/>
        <c:noMultiLvlLbl val="0"/>
      </c:catAx>
      <c:valAx>
        <c:axId val="106466504"/>
        <c:scaling>
          <c:orientation val="minMax"/>
          <c:max val="1600000"/>
          <c:min val="6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  <a:cs typeface="+mn-cs"/>
              </a:defRPr>
            </a:pPr>
            <a:endParaRPr lang="ko-KR"/>
          </a:p>
        </c:txPr>
        <c:crossAx val="106466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 baseline="0"/>
      </a:pPr>
      <a:endParaRPr lang="ko-KR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국민총소득(GNI)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Sheet1!$A$2:$A$92</c:f>
              <c:strCache>
                <c:ptCount val="90"/>
                <c:pt idx="0">
                  <c:v>1995 1</c:v>
                </c:pt>
                <c:pt idx="1">
                  <c:v>1995 2</c:v>
                </c:pt>
                <c:pt idx="2">
                  <c:v>1995 3</c:v>
                </c:pt>
                <c:pt idx="3">
                  <c:v>1995 4</c:v>
                </c:pt>
                <c:pt idx="4">
                  <c:v>1996 1</c:v>
                </c:pt>
                <c:pt idx="5">
                  <c:v>1996 2</c:v>
                </c:pt>
                <c:pt idx="6">
                  <c:v>1996 3</c:v>
                </c:pt>
                <c:pt idx="7">
                  <c:v>1996 4</c:v>
                </c:pt>
                <c:pt idx="8">
                  <c:v>1997 1</c:v>
                </c:pt>
                <c:pt idx="9">
                  <c:v>1997 2</c:v>
                </c:pt>
                <c:pt idx="10">
                  <c:v>1997 3</c:v>
                </c:pt>
                <c:pt idx="11">
                  <c:v>1997 4</c:v>
                </c:pt>
                <c:pt idx="12">
                  <c:v>1998 1</c:v>
                </c:pt>
                <c:pt idx="13">
                  <c:v>1998 2</c:v>
                </c:pt>
                <c:pt idx="14">
                  <c:v>1998 3</c:v>
                </c:pt>
                <c:pt idx="15">
                  <c:v>1998 4</c:v>
                </c:pt>
                <c:pt idx="16">
                  <c:v>1999 1</c:v>
                </c:pt>
                <c:pt idx="17">
                  <c:v>1999 2</c:v>
                </c:pt>
                <c:pt idx="18">
                  <c:v>1999 3</c:v>
                </c:pt>
                <c:pt idx="19">
                  <c:v>1999 4</c:v>
                </c:pt>
                <c:pt idx="20">
                  <c:v>2000 1</c:v>
                </c:pt>
                <c:pt idx="21">
                  <c:v>2000 2</c:v>
                </c:pt>
                <c:pt idx="22">
                  <c:v>2000 3</c:v>
                </c:pt>
                <c:pt idx="23">
                  <c:v>2000 4</c:v>
                </c:pt>
                <c:pt idx="24">
                  <c:v>2001 1</c:v>
                </c:pt>
                <c:pt idx="25">
                  <c:v>2001 2</c:v>
                </c:pt>
                <c:pt idx="26">
                  <c:v>2001 3</c:v>
                </c:pt>
                <c:pt idx="27">
                  <c:v>2001 4</c:v>
                </c:pt>
                <c:pt idx="28">
                  <c:v>2002 1</c:v>
                </c:pt>
                <c:pt idx="29">
                  <c:v>2002 2</c:v>
                </c:pt>
                <c:pt idx="30">
                  <c:v>2002 3</c:v>
                </c:pt>
                <c:pt idx="31">
                  <c:v>2002 4</c:v>
                </c:pt>
                <c:pt idx="32">
                  <c:v>2003 1</c:v>
                </c:pt>
                <c:pt idx="33">
                  <c:v>2003 2</c:v>
                </c:pt>
                <c:pt idx="34">
                  <c:v>2003 3</c:v>
                </c:pt>
                <c:pt idx="35">
                  <c:v>2003 4</c:v>
                </c:pt>
                <c:pt idx="36">
                  <c:v>2004 1</c:v>
                </c:pt>
                <c:pt idx="37">
                  <c:v>2004 2</c:v>
                </c:pt>
                <c:pt idx="38">
                  <c:v>2004 3</c:v>
                </c:pt>
                <c:pt idx="39">
                  <c:v>2004 4</c:v>
                </c:pt>
                <c:pt idx="40">
                  <c:v>2005 1</c:v>
                </c:pt>
                <c:pt idx="41">
                  <c:v>2005 2</c:v>
                </c:pt>
                <c:pt idx="42">
                  <c:v>2005 3</c:v>
                </c:pt>
                <c:pt idx="43">
                  <c:v>2005 4</c:v>
                </c:pt>
                <c:pt idx="44">
                  <c:v>2006 1</c:v>
                </c:pt>
                <c:pt idx="45">
                  <c:v>2006 2</c:v>
                </c:pt>
                <c:pt idx="46">
                  <c:v>2006 3</c:v>
                </c:pt>
                <c:pt idx="47">
                  <c:v>2006 4</c:v>
                </c:pt>
                <c:pt idx="48">
                  <c:v>2007 1</c:v>
                </c:pt>
                <c:pt idx="49">
                  <c:v>2007 2</c:v>
                </c:pt>
                <c:pt idx="50">
                  <c:v>2007 3</c:v>
                </c:pt>
                <c:pt idx="51">
                  <c:v>2007 4</c:v>
                </c:pt>
                <c:pt idx="52">
                  <c:v>2008 1</c:v>
                </c:pt>
                <c:pt idx="53">
                  <c:v>2008 2</c:v>
                </c:pt>
                <c:pt idx="54">
                  <c:v>2008 3</c:v>
                </c:pt>
                <c:pt idx="55">
                  <c:v>2008 4</c:v>
                </c:pt>
                <c:pt idx="56">
                  <c:v>2009 1</c:v>
                </c:pt>
                <c:pt idx="57">
                  <c:v>2009 2</c:v>
                </c:pt>
                <c:pt idx="58">
                  <c:v>2009 3</c:v>
                </c:pt>
                <c:pt idx="59">
                  <c:v>2009 4</c:v>
                </c:pt>
                <c:pt idx="60">
                  <c:v>2010 1</c:v>
                </c:pt>
                <c:pt idx="61">
                  <c:v>2010 2</c:v>
                </c:pt>
                <c:pt idx="62">
                  <c:v>2010 3</c:v>
                </c:pt>
                <c:pt idx="63">
                  <c:v>2010 4</c:v>
                </c:pt>
                <c:pt idx="64">
                  <c:v>2011 1</c:v>
                </c:pt>
                <c:pt idx="65">
                  <c:v>2011 2</c:v>
                </c:pt>
                <c:pt idx="66">
                  <c:v>2011 3</c:v>
                </c:pt>
                <c:pt idx="67">
                  <c:v>2011 4</c:v>
                </c:pt>
                <c:pt idx="68">
                  <c:v>2012 1</c:v>
                </c:pt>
                <c:pt idx="69">
                  <c:v>2012 2</c:v>
                </c:pt>
                <c:pt idx="70">
                  <c:v>2012 3</c:v>
                </c:pt>
                <c:pt idx="71">
                  <c:v>2012 4</c:v>
                </c:pt>
                <c:pt idx="72">
                  <c:v>2013 1</c:v>
                </c:pt>
                <c:pt idx="73">
                  <c:v>2013 2</c:v>
                </c:pt>
                <c:pt idx="74">
                  <c:v>2013 3</c:v>
                </c:pt>
                <c:pt idx="75">
                  <c:v>2013 4</c:v>
                </c:pt>
                <c:pt idx="76">
                  <c:v>2014 1</c:v>
                </c:pt>
                <c:pt idx="77">
                  <c:v>2014 2</c:v>
                </c:pt>
                <c:pt idx="78">
                  <c:v>2014 3</c:v>
                </c:pt>
                <c:pt idx="79">
                  <c:v>2014 4</c:v>
                </c:pt>
                <c:pt idx="80">
                  <c:v>2015 1</c:v>
                </c:pt>
                <c:pt idx="81">
                  <c:v>2015 2</c:v>
                </c:pt>
                <c:pt idx="82">
                  <c:v>2015 3</c:v>
                </c:pt>
                <c:pt idx="83">
                  <c:v>2015 4</c:v>
                </c:pt>
                <c:pt idx="84">
                  <c:v>2016 1</c:v>
                </c:pt>
                <c:pt idx="85">
                  <c:v>2016 2</c:v>
                </c:pt>
                <c:pt idx="86">
                  <c:v>2016 3</c:v>
                </c:pt>
                <c:pt idx="87">
                  <c:v>2016 4</c:v>
                </c:pt>
                <c:pt idx="88">
                  <c:v>2017 1</c:v>
                </c:pt>
                <c:pt idx="89">
                  <c:v>2017 2</c:v>
                </c:pt>
              </c:strCache>
            </c:strRef>
          </c:cat>
          <c:val>
            <c:numRef>
              <c:f>Sheet1!$B$2:$B$92</c:f>
              <c:numCache>
                <c:formatCode>#,##0.00</c:formatCode>
                <c:ptCount val="91"/>
                <c:pt idx="0">
                  <c:v>177027.3</c:v>
                </c:pt>
                <c:pt idx="1">
                  <c:v>179271.7</c:v>
                </c:pt>
                <c:pt idx="2">
                  <c:v>183021.1</c:v>
                </c:pt>
                <c:pt idx="3">
                  <c:v>186481.4</c:v>
                </c:pt>
                <c:pt idx="4">
                  <c:v>190057.4</c:v>
                </c:pt>
                <c:pt idx="5">
                  <c:v>192409.7</c:v>
                </c:pt>
                <c:pt idx="6">
                  <c:v>195037.9</c:v>
                </c:pt>
                <c:pt idx="7">
                  <c:v>194280</c:v>
                </c:pt>
                <c:pt idx="8">
                  <c:v>197160.3</c:v>
                </c:pt>
                <c:pt idx="9">
                  <c:v>202950.6</c:v>
                </c:pt>
                <c:pt idx="10">
                  <c:v>202548</c:v>
                </c:pt>
                <c:pt idx="11">
                  <c:v>199367</c:v>
                </c:pt>
                <c:pt idx="12">
                  <c:v>184699</c:v>
                </c:pt>
                <c:pt idx="13">
                  <c:v>180812.3</c:v>
                </c:pt>
                <c:pt idx="14">
                  <c:v>184365.5</c:v>
                </c:pt>
                <c:pt idx="15">
                  <c:v>186711.6</c:v>
                </c:pt>
                <c:pt idx="16">
                  <c:v>196109.9</c:v>
                </c:pt>
                <c:pt idx="17">
                  <c:v>202686.1</c:v>
                </c:pt>
                <c:pt idx="18">
                  <c:v>204747.5</c:v>
                </c:pt>
                <c:pt idx="19">
                  <c:v>209986.6</c:v>
                </c:pt>
                <c:pt idx="20">
                  <c:v>213153.2</c:v>
                </c:pt>
                <c:pt idx="21">
                  <c:v>213683.1</c:v>
                </c:pt>
                <c:pt idx="22">
                  <c:v>220845.3</c:v>
                </c:pt>
                <c:pt idx="23">
                  <c:v>216486.6</c:v>
                </c:pt>
                <c:pt idx="24">
                  <c:v>220375.5</c:v>
                </c:pt>
                <c:pt idx="25">
                  <c:v>221980.1</c:v>
                </c:pt>
                <c:pt idx="26">
                  <c:v>224961.5</c:v>
                </c:pt>
                <c:pt idx="27">
                  <c:v>228909.4</c:v>
                </c:pt>
                <c:pt idx="28">
                  <c:v>237717.9</c:v>
                </c:pt>
                <c:pt idx="29">
                  <c:v>239996.9</c:v>
                </c:pt>
                <c:pt idx="30">
                  <c:v>246625.4</c:v>
                </c:pt>
                <c:pt idx="31">
                  <c:v>247347</c:v>
                </c:pt>
                <c:pt idx="32">
                  <c:v>243636.9</c:v>
                </c:pt>
                <c:pt idx="33">
                  <c:v>243851.9</c:v>
                </c:pt>
                <c:pt idx="34">
                  <c:v>250116</c:v>
                </c:pt>
                <c:pt idx="35">
                  <c:v>257698.8</c:v>
                </c:pt>
                <c:pt idx="36">
                  <c:v>256601.3</c:v>
                </c:pt>
                <c:pt idx="37">
                  <c:v>257220.4</c:v>
                </c:pt>
                <c:pt idx="38">
                  <c:v>258749.7</c:v>
                </c:pt>
                <c:pt idx="39">
                  <c:v>262328.8</c:v>
                </c:pt>
                <c:pt idx="40">
                  <c:v>262258</c:v>
                </c:pt>
                <c:pt idx="41">
                  <c:v>263112.90000000002</c:v>
                </c:pt>
                <c:pt idx="42">
                  <c:v>263365.59999999998</c:v>
                </c:pt>
                <c:pt idx="43">
                  <c:v>265466.5</c:v>
                </c:pt>
                <c:pt idx="44">
                  <c:v>269217.7</c:v>
                </c:pt>
                <c:pt idx="45">
                  <c:v>270659.59999999998</c:v>
                </c:pt>
                <c:pt idx="46">
                  <c:v>275093.7</c:v>
                </c:pt>
                <c:pt idx="47">
                  <c:v>279497.7</c:v>
                </c:pt>
                <c:pt idx="48">
                  <c:v>282246</c:v>
                </c:pt>
                <c:pt idx="49">
                  <c:v>286946.2</c:v>
                </c:pt>
                <c:pt idx="50">
                  <c:v>291705.3</c:v>
                </c:pt>
                <c:pt idx="51">
                  <c:v>293349</c:v>
                </c:pt>
                <c:pt idx="52">
                  <c:v>293205.09999999998</c:v>
                </c:pt>
                <c:pt idx="53">
                  <c:v>291849.3</c:v>
                </c:pt>
                <c:pt idx="54">
                  <c:v>288467.20000000001</c:v>
                </c:pt>
                <c:pt idx="55">
                  <c:v>281897.59999999998</c:v>
                </c:pt>
                <c:pt idx="56">
                  <c:v>284128</c:v>
                </c:pt>
                <c:pt idx="57">
                  <c:v>298400.59999999998</c:v>
                </c:pt>
                <c:pt idx="58">
                  <c:v>300983.2</c:v>
                </c:pt>
                <c:pt idx="59">
                  <c:v>300592.09999999998</c:v>
                </c:pt>
                <c:pt idx="60">
                  <c:v>311656.5</c:v>
                </c:pt>
                <c:pt idx="61">
                  <c:v>317883.2</c:v>
                </c:pt>
                <c:pt idx="62">
                  <c:v>321314.59999999998</c:v>
                </c:pt>
                <c:pt idx="63">
                  <c:v>315725.5</c:v>
                </c:pt>
                <c:pt idx="64">
                  <c:v>317065</c:v>
                </c:pt>
                <c:pt idx="65">
                  <c:v>320719.59999999998</c:v>
                </c:pt>
                <c:pt idx="66">
                  <c:v>324620.90000000002</c:v>
                </c:pt>
                <c:pt idx="67">
                  <c:v>324876.79999999999</c:v>
                </c:pt>
                <c:pt idx="68">
                  <c:v>325814.90000000002</c:v>
                </c:pt>
                <c:pt idx="69">
                  <c:v>329549.3</c:v>
                </c:pt>
                <c:pt idx="70">
                  <c:v>332787</c:v>
                </c:pt>
                <c:pt idx="71">
                  <c:v>334298.7</c:v>
                </c:pt>
                <c:pt idx="72">
                  <c:v>335334.2</c:v>
                </c:pt>
                <c:pt idx="73">
                  <c:v>343091.6</c:v>
                </c:pt>
                <c:pt idx="74">
                  <c:v>345012.8</c:v>
                </c:pt>
                <c:pt idx="75">
                  <c:v>348294.6</c:v>
                </c:pt>
                <c:pt idx="76">
                  <c:v>348381.4</c:v>
                </c:pt>
                <c:pt idx="77">
                  <c:v>354668.1</c:v>
                </c:pt>
                <c:pt idx="78">
                  <c:v>353786.6</c:v>
                </c:pt>
                <c:pt idx="79">
                  <c:v>360978.1</c:v>
                </c:pt>
                <c:pt idx="80">
                  <c:v>375321.8</c:v>
                </c:pt>
                <c:pt idx="81">
                  <c:v>374503.4</c:v>
                </c:pt>
                <c:pt idx="82">
                  <c:v>379502.8</c:v>
                </c:pt>
                <c:pt idx="83">
                  <c:v>380677.5</c:v>
                </c:pt>
                <c:pt idx="84">
                  <c:v>393329.9</c:v>
                </c:pt>
                <c:pt idx="85">
                  <c:v>392437.8</c:v>
                </c:pt>
                <c:pt idx="86">
                  <c:v>390731.1</c:v>
                </c:pt>
                <c:pt idx="87">
                  <c:v>393495.8</c:v>
                </c:pt>
                <c:pt idx="88">
                  <c:v>403931.5</c:v>
                </c:pt>
                <c:pt idx="89">
                  <c:v>401626.8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BC5-4FF5-90C9-DB6AC84981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4351280"/>
        <c:axId val="154351672"/>
      </c:lineChart>
      <c:catAx>
        <c:axId val="154351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  <a:cs typeface="+mn-cs"/>
              </a:defRPr>
            </a:pPr>
            <a:endParaRPr lang="ko-KR"/>
          </a:p>
        </c:txPr>
        <c:crossAx val="154351672"/>
        <c:crosses val="autoZero"/>
        <c:auto val="1"/>
        <c:lblAlgn val="ctr"/>
        <c:lblOffset val="100"/>
        <c:noMultiLvlLbl val="0"/>
      </c:catAx>
      <c:valAx>
        <c:axId val="154351672"/>
        <c:scaling>
          <c:orientation val="minMax"/>
          <c:min val="17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  <a:cs typeface="+mn-cs"/>
              </a:defRPr>
            </a:pPr>
            <a:endParaRPr lang="ko-KR"/>
          </a:p>
        </c:txPr>
        <c:crossAx val="154351280"/>
        <c:crosses val="autoZero"/>
        <c:crossBetween val="between"/>
        <c:majorUnit val="5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aseline="0"/>
      </a:pPr>
      <a:endParaRPr lang="ko-KR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soju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Sheet1!$A$2:$A$362</c:f>
              <c:strCache>
                <c:ptCount val="361"/>
                <c:pt idx="0">
                  <c:v>2016.09.01</c:v>
                </c:pt>
                <c:pt idx="1">
                  <c:v>2016.09.02</c:v>
                </c:pt>
                <c:pt idx="2">
                  <c:v>2016.09.03</c:v>
                </c:pt>
                <c:pt idx="3">
                  <c:v>2016.09.04</c:v>
                </c:pt>
                <c:pt idx="4">
                  <c:v>2016.09.05</c:v>
                </c:pt>
                <c:pt idx="5">
                  <c:v>2016.09.06</c:v>
                </c:pt>
                <c:pt idx="6">
                  <c:v>2016.09.07</c:v>
                </c:pt>
                <c:pt idx="7">
                  <c:v>2016.09.08</c:v>
                </c:pt>
                <c:pt idx="8">
                  <c:v>2016.09.09</c:v>
                </c:pt>
                <c:pt idx="9">
                  <c:v>2016.09.10</c:v>
                </c:pt>
                <c:pt idx="10">
                  <c:v>2016.09.11</c:v>
                </c:pt>
                <c:pt idx="11">
                  <c:v>2016.09.12</c:v>
                </c:pt>
                <c:pt idx="12">
                  <c:v>2016.09.13</c:v>
                </c:pt>
                <c:pt idx="13">
                  <c:v>2016.09.14</c:v>
                </c:pt>
                <c:pt idx="14">
                  <c:v>2016.09.17</c:v>
                </c:pt>
                <c:pt idx="15">
                  <c:v>2016.09.18</c:v>
                </c:pt>
                <c:pt idx="16">
                  <c:v>2016.09.19</c:v>
                </c:pt>
                <c:pt idx="17">
                  <c:v>2016.09.20</c:v>
                </c:pt>
                <c:pt idx="18">
                  <c:v>2016.09.21</c:v>
                </c:pt>
                <c:pt idx="19">
                  <c:v>2016.09.22</c:v>
                </c:pt>
                <c:pt idx="20">
                  <c:v>2016.09.23</c:v>
                </c:pt>
                <c:pt idx="21">
                  <c:v>2016.09.24</c:v>
                </c:pt>
                <c:pt idx="22">
                  <c:v>2016.09.25</c:v>
                </c:pt>
                <c:pt idx="23">
                  <c:v>2016.09.26</c:v>
                </c:pt>
                <c:pt idx="24">
                  <c:v>2016.09.27</c:v>
                </c:pt>
                <c:pt idx="25">
                  <c:v>2016.09.28</c:v>
                </c:pt>
                <c:pt idx="26">
                  <c:v>2016.09.29</c:v>
                </c:pt>
                <c:pt idx="27">
                  <c:v>2016.09.30</c:v>
                </c:pt>
                <c:pt idx="28">
                  <c:v>2016.10.01</c:v>
                </c:pt>
                <c:pt idx="29">
                  <c:v>2016.10.02</c:v>
                </c:pt>
                <c:pt idx="30">
                  <c:v>2016.10.03</c:v>
                </c:pt>
                <c:pt idx="31">
                  <c:v>2016.10.04</c:v>
                </c:pt>
                <c:pt idx="32">
                  <c:v>2016.10.05</c:v>
                </c:pt>
                <c:pt idx="33">
                  <c:v>2016.10.06</c:v>
                </c:pt>
                <c:pt idx="34">
                  <c:v>2016.10.07</c:v>
                </c:pt>
                <c:pt idx="35">
                  <c:v>2016.10.08</c:v>
                </c:pt>
                <c:pt idx="36">
                  <c:v>2016.10.09</c:v>
                </c:pt>
                <c:pt idx="37">
                  <c:v>2016.10.10</c:v>
                </c:pt>
                <c:pt idx="38">
                  <c:v>2016.10.11</c:v>
                </c:pt>
                <c:pt idx="39">
                  <c:v>2016.10.12</c:v>
                </c:pt>
                <c:pt idx="40">
                  <c:v>2016.10.13</c:v>
                </c:pt>
                <c:pt idx="41">
                  <c:v>2016.10.14</c:v>
                </c:pt>
                <c:pt idx="42">
                  <c:v>2016.10.15</c:v>
                </c:pt>
                <c:pt idx="43">
                  <c:v>2016.10.16</c:v>
                </c:pt>
                <c:pt idx="44">
                  <c:v>2016.10.17</c:v>
                </c:pt>
                <c:pt idx="45">
                  <c:v>2016.10.18</c:v>
                </c:pt>
                <c:pt idx="46">
                  <c:v>2016.10.19</c:v>
                </c:pt>
                <c:pt idx="47">
                  <c:v>2016.10.20</c:v>
                </c:pt>
                <c:pt idx="48">
                  <c:v>2016.10.21</c:v>
                </c:pt>
                <c:pt idx="49">
                  <c:v>2016.10.22</c:v>
                </c:pt>
                <c:pt idx="50">
                  <c:v>2016.10.23</c:v>
                </c:pt>
                <c:pt idx="51">
                  <c:v>2016.10.24</c:v>
                </c:pt>
                <c:pt idx="52">
                  <c:v>2016.10.25</c:v>
                </c:pt>
                <c:pt idx="53">
                  <c:v>2016.10.26</c:v>
                </c:pt>
                <c:pt idx="54">
                  <c:v>2016.10.27</c:v>
                </c:pt>
                <c:pt idx="55">
                  <c:v>2016.10.28</c:v>
                </c:pt>
                <c:pt idx="56">
                  <c:v>2016.10.29</c:v>
                </c:pt>
                <c:pt idx="57">
                  <c:v>2016.10.30</c:v>
                </c:pt>
                <c:pt idx="58">
                  <c:v>2016.10.31</c:v>
                </c:pt>
                <c:pt idx="59">
                  <c:v>2016.11.01</c:v>
                </c:pt>
                <c:pt idx="60">
                  <c:v>2016.11.02</c:v>
                </c:pt>
                <c:pt idx="61">
                  <c:v>2016.11.03</c:v>
                </c:pt>
                <c:pt idx="62">
                  <c:v>2016.11.04</c:v>
                </c:pt>
                <c:pt idx="63">
                  <c:v>2016.11.05</c:v>
                </c:pt>
                <c:pt idx="64">
                  <c:v>2016.11.06</c:v>
                </c:pt>
                <c:pt idx="65">
                  <c:v>2016.11.07</c:v>
                </c:pt>
                <c:pt idx="66">
                  <c:v>2016.11.08</c:v>
                </c:pt>
                <c:pt idx="67">
                  <c:v>2016.11.09</c:v>
                </c:pt>
                <c:pt idx="68">
                  <c:v>2016.11.10</c:v>
                </c:pt>
                <c:pt idx="69">
                  <c:v>2016.11.11</c:v>
                </c:pt>
                <c:pt idx="70">
                  <c:v>2016.11.12</c:v>
                </c:pt>
                <c:pt idx="71">
                  <c:v>2016.11.13</c:v>
                </c:pt>
                <c:pt idx="72">
                  <c:v>2016.11.14</c:v>
                </c:pt>
                <c:pt idx="73">
                  <c:v>2016.11.15</c:v>
                </c:pt>
                <c:pt idx="74">
                  <c:v>2016.11.16</c:v>
                </c:pt>
                <c:pt idx="75">
                  <c:v>2016.11.17</c:v>
                </c:pt>
                <c:pt idx="76">
                  <c:v>2016.11.18</c:v>
                </c:pt>
                <c:pt idx="77">
                  <c:v>2016.11.19</c:v>
                </c:pt>
                <c:pt idx="78">
                  <c:v>2016.11.20</c:v>
                </c:pt>
                <c:pt idx="79">
                  <c:v>2016.11.21</c:v>
                </c:pt>
                <c:pt idx="80">
                  <c:v>2016.11.22</c:v>
                </c:pt>
                <c:pt idx="81">
                  <c:v>2016.11.23</c:v>
                </c:pt>
                <c:pt idx="82">
                  <c:v>2016.11.24</c:v>
                </c:pt>
                <c:pt idx="83">
                  <c:v>2016.11.25</c:v>
                </c:pt>
                <c:pt idx="84">
                  <c:v>2016.11.26</c:v>
                </c:pt>
                <c:pt idx="85">
                  <c:v>2016.11.27</c:v>
                </c:pt>
                <c:pt idx="86">
                  <c:v>2016.11.28</c:v>
                </c:pt>
                <c:pt idx="87">
                  <c:v>2016.11.29</c:v>
                </c:pt>
                <c:pt idx="88">
                  <c:v>2016.11.30</c:v>
                </c:pt>
                <c:pt idx="89">
                  <c:v>2016.12.01</c:v>
                </c:pt>
                <c:pt idx="90">
                  <c:v>2016.12.02</c:v>
                </c:pt>
                <c:pt idx="91">
                  <c:v>2016.12.03</c:v>
                </c:pt>
                <c:pt idx="92">
                  <c:v>2016.12.04</c:v>
                </c:pt>
                <c:pt idx="93">
                  <c:v>2016.12.05</c:v>
                </c:pt>
                <c:pt idx="94">
                  <c:v>2016.12.06</c:v>
                </c:pt>
                <c:pt idx="95">
                  <c:v>2016.12.07</c:v>
                </c:pt>
                <c:pt idx="96">
                  <c:v>2016.12.08</c:v>
                </c:pt>
                <c:pt idx="97">
                  <c:v>2016.12.09</c:v>
                </c:pt>
                <c:pt idx="98">
                  <c:v>2016.12.10</c:v>
                </c:pt>
                <c:pt idx="99">
                  <c:v>2016.12.11</c:v>
                </c:pt>
                <c:pt idx="100">
                  <c:v>2016.12.12</c:v>
                </c:pt>
                <c:pt idx="101">
                  <c:v>2016.12.13</c:v>
                </c:pt>
                <c:pt idx="102">
                  <c:v>2016.12.14</c:v>
                </c:pt>
                <c:pt idx="103">
                  <c:v>2016.12.15</c:v>
                </c:pt>
                <c:pt idx="104">
                  <c:v>2016.12.16</c:v>
                </c:pt>
                <c:pt idx="105">
                  <c:v>2016.12.17</c:v>
                </c:pt>
                <c:pt idx="106">
                  <c:v>2016.12.18</c:v>
                </c:pt>
                <c:pt idx="107">
                  <c:v>2016.12.19</c:v>
                </c:pt>
                <c:pt idx="108">
                  <c:v>2016.12.20</c:v>
                </c:pt>
                <c:pt idx="109">
                  <c:v>2016.12.21</c:v>
                </c:pt>
                <c:pt idx="110">
                  <c:v>2016.12.22</c:v>
                </c:pt>
                <c:pt idx="111">
                  <c:v>2016.12.23</c:v>
                </c:pt>
                <c:pt idx="112">
                  <c:v>2016.12.24</c:v>
                </c:pt>
                <c:pt idx="113">
                  <c:v>2016.12.25</c:v>
                </c:pt>
                <c:pt idx="114">
                  <c:v>2016.12.26</c:v>
                </c:pt>
                <c:pt idx="115">
                  <c:v>2016.12.27</c:v>
                </c:pt>
                <c:pt idx="116">
                  <c:v>2016.12.28</c:v>
                </c:pt>
                <c:pt idx="117">
                  <c:v>2016.12.29</c:v>
                </c:pt>
                <c:pt idx="118">
                  <c:v>2016.12.30</c:v>
                </c:pt>
                <c:pt idx="119">
                  <c:v>2016.12.31</c:v>
                </c:pt>
                <c:pt idx="120">
                  <c:v>2017.01.01</c:v>
                </c:pt>
                <c:pt idx="121">
                  <c:v>2017.01.02</c:v>
                </c:pt>
                <c:pt idx="122">
                  <c:v>2017.01.03</c:v>
                </c:pt>
                <c:pt idx="123">
                  <c:v>2017.01.04</c:v>
                </c:pt>
                <c:pt idx="124">
                  <c:v>2017.01.05</c:v>
                </c:pt>
                <c:pt idx="125">
                  <c:v>2017.01.06</c:v>
                </c:pt>
                <c:pt idx="126">
                  <c:v>2017.01.07</c:v>
                </c:pt>
                <c:pt idx="127">
                  <c:v>2017.01.08</c:v>
                </c:pt>
                <c:pt idx="128">
                  <c:v>2017.01.09</c:v>
                </c:pt>
                <c:pt idx="129">
                  <c:v>2017.01.10</c:v>
                </c:pt>
                <c:pt idx="130">
                  <c:v>2017.01.11</c:v>
                </c:pt>
                <c:pt idx="131">
                  <c:v>2017.01.12</c:v>
                </c:pt>
                <c:pt idx="132">
                  <c:v>2017.01.13</c:v>
                </c:pt>
                <c:pt idx="133">
                  <c:v>2017.01.14</c:v>
                </c:pt>
                <c:pt idx="134">
                  <c:v>2017.01.15</c:v>
                </c:pt>
                <c:pt idx="135">
                  <c:v>2017.01.16</c:v>
                </c:pt>
                <c:pt idx="136">
                  <c:v>2017.01.17</c:v>
                </c:pt>
                <c:pt idx="137">
                  <c:v>2017.01.18</c:v>
                </c:pt>
                <c:pt idx="138">
                  <c:v>2017.01.19</c:v>
                </c:pt>
                <c:pt idx="139">
                  <c:v>2017.01.20</c:v>
                </c:pt>
                <c:pt idx="140">
                  <c:v>2017.01.21</c:v>
                </c:pt>
                <c:pt idx="141">
                  <c:v>2017.01.22</c:v>
                </c:pt>
                <c:pt idx="142">
                  <c:v>2017.01.23</c:v>
                </c:pt>
                <c:pt idx="143">
                  <c:v>2017.01.24</c:v>
                </c:pt>
                <c:pt idx="144">
                  <c:v>2017.01.25</c:v>
                </c:pt>
                <c:pt idx="145">
                  <c:v>2017.01.26</c:v>
                </c:pt>
                <c:pt idx="146">
                  <c:v>2017.01.27</c:v>
                </c:pt>
                <c:pt idx="147">
                  <c:v>2017.01.30</c:v>
                </c:pt>
                <c:pt idx="148">
                  <c:v>2017.01.31</c:v>
                </c:pt>
                <c:pt idx="149">
                  <c:v>2017.02.01</c:v>
                </c:pt>
                <c:pt idx="150">
                  <c:v>2017.02.02</c:v>
                </c:pt>
                <c:pt idx="151">
                  <c:v>2017.02.03</c:v>
                </c:pt>
                <c:pt idx="152">
                  <c:v>2017.02.04</c:v>
                </c:pt>
                <c:pt idx="153">
                  <c:v>2017.02.05</c:v>
                </c:pt>
                <c:pt idx="154">
                  <c:v>2017.02.06</c:v>
                </c:pt>
                <c:pt idx="155">
                  <c:v>2017.02.07</c:v>
                </c:pt>
                <c:pt idx="156">
                  <c:v>2017.02.08</c:v>
                </c:pt>
                <c:pt idx="157">
                  <c:v>2017.02.09</c:v>
                </c:pt>
                <c:pt idx="158">
                  <c:v>2017.02.10</c:v>
                </c:pt>
                <c:pt idx="159">
                  <c:v>2017.02.11</c:v>
                </c:pt>
                <c:pt idx="160">
                  <c:v>2017.02.12</c:v>
                </c:pt>
                <c:pt idx="161">
                  <c:v>2017.02.13</c:v>
                </c:pt>
                <c:pt idx="162">
                  <c:v>2017.02.14</c:v>
                </c:pt>
                <c:pt idx="163">
                  <c:v>2017.02.15</c:v>
                </c:pt>
                <c:pt idx="164">
                  <c:v>2017.02.16</c:v>
                </c:pt>
                <c:pt idx="165">
                  <c:v>2017.02.17</c:v>
                </c:pt>
                <c:pt idx="166">
                  <c:v>2017.02.18</c:v>
                </c:pt>
                <c:pt idx="167">
                  <c:v>2017.02.19</c:v>
                </c:pt>
                <c:pt idx="168">
                  <c:v>2017.02.20</c:v>
                </c:pt>
                <c:pt idx="169">
                  <c:v>2017.02.21</c:v>
                </c:pt>
                <c:pt idx="170">
                  <c:v>2017.02.22</c:v>
                </c:pt>
                <c:pt idx="171">
                  <c:v>2017.02.23</c:v>
                </c:pt>
                <c:pt idx="172">
                  <c:v>2017.02.24</c:v>
                </c:pt>
                <c:pt idx="173">
                  <c:v>2017.02.25</c:v>
                </c:pt>
                <c:pt idx="174">
                  <c:v>2017.02.26</c:v>
                </c:pt>
                <c:pt idx="175">
                  <c:v>2017.02.27</c:v>
                </c:pt>
                <c:pt idx="176">
                  <c:v>2017.02.28</c:v>
                </c:pt>
                <c:pt idx="177">
                  <c:v>2017.03.01</c:v>
                </c:pt>
                <c:pt idx="178">
                  <c:v>2017.03.02</c:v>
                </c:pt>
                <c:pt idx="179">
                  <c:v>2017.03.03</c:v>
                </c:pt>
                <c:pt idx="180">
                  <c:v>2017.03.04</c:v>
                </c:pt>
                <c:pt idx="181">
                  <c:v>2017.03.05</c:v>
                </c:pt>
                <c:pt idx="182">
                  <c:v>2017.03.06</c:v>
                </c:pt>
                <c:pt idx="183">
                  <c:v>2017.03.07</c:v>
                </c:pt>
                <c:pt idx="184">
                  <c:v>2017.03.08</c:v>
                </c:pt>
                <c:pt idx="185">
                  <c:v>2017.03.09</c:v>
                </c:pt>
                <c:pt idx="186">
                  <c:v>2017.03.10</c:v>
                </c:pt>
                <c:pt idx="187">
                  <c:v>2017.03.11</c:v>
                </c:pt>
                <c:pt idx="188">
                  <c:v>2017.03.12</c:v>
                </c:pt>
                <c:pt idx="189">
                  <c:v>2017.03.13</c:v>
                </c:pt>
                <c:pt idx="190">
                  <c:v>2017.03.14</c:v>
                </c:pt>
                <c:pt idx="191">
                  <c:v>2017.03.15</c:v>
                </c:pt>
                <c:pt idx="192">
                  <c:v>2017.03.16</c:v>
                </c:pt>
                <c:pt idx="193">
                  <c:v>2017.03.17</c:v>
                </c:pt>
                <c:pt idx="194">
                  <c:v>2017.03.18</c:v>
                </c:pt>
                <c:pt idx="195">
                  <c:v>2017.03.19</c:v>
                </c:pt>
                <c:pt idx="196">
                  <c:v>2017.03.20</c:v>
                </c:pt>
                <c:pt idx="197">
                  <c:v>2017.03.21</c:v>
                </c:pt>
                <c:pt idx="198">
                  <c:v>2017.03.22</c:v>
                </c:pt>
                <c:pt idx="199">
                  <c:v>2017.03.23</c:v>
                </c:pt>
                <c:pt idx="200">
                  <c:v>2017.03.24</c:v>
                </c:pt>
                <c:pt idx="201">
                  <c:v>2017.03.25</c:v>
                </c:pt>
                <c:pt idx="202">
                  <c:v>2017.03.26</c:v>
                </c:pt>
                <c:pt idx="203">
                  <c:v>2017.03.27</c:v>
                </c:pt>
                <c:pt idx="204">
                  <c:v>2017.03.28</c:v>
                </c:pt>
                <c:pt idx="205">
                  <c:v>2017.03.29</c:v>
                </c:pt>
                <c:pt idx="206">
                  <c:v>2017.03.30</c:v>
                </c:pt>
                <c:pt idx="207">
                  <c:v>2017.03.31</c:v>
                </c:pt>
                <c:pt idx="208">
                  <c:v>2017.04.01</c:v>
                </c:pt>
                <c:pt idx="209">
                  <c:v>2017.04.02</c:v>
                </c:pt>
                <c:pt idx="210">
                  <c:v>2017.04.03</c:v>
                </c:pt>
                <c:pt idx="211">
                  <c:v>2017.04.04</c:v>
                </c:pt>
                <c:pt idx="212">
                  <c:v>2017.04.05</c:v>
                </c:pt>
                <c:pt idx="213">
                  <c:v>2017.04.06</c:v>
                </c:pt>
                <c:pt idx="214">
                  <c:v>2017.04.07</c:v>
                </c:pt>
                <c:pt idx="215">
                  <c:v>2017.04.08</c:v>
                </c:pt>
                <c:pt idx="216">
                  <c:v>2017.04.09</c:v>
                </c:pt>
                <c:pt idx="217">
                  <c:v>2017.04.10</c:v>
                </c:pt>
                <c:pt idx="218">
                  <c:v>2017.04.11</c:v>
                </c:pt>
                <c:pt idx="219">
                  <c:v>2017.04.12</c:v>
                </c:pt>
                <c:pt idx="220">
                  <c:v>2017.04.13</c:v>
                </c:pt>
                <c:pt idx="221">
                  <c:v>2017.04.14</c:v>
                </c:pt>
                <c:pt idx="222">
                  <c:v>2017.04.15</c:v>
                </c:pt>
                <c:pt idx="223">
                  <c:v>2017.04.16</c:v>
                </c:pt>
                <c:pt idx="224">
                  <c:v>2017.04.17</c:v>
                </c:pt>
                <c:pt idx="225">
                  <c:v>2017.04.18</c:v>
                </c:pt>
                <c:pt idx="226">
                  <c:v>2017.04.19</c:v>
                </c:pt>
                <c:pt idx="227">
                  <c:v>2017.04.20</c:v>
                </c:pt>
                <c:pt idx="228">
                  <c:v>2017.04.21</c:v>
                </c:pt>
                <c:pt idx="229">
                  <c:v>2017.04.22</c:v>
                </c:pt>
                <c:pt idx="230">
                  <c:v>2017.04.23</c:v>
                </c:pt>
                <c:pt idx="231">
                  <c:v>2017.04.24</c:v>
                </c:pt>
                <c:pt idx="232">
                  <c:v>2017.04.25</c:v>
                </c:pt>
                <c:pt idx="233">
                  <c:v>2017.04.26</c:v>
                </c:pt>
                <c:pt idx="234">
                  <c:v>2017.04.27</c:v>
                </c:pt>
                <c:pt idx="235">
                  <c:v>2017.04.28</c:v>
                </c:pt>
                <c:pt idx="236">
                  <c:v>2017.04.29</c:v>
                </c:pt>
                <c:pt idx="237">
                  <c:v>2017.04.30</c:v>
                </c:pt>
                <c:pt idx="238">
                  <c:v>2017.05.01</c:v>
                </c:pt>
                <c:pt idx="239">
                  <c:v>2017.05.02</c:v>
                </c:pt>
                <c:pt idx="240">
                  <c:v>2017.05.03</c:v>
                </c:pt>
                <c:pt idx="241">
                  <c:v>2017.05.04</c:v>
                </c:pt>
                <c:pt idx="242">
                  <c:v>2017.05.05</c:v>
                </c:pt>
                <c:pt idx="243">
                  <c:v>2017.05.06</c:v>
                </c:pt>
                <c:pt idx="244">
                  <c:v>2017.05.07</c:v>
                </c:pt>
                <c:pt idx="245">
                  <c:v>2017.05.08</c:v>
                </c:pt>
                <c:pt idx="246">
                  <c:v>2017.05.09</c:v>
                </c:pt>
                <c:pt idx="247">
                  <c:v>2017.05.10</c:v>
                </c:pt>
                <c:pt idx="248">
                  <c:v>2017.05.11</c:v>
                </c:pt>
                <c:pt idx="249">
                  <c:v>2017.05.12</c:v>
                </c:pt>
                <c:pt idx="250">
                  <c:v>2017.05.13</c:v>
                </c:pt>
                <c:pt idx="251">
                  <c:v>2017.05.14</c:v>
                </c:pt>
                <c:pt idx="252">
                  <c:v>2017.05.15</c:v>
                </c:pt>
                <c:pt idx="253">
                  <c:v>2017.05.16</c:v>
                </c:pt>
                <c:pt idx="254">
                  <c:v>2017.05.17</c:v>
                </c:pt>
                <c:pt idx="255">
                  <c:v>2017.05.18</c:v>
                </c:pt>
                <c:pt idx="256">
                  <c:v>2017.05.19</c:v>
                </c:pt>
                <c:pt idx="257">
                  <c:v>2017.05.20</c:v>
                </c:pt>
                <c:pt idx="258">
                  <c:v>2017.05.21</c:v>
                </c:pt>
                <c:pt idx="259">
                  <c:v>2017.05.22</c:v>
                </c:pt>
                <c:pt idx="260">
                  <c:v>2017.05.23</c:v>
                </c:pt>
                <c:pt idx="261">
                  <c:v>2017.05.24</c:v>
                </c:pt>
                <c:pt idx="262">
                  <c:v>2017.05.25</c:v>
                </c:pt>
                <c:pt idx="263">
                  <c:v>2017.05.26</c:v>
                </c:pt>
                <c:pt idx="264">
                  <c:v>2017.05.27</c:v>
                </c:pt>
                <c:pt idx="265">
                  <c:v>2017.05.28</c:v>
                </c:pt>
                <c:pt idx="266">
                  <c:v>2017.05.29</c:v>
                </c:pt>
                <c:pt idx="267">
                  <c:v>2017.05.30</c:v>
                </c:pt>
                <c:pt idx="268">
                  <c:v>2017.05.31</c:v>
                </c:pt>
                <c:pt idx="269">
                  <c:v>2017.06.01</c:v>
                </c:pt>
                <c:pt idx="270">
                  <c:v>2017.06.02</c:v>
                </c:pt>
                <c:pt idx="271">
                  <c:v>2017.06.03</c:v>
                </c:pt>
                <c:pt idx="272">
                  <c:v>2017.06.04</c:v>
                </c:pt>
                <c:pt idx="273">
                  <c:v>2017.06.05</c:v>
                </c:pt>
                <c:pt idx="274">
                  <c:v>2017.06.06</c:v>
                </c:pt>
                <c:pt idx="275">
                  <c:v>2017.06.07</c:v>
                </c:pt>
                <c:pt idx="276">
                  <c:v>2017.06.08</c:v>
                </c:pt>
                <c:pt idx="277">
                  <c:v>2017.06.09</c:v>
                </c:pt>
                <c:pt idx="278">
                  <c:v>2017.06.10</c:v>
                </c:pt>
                <c:pt idx="279">
                  <c:v>2017.06.11</c:v>
                </c:pt>
                <c:pt idx="280">
                  <c:v>2017.06.12</c:v>
                </c:pt>
                <c:pt idx="281">
                  <c:v>2017.06.13</c:v>
                </c:pt>
                <c:pt idx="282">
                  <c:v>2017.06.14</c:v>
                </c:pt>
                <c:pt idx="283">
                  <c:v>2017.06.15</c:v>
                </c:pt>
                <c:pt idx="284">
                  <c:v>2017.06.16</c:v>
                </c:pt>
                <c:pt idx="285">
                  <c:v>2017.06.17</c:v>
                </c:pt>
                <c:pt idx="286">
                  <c:v>2017.06.18</c:v>
                </c:pt>
                <c:pt idx="287">
                  <c:v>2017.06.19</c:v>
                </c:pt>
                <c:pt idx="288">
                  <c:v>2017.06.20</c:v>
                </c:pt>
                <c:pt idx="289">
                  <c:v>2017.06.21</c:v>
                </c:pt>
                <c:pt idx="290">
                  <c:v>2017.06.22</c:v>
                </c:pt>
                <c:pt idx="291">
                  <c:v>2017.06.23</c:v>
                </c:pt>
                <c:pt idx="292">
                  <c:v>2017.06.24</c:v>
                </c:pt>
                <c:pt idx="293">
                  <c:v>2017.06.25</c:v>
                </c:pt>
                <c:pt idx="294">
                  <c:v>2017.06.26</c:v>
                </c:pt>
                <c:pt idx="295">
                  <c:v>2017.06.27</c:v>
                </c:pt>
                <c:pt idx="296">
                  <c:v>2017.06.28</c:v>
                </c:pt>
                <c:pt idx="297">
                  <c:v>2017.06.29</c:v>
                </c:pt>
                <c:pt idx="298">
                  <c:v>2017.06.30</c:v>
                </c:pt>
                <c:pt idx="299">
                  <c:v>2017.07.01</c:v>
                </c:pt>
                <c:pt idx="300">
                  <c:v>2017.07.02</c:v>
                </c:pt>
                <c:pt idx="301">
                  <c:v>2017.07.03</c:v>
                </c:pt>
                <c:pt idx="302">
                  <c:v>2017.07.04</c:v>
                </c:pt>
                <c:pt idx="303">
                  <c:v>2017.07.05</c:v>
                </c:pt>
                <c:pt idx="304">
                  <c:v>2017.07.06</c:v>
                </c:pt>
                <c:pt idx="305">
                  <c:v>2017.07.07</c:v>
                </c:pt>
                <c:pt idx="306">
                  <c:v>2017.07.08</c:v>
                </c:pt>
                <c:pt idx="307">
                  <c:v>2017.07.09</c:v>
                </c:pt>
                <c:pt idx="308">
                  <c:v>2017.07.10</c:v>
                </c:pt>
                <c:pt idx="309">
                  <c:v>2017.07.11</c:v>
                </c:pt>
                <c:pt idx="310">
                  <c:v>2017.07.12</c:v>
                </c:pt>
                <c:pt idx="311">
                  <c:v>2017.07.13</c:v>
                </c:pt>
                <c:pt idx="312">
                  <c:v>2017.07.14</c:v>
                </c:pt>
                <c:pt idx="313">
                  <c:v>2017.07.15</c:v>
                </c:pt>
                <c:pt idx="314">
                  <c:v>2017.07.16</c:v>
                </c:pt>
                <c:pt idx="315">
                  <c:v>2017.07.17</c:v>
                </c:pt>
                <c:pt idx="316">
                  <c:v>2017.07.18</c:v>
                </c:pt>
                <c:pt idx="317">
                  <c:v>2017.07.19</c:v>
                </c:pt>
                <c:pt idx="318">
                  <c:v>2017.07.20</c:v>
                </c:pt>
                <c:pt idx="319">
                  <c:v>2017.07.21</c:v>
                </c:pt>
                <c:pt idx="320">
                  <c:v>2017.07.22</c:v>
                </c:pt>
                <c:pt idx="321">
                  <c:v>2017.07.23</c:v>
                </c:pt>
                <c:pt idx="322">
                  <c:v>2017.07.24</c:v>
                </c:pt>
                <c:pt idx="323">
                  <c:v>2017.07.25</c:v>
                </c:pt>
                <c:pt idx="324">
                  <c:v>2017.07.26</c:v>
                </c:pt>
                <c:pt idx="325">
                  <c:v>2017.07.27</c:v>
                </c:pt>
                <c:pt idx="326">
                  <c:v>2017.07.28</c:v>
                </c:pt>
                <c:pt idx="327">
                  <c:v>2017.07.29</c:v>
                </c:pt>
                <c:pt idx="328">
                  <c:v>2017.07.30</c:v>
                </c:pt>
                <c:pt idx="329">
                  <c:v>2017.07.31</c:v>
                </c:pt>
                <c:pt idx="330">
                  <c:v>2017.08.01</c:v>
                </c:pt>
                <c:pt idx="331">
                  <c:v>2017.08.02</c:v>
                </c:pt>
                <c:pt idx="332">
                  <c:v>2017.08.03</c:v>
                </c:pt>
                <c:pt idx="333">
                  <c:v>2017.08.04</c:v>
                </c:pt>
                <c:pt idx="334">
                  <c:v>2017.08.05</c:v>
                </c:pt>
                <c:pt idx="335">
                  <c:v>2017.08.06</c:v>
                </c:pt>
                <c:pt idx="336">
                  <c:v>2017.08.07</c:v>
                </c:pt>
                <c:pt idx="337">
                  <c:v>2017.08.08</c:v>
                </c:pt>
                <c:pt idx="338">
                  <c:v>2017.08.09</c:v>
                </c:pt>
                <c:pt idx="339">
                  <c:v>2017.08.10</c:v>
                </c:pt>
                <c:pt idx="340">
                  <c:v>2017.08.11</c:v>
                </c:pt>
                <c:pt idx="341">
                  <c:v>2017.08.12</c:v>
                </c:pt>
                <c:pt idx="342">
                  <c:v>2017.08.13</c:v>
                </c:pt>
                <c:pt idx="343">
                  <c:v>2017.08.14</c:v>
                </c:pt>
                <c:pt idx="344">
                  <c:v>2017.08.15</c:v>
                </c:pt>
                <c:pt idx="345">
                  <c:v>2017.08.16</c:v>
                </c:pt>
                <c:pt idx="346">
                  <c:v>2017.08.17</c:v>
                </c:pt>
                <c:pt idx="347">
                  <c:v>2017.08.18</c:v>
                </c:pt>
                <c:pt idx="348">
                  <c:v>2017.08.19</c:v>
                </c:pt>
                <c:pt idx="349">
                  <c:v>2017.08.20</c:v>
                </c:pt>
                <c:pt idx="350">
                  <c:v>2017.08.21</c:v>
                </c:pt>
                <c:pt idx="351">
                  <c:v>2017.08.22</c:v>
                </c:pt>
                <c:pt idx="352">
                  <c:v>2017.08.23</c:v>
                </c:pt>
                <c:pt idx="353">
                  <c:v>2017.08.24</c:v>
                </c:pt>
                <c:pt idx="354">
                  <c:v>2017.08.25</c:v>
                </c:pt>
                <c:pt idx="355">
                  <c:v>2017.08.26</c:v>
                </c:pt>
                <c:pt idx="356">
                  <c:v>2017.08.27</c:v>
                </c:pt>
                <c:pt idx="357">
                  <c:v>2017.08.28</c:v>
                </c:pt>
                <c:pt idx="358">
                  <c:v>2017.08.29</c:v>
                </c:pt>
                <c:pt idx="359">
                  <c:v>2017.08.30</c:v>
                </c:pt>
                <c:pt idx="360">
                  <c:v>2017.08.31</c:v>
                </c:pt>
              </c:strCache>
            </c:strRef>
          </c:cat>
          <c:val>
            <c:numRef>
              <c:f>Sheet1!$B$2:$B$362</c:f>
              <c:numCache>
                <c:formatCode>General</c:formatCode>
                <c:ptCount val="361"/>
                <c:pt idx="0">
                  <c:v>36</c:v>
                </c:pt>
                <c:pt idx="1">
                  <c:v>46</c:v>
                </c:pt>
                <c:pt idx="2">
                  <c:v>43</c:v>
                </c:pt>
                <c:pt idx="3">
                  <c:v>35</c:v>
                </c:pt>
                <c:pt idx="4">
                  <c:v>44</c:v>
                </c:pt>
                <c:pt idx="5">
                  <c:v>46</c:v>
                </c:pt>
                <c:pt idx="6">
                  <c:v>36</c:v>
                </c:pt>
                <c:pt idx="7">
                  <c:v>62</c:v>
                </c:pt>
                <c:pt idx="8">
                  <c:v>60</c:v>
                </c:pt>
                <c:pt idx="9">
                  <c:v>32</c:v>
                </c:pt>
                <c:pt idx="10">
                  <c:v>18</c:v>
                </c:pt>
                <c:pt idx="11">
                  <c:v>50</c:v>
                </c:pt>
                <c:pt idx="12">
                  <c:v>90</c:v>
                </c:pt>
                <c:pt idx="13">
                  <c:v>41</c:v>
                </c:pt>
                <c:pt idx="14">
                  <c:v>28</c:v>
                </c:pt>
                <c:pt idx="15">
                  <c:v>15</c:v>
                </c:pt>
                <c:pt idx="16">
                  <c:v>26</c:v>
                </c:pt>
                <c:pt idx="17">
                  <c:v>28</c:v>
                </c:pt>
                <c:pt idx="18">
                  <c:v>65</c:v>
                </c:pt>
                <c:pt idx="19">
                  <c:v>61</c:v>
                </c:pt>
                <c:pt idx="20">
                  <c:v>62</c:v>
                </c:pt>
                <c:pt idx="21">
                  <c:v>20</c:v>
                </c:pt>
                <c:pt idx="22">
                  <c:v>22</c:v>
                </c:pt>
                <c:pt idx="23">
                  <c:v>70</c:v>
                </c:pt>
                <c:pt idx="24">
                  <c:v>43</c:v>
                </c:pt>
                <c:pt idx="25">
                  <c:v>62</c:v>
                </c:pt>
                <c:pt idx="26">
                  <c:v>87</c:v>
                </c:pt>
                <c:pt idx="27">
                  <c:v>62</c:v>
                </c:pt>
                <c:pt idx="28">
                  <c:v>27</c:v>
                </c:pt>
                <c:pt idx="29">
                  <c:v>10</c:v>
                </c:pt>
                <c:pt idx="30">
                  <c:v>20</c:v>
                </c:pt>
                <c:pt idx="31">
                  <c:v>48</c:v>
                </c:pt>
                <c:pt idx="32">
                  <c:v>35</c:v>
                </c:pt>
                <c:pt idx="33">
                  <c:v>35</c:v>
                </c:pt>
                <c:pt idx="34">
                  <c:v>58</c:v>
                </c:pt>
                <c:pt idx="35">
                  <c:v>21</c:v>
                </c:pt>
                <c:pt idx="36">
                  <c:v>12</c:v>
                </c:pt>
                <c:pt idx="37">
                  <c:v>46</c:v>
                </c:pt>
                <c:pt idx="38">
                  <c:v>36</c:v>
                </c:pt>
                <c:pt idx="39">
                  <c:v>38</c:v>
                </c:pt>
                <c:pt idx="40">
                  <c:v>23</c:v>
                </c:pt>
                <c:pt idx="41">
                  <c:v>51</c:v>
                </c:pt>
                <c:pt idx="42">
                  <c:v>70</c:v>
                </c:pt>
                <c:pt idx="43">
                  <c:v>24</c:v>
                </c:pt>
                <c:pt idx="44">
                  <c:v>22</c:v>
                </c:pt>
                <c:pt idx="45">
                  <c:v>25</c:v>
                </c:pt>
                <c:pt idx="46">
                  <c:v>45</c:v>
                </c:pt>
                <c:pt idx="47">
                  <c:v>37</c:v>
                </c:pt>
                <c:pt idx="48">
                  <c:v>39</c:v>
                </c:pt>
                <c:pt idx="49">
                  <c:v>47</c:v>
                </c:pt>
                <c:pt idx="50">
                  <c:v>32</c:v>
                </c:pt>
                <c:pt idx="51">
                  <c:v>42</c:v>
                </c:pt>
                <c:pt idx="52">
                  <c:v>39</c:v>
                </c:pt>
                <c:pt idx="53">
                  <c:v>25</c:v>
                </c:pt>
                <c:pt idx="54">
                  <c:v>28</c:v>
                </c:pt>
                <c:pt idx="55">
                  <c:v>36</c:v>
                </c:pt>
                <c:pt idx="56">
                  <c:v>50</c:v>
                </c:pt>
                <c:pt idx="57">
                  <c:v>20</c:v>
                </c:pt>
                <c:pt idx="58">
                  <c:v>32</c:v>
                </c:pt>
                <c:pt idx="59">
                  <c:v>34</c:v>
                </c:pt>
                <c:pt idx="60">
                  <c:v>34</c:v>
                </c:pt>
                <c:pt idx="61">
                  <c:v>52</c:v>
                </c:pt>
                <c:pt idx="62">
                  <c:v>35</c:v>
                </c:pt>
                <c:pt idx="63">
                  <c:v>25</c:v>
                </c:pt>
                <c:pt idx="64">
                  <c:v>25</c:v>
                </c:pt>
                <c:pt idx="65">
                  <c:v>54</c:v>
                </c:pt>
                <c:pt idx="66">
                  <c:v>32</c:v>
                </c:pt>
                <c:pt idx="67">
                  <c:v>45</c:v>
                </c:pt>
                <c:pt idx="68">
                  <c:v>50</c:v>
                </c:pt>
                <c:pt idx="69">
                  <c:v>33</c:v>
                </c:pt>
                <c:pt idx="70">
                  <c:v>30</c:v>
                </c:pt>
                <c:pt idx="71">
                  <c:v>22</c:v>
                </c:pt>
                <c:pt idx="72">
                  <c:v>43</c:v>
                </c:pt>
                <c:pt idx="73">
                  <c:v>32</c:v>
                </c:pt>
                <c:pt idx="74">
                  <c:v>29</c:v>
                </c:pt>
                <c:pt idx="75">
                  <c:v>68</c:v>
                </c:pt>
                <c:pt idx="76">
                  <c:v>57</c:v>
                </c:pt>
                <c:pt idx="77">
                  <c:v>27</c:v>
                </c:pt>
                <c:pt idx="78">
                  <c:v>34</c:v>
                </c:pt>
                <c:pt idx="79">
                  <c:v>20</c:v>
                </c:pt>
                <c:pt idx="80">
                  <c:v>40</c:v>
                </c:pt>
                <c:pt idx="81">
                  <c:v>42</c:v>
                </c:pt>
                <c:pt idx="82">
                  <c:v>31</c:v>
                </c:pt>
                <c:pt idx="83">
                  <c:v>91</c:v>
                </c:pt>
                <c:pt idx="84">
                  <c:v>33</c:v>
                </c:pt>
                <c:pt idx="85">
                  <c:v>29</c:v>
                </c:pt>
                <c:pt idx="86">
                  <c:v>15</c:v>
                </c:pt>
                <c:pt idx="87">
                  <c:v>30</c:v>
                </c:pt>
                <c:pt idx="88">
                  <c:v>28</c:v>
                </c:pt>
                <c:pt idx="89">
                  <c:v>33</c:v>
                </c:pt>
                <c:pt idx="90">
                  <c:v>33</c:v>
                </c:pt>
                <c:pt idx="91">
                  <c:v>37</c:v>
                </c:pt>
                <c:pt idx="92">
                  <c:v>17</c:v>
                </c:pt>
                <c:pt idx="93">
                  <c:v>6</c:v>
                </c:pt>
                <c:pt idx="94">
                  <c:v>31</c:v>
                </c:pt>
                <c:pt idx="95">
                  <c:v>59</c:v>
                </c:pt>
                <c:pt idx="96">
                  <c:v>55</c:v>
                </c:pt>
                <c:pt idx="97">
                  <c:v>66</c:v>
                </c:pt>
                <c:pt idx="98">
                  <c:v>80</c:v>
                </c:pt>
                <c:pt idx="99">
                  <c:v>27</c:v>
                </c:pt>
                <c:pt idx="100">
                  <c:v>47</c:v>
                </c:pt>
                <c:pt idx="101">
                  <c:v>76</c:v>
                </c:pt>
                <c:pt idx="102">
                  <c:v>38</c:v>
                </c:pt>
                <c:pt idx="103">
                  <c:v>51</c:v>
                </c:pt>
                <c:pt idx="104">
                  <c:v>54</c:v>
                </c:pt>
                <c:pt idx="105">
                  <c:v>65</c:v>
                </c:pt>
                <c:pt idx="106">
                  <c:v>35</c:v>
                </c:pt>
                <c:pt idx="107">
                  <c:v>123</c:v>
                </c:pt>
                <c:pt idx="108">
                  <c:v>34</c:v>
                </c:pt>
                <c:pt idx="109">
                  <c:v>74</c:v>
                </c:pt>
                <c:pt idx="110">
                  <c:v>60</c:v>
                </c:pt>
                <c:pt idx="111">
                  <c:v>128</c:v>
                </c:pt>
                <c:pt idx="112">
                  <c:v>21</c:v>
                </c:pt>
                <c:pt idx="113">
                  <c:v>21</c:v>
                </c:pt>
                <c:pt idx="114">
                  <c:v>71</c:v>
                </c:pt>
                <c:pt idx="115">
                  <c:v>95</c:v>
                </c:pt>
                <c:pt idx="116">
                  <c:v>56</c:v>
                </c:pt>
                <c:pt idx="117">
                  <c:v>63</c:v>
                </c:pt>
                <c:pt idx="118">
                  <c:v>62</c:v>
                </c:pt>
                <c:pt idx="119">
                  <c:v>31</c:v>
                </c:pt>
                <c:pt idx="120">
                  <c:v>38</c:v>
                </c:pt>
                <c:pt idx="121">
                  <c:v>42</c:v>
                </c:pt>
                <c:pt idx="122">
                  <c:v>72</c:v>
                </c:pt>
                <c:pt idx="123">
                  <c:v>51</c:v>
                </c:pt>
                <c:pt idx="124">
                  <c:v>27</c:v>
                </c:pt>
                <c:pt idx="125">
                  <c:v>61</c:v>
                </c:pt>
                <c:pt idx="126">
                  <c:v>47</c:v>
                </c:pt>
                <c:pt idx="127">
                  <c:v>15</c:v>
                </c:pt>
                <c:pt idx="128">
                  <c:v>80</c:v>
                </c:pt>
                <c:pt idx="129">
                  <c:v>38</c:v>
                </c:pt>
                <c:pt idx="130">
                  <c:v>68</c:v>
                </c:pt>
                <c:pt idx="131">
                  <c:v>57</c:v>
                </c:pt>
                <c:pt idx="132">
                  <c:v>45</c:v>
                </c:pt>
                <c:pt idx="133">
                  <c:v>30</c:v>
                </c:pt>
                <c:pt idx="134">
                  <c:v>14</c:v>
                </c:pt>
                <c:pt idx="135">
                  <c:v>37</c:v>
                </c:pt>
                <c:pt idx="136">
                  <c:v>40</c:v>
                </c:pt>
                <c:pt idx="137">
                  <c:v>47</c:v>
                </c:pt>
                <c:pt idx="138">
                  <c:v>76</c:v>
                </c:pt>
                <c:pt idx="139">
                  <c:v>65</c:v>
                </c:pt>
                <c:pt idx="140">
                  <c:v>25</c:v>
                </c:pt>
                <c:pt idx="141">
                  <c:v>12</c:v>
                </c:pt>
                <c:pt idx="142">
                  <c:v>33</c:v>
                </c:pt>
                <c:pt idx="143">
                  <c:v>43</c:v>
                </c:pt>
                <c:pt idx="144">
                  <c:v>67</c:v>
                </c:pt>
                <c:pt idx="145">
                  <c:v>55</c:v>
                </c:pt>
                <c:pt idx="146">
                  <c:v>35</c:v>
                </c:pt>
                <c:pt idx="147">
                  <c:v>23</c:v>
                </c:pt>
                <c:pt idx="148">
                  <c:v>37</c:v>
                </c:pt>
                <c:pt idx="149">
                  <c:v>18</c:v>
                </c:pt>
                <c:pt idx="150">
                  <c:v>58</c:v>
                </c:pt>
                <c:pt idx="151">
                  <c:v>33</c:v>
                </c:pt>
                <c:pt idx="152">
                  <c:v>27</c:v>
                </c:pt>
                <c:pt idx="153">
                  <c:v>30</c:v>
                </c:pt>
                <c:pt idx="154">
                  <c:v>43</c:v>
                </c:pt>
                <c:pt idx="155">
                  <c:v>21</c:v>
                </c:pt>
                <c:pt idx="156">
                  <c:v>51</c:v>
                </c:pt>
                <c:pt idx="157">
                  <c:v>42</c:v>
                </c:pt>
                <c:pt idx="158">
                  <c:v>40</c:v>
                </c:pt>
                <c:pt idx="159">
                  <c:v>26</c:v>
                </c:pt>
                <c:pt idx="160">
                  <c:v>13</c:v>
                </c:pt>
                <c:pt idx="161">
                  <c:v>47</c:v>
                </c:pt>
                <c:pt idx="162">
                  <c:v>50</c:v>
                </c:pt>
                <c:pt idx="163">
                  <c:v>52</c:v>
                </c:pt>
                <c:pt idx="164">
                  <c:v>36</c:v>
                </c:pt>
                <c:pt idx="165">
                  <c:v>61</c:v>
                </c:pt>
                <c:pt idx="166">
                  <c:v>38</c:v>
                </c:pt>
                <c:pt idx="167">
                  <c:v>9</c:v>
                </c:pt>
                <c:pt idx="168">
                  <c:v>47</c:v>
                </c:pt>
                <c:pt idx="169">
                  <c:v>24</c:v>
                </c:pt>
                <c:pt idx="170">
                  <c:v>66</c:v>
                </c:pt>
                <c:pt idx="171">
                  <c:v>41</c:v>
                </c:pt>
                <c:pt idx="172">
                  <c:v>93</c:v>
                </c:pt>
                <c:pt idx="173">
                  <c:v>31</c:v>
                </c:pt>
                <c:pt idx="174">
                  <c:v>14</c:v>
                </c:pt>
                <c:pt idx="175">
                  <c:v>17</c:v>
                </c:pt>
                <c:pt idx="176">
                  <c:v>41</c:v>
                </c:pt>
                <c:pt idx="177">
                  <c:v>24</c:v>
                </c:pt>
                <c:pt idx="178">
                  <c:v>55</c:v>
                </c:pt>
                <c:pt idx="179">
                  <c:v>48</c:v>
                </c:pt>
                <c:pt idx="180">
                  <c:v>5</c:v>
                </c:pt>
                <c:pt idx="181">
                  <c:v>10</c:v>
                </c:pt>
                <c:pt idx="182">
                  <c:v>39</c:v>
                </c:pt>
                <c:pt idx="183">
                  <c:v>57</c:v>
                </c:pt>
                <c:pt idx="184">
                  <c:v>48</c:v>
                </c:pt>
                <c:pt idx="185">
                  <c:v>17</c:v>
                </c:pt>
                <c:pt idx="186">
                  <c:v>47</c:v>
                </c:pt>
                <c:pt idx="187">
                  <c:v>29</c:v>
                </c:pt>
                <c:pt idx="188">
                  <c:v>8</c:v>
                </c:pt>
                <c:pt idx="189">
                  <c:v>29</c:v>
                </c:pt>
                <c:pt idx="190">
                  <c:v>42</c:v>
                </c:pt>
                <c:pt idx="191">
                  <c:v>26</c:v>
                </c:pt>
                <c:pt idx="192">
                  <c:v>27</c:v>
                </c:pt>
                <c:pt idx="193">
                  <c:v>52</c:v>
                </c:pt>
                <c:pt idx="194">
                  <c:v>43</c:v>
                </c:pt>
                <c:pt idx="195">
                  <c:v>42</c:v>
                </c:pt>
                <c:pt idx="196">
                  <c:v>34</c:v>
                </c:pt>
                <c:pt idx="197">
                  <c:v>74</c:v>
                </c:pt>
                <c:pt idx="198">
                  <c:v>42</c:v>
                </c:pt>
                <c:pt idx="199">
                  <c:v>49</c:v>
                </c:pt>
                <c:pt idx="200">
                  <c:v>47</c:v>
                </c:pt>
                <c:pt idx="201">
                  <c:v>35</c:v>
                </c:pt>
                <c:pt idx="202">
                  <c:v>16</c:v>
                </c:pt>
                <c:pt idx="203">
                  <c:v>25</c:v>
                </c:pt>
                <c:pt idx="204">
                  <c:v>25</c:v>
                </c:pt>
                <c:pt idx="205">
                  <c:v>5</c:v>
                </c:pt>
                <c:pt idx="206">
                  <c:v>61</c:v>
                </c:pt>
                <c:pt idx="207">
                  <c:v>35</c:v>
                </c:pt>
                <c:pt idx="208">
                  <c:v>35</c:v>
                </c:pt>
                <c:pt idx="209">
                  <c:v>23</c:v>
                </c:pt>
                <c:pt idx="210">
                  <c:v>29</c:v>
                </c:pt>
                <c:pt idx="211">
                  <c:v>32</c:v>
                </c:pt>
                <c:pt idx="212">
                  <c:v>23</c:v>
                </c:pt>
                <c:pt idx="213">
                  <c:v>53</c:v>
                </c:pt>
                <c:pt idx="214">
                  <c:v>59</c:v>
                </c:pt>
                <c:pt idx="215">
                  <c:v>24</c:v>
                </c:pt>
                <c:pt idx="216">
                  <c:v>33</c:v>
                </c:pt>
                <c:pt idx="217">
                  <c:v>33</c:v>
                </c:pt>
                <c:pt idx="218">
                  <c:v>46</c:v>
                </c:pt>
                <c:pt idx="219">
                  <c:v>60</c:v>
                </c:pt>
                <c:pt idx="220">
                  <c:v>53</c:v>
                </c:pt>
                <c:pt idx="221">
                  <c:v>50</c:v>
                </c:pt>
                <c:pt idx="222">
                  <c:v>24</c:v>
                </c:pt>
                <c:pt idx="223">
                  <c:v>19</c:v>
                </c:pt>
                <c:pt idx="224">
                  <c:v>47</c:v>
                </c:pt>
                <c:pt idx="225">
                  <c:v>13</c:v>
                </c:pt>
                <c:pt idx="226">
                  <c:v>68</c:v>
                </c:pt>
                <c:pt idx="227">
                  <c:v>26</c:v>
                </c:pt>
                <c:pt idx="228">
                  <c:v>63</c:v>
                </c:pt>
                <c:pt idx="229">
                  <c:v>41</c:v>
                </c:pt>
                <c:pt idx="230">
                  <c:v>22</c:v>
                </c:pt>
                <c:pt idx="231">
                  <c:v>21</c:v>
                </c:pt>
                <c:pt idx="232">
                  <c:v>35</c:v>
                </c:pt>
                <c:pt idx="233">
                  <c:v>50</c:v>
                </c:pt>
                <c:pt idx="234">
                  <c:v>52</c:v>
                </c:pt>
                <c:pt idx="235">
                  <c:v>61</c:v>
                </c:pt>
                <c:pt idx="236">
                  <c:v>52</c:v>
                </c:pt>
                <c:pt idx="237">
                  <c:v>23</c:v>
                </c:pt>
                <c:pt idx="238">
                  <c:v>16</c:v>
                </c:pt>
                <c:pt idx="239">
                  <c:v>27</c:v>
                </c:pt>
                <c:pt idx="240">
                  <c:v>24</c:v>
                </c:pt>
                <c:pt idx="241">
                  <c:v>38</c:v>
                </c:pt>
                <c:pt idx="242">
                  <c:v>33</c:v>
                </c:pt>
                <c:pt idx="243">
                  <c:v>28</c:v>
                </c:pt>
                <c:pt idx="244">
                  <c:v>12</c:v>
                </c:pt>
                <c:pt idx="245">
                  <c:v>35</c:v>
                </c:pt>
                <c:pt idx="246">
                  <c:v>11</c:v>
                </c:pt>
                <c:pt idx="247">
                  <c:v>30</c:v>
                </c:pt>
                <c:pt idx="248">
                  <c:v>32</c:v>
                </c:pt>
                <c:pt idx="249">
                  <c:v>61</c:v>
                </c:pt>
                <c:pt idx="250">
                  <c:v>19</c:v>
                </c:pt>
                <c:pt idx="251">
                  <c:v>49</c:v>
                </c:pt>
                <c:pt idx="252">
                  <c:v>31</c:v>
                </c:pt>
                <c:pt idx="253">
                  <c:v>20</c:v>
                </c:pt>
                <c:pt idx="254">
                  <c:v>25</c:v>
                </c:pt>
                <c:pt idx="255">
                  <c:v>74</c:v>
                </c:pt>
                <c:pt idx="256">
                  <c:v>21</c:v>
                </c:pt>
                <c:pt idx="257">
                  <c:v>14</c:v>
                </c:pt>
                <c:pt idx="258">
                  <c:v>14</c:v>
                </c:pt>
                <c:pt idx="259">
                  <c:v>40</c:v>
                </c:pt>
                <c:pt idx="260">
                  <c:v>29</c:v>
                </c:pt>
                <c:pt idx="261">
                  <c:v>37</c:v>
                </c:pt>
                <c:pt idx="262">
                  <c:v>28</c:v>
                </c:pt>
                <c:pt idx="263">
                  <c:v>21</c:v>
                </c:pt>
                <c:pt idx="264">
                  <c:v>34</c:v>
                </c:pt>
                <c:pt idx="265">
                  <c:v>10</c:v>
                </c:pt>
                <c:pt idx="266">
                  <c:v>23</c:v>
                </c:pt>
                <c:pt idx="267">
                  <c:v>2</c:v>
                </c:pt>
                <c:pt idx="268">
                  <c:v>56</c:v>
                </c:pt>
                <c:pt idx="269">
                  <c:v>21</c:v>
                </c:pt>
                <c:pt idx="270">
                  <c:v>23</c:v>
                </c:pt>
                <c:pt idx="271">
                  <c:v>23</c:v>
                </c:pt>
                <c:pt idx="272">
                  <c:v>41</c:v>
                </c:pt>
                <c:pt idx="273">
                  <c:v>37</c:v>
                </c:pt>
                <c:pt idx="274">
                  <c:v>15</c:v>
                </c:pt>
                <c:pt idx="275">
                  <c:v>39</c:v>
                </c:pt>
                <c:pt idx="276">
                  <c:v>18</c:v>
                </c:pt>
                <c:pt idx="277">
                  <c:v>32</c:v>
                </c:pt>
                <c:pt idx="278">
                  <c:v>17</c:v>
                </c:pt>
                <c:pt idx="279">
                  <c:v>11</c:v>
                </c:pt>
                <c:pt idx="280">
                  <c:v>10</c:v>
                </c:pt>
                <c:pt idx="281">
                  <c:v>46</c:v>
                </c:pt>
                <c:pt idx="282">
                  <c:v>33</c:v>
                </c:pt>
                <c:pt idx="283">
                  <c:v>23</c:v>
                </c:pt>
                <c:pt idx="284">
                  <c:v>77</c:v>
                </c:pt>
                <c:pt idx="285">
                  <c:v>32</c:v>
                </c:pt>
                <c:pt idx="286">
                  <c:v>15</c:v>
                </c:pt>
                <c:pt idx="287">
                  <c:v>22</c:v>
                </c:pt>
                <c:pt idx="288">
                  <c:v>41</c:v>
                </c:pt>
                <c:pt idx="289">
                  <c:v>24</c:v>
                </c:pt>
                <c:pt idx="290">
                  <c:v>24</c:v>
                </c:pt>
                <c:pt idx="291">
                  <c:v>53</c:v>
                </c:pt>
                <c:pt idx="292">
                  <c:v>55</c:v>
                </c:pt>
                <c:pt idx="293">
                  <c:v>25</c:v>
                </c:pt>
                <c:pt idx="294">
                  <c:v>55</c:v>
                </c:pt>
                <c:pt idx="295">
                  <c:v>20</c:v>
                </c:pt>
                <c:pt idx="296">
                  <c:v>63</c:v>
                </c:pt>
                <c:pt idx="297">
                  <c:v>63</c:v>
                </c:pt>
                <c:pt idx="298">
                  <c:v>41</c:v>
                </c:pt>
                <c:pt idx="299">
                  <c:v>32</c:v>
                </c:pt>
                <c:pt idx="300">
                  <c:v>24</c:v>
                </c:pt>
                <c:pt idx="301">
                  <c:v>26</c:v>
                </c:pt>
                <c:pt idx="302">
                  <c:v>24</c:v>
                </c:pt>
                <c:pt idx="303">
                  <c:v>42</c:v>
                </c:pt>
                <c:pt idx="304">
                  <c:v>46</c:v>
                </c:pt>
                <c:pt idx="305">
                  <c:v>72</c:v>
                </c:pt>
                <c:pt idx="306">
                  <c:v>40</c:v>
                </c:pt>
                <c:pt idx="307">
                  <c:v>17</c:v>
                </c:pt>
                <c:pt idx="308">
                  <c:v>25</c:v>
                </c:pt>
                <c:pt idx="309">
                  <c:v>30</c:v>
                </c:pt>
                <c:pt idx="310">
                  <c:v>44</c:v>
                </c:pt>
                <c:pt idx="311">
                  <c:v>39</c:v>
                </c:pt>
                <c:pt idx="312">
                  <c:v>52</c:v>
                </c:pt>
                <c:pt idx="313">
                  <c:v>57</c:v>
                </c:pt>
                <c:pt idx="314">
                  <c:v>28</c:v>
                </c:pt>
                <c:pt idx="315">
                  <c:v>27</c:v>
                </c:pt>
                <c:pt idx="316">
                  <c:v>12</c:v>
                </c:pt>
                <c:pt idx="317">
                  <c:v>52</c:v>
                </c:pt>
                <c:pt idx="318">
                  <c:v>29</c:v>
                </c:pt>
                <c:pt idx="319">
                  <c:v>64</c:v>
                </c:pt>
                <c:pt idx="320">
                  <c:v>18</c:v>
                </c:pt>
                <c:pt idx="321">
                  <c:v>24</c:v>
                </c:pt>
                <c:pt idx="322">
                  <c:v>30</c:v>
                </c:pt>
                <c:pt idx="323">
                  <c:v>52</c:v>
                </c:pt>
                <c:pt idx="324">
                  <c:v>45</c:v>
                </c:pt>
                <c:pt idx="325">
                  <c:v>21</c:v>
                </c:pt>
                <c:pt idx="326">
                  <c:v>16</c:v>
                </c:pt>
                <c:pt idx="327">
                  <c:v>17</c:v>
                </c:pt>
                <c:pt idx="328">
                  <c:v>18</c:v>
                </c:pt>
                <c:pt idx="329">
                  <c:v>26</c:v>
                </c:pt>
                <c:pt idx="330">
                  <c:v>20</c:v>
                </c:pt>
                <c:pt idx="331">
                  <c:v>35</c:v>
                </c:pt>
                <c:pt idx="332">
                  <c:v>45</c:v>
                </c:pt>
                <c:pt idx="333">
                  <c:v>22</c:v>
                </c:pt>
                <c:pt idx="334">
                  <c:v>20</c:v>
                </c:pt>
                <c:pt idx="335">
                  <c:v>20</c:v>
                </c:pt>
                <c:pt idx="336">
                  <c:v>11</c:v>
                </c:pt>
                <c:pt idx="337">
                  <c:v>25</c:v>
                </c:pt>
                <c:pt idx="338">
                  <c:v>19</c:v>
                </c:pt>
                <c:pt idx="339">
                  <c:v>50</c:v>
                </c:pt>
                <c:pt idx="340">
                  <c:v>27</c:v>
                </c:pt>
                <c:pt idx="341">
                  <c:v>22</c:v>
                </c:pt>
                <c:pt idx="342">
                  <c:v>25</c:v>
                </c:pt>
                <c:pt idx="343">
                  <c:v>50</c:v>
                </c:pt>
                <c:pt idx="344">
                  <c:v>29</c:v>
                </c:pt>
                <c:pt idx="345">
                  <c:v>26</c:v>
                </c:pt>
                <c:pt idx="346">
                  <c:v>33</c:v>
                </c:pt>
                <c:pt idx="347">
                  <c:v>54</c:v>
                </c:pt>
                <c:pt idx="348">
                  <c:v>12</c:v>
                </c:pt>
                <c:pt idx="349">
                  <c:v>44</c:v>
                </c:pt>
                <c:pt idx="350">
                  <c:v>53</c:v>
                </c:pt>
                <c:pt idx="351">
                  <c:v>24</c:v>
                </c:pt>
                <c:pt idx="352">
                  <c:v>43</c:v>
                </c:pt>
                <c:pt idx="353">
                  <c:v>16</c:v>
                </c:pt>
                <c:pt idx="354">
                  <c:v>51</c:v>
                </c:pt>
                <c:pt idx="355">
                  <c:v>20</c:v>
                </c:pt>
                <c:pt idx="356">
                  <c:v>15</c:v>
                </c:pt>
                <c:pt idx="357">
                  <c:v>34</c:v>
                </c:pt>
                <c:pt idx="358">
                  <c:v>21</c:v>
                </c:pt>
                <c:pt idx="359">
                  <c:v>43</c:v>
                </c:pt>
                <c:pt idx="360">
                  <c:v>44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DB2-4D97-9931-500EFE1926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4352456"/>
        <c:axId val="154352848"/>
      </c:lineChart>
      <c:catAx>
        <c:axId val="154352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  <a:cs typeface="+mn-cs"/>
              </a:defRPr>
            </a:pPr>
            <a:endParaRPr lang="ko-KR"/>
          </a:p>
        </c:txPr>
        <c:crossAx val="154352848"/>
        <c:crosses val="autoZero"/>
        <c:auto val="1"/>
        <c:lblAlgn val="ctr"/>
        <c:lblOffset val="100"/>
        <c:noMultiLvlLbl val="0"/>
      </c:catAx>
      <c:valAx>
        <c:axId val="154352848"/>
        <c:scaling>
          <c:orientation val="minMax"/>
          <c:max val="14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  <a:cs typeface="+mn-cs"/>
              </a:defRPr>
            </a:pPr>
            <a:endParaRPr lang="ko-KR"/>
          </a:p>
        </c:txPr>
        <c:crossAx val="154352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0.18558</cdr:x>
      <cdr:y>0.36815</cdr:y>
    </cdr:from>
    <cdr:to>
      <cdr:x>0.47404</cdr:x>
      <cdr:y>0.36815</cdr:y>
    </cdr:to>
    <cdr:cxnSp macro="">
      <cdr:nvCxnSpPr>
        <cdr:cNvPr id="28" name="직선 연결선 27"/>
        <cdr:cNvCxnSpPr/>
      </cdr:nvCxnSpPr>
      <cdr:spPr>
        <a:xfrm xmlns:a="http://schemas.openxmlformats.org/drawingml/2006/main">
          <a:off x="2262553" y="2156081"/>
          <a:ext cx="3516924" cy="1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>
              <a:alpha val="38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0.56322</cdr:x>
      <cdr:y>0.54727</cdr:y>
    </cdr:from>
    <cdr:to>
      <cdr:x>0.83269</cdr:x>
      <cdr:y>0.55037</cdr:y>
    </cdr:to>
    <cdr:cxnSp macro="">
      <cdr:nvCxnSpPr>
        <cdr:cNvPr id="32" name="직선 연결선 31"/>
        <cdr:cNvCxnSpPr/>
      </cdr:nvCxnSpPr>
      <cdr:spPr>
        <a:xfrm xmlns:a="http://schemas.openxmlformats.org/drawingml/2006/main">
          <a:off x="6866792" y="3205086"/>
          <a:ext cx="3285393" cy="18187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>
              <a:alpha val="38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0.29735</cdr:x>
      <cdr:y>0.10849</cdr:y>
    </cdr:from>
    <cdr:to>
      <cdr:x>0.32649</cdr:x>
      <cdr:y>0.16613</cdr:y>
    </cdr:to>
    <cdr:sp macro="" textlink="">
      <cdr:nvSpPr>
        <cdr:cNvPr id="3" name="타원 2"/>
        <cdr:cNvSpPr/>
      </cdr:nvSpPr>
      <cdr:spPr>
        <a:xfrm xmlns:a="http://schemas.openxmlformats.org/drawingml/2006/main">
          <a:off x="3625309" y="633294"/>
          <a:ext cx="355275" cy="336452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rgbClr val="FF4F5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0.31223</cdr:x>
      <cdr:y>0.06084</cdr:y>
    </cdr:from>
    <cdr:to>
      <cdr:x>0.34136</cdr:x>
      <cdr:y>0.11848</cdr:y>
    </cdr:to>
    <cdr:sp macro="" textlink="">
      <cdr:nvSpPr>
        <cdr:cNvPr id="2" name="타원 1"/>
        <cdr:cNvSpPr/>
      </cdr:nvSpPr>
      <cdr:spPr>
        <a:xfrm xmlns:a="http://schemas.openxmlformats.org/drawingml/2006/main">
          <a:off x="3806727" y="355147"/>
          <a:ext cx="355153" cy="336452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rgbClr val="FF4F5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0.33568</cdr:x>
      <cdr:y>0.02012</cdr:y>
    </cdr:from>
    <cdr:to>
      <cdr:x>0.44204</cdr:x>
      <cdr:y>0.07165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4092620" y="117465"/>
          <a:ext cx="1296748" cy="30078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2400" dirty="0" smtClean="0">
              <a:latin typeface="Gogic" panose="020B0502020202020204" pitchFamily="50" charset="-127"/>
              <a:ea typeface="Gogic" panose="020B0502020202020204" pitchFamily="50" charset="-127"/>
            </a:rPr>
            <a:t>2016.12.23</a:t>
          </a:r>
        </a:p>
        <a:p xmlns:a="http://schemas.openxmlformats.org/drawingml/2006/main">
          <a:pPr algn="ctr"/>
          <a:r>
            <a:rPr lang="en-US" altLang="ko-KR" sz="2400" dirty="0" smtClean="0">
              <a:latin typeface="Gogic" panose="020B0502020202020204" pitchFamily="50" charset="-127"/>
              <a:ea typeface="Gogic" panose="020B0502020202020204" pitchFamily="50" charset="-127"/>
            </a:rPr>
            <a:t>128</a:t>
          </a:r>
          <a:endParaRPr lang="ko-KR" altLang="en-US" sz="2400" dirty="0">
            <a:latin typeface="Gogic" panose="020B0502020202020204" pitchFamily="50" charset="-127"/>
            <a:ea typeface="Gogic" panose="020B0502020202020204" pitchFamily="50" charset="-127"/>
          </a:endParaRPr>
        </a:p>
      </cdr:txBody>
    </cdr:sp>
  </cdr:relSizeAnchor>
  <cdr:relSizeAnchor xmlns:cdr="http://schemas.openxmlformats.org/drawingml/2006/chartDrawing">
    <cdr:from>
      <cdr:x>0.18454</cdr:x>
      <cdr:y>0.09572</cdr:y>
    </cdr:from>
    <cdr:to>
      <cdr:x>0.29013</cdr:x>
      <cdr:y>0.20769</cdr:y>
    </cdr:to>
    <cdr:grpSp>
      <cdr:nvGrpSpPr>
        <cdr:cNvPr id="10" name="그룹 9"/>
        <cdr:cNvGrpSpPr/>
      </cdr:nvGrpSpPr>
      <cdr:grpSpPr>
        <a:xfrm xmlns:a="http://schemas.openxmlformats.org/drawingml/2006/main">
          <a:off x="2249912" y="558730"/>
          <a:ext cx="1287353" cy="653583"/>
          <a:chOff x="2189747" y="467171"/>
          <a:chExt cx="1287379" cy="653578"/>
        </a:xfrm>
      </cdr:grpSpPr>
      <cdr:sp macro="" textlink="">
        <cdr:nvSpPr>
          <cdr:cNvPr id="4" name="TextBox 3"/>
          <cdr:cNvSpPr txBox="1"/>
        </cdr:nvSpPr>
        <cdr:spPr>
          <a:xfrm xmlns:a="http://schemas.openxmlformats.org/drawingml/2006/main">
            <a:off x="2586789" y="747770"/>
            <a:ext cx="541421" cy="372979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square" rtlCol="0"/>
          <a:lstStyle xmlns:a="http://schemas.openxmlformats.org/drawingml/2006/main"/>
          <a:p xmlns:a="http://schemas.openxmlformats.org/drawingml/2006/main">
            <a:r>
              <a:rPr lang="en-US" altLang="ko-KR" sz="2400" dirty="0" smtClean="0">
                <a:latin typeface="Gogic" panose="020B0502020202020204" pitchFamily="50" charset="-127"/>
                <a:ea typeface="Gogic" panose="020B0502020202020204" pitchFamily="50" charset="-127"/>
              </a:rPr>
              <a:t>123</a:t>
            </a:r>
            <a:endParaRPr lang="ko-KR" altLang="en-US" sz="2400" dirty="0">
              <a:latin typeface="Gogic" panose="020B0502020202020204" pitchFamily="50" charset="-127"/>
              <a:ea typeface="Gogic" panose="020B0502020202020204" pitchFamily="50" charset="-127"/>
            </a:endParaRPr>
          </a:p>
        </cdr:txBody>
      </cdr:sp>
      <cdr:sp macro="" textlink="">
        <cdr:nvSpPr>
          <cdr:cNvPr id="9" name="TextBox 8"/>
          <cdr:cNvSpPr txBox="1"/>
        </cdr:nvSpPr>
        <cdr:spPr>
          <a:xfrm xmlns:a="http://schemas.openxmlformats.org/drawingml/2006/main">
            <a:off x="2189747" y="467171"/>
            <a:ext cx="1287379" cy="36482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square" rtlCol="0"/>
          <a:lstStyle xmlns:a="http://schemas.openxmlformats.org/drawingml/2006/main"/>
          <a:p xmlns:a="http://schemas.openxmlformats.org/drawingml/2006/main">
            <a:r>
              <a:rPr lang="en-US" altLang="ko-KR" sz="2400" dirty="0" smtClean="0">
                <a:latin typeface="Gogic" panose="020B0502020202020204" pitchFamily="50" charset="-127"/>
                <a:ea typeface="Gogic" panose="020B0502020202020204" pitchFamily="50" charset="-127"/>
              </a:rPr>
              <a:t>2016.12.19</a:t>
            </a:r>
            <a:endParaRPr lang="ko-KR" altLang="en-US" sz="2400" dirty="0">
              <a:latin typeface="Gogic" panose="020B0502020202020204" pitchFamily="50" charset="-127"/>
              <a:ea typeface="Gogic" panose="020B0502020202020204" pitchFamily="50" charset="-127"/>
            </a:endParaRPr>
          </a:p>
        </cdr:txBody>
      </cdr:sp>
    </cdr:grp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A845C-F8C3-4066-85BE-E7339A5213E7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F9C84-3AA5-4891-9776-06D33D002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101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5EA71-E584-4299-B561-B3B999BD12B7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0E1C4-48E9-4069-B332-764714DBF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1587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0E1C4-48E9-4069-B332-764714DBFA1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73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0E1C4-48E9-4069-B332-764714DBFA1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587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AD58-152E-4842-B823-14AE41F9D6B9}" type="datetime1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40B9-D0DD-4752-AB8A-54D8FA1EE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296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E45C-059E-4A7D-A19E-2E8143FD4609}" type="datetime1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40B9-D0DD-4752-AB8A-54D8FA1EE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4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D4E3-139D-4193-BF81-3EF18BEB3BAF}" type="datetime1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40B9-D0DD-4752-AB8A-54D8FA1EE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71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D7CD-59B2-45E5-8F12-B013D4AF2AF3}" type="datetime1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40B9-D0DD-4752-AB8A-54D8FA1EE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599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A3C9-5D48-484C-B06F-891785BB3FC1}" type="datetime1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716A40B9-D0DD-4752-AB8A-54D8FA1EE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58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7E29-6EBC-41AA-82DB-FBFE6D679AF5}" type="datetime1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40B9-D0DD-4752-AB8A-54D8FA1EE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8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A9E4-1B78-4C37-B5F2-3C234537A59D}" type="datetime1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40B9-D0DD-4752-AB8A-54D8FA1EE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49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8AE2-1DD8-4B85-9B36-13B09BF964F3}" type="datetime1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40B9-D0DD-4752-AB8A-54D8FA1EE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A102-69EF-4F2A-AD26-DCE525A685EF}" type="datetime1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40B9-D0DD-4752-AB8A-54D8FA1EE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26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C749-1205-466C-B433-EED5C4DC9F55}" type="datetime1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40B9-D0DD-4752-AB8A-54D8FA1EE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88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8487-F289-4E9F-9685-6D9AB3C6EE57}" type="datetime1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40B9-D0DD-4752-AB8A-54D8FA1EE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72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  <a:alpha val="5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3B58D-F868-4C86-8017-FE69BC1A6315}" type="datetime1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A40B9-D0DD-4752-AB8A-54D8FA1EE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99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72664" y="4360984"/>
            <a:ext cx="48955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응용수학과 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20130326 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김준현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Gogic" panose="020B0502020202020204" pitchFamily="50" charset="-127"/>
              <a:ea typeface="Gogic" panose="020B0502020202020204" pitchFamily="50" charset="-127"/>
            </a:endParaRPr>
          </a:p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응용수학과 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20140529 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박수진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Gogic" panose="020B0502020202020204" pitchFamily="50" charset="-127"/>
              <a:ea typeface="Gogic" panose="020B0502020202020204" pitchFamily="50" charset="-127"/>
            </a:endParaRPr>
          </a:p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응용수학과 </a:t>
            </a:r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20140604 </a:t>
            </a:r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배한음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6524" y="1139480"/>
            <a:ext cx="714169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sz="6600" b="1" dirty="0" smtClean="0">
                <a:solidFill>
                  <a:srgbClr val="FF4F51"/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날씨 변수가 주류 판매량에</a:t>
            </a:r>
            <a:endParaRPr lang="en-US" altLang="ko-KR" sz="6600" b="1" dirty="0" smtClean="0">
              <a:solidFill>
                <a:srgbClr val="FF4F51"/>
              </a:solidFill>
              <a:latin typeface="Gogic" panose="020B0502020202020204" pitchFamily="50" charset="-127"/>
              <a:ea typeface="Gogic" panose="020B0502020202020204" pitchFamily="50" charset="-127"/>
            </a:endParaRPr>
          </a:p>
          <a:p>
            <a:r>
              <a:rPr lang="ko-KR" altLang="en-US" sz="6600" b="1" dirty="0" smtClean="0">
                <a:solidFill>
                  <a:srgbClr val="FF4F51"/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미치는 영향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4F5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021" y="1633662"/>
            <a:ext cx="1906475" cy="1906475"/>
          </a:xfrm>
          <a:prstGeom prst="rect">
            <a:avLst/>
          </a:prstGeom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40B9-D0DD-4752-AB8A-54D8FA1EE5D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42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221734" y="361906"/>
            <a:ext cx="6839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본론 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– </a:t>
            </a:r>
            <a:r>
              <a:rPr lang="ko-KR" altLang="en-US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연도별</a:t>
            </a:r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 </a:t>
            </a:r>
            <a:r>
              <a:rPr lang="ko-KR" altLang="en-US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실질</a:t>
            </a:r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 </a:t>
            </a:r>
            <a:r>
              <a:rPr lang="ko-KR" altLang="en-US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국내총생산</a:t>
            </a:r>
            <a:r>
              <a:rPr lang="en-US" altLang="ko-KR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(GDP) </a:t>
            </a:r>
            <a:r>
              <a:rPr lang="ko-KR" altLang="en-US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그래프 </a:t>
            </a:r>
            <a:r>
              <a:rPr lang="en-US" altLang="ko-KR" sz="1600" dirty="0" smtClean="0">
                <a:latin typeface="Gogic" panose="020B0502020202020204" pitchFamily="50" charset="-127"/>
                <a:ea typeface="Gogic" panose="020B0502020202020204" pitchFamily="50" charset="-127"/>
              </a:rPr>
              <a:t>(</a:t>
            </a:r>
            <a:r>
              <a:rPr lang="ko-KR" altLang="en-US" sz="1600" dirty="0" smtClean="0">
                <a:latin typeface="Gogic" panose="020B0502020202020204" pitchFamily="50" charset="-127"/>
                <a:ea typeface="Gogic" panose="020B0502020202020204" pitchFamily="50" charset="-127"/>
              </a:rPr>
              <a:t>단위 </a:t>
            </a:r>
            <a:r>
              <a:rPr lang="en-US" altLang="ko-KR" sz="1600" dirty="0" smtClean="0">
                <a:latin typeface="Gogic" panose="020B0502020202020204" pitchFamily="50" charset="-127"/>
                <a:ea typeface="Gogic" panose="020B0502020202020204" pitchFamily="50" charset="-127"/>
              </a:rPr>
              <a:t>: $)</a:t>
            </a:r>
            <a:endParaRPr lang="en-US" altLang="ko-KR" sz="1600" dirty="0">
              <a:latin typeface="Gogic" panose="020B0502020202020204" pitchFamily="50" charset="-127"/>
              <a:ea typeface="Gogic" panose="020B0502020202020204" pitchFamily="50" charset="-127"/>
            </a:endParaRPr>
          </a:p>
          <a:p>
            <a:pPr algn="ctr"/>
            <a:endParaRPr lang="en-US" altLang="ko-KR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253217" cy="1020873"/>
          </a:xfrm>
          <a:prstGeom prst="rect">
            <a:avLst/>
          </a:prstGeom>
          <a:solidFill>
            <a:srgbClr val="FF4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34572" y="312987"/>
            <a:ext cx="942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4F51"/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02</a:t>
            </a:r>
            <a:endParaRPr lang="ko-KR" altLang="en-US" sz="4000" b="1" dirty="0">
              <a:solidFill>
                <a:srgbClr val="FF4F51"/>
              </a:solidFill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graphicFrame>
        <p:nvGraphicFramePr>
          <p:cNvPr id="6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7484838"/>
              </p:ext>
            </p:extLst>
          </p:nvPr>
        </p:nvGraphicFramePr>
        <p:xfrm>
          <a:off x="0" y="1020872"/>
          <a:ext cx="12192000" cy="5837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40B9-D0DD-4752-AB8A-54D8FA1EE5D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37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221733" y="361906"/>
            <a:ext cx="6743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본론 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– </a:t>
            </a:r>
            <a:r>
              <a:rPr lang="ko-KR" altLang="en-US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분기별</a:t>
            </a:r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 </a:t>
            </a:r>
            <a:r>
              <a:rPr lang="ko-KR" altLang="en-US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명목</a:t>
            </a:r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 </a:t>
            </a:r>
            <a:r>
              <a:rPr lang="ko-KR" altLang="en-US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국민총소득</a:t>
            </a:r>
            <a:r>
              <a:rPr lang="en-US" altLang="ko-KR" sz="3200" dirty="0">
                <a:latin typeface="gogic" panose="020B0502020202020204" pitchFamily="50" charset="-127"/>
                <a:ea typeface="gogic" panose="020B0502020202020204" pitchFamily="50" charset="-127"/>
              </a:rPr>
              <a:t>(GNI</a:t>
            </a:r>
            <a:r>
              <a:rPr lang="en-US" altLang="ko-KR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) </a:t>
            </a:r>
            <a:r>
              <a:rPr lang="ko-KR" altLang="en-US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그래프 </a:t>
            </a:r>
            <a:r>
              <a:rPr lang="en-US" altLang="ko-KR" sz="1600" dirty="0" smtClean="0">
                <a:latin typeface="gogic" panose="020B0502020202020204" pitchFamily="50" charset="-127"/>
                <a:ea typeface="gogic" panose="020B0502020202020204" pitchFamily="50" charset="-127"/>
              </a:rPr>
              <a:t>(</a:t>
            </a:r>
            <a:r>
              <a:rPr lang="ko-KR" altLang="en-US" sz="1600" dirty="0" smtClean="0">
                <a:latin typeface="gogic" panose="020B0502020202020204" pitchFamily="50" charset="-127"/>
                <a:ea typeface="gogic" panose="020B0502020202020204" pitchFamily="50" charset="-127"/>
              </a:rPr>
              <a:t>단위 </a:t>
            </a:r>
            <a:r>
              <a:rPr lang="en-US" altLang="ko-KR" sz="1600" dirty="0" smtClean="0">
                <a:latin typeface="gogic" panose="020B0502020202020204" pitchFamily="50" charset="-127"/>
                <a:ea typeface="gogic" panose="020B0502020202020204" pitchFamily="50" charset="-127"/>
              </a:rPr>
              <a:t>: $)</a:t>
            </a:r>
            <a:r>
              <a:rPr lang="en-US" altLang="ko-KR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 </a:t>
            </a:r>
            <a:endParaRPr lang="en-US" altLang="ko-KR" sz="3200" dirty="0">
              <a:latin typeface="gogic" panose="020B0502020202020204" pitchFamily="50" charset="-127"/>
              <a:ea typeface="gogic" panose="020B0502020202020204" pitchFamily="50" charset="-127"/>
            </a:endParaRPr>
          </a:p>
          <a:p>
            <a:pPr algn="ctr"/>
            <a:endParaRPr lang="en-US" altLang="ko-KR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253217" cy="1020873"/>
          </a:xfrm>
          <a:prstGeom prst="rect">
            <a:avLst/>
          </a:prstGeom>
          <a:solidFill>
            <a:srgbClr val="FF4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34572" y="312987"/>
            <a:ext cx="942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4F51"/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02</a:t>
            </a:r>
            <a:endParaRPr lang="ko-KR" altLang="en-US" sz="4000" b="1" dirty="0">
              <a:solidFill>
                <a:srgbClr val="FF4F51"/>
              </a:solidFill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graphicFrame>
        <p:nvGraphicFramePr>
          <p:cNvPr id="6" name="내용 개체 틀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4256114"/>
              </p:ext>
            </p:extLst>
          </p:nvPr>
        </p:nvGraphicFramePr>
        <p:xfrm>
          <a:off x="0" y="1020872"/>
          <a:ext cx="12192000" cy="5837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40B9-D0DD-4752-AB8A-54D8FA1EE5D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68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221734" y="361906"/>
            <a:ext cx="4785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본론 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– </a:t>
            </a:r>
            <a:r>
              <a:rPr lang="ko-KR" altLang="en-US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주류</a:t>
            </a:r>
            <a:r>
              <a:rPr lang="en-US" altLang="ko-KR" sz="3200" dirty="0">
                <a:latin typeface="Gogic" panose="020B0502020202020204" pitchFamily="50" charset="-127"/>
                <a:ea typeface="Gogic" panose="020B0502020202020204" pitchFamily="50" charset="-127"/>
              </a:rPr>
              <a:t> </a:t>
            </a:r>
            <a:r>
              <a:rPr lang="ko-KR" altLang="en-US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판매량과 날씨와의 관계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253217" cy="1020873"/>
          </a:xfrm>
          <a:prstGeom prst="rect">
            <a:avLst/>
          </a:prstGeom>
          <a:solidFill>
            <a:srgbClr val="FF4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34572" y="312987"/>
            <a:ext cx="942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4F51"/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02</a:t>
            </a:r>
            <a:endParaRPr lang="ko-KR" altLang="en-US" sz="4000" b="1" dirty="0">
              <a:solidFill>
                <a:srgbClr val="FF4F51"/>
              </a:solidFill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43809" y="1723668"/>
            <a:ext cx="27138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Gogic" panose="020B0502020202020204" pitchFamily="50" charset="-127"/>
                <a:ea typeface="Gogic" panose="020B0502020202020204" pitchFamily="50" charset="-127"/>
              </a:rPr>
              <a:t>이전 논문</a:t>
            </a:r>
            <a:endParaRPr lang="ko-KR" altLang="en-US" sz="4400" dirty="0"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7340" y="3270096"/>
            <a:ext cx="2359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임의의 주류 회사</a:t>
            </a:r>
            <a:endParaRPr lang="en-US" altLang="ko-KR" sz="3200" dirty="0" smtClean="0">
              <a:latin typeface="Gogic" panose="020B0502020202020204" pitchFamily="50" charset="-127"/>
              <a:ea typeface="Gogic" panose="020B0502020202020204" pitchFamily="50" charset="-127"/>
            </a:endParaRPr>
          </a:p>
          <a:p>
            <a:pPr algn="ctr"/>
            <a:r>
              <a:rPr lang="en-US" altLang="ko-KR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A,B,C</a:t>
            </a:r>
            <a:r>
              <a:rPr lang="ko-KR" altLang="en-US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의 데이터 사용</a:t>
            </a:r>
            <a:endParaRPr lang="ko-KR" altLang="en-US" sz="3200" dirty="0"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81930" y="1523773"/>
            <a:ext cx="17955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Gogic" panose="020B0502020202020204" pitchFamily="50" charset="-127"/>
                <a:ea typeface="Gogic" panose="020B0502020202020204" pitchFamily="50" charset="-127"/>
              </a:rPr>
              <a:t>본 연구</a:t>
            </a:r>
            <a:endParaRPr lang="ko-KR" altLang="en-US" sz="4400" dirty="0"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3848" y="3244696"/>
            <a:ext cx="4451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임의의 주류 판매점 데이터 사용</a:t>
            </a:r>
            <a:endParaRPr lang="ko-KR" altLang="en-US" sz="3200" dirty="0"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63620" y="4229581"/>
            <a:ext cx="3172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전국 주류 데이터 사용</a:t>
            </a:r>
            <a:endParaRPr lang="ko-KR" altLang="en-US" sz="3200" dirty="0"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912957" y="3010742"/>
            <a:ext cx="1396999" cy="844129"/>
          </a:xfrm>
          <a:prstGeom prst="rightArrow">
            <a:avLst/>
          </a:prstGeom>
          <a:solidFill>
            <a:srgbClr val="FF4F5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005840" y="2718461"/>
            <a:ext cx="3451861" cy="2552039"/>
          </a:xfrm>
          <a:prstGeom prst="ellipse">
            <a:avLst/>
          </a:prstGeom>
          <a:noFill/>
          <a:ln w="28575">
            <a:solidFill>
              <a:srgbClr val="FF4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765212" y="2353894"/>
            <a:ext cx="4640320" cy="3170606"/>
          </a:xfrm>
          <a:prstGeom prst="ellipse">
            <a:avLst/>
          </a:prstGeom>
          <a:noFill/>
          <a:ln w="28575">
            <a:solidFill>
              <a:srgbClr val="FF4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40B9-D0DD-4752-AB8A-54D8FA1EE5D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46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221734" y="361906"/>
            <a:ext cx="57417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본론 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– </a:t>
            </a:r>
            <a:r>
              <a:rPr lang="ko-KR" altLang="en-US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주류 판매점 일별 소주 판매량 </a:t>
            </a:r>
            <a:r>
              <a:rPr lang="en-US" altLang="ko-KR" sz="1600" dirty="0" smtClean="0">
                <a:latin typeface="gogic" panose="020B0502020202020204" pitchFamily="50" charset="-127"/>
                <a:ea typeface="gogic" panose="020B0502020202020204" pitchFamily="50" charset="-127"/>
              </a:rPr>
              <a:t>(</a:t>
            </a:r>
            <a:r>
              <a:rPr lang="ko-KR" altLang="en-US" sz="1600" dirty="0" smtClean="0">
                <a:latin typeface="gogic" panose="020B0502020202020204" pitchFamily="50" charset="-127"/>
                <a:ea typeface="gogic" panose="020B0502020202020204" pitchFamily="50" charset="-127"/>
              </a:rPr>
              <a:t>단위 </a:t>
            </a:r>
            <a:r>
              <a:rPr lang="en-US" altLang="ko-KR" sz="1600" dirty="0" smtClean="0">
                <a:latin typeface="gogic" panose="020B0502020202020204" pitchFamily="50" charset="-127"/>
                <a:ea typeface="gogic" panose="020B0502020202020204" pitchFamily="50" charset="-127"/>
              </a:rPr>
              <a:t>: </a:t>
            </a:r>
            <a:r>
              <a:rPr lang="ko-KR" altLang="en-US" sz="1600" dirty="0" smtClean="0">
                <a:latin typeface="gogic" panose="020B0502020202020204" pitchFamily="50" charset="-127"/>
                <a:ea typeface="gogic" panose="020B0502020202020204" pitchFamily="50" charset="-127"/>
              </a:rPr>
              <a:t>병</a:t>
            </a:r>
            <a:r>
              <a:rPr lang="en-US" altLang="ko-KR" sz="1600" dirty="0" smtClean="0">
                <a:latin typeface="gogic" panose="020B0502020202020204" pitchFamily="50" charset="-127"/>
                <a:ea typeface="gogic" panose="020B0502020202020204" pitchFamily="50" charset="-127"/>
              </a:rPr>
              <a:t>)</a:t>
            </a:r>
            <a:endParaRPr lang="en-US" altLang="ko-KR" sz="1600" dirty="0">
              <a:latin typeface="gogic" panose="020B0502020202020204" pitchFamily="50" charset="-127"/>
              <a:ea typeface="gogic" panose="020B0502020202020204" pitchFamily="50" charset="-127"/>
            </a:endParaRPr>
          </a:p>
          <a:p>
            <a:pPr algn="ctr"/>
            <a:endParaRPr lang="en-US" altLang="ko-KR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253217" cy="1020873"/>
          </a:xfrm>
          <a:prstGeom prst="rect">
            <a:avLst/>
          </a:prstGeom>
          <a:solidFill>
            <a:srgbClr val="FF4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34572" y="312987"/>
            <a:ext cx="942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4F51"/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02</a:t>
            </a:r>
            <a:endParaRPr lang="ko-KR" altLang="en-US" sz="4000" b="1" dirty="0">
              <a:solidFill>
                <a:srgbClr val="FF4F51"/>
              </a:solidFill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graphicFrame>
        <p:nvGraphicFramePr>
          <p:cNvPr id="6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9444834"/>
              </p:ext>
            </p:extLst>
          </p:nvPr>
        </p:nvGraphicFramePr>
        <p:xfrm>
          <a:off x="0" y="1020872"/>
          <a:ext cx="12192000" cy="5837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40B9-D0DD-4752-AB8A-54D8FA1EE5D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44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221735" y="361906"/>
            <a:ext cx="9390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본론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– </a:t>
            </a:r>
            <a:r>
              <a:rPr lang="ko-KR" altLang="en-US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전국 데이터 </a:t>
            </a:r>
            <a:r>
              <a:rPr lang="ko-KR" altLang="en-US" sz="3200" dirty="0">
                <a:latin typeface="Gogic" panose="020B0502020202020204" pitchFamily="50" charset="-127"/>
                <a:ea typeface="Gogic" panose="020B0502020202020204" pitchFamily="50" charset="-127"/>
              </a:rPr>
              <a:t>기준 단순 회귀 분석 </a:t>
            </a:r>
            <a:r>
              <a:rPr lang="ko-KR" altLang="en-US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결과 </a:t>
            </a:r>
            <a:r>
              <a:rPr lang="en-US" altLang="ko-KR" sz="1600" dirty="0" smtClean="0">
                <a:latin typeface="Gogic" panose="020B0502020202020204" pitchFamily="50" charset="-127"/>
                <a:ea typeface="Gogic" panose="020B0502020202020204" pitchFamily="50" charset="-127"/>
              </a:rPr>
              <a:t>(</a:t>
            </a:r>
            <a:r>
              <a:rPr lang="ko-KR" altLang="en-US" sz="1600" dirty="0" smtClean="0">
                <a:latin typeface="Gogic" panose="020B0502020202020204" pitchFamily="50" charset="-127"/>
                <a:ea typeface="Gogic" panose="020B0502020202020204" pitchFamily="50" charset="-127"/>
              </a:rPr>
              <a:t>봄</a:t>
            </a:r>
            <a:r>
              <a:rPr lang="en-US" altLang="ko-KR" sz="1600" dirty="0" smtClean="0">
                <a:latin typeface="Gogic" panose="020B0502020202020204" pitchFamily="50" charset="-127"/>
                <a:ea typeface="Gogic" panose="020B0502020202020204" pitchFamily="50" charset="-127"/>
              </a:rPr>
              <a:t>:3~5</a:t>
            </a:r>
            <a:r>
              <a:rPr lang="ko-KR" altLang="en-US" sz="1600" dirty="0" smtClean="0">
                <a:latin typeface="Gogic" panose="020B0502020202020204" pitchFamily="50" charset="-127"/>
                <a:ea typeface="Gogic" panose="020B0502020202020204" pitchFamily="50" charset="-127"/>
              </a:rPr>
              <a:t>월</a:t>
            </a:r>
            <a:r>
              <a:rPr lang="en-US" altLang="ko-KR" sz="1600" dirty="0" smtClean="0">
                <a:latin typeface="Gogic" panose="020B0502020202020204" pitchFamily="50" charset="-127"/>
                <a:ea typeface="Gogic" panose="020B0502020202020204" pitchFamily="50" charset="-127"/>
              </a:rPr>
              <a:t>, </a:t>
            </a:r>
            <a:r>
              <a:rPr lang="ko-KR" altLang="en-US" sz="1600" dirty="0" smtClean="0">
                <a:latin typeface="Gogic" panose="020B0502020202020204" pitchFamily="50" charset="-127"/>
                <a:ea typeface="Gogic" panose="020B0502020202020204" pitchFamily="50" charset="-127"/>
              </a:rPr>
              <a:t>여름</a:t>
            </a:r>
            <a:r>
              <a:rPr lang="en-US" altLang="ko-KR" sz="1600" dirty="0" smtClean="0">
                <a:latin typeface="Gogic" panose="020B0502020202020204" pitchFamily="50" charset="-127"/>
                <a:ea typeface="Gogic" panose="020B0502020202020204" pitchFamily="50" charset="-127"/>
              </a:rPr>
              <a:t>:6~8</a:t>
            </a:r>
            <a:r>
              <a:rPr lang="ko-KR" altLang="en-US" sz="1600" dirty="0" smtClean="0">
                <a:latin typeface="Gogic" panose="020B0502020202020204" pitchFamily="50" charset="-127"/>
                <a:ea typeface="Gogic" panose="020B0502020202020204" pitchFamily="50" charset="-127"/>
              </a:rPr>
              <a:t>월</a:t>
            </a:r>
            <a:r>
              <a:rPr lang="en-US" altLang="ko-KR" sz="1600" dirty="0" smtClean="0">
                <a:latin typeface="Gogic" panose="020B0502020202020204" pitchFamily="50" charset="-127"/>
                <a:ea typeface="Gogic" panose="020B0502020202020204" pitchFamily="50" charset="-127"/>
              </a:rPr>
              <a:t>, </a:t>
            </a:r>
            <a:r>
              <a:rPr lang="ko-KR" altLang="en-US" sz="1600" dirty="0" smtClean="0">
                <a:latin typeface="Gogic" panose="020B0502020202020204" pitchFamily="50" charset="-127"/>
                <a:ea typeface="Gogic" panose="020B0502020202020204" pitchFamily="50" charset="-127"/>
              </a:rPr>
              <a:t>가을</a:t>
            </a:r>
            <a:r>
              <a:rPr lang="en-US" altLang="ko-KR" sz="1600" dirty="0" smtClean="0">
                <a:latin typeface="Gogic" panose="020B0502020202020204" pitchFamily="50" charset="-127"/>
                <a:ea typeface="Gogic" panose="020B0502020202020204" pitchFamily="50" charset="-127"/>
              </a:rPr>
              <a:t>:9~11</a:t>
            </a:r>
            <a:r>
              <a:rPr lang="ko-KR" altLang="en-US" sz="1600" dirty="0" smtClean="0">
                <a:latin typeface="Gogic" panose="020B0502020202020204" pitchFamily="50" charset="-127"/>
                <a:ea typeface="Gogic" panose="020B0502020202020204" pitchFamily="50" charset="-127"/>
              </a:rPr>
              <a:t>월</a:t>
            </a:r>
            <a:r>
              <a:rPr lang="en-US" altLang="ko-KR" sz="1600" dirty="0" smtClean="0">
                <a:latin typeface="Gogic" panose="020B0502020202020204" pitchFamily="50" charset="-127"/>
                <a:ea typeface="Gogic" panose="020B0502020202020204" pitchFamily="50" charset="-127"/>
              </a:rPr>
              <a:t>, </a:t>
            </a:r>
            <a:r>
              <a:rPr lang="ko-KR" altLang="en-US" sz="1600" dirty="0" smtClean="0">
                <a:latin typeface="Gogic" panose="020B0502020202020204" pitchFamily="50" charset="-127"/>
                <a:ea typeface="Gogic" panose="020B0502020202020204" pitchFamily="50" charset="-127"/>
              </a:rPr>
              <a:t>겨울</a:t>
            </a:r>
            <a:r>
              <a:rPr lang="en-US" altLang="ko-KR" sz="1600" dirty="0" smtClean="0">
                <a:latin typeface="Gogic" panose="020B0502020202020204" pitchFamily="50" charset="-127"/>
                <a:ea typeface="Gogic" panose="020B0502020202020204" pitchFamily="50" charset="-127"/>
              </a:rPr>
              <a:t>:12~2</a:t>
            </a:r>
            <a:r>
              <a:rPr lang="ko-KR" altLang="en-US" sz="1600" dirty="0" smtClean="0">
                <a:latin typeface="Gogic" panose="020B0502020202020204" pitchFamily="50" charset="-127"/>
                <a:ea typeface="Gogic" panose="020B0502020202020204" pitchFamily="50" charset="-127"/>
              </a:rPr>
              <a:t>월</a:t>
            </a:r>
            <a:r>
              <a:rPr lang="en-US" altLang="ko-KR" sz="1600" dirty="0" smtClean="0">
                <a:latin typeface="Gogic" panose="020B0502020202020204" pitchFamily="50" charset="-127"/>
                <a:ea typeface="Gogic" panose="020B0502020202020204" pitchFamily="50" charset="-127"/>
              </a:rPr>
              <a:t>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253217" cy="1020873"/>
          </a:xfrm>
          <a:prstGeom prst="rect">
            <a:avLst/>
          </a:prstGeom>
          <a:solidFill>
            <a:srgbClr val="FF4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34572" y="312987"/>
            <a:ext cx="942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4F51"/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02</a:t>
            </a:r>
            <a:endParaRPr lang="ko-KR" altLang="en-US" sz="4000" b="1" dirty="0">
              <a:solidFill>
                <a:srgbClr val="FF4F51"/>
              </a:solidFill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2207685"/>
              </p:ext>
            </p:extLst>
          </p:nvPr>
        </p:nvGraphicFramePr>
        <p:xfrm>
          <a:off x="0" y="1020873"/>
          <a:ext cx="12192002" cy="5831998"/>
        </p:xfrm>
        <a:graphic>
          <a:graphicData uri="http://schemas.openxmlformats.org/drawingml/2006/table">
            <a:tbl>
              <a:tblPr firstRow="1" bandRow="1"/>
              <a:tblGrid>
                <a:gridCol w="9727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24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24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024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0241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925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122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40241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40241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71614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계절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변수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평균기온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최고기온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최저기온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풍속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습도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일조량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전국평균</a:t>
                      </a:r>
                    </a:p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강수량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4775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봄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계수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583.10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554.70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591.40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-4,006.00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-117.60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73.92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12.99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4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t-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통계량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1.41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1.38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1.42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-0.47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-0.27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1.16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0.29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4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R-squared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0.03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0.03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0.03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0.02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775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가을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계수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17.23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-78.31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81.45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-4,517.00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464.60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-35.33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7.15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4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t-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통계량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0.06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-0.24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0.28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-0.51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1.48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-0.72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0.36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4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R-squared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0.03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0.01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4775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여름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계수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-1,076.00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-932.00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-958.10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14,893.00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-434.20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6.73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-29.02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4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t-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통계량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-1.13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-0.90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-1.23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1.27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-1.02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0.14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-2.16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4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R-squared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0.02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0.01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0.02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0.02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0.02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0.07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663331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겨울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계수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851.70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-398.50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1,859.00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-15,927.00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879.20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-212.00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123.30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04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t-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통계량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0.73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-0.38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1.63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-1.73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1.70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-2.09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1.03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04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R-squared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0.01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0.04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0.04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0.04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0.06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0.02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40B9-D0DD-4752-AB8A-54D8FA1EE5D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05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221734" y="361906"/>
            <a:ext cx="10328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본론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– </a:t>
            </a:r>
            <a:r>
              <a:rPr lang="ko-KR" altLang="en-US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주류 판매점 데이터 </a:t>
            </a:r>
            <a:r>
              <a:rPr lang="ko-KR" altLang="en-US" sz="3200" dirty="0">
                <a:latin typeface="Gogic" panose="020B0502020202020204" pitchFamily="50" charset="-127"/>
                <a:ea typeface="Gogic" panose="020B0502020202020204" pitchFamily="50" charset="-127"/>
              </a:rPr>
              <a:t>기준 단순 회귀 분석 </a:t>
            </a:r>
            <a:r>
              <a:rPr lang="ko-KR" altLang="en-US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결과</a:t>
            </a:r>
            <a:r>
              <a:rPr lang="ko-KR" altLang="en-US" sz="1600" dirty="0" smtClean="0">
                <a:latin typeface="Gogic" panose="020B0502020202020204" pitchFamily="50" charset="-127"/>
                <a:ea typeface="Gogic" panose="020B0502020202020204" pitchFamily="50" charset="-127"/>
              </a:rPr>
              <a:t> </a:t>
            </a:r>
            <a:r>
              <a:rPr lang="en-US" altLang="ko-KR" sz="1600" dirty="0">
                <a:latin typeface="Gogic" panose="020B0502020202020204" pitchFamily="50" charset="-127"/>
                <a:ea typeface="Gogic" panose="020B0502020202020204" pitchFamily="50" charset="-127"/>
              </a:rPr>
              <a:t>(</a:t>
            </a:r>
            <a:r>
              <a:rPr lang="ko-KR" altLang="en-US" sz="1600" dirty="0">
                <a:latin typeface="Gogic" panose="020B0502020202020204" pitchFamily="50" charset="-127"/>
                <a:ea typeface="Gogic" panose="020B0502020202020204" pitchFamily="50" charset="-127"/>
              </a:rPr>
              <a:t>봄</a:t>
            </a:r>
            <a:r>
              <a:rPr lang="en-US" altLang="ko-KR" sz="1600" dirty="0">
                <a:latin typeface="Gogic" panose="020B0502020202020204" pitchFamily="50" charset="-127"/>
                <a:ea typeface="Gogic" panose="020B0502020202020204" pitchFamily="50" charset="-127"/>
              </a:rPr>
              <a:t>:3~5</a:t>
            </a:r>
            <a:r>
              <a:rPr lang="ko-KR" altLang="en-US" sz="1600" dirty="0">
                <a:latin typeface="Gogic" panose="020B0502020202020204" pitchFamily="50" charset="-127"/>
                <a:ea typeface="Gogic" panose="020B0502020202020204" pitchFamily="50" charset="-127"/>
              </a:rPr>
              <a:t>월</a:t>
            </a:r>
            <a:r>
              <a:rPr lang="en-US" altLang="ko-KR" sz="1600" dirty="0">
                <a:latin typeface="Gogic" panose="020B0502020202020204" pitchFamily="50" charset="-127"/>
                <a:ea typeface="Gogic" panose="020B0502020202020204" pitchFamily="50" charset="-127"/>
              </a:rPr>
              <a:t>, </a:t>
            </a:r>
            <a:r>
              <a:rPr lang="ko-KR" altLang="en-US" sz="1600" dirty="0">
                <a:latin typeface="Gogic" panose="020B0502020202020204" pitchFamily="50" charset="-127"/>
                <a:ea typeface="Gogic" panose="020B0502020202020204" pitchFamily="50" charset="-127"/>
              </a:rPr>
              <a:t>여름</a:t>
            </a:r>
            <a:r>
              <a:rPr lang="en-US" altLang="ko-KR" sz="1600" dirty="0">
                <a:latin typeface="Gogic" panose="020B0502020202020204" pitchFamily="50" charset="-127"/>
                <a:ea typeface="Gogic" panose="020B0502020202020204" pitchFamily="50" charset="-127"/>
              </a:rPr>
              <a:t>:6~8</a:t>
            </a:r>
            <a:r>
              <a:rPr lang="ko-KR" altLang="en-US" sz="1600" dirty="0">
                <a:latin typeface="Gogic" panose="020B0502020202020204" pitchFamily="50" charset="-127"/>
                <a:ea typeface="Gogic" panose="020B0502020202020204" pitchFamily="50" charset="-127"/>
              </a:rPr>
              <a:t>월</a:t>
            </a:r>
            <a:r>
              <a:rPr lang="en-US" altLang="ko-KR" sz="1600" dirty="0">
                <a:latin typeface="Gogic" panose="020B0502020202020204" pitchFamily="50" charset="-127"/>
                <a:ea typeface="Gogic" panose="020B0502020202020204" pitchFamily="50" charset="-127"/>
              </a:rPr>
              <a:t>, </a:t>
            </a:r>
            <a:r>
              <a:rPr lang="ko-KR" altLang="en-US" sz="1600" dirty="0">
                <a:latin typeface="Gogic" panose="020B0502020202020204" pitchFamily="50" charset="-127"/>
                <a:ea typeface="Gogic" panose="020B0502020202020204" pitchFamily="50" charset="-127"/>
              </a:rPr>
              <a:t>가을</a:t>
            </a:r>
            <a:r>
              <a:rPr lang="en-US" altLang="ko-KR" sz="1600" dirty="0">
                <a:latin typeface="Gogic" panose="020B0502020202020204" pitchFamily="50" charset="-127"/>
                <a:ea typeface="Gogic" panose="020B0502020202020204" pitchFamily="50" charset="-127"/>
              </a:rPr>
              <a:t>:9~11</a:t>
            </a:r>
            <a:r>
              <a:rPr lang="ko-KR" altLang="en-US" sz="1600" dirty="0">
                <a:latin typeface="Gogic" panose="020B0502020202020204" pitchFamily="50" charset="-127"/>
                <a:ea typeface="Gogic" panose="020B0502020202020204" pitchFamily="50" charset="-127"/>
              </a:rPr>
              <a:t>월</a:t>
            </a:r>
            <a:r>
              <a:rPr lang="en-US" altLang="ko-KR" sz="1600" dirty="0">
                <a:latin typeface="Gogic" panose="020B0502020202020204" pitchFamily="50" charset="-127"/>
                <a:ea typeface="Gogic" panose="020B0502020202020204" pitchFamily="50" charset="-127"/>
              </a:rPr>
              <a:t>, </a:t>
            </a:r>
            <a:r>
              <a:rPr lang="ko-KR" altLang="en-US" sz="1600" dirty="0">
                <a:latin typeface="Gogic" panose="020B0502020202020204" pitchFamily="50" charset="-127"/>
                <a:ea typeface="Gogic" panose="020B0502020202020204" pitchFamily="50" charset="-127"/>
              </a:rPr>
              <a:t>겨울</a:t>
            </a:r>
            <a:r>
              <a:rPr lang="en-US" altLang="ko-KR" sz="1600" dirty="0">
                <a:latin typeface="Gogic" panose="020B0502020202020204" pitchFamily="50" charset="-127"/>
                <a:ea typeface="Gogic" panose="020B0502020202020204" pitchFamily="50" charset="-127"/>
              </a:rPr>
              <a:t>:12~2</a:t>
            </a:r>
            <a:r>
              <a:rPr lang="ko-KR" altLang="en-US" sz="1600" dirty="0">
                <a:latin typeface="Gogic" panose="020B0502020202020204" pitchFamily="50" charset="-127"/>
                <a:ea typeface="Gogic" panose="020B0502020202020204" pitchFamily="50" charset="-127"/>
              </a:rPr>
              <a:t>월</a:t>
            </a:r>
            <a:r>
              <a:rPr lang="en-US" altLang="ko-KR" sz="1600" dirty="0">
                <a:latin typeface="Gogic" panose="020B0502020202020204" pitchFamily="50" charset="-127"/>
                <a:ea typeface="Gogic" panose="020B0502020202020204" pitchFamily="50" charset="-127"/>
              </a:rPr>
              <a:t>)</a:t>
            </a:r>
          </a:p>
          <a:p>
            <a:pPr algn="ctr"/>
            <a:endParaRPr lang="en-US" altLang="ko-KR" sz="1600" dirty="0"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253217" cy="1020873"/>
          </a:xfrm>
          <a:prstGeom prst="rect">
            <a:avLst/>
          </a:prstGeom>
          <a:solidFill>
            <a:srgbClr val="FF4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34572" y="312987"/>
            <a:ext cx="942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4F51"/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02</a:t>
            </a:r>
            <a:endParaRPr lang="ko-KR" altLang="en-US" sz="4000" b="1" dirty="0">
              <a:solidFill>
                <a:srgbClr val="FF4F51"/>
              </a:solidFill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7443392"/>
              </p:ext>
            </p:extLst>
          </p:nvPr>
        </p:nvGraphicFramePr>
        <p:xfrm>
          <a:off x="0" y="1020874"/>
          <a:ext cx="12192000" cy="5837126"/>
        </p:xfrm>
        <a:graphic>
          <a:graphicData uri="http://schemas.openxmlformats.org/drawingml/2006/table">
            <a:tbl>
              <a:tblPr firstRow="1" bandRow="1"/>
              <a:tblGrid>
                <a:gridCol w="10323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60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74718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계절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변수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휴일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평균</a:t>
                      </a:r>
                      <a:endParaRPr lang="en-US" altLang="ko-KR" sz="2000" kern="0" spc="0" dirty="0" smtClean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기온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최고</a:t>
                      </a:r>
                      <a:endParaRPr lang="en-US" altLang="ko-KR" sz="2000" kern="0" spc="0" dirty="0" smtClean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기온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최저</a:t>
                      </a:r>
                      <a:endParaRPr lang="en-US" altLang="ko-KR" sz="2000" kern="0" spc="0" dirty="0" smtClean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기온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풍속</a:t>
                      </a:r>
                      <a:endParaRPr lang="en-US" altLang="ko-KR" sz="2000" kern="0" spc="0" dirty="0" smtClean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습도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일조량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경북</a:t>
                      </a:r>
                      <a:endParaRPr lang="en-US" altLang="ko-KR" sz="2000" kern="0" spc="0" dirty="0" smtClean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강수량</a:t>
                      </a:r>
                      <a:endParaRPr lang="en-US" altLang="ko-KR" sz="2000" kern="0" spc="0" dirty="0" smtClean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4162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000" dirty="0" smtClean="0"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봄</a:t>
                      </a:r>
                      <a:endParaRPr lang="ko-KR" altLang="en-US" sz="2000" dirty="0"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계수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-15.22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-0.44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-0.46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-0.28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3.61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-0.02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-0.13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0.29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4162">
                <a:tc vMerge="1"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t-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통계량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-3.66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-1.56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-1.85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-0.95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2.10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-0.14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-0.49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0.66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4162">
                <a:tc vMerge="1"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R-squared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0.13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0.03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0.04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0.01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0.05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4162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000" dirty="0" smtClean="0"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여름</a:t>
                      </a:r>
                      <a:endParaRPr lang="ko-KR" altLang="en-US" sz="2000" dirty="0"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계수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-20.69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0.05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0.04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0.08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1.41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-0.02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0.14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-0.05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4162">
                <a:tc vMerge="1"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t-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통계량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-5.15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0.16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0.14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0.29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0.63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-0.19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0.44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-0.39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4162">
                <a:tc vMerge="1"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R-squared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0.20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4162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000" dirty="0" smtClean="0"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가을</a:t>
                      </a:r>
                      <a:endParaRPr lang="ko-KR" altLang="en-US" sz="2000" dirty="0"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계수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-11.02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-0.02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-0.33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0.30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-2.90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0.15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-0.28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-0.05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4162">
                <a:tc vMerge="1"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t-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통계량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-2.65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-0.04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-0.70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0.63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-1.24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1.22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-1.18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-0.31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24162">
                <a:tc vMerge="1"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R-squared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0.07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0.01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0.02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0.02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0.02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24162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000" dirty="0" smtClean="0"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겨울</a:t>
                      </a:r>
                      <a:endParaRPr lang="ko-KR" altLang="en-US" sz="2000" dirty="0"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계수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-31.00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0.68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-0.36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1.37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1.56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0.25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-1.48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1.86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24162">
                <a:tc vMerge="1"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t-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통계량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-5.42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0.86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-0.54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1.81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0.88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1.55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-2.43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2.41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24162">
                <a:tc vMerge="1"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R-squared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0.25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0.01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0.04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0.01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0.03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0.06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0.06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40B9-D0DD-4752-AB8A-54D8FA1EE5D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50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221735" y="361906"/>
            <a:ext cx="6563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본론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– </a:t>
            </a:r>
            <a:r>
              <a:rPr lang="ko-KR" altLang="en-US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봄과 가을 </a:t>
            </a:r>
            <a:r>
              <a:rPr lang="ko-KR" altLang="en-US" sz="3200" dirty="0">
                <a:latin typeface="Gogic" panose="020B0502020202020204" pitchFamily="50" charset="-127"/>
                <a:ea typeface="Gogic" panose="020B0502020202020204" pitchFamily="50" charset="-127"/>
              </a:rPr>
              <a:t>데이터 기준 단순 회귀 분석 </a:t>
            </a:r>
            <a:r>
              <a:rPr lang="ko-KR" altLang="en-US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결과</a:t>
            </a:r>
            <a:endParaRPr lang="en-US" altLang="ko-KR" sz="3200" dirty="0"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253217" cy="1020873"/>
          </a:xfrm>
          <a:prstGeom prst="rect">
            <a:avLst/>
          </a:prstGeom>
          <a:solidFill>
            <a:srgbClr val="FF4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34572" y="312987"/>
            <a:ext cx="942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4F51"/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02</a:t>
            </a:r>
            <a:endParaRPr lang="ko-KR" altLang="en-US" sz="4000" b="1" dirty="0">
              <a:solidFill>
                <a:srgbClr val="FF4F51"/>
              </a:solidFill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7057894"/>
              </p:ext>
            </p:extLst>
          </p:nvPr>
        </p:nvGraphicFramePr>
        <p:xfrm>
          <a:off x="534572" y="1020873"/>
          <a:ext cx="10745801" cy="2926080"/>
        </p:xfrm>
        <a:graphic>
          <a:graphicData uri="http://schemas.openxmlformats.org/drawingml/2006/table">
            <a:tbl>
              <a:tblPr firstRow="1" bandRow="1"/>
              <a:tblGrid>
                <a:gridCol w="903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32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38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938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938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938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938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938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9388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28213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64500">
                <a:tc rowSpan="9"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 dirty="0" smtClean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전국</a:t>
                      </a: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계절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변수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평균기온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최고기온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최저기온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풍속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습도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일조량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전국평균강수량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8938">
                <a:tc vMerge="1"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rtl="0" fontAlgn="b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계수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583.10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554.70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591.40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-4,006.00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-117.60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73.92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12.99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8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t-</a:t>
                      </a: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통계량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1.41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1.38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1.42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-0.47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-0.27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1.16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0.29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8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pv(&gt;|t|)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0.163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0.174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0.159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0.641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0.785912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0.252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0.776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8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R-squared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0.03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0.03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0.03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0.02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8938">
                <a:tc vMerge="1"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rtl="0" fontAlgn="b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가을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계수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17.23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-78.31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81.45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-4,517.00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464.60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-35.33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7.15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8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t-</a:t>
                      </a: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통계량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0.06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-0.24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0.28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-0.51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1.48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-0.72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0.36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8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pv(&gt;|t|)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0.956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0.808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0.781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0.613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0.14404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0.477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0.722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8938">
                <a:tc vMerge="1"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R-squared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0.03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0.01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8294745"/>
              </p:ext>
            </p:extLst>
          </p:nvPr>
        </p:nvGraphicFramePr>
        <p:xfrm>
          <a:off x="534572" y="3931920"/>
          <a:ext cx="10746001" cy="2926080"/>
        </p:xfrm>
        <a:graphic>
          <a:graphicData uri="http://schemas.openxmlformats.org/drawingml/2006/table">
            <a:tbl>
              <a:tblPr firstRow="1" bandRow="1"/>
              <a:tblGrid>
                <a:gridCol w="901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14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18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918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918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9187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9187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9187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9187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2999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55950">
                <a:tc rowSpan="9"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 dirty="0" smtClean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주류</a:t>
                      </a:r>
                      <a:endParaRPr lang="en-US" altLang="ko-KR" sz="2400" kern="0" spc="0" dirty="0" smtClean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 dirty="0" smtClean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판매점</a:t>
                      </a: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계절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변수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평균기온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최고기온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최저기온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풍속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습도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일조량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경북강수량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456">
                <a:tc vMerge="1"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계수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-0.44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-0.46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-0.28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FF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3.61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-0.02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-0.13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0.29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1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t-</a:t>
                      </a: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통계량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-1.56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-1.85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-0.95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FF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2.10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-0.14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-0.49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0.66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1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pv(&gt;|t|)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0.123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0.0683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0.346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FF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0.039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0.887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0.628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0.514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1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R-squared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0.03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0.04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0.01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FF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0.05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1456">
                <a:tc vMerge="1"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가을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계수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0.05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0.04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0.08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1.41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-0.02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0.14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-0.05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1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t-</a:t>
                      </a: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통계량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0.16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0.14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0.29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0.63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-0.19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0.44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-0.39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1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pv(&gt;|t|)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0.872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0.891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0.771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0.527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0.853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0.662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0.697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1456">
                <a:tc vMerge="1"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R-squared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40B9-D0DD-4752-AB8A-54D8FA1EE5D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08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221735" y="361906"/>
            <a:ext cx="684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본론 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– </a:t>
            </a:r>
            <a:r>
              <a:rPr lang="ko-KR" altLang="en-US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여름과 겨울 데이터 기준 단순 회귀 분석 결과</a:t>
            </a:r>
            <a:endParaRPr lang="en-US" altLang="ko-KR" sz="3200" dirty="0" smtClean="0"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4572" y="312987"/>
            <a:ext cx="2700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4F51"/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02</a:t>
            </a:r>
            <a:endParaRPr lang="ko-KR" altLang="en-US" sz="4000" b="1" dirty="0">
              <a:solidFill>
                <a:srgbClr val="FF4F51"/>
              </a:solidFill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253217" cy="1020873"/>
          </a:xfrm>
          <a:prstGeom prst="rect">
            <a:avLst/>
          </a:prstGeom>
          <a:solidFill>
            <a:srgbClr val="FF4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307735"/>
              </p:ext>
            </p:extLst>
          </p:nvPr>
        </p:nvGraphicFramePr>
        <p:xfrm>
          <a:off x="534572" y="1010653"/>
          <a:ext cx="10746002" cy="2926080"/>
        </p:xfrm>
        <a:graphic>
          <a:graphicData uri="http://schemas.openxmlformats.org/drawingml/2006/table">
            <a:tbl>
              <a:tblPr firstRow="1" bandRow="1"/>
              <a:tblGrid>
                <a:gridCol w="9032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32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74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174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174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1744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1744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174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8535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34952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64500">
                <a:tc rowSpan="9"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 dirty="0" smtClean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전국</a:t>
                      </a: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계절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변수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평균기온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최고기온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최저기온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풍속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습도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일조량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전국평균강수량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8938">
                <a:tc vMerge="1"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rtl="0" fontAlgn="b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여름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계수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-1,076.00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-932.00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-958.10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14,893.00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-434.20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6.73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FF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-29.02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8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t-</a:t>
                      </a: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통계량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-1.13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-0.90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-1.23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1.27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-1.02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0.14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FF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-2.16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8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pv(&gt;|t|)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0.264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0.374240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0.225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0.20923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0.312925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0.888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FF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0.0342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8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R-squared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0.02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0.01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0.02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0.02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0.02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FF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0.07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8938">
                <a:tc vMerge="1"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rtl="0" fontAlgn="b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겨울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계수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851.70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-398.50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1,859.00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FF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-15,927.00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FF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879.20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FF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-212.00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123.30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8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t-</a:t>
                      </a: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통계량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0.73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-0.38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1.63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FF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-1.73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FF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1.70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FF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-2.09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1.03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8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pv(&gt;|t|)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0.467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0.706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0.107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FF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0.088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FF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0.0938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FF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0.0401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0.305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8938">
                <a:tc vMerge="1"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R-squared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0.01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0.04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FF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0.04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FF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0.04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FF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0.06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0.02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5687383"/>
              </p:ext>
            </p:extLst>
          </p:nvPr>
        </p:nvGraphicFramePr>
        <p:xfrm>
          <a:off x="534572" y="3929592"/>
          <a:ext cx="10745998" cy="2928408"/>
        </p:xfrm>
        <a:graphic>
          <a:graphicData uri="http://schemas.openxmlformats.org/drawingml/2006/table">
            <a:tbl>
              <a:tblPr firstRow="1" bandRow="1"/>
              <a:tblGrid>
                <a:gridCol w="9016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16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40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183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183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1838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1838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1838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1838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1838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68088">
                <a:tc rowSpan="9"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 dirty="0" smtClean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주류</a:t>
                      </a:r>
                      <a:endParaRPr lang="en-US" altLang="ko-KR" sz="2400" kern="0" spc="0" dirty="0" smtClean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 dirty="0" smtClean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판매점</a:t>
                      </a: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계절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변수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평균기온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최고기온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최저기온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풍속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습도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일조량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경북강수량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9839">
                <a:tc vMerge="1"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여름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계수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0.68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-0.36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1.37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1.56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0.25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-1.48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1.86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98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t-</a:t>
                      </a: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통계량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0.86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-0.54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1.81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0.88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1.55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-2.43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2.41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98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pv(&gt;|t|)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0.392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0.589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0.0731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0.381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0.123795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0.0173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0.0179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98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R-squared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0.01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0.04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0.01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0.03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0.06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0.06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9839">
                <a:tc vMerge="1"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겨울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계수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0.68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-0.36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1.37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1.56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0.25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FF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-1.48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FF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1.86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98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t-</a:t>
                      </a: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통계량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0.86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-0.54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1.81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0.88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1.55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FF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-2.43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FF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2.41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98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pv(&gt;|t|)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0.392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0.589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0.0731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0.381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0.123795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FF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0.0173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FF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0.0179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9839">
                <a:tc vMerge="1"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R-squared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0.01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0.00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0.04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0.01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0.03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FF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0.06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FF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0.06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40B9-D0DD-4752-AB8A-54D8FA1EE5D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9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0" y="0"/>
            <a:ext cx="3303751" cy="1020873"/>
            <a:chOff x="0" y="0"/>
            <a:chExt cx="3303751" cy="1020873"/>
          </a:xfrm>
        </p:grpSpPr>
        <p:sp>
          <p:nvSpPr>
            <p:cNvPr id="23" name="TextBox 22"/>
            <p:cNvSpPr txBox="1"/>
            <p:nvPr/>
          </p:nvSpPr>
          <p:spPr>
            <a:xfrm>
              <a:off x="1221735" y="361906"/>
              <a:ext cx="2082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ogic" panose="020B0502020202020204" pitchFamily="50" charset="-127"/>
                  <a:ea typeface="Gogic" panose="020B0502020202020204" pitchFamily="50" charset="-127"/>
                </a:rPr>
                <a:t>결론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0" y="0"/>
              <a:ext cx="253217" cy="1020873"/>
            </a:xfrm>
            <a:prstGeom prst="rect">
              <a:avLst/>
            </a:prstGeom>
            <a:solidFill>
              <a:srgbClr val="FF4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4572" y="312987"/>
              <a:ext cx="9425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4F51"/>
                  </a:solidFill>
                  <a:latin typeface="Gogic" panose="020B0502020202020204" pitchFamily="50" charset="-127"/>
                  <a:ea typeface="Gogic" panose="020B0502020202020204" pitchFamily="50" charset="-127"/>
                </a:rPr>
                <a:t>03</a:t>
              </a:r>
              <a:endParaRPr lang="ko-KR" altLang="en-US" sz="4000" b="1" dirty="0">
                <a:solidFill>
                  <a:srgbClr val="FF4F51"/>
                </a:solidFill>
                <a:latin typeface="Gogic" panose="020B0502020202020204" pitchFamily="50" charset="-127"/>
                <a:ea typeface="Gogic" panose="020B0502020202020204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97412" y="1742301"/>
            <a:ext cx="6231988" cy="2272948"/>
            <a:chOff x="397412" y="1742301"/>
            <a:chExt cx="6231988" cy="2272948"/>
          </a:xfrm>
        </p:grpSpPr>
        <p:sp>
          <p:nvSpPr>
            <p:cNvPr id="3" name="TextBox 2"/>
            <p:cNvSpPr txBox="1"/>
            <p:nvPr/>
          </p:nvSpPr>
          <p:spPr>
            <a:xfrm>
              <a:off x="397412" y="1742301"/>
              <a:ext cx="6231988" cy="1477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dirty="0" smtClean="0">
                  <a:latin typeface="Gogic" panose="020B0502020202020204" pitchFamily="50" charset="-127"/>
                  <a:ea typeface="Gogic" panose="020B0502020202020204" pitchFamily="50" charset="-127"/>
                </a:rPr>
                <a:t>여름에는 강수량과 같은 날씨의 영향 </a:t>
              </a:r>
              <a:r>
                <a:rPr lang="en-US" altLang="ko-KR" sz="3000" dirty="0" smtClean="0">
                  <a:latin typeface="Gogic" panose="020B0502020202020204" pitchFamily="50" charset="-127"/>
                  <a:ea typeface="Gogic" panose="020B0502020202020204" pitchFamily="50" charset="-127"/>
                </a:rPr>
                <a:t>O</a:t>
              </a:r>
            </a:p>
            <a:p>
              <a:r>
                <a:rPr lang="ko-KR" altLang="en-US" sz="3000" dirty="0" smtClean="0">
                  <a:latin typeface="Gogic" panose="020B0502020202020204" pitchFamily="50" charset="-127"/>
                  <a:ea typeface="Gogic" panose="020B0502020202020204" pitchFamily="50" charset="-127"/>
                </a:rPr>
                <a:t>겨울에는 연말</a:t>
              </a:r>
              <a:r>
                <a:rPr lang="en-US" altLang="ko-KR" sz="3000" dirty="0" smtClean="0">
                  <a:latin typeface="Gogic" panose="020B0502020202020204" pitchFamily="50" charset="-127"/>
                  <a:ea typeface="Gogic" panose="020B0502020202020204" pitchFamily="50" charset="-127"/>
                </a:rPr>
                <a:t>, </a:t>
              </a:r>
              <a:r>
                <a:rPr lang="ko-KR" altLang="en-US" sz="3000" dirty="0" smtClean="0">
                  <a:latin typeface="Gogic" panose="020B0502020202020204" pitchFamily="50" charset="-127"/>
                  <a:ea typeface="Gogic" panose="020B0502020202020204" pitchFamily="50" charset="-127"/>
                </a:rPr>
                <a:t>연초 행사로 인해 소비 자체가 증가</a:t>
              </a:r>
              <a:endParaRPr lang="en-US" altLang="ko-KR" sz="3000" dirty="0" smtClean="0">
                <a:latin typeface="Gogic" panose="020B0502020202020204" pitchFamily="50" charset="-127"/>
                <a:ea typeface="Gogic" panose="020B0502020202020204" pitchFamily="50" charset="-127"/>
              </a:endParaRPr>
            </a:p>
            <a:p>
              <a:r>
                <a:rPr lang="en-US" altLang="ko-KR" sz="3000" dirty="0">
                  <a:latin typeface="Gogic" panose="020B0502020202020204" pitchFamily="50" charset="-127"/>
                  <a:ea typeface="Gogic" panose="020B0502020202020204" pitchFamily="50" charset="-127"/>
                </a:rPr>
                <a:t> </a:t>
              </a:r>
              <a:r>
                <a:rPr lang="en-US" altLang="ko-KR" sz="3000" dirty="0" smtClean="0">
                  <a:latin typeface="Gogic" panose="020B0502020202020204" pitchFamily="50" charset="-127"/>
                  <a:ea typeface="Gogic" panose="020B0502020202020204" pitchFamily="50" charset="-127"/>
                </a:rPr>
                <a:t>             </a:t>
              </a:r>
              <a:r>
                <a:rPr lang="ko-KR" altLang="en-US" sz="3000" dirty="0" smtClean="0">
                  <a:latin typeface="Gogic" panose="020B0502020202020204" pitchFamily="50" charset="-127"/>
                  <a:ea typeface="Gogic" panose="020B0502020202020204" pitchFamily="50" charset="-127"/>
                </a:rPr>
                <a:t>→</a:t>
              </a:r>
              <a:r>
                <a:rPr lang="en-US" altLang="ko-KR" sz="3000" dirty="0" smtClean="0">
                  <a:latin typeface="Gogic" panose="020B0502020202020204" pitchFamily="50" charset="-127"/>
                  <a:ea typeface="Gogic" panose="020B0502020202020204" pitchFamily="50" charset="-127"/>
                </a:rPr>
                <a:t>  </a:t>
              </a:r>
              <a:r>
                <a:rPr lang="ko-KR" altLang="en-US" sz="3000" dirty="0" smtClean="0">
                  <a:latin typeface="Gogic" panose="020B0502020202020204" pitchFamily="50" charset="-127"/>
                  <a:ea typeface="Gogic" panose="020B0502020202020204" pitchFamily="50" charset="-127"/>
                </a:rPr>
                <a:t>날씨의 영향</a:t>
              </a:r>
              <a:r>
                <a:rPr lang="en-US" altLang="ko-KR" sz="3000" dirty="0" smtClean="0">
                  <a:latin typeface="Gogic" panose="020B0502020202020204" pitchFamily="50" charset="-127"/>
                  <a:ea typeface="Gogic" panose="020B0502020202020204" pitchFamily="50" charset="-127"/>
                </a:rPr>
                <a:t> X</a:t>
              </a:r>
              <a:endParaRPr lang="ko-KR" altLang="en-US" sz="3000" dirty="0">
                <a:latin typeface="Gogic" panose="020B0502020202020204" pitchFamily="50" charset="-127"/>
                <a:ea typeface="Gogic" panose="020B0502020202020204" pitchFamily="50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588538" y="3461251"/>
              <a:ext cx="38497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smtClean="0">
                  <a:latin typeface="Gogic" panose="020B0502020202020204" pitchFamily="50" charset="-127"/>
                  <a:ea typeface="Gogic" panose="020B0502020202020204" pitchFamily="50" charset="-127"/>
                </a:rPr>
                <a:t>날씨 변수들과의 </a:t>
              </a:r>
              <a:r>
                <a:rPr lang="ko-KR" altLang="en-US" sz="3000" dirty="0" smtClean="0">
                  <a:latin typeface="Gogic" panose="020B0502020202020204" pitchFamily="50" charset="-127"/>
                  <a:ea typeface="Gogic" panose="020B0502020202020204" pitchFamily="50" charset="-127"/>
                </a:rPr>
                <a:t>상관계수가 </a:t>
              </a:r>
              <a:r>
                <a:rPr lang="en-US" altLang="ko-KR" sz="3000" dirty="0" smtClean="0">
                  <a:latin typeface="Gogic" panose="020B0502020202020204" pitchFamily="50" charset="-127"/>
                  <a:ea typeface="Gogic" panose="020B0502020202020204" pitchFamily="50" charset="-127"/>
                </a:rPr>
                <a:t>0</a:t>
              </a:r>
              <a:endParaRPr lang="ko-KR" altLang="en-US" sz="3000" dirty="0">
                <a:latin typeface="Gogic" panose="020B0502020202020204" pitchFamily="50" charset="-127"/>
                <a:ea typeface="Gogic" panose="020B0502020202020204" pitchFamily="50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513406" y="5177098"/>
            <a:ext cx="7414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u="sng" dirty="0" smtClean="0">
                <a:uFill>
                  <a:solidFill>
                    <a:srgbClr val="FF4F51"/>
                  </a:solidFill>
                </a:uFill>
                <a:latin typeface="Gogic" panose="020B0502020202020204" pitchFamily="50" charset="-127"/>
                <a:ea typeface="Gogic" panose="020B0502020202020204" pitchFamily="50" charset="-127"/>
              </a:rPr>
              <a:t>이전 논문의 결과를 </a:t>
            </a:r>
            <a:r>
              <a:rPr lang="ko-KR" altLang="en-US" sz="4000" u="sng" dirty="0" smtClean="0">
                <a:solidFill>
                  <a:srgbClr val="FF4F51"/>
                </a:solidFill>
                <a:uFill>
                  <a:solidFill>
                    <a:srgbClr val="FF4F51"/>
                  </a:solidFill>
                </a:uFill>
                <a:latin typeface="Gogic" panose="020B0502020202020204" pitchFamily="50" charset="-127"/>
                <a:ea typeface="Gogic" panose="020B0502020202020204" pitchFamily="50" charset="-127"/>
              </a:rPr>
              <a:t>재현할 수 </a:t>
            </a:r>
            <a:r>
              <a:rPr lang="en-US" altLang="ko-KR" sz="4000" u="sng" dirty="0">
                <a:solidFill>
                  <a:srgbClr val="FF4F51"/>
                </a:solidFill>
                <a:uFill>
                  <a:solidFill>
                    <a:srgbClr val="FF4F51"/>
                  </a:solidFill>
                </a:uFill>
                <a:latin typeface="Gogic" panose="020B0502020202020204" pitchFamily="50" charset="-127"/>
                <a:ea typeface="Gogic" panose="020B0502020202020204" pitchFamily="50" charset="-127"/>
              </a:rPr>
              <a:t>X</a:t>
            </a:r>
            <a:endParaRPr lang="ko-KR" altLang="en-US" sz="4000" u="sng" dirty="0">
              <a:solidFill>
                <a:srgbClr val="FF4F51"/>
              </a:solidFill>
              <a:uFill>
                <a:solidFill>
                  <a:srgbClr val="FF4F51"/>
                </a:solidFill>
              </a:uFill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031648" y="2397870"/>
            <a:ext cx="4809708" cy="1200329"/>
            <a:chOff x="7031648" y="2397870"/>
            <a:chExt cx="4809708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8534276" y="2397870"/>
              <a:ext cx="33070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smtClean="0">
                  <a:latin typeface="Gogic" panose="020B0502020202020204" pitchFamily="50" charset="-127"/>
                  <a:ea typeface="Gogic" panose="020B0502020202020204" pitchFamily="50" charset="-127"/>
                </a:rPr>
                <a:t>주류 판매량은 </a:t>
              </a:r>
              <a:endParaRPr lang="en-US" altLang="ko-KR" sz="3600" dirty="0" smtClean="0">
                <a:latin typeface="Gogic" panose="020B0502020202020204" pitchFamily="50" charset="-127"/>
                <a:ea typeface="Gogic" panose="020B0502020202020204" pitchFamily="50" charset="-127"/>
              </a:endParaRPr>
            </a:p>
            <a:p>
              <a:pPr algn="ctr"/>
              <a:r>
                <a:rPr lang="ko-KR" altLang="en-US" sz="3600" dirty="0" smtClean="0">
                  <a:latin typeface="Gogic" panose="020B0502020202020204" pitchFamily="50" charset="-127"/>
                  <a:ea typeface="Gogic" panose="020B0502020202020204" pitchFamily="50" charset="-127"/>
                </a:rPr>
                <a:t>날씨에 대해 </a:t>
              </a:r>
              <a:r>
                <a:rPr lang="ko-KR" altLang="en-US" sz="3600" dirty="0" smtClean="0">
                  <a:solidFill>
                    <a:srgbClr val="FF4F51"/>
                  </a:solidFill>
                  <a:latin typeface="Gogic" panose="020B0502020202020204" pitchFamily="50" charset="-127"/>
                  <a:ea typeface="Gogic" panose="020B0502020202020204" pitchFamily="50" charset="-127"/>
                </a:rPr>
                <a:t>비탄력적</a:t>
              </a:r>
              <a:endParaRPr lang="ko-KR" altLang="en-US" sz="3600" dirty="0">
                <a:solidFill>
                  <a:srgbClr val="FF4F51"/>
                </a:solidFill>
                <a:latin typeface="Gogic" panose="020B0502020202020204" pitchFamily="50" charset="-127"/>
                <a:ea typeface="Gogic" panose="020B0502020202020204" pitchFamily="50" charset="-127"/>
              </a:endParaRPr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7031648" y="2492037"/>
              <a:ext cx="1196633" cy="747223"/>
            </a:xfrm>
            <a:prstGeom prst="rightArrow">
              <a:avLst/>
            </a:prstGeom>
            <a:solidFill>
              <a:srgbClr val="FF4F51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40B9-D0DD-4752-AB8A-54D8FA1EE5D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74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0" y="0"/>
            <a:ext cx="3303751" cy="1020873"/>
            <a:chOff x="0" y="0"/>
            <a:chExt cx="3303751" cy="1020873"/>
          </a:xfrm>
        </p:grpSpPr>
        <p:sp>
          <p:nvSpPr>
            <p:cNvPr id="23" name="TextBox 22"/>
            <p:cNvSpPr txBox="1"/>
            <p:nvPr/>
          </p:nvSpPr>
          <p:spPr>
            <a:xfrm>
              <a:off x="1221735" y="361906"/>
              <a:ext cx="2082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ogic" panose="020B0502020202020204" pitchFamily="50" charset="-127"/>
                  <a:ea typeface="Gogic" panose="020B0502020202020204" pitchFamily="50" charset="-127"/>
                </a:rPr>
                <a:t>결론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0" y="0"/>
              <a:ext cx="253217" cy="1020873"/>
            </a:xfrm>
            <a:prstGeom prst="rect">
              <a:avLst/>
            </a:prstGeom>
            <a:solidFill>
              <a:srgbClr val="FF4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4572" y="312987"/>
              <a:ext cx="9425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4F51"/>
                  </a:solidFill>
                  <a:latin typeface="Gogic" panose="020B0502020202020204" pitchFamily="50" charset="-127"/>
                  <a:ea typeface="Gogic" panose="020B0502020202020204" pitchFamily="50" charset="-127"/>
                </a:rPr>
                <a:t>03</a:t>
              </a:r>
              <a:endParaRPr lang="ko-KR" altLang="en-US" sz="4000" b="1" dirty="0">
                <a:solidFill>
                  <a:srgbClr val="FF4F51"/>
                </a:solidFill>
                <a:latin typeface="Gogic" panose="020B0502020202020204" pitchFamily="50" charset="-127"/>
                <a:ea typeface="Gogic" panose="020B0502020202020204" pitchFamily="50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221735" y="1722634"/>
            <a:ext cx="8839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Gogic" panose="020B0502020202020204" pitchFamily="50" charset="-127"/>
                <a:ea typeface="Gogic" panose="020B0502020202020204" pitchFamily="50" charset="-127"/>
              </a:rPr>
              <a:t>대구시의 </a:t>
            </a:r>
            <a:r>
              <a:rPr lang="ko-KR" altLang="en-US" sz="2800" dirty="0">
                <a:latin typeface="Gogic" panose="020B0502020202020204" pitchFamily="50" charset="-127"/>
                <a:ea typeface="Gogic" panose="020B0502020202020204" pitchFamily="50" charset="-127"/>
              </a:rPr>
              <a:t>임의의 한 주류 판매점을 표본 </a:t>
            </a:r>
            <a:r>
              <a:rPr lang="ko-KR" altLang="en-US" sz="2800" dirty="0" smtClean="0">
                <a:latin typeface="Gogic" panose="020B0502020202020204" pitchFamily="50" charset="-127"/>
                <a:ea typeface="Gogic" panose="020B0502020202020204" pitchFamily="50" charset="-127"/>
              </a:rPr>
              <a:t>추출 → </a:t>
            </a:r>
            <a:r>
              <a:rPr lang="ko-KR" altLang="en-US" sz="2800" dirty="0" smtClean="0">
                <a:solidFill>
                  <a:srgbClr val="FF4F51"/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한계점 존재</a:t>
            </a:r>
            <a:endParaRPr lang="ko-KR" altLang="en-US" sz="2800" dirty="0">
              <a:solidFill>
                <a:srgbClr val="FF4F51"/>
              </a:solidFill>
              <a:latin typeface="Gogic" panose="020B0502020202020204" pitchFamily="50" charset="-127"/>
              <a:ea typeface="Gogic" panose="020B0502020202020204" pitchFamily="50" charset="-127"/>
            </a:endParaRPr>
          </a:p>
          <a:p>
            <a:r>
              <a:rPr lang="ko-KR" altLang="en-US" sz="2800" dirty="0">
                <a:latin typeface="Gogic" panose="020B0502020202020204" pitchFamily="50" charset="-127"/>
                <a:ea typeface="Gogic" panose="020B0502020202020204" pitchFamily="50" charset="-127"/>
              </a:rPr>
              <a:t> </a:t>
            </a:r>
            <a:r>
              <a:rPr lang="ko-KR" altLang="en-US" sz="2800" dirty="0" smtClean="0">
                <a:latin typeface="Gogic" panose="020B0502020202020204" pitchFamily="50" charset="-127"/>
                <a:ea typeface="Gogic" panose="020B0502020202020204" pitchFamily="50" charset="-127"/>
              </a:rPr>
              <a:t>   주류 </a:t>
            </a:r>
            <a:r>
              <a:rPr lang="ko-KR" altLang="en-US" sz="2800" dirty="0">
                <a:latin typeface="Gogic" panose="020B0502020202020204" pitchFamily="50" charset="-127"/>
                <a:ea typeface="Gogic" panose="020B0502020202020204" pitchFamily="50" charset="-127"/>
              </a:rPr>
              <a:t>판매점의 </a:t>
            </a:r>
            <a:r>
              <a:rPr lang="ko-KR" altLang="en-US" sz="2800">
                <a:latin typeface="Gogic" panose="020B0502020202020204" pitchFamily="50" charset="-127"/>
                <a:ea typeface="Gogic" panose="020B0502020202020204" pitchFamily="50" charset="-127"/>
              </a:rPr>
              <a:t>위치가 </a:t>
            </a:r>
            <a:r>
              <a:rPr lang="ko-KR" altLang="en-US" sz="2800" smtClean="0">
                <a:latin typeface="Gogic" panose="020B0502020202020204" pitchFamily="50" charset="-127"/>
                <a:ea typeface="Gogic" panose="020B0502020202020204" pitchFamily="50" charset="-127"/>
              </a:rPr>
              <a:t>회사 </a:t>
            </a:r>
            <a:r>
              <a:rPr lang="ko-KR" altLang="en-US" sz="2800" dirty="0">
                <a:latin typeface="Gogic" panose="020B0502020202020204" pitchFamily="50" charset="-127"/>
                <a:ea typeface="Gogic" panose="020B0502020202020204" pitchFamily="50" charset="-127"/>
              </a:rPr>
              <a:t>근처에 </a:t>
            </a:r>
            <a:r>
              <a:rPr lang="ko-KR" altLang="en-US" sz="2800" dirty="0" smtClean="0">
                <a:latin typeface="Gogic" panose="020B0502020202020204" pitchFamily="50" charset="-127"/>
                <a:ea typeface="Gogic" panose="020B0502020202020204" pitchFamily="50" charset="-127"/>
              </a:rPr>
              <a:t>위치</a:t>
            </a:r>
            <a:r>
              <a:rPr lang="en-US" altLang="ko-KR" sz="2800" dirty="0" smtClean="0">
                <a:latin typeface="Gogic" panose="020B0502020202020204" pitchFamily="50" charset="-127"/>
                <a:ea typeface="Gogic" panose="020B0502020202020204" pitchFamily="50" charset="-127"/>
              </a:rPr>
              <a:t>, </a:t>
            </a:r>
            <a:r>
              <a:rPr lang="ko-KR" altLang="en-US" sz="2800" dirty="0" smtClean="0">
                <a:latin typeface="Gogic" panose="020B0502020202020204" pitchFamily="50" charset="-127"/>
                <a:ea typeface="Gogic" panose="020B0502020202020204" pitchFamily="50" charset="-127"/>
              </a:rPr>
              <a:t>평일 주말간 소비 차이 큼</a:t>
            </a:r>
            <a:endParaRPr lang="en-US" altLang="ko-KR" sz="2800" dirty="0" smtClean="0">
              <a:latin typeface="Gogic" panose="020B0502020202020204" pitchFamily="50" charset="-127"/>
              <a:ea typeface="Gogic" panose="020B0502020202020204" pitchFamily="50" charset="-127"/>
            </a:endParaRPr>
          </a:p>
          <a:p>
            <a:r>
              <a:rPr lang="en-US" altLang="ko-KR" sz="2800" dirty="0">
                <a:latin typeface="Gogic" panose="020B0502020202020204" pitchFamily="50" charset="-127"/>
                <a:ea typeface="Gogic" panose="020B0502020202020204" pitchFamily="50" charset="-127"/>
              </a:rPr>
              <a:t> </a:t>
            </a:r>
            <a:r>
              <a:rPr lang="en-US" altLang="ko-KR" sz="2800" dirty="0" smtClean="0">
                <a:latin typeface="Gogic" panose="020B0502020202020204" pitchFamily="50" charset="-127"/>
                <a:ea typeface="Gogic" panose="020B0502020202020204" pitchFamily="50" charset="-127"/>
              </a:rPr>
              <a:t>  </a:t>
            </a:r>
            <a:r>
              <a:rPr lang="ko-KR" altLang="en-US" sz="2800" dirty="0" smtClean="0">
                <a:latin typeface="Gogic" panose="020B0502020202020204" pitchFamily="50" charset="-127"/>
                <a:ea typeface="Gogic" panose="020B0502020202020204" pitchFamily="50" charset="-127"/>
              </a:rPr>
              <a:t> </a:t>
            </a:r>
            <a:r>
              <a:rPr lang="ko-KR" altLang="en-US" sz="2800" dirty="0">
                <a:latin typeface="Gogic" panose="020B0502020202020204" pitchFamily="50" charset="-127"/>
                <a:ea typeface="Gogic" panose="020B0502020202020204" pitchFamily="50" charset="-127"/>
              </a:rPr>
              <a:t>데이터 추출기간이 매우 짧으며 </a:t>
            </a:r>
            <a:endParaRPr lang="en-US" altLang="ko-KR" sz="2800" dirty="0" smtClean="0">
              <a:latin typeface="Gogic" panose="020B0502020202020204" pitchFamily="50" charset="-127"/>
              <a:ea typeface="Gogic" panose="020B0502020202020204" pitchFamily="50" charset="-127"/>
            </a:endParaRPr>
          </a:p>
          <a:p>
            <a:r>
              <a:rPr lang="en-US" altLang="ko-KR" sz="2800" dirty="0">
                <a:latin typeface="Gogic" panose="020B0502020202020204" pitchFamily="50" charset="-127"/>
                <a:ea typeface="Gogic" panose="020B0502020202020204" pitchFamily="50" charset="-127"/>
              </a:rPr>
              <a:t> </a:t>
            </a:r>
            <a:r>
              <a:rPr lang="en-US" altLang="ko-KR" sz="2800" dirty="0" smtClean="0">
                <a:latin typeface="Gogic" panose="020B0502020202020204" pitchFamily="50" charset="-127"/>
                <a:ea typeface="Gogic" panose="020B0502020202020204" pitchFamily="50" charset="-127"/>
              </a:rPr>
              <a:t>   </a:t>
            </a:r>
            <a:r>
              <a:rPr lang="ko-KR" altLang="en-US" sz="2800" dirty="0" err="1" smtClean="0">
                <a:latin typeface="Gogic" panose="020B0502020202020204" pitchFamily="50" charset="-127"/>
                <a:ea typeface="Gogic" panose="020B0502020202020204" pitchFamily="50" charset="-127"/>
              </a:rPr>
              <a:t>휴점일에</a:t>
            </a:r>
            <a:r>
              <a:rPr lang="ko-KR" altLang="en-US" sz="2800" dirty="0" smtClean="0">
                <a:latin typeface="Gogic" panose="020B0502020202020204" pitchFamily="50" charset="-127"/>
                <a:ea typeface="Gogic" panose="020B0502020202020204" pitchFamily="50" charset="-127"/>
              </a:rPr>
              <a:t> </a:t>
            </a:r>
            <a:r>
              <a:rPr lang="ko-KR" altLang="en-US" sz="2800" dirty="0">
                <a:latin typeface="Gogic" panose="020B0502020202020204" pitchFamily="50" charset="-127"/>
                <a:ea typeface="Gogic" panose="020B0502020202020204" pitchFamily="50" charset="-127"/>
              </a:rPr>
              <a:t>대한 데이터가 존재하지 </a:t>
            </a:r>
            <a:r>
              <a:rPr lang="ko-KR" altLang="en-US" sz="2800" dirty="0" smtClean="0">
                <a:latin typeface="Gogic" panose="020B0502020202020204" pitchFamily="50" charset="-127"/>
                <a:ea typeface="Gogic" panose="020B0502020202020204" pitchFamily="50" charset="-127"/>
              </a:rPr>
              <a:t>않음</a:t>
            </a:r>
            <a:endParaRPr lang="ko-KR" altLang="en-US" sz="2800" dirty="0">
              <a:latin typeface="Gogic" panose="020B0502020202020204" pitchFamily="50" charset="-127"/>
              <a:ea typeface="Gogic" panose="020B0502020202020204" pitchFamily="50" charset="-127"/>
            </a:endParaRPr>
          </a:p>
          <a:p>
            <a:endParaRPr lang="ko-KR" altLang="en-US" sz="2800" dirty="0"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1735" y="3918234"/>
            <a:ext cx="10073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Gogic" panose="020B0502020202020204" pitchFamily="50" charset="-127"/>
                <a:ea typeface="Gogic" panose="020B0502020202020204" pitchFamily="50" charset="-127"/>
              </a:rPr>
              <a:t>→ 이전 논문에서의 주류 </a:t>
            </a:r>
            <a:r>
              <a:rPr lang="ko-KR" altLang="en-US" sz="2800" dirty="0">
                <a:latin typeface="Gogic" panose="020B0502020202020204" pitchFamily="50" charset="-127"/>
                <a:ea typeface="Gogic" panose="020B0502020202020204" pitchFamily="50" charset="-127"/>
              </a:rPr>
              <a:t>회사의 </a:t>
            </a:r>
            <a:r>
              <a:rPr lang="ko-KR" altLang="en-US" sz="2800" dirty="0" smtClean="0">
                <a:solidFill>
                  <a:srgbClr val="FF4F51"/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정확성과 대표성</a:t>
            </a:r>
            <a:r>
              <a:rPr lang="ko-KR" altLang="en-US" sz="2800" dirty="0" smtClean="0">
                <a:latin typeface="Gogic" panose="020B0502020202020204" pitchFamily="50" charset="-127"/>
                <a:ea typeface="Gogic" panose="020B0502020202020204" pitchFamily="50" charset="-127"/>
              </a:rPr>
              <a:t>을 </a:t>
            </a:r>
            <a:r>
              <a:rPr lang="ko-KR" altLang="en-US" sz="2800" dirty="0">
                <a:latin typeface="Gogic" panose="020B0502020202020204" pitchFamily="50" charset="-127"/>
                <a:ea typeface="Gogic" panose="020B0502020202020204" pitchFamily="50" charset="-127"/>
              </a:rPr>
              <a:t>신뢰할 수 </a:t>
            </a:r>
            <a:r>
              <a:rPr lang="ko-KR" altLang="en-US" sz="2800" dirty="0" smtClean="0">
                <a:latin typeface="Gogic" panose="020B0502020202020204" pitchFamily="50" charset="-127"/>
                <a:ea typeface="Gogic" panose="020B0502020202020204" pitchFamily="50" charset="-127"/>
              </a:rPr>
              <a:t>없음</a:t>
            </a:r>
            <a:endParaRPr lang="ko-KR" altLang="en-US" sz="2800" dirty="0"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1735" y="4805931"/>
            <a:ext cx="9189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ogic" panose="020B0502020202020204" pitchFamily="50" charset="-127"/>
                <a:ea typeface="Gogic" panose="020B0502020202020204" pitchFamily="50" charset="-127"/>
              </a:rPr>
              <a:t>데이터를 찾는 과정에서 많은 한계점</a:t>
            </a:r>
          </a:p>
          <a:p>
            <a:r>
              <a:rPr lang="ko-KR" altLang="en-US" sz="2800" dirty="0" smtClean="0">
                <a:latin typeface="Gogic" panose="020B0502020202020204" pitchFamily="50" charset="-127"/>
                <a:ea typeface="Gogic" panose="020B0502020202020204" pitchFamily="50" charset="-127"/>
              </a:rPr>
              <a:t>→ 우리나라 </a:t>
            </a:r>
            <a:r>
              <a:rPr lang="ko-KR" altLang="en-US" sz="2800" dirty="0" smtClean="0">
                <a:solidFill>
                  <a:srgbClr val="FF4F51"/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주류 데이터 관리의 문제점</a:t>
            </a:r>
            <a:r>
              <a:rPr lang="ko-KR" altLang="en-US" sz="2800" dirty="0" smtClean="0">
                <a:latin typeface="Gogic" panose="020B0502020202020204" pitchFamily="50" charset="-127"/>
                <a:ea typeface="Gogic" panose="020B0502020202020204" pitchFamily="50" charset="-127"/>
              </a:rPr>
              <a:t>과 </a:t>
            </a:r>
            <a:r>
              <a:rPr lang="ko-KR" altLang="en-US" sz="2800" dirty="0" smtClean="0">
                <a:solidFill>
                  <a:srgbClr val="FF4F51"/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정책적 방안</a:t>
            </a:r>
            <a:r>
              <a:rPr lang="ko-KR" altLang="en-US" sz="2800" dirty="0" smtClean="0">
                <a:latin typeface="Gogic" panose="020B0502020202020204" pitchFamily="50" charset="-127"/>
                <a:ea typeface="Gogic" panose="020B0502020202020204" pitchFamily="50" charset="-127"/>
              </a:rPr>
              <a:t> 필요</a:t>
            </a:r>
            <a:endParaRPr lang="en-US" altLang="ko-KR" sz="2800" dirty="0" smtClean="0"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40B9-D0DD-4752-AB8A-54D8FA1EE5D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3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5576374" y="615977"/>
            <a:ext cx="3232786" cy="852561"/>
            <a:chOff x="5576374" y="615977"/>
            <a:chExt cx="3232786" cy="852561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4F5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6374" y="615977"/>
              <a:ext cx="852561" cy="852561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008496" y="774890"/>
              <a:ext cx="18006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latin typeface="Gogic" panose="020B0502020202020204" pitchFamily="50" charset="-127"/>
                  <a:ea typeface="Gogic" panose="020B0502020202020204" pitchFamily="50" charset="-127"/>
                </a:rPr>
                <a:t>서론 </a:t>
              </a:r>
              <a:endParaRPr lang="ko-KR" altLang="en-US" sz="3600" dirty="0">
                <a:latin typeface="Gogic" panose="020B0502020202020204" pitchFamily="50" charset="-127"/>
                <a:ea typeface="Gogic" panose="020B0502020202020204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576374" y="1823234"/>
            <a:ext cx="3232787" cy="853200"/>
            <a:chOff x="5576374" y="1823234"/>
            <a:chExt cx="3232787" cy="853200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6374" y="1823234"/>
              <a:ext cx="853200" cy="85320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7008496" y="1953694"/>
              <a:ext cx="18006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latin typeface="Gogic" panose="020B0502020202020204" pitchFamily="50" charset="-127"/>
                  <a:ea typeface="Gogic" panose="020B0502020202020204" pitchFamily="50" charset="-127"/>
                </a:rPr>
                <a:t>본론</a:t>
              </a:r>
              <a:endParaRPr lang="ko-KR" altLang="en-US" sz="3600" dirty="0">
                <a:latin typeface="Gogic" panose="020B0502020202020204" pitchFamily="50" charset="-127"/>
                <a:ea typeface="Gogic" panose="020B0502020202020204" pitchFamily="50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575735" y="3031130"/>
            <a:ext cx="3071646" cy="853200"/>
            <a:chOff x="5575735" y="3031130"/>
            <a:chExt cx="3071646" cy="853200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5735" y="3031130"/>
              <a:ext cx="853200" cy="85320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008496" y="3132498"/>
              <a:ext cx="1638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latin typeface="Gogic" panose="020B0502020202020204" pitchFamily="50" charset="-127"/>
                  <a:ea typeface="Gogic" panose="020B0502020202020204" pitchFamily="50" charset="-127"/>
                </a:rPr>
                <a:t>결론</a:t>
              </a:r>
              <a:endParaRPr lang="ko-KR" altLang="en-US" sz="3600" dirty="0">
                <a:latin typeface="Gogic" panose="020B0502020202020204" pitchFamily="50" charset="-127"/>
                <a:ea typeface="Gogic" panose="020B0502020202020204" pitchFamily="50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575735" y="4239026"/>
            <a:ext cx="3894608" cy="853200"/>
            <a:chOff x="5575735" y="4239026"/>
            <a:chExt cx="3894608" cy="8532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5735" y="4239026"/>
              <a:ext cx="853200" cy="8532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7008496" y="4311302"/>
              <a:ext cx="24618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latin typeface="Gogic" panose="020B0502020202020204" pitchFamily="50" charset="-127"/>
                  <a:ea typeface="Gogic" panose="020B0502020202020204" pitchFamily="50" charset="-127"/>
                </a:rPr>
                <a:t>참고 문헌</a:t>
              </a:r>
              <a:endParaRPr lang="ko-KR" altLang="en-US" sz="3600" dirty="0">
                <a:latin typeface="Gogic" panose="020B0502020202020204" pitchFamily="50" charset="-127"/>
                <a:ea typeface="Gogic" panose="020B0502020202020204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575735" y="5446922"/>
            <a:ext cx="6042523" cy="853200"/>
            <a:chOff x="5575735" y="5446922"/>
            <a:chExt cx="6042523" cy="853200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5735" y="5446922"/>
              <a:ext cx="853200" cy="85320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7008495" y="5490106"/>
              <a:ext cx="46097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latin typeface="Gogic" panose="020B0502020202020204" pitchFamily="50" charset="-127"/>
                  <a:ea typeface="Gogic" panose="020B0502020202020204" pitchFamily="50" charset="-127"/>
                </a:rPr>
                <a:t>Q &amp; A</a:t>
              </a:r>
              <a:endParaRPr lang="ko-KR" altLang="en-US" sz="3600" dirty="0">
                <a:latin typeface="Gogic" panose="020B0502020202020204" pitchFamily="50" charset="-127"/>
                <a:ea typeface="Gogic" panose="020B0502020202020204" pitchFamily="50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280158" y="442092"/>
            <a:ext cx="2485732" cy="1200329"/>
            <a:chOff x="1069144" y="1010587"/>
            <a:chExt cx="2485732" cy="1200329"/>
          </a:xfrm>
        </p:grpSpPr>
        <p:sp>
          <p:nvSpPr>
            <p:cNvPr id="32" name="직사각형 31"/>
            <p:cNvSpPr/>
            <p:nvPr/>
          </p:nvSpPr>
          <p:spPr>
            <a:xfrm>
              <a:off x="1069144" y="1184472"/>
              <a:ext cx="267287" cy="852561"/>
            </a:xfrm>
            <a:prstGeom prst="rect">
              <a:avLst/>
            </a:prstGeom>
            <a:solidFill>
              <a:srgbClr val="FF4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4F5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2859" y="1010587"/>
              <a:ext cx="20820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200" dirty="0">
                  <a:latin typeface="Gogic" panose="020B0502020202020204" pitchFamily="50" charset="-127"/>
                  <a:ea typeface="Gogic" panose="020B0502020202020204" pitchFamily="50" charset="-127"/>
                </a:rPr>
                <a:t>목차</a:t>
              </a: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40B9-D0DD-4752-AB8A-54D8FA1EE5D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52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0" y="0"/>
            <a:ext cx="3303751" cy="1020873"/>
            <a:chOff x="0" y="0"/>
            <a:chExt cx="3303751" cy="1020873"/>
          </a:xfrm>
        </p:grpSpPr>
        <p:sp>
          <p:nvSpPr>
            <p:cNvPr id="23" name="TextBox 22"/>
            <p:cNvSpPr txBox="1"/>
            <p:nvPr/>
          </p:nvSpPr>
          <p:spPr>
            <a:xfrm>
              <a:off x="1221735" y="361906"/>
              <a:ext cx="2082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ogic" panose="020B0502020202020204" pitchFamily="50" charset="-127"/>
                  <a:ea typeface="Gogic" panose="020B0502020202020204" pitchFamily="50" charset="-127"/>
                </a:rPr>
                <a:t>참고 문헌</a:t>
              </a:r>
              <a:endPara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0" y="0"/>
              <a:ext cx="253217" cy="1020873"/>
            </a:xfrm>
            <a:prstGeom prst="rect">
              <a:avLst/>
            </a:prstGeom>
            <a:solidFill>
              <a:srgbClr val="FF4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4572" y="312987"/>
              <a:ext cx="9425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FF4F51"/>
                  </a:solidFill>
                  <a:latin typeface="Gogic" panose="020B0502020202020204" pitchFamily="50" charset="-127"/>
                  <a:ea typeface="Gogic" panose="020B0502020202020204" pitchFamily="50" charset="-127"/>
                </a:rPr>
                <a:t>04</a:t>
              </a:r>
              <a:endParaRPr lang="ko-KR" altLang="en-US" sz="4000" b="1" dirty="0">
                <a:solidFill>
                  <a:srgbClr val="FF4F51"/>
                </a:solidFill>
                <a:latin typeface="Gogic" panose="020B0502020202020204" pitchFamily="50" charset="-127"/>
                <a:ea typeface="Gogic" panose="020B0502020202020204" pitchFamily="50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80869" y="1686491"/>
            <a:ext cx="103520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기존 논문 </a:t>
            </a:r>
            <a:endParaRPr lang="en-US" altLang="ko-KR" sz="3200" dirty="0" smtClean="0">
              <a:latin typeface="Gogic" panose="020B0502020202020204" pitchFamily="50" charset="-127"/>
              <a:ea typeface="Gogic" panose="020B0502020202020204" pitchFamily="50" charset="-127"/>
            </a:endParaRPr>
          </a:p>
          <a:p>
            <a:r>
              <a:rPr lang="en-US" altLang="ko-KR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- </a:t>
            </a:r>
            <a:r>
              <a:rPr lang="en-US" altLang="ko-KR" sz="3200" dirty="0" err="1" smtClean="0">
                <a:latin typeface="Gogic" panose="020B0502020202020204" pitchFamily="50" charset="-127"/>
                <a:ea typeface="Gogic" panose="020B0502020202020204" pitchFamily="50" charset="-127"/>
              </a:rPr>
              <a:t>김상봉</a:t>
            </a:r>
            <a:r>
              <a:rPr lang="en-US" altLang="ko-KR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. "</a:t>
            </a:r>
            <a:r>
              <a:rPr lang="en-US" altLang="ko-KR" sz="3200" dirty="0" err="1" smtClean="0">
                <a:latin typeface="Gogic" panose="020B0502020202020204" pitchFamily="50" charset="-127"/>
                <a:ea typeface="Gogic" panose="020B0502020202020204" pitchFamily="50" charset="-127"/>
              </a:rPr>
              <a:t>날씨와</a:t>
            </a:r>
            <a:r>
              <a:rPr lang="en-US" altLang="ko-KR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 </a:t>
            </a:r>
            <a:r>
              <a:rPr lang="en-US" altLang="ko-KR" sz="3200" dirty="0" err="1" smtClean="0">
                <a:latin typeface="Gogic" panose="020B0502020202020204" pitchFamily="50" charset="-127"/>
                <a:ea typeface="Gogic" panose="020B0502020202020204" pitchFamily="50" charset="-127"/>
              </a:rPr>
              <a:t>거시변수가</a:t>
            </a:r>
            <a:r>
              <a:rPr lang="en-US" altLang="ko-KR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 </a:t>
            </a:r>
            <a:r>
              <a:rPr lang="en-US" altLang="ko-KR" sz="3200" dirty="0" err="1" smtClean="0">
                <a:latin typeface="Gogic" panose="020B0502020202020204" pitchFamily="50" charset="-127"/>
                <a:ea typeface="Gogic" panose="020B0502020202020204" pitchFamily="50" charset="-127"/>
              </a:rPr>
              <a:t>주류산업에</a:t>
            </a:r>
            <a:r>
              <a:rPr lang="en-US" altLang="ko-KR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 </a:t>
            </a:r>
            <a:r>
              <a:rPr lang="en-US" altLang="ko-KR" sz="3200" dirty="0" err="1" smtClean="0">
                <a:latin typeface="Gogic" panose="020B0502020202020204" pitchFamily="50" charset="-127"/>
                <a:ea typeface="Gogic" panose="020B0502020202020204" pitchFamily="50" charset="-127"/>
              </a:rPr>
              <a:t>미치는</a:t>
            </a:r>
            <a:r>
              <a:rPr lang="en-US" altLang="ko-KR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 </a:t>
            </a:r>
            <a:r>
              <a:rPr lang="en-US" altLang="ko-KR" sz="3200" dirty="0" err="1" smtClean="0">
                <a:latin typeface="Gogic" panose="020B0502020202020204" pitchFamily="50" charset="-127"/>
                <a:ea typeface="Gogic" panose="020B0502020202020204" pitchFamily="50" charset="-127"/>
              </a:rPr>
              <a:t>영향</a:t>
            </a:r>
            <a:r>
              <a:rPr lang="en-US" altLang="ko-KR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 </a:t>
            </a:r>
            <a:r>
              <a:rPr lang="en-US" altLang="ko-KR" sz="3200" dirty="0" err="1" smtClean="0">
                <a:latin typeface="Gogic" panose="020B0502020202020204" pitchFamily="50" charset="-127"/>
                <a:ea typeface="Gogic" panose="020B0502020202020204" pitchFamily="50" charset="-127"/>
              </a:rPr>
              <a:t>분석</a:t>
            </a:r>
            <a:r>
              <a:rPr lang="en-US" altLang="ko-KR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."</a:t>
            </a:r>
            <a:r>
              <a:rPr lang="en-US" altLang="ko-KR" sz="3200" dirty="0" err="1" smtClean="0">
                <a:latin typeface="Gogic" panose="020B0502020202020204" pitchFamily="50" charset="-127"/>
                <a:ea typeface="Gogic" panose="020B0502020202020204" pitchFamily="50" charset="-127"/>
              </a:rPr>
              <a:t>산업경제</a:t>
            </a:r>
            <a:endParaRPr lang="en-US" altLang="ko-KR" sz="3200" dirty="0" smtClean="0">
              <a:latin typeface="Gogic" panose="020B0502020202020204" pitchFamily="50" charset="-127"/>
              <a:ea typeface="Gogic" panose="020B0502020202020204" pitchFamily="50" charset="-127"/>
            </a:endParaRPr>
          </a:p>
          <a:p>
            <a:r>
              <a:rPr lang="en-US" altLang="ko-KR" sz="3200" dirty="0">
                <a:latin typeface="Gogic" panose="020B0502020202020204" pitchFamily="50" charset="-127"/>
                <a:ea typeface="Gogic" panose="020B0502020202020204" pitchFamily="50" charset="-127"/>
              </a:rPr>
              <a:t> </a:t>
            </a:r>
            <a:r>
              <a:rPr lang="en-US" altLang="ko-KR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                </a:t>
            </a:r>
            <a:r>
              <a:rPr lang="en-US" altLang="ko-KR" sz="3200" dirty="0" err="1" smtClean="0">
                <a:latin typeface="Gogic" panose="020B0502020202020204" pitchFamily="50" charset="-127"/>
                <a:ea typeface="Gogic" panose="020B0502020202020204" pitchFamily="50" charset="-127"/>
              </a:rPr>
              <a:t>연구</a:t>
            </a:r>
            <a:r>
              <a:rPr lang="en-US" altLang="ko-KR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 25.1 (2012): 217-239.</a:t>
            </a:r>
          </a:p>
          <a:p>
            <a:r>
              <a:rPr lang="en-US" altLang="ko-KR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-</a:t>
            </a:r>
            <a:r>
              <a:rPr lang="ko-KR" altLang="en-US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주경희</a:t>
            </a:r>
            <a:r>
              <a:rPr lang="en-US" altLang="ko-KR" sz="3200" dirty="0">
                <a:latin typeface="Gogic" panose="020B0502020202020204" pitchFamily="50" charset="-127"/>
                <a:ea typeface="Gogic" panose="020B0502020202020204" pitchFamily="50" charset="-127"/>
              </a:rPr>
              <a:t>, </a:t>
            </a:r>
            <a:r>
              <a:rPr lang="ko-KR" altLang="en-US" sz="3200" dirty="0">
                <a:latin typeface="Gogic" panose="020B0502020202020204" pitchFamily="50" charset="-127"/>
                <a:ea typeface="Gogic" panose="020B0502020202020204" pitchFamily="50" charset="-127"/>
              </a:rPr>
              <a:t>김소연</a:t>
            </a:r>
            <a:r>
              <a:rPr lang="en-US" altLang="ko-KR" sz="3200" dirty="0">
                <a:latin typeface="Gogic" panose="020B0502020202020204" pitchFamily="50" charset="-127"/>
                <a:ea typeface="Gogic" panose="020B0502020202020204" pitchFamily="50" charset="-127"/>
              </a:rPr>
              <a:t>, and </a:t>
            </a:r>
            <a:r>
              <a:rPr lang="ko-KR" altLang="en-US" sz="3200" dirty="0">
                <a:latin typeface="Gogic" panose="020B0502020202020204" pitchFamily="50" charset="-127"/>
                <a:ea typeface="Gogic" panose="020B0502020202020204" pitchFamily="50" charset="-127"/>
              </a:rPr>
              <a:t>최창희</a:t>
            </a:r>
            <a:r>
              <a:rPr lang="en-US" altLang="ko-KR" sz="3200" dirty="0">
                <a:latin typeface="Gogic" panose="020B0502020202020204" pitchFamily="50" charset="-127"/>
                <a:ea typeface="Gogic" panose="020B0502020202020204" pitchFamily="50" charset="-127"/>
              </a:rPr>
              <a:t>. "</a:t>
            </a:r>
            <a:r>
              <a:rPr lang="ko-KR" altLang="en-US" sz="3200" dirty="0">
                <a:latin typeface="Gogic" panose="020B0502020202020204" pitchFamily="50" charset="-127"/>
                <a:ea typeface="Gogic" panose="020B0502020202020204" pitchFamily="50" charset="-127"/>
              </a:rPr>
              <a:t>날씨가 기업 매출에 미치는 영향과 날씨 마케팅 예산의 최적할당에 관한 연구</a:t>
            </a:r>
            <a:r>
              <a:rPr lang="en-US" altLang="ko-KR" sz="3200" dirty="0">
                <a:latin typeface="Gogic" panose="020B0502020202020204" pitchFamily="50" charset="-127"/>
                <a:ea typeface="Gogic" panose="020B0502020202020204" pitchFamily="50" charset="-127"/>
              </a:rPr>
              <a:t>." </a:t>
            </a:r>
            <a:r>
              <a:rPr lang="ko-KR" altLang="en-US" sz="3200" dirty="0">
                <a:latin typeface="Gogic" panose="020B0502020202020204" pitchFamily="50" charset="-127"/>
                <a:ea typeface="Gogic" panose="020B0502020202020204" pitchFamily="50" charset="-127"/>
              </a:rPr>
              <a:t>한국경영과학회지 </a:t>
            </a:r>
            <a:r>
              <a:rPr lang="en-US" altLang="ko-KR" sz="3200" dirty="0">
                <a:latin typeface="Gogic" panose="020B0502020202020204" pitchFamily="50" charset="-127"/>
                <a:ea typeface="Gogic" panose="020B0502020202020204" pitchFamily="50" charset="-127"/>
              </a:rPr>
              <a:t>38.1 (2013): 153-181.</a:t>
            </a:r>
            <a:endParaRPr lang="ko-KR" altLang="en-US" sz="3200" dirty="0">
              <a:latin typeface="Gogic" panose="020B0502020202020204" pitchFamily="50" charset="-127"/>
              <a:ea typeface="Gogic" panose="020B0502020202020204" pitchFamily="50" charset="-127"/>
            </a:endParaRPr>
          </a:p>
          <a:p>
            <a:endParaRPr lang="ko-KR" altLang="en-US" sz="3200" dirty="0"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0869" y="5183729"/>
            <a:ext cx="10061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동영상 </a:t>
            </a:r>
            <a:r>
              <a:rPr lang="en-US" altLang="ko-KR" sz="3200" dirty="0">
                <a:latin typeface="Gogic" panose="020B0502020202020204" pitchFamily="50" charset="-127"/>
                <a:ea typeface="Gogic" panose="020B0502020202020204" pitchFamily="50" charset="-127"/>
              </a:rPr>
              <a:t>- https://www.youtube.com/watch?v=op7KF5cWkU4</a:t>
            </a:r>
            <a:endParaRPr lang="ko-KR" altLang="en-US" sz="3200" dirty="0"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40B9-D0DD-4752-AB8A-54D8FA1EE5D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41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4586" y="1652955"/>
            <a:ext cx="637735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0" b="1" dirty="0" smtClean="0">
                <a:latin typeface="Gogic" panose="020B0502020202020204" pitchFamily="50" charset="-127"/>
                <a:ea typeface="Gogic" panose="020B0502020202020204" pitchFamily="50" charset="-127"/>
              </a:rPr>
              <a:t>Q &amp; A</a:t>
            </a:r>
            <a:endParaRPr lang="ko-KR" altLang="en-US" sz="23000" b="1" dirty="0"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40B9-D0DD-4752-AB8A-54D8FA1EE5D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54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31203" y="361906"/>
            <a:ext cx="2391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서론 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– </a:t>
            </a:r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연구 배경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8715" y="312987"/>
            <a:ext cx="949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4F51"/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01</a:t>
            </a:r>
            <a:endParaRPr lang="ko-KR" altLang="en-US" sz="4000" b="1" dirty="0">
              <a:solidFill>
                <a:srgbClr val="FF4F51"/>
              </a:solidFill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253217" cy="1020873"/>
          </a:xfrm>
          <a:prstGeom prst="rect">
            <a:avLst/>
          </a:prstGeom>
          <a:solidFill>
            <a:srgbClr val="FF4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25392" y="1157535"/>
            <a:ext cx="8023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sz="3200" dirty="0">
                <a:latin typeface="Gogic" panose="020B0502020202020204" pitchFamily="50" charset="-127"/>
                <a:ea typeface="Gogic" panose="020B0502020202020204" pitchFamily="50" charset="-127"/>
              </a:rPr>
              <a:t>비가 오거나 눈이 많이 오는 </a:t>
            </a:r>
            <a:r>
              <a:rPr lang="ko-KR" altLang="en-US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상황은 </a:t>
            </a:r>
            <a:r>
              <a:rPr lang="ko-KR" altLang="en-US" sz="3200" dirty="0" smtClean="0">
                <a:solidFill>
                  <a:srgbClr val="FF4F51"/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소비 </a:t>
            </a:r>
            <a:r>
              <a:rPr lang="ko-KR" altLang="en-US" sz="3200" dirty="0">
                <a:solidFill>
                  <a:srgbClr val="FF4F51"/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행위를 </a:t>
            </a:r>
            <a:r>
              <a:rPr lang="ko-KR" altLang="en-US" sz="3200" dirty="0" smtClean="0">
                <a:solidFill>
                  <a:srgbClr val="FF4F51"/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저해</a:t>
            </a:r>
            <a:endParaRPr lang="ko-KR" altLang="en-US" sz="3200" dirty="0">
              <a:solidFill>
                <a:srgbClr val="FF4F51"/>
              </a:solidFill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769638" y="3063477"/>
            <a:ext cx="9859654" cy="3350175"/>
            <a:chOff x="538715" y="3051754"/>
            <a:chExt cx="9859654" cy="3350175"/>
          </a:xfrm>
        </p:grpSpPr>
        <p:sp>
          <p:nvSpPr>
            <p:cNvPr id="17" name="TextBox 16"/>
            <p:cNvSpPr txBox="1"/>
            <p:nvPr/>
          </p:nvSpPr>
          <p:spPr>
            <a:xfrm>
              <a:off x="538715" y="3051754"/>
              <a:ext cx="935970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 latinLnBrk="0"/>
              <a:r>
                <a:rPr lang="ko-KR" altLang="en-US" sz="3200" dirty="0" smtClean="0">
                  <a:latin typeface="Gogic" panose="020B0502020202020204" pitchFamily="50" charset="-127"/>
                  <a:ea typeface="Gogic" panose="020B0502020202020204" pitchFamily="50" charset="-127"/>
                </a:rPr>
                <a:t>구름의 양</a:t>
              </a:r>
              <a:r>
                <a:rPr lang="en-US" altLang="ko-KR" sz="3200" dirty="0" smtClean="0">
                  <a:latin typeface="Gogic" panose="020B0502020202020204" pitchFamily="50" charset="-127"/>
                  <a:ea typeface="Gogic" panose="020B0502020202020204" pitchFamily="50" charset="-127"/>
                </a:rPr>
                <a:t>, </a:t>
              </a:r>
              <a:r>
                <a:rPr lang="ko-KR" altLang="en-US" sz="3200" dirty="0" smtClean="0">
                  <a:latin typeface="Gogic" panose="020B0502020202020204" pitchFamily="50" charset="-127"/>
                  <a:ea typeface="Gogic" panose="020B0502020202020204" pitchFamily="50" charset="-127"/>
                </a:rPr>
                <a:t>상대습도</a:t>
              </a:r>
              <a:r>
                <a:rPr lang="en-US" altLang="ko-KR" sz="3200" dirty="0" smtClean="0">
                  <a:latin typeface="Gogic" panose="020B0502020202020204" pitchFamily="50" charset="-127"/>
                  <a:ea typeface="Gogic" panose="020B0502020202020204" pitchFamily="50" charset="-127"/>
                </a:rPr>
                <a:t>, </a:t>
              </a:r>
              <a:r>
                <a:rPr lang="ko-KR" altLang="en-US" sz="3200" dirty="0" smtClean="0">
                  <a:latin typeface="Gogic" panose="020B0502020202020204" pitchFamily="50" charset="-127"/>
                  <a:ea typeface="Gogic" panose="020B0502020202020204" pitchFamily="50" charset="-127"/>
                </a:rPr>
                <a:t>강우량은 맥주 판매량에 영향 </a:t>
              </a:r>
              <a:r>
                <a:rPr lang="en-US" altLang="ko-KR" sz="3200" dirty="0" smtClean="0">
                  <a:latin typeface="Gogic" panose="020B0502020202020204" pitchFamily="50" charset="-127"/>
                  <a:ea typeface="Gogic" panose="020B0502020202020204" pitchFamily="50" charset="-127"/>
                </a:rPr>
                <a:t>X </a:t>
              </a:r>
            </a:p>
            <a:p>
              <a:pPr fontAlgn="base" latinLnBrk="0"/>
              <a:r>
                <a:rPr lang="ko-KR" altLang="en-US" sz="3200" dirty="0" smtClean="0">
                  <a:latin typeface="Gogic" panose="020B0502020202020204" pitchFamily="50" charset="-127"/>
                  <a:ea typeface="Gogic" panose="020B0502020202020204" pitchFamily="50" charset="-127"/>
                </a:rPr>
                <a:t>하지만</a:t>
              </a:r>
              <a:r>
                <a:rPr lang="en-US" altLang="ko-KR" sz="3200" dirty="0" smtClean="0">
                  <a:latin typeface="Gogic" panose="020B0502020202020204" pitchFamily="50" charset="-127"/>
                  <a:ea typeface="Gogic" panose="020B0502020202020204" pitchFamily="50" charset="-127"/>
                </a:rPr>
                <a:t>,</a:t>
              </a:r>
              <a:r>
                <a:rPr lang="ko-KR" altLang="en-US" sz="3200" dirty="0" smtClean="0">
                  <a:latin typeface="Gogic" panose="020B0502020202020204" pitchFamily="50" charset="-127"/>
                  <a:ea typeface="Gogic" panose="020B0502020202020204" pitchFamily="50" charset="-127"/>
                </a:rPr>
                <a:t> </a:t>
              </a:r>
              <a:r>
                <a:rPr lang="ko-KR" altLang="en-US" sz="3200" dirty="0" smtClean="0">
                  <a:solidFill>
                    <a:srgbClr val="FF4F51"/>
                  </a:solidFill>
                  <a:latin typeface="Gogic" panose="020B0502020202020204" pitchFamily="50" charset="-127"/>
                  <a:ea typeface="Gogic" panose="020B0502020202020204" pitchFamily="50" charset="-127"/>
                </a:rPr>
                <a:t>일조 시간이 </a:t>
              </a:r>
              <a:r>
                <a:rPr lang="en-US" altLang="ko-KR" sz="3200" dirty="0" smtClean="0">
                  <a:solidFill>
                    <a:srgbClr val="FF4F51"/>
                  </a:solidFill>
                  <a:latin typeface="Gogic" panose="020B0502020202020204" pitchFamily="50" charset="-127"/>
                  <a:ea typeface="Gogic" panose="020B0502020202020204" pitchFamily="50" charset="-127"/>
                </a:rPr>
                <a:t>1</a:t>
              </a:r>
              <a:r>
                <a:rPr lang="ko-KR" altLang="en-US" sz="3200" dirty="0" smtClean="0">
                  <a:solidFill>
                    <a:srgbClr val="FF4F51"/>
                  </a:solidFill>
                  <a:latin typeface="Gogic" panose="020B0502020202020204" pitchFamily="50" charset="-127"/>
                  <a:ea typeface="Gogic" panose="020B0502020202020204" pitchFamily="50" charset="-127"/>
                </a:rPr>
                <a:t>시간 길어질수록 </a:t>
              </a:r>
              <a:r>
                <a:rPr lang="ko-KR" altLang="en-US" sz="3200" dirty="0" smtClean="0">
                  <a:latin typeface="Gogic" panose="020B0502020202020204" pitchFamily="50" charset="-127"/>
                  <a:ea typeface="Gogic" panose="020B0502020202020204" pitchFamily="50" charset="-127"/>
                </a:rPr>
                <a:t>맥주의 판매량은 </a:t>
              </a:r>
              <a:r>
                <a:rPr lang="en-US" altLang="ko-KR" sz="3200" dirty="0" smtClean="0">
                  <a:latin typeface="Gogic" panose="020B0502020202020204" pitchFamily="50" charset="-127"/>
                  <a:ea typeface="Gogic" panose="020B0502020202020204" pitchFamily="50" charset="-127"/>
                </a:rPr>
                <a:t>4% </a:t>
              </a:r>
              <a:r>
                <a:rPr lang="ko-KR" altLang="en-US" sz="3200" dirty="0" smtClean="0">
                  <a:latin typeface="Gogic" panose="020B0502020202020204" pitchFamily="50" charset="-127"/>
                  <a:ea typeface="Gogic" panose="020B0502020202020204" pitchFamily="50" charset="-127"/>
                </a:rPr>
                <a:t>정도 </a:t>
              </a:r>
              <a:r>
                <a:rPr lang="ko-KR" altLang="en-US" sz="3200" dirty="0" smtClean="0">
                  <a:solidFill>
                    <a:srgbClr val="FF4F51"/>
                  </a:solidFill>
                  <a:latin typeface="Gogic" panose="020B0502020202020204" pitchFamily="50" charset="-127"/>
                  <a:ea typeface="Gogic" panose="020B0502020202020204" pitchFamily="50" charset="-127"/>
                </a:rPr>
                <a:t>감소</a:t>
              </a:r>
              <a:endParaRPr lang="en-US" altLang="ko-KR" sz="3200" dirty="0" smtClean="0">
                <a:solidFill>
                  <a:srgbClr val="FF4F51"/>
                </a:solidFill>
                <a:latin typeface="Gogic" panose="020B0502020202020204" pitchFamily="50" charset="-127"/>
                <a:ea typeface="Gogic" panose="020B0502020202020204" pitchFamily="50" charset="-127"/>
              </a:endParaRPr>
            </a:p>
            <a:p>
              <a:pPr fontAlgn="base" latinLnBrk="0"/>
              <a:r>
                <a:rPr lang="en-US" altLang="ko-KR" sz="3200" dirty="0" smtClean="0">
                  <a:latin typeface="Gogic" panose="020B0502020202020204" pitchFamily="50" charset="-127"/>
                  <a:ea typeface="Gogic" panose="020B0502020202020204" pitchFamily="50" charset="-127"/>
                </a:rPr>
                <a:t>           </a:t>
              </a:r>
              <a:r>
                <a:rPr lang="ko-KR" altLang="en-US" sz="3200" dirty="0" smtClean="0">
                  <a:solidFill>
                    <a:srgbClr val="FF4F51"/>
                  </a:solidFill>
                  <a:latin typeface="Gogic" panose="020B0502020202020204" pitchFamily="50" charset="-127"/>
                  <a:ea typeface="Gogic" panose="020B0502020202020204" pitchFamily="50" charset="-127"/>
                </a:rPr>
                <a:t>기온이 </a:t>
              </a:r>
              <a:r>
                <a:rPr lang="en-US" altLang="ko-KR" sz="3200" dirty="0" smtClean="0">
                  <a:solidFill>
                    <a:srgbClr val="FF4F51"/>
                  </a:solidFill>
                  <a:latin typeface="Gogic" panose="020B0502020202020204" pitchFamily="50" charset="-127"/>
                  <a:ea typeface="Gogic" panose="020B0502020202020204" pitchFamily="50" charset="-127"/>
                </a:rPr>
                <a:t>1</a:t>
              </a:r>
              <a:r>
                <a:rPr lang="ko-KR" altLang="en-US" sz="3200" dirty="0" smtClean="0">
                  <a:solidFill>
                    <a:srgbClr val="FF4F51"/>
                  </a:solidFill>
                  <a:latin typeface="Gogic" panose="020B0502020202020204" pitchFamily="50" charset="-127"/>
                  <a:ea typeface="Gogic" panose="020B0502020202020204" pitchFamily="50" charset="-127"/>
                </a:rPr>
                <a:t>℃ 상승하면 </a:t>
              </a:r>
              <a:r>
                <a:rPr lang="ko-KR" altLang="en-US" sz="3200" dirty="0" smtClean="0">
                  <a:latin typeface="Gogic" panose="020B0502020202020204" pitchFamily="50" charset="-127"/>
                  <a:ea typeface="Gogic" panose="020B0502020202020204" pitchFamily="50" charset="-127"/>
                </a:rPr>
                <a:t>맥주의 판매량은 </a:t>
              </a:r>
              <a:r>
                <a:rPr lang="en-US" altLang="ko-KR" sz="3200" dirty="0" smtClean="0">
                  <a:latin typeface="Gogic" panose="020B0502020202020204" pitchFamily="50" charset="-127"/>
                  <a:ea typeface="Gogic" panose="020B0502020202020204" pitchFamily="50" charset="-127"/>
                </a:rPr>
                <a:t>2%</a:t>
              </a:r>
              <a:r>
                <a:rPr lang="ko-KR" altLang="en-US" sz="3200" dirty="0" smtClean="0">
                  <a:latin typeface="Gogic" panose="020B0502020202020204" pitchFamily="50" charset="-127"/>
                  <a:ea typeface="Gogic" panose="020B0502020202020204" pitchFamily="50" charset="-127"/>
                </a:rPr>
                <a:t>정도 </a:t>
              </a:r>
              <a:r>
                <a:rPr lang="ko-KR" altLang="en-US" sz="3200" dirty="0" smtClean="0">
                  <a:solidFill>
                    <a:srgbClr val="FF4F51"/>
                  </a:solidFill>
                  <a:latin typeface="Gogic" panose="020B0502020202020204" pitchFamily="50" charset="-127"/>
                  <a:ea typeface="Gogic" panose="020B0502020202020204" pitchFamily="50" charset="-127"/>
                </a:rPr>
                <a:t>증가</a:t>
              </a:r>
              <a:endParaRPr lang="en-US" altLang="ko-KR" sz="3200" dirty="0" smtClean="0">
                <a:solidFill>
                  <a:srgbClr val="FF4F51"/>
                </a:solidFill>
                <a:latin typeface="Gogic" panose="020B0502020202020204" pitchFamily="50" charset="-127"/>
                <a:ea typeface="Gogic" panose="020B0502020202020204" pitchFamily="50" charset="-127"/>
              </a:endParaRPr>
            </a:p>
            <a:p>
              <a:pPr fontAlgn="base" latinLnBrk="0"/>
              <a:r>
                <a:rPr lang="en-US" altLang="ko-KR" sz="3200" dirty="0" smtClean="0">
                  <a:latin typeface="Gogic" panose="020B0502020202020204" pitchFamily="50" charset="-127"/>
                  <a:ea typeface="Gogic" panose="020B0502020202020204" pitchFamily="50" charset="-127"/>
                </a:rPr>
                <a:t>           </a:t>
              </a:r>
              <a:r>
                <a:rPr lang="ko-KR" altLang="en-US" sz="3200" dirty="0" smtClean="0">
                  <a:solidFill>
                    <a:srgbClr val="FF4F51"/>
                  </a:solidFill>
                  <a:latin typeface="Gogic" panose="020B0502020202020204" pitchFamily="50" charset="-127"/>
                  <a:ea typeface="Gogic" panose="020B0502020202020204" pitchFamily="50" charset="-127"/>
                </a:rPr>
                <a:t>소주 판매량이 </a:t>
              </a:r>
              <a:r>
                <a:rPr lang="en-US" altLang="ko-KR" sz="3200" dirty="0" smtClean="0">
                  <a:solidFill>
                    <a:srgbClr val="FF4F51"/>
                  </a:solidFill>
                  <a:latin typeface="Gogic" panose="020B0502020202020204" pitchFamily="50" charset="-127"/>
                  <a:ea typeface="Gogic" panose="020B0502020202020204" pitchFamily="50" charset="-127"/>
                </a:rPr>
                <a:t>1% </a:t>
              </a:r>
              <a:r>
                <a:rPr lang="ko-KR" altLang="en-US" sz="3200" dirty="0" smtClean="0">
                  <a:solidFill>
                    <a:srgbClr val="FF4F51"/>
                  </a:solidFill>
                  <a:latin typeface="Gogic" panose="020B0502020202020204" pitchFamily="50" charset="-127"/>
                  <a:ea typeface="Gogic" panose="020B0502020202020204" pitchFamily="50" charset="-127"/>
                </a:rPr>
                <a:t>증가</a:t>
              </a:r>
              <a:r>
                <a:rPr lang="ko-KR" altLang="en-US" sz="3200" dirty="0" smtClean="0">
                  <a:latin typeface="Gogic" panose="020B0502020202020204" pitchFamily="50" charset="-127"/>
                  <a:ea typeface="Gogic" panose="020B0502020202020204" pitchFamily="50" charset="-127"/>
                </a:rPr>
                <a:t>하면 맥주판매량도 </a:t>
              </a:r>
              <a:r>
                <a:rPr lang="en-US" altLang="ko-KR" sz="3200" dirty="0" smtClean="0">
                  <a:latin typeface="Gogic" panose="020B0502020202020204" pitchFamily="50" charset="-127"/>
                  <a:ea typeface="Gogic" panose="020B0502020202020204" pitchFamily="50" charset="-127"/>
                </a:rPr>
                <a:t>0.2% </a:t>
              </a:r>
              <a:r>
                <a:rPr lang="ko-KR" altLang="en-US" sz="3200" dirty="0" smtClean="0">
                  <a:solidFill>
                    <a:srgbClr val="FF4F51"/>
                  </a:solidFill>
                  <a:latin typeface="Gogic" panose="020B0502020202020204" pitchFamily="50" charset="-127"/>
                  <a:ea typeface="Gogic" panose="020B0502020202020204" pitchFamily="50" charset="-127"/>
                </a:rPr>
                <a:t>증가</a:t>
              </a:r>
              <a:endParaRPr lang="ko-KR" altLang="en-US" sz="3200" dirty="0">
                <a:solidFill>
                  <a:srgbClr val="FF4F51"/>
                </a:solidFill>
                <a:latin typeface="Gogic" panose="020B0502020202020204" pitchFamily="50" charset="-127"/>
                <a:ea typeface="Gogic" panose="020B0502020202020204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8715" y="5324711"/>
              <a:ext cx="985965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 latinLnBrk="0"/>
              <a:r>
                <a:rPr lang="ko-KR" altLang="en-US" sz="3200" dirty="0">
                  <a:latin typeface="Gogic" panose="020B0502020202020204" pitchFamily="50" charset="-127"/>
                  <a:ea typeface="Gogic" panose="020B0502020202020204" pitchFamily="50" charset="-127"/>
                </a:rPr>
                <a:t>소주 소비는 </a:t>
              </a:r>
              <a:r>
                <a:rPr lang="ko-KR" altLang="en-US" sz="3200" dirty="0">
                  <a:solidFill>
                    <a:srgbClr val="FF4F51"/>
                  </a:solidFill>
                  <a:latin typeface="Gogic" panose="020B0502020202020204" pitchFamily="50" charset="-127"/>
                  <a:ea typeface="Gogic" panose="020B0502020202020204" pitchFamily="50" charset="-127"/>
                </a:rPr>
                <a:t>일 평균 기온이 </a:t>
              </a:r>
              <a:r>
                <a:rPr lang="en-US" altLang="ko-KR" sz="3200" dirty="0">
                  <a:solidFill>
                    <a:srgbClr val="FF4F51"/>
                  </a:solidFill>
                  <a:latin typeface="Gogic" panose="020B0502020202020204" pitchFamily="50" charset="-127"/>
                  <a:ea typeface="Gogic" panose="020B0502020202020204" pitchFamily="50" charset="-127"/>
                </a:rPr>
                <a:t>10</a:t>
              </a:r>
              <a:r>
                <a:rPr lang="ko-KR" altLang="en-US" sz="3200" dirty="0">
                  <a:solidFill>
                    <a:srgbClr val="FF4F51"/>
                  </a:solidFill>
                  <a:latin typeface="Gogic" panose="020B0502020202020204" pitchFamily="50" charset="-127"/>
                  <a:ea typeface="Gogic" panose="020B0502020202020204" pitchFamily="50" charset="-127"/>
                </a:rPr>
                <a:t>℃ 미만</a:t>
              </a:r>
              <a:r>
                <a:rPr lang="ko-KR" altLang="en-US" sz="3200" dirty="0">
                  <a:latin typeface="Gogic" panose="020B0502020202020204" pitchFamily="50" charset="-127"/>
                  <a:ea typeface="Gogic" panose="020B0502020202020204" pitchFamily="50" charset="-127"/>
                </a:rPr>
                <a:t>일 경우에는 </a:t>
              </a:r>
              <a:r>
                <a:rPr lang="ko-KR" altLang="en-US" sz="3200" dirty="0" smtClean="0">
                  <a:solidFill>
                    <a:srgbClr val="FF4F51"/>
                  </a:solidFill>
                  <a:latin typeface="Gogic" panose="020B0502020202020204" pitchFamily="50" charset="-127"/>
                  <a:ea typeface="Gogic" panose="020B0502020202020204" pitchFamily="50" charset="-127"/>
                </a:rPr>
                <a:t>활발</a:t>
              </a:r>
              <a:endParaRPr lang="en-US" altLang="ko-KR" sz="3200" dirty="0" smtClean="0">
                <a:solidFill>
                  <a:srgbClr val="FF4F51"/>
                </a:solidFill>
                <a:latin typeface="Gogic" panose="020B0502020202020204" pitchFamily="50" charset="-127"/>
                <a:ea typeface="Gogic" panose="020B0502020202020204" pitchFamily="50" charset="-127"/>
              </a:endParaRPr>
            </a:p>
            <a:p>
              <a:pPr fontAlgn="base" latinLnBrk="0"/>
              <a:r>
                <a:rPr lang="en-US" altLang="ko-KR" sz="3200" dirty="0">
                  <a:latin typeface="Gogic" panose="020B0502020202020204" pitchFamily="50" charset="-127"/>
                  <a:ea typeface="Gogic" panose="020B0502020202020204" pitchFamily="50" charset="-127"/>
                </a:rPr>
                <a:t> </a:t>
              </a:r>
              <a:r>
                <a:rPr lang="en-US" altLang="ko-KR" sz="3200" dirty="0" smtClean="0">
                  <a:latin typeface="Gogic" panose="020B0502020202020204" pitchFamily="50" charset="-127"/>
                  <a:ea typeface="Gogic" panose="020B0502020202020204" pitchFamily="50" charset="-127"/>
                </a:rPr>
                <a:t>                 </a:t>
              </a:r>
              <a:r>
                <a:rPr lang="ko-KR" altLang="en-US" sz="3200" dirty="0" smtClean="0">
                  <a:solidFill>
                    <a:srgbClr val="FF4F51"/>
                  </a:solidFill>
                  <a:latin typeface="Gogic" panose="020B0502020202020204" pitchFamily="50" charset="-127"/>
                  <a:ea typeface="Gogic" panose="020B0502020202020204" pitchFamily="50" charset="-127"/>
                </a:rPr>
                <a:t>일 </a:t>
              </a:r>
              <a:r>
                <a:rPr lang="ko-KR" altLang="en-US" sz="3200" dirty="0">
                  <a:solidFill>
                    <a:srgbClr val="FF4F51"/>
                  </a:solidFill>
                  <a:latin typeface="Gogic" panose="020B0502020202020204" pitchFamily="50" charset="-127"/>
                  <a:ea typeface="Gogic" panose="020B0502020202020204" pitchFamily="50" charset="-127"/>
                </a:rPr>
                <a:t>평균 기온이 </a:t>
              </a:r>
              <a:r>
                <a:rPr lang="en-US" altLang="ko-KR" sz="3200" dirty="0">
                  <a:solidFill>
                    <a:srgbClr val="FF4F51"/>
                  </a:solidFill>
                  <a:latin typeface="Gogic" panose="020B0502020202020204" pitchFamily="50" charset="-127"/>
                  <a:ea typeface="Gogic" panose="020B0502020202020204" pitchFamily="50" charset="-127"/>
                </a:rPr>
                <a:t>20</a:t>
              </a:r>
              <a:r>
                <a:rPr lang="ko-KR" altLang="en-US" sz="3200" dirty="0">
                  <a:solidFill>
                    <a:srgbClr val="FF4F51"/>
                  </a:solidFill>
                  <a:latin typeface="Gogic" panose="020B0502020202020204" pitchFamily="50" charset="-127"/>
                  <a:ea typeface="Gogic" panose="020B0502020202020204" pitchFamily="50" charset="-127"/>
                </a:rPr>
                <a:t>℃ 이상</a:t>
              </a:r>
              <a:r>
                <a:rPr lang="ko-KR" altLang="en-US" sz="3200" dirty="0">
                  <a:latin typeface="Gogic" panose="020B0502020202020204" pitchFamily="50" charset="-127"/>
                  <a:ea typeface="Gogic" panose="020B0502020202020204" pitchFamily="50" charset="-127"/>
                </a:rPr>
                <a:t>일 </a:t>
              </a:r>
              <a:r>
                <a:rPr lang="ko-KR" altLang="en-US" sz="3200" dirty="0" smtClean="0">
                  <a:latin typeface="Gogic" panose="020B0502020202020204" pitchFamily="50" charset="-127"/>
                  <a:ea typeface="Gogic" panose="020B0502020202020204" pitchFamily="50" charset="-127"/>
                </a:rPr>
                <a:t>경우에는</a:t>
              </a:r>
              <a:r>
                <a:rPr lang="en-US" altLang="ko-KR" sz="3200" dirty="0" smtClean="0">
                  <a:latin typeface="Gogic" panose="020B0502020202020204" pitchFamily="50" charset="-127"/>
                  <a:ea typeface="Gogic" panose="020B0502020202020204" pitchFamily="50" charset="-127"/>
                </a:rPr>
                <a:t> </a:t>
              </a:r>
              <a:r>
                <a:rPr lang="ko-KR" altLang="en-US" sz="3200" dirty="0" smtClean="0">
                  <a:solidFill>
                    <a:srgbClr val="FF4F51"/>
                  </a:solidFill>
                  <a:latin typeface="Gogic" panose="020B0502020202020204" pitchFamily="50" charset="-127"/>
                  <a:ea typeface="Gogic" panose="020B0502020202020204" pitchFamily="50" charset="-127"/>
                </a:rPr>
                <a:t>저조</a:t>
              </a:r>
              <a:endParaRPr lang="ko-KR" altLang="en-US" sz="3200" dirty="0">
                <a:solidFill>
                  <a:srgbClr val="FF4F51"/>
                </a:solidFill>
                <a:latin typeface="Gogic" panose="020B0502020202020204" pitchFamily="50" charset="-127"/>
                <a:ea typeface="Gogic" panose="020B0502020202020204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408323" y="1907693"/>
            <a:ext cx="2508292" cy="944930"/>
            <a:chOff x="3177400" y="1895970"/>
            <a:chExt cx="2508292" cy="944930"/>
          </a:xfrm>
        </p:grpSpPr>
        <p:sp>
          <p:nvSpPr>
            <p:cNvPr id="19" name="아래쪽 화살표 18"/>
            <p:cNvSpPr/>
            <p:nvPr/>
          </p:nvSpPr>
          <p:spPr>
            <a:xfrm>
              <a:off x="3177400" y="1895970"/>
              <a:ext cx="949123" cy="944930"/>
            </a:xfrm>
            <a:prstGeom prst="downArrow">
              <a:avLst/>
            </a:prstGeom>
            <a:solidFill>
              <a:srgbClr val="FF4F51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26523" y="2106824"/>
              <a:ext cx="15591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>
                      <a:alpha val="59000"/>
                    </a:schemeClr>
                  </a:solidFill>
                  <a:latin typeface="Gogic" panose="020B0502020202020204" pitchFamily="50" charset="-127"/>
                  <a:ea typeface="Gogic" panose="020B0502020202020204" pitchFamily="50" charset="-127"/>
                </a:rPr>
                <a:t>주류 판매량</a:t>
              </a:r>
              <a:endParaRPr lang="ko-KR" altLang="en-US" sz="2800" dirty="0">
                <a:solidFill>
                  <a:schemeClr val="tx1">
                    <a:alpha val="59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40B9-D0DD-4752-AB8A-54D8FA1EE5D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29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221735" y="361906"/>
            <a:ext cx="10419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본론 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- </a:t>
            </a:r>
            <a:r>
              <a:rPr lang="en-US" altLang="ko-KR" sz="3200" dirty="0">
                <a:latin typeface="Gogic" panose="020B0502020202020204" pitchFamily="50" charset="-127"/>
                <a:ea typeface="Gogic" panose="020B0502020202020204" pitchFamily="50" charset="-127"/>
              </a:rPr>
              <a:t>2007</a:t>
            </a:r>
            <a:r>
              <a:rPr lang="ko-KR" altLang="ko-KR" sz="3200" dirty="0">
                <a:latin typeface="Gogic" panose="020B0502020202020204" pitchFamily="50" charset="-127"/>
                <a:ea typeface="Gogic" panose="020B0502020202020204" pitchFamily="50" charset="-127"/>
              </a:rPr>
              <a:t>년부터 </a:t>
            </a:r>
            <a:r>
              <a:rPr lang="en-US" altLang="ko-KR" sz="3200" dirty="0">
                <a:latin typeface="Gogic" panose="020B0502020202020204" pitchFamily="50" charset="-127"/>
                <a:ea typeface="Gogic" panose="020B0502020202020204" pitchFamily="50" charset="-127"/>
              </a:rPr>
              <a:t>2014</a:t>
            </a:r>
            <a:r>
              <a:rPr lang="ko-KR" altLang="ko-KR" sz="3200" dirty="0">
                <a:latin typeface="Gogic" panose="020B0502020202020204" pitchFamily="50" charset="-127"/>
                <a:ea typeface="Gogic" panose="020B0502020202020204" pitchFamily="50" charset="-127"/>
              </a:rPr>
              <a:t>년까지 </a:t>
            </a:r>
            <a:r>
              <a:rPr lang="ko-KR" altLang="en-US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연도별 </a:t>
            </a:r>
            <a:r>
              <a:rPr lang="ko-KR" altLang="ko-KR" sz="3200" dirty="0" err="1" smtClean="0">
                <a:latin typeface="Gogic" panose="020B0502020202020204" pitchFamily="50" charset="-127"/>
                <a:ea typeface="Gogic" panose="020B0502020202020204" pitchFamily="50" charset="-127"/>
              </a:rPr>
              <a:t>주류별</a:t>
            </a:r>
            <a:r>
              <a:rPr lang="en-US" altLang="ko-KR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 </a:t>
            </a:r>
            <a:r>
              <a:rPr lang="ko-KR" altLang="ko-KR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출하 금액</a:t>
            </a:r>
            <a:r>
              <a:rPr lang="en-US" altLang="ko-KR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 </a:t>
            </a:r>
            <a:r>
              <a:rPr lang="en-US" altLang="ko-KR" sz="1600" dirty="0" smtClean="0">
                <a:latin typeface="gogic" panose="020B0502020202020204" pitchFamily="50" charset="-127"/>
                <a:ea typeface="gogic" panose="020B0502020202020204" pitchFamily="50" charset="-127"/>
              </a:rPr>
              <a:t>(</a:t>
            </a:r>
            <a:r>
              <a:rPr lang="ko-KR" altLang="en-US" sz="1600" dirty="0">
                <a:latin typeface="gogic" panose="020B0502020202020204" pitchFamily="50" charset="-127"/>
                <a:ea typeface="gogic" panose="020B0502020202020204" pitchFamily="50" charset="-127"/>
              </a:rPr>
              <a:t>출하 금액</a:t>
            </a:r>
            <a:r>
              <a:rPr lang="en-US" altLang="ko-KR" sz="1600" dirty="0">
                <a:latin typeface="gogic" panose="020B0502020202020204" pitchFamily="50" charset="-127"/>
                <a:ea typeface="gogic" panose="020B0502020202020204" pitchFamily="50" charset="-127"/>
              </a:rPr>
              <a:t> : </a:t>
            </a:r>
            <a:r>
              <a:rPr lang="ko-KR" altLang="en-US" sz="1600" dirty="0">
                <a:latin typeface="gogic" panose="020B0502020202020204" pitchFamily="50" charset="-127"/>
                <a:ea typeface="gogic" panose="020B0502020202020204" pitchFamily="50" charset="-127"/>
              </a:rPr>
              <a:t>국내외 총 판매액</a:t>
            </a:r>
            <a:r>
              <a:rPr lang="en-US" altLang="ko-KR" sz="1600" dirty="0">
                <a:latin typeface="gogic" panose="020B0502020202020204" pitchFamily="50" charset="-127"/>
                <a:ea typeface="gogic" panose="020B0502020202020204" pitchFamily="50" charset="-127"/>
              </a:rPr>
              <a:t>, </a:t>
            </a:r>
            <a:r>
              <a:rPr lang="ko-KR" altLang="en-US" sz="1600" dirty="0">
                <a:latin typeface="gogic" panose="020B0502020202020204" pitchFamily="50" charset="-127"/>
                <a:ea typeface="gogic" panose="020B0502020202020204" pitchFamily="50" charset="-127"/>
              </a:rPr>
              <a:t>단위 </a:t>
            </a:r>
            <a:r>
              <a:rPr lang="en-US" altLang="ko-KR" sz="1600" dirty="0">
                <a:latin typeface="gogic" panose="020B0502020202020204" pitchFamily="50" charset="-127"/>
                <a:ea typeface="gogic" panose="020B0502020202020204" pitchFamily="50" charset="-127"/>
              </a:rPr>
              <a:t>: 100</a:t>
            </a:r>
            <a:r>
              <a:rPr lang="ko-KR" altLang="en-US" sz="1600" dirty="0">
                <a:latin typeface="gogic" panose="020B0502020202020204" pitchFamily="50" charset="-127"/>
                <a:ea typeface="gogic" panose="020B0502020202020204" pitchFamily="50" charset="-127"/>
              </a:rPr>
              <a:t>만원</a:t>
            </a:r>
            <a:r>
              <a:rPr lang="en-US" altLang="ko-KR" sz="1600" dirty="0">
                <a:latin typeface="gogic" panose="020B0502020202020204" pitchFamily="50" charset="-127"/>
                <a:ea typeface="gogic" panose="020B0502020202020204" pitchFamily="50" charset="-127"/>
              </a:rPr>
              <a:t>)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Gogic" panose="020B0502020202020204" pitchFamily="50" charset="-127"/>
              <a:ea typeface="Gogic" panose="020B0502020202020204" pitchFamily="50" charset="-127"/>
            </a:endParaRPr>
          </a:p>
          <a:p>
            <a:pPr algn="ctr"/>
            <a:endParaRPr lang="ko-KR" altLang="ko-KR" sz="3200" dirty="0">
              <a:latin typeface="Gogic" panose="020B0502020202020204" pitchFamily="50" charset="-127"/>
              <a:ea typeface="Gogic" panose="020B0502020202020204" pitchFamily="50" charset="-127"/>
            </a:endParaRPr>
          </a:p>
          <a:p>
            <a:pPr algn="ctr"/>
            <a:endParaRPr lang="en-US" altLang="ko-KR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253217" cy="1020873"/>
          </a:xfrm>
          <a:prstGeom prst="rect">
            <a:avLst/>
          </a:prstGeom>
          <a:solidFill>
            <a:srgbClr val="FF4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34572" y="312987"/>
            <a:ext cx="942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4F51"/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02</a:t>
            </a:r>
            <a:endParaRPr lang="ko-KR" altLang="en-US" sz="4000" b="1" dirty="0">
              <a:solidFill>
                <a:srgbClr val="FF4F51"/>
              </a:solidFill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graphicFrame>
        <p:nvGraphicFramePr>
          <p:cNvPr id="6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1364526"/>
              </p:ext>
            </p:extLst>
          </p:nvPr>
        </p:nvGraphicFramePr>
        <p:xfrm>
          <a:off x="0" y="1020872"/>
          <a:ext cx="12192000" cy="5837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40B9-D0DD-4752-AB8A-54D8FA1EE5D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99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221734" y="361906"/>
            <a:ext cx="96807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본론 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- </a:t>
            </a:r>
            <a:r>
              <a:rPr lang="en-US" altLang="ko-KR" sz="3200" dirty="0">
                <a:latin typeface="Gogic" panose="020B0502020202020204" pitchFamily="50" charset="-127"/>
                <a:ea typeface="Gogic" panose="020B0502020202020204" pitchFamily="50" charset="-127"/>
              </a:rPr>
              <a:t>2007</a:t>
            </a:r>
            <a:r>
              <a:rPr lang="ko-KR" altLang="ko-KR" sz="3200" dirty="0">
                <a:latin typeface="Gogic" panose="020B0502020202020204" pitchFamily="50" charset="-127"/>
                <a:ea typeface="Gogic" panose="020B0502020202020204" pitchFamily="50" charset="-127"/>
              </a:rPr>
              <a:t>년부터 </a:t>
            </a:r>
            <a:r>
              <a:rPr lang="en-US" altLang="ko-KR" sz="3200" dirty="0">
                <a:latin typeface="Gogic" panose="020B0502020202020204" pitchFamily="50" charset="-127"/>
                <a:ea typeface="Gogic" panose="020B0502020202020204" pitchFamily="50" charset="-127"/>
              </a:rPr>
              <a:t>2014</a:t>
            </a:r>
            <a:r>
              <a:rPr lang="ko-KR" altLang="ko-KR" sz="3200" dirty="0">
                <a:latin typeface="Gogic" panose="020B0502020202020204" pitchFamily="50" charset="-127"/>
                <a:ea typeface="Gogic" panose="020B0502020202020204" pitchFamily="50" charset="-127"/>
              </a:rPr>
              <a:t>년까지 </a:t>
            </a:r>
            <a:r>
              <a:rPr lang="ko-KR" altLang="en-US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연도별 </a:t>
            </a:r>
            <a:r>
              <a:rPr lang="ko-KR" altLang="ko-KR" sz="3200" dirty="0" err="1" smtClean="0">
                <a:latin typeface="Gogic" panose="020B0502020202020204" pitchFamily="50" charset="-127"/>
                <a:ea typeface="Gogic" panose="020B0502020202020204" pitchFamily="50" charset="-127"/>
              </a:rPr>
              <a:t>주류별</a:t>
            </a:r>
            <a:r>
              <a:rPr lang="en-US" altLang="ko-KR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 </a:t>
            </a:r>
            <a:r>
              <a:rPr lang="en-US" altLang="ko-KR" sz="3200" dirty="0">
                <a:latin typeface="Gogic" panose="020B0502020202020204" pitchFamily="50" charset="-127"/>
                <a:ea typeface="Gogic" panose="020B0502020202020204" pitchFamily="50" charset="-127"/>
              </a:rPr>
              <a:t>(</a:t>
            </a:r>
            <a:r>
              <a:rPr lang="ko-KR" altLang="en-US" sz="3200" dirty="0">
                <a:latin typeface="Gogic" panose="020B0502020202020204" pitchFamily="50" charset="-127"/>
                <a:ea typeface="Gogic" panose="020B0502020202020204" pitchFamily="50" charset="-127"/>
              </a:rPr>
              <a:t>맥주</a:t>
            </a:r>
            <a:r>
              <a:rPr lang="en-US" altLang="ko-KR" sz="3200" dirty="0">
                <a:latin typeface="Gogic" panose="020B0502020202020204" pitchFamily="50" charset="-127"/>
                <a:ea typeface="Gogic" panose="020B0502020202020204" pitchFamily="50" charset="-127"/>
              </a:rPr>
              <a:t>, </a:t>
            </a:r>
            <a:r>
              <a:rPr lang="ko-KR" altLang="en-US" sz="3200" dirty="0">
                <a:latin typeface="Gogic" panose="020B0502020202020204" pitchFamily="50" charset="-127"/>
                <a:ea typeface="Gogic" panose="020B0502020202020204" pitchFamily="50" charset="-127"/>
              </a:rPr>
              <a:t>소주 제외</a:t>
            </a:r>
            <a:r>
              <a:rPr lang="en-US" altLang="ko-KR" sz="3200" dirty="0">
                <a:latin typeface="Gogic" panose="020B0502020202020204" pitchFamily="50" charset="-127"/>
                <a:ea typeface="Gogic" panose="020B0502020202020204" pitchFamily="50" charset="-127"/>
              </a:rPr>
              <a:t>)</a:t>
            </a:r>
            <a:r>
              <a:rPr lang="ko-KR" altLang="ko-KR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 </a:t>
            </a:r>
            <a:r>
              <a:rPr lang="ko-KR" altLang="ko-KR" sz="3200" dirty="0">
                <a:latin typeface="Gogic" panose="020B0502020202020204" pitchFamily="50" charset="-127"/>
                <a:ea typeface="Gogic" panose="020B0502020202020204" pitchFamily="50" charset="-127"/>
              </a:rPr>
              <a:t>출하 </a:t>
            </a:r>
            <a:r>
              <a:rPr lang="ko-KR" altLang="ko-KR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금액</a:t>
            </a:r>
            <a:endParaRPr lang="en-US" altLang="ko-KR" sz="3200" dirty="0" smtClean="0">
              <a:latin typeface="Gogic" panose="020B0502020202020204" pitchFamily="50" charset="-127"/>
              <a:ea typeface="Gogic" panose="020B0502020202020204" pitchFamily="50" charset="-127"/>
            </a:endParaRPr>
          </a:p>
          <a:p>
            <a:pPr algn="r"/>
            <a:r>
              <a:rPr lang="en-US" altLang="ko-KR" sz="1600" dirty="0">
                <a:latin typeface="gogic" panose="020B0502020202020204" pitchFamily="50" charset="-127"/>
                <a:ea typeface="gogic" panose="020B0502020202020204" pitchFamily="50" charset="-127"/>
              </a:rPr>
              <a:t>(</a:t>
            </a:r>
            <a:r>
              <a:rPr lang="ko-KR" altLang="en-US" sz="1600" dirty="0">
                <a:latin typeface="gogic" panose="020B0502020202020204" pitchFamily="50" charset="-127"/>
                <a:ea typeface="gogic" panose="020B0502020202020204" pitchFamily="50" charset="-127"/>
              </a:rPr>
              <a:t>출하 금액</a:t>
            </a:r>
            <a:r>
              <a:rPr lang="en-US" altLang="ko-KR" sz="1600" dirty="0">
                <a:latin typeface="gogic" panose="020B0502020202020204" pitchFamily="50" charset="-127"/>
                <a:ea typeface="gogic" panose="020B0502020202020204" pitchFamily="50" charset="-127"/>
              </a:rPr>
              <a:t> : </a:t>
            </a:r>
            <a:r>
              <a:rPr lang="ko-KR" altLang="en-US" sz="1600" dirty="0">
                <a:latin typeface="gogic" panose="020B0502020202020204" pitchFamily="50" charset="-127"/>
                <a:ea typeface="gogic" panose="020B0502020202020204" pitchFamily="50" charset="-127"/>
              </a:rPr>
              <a:t>국내외 총 판매액</a:t>
            </a:r>
            <a:r>
              <a:rPr lang="en-US" altLang="ko-KR" sz="1600" dirty="0">
                <a:latin typeface="gogic" panose="020B0502020202020204" pitchFamily="50" charset="-127"/>
                <a:ea typeface="gogic" panose="020B0502020202020204" pitchFamily="50" charset="-127"/>
              </a:rPr>
              <a:t>, </a:t>
            </a:r>
            <a:r>
              <a:rPr lang="ko-KR" altLang="en-US" sz="1600" dirty="0">
                <a:latin typeface="gogic" panose="020B0502020202020204" pitchFamily="50" charset="-127"/>
                <a:ea typeface="gogic" panose="020B0502020202020204" pitchFamily="50" charset="-127"/>
              </a:rPr>
              <a:t>단위 </a:t>
            </a:r>
            <a:r>
              <a:rPr lang="en-US" altLang="ko-KR" sz="1600" dirty="0">
                <a:latin typeface="gogic" panose="020B0502020202020204" pitchFamily="50" charset="-127"/>
                <a:ea typeface="gogic" panose="020B0502020202020204" pitchFamily="50" charset="-127"/>
              </a:rPr>
              <a:t>: 100</a:t>
            </a:r>
            <a:r>
              <a:rPr lang="ko-KR" altLang="en-US" sz="1600" dirty="0">
                <a:latin typeface="gogic" panose="020B0502020202020204" pitchFamily="50" charset="-127"/>
                <a:ea typeface="gogic" panose="020B0502020202020204" pitchFamily="50" charset="-127"/>
              </a:rPr>
              <a:t>만원</a:t>
            </a:r>
            <a:r>
              <a:rPr lang="en-US" altLang="ko-KR" sz="1600" dirty="0">
                <a:latin typeface="gogic" panose="020B0502020202020204" pitchFamily="50" charset="-127"/>
                <a:ea typeface="gogic" panose="020B0502020202020204" pitchFamily="50" charset="-127"/>
              </a:rPr>
              <a:t>)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Gogic" panose="020B0502020202020204" pitchFamily="50" charset="-127"/>
              <a:ea typeface="Gogic" panose="020B0502020202020204" pitchFamily="50" charset="-127"/>
            </a:endParaRPr>
          </a:p>
          <a:p>
            <a:pPr algn="ctr"/>
            <a:endParaRPr lang="ko-KR" altLang="ko-KR" sz="3200" dirty="0">
              <a:latin typeface="Gogic" panose="020B0502020202020204" pitchFamily="50" charset="-127"/>
              <a:ea typeface="Gogic" panose="020B0502020202020204" pitchFamily="50" charset="-127"/>
            </a:endParaRPr>
          </a:p>
          <a:p>
            <a:pPr algn="ctr"/>
            <a:endParaRPr lang="en-US" altLang="ko-KR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253217" cy="1020873"/>
          </a:xfrm>
          <a:prstGeom prst="rect">
            <a:avLst/>
          </a:prstGeom>
          <a:solidFill>
            <a:srgbClr val="FF4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34572" y="312987"/>
            <a:ext cx="942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4F51"/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02</a:t>
            </a:r>
            <a:endParaRPr lang="ko-KR" altLang="en-US" sz="4000" b="1" dirty="0">
              <a:solidFill>
                <a:srgbClr val="FF4F51"/>
              </a:solidFill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graphicFrame>
        <p:nvGraphicFramePr>
          <p:cNvPr id="6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736972"/>
              </p:ext>
            </p:extLst>
          </p:nvPr>
        </p:nvGraphicFramePr>
        <p:xfrm>
          <a:off x="0" y="1020872"/>
          <a:ext cx="12192000" cy="5837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40B9-D0DD-4752-AB8A-54D8FA1EE5D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73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221734" y="361906"/>
            <a:ext cx="9258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본론 </a:t>
            </a:r>
            <a:r>
              <a:rPr lang="en-US" altLang="ko-KR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- </a:t>
            </a:r>
            <a:r>
              <a:rPr lang="en-US" altLang="ko-KR" sz="3200" dirty="0">
                <a:latin typeface="gogic" panose="020B0502020202020204" pitchFamily="50" charset="-127"/>
                <a:ea typeface="gogic" panose="020B0502020202020204" pitchFamily="50" charset="-127"/>
              </a:rPr>
              <a:t>2012</a:t>
            </a:r>
            <a:r>
              <a:rPr lang="ko-KR" altLang="en-US" sz="3200" dirty="0">
                <a:latin typeface="gogic" panose="020B0502020202020204" pitchFamily="50" charset="-127"/>
                <a:ea typeface="gogic" panose="020B0502020202020204" pitchFamily="50" charset="-127"/>
              </a:rPr>
              <a:t>년부터 </a:t>
            </a:r>
            <a:r>
              <a:rPr lang="en-US" altLang="ko-KR" sz="3200" dirty="0">
                <a:latin typeface="gogic" panose="020B0502020202020204" pitchFamily="50" charset="-127"/>
                <a:ea typeface="gogic" panose="020B0502020202020204" pitchFamily="50" charset="-127"/>
              </a:rPr>
              <a:t>2016</a:t>
            </a:r>
            <a:r>
              <a:rPr lang="ko-KR" altLang="en-US" sz="3200" dirty="0">
                <a:latin typeface="gogic" panose="020B0502020202020204" pitchFamily="50" charset="-127"/>
                <a:ea typeface="gogic" panose="020B0502020202020204" pitchFamily="50" charset="-127"/>
              </a:rPr>
              <a:t>년까지 월간 소주 </a:t>
            </a:r>
            <a:r>
              <a:rPr lang="ko-KR" altLang="en-US" sz="3200" dirty="0" err="1" smtClean="0">
                <a:latin typeface="gogic" panose="020B0502020202020204" pitchFamily="50" charset="-127"/>
                <a:ea typeface="gogic" panose="020B0502020202020204" pitchFamily="50" charset="-127"/>
              </a:rPr>
              <a:t>내수량</a:t>
            </a:r>
            <a:r>
              <a:rPr lang="ko-KR" altLang="en-US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 표  </a:t>
            </a:r>
            <a:r>
              <a:rPr lang="en-US" altLang="ko-KR" sz="1600" dirty="0" smtClean="0">
                <a:latin typeface="gogic" panose="020B0502020202020204" pitchFamily="50" charset="-127"/>
                <a:ea typeface="gogic" panose="020B0502020202020204" pitchFamily="50" charset="-127"/>
              </a:rPr>
              <a:t>(</a:t>
            </a:r>
            <a:r>
              <a:rPr lang="ko-KR" altLang="en-US" sz="1600" dirty="0" err="1" smtClean="0">
                <a:latin typeface="gogic" panose="020B0502020202020204" pitchFamily="50" charset="-127"/>
                <a:ea typeface="gogic" panose="020B0502020202020204" pitchFamily="50" charset="-127"/>
              </a:rPr>
              <a:t>내수량</a:t>
            </a:r>
            <a:r>
              <a:rPr lang="en-US" altLang="ko-KR" sz="1600" dirty="0" smtClean="0">
                <a:latin typeface="gogic" panose="020B0502020202020204" pitchFamily="50" charset="-127"/>
                <a:ea typeface="gogic" panose="020B0502020202020204" pitchFamily="50" charset="-127"/>
              </a:rPr>
              <a:t> : </a:t>
            </a:r>
            <a:r>
              <a:rPr lang="ko-KR" altLang="en-US" sz="1600" dirty="0" smtClean="0">
                <a:latin typeface="gogic" panose="020B0502020202020204" pitchFamily="50" charset="-127"/>
                <a:ea typeface="gogic" panose="020B0502020202020204" pitchFamily="50" charset="-127"/>
              </a:rPr>
              <a:t>국내 총 소비량</a:t>
            </a:r>
            <a:r>
              <a:rPr lang="en-US" altLang="ko-KR" sz="1600" dirty="0" smtClean="0">
                <a:latin typeface="gogic" panose="020B0502020202020204" pitchFamily="50" charset="-127"/>
                <a:ea typeface="gogic" panose="020B0502020202020204" pitchFamily="50" charset="-127"/>
              </a:rPr>
              <a:t>, </a:t>
            </a:r>
            <a:r>
              <a:rPr lang="ko-KR" altLang="en-US" sz="1600" dirty="0" smtClean="0">
                <a:latin typeface="gogic" panose="020B0502020202020204" pitchFamily="50" charset="-127"/>
                <a:ea typeface="gogic" panose="020B0502020202020204" pitchFamily="50" charset="-127"/>
              </a:rPr>
              <a:t>단위 </a:t>
            </a:r>
            <a:r>
              <a:rPr lang="en-US" altLang="ko-KR" sz="1600" dirty="0" smtClean="0">
                <a:latin typeface="gogic" panose="020B0502020202020204" pitchFamily="50" charset="-127"/>
                <a:ea typeface="gogic" panose="020B0502020202020204" pitchFamily="50" charset="-127"/>
              </a:rPr>
              <a:t>: kl)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4572" y="312987"/>
            <a:ext cx="2915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4F51"/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02</a:t>
            </a:r>
            <a:endParaRPr lang="ko-KR" altLang="en-US" sz="4000" b="1" dirty="0">
              <a:solidFill>
                <a:srgbClr val="FF4F51"/>
              </a:solidFill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7610524"/>
              </p:ext>
            </p:extLst>
          </p:nvPr>
        </p:nvGraphicFramePr>
        <p:xfrm>
          <a:off x="0" y="1020868"/>
          <a:ext cx="12196119" cy="5796462"/>
        </p:xfrm>
        <a:graphic>
          <a:graphicData uri="http://schemas.openxmlformats.org/drawingml/2006/table">
            <a:tbl>
              <a:tblPr firstRow="1" bandRow="1"/>
              <a:tblGrid>
                <a:gridCol w="15591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72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728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728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728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728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7728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786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baseline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2012</a:t>
                      </a:r>
                      <a:r>
                        <a:rPr lang="ko-KR" altLang="en-US" sz="28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년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2013</a:t>
                      </a:r>
                      <a:r>
                        <a:rPr lang="ko-KR" altLang="en-US" sz="28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년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2014</a:t>
                      </a:r>
                      <a:r>
                        <a:rPr lang="ko-KR" altLang="en-US" sz="28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년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2015</a:t>
                      </a:r>
                      <a:r>
                        <a:rPr lang="ko-KR" altLang="en-US" sz="28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년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2016</a:t>
                      </a:r>
                      <a:r>
                        <a:rPr lang="ko-KR" altLang="en-US" sz="28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년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합계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133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</a:t>
                      </a:r>
                      <a:r>
                        <a:rPr lang="ko-KR" altLang="en-US" sz="20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월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 smtClean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101,228 </a:t>
                      </a:r>
                      <a:endParaRPr lang="en-US" sz="1800" kern="0" spc="0" baseline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95,331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106,343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111,104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107,348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521,354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133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2</a:t>
                      </a:r>
                      <a:r>
                        <a:rPr lang="ko-KR" altLang="en-US" sz="20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월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 smtClean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94,307 </a:t>
                      </a:r>
                      <a:endParaRPr lang="en-US" sz="1800" kern="0" spc="0" baseline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85,710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91,864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98,157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102,320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>
                          <a:solidFill>
                            <a:srgbClr val="7030A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472,358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133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3</a:t>
                      </a:r>
                      <a:r>
                        <a:rPr lang="ko-KR" altLang="en-US" sz="20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월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 smtClean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101,915 </a:t>
                      </a:r>
                      <a:endParaRPr lang="en-US" sz="1800" kern="0" spc="0" baseline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94,662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101,118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109,836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115,283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522,814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133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4</a:t>
                      </a:r>
                      <a:r>
                        <a:rPr lang="ko-KR" altLang="en-US" sz="20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월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smtClean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97,091 </a:t>
                      </a:r>
                      <a:endParaRPr lang="en-US" sz="1800" kern="0" spc="0" baseline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95,806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109,844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115,045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107,301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525,087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133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5</a:t>
                      </a:r>
                      <a:r>
                        <a:rPr lang="ko-KR" altLang="en-US" sz="20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월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smtClean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103,135 </a:t>
                      </a:r>
                      <a:endParaRPr lang="en-US" sz="1800" kern="0" spc="0" baseline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103,409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104,491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111,447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115,636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538,118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133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6</a:t>
                      </a:r>
                      <a:r>
                        <a:rPr lang="ko-KR" altLang="en-US" sz="20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월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 smtClean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100,487 </a:t>
                      </a:r>
                      <a:endParaRPr lang="en-US" sz="1800" kern="0" spc="0" baseline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93,946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106,434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113,678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114,138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528,683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133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7</a:t>
                      </a:r>
                      <a:r>
                        <a:rPr lang="ko-KR" altLang="en-US" sz="20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월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smtClean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94,430 </a:t>
                      </a:r>
                      <a:endParaRPr lang="en-US" sz="1800" kern="0" spc="0" baseline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98,809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103,237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116,897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100,882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514,255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133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8</a:t>
                      </a:r>
                      <a:r>
                        <a:rPr lang="ko-KR" altLang="en-US" sz="20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월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smtClean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88,327 </a:t>
                      </a:r>
                      <a:endParaRPr lang="en-US" sz="1800" kern="0" spc="0" baseline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88,781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94,336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99,692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103,664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>
                          <a:solidFill>
                            <a:srgbClr val="7030A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474,800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133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9</a:t>
                      </a:r>
                      <a:r>
                        <a:rPr lang="ko-KR" altLang="en-US" sz="20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월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smtClean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103,144 </a:t>
                      </a:r>
                      <a:endParaRPr lang="en-US" sz="1800" kern="0" spc="0" baseline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94,760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106,605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109,124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108,328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521,961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0133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10</a:t>
                      </a:r>
                      <a:r>
                        <a:rPr lang="ko-KR" altLang="en-US" sz="20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월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smtClean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104,569 </a:t>
                      </a:r>
                      <a:endParaRPr lang="en-US" sz="1800" kern="0" spc="0" baseline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105,263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114,005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118,815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104,323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546,975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0133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11</a:t>
                      </a:r>
                      <a:r>
                        <a:rPr lang="ko-KR" altLang="en-US" sz="20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월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 smtClean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102,712 </a:t>
                      </a:r>
                      <a:endParaRPr lang="en-US" sz="1800" kern="0" spc="0" baseline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98,830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101,919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111,743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112,659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527,863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0133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12</a:t>
                      </a:r>
                      <a:r>
                        <a:rPr lang="ko-KR" altLang="en-US" sz="20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월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 smtClean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118,531 </a:t>
                      </a:r>
                      <a:endParaRPr lang="en-US" sz="1800" kern="0" spc="0" baseline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106,571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121,068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125,452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111,369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>
                          <a:solidFill>
                            <a:srgbClr val="FF4F51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582,991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40133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합계</a:t>
                      </a:r>
                      <a:endParaRPr lang="ko-KR" altLang="en-US" sz="2000" kern="0" spc="0" baseline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1,209,876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1,161,878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1,261,264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1,340,990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gogic" panose="020B0502020202020204" pitchFamily="50" charset="-127"/>
                          <a:ea typeface="gogic" panose="020B0502020202020204" pitchFamily="50" charset="-127"/>
                        </a:rPr>
                        <a:t>1,303,251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indent="0" algn="r" fontAlgn="b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baseline="0" dirty="0">
                        <a:solidFill>
                          <a:srgbClr val="000000"/>
                        </a:solidFill>
                        <a:effectLst/>
                        <a:latin typeface="gogic" panose="020B0502020202020204" pitchFamily="50" charset="-127"/>
                        <a:ea typeface="gogic" panose="020B05020202020202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0" y="0"/>
            <a:ext cx="253217" cy="1020873"/>
          </a:xfrm>
          <a:prstGeom prst="rect">
            <a:avLst/>
          </a:prstGeom>
          <a:solidFill>
            <a:srgbClr val="FF4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40B9-D0DD-4752-AB8A-54D8FA1EE5D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5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221734" y="361906"/>
            <a:ext cx="97393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본론 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- </a:t>
            </a:r>
            <a:r>
              <a:rPr lang="en-US" altLang="ko-KR" sz="3200" dirty="0">
                <a:latin typeface="gogic" panose="020B0502020202020204" pitchFamily="50" charset="-127"/>
                <a:ea typeface="gogic" panose="020B0502020202020204" pitchFamily="50" charset="-127"/>
              </a:rPr>
              <a:t>2012</a:t>
            </a:r>
            <a:r>
              <a:rPr lang="ko-KR" altLang="en-US" sz="3200" dirty="0">
                <a:latin typeface="gogic" panose="020B0502020202020204" pitchFamily="50" charset="-127"/>
                <a:ea typeface="gogic" panose="020B0502020202020204" pitchFamily="50" charset="-127"/>
              </a:rPr>
              <a:t>년부터 </a:t>
            </a:r>
            <a:r>
              <a:rPr lang="en-US" altLang="ko-KR" sz="3200" dirty="0">
                <a:latin typeface="gogic" panose="020B0502020202020204" pitchFamily="50" charset="-127"/>
                <a:ea typeface="gogic" panose="020B0502020202020204" pitchFamily="50" charset="-127"/>
              </a:rPr>
              <a:t>2016</a:t>
            </a:r>
            <a:r>
              <a:rPr lang="ko-KR" altLang="en-US" sz="3200" dirty="0">
                <a:latin typeface="gogic" panose="020B0502020202020204" pitchFamily="50" charset="-127"/>
                <a:ea typeface="gogic" panose="020B0502020202020204" pitchFamily="50" charset="-127"/>
              </a:rPr>
              <a:t>년까지 월간 소주 </a:t>
            </a:r>
            <a:r>
              <a:rPr lang="ko-KR" altLang="en-US" sz="3200" dirty="0" err="1" smtClean="0">
                <a:latin typeface="gogic" panose="020B0502020202020204" pitchFamily="50" charset="-127"/>
                <a:ea typeface="gogic" panose="020B0502020202020204" pitchFamily="50" charset="-127"/>
              </a:rPr>
              <a:t>내수량</a:t>
            </a:r>
            <a:r>
              <a:rPr lang="ko-KR" altLang="en-US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 그래프 </a:t>
            </a:r>
            <a:r>
              <a:rPr lang="en-US" altLang="ko-KR" sz="1600" dirty="0">
                <a:latin typeface="gogic" panose="020B0502020202020204" pitchFamily="50" charset="-127"/>
                <a:ea typeface="gogic" panose="020B0502020202020204" pitchFamily="50" charset="-127"/>
              </a:rPr>
              <a:t>(</a:t>
            </a:r>
            <a:r>
              <a:rPr lang="ko-KR" altLang="en-US" sz="1600" dirty="0" err="1">
                <a:latin typeface="gogic" panose="020B0502020202020204" pitchFamily="50" charset="-127"/>
                <a:ea typeface="gogic" panose="020B0502020202020204" pitchFamily="50" charset="-127"/>
              </a:rPr>
              <a:t>내수량</a:t>
            </a:r>
            <a:r>
              <a:rPr lang="en-US" altLang="ko-KR" sz="1600" dirty="0">
                <a:latin typeface="gogic" panose="020B0502020202020204" pitchFamily="50" charset="-127"/>
                <a:ea typeface="gogic" panose="020B0502020202020204" pitchFamily="50" charset="-127"/>
              </a:rPr>
              <a:t> : </a:t>
            </a:r>
            <a:r>
              <a:rPr lang="ko-KR" altLang="en-US" sz="1600" dirty="0">
                <a:latin typeface="gogic" panose="020B0502020202020204" pitchFamily="50" charset="-127"/>
                <a:ea typeface="gogic" panose="020B0502020202020204" pitchFamily="50" charset="-127"/>
              </a:rPr>
              <a:t>국내 총 소비량</a:t>
            </a:r>
            <a:r>
              <a:rPr lang="en-US" altLang="ko-KR" sz="1600" dirty="0">
                <a:latin typeface="gogic" panose="020B0502020202020204" pitchFamily="50" charset="-127"/>
                <a:ea typeface="gogic" panose="020B0502020202020204" pitchFamily="50" charset="-127"/>
              </a:rPr>
              <a:t>, </a:t>
            </a:r>
            <a:r>
              <a:rPr lang="ko-KR" altLang="en-US" sz="1600" dirty="0">
                <a:latin typeface="gogic" panose="020B0502020202020204" pitchFamily="50" charset="-127"/>
                <a:ea typeface="gogic" panose="020B0502020202020204" pitchFamily="50" charset="-127"/>
              </a:rPr>
              <a:t>단위 </a:t>
            </a:r>
            <a:r>
              <a:rPr lang="en-US" altLang="ko-KR" sz="1600" dirty="0">
                <a:latin typeface="gogic" panose="020B0502020202020204" pitchFamily="50" charset="-127"/>
                <a:ea typeface="gogic" panose="020B0502020202020204" pitchFamily="50" charset="-127"/>
              </a:rPr>
              <a:t>: kl)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Gogic" panose="020B0502020202020204" pitchFamily="50" charset="-127"/>
              <a:ea typeface="Gogic" panose="020B0502020202020204" pitchFamily="50" charset="-127"/>
            </a:endParaRPr>
          </a:p>
          <a:p>
            <a:pPr algn="ctr"/>
            <a:endParaRPr lang="en-US" altLang="ko-KR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253217" cy="1020873"/>
          </a:xfrm>
          <a:prstGeom prst="rect">
            <a:avLst/>
          </a:prstGeom>
          <a:solidFill>
            <a:srgbClr val="FF4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34572" y="312987"/>
            <a:ext cx="942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4F51"/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02</a:t>
            </a:r>
            <a:endParaRPr lang="ko-KR" altLang="en-US" sz="4000" b="1" dirty="0">
              <a:solidFill>
                <a:srgbClr val="FF4F51"/>
              </a:solidFill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graphicFrame>
        <p:nvGraphicFramePr>
          <p:cNvPr id="6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0910276"/>
              </p:ext>
            </p:extLst>
          </p:nvPr>
        </p:nvGraphicFramePr>
        <p:xfrm>
          <a:off x="0" y="1020873"/>
          <a:ext cx="12192000" cy="5856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83324" y="194022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Gogic" panose="020B0502020202020204" pitchFamily="50" charset="-127"/>
                <a:ea typeface="Gogic" panose="020B0502020202020204" pitchFamily="50" charset="-127"/>
              </a:rPr>
              <a:t>130,000</a:t>
            </a:r>
            <a:endParaRPr lang="ko-KR" altLang="en-US" sz="2000" dirty="0"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83324" y="2441524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Gogic" panose="020B0502020202020204" pitchFamily="50" charset="-127"/>
                <a:ea typeface="Gogic" panose="020B0502020202020204" pitchFamily="50" charset="-127"/>
              </a:rPr>
              <a:t>120,000</a:t>
            </a:r>
            <a:endParaRPr lang="ko-KR" altLang="en-US" sz="2000" dirty="0"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83324" y="2989448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Gogic" panose="020B0502020202020204" pitchFamily="50" charset="-127"/>
                <a:ea typeface="Gogic" panose="020B0502020202020204" pitchFamily="50" charset="-127"/>
              </a:rPr>
              <a:t>110,000</a:t>
            </a:r>
            <a:endParaRPr lang="ko-KR" altLang="en-US" sz="2000" dirty="0"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75278" y="34576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Gogic" panose="020B0502020202020204" pitchFamily="50" charset="-127"/>
                <a:ea typeface="Gogic" panose="020B0502020202020204" pitchFamily="50" charset="-127"/>
              </a:rPr>
              <a:t>100,000</a:t>
            </a:r>
            <a:endParaRPr lang="ko-KR" altLang="en-US" sz="2000" dirty="0"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75278" y="4044516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Gogic" panose="020B0502020202020204" pitchFamily="50" charset="-127"/>
                <a:ea typeface="Gogic" panose="020B0502020202020204" pitchFamily="50" charset="-127"/>
              </a:rPr>
              <a:t>90,000</a:t>
            </a:r>
            <a:endParaRPr lang="ko-KR" altLang="en-US" sz="2000" dirty="0"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2262553" y="2134292"/>
            <a:ext cx="3962400" cy="1"/>
          </a:xfrm>
          <a:prstGeom prst="line">
            <a:avLst/>
          </a:prstGeom>
          <a:ln>
            <a:solidFill>
              <a:schemeClr val="tx1">
                <a:alpha val="3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2262553" y="2641579"/>
            <a:ext cx="3828853" cy="6170"/>
          </a:xfrm>
          <a:prstGeom prst="line">
            <a:avLst/>
          </a:prstGeom>
          <a:ln>
            <a:solidFill>
              <a:schemeClr val="tx1">
                <a:alpha val="3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092461" y="3657655"/>
            <a:ext cx="3059724" cy="1615"/>
          </a:xfrm>
          <a:prstGeom prst="line">
            <a:avLst/>
          </a:prstGeom>
          <a:ln>
            <a:solidFill>
              <a:schemeClr val="tx1">
                <a:alpha val="3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40B9-D0DD-4752-AB8A-54D8FA1EE5D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84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221734" y="361906"/>
            <a:ext cx="9129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본론 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- </a:t>
            </a:r>
            <a:r>
              <a:rPr lang="en-US" altLang="ko-KR" sz="3200" dirty="0">
                <a:latin typeface="gogic" panose="020B0502020202020204" pitchFamily="50" charset="-127"/>
                <a:ea typeface="gogic" panose="020B0502020202020204" pitchFamily="50" charset="-127"/>
              </a:rPr>
              <a:t>1995</a:t>
            </a:r>
            <a:r>
              <a:rPr lang="ko-KR" altLang="en-US" sz="3200" dirty="0">
                <a:latin typeface="gogic" panose="020B0502020202020204" pitchFamily="50" charset="-127"/>
                <a:ea typeface="gogic" panose="020B0502020202020204" pitchFamily="50" charset="-127"/>
              </a:rPr>
              <a:t>년부터 </a:t>
            </a:r>
            <a:r>
              <a:rPr lang="en-US" altLang="ko-KR" sz="3200" dirty="0">
                <a:latin typeface="gogic" panose="020B0502020202020204" pitchFamily="50" charset="-127"/>
                <a:ea typeface="gogic" panose="020B0502020202020204" pitchFamily="50" charset="-127"/>
              </a:rPr>
              <a:t>2016</a:t>
            </a:r>
            <a:r>
              <a:rPr lang="ko-KR" altLang="en-US" sz="3200" dirty="0">
                <a:latin typeface="gogic" panose="020B0502020202020204" pitchFamily="50" charset="-127"/>
                <a:ea typeface="gogic" panose="020B0502020202020204" pitchFamily="50" charset="-127"/>
              </a:rPr>
              <a:t>년 </a:t>
            </a:r>
            <a:r>
              <a:rPr lang="ko-KR" altLang="en-US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까지 연도별 소주 </a:t>
            </a:r>
            <a:r>
              <a:rPr lang="ko-KR" altLang="en-US" sz="3200" dirty="0" err="1" smtClean="0">
                <a:latin typeface="gogic" panose="020B0502020202020204" pitchFamily="50" charset="-127"/>
                <a:ea typeface="gogic" panose="020B0502020202020204" pitchFamily="50" charset="-127"/>
              </a:rPr>
              <a:t>내수량</a:t>
            </a:r>
            <a:r>
              <a:rPr lang="ko-KR" altLang="en-US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 </a:t>
            </a:r>
            <a:r>
              <a:rPr lang="en-US" altLang="ko-KR" sz="1600" dirty="0">
                <a:latin typeface="gogic" panose="020B0502020202020204" pitchFamily="50" charset="-127"/>
                <a:ea typeface="gogic" panose="020B0502020202020204" pitchFamily="50" charset="-127"/>
              </a:rPr>
              <a:t>(</a:t>
            </a:r>
            <a:r>
              <a:rPr lang="ko-KR" altLang="en-US" sz="1600" dirty="0" err="1">
                <a:latin typeface="gogic" panose="020B0502020202020204" pitchFamily="50" charset="-127"/>
                <a:ea typeface="gogic" panose="020B0502020202020204" pitchFamily="50" charset="-127"/>
              </a:rPr>
              <a:t>내수량</a:t>
            </a:r>
            <a:r>
              <a:rPr lang="en-US" altLang="ko-KR" sz="1600" dirty="0">
                <a:latin typeface="gogic" panose="020B0502020202020204" pitchFamily="50" charset="-127"/>
                <a:ea typeface="gogic" panose="020B0502020202020204" pitchFamily="50" charset="-127"/>
              </a:rPr>
              <a:t> : </a:t>
            </a:r>
            <a:r>
              <a:rPr lang="ko-KR" altLang="en-US" sz="1600" dirty="0">
                <a:latin typeface="gogic" panose="020B0502020202020204" pitchFamily="50" charset="-127"/>
                <a:ea typeface="gogic" panose="020B0502020202020204" pitchFamily="50" charset="-127"/>
              </a:rPr>
              <a:t>국내 총 소비량</a:t>
            </a:r>
            <a:r>
              <a:rPr lang="en-US" altLang="ko-KR" sz="1600" dirty="0">
                <a:latin typeface="gogic" panose="020B0502020202020204" pitchFamily="50" charset="-127"/>
                <a:ea typeface="gogic" panose="020B0502020202020204" pitchFamily="50" charset="-127"/>
              </a:rPr>
              <a:t>, </a:t>
            </a:r>
            <a:r>
              <a:rPr lang="ko-KR" altLang="en-US" sz="1600" dirty="0">
                <a:latin typeface="gogic" panose="020B0502020202020204" pitchFamily="50" charset="-127"/>
                <a:ea typeface="gogic" panose="020B0502020202020204" pitchFamily="50" charset="-127"/>
              </a:rPr>
              <a:t>단위 </a:t>
            </a:r>
            <a:r>
              <a:rPr lang="en-US" altLang="ko-KR" sz="1600" dirty="0">
                <a:latin typeface="gogic" panose="020B0502020202020204" pitchFamily="50" charset="-127"/>
                <a:ea typeface="gogic" panose="020B0502020202020204" pitchFamily="50" charset="-127"/>
              </a:rPr>
              <a:t>: kl)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Gogic" panose="020B0502020202020204" pitchFamily="50" charset="-127"/>
              <a:ea typeface="Gogic" panose="020B0502020202020204" pitchFamily="50" charset="-127"/>
            </a:endParaRPr>
          </a:p>
          <a:p>
            <a:pPr algn="ctr"/>
            <a:endParaRPr lang="en-US" altLang="ko-KR" sz="3200" dirty="0">
              <a:latin typeface="gogic" panose="020B0502020202020204" pitchFamily="50" charset="-127"/>
              <a:ea typeface="gogic" panose="020B0502020202020204" pitchFamily="50" charset="-127"/>
            </a:endParaRPr>
          </a:p>
          <a:p>
            <a:pPr algn="ctr"/>
            <a:endParaRPr lang="en-US" altLang="ko-KR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253217" cy="1020873"/>
          </a:xfrm>
          <a:prstGeom prst="rect">
            <a:avLst/>
          </a:prstGeom>
          <a:solidFill>
            <a:srgbClr val="FF4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34572" y="312987"/>
            <a:ext cx="942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4F51"/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02</a:t>
            </a:r>
            <a:endParaRPr lang="ko-KR" altLang="en-US" sz="4000" b="1" dirty="0">
              <a:solidFill>
                <a:srgbClr val="FF4F51"/>
              </a:solidFill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graphicFrame>
        <p:nvGraphicFramePr>
          <p:cNvPr id="7" name="내용 개체 틀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5214037"/>
              </p:ext>
            </p:extLst>
          </p:nvPr>
        </p:nvGraphicFramePr>
        <p:xfrm>
          <a:off x="0" y="1020872"/>
          <a:ext cx="12192000" cy="5837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40B9-D0DD-4752-AB8A-54D8FA1EE5D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83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221735" y="361906"/>
            <a:ext cx="7758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본론 </a:t>
            </a:r>
            <a:r>
              <a:rPr lang="en-US" altLang="ko-KR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– </a:t>
            </a:r>
            <a:r>
              <a:rPr lang="en-US" altLang="ko-KR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1995</a:t>
            </a:r>
            <a:r>
              <a:rPr lang="ko-KR" altLang="en-US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년부터 </a:t>
            </a:r>
            <a:r>
              <a:rPr lang="en-US" altLang="ko-KR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2015</a:t>
            </a:r>
            <a:r>
              <a:rPr lang="ko-KR" altLang="en-US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년 까지 </a:t>
            </a:r>
            <a:r>
              <a:rPr lang="en-US" altLang="ko-KR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20</a:t>
            </a:r>
            <a:r>
              <a:rPr lang="ko-KR" altLang="ko-KR" sz="3200" dirty="0">
                <a:latin typeface="Gogic" panose="020B0502020202020204" pitchFamily="50" charset="-127"/>
                <a:ea typeface="Gogic" panose="020B0502020202020204" pitchFamily="50" charset="-127"/>
              </a:rPr>
              <a:t>세 이상 총 </a:t>
            </a:r>
            <a:r>
              <a:rPr lang="ko-KR" altLang="ko-KR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인구수</a:t>
            </a:r>
            <a:r>
              <a:rPr lang="en-US" altLang="ko-KR" sz="3200" dirty="0" smtClean="0">
                <a:latin typeface="Gogic" panose="020B0502020202020204" pitchFamily="50" charset="-127"/>
                <a:ea typeface="Gogic" panose="020B0502020202020204" pitchFamily="50" charset="-127"/>
              </a:rPr>
              <a:t> </a:t>
            </a:r>
            <a:r>
              <a:rPr lang="en-US" altLang="ko-KR" sz="1600" dirty="0" smtClean="0">
                <a:latin typeface="Gogic" panose="020B0502020202020204" pitchFamily="50" charset="-127"/>
                <a:ea typeface="Gogic" panose="020B0502020202020204" pitchFamily="50" charset="-127"/>
              </a:rPr>
              <a:t>(</a:t>
            </a:r>
            <a:r>
              <a:rPr lang="ko-KR" altLang="en-US" sz="1600" dirty="0" smtClean="0">
                <a:latin typeface="Gogic" panose="020B0502020202020204" pitchFamily="50" charset="-127"/>
                <a:ea typeface="Gogic" panose="020B0502020202020204" pitchFamily="50" charset="-127"/>
              </a:rPr>
              <a:t>단위 </a:t>
            </a:r>
            <a:r>
              <a:rPr lang="en-US" altLang="ko-KR" sz="1600" dirty="0" smtClean="0">
                <a:latin typeface="Gogic" panose="020B0502020202020204" pitchFamily="50" charset="-127"/>
                <a:ea typeface="Gogic" panose="020B0502020202020204" pitchFamily="50" charset="-127"/>
              </a:rPr>
              <a:t>: </a:t>
            </a:r>
            <a:r>
              <a:rPr lang="ko-KR" altLang="en-US" sz="1600" dirty="0" smtClean="0">
                <a:latin typeface="Gogic" panose="020B0502020202020204" pitchFamily="50" charset="-127"/>
                <a:ea typeface="Gogic" panose="020B0502020202020204" pitchFamily="50" charset="-127"/>
              </a:rPr>
              <a:t>명</a:t>
            </a:r>
            <a:r>
              <a:rPr lang="en-US" altLang="ko-KR" sz="1600" dirty="0" smtClean="0">
                <a:latin typeface="Gogic" panose="020B0502020202020204" pitchFamily="50" charset="-127"/>
                <a:ea typeface="Gogic" panose="020B0502020202020204" pitchFamily="50" charset="-127"/>
              </a:rPr>
              <a:t>)</a:t>
            </a:r>
            <a:endParaRPr lang="ko-KR" altLang="ko-KR" sz="1600" dirty="0">
              <a:latin typeface="Gogic" panose="020B0502020202020204" pitchFamily="50" charset="-127"/>
              <a:ea typeface="Gogic" panose="020B0502020202020204" pitchFamily="50" charset="-127"/>
            </a:endParaRPr>
          </a:p>
          <a:p>
            <a:pPr algn="ctr"/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4572" y="312987"/>
            <a:ext cx="2915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4F51"/>
                </a:solidFill>
                <a:latin typeface="Gogic" panose="020B0502020202020204" pitchFamily="50" charset="-127"/>
                <a:ea typeface="Gogic" panose="020B0502020202020204" pitchFamily="50" charset="-127"/>
              </a:rPr>
              <a:t>02</a:t>
            </a:r>
            <a:endParaRPr lang="ko-KR" altLang="en-US" sz="4000" b="1" dirty="0">
              <a:solidFill>
                <a:srgbClr val="FF4F51"/>
              </a:solidFill>
              <a:latin typeface="Gogic" panose="020B0502020202020204" pitchFamily="50" charset="-127"/>
              <a:ea typeface="Gogic" panose="020B05020202020202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253217" cy="1020873"/>
          </a:xfrm>
          <a:prstGeom prst="rect">
            <a:avLst/>
          </a:prstGeom>
          <a:solidFill>
            <a:srgbClr val="FF4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0148402"/>
              </p:ext>
            </p:extLst>
          </p:nvPr>
        </p:nvGraphicFramePr>
        <p:xfrm>
          <a:off x="0" y="1020872"/>
          <a:ext cx="12191999" cy="5837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40B9-D0DD-4752-AB8A-54D8FA1EE5D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0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gogic">
    <a:majorFont>
      <a:latin typeface="맑은 고딕"/>
      <a:ea typeface="맑은 고딕"/>
      <a:cs typeface=""/>
    </a:majorFont>
    <a:minorFont>
      <a:latin typeface="맑은 고딕"/>
      <a:ea typeface="맑은 고딕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gogic">
    <a:majorFont>
      <a:latin typeface="맑은 고딕"/>
      <a:ea typeface="맑은 고딕"/>
      <a:cs typeface=""/>
    </a:majorFont>
    <a:minorFont>
      <a:latin typeface="맑은 고딕"/>
      <a:ea typeface="맑은 고딕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gogic">
    <a:majorFont>
      <a:latin typeface="맑은 고딕"/>
      <a:ea typeface="맑은 고딕"/>
      <a:cs typeface=""/>
    </a:majorFont>
    <a:minorFont>
      <a:latin typeface="맑은 고딕"/>
      <a:ea typeface="맑은 고딕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gogic">
    <a:majorFont>
      <a:latin typeface="맑은 고딕"/>
      <a:ea typeface="맑은 고딕"/>
      <a:cs typeface=""/>
    </a:majorFont>
    <a:minorFont>
      <a:latin typeface="맑은 고딕"/>
      <a:ea typeface="맑은 고딕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gogic">
    <a:majorFont>
      <a:latin typeface="맑은 고딕"/>
      <a:ea typeface="맑은 고딕"/>
      <a:cs typeface=""/>
    </a:majorFont>
    <a:minorFont>
      <a:latin typeface="맑은 고딕"/>
      <a:ea typeface="맑은 고딕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gogic">
    <a:majorFont>
      <a:latin typeface="맑은 고딕"/>
      <a:ea typeface="맑은 고딕"/>
      <a:cs typeface=""/>
    </a:majorFont>
    <a:minorFont>
      <a:latin typeface="맑은 고딕"/>
      <a:ea typeface="맑은 고딕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1389</Words>
  <Application>Microsoft Office PowerPoint</Application>
  <PresentationFormat>와이드스크린</PresentationFormat>
  <Paragraphs>753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Arial</vt:lpstr>
      <vt:lpstr>맑은 고딕</vt:lpstr>
      <vt:lpstr>Gogic</vt:lpstr>
      <vt:lpstr>Gogic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박수진</dc:creator>
  <cp:lastModifiedBy>Administrator</cp:lastModifiedBy>
  <cp:revision>166</cp:revision>
  <dcterms:created xsi:type="dcterms:W3CDTF">2017-04-30T12:30:08Z</dcterms:created>
  <dcterms:modified xsi:type="dcterms:W3CDTF">2017-10-29T23:46:44Z</dcterms:modified>
</cp:coreProperties>
</file>