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8" r:id="rId2"/>
    <p:sldId id="276" r:id="rId3"/>
    <p:sldId id="305" r:id="rId4"/>
    <p:sldId id="294" r:id="rId5"/>
    <p:sldId id="296" r:id="rId6"/>
    <p:sldId id="295" r:id="rId7"/>
    <p:sldId id="298" r:id="rId8"/>
    <p:sldId id="301" r:id="rId9"/>
    <p:sldId id="307" r:id="rId10"/>
    <p:sldId id="302" r:id="rId11"/>
    <p:sldId id="308" r:id="rId12"/>
    <p:sldId id="309" r:id="rId13"/>
    <p:sldId id="297" r:id="rId14"/>
    <p:sldId id="306" r:id="rId15"/>
    <p:sldId id="299" r:id="rId16"/>
    <p:sldId id="300" r:id="rId17"/>
    <p:sldId id="304" r:id="rId18"/>
    <p:sldId id="303" r:id="rId19"/>
    <p:sldId id="275" r:id="rId20"/>
    <p:sldId id="29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B2DC"/>
    <a:srgbClr val="E94222"/>
    <a:srgbClr val="20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37"/>
    <p:restoredTop sz="95288"/>
  </p:normalViewPr>
  <p:slideViewPr>
    <p:cSldViewPr snapToGrid="0">
      <p:cViewPr varScale="1">
        <p:scale>
          <a:sx n="98" d="100"/>
          <a:sy n="98" d="100"/>
        </p:scale>
        <p:origin x="10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96001-DCD7-B941-B7B7-335C0C37BE8D}" type="datetimeFigureOut">
              <a:rPr lang="en-US" smtClean="0"/>
              <a:t>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107F4C-B5AF-2446-AB52-B753F580BD3B}" type="slidenum">
              <a:rPr lang="en-US" smtClean="0"/>
              <a:t>‹#›</a:t>
            </a:fld>
            <a:endParaRPr lang="en-US"/>
          </a:p>
        </p:txBody>
      </p:sp>
    </p:spTree>
    <p:extLst>
      <p:ext uri="{BB962C8B-B14F-4D97-AF65-F5344CB8AC3E}">
        <p14:creationId xmlns:p14="http://schemas.microsoft.com/office/powerpoint/2010/main" val="386055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Use Arrays?</a:t>
            </a:r>
          </a:p>
          <a:p>
            <a:pPr>
              <a:buFont typeface="+mj-lt"/>
              <a:buAutoNum type="arabicPeriod"/>
            </a:pPr>
            <a:r>
              <a:rPr lang="en-US" b="1" dirty="0"/>
              <a:t>Organized Storage</a:t>
            </a:r>
            <a:r>
              <a:rPr lang="en-US" dirty="0"/>
              <a:t>: You can keep things in order.</a:t>
            </a:r>
          </a:p>
          <a:p>
            <a:pPr>
              <a:buFont typeface="+mj-lt"/>
              <a:buAutoNum type="arabicPeriod"/>
            </a:pPr>
            <a:r>
              <a:rPr lang="en-US" b="1" dirty="0"/>
              <a:t>Easy Access</a:t>
            </a:r>
            <a:r>
              <a:rPr lang="en-US" dirty="0"/>
              <a:t>: You can quickly grab any item using its position (called the index).</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4</a:t>
            </a:fld>
            <a:endParaRPr lang="en-US"/>
          </a:p>
        </p:txBody>
      </p:sp>
    </p:spTree>
    <p:extLst>
      <p:ext uri="{BB962C8B-B14F-4D97-AF65-F5344CB8AC3E}">
        <p14:creationId xmlns:p14="http://schemas.microsoft.com/office/powerpoint/2010/main" val="2306433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The map() Method</a:t>
            </a:r>
          </a:p>
          <a:p>
            <a:r>
              <a:rPr lang="en-US" b="1" dirty="0"/>
              <a:t>Think of it as a Magic Transformation Machine!</a:t>
            </a:r>
            <a:r>
              <a:rPr lang="en-US" dirty="0"/>
              <a:t> 🪄</a:t>
            </a:r>
          </a:p>
          <a:p>
            <a:r>
              <a:rPr lang="en-US" dirty="0"/>
              <a:t>You give it a box of items, and it transforms each item one by one, putting the new items in a new box.</a:t>
            </a:r>
          </a:p>
          <a:p>
            <a:r>
              <a:rPr lang="en-US" b="1" dirty="0"/>
              <a:t>What It Does:</a:t>
            </a:r>
          </a:p>
          <a:p>
            <a:r>
              <a:rPr lang="en-US" dirty="0"/>
              <a:t>Takes an array, applies a function to each item, and creates a new array with the transformed items.</a:t>
            </a:r>
          </a:p>
          <a:p>
            <a:r>
              <a:rPr lang="en-US" b="1" dirty="0"/>
              <a:t>Example:</a:t>
            </a:r>
          </a:p>
          <a:p>
            <a:r>
              <a:rPr lang="en-US" dirty="0"/>
              <a:t>Imagine you have a box of apples, and you want to turn them into apple pies.</a:t>
            </a:r>
          </a:p>
          <a:p>
            <a:endParaRPr lang="en-US" dirty="0"/>
          </a:p>
          <a:p>
            <a:r>
              <a:rPr lang="en-US" b="1" dirty="0"/>
              <a:t>2. The filter() Method</a:t>
            </a:r>
          </a:p>
          <a:p>
            <a:r>
              <a:rPr lang="en-US" b="1" dirty="0"/>
              <a:t>This is a Magic Sorting Sieve!</a:t>
            </a:r>
            <a:r>
              <a:rPr lang="en-US" dirty="0"/>
              <a:t> 🧺</a:t>
            </a:r>
          </a:p>
          <a:p>
            <a:r>
              <a:rPr lang="en-US" dirty="0"/>
              <a:t>You give it a box of items, and it keeps only the ones you want, throwing away the rest.</a:t>
            </a:r>
          </a:p>
          <a:p>
            <a:r>
              <a:rPr lang="en-US" b="1" dirty="0"/>
              <a:t>What It Does:</a:t>
            </a:r>
          </a:p>
          <a:p>
            <a:r>
              <a:rPr lang="en-US" dirty="0"/>
              <a:t>Takes an array, applies a test to each item, and creates a new array with only the items that pass the test.</a:t>
            </a:r>
          </a:p>
          <a:p>
            <a:r>
              <a:rPr lang="en-US" b="1" dirty="0"/>
              <a:t>Example:</a:t>
            </a:r>
          </a:p>
          <a:p>
            <a:r>
              <a:rPr lang="en-US" dirty="0"/>
              <a:t>You have a box of mixed fruits, and you only want the apples.</a:t>
            </a:r>
          </a:p>
          <a:p>
            <a:endParaRPr lang="en-US" dirty="0"/>
          </a:p>
          <a:p>
            <a:r>
              <a:rPr lang="en-US" b="1" dirty="0"/>
              <a:t>3. The reduce() Method</a:t>
            </a:r>
          </a:p>
          <a:p>
            <a:r>
              <a:rPr lang="en-US" b="1" dirty="0"/>
              <a:t>This is a Magic Blender!</a:t>
            </a:r>
            <a:r>
              <a:rPr lang="en-US" dirty="0"/>
              <a:t> 🥤</a:t>
            </a:r>
          </a:p>
          <a:p>
            <a:r>
              <a:rPr lang="en-US" dirty="0"/>
              <a:t>You give it a box of items, and it mixes everything together to make one final result.</a:t>
            </a:r>
          </a:p>
          <a:p>
            <a:r>
              <a:rPr lang="en-US" b="1" dirty="0"/>
              <a:t>What It Does:</a:t>
            </a:r>
          </a:p>
          <a:p>
            <a:r>
              <a:rPr lang="en-US" dirty="0"/>
              <a:t>Takes an array, combines all the items using a function, and reduces it to a single value.</a:t>
            </a:r>
          </a:p>
          <a:p>
            <a:r>
              <a:rPr lang="en-US" b="1" dirty="0"/>
              <a:t>Example:</a:t>
            </a:r>
          </a:p>
          <a:p>
            <a:r>
              <a:rPr lang="en-US" dirty="0"/>
              <a:t>You have a box of numbers, and you want to add them all together.</a:t>
            </a:r>
          </a:p>
          <a:p>
            <a:endParaRPr lang="en-US" dirty="0"/>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9</a:t>
            </a:fld>
            <a:endParaRPr lang="en-US"/>
          </a:p>
        </p:txBody>
      </p:sp>
    </p:spTree>
    <p:extLst>
      <p:ext uri="{BB962C8B-B14F-4D97-AF65-F5344CB8AC3E}">
        <p14:creationId xmlns:p14="http://schemas.microsoft.com/office/powerpoint/2010/main" val="399983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a:t>
            </a:r>
            <a:r>
              <a:rPr lang="en-US" b="1" dirty="0" err="1"/>
              <a:t>forEach</a:t>
            </a:r>
            <a:r>
              <a:rPr lang="en-US" b="1" dirty="0"/>
              <a:t>()</a:t>
            </a:r>
          </a:p>
          <a:p>
            <a:r>
              <a:rPr lang="en-US" b="1" dirty="0"/>
              <a:t>Imagine a pizza party 🍕</a:t>
            </a:r>
            <a:endParaRPr lang="en-US" dirty="0"/>
          </a:p>
          <a:p>
            <a:r>
              <a:rPr lang="en-US" dirty="0"/>
              <a:t>You have a box of pizza slices (array). For every slice, you do something with it, like putting toppings on it.</a:t>
            </a:r>
          </a:p>
          <a:p>
            <a:r>
              <a:rPr lang="en-US" b="1" dirty="0"/>
              <a:t>What It Does:</a:t>
            </a:r>
          </a:p>
          <a:p>
            <a:r>
              <a:rPr lang="en-US" dirty="0"/>
              <a:t>Loops through an array and does something for each item in it.</a:t>
            </a:r>
          </a:p>
          <a:p>
            <a:r>
              <a:rPr lang="en-US" b="1" dirty="0"/>
              <a:t>Example:</a:t>
            </a:r>
          </a:p>
          <a:p>
            <a:r>
              <a:rPr lang="en-US" dirty="0"/>
              <a:t>You want to say "Yummy!" for every pizza slice.</a:t>
            </a:r>
          </a:p>
          <a:p>
            <a:endParaRPr lang="en-US" dirty="0"/>
          </a:p>
          <a:p>
            <a:r>
              <a:rPr lang="en-US" b="1" dirty="0"/>
              <a:t>2. for...in</a:t>
            </a:r>
          </a:p>
          <a:p>
            <a:r>
              <a:rPr lang="en-US" b="1" dirty="0"/>
              <a:t>Imagine looking through a toy box 🧸</a:t>
            </a:r>
            <a:endParaRPr lang="en-US" dirty="0"/>
          </a:p>
          <a:p>
            <a:r>
              <a:rPr lang="en-US" dirty="0"/>
              <a:t>You look at the </a:t>
            </a:r>
            <a:r>
              <a:rPr lang="en-US" b="1" dirty="0"/>
              <a:t>labels</a:t>
            </a:r>
            <a:r>
              <a:rPr lang="en-US" dirty="0"/>
              <a:t> on each toy to see what’s inside. You’re not playing with the toys yet, just checking their names.</a:t>
            </a:r>
          </a:p>
          <a:p>
            <a:r>
              <a:rPr lang="en-US" b="1" dirty="0"/>
              <a:t>What It Does:</a:t>
            </a:r>
          </a:p>
          <a:p>
            <a:r>
              <a:rPr lang="en-US" dirty="0"/>
              <a:t>Loops through the </a:t>
            </a:r>
            <a:r>
              <a:rPr lang="en-US" b="1" dirty="0"/>
              <a:t>keys (properties)</a:t>
            </a:r>
            <a:r>
              <a:rPr lang="en-US" dirty="0"/>
              <a:t> of an object.</a:t>
            </a:r>
          </a:p>
          <a:p>
            <a:r>
              <a:rPr lang="en-US" b="1" dirty="0"/>
              <a:t>Example:</a:t>
            </a:r>
          </a:p>
          <a:p>
            <a:r>
              <a:rPr lang="en-US" dirty="0"/>
              <a:t>You have a toy box with labels on each toy.</a:t>
            </a:r>
          </a:p>
          <a:p>
            <a:endParaRPr lang="en-US" dirty="0"/>
          </a:p>
          <a:p>
            <a:r>
              <a:rPr lang="en-US" b="1" dirty="0"/>
              <a:t>Imagine passing around a box of chocolates 🍫</a:t>
            </a:r>
            <a:endParaRPr lang="en-US" dirty="0"/>
          </a:p>
          <a:p>
            <a:r>
              <a:rPr lang="en-US" dirty="0"/>
              <a:t>Each person takes one chocolate at a time to enjoy.</a:t>
            </a:r>
          </a:p>
          <a:p>
            <a:r>
              <a:rPr lang="en-US" b="1" dirty="0"/>
              <a:t>What It Does:</a:t>
            </a:r>
          </a:p>
          <a:p>
            <a:r>
              <a:rPr lang="en-US" dirty="0"/>
              <a:t>Loops through the </a:t>
            </a:r>
            <a:r>
              <a:rPr lang="en-US" b="1" dirty="0"/>
              <a:t>values</a:t>
            </a:r>
            <a:r>
              <a:rPr lang="en-US" dirty="0"/>
              <a:t> of an array or </a:t>
            </a:r>
            <a:r>
              <a:rPr lang="en-US" dirty="0" err="1"/>
              <a:t>iterable</a:t>
            </a:r>
            <a:r>
              <a:rPr lang="en-US" dirty="0"/>
              <a:t> (like strings or arrays).</a:t>
            </a:r>
          </a:p>
          <a:p>
            <a:r>
              <a:rPr lang="en-US" b="1" dirty="0"/>
              <a:t>Example:</a:t>
            </a:r>
          </a:p>
          <a:p>
            <a:r>
              <a:rPr lang="en-US" dirty="0"/>
              <a:t>You have a box of chocolates and eat each one.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10</a:t>
            </a:fld>
            <a:endParaRPr lang="en-US"/>
          </a:p>
        </p:txBody>
      </p:sp>
    </p:spTree>
    <p:extLst>
      <p:ext uri="{BB962C8B-B14F-4D97-AF65-F5344CB8AC3E}">
        <p14:creationId xmlns:p14="http://schemas.microsoft.com/office/powerpoint/2010/main" val="2971661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you have a box of candies, and you want to grab them one by one without saying, "Give me the first candy, give me the second candy..." every time. Instead, you can just take them directly and give them cool names like candy1 and candy2.</a:t>
            </a:r>
          </a:p>
          <a:p>
            <a:r>
              <a:rPr lang="en-US" dirty="0"/>
              <a:t>That’s what </a:t>
            </a:r>
            <a:r>
              <a:rPr lang="en-US" b="1" dirty="0" err="1"/>
              <a:t>destructuring</a:t>
            </a:r>
            <a:r>
              <a:rPr lang="en-US" dirty="0"/>
              <a:t> does! It lets you take items from a box (array) and assign them to variables in a super-easy way.</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15</a:t>
            </a:fld>
            <a:endParaRPr lang="en-US"/>
          </a:p>
        </p:txBody>
      </p:sp>
    </p:spTree>
    <p:extLst>
      <p:ext uri="{BB962C8B-B14F-4D97-AF65-F5344CB8AC3E}">
        <p14:creationId xmlns:p14="http://schemas.microsoft.com/office/powerpoint/2010/main" val="50204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Magic of ...</a:t>
            </a:r>
          </a:p>
          <a:p>
            <a:r>
              <a:rPr lang="en-US" dirty="0"/>
              <a:t>The </a:t>
            </a:r>
            <a:r>
              <a:rPr lang="en-US" b="1" dirty="0"/>
              <a:t>... operator</a:t>
            </a:r>
            <a:r>
              <a:rPr lang="en-US" dirty="0"/>
              <a:t> is like a magic wand 🪄 that helps you handle many items (like candies 🍬) in a super-easy way. It has two roles: </a:t>
            </a:r>
            <a:r>
              <a:rPr lang="en-US" b="1" dirty="0"/>
              <a:t>spreading</a:t>
            </a:r>
            <a:r>
              <a:rPr lang="en-US" dirty="0"/>
              <a:t> (like unwrapping candies) and </a:t>
            </a:r>
            <a:r>
              <a:rPr lang="en-US" b="1" dirty="0"/>
              <a:t>gathering</a:t>
            </a:r>
            <a:r>
              <a:rPr lang="en-US" dirty="0"/>
              <a:t> (like wrapping candies together).</a:t>
            </a:r>
          </a:p>
          <a:p>
            <a:endParaRPr lang="en-US" dirty="0"/>
          </a:p>
          <a:p>
            <a:r>
              <a:rPr lang="en-US" b="1" dirty="0"/>
              <a:t>1. Spread Operator (...)</a:t>
            </a:r>
          </a:p>
          <a:p>
            <a:r>
              <a:rPr lang="en-US" b="1" dirty="0"/>
              <a:t>Think of it as unwrapping a box of candies! 🍭</a:t>
            </a:r>
            <a:endParaRPr lang="en-US" dirty="0"/>
          </a:p>
          <a:p>
            <a:r>
              <a:rPr lang="en-US" dirty="0"/>
              <a:t>Imagine you have a candy box, and you want to spread all the candies out on the table. That’s what the spread operator does!</a:t>
            </a:r>
          </a:p>
          <a:p>
            <a:r>
              <a:rPr lang="en-US" b="1" dirty="0"/>
              <a:t>Example: Spreading an Array</a:t>
            </a:r>
          </a:p>
          <a:p>
            <a:endParaRPr lang="en-US" b="1" dirty="0"/>
          </a:p>
          <a:p>
            <a:r>
              <a:rPr lang="en-US" b="1" dirty="0"/>
              <a:t>How It Works:</a:t>
            </a:r>
          </a:p>
          <a:p>
            <a:pPr>
              <a:buFont typeface="Arial" panose="020B0604020202020204" pitchFamily="34" charset="0"/>
              <a:buChar char="•"/>
            </a:pPr>
            <a:r>
              <a:rPr lang="en-US" dirty="0"/>
              <a:t>The </a:t>
            </a:r>
            <a:r>
              <a:rPr lang="en-US" b="1" dirty="0"/>
              <a:t>...candies</a:t>
            </a:r>
            <a:r>
              <a:rPr lang="en-US" dirty="0"/>
              <a:t> takes all the candies out of the candies box and spreads them into the new box (</a:t>
            </a:r>
            <a:r>
              <a:rPr lang="en-US" dirty="0" err="1"/>
              <a:t>allCandies</a:t>
            </a:r>
            <a:r>
              <a:rPr lang="en-US" dirty="0"/>
              <a:t>).</a:t>
            </a:r>
          </a:p>
          <a:p>
            <a:endParaRPr lang="en-US" b="1" dirty="0"/>
          </a:p>
          <a:p>
            <a:endParaRPr lang="en-US" dirty="0"/>
          </a:p>
          <a:p>
            <a:r>
              <a:rPr lang="en-US" b="1" dirty="0"/>
              <a:t>2. Rest Operator (...)</a:t>
            </a:r>
          </a:p>
          <a:p>
            <a:r>
              <a:rPr lang="en-US" b="1" dirty="0"/>
              <a:t>Think of it as wrapping candies into a box! 🎁</a:t>
            </a:r>
            <a:endParaRPr lang="en-US" dirty="0"/>
          </a:p>
          <a:p>
            <a:r>
              <a:rPr lang="en-US" dirty="0"/>
              <a:t>Imagine you have many candies lying on the table, and you want to gather them into a single box. That’s what the rest operator does!</a:t>
            </a:r>
          </a:p>
          <a:p>
            <a:r>
              <a:rPr lang="en-US" b="1" dirty="0"/>
              <a:t>Example: Gathering Remaining Items</a:t>
            </a:r>
          </a:p>
          <a:p>
            <a:endParaRPr lang="en-US" dirty="0"/>
          </a:p>
          <a:p>
            <a:r>
              <a:rPr lang="en-US" b="1" dirty="0"/>
              <a:t>How It Works:</a:t>
            </a:r>
          </a:p>
          <a:p>
            <a:pPr>
              <a:buFont typeface="Arial" panose="020B0604020202020204" pitchFamily="34" charset="0"/>
              <a:buChar char="•"/>
            </a:pPr>
            <a:r>
              <a:rPr lang="en-US" dirty="0"/>
              <a:t>The </a:t>
            </a:r>
            <a:r>
              <a:rPr lang="en-US" b="1" dirty="0"/>
              <a:t>...</a:t>
            </a:r>
            <a:r>
              <a:rPr lang="en-US" b="1" dirty="0" err="1"/>
              <a:t>otherCandies</a:t>
            </a:r>
            <a:r>
              <a:rPr lang="en-US" dirty="0"/>
              <a:t> gathers all the candies (except the first one) and puts them into the </a:t>
            </a:r>
            <a:r>
              <a:rPr lang="en-US" dirty="0" err="1"/>
              <a:t>otherCandies</a:t>
            </a:r>
            <a:r>
              <a:rPr lang="en-US" dirty="0"/>
              <a:t> box.</a:t>
            </a:r>
          </a:p>
          <a:p>
            <a:endParaRPr lang="en-US" dirty="0"/>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16</a:t>
            </a:fld>
            <a:endParaRPr lang="en-US"/>
          </a:p>
        </p:txBody>
      </p:sp>
    </p:spTree>
    <p:extLst>
      <p:ext uri="{BB962C8B-B14F-4D97-AF65-F5344CB8AC3E}">
        <p14:creationId xmlns:p14="http://schemas.microsoft.com/office/powerpoint/2010/main" val="2202980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export?</a:t>
            </a:r>
          </a:p>
          <a:p>
            <a:r>
              <a:rPr lang="en-US" b="1" dirty="0"/>
              <a:t>Imagine you baked some cookies 🍪 and want to share them with your friends.</a:t>
            </a:r>
            <a:br>
              <a:rPr lang="en-US" dirty="0"/>
            </a:br>
            <a:r>
              <a:rPr lang="en-US" dirty="0"/>
              <a:t>You can “export” the cookies so others can take them and enjoy them.</a:t>
            </a:r>
          </a:p>
          <a:p>
            <a:r>
              <a:rPr lang="en-US" dirty="0"/>
              <a:t>In JavaScript, export is used to send things (like functions, variables, or objects) from one file to another so they can be used there.</a:t>
            </a:r>
          </a:p>
          <a:p>
            <a:endParaRPr lang="en-US" dirty="0"/>
          </a:p>
          <a:p>
            <a:r>
              <a:rPr lang="en-US" b="1" dirty="0"/>
              <a:t>What is import?</a:t>
            </a:r>
          </a:p>
          <a:p>
            <a:r>
              <a:rPr lang="en-US" b="1" dirty="0"/>
              <a:t>Now your friends want to grab the cookies 🍪 you exported.</a:t>
            </a:r>
            <a:br>
              <a:rPr lang="en-US" dirty="0"/>
            </a:br>
            <a:r>
              <a:rPr lang="en-US" dirty="0"/>
              <a:t>They use import to bring the cookies into their home (file).</a:t>
            </a:r>
          </a:p>
          <a:p>
            <a:endParaRPr lang="en-US" dirty="0"/>
          </a:p>
        </p:txBody>
      </p:sp>
      <p:sp>
        <p:nvSpPr>
          <p:cNvPr id="4" name="Slide Number Placeholder 3"/>
          <p:cNvSpPr>
            <a:spLocks noGrp="1"/>
          </p:cNvSpPr>
          <p:nvPr>
            <p:ph type="sldNum" sz="quarter" idx="5"/>
          </p:nvPr>
        </p:nvSpPr>
        <p:spPr/>
        <p:txBody>
          <a:bodyPr/>
          <a:lstStyle/>
          <a:p>
            <a:fld id="{93107F4C-B5AF-2446-AB52-B753F580BD3B}" type="slidenum">
              <a:rPr lang="en-US" smtClean="0"/>
              <a:t>17</a:t>
            </a:fld>
            <a:endParaRPr lang="en-US"/>
          </a:p>
        </p:txBody>
      </p:sp>
    </p:spTree>
    <p:extLst>
      <p:ext uri="{BB962C8B-B14F-4D97-AF65-F5344CB8AC3E}">
        <p14:creationId xmlns:p14="http://schemas.microsoft.com/office/powerpoint/2010/main" val="736574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D32B-D408-3F27-4B1C-BF329A492CD3}"/>
              </a:ext>
            </a:extLst>
          </p:cNvPr>
          <p:cNvSpPr>
            <a:spLocks noGrp="1"/>
          </p:cNvSpPr>
          <p:nvPr>
            <p:ph type="ctrTitle"/>
          </p:nvPr>
        </p:nvSpPr>
        <p:spPr>
          <a:xfrm>
            <a:off x="1524000" y="3032089"/>
            <a:ext cx="9144000" cy="793821"/>
          </a:xfrm>
          <a:prstGeom prst="rect">
            <a:avLst/>
          </a:prstGeom>
        </p:spPr>
        <p:txBody>
          <a:bodyPr anchor="b"/>
          <a:lstStyle>
            <a:lvl1pPr algn="ctr">
              <a:defRPr sz="4000" b="1">
                <a:solidFill>
                  <a:srgbClr val="FF0000"/>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Tree>
    <p:extLst>
      <p:ext uri="{BB962C8B-B14F-4D97-AF65-F5344CB8AC3E}">
        <p14:creationId xmlns:p14="http://schemas.microsoft.com/office/powerpoint/2010/main" val="316086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5AFB-860E-C7C8-648E-1F946396564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B94382-5BD8-9CDD-B778-2AEB625B8F3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62A39-9466-4E86-CA28-1FBFBFA4F10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12/8/24</a:t>
            </a:fld>
            <a:endParaRPr lang="en-US"/>
          </a:p>
        </p:txBody>
      </p:sp>
      <p:sp>
        <p:nvSpPr>
          <p:cNvPr id="5" name="Footer Placeholder 4">
            <a:extLst>
              <a:ext uri="{FF2B5EF4-FFF2-40B4-BE49-F238E27FC236}">
                <a16:creationId xmlns:a16="http://schemas.microsoft.com/office/drawing/2014/main" id="{CC08F216-4263-435F-5E00-A365817725E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6060FA4-55DF-7E66-1544-7F2858935BF6}"/>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280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2BA3C-A041-3EED-4115-50A744104AE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D91EB9-138E-6DBA-213E-5162FD8787E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47E9C-3BC7-A53B-60B9-867E3DEEC6A9}"/>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12/8/24</a:t>
            </a:fld>
            <a:endParaRPr lang="en-US"/>
          </a:p>
        </p:txBody>
      </p:sp>
      <p:sp>
        <p:nvSpPr>
          <p:cNvPr id="5" name="Footer Placeholder 4">
            <a:extLst>
              <a:ext uri="{FF2B5EF4-FFF2-40B4-BE49-F238E27FC236}">
                <a16:creationId xmlns:a16="http://schemas.microsoft.com/office/drawing/2014/main" id="{68545482-40D8-0EB2-4D76-B79382F98DA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BC3B101-CAE5-82D5-A60A-6F8C60C00BD1}"/>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257992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7A62B-3D12-0E89-F741-B08C6853BC1A}"/>
              </a:ext>
            </a:extLst>
          </p:cNvPr>
          <p:cNvSpPr>
            <a:spLocks noGrp="1"/>
          </p:cNvSpPr>
          <p:nvPr>
            <p:ph type="title"/>
          </p:nvPr>
        </p:nvSpPr>
        <p:spPr>
          <a:xfrm>
            <a:off x="1376624" y="1512786"/>
            <a:ext cx="9415306" cy="854347"/>
          </a:xfrm>
          <a:prstGeom prst="rect">
            <a:avLst/>
          </a:prstGeom>
        </p:spPr>
        <p:txBody>
          <a:bodyPr/>
          <a:lstStyle>
            <a:lvl1pPr>
              <a:defRPr sz="3600" b="1">
                <a:solidFill>
                  <a:srgbClr val="FF0000"/>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9E28EFED-6108-42F0-62FC-62A767D13A6D}"/>
              </a:ext>
            </a:extLst>
          </p:cNvPr>
          <p:cNvSpPr>
            <a:spLocks noGrp="1"/>
          </p:cNvSpPr>
          <p:nvPr>
            <p:ph idx="1"/>
          </p:nvPr>
        </p:nvSpPr>
        <p:spPr>
          <a:xfrm>
            <a:off x="1376624" y="2602523"/>
            <a:ext cx="9415306" cy="3574439"/>
          </a:xfrm>
          <a:prstGeom prst="rect">
            <a:avLst/>
          </a:prstGeom>
        </p:spPr>
        <p:txBody>
          <a:bodyPr/>
          <a:lstStyle>
            <a:lvl1pPr>
              <a:defRPr>
                <a:solidFill>
                  <a:schemeClr val="tx1"/>
                </a:solidFill>
                <a:latin typeface="Dreaming Outloud Pro" panose="03050502040302030504" pitchFamily="66" charset="77"/>
                <a:cs typeface="Dreaming Outloud Pro" panose="03050502040302030504" pitchFamily="66" charset="77"/>
              </a:defRPr>
            </a:lvl1pPr>
            <a:lvl2pPr>
              <a:defRPr>
                <a:solidFill>
                  <a:schemeClr val="tx1"/>
                </a:solidFill>
                <a:latin typeface="Dreaming Outloud Pro" panose="03050502040302030504" pitchFamily="66" charset="77"/>
                <a:cs typeface="Dreaming Outloud Pro" panose="03050502040302030504" pitchFamily="66" charset="77"/>
              </a:defRPr>
            </a:lvl2pPr>
            <a:lvl3pPr>
              <a:defRPr>
                <a:solidFill>
                  <a:schemeClr val="tx1"/>
                </a:solidFill>
                <a:latin typeface="Dreaming Outloud Pro" panose="03050502040302030504" pitchFamily="66" charset="77"/>
                <a:cs typeface="Dreaming Outloud Pro" panose="03050502040302030504" pitchFamily="66" charset="77"/>
              </a:defRPr>
            </a:lvl3pPr>
            <a:lvl4pPr>
              <a:defRPr>
                <a:solidFill>
                  <a:schemeClr val="tx1"/>
                </a:solidFill>
                <a:latin typeface="Dreaming Outloud Pro" panose="03050502040302030504" pitchFamily="66" charset="77"/>
                <a:cs typeface="Dreaming Outloud Pro" panose="03050502040302030504" pitchFamily="66" charset="77"/>
              </a:defRPr>
            </a:lvl4pPr>
            <a:lvl5pPr>
              <a:defRPr>
                <a:solidFill>
                  <a:schemeClr val="tx1"/>
                </a:solidFill>
                <a:latin typeface="Dreaming Outloud Pro" panose="03050502040302030504" pitchFamily="66" charset="77"/>
                <a:cs typeface="Dreaming Outloud Pro" panose="03050502040302030504" pitchFamily="66"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A35672A-2F93-F848-72EC-D24AEC97E202}"/>
              </a:ext>
            </a:extLst>
          </p:cNvPr>
          <p:cNvSpPr>
            <a:spLocks noGrp="1"/>
          </p:cNvSpPr>
          <p:nvPr>
            <p:ph type="ftr" sz="quarter" idx="11"/>
          </p:nvPr>
        </p:nvSpPr>
        <p:spPr>
          <a:xfrm>
            <a:off x="838200" y="6356349"/>
            <a:ext cx="1024054" cy="365125"/>
          </a:xfrm>
          <a:prstGeom prst="rect">
            <a:avLst/>
          </a:prstGeom>
        </p:spPr>
        <p:txBody>
          <a:bodyPr/>
          <a:lstStyle>
            <a:lvl1pPr>
              <a:defRPr sz="1200"/>
            </a:lvl1pPr>
          </a:lstStyle>
          <a:p>
            <a:endParaRPr lang="en-US" dirty="0"/>
          </a:p>
        </p:txBody>
      </p:sp>
      <p:sp>
        <p:nvSpPr>
          <p:cNvPr id="6" name="Slide Number Placeholder 5">
            <a:extLst>
              <a:ext uri="{FF2B5EF4-FFF2-40B4-BE49-F238E27FC236}">
                <a16:creationId xmlns:a16="http://schemas.microsoft.com/office/drawing/2014/main" id="{82ECF79D-3084-4403-B7E5-A3C5474EEFDA}"/>
              </a:ext>
            </a:extLst>
          </p:cNvPr>
          <p:cNvSpPr>
            <a:spLocks noGrp="1"/>
          </p:cNvSpPr>
          <p:nvPr>
            <p:ph type="sldNum" sz="quarter" idx="12"/>
          </p:nvPr>
        </p:nvSpPr>
        <p:spPr>
          <a:xfrm>
            <a:off x="2085278" y="6356350"/>
            <a:ext cx="9268522" cy="365125"/>
          </a:xfrm>
          <a:prstGeom prst="rect">
            <a:avLst/>
          </a:prstGeom>
        </p:spPr>
        <p:txBody>
          <a:bodyPr/>
          <a:lstStyle>
            <a:lvl1pPr algn="r">
              <a:defRPr sz="1200" i="0" u="none"/>
            </a:lvl1pPr>
          </a:lstStyle>
          <a:p>
            <a:fld id="{91B646A4-D2D9-AB46-B32F-59AB6168B08C}" type="slidenum">
              <a:rPr lang="en-US" smtClean="0"/>
              <a:pPr/>
              <a:t>‹#›</a:t>
            </a:fld>
            <a:endParaRPr lang="en-US" dirty="0"/>
          </a:p>
        </p:txBody>
      </p:sp>
    </p:spTree>
    <p:extLst>
      <p:ext uri="{BB962C8B-B14F-4D97-AF65-F5344CB8AC3E}">
        <p14:creationId xmlns:p14="http://schemas.microsoft.com/office/powerpoint/2010/main" val="2261986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78DB-073C-F6FB-AD41-02D89E215597}"/>
              </a:ext>
            </a:extLst>
          </p:cNvPr>
          <p:cNvSpPr>
            <a:spLocks noGrp="1"/>
          </p:cNvSpPr>
          <p:nvPr>
            <p:ph type="title"/>
          </p:nvPr>
        </p:nvSpPr>
        <p:spPr>
          <a:xfrm>
            <a:off x="1306286" y="1329767"/>
            <a:ext cx="9606224" cy="740193"/>
          </a:xfrm>
          <a:prstGeom prst="rect">
            <a:avLst/>
          </a:prstGeom>
        </p:spPr>
        <p:txBody>
          <a:bodyPr/>
          <a:lstStyle>
            <a:lvl1pPr>
              <a:defRPr sz="3600">
                <a:solidFill>
                  <a:srgbClr val="FF0000"/>
                </a:solidFill>
                <a:latin typeface="Dreaming Outloud Pro" panose="03050502040302030504" pitchFamily="66" charset="77"/>
                <a:cs typeface="Dreaming Outloud Pro" panose="03050502040302030504" pitchFamily="66"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99F5A368-027B-DD3E-6484-4486D101FDA9}"/>
              </a:ext>
            </a:extLst>
          </p:cNvPr>
          <p:cNvSpPr>
            <a:spLocks noGrp="1"/>
          </p:cNvSpPr>
          <p:nvPr>
            <p:ph sz="half" idx="1"/>
          </p:nvPr>
        </p:nvSpPr>
        <p:spPr>
          <a:xfrm>
            <a:off x="1306286" y="2280977"/>
            <a:ext cx="4713514" cy="3895986"/>
          </a:xfrm>
          <a:prstGeom prst="rect">
            <a:avLst/>
          </a:prstGeom>
        </p:spPr>
        <p:txBody>
          <a:bodyPr/>
          <a:lstStyle>
            <a:lvl1pPr>
              <a:defRPr>
                <a:latin typeface="Dreaming Outloud Pro" panose="03050502040302030504" pitchFamily="66" charset="77"/>
                <a:cs typeface="Dreaming Outloud Pro" panose="03050502040302030504" pitchFamily="66" charset="77"/>
              </a:defRPr>
            </a:lvl1pPr>
            <a:lvl2pPr>
              <a:defRPr>
                <a:latin typeface="Dreaming Outloud Pro" panose="03050502040302030504" pitchFamily="66" charset="77"/>
                <a:cs typeface="Dreaming Outloud Pro" panose="03050502040302030504" pitchFamily="66" charset="77"/>
              </a:defRPr>
            </a:lvl2pPr>
            <a:lvl3pPr>
              <a:defRPr>
                <a:latin typeface="Dreaming Outloud Pro" panose="03050502040302030504" pitchFamily="66" charset="77"/>
                <a:cs typeface="Dreaming Outloud Pro" panose="03050502040302030504" pitchFamily="66" charset="77"/>
              </a:defRPr>
            </a:lvl3pPr>
            <a:lvl4pPr>
              <a:defRPr>
                <a:latin typeface="Dreaming Outloud Pro" panose="03050502040302030504" pitchFamily="66" charset="77"/>
                <a:cs typeface="Dreaming Outloud Pro" panose="03050502040302030504" pitchFamily="66" charset="77"/>
              </a:defRPr>
            </a:lvl4pPr>
            <a:lvl5pPr>
              <a:defRPr>
                <a:latin typeface="Dreaming Outloud Pro" panose="03050502040302030504" pitchFamily="66" charset="77"/>
                <a:cs typeface="Dreaming Outloud Pro" panose="03050502040302030504" pitchFamily="66"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a:t>
            </a:r>
            <a:r>
              <a:rPr lang="en-US" dirty="0" err="1"/>
              <a:t>levelå</a:t>
            </a:r>
            <a:endParaRPr lang="en-US" dirty="0"/>
          </a:p>
        </p:txBody>
      </p:sp>
      <p:sp>
        <p:nvSpPr>
          <p:cNvPr id="4" name="Content Placeholder 3">
            <a:extLst>
              <a:ext uri="{FF2B5EF4-FFF2-40B4-BE49-F238E27FC236}">
                <a16:creationId xmlns:a16="http://schemas.microsoft.com/office/drawing/2014/main" id="{F4A7E504-8B3E-569F-905B-6AAE531996EA}"/>
              </a:ext>
            </a:extLst>
          </p:cNvPr>
          <p:cNvSpPr>
            <a:spLocks noGrp="1"/>
          </p:cNvSpPr>
          <p:nvPr>
            <p:ph sz="half" idx="2"/>
          </p:nvPr>
        </p:nvSpPr>
        <p:spPr>
          <a:xfrm>
            <a:off x="6172200" y="2280977"/>
            <a:ext cx="4740310" cy="3895986"/>
          </a:xfrm>
          <a:prstGeom prst="rect">
            <a:avLst/>
          </a:prstGeom>
        </p:spPr>
        <p:txBody>
          <a:bodyPr/>
          <a:lstStyle>
            <a:lvl1pPr>
              <a:defRPr>
                <a:latin typeface="Bradley Hand" pitchFamily="2" charset="77"/>
              </a:defRPr>
            </a:lvl1pPr>
            <a:lvl2pPr>
              <a:defRPr>
                <a:latin typeface="Bradley Hand" pitchFamily="2" charset="77"/>
              </a:defRPr>
            </a:lvl2pPr>
            <a:lvl3pPr>
              <a:defRPr>
                <a:latin typeface="Bradley Hand" pitchFamily="2" charset="77"/>
              </a:defRPr>
            </a:lvl3pPr>
            <a:lvl4pPr>
              <a:defRPr>
                <a:latin typeface="Bradley Hand" pitchFamily="2" charset="77"/>
              </a:defRPr>
            </a:lvl4pPr>
            <a:lvl5pPr>
              <a:defRPr>
                <a:latin typeface="Bradley Han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0529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022C-30D9-CAFC-E866-AAEA94E4C48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4BA5B9-F78D-C95E-E741-8A02D9FD3DB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AF62EF-565D-8B82-DD3A-01BB98BB1F2D}"/>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12/8/24</a:t>
            </a:fld>
            <a:endParaRPr lang="en-US"/>
          </a:p>
        </p:txBody>
      </p:sp>
      <p:sp>
        <p:nvSpPr>
          <p:cNvPr id="5" name="Footer Placeholder 4">
            <a:extLst>
              <a:ext uri="{FF2B5EF4-FFF2-40B4-BE49-F238E27FC236}">
                <a16:creationId xmlns:a16="http://schemas.microsoft.com/office/drawing/2014/main" id="{44431445-5542-38C5-2717-BB0A8B65DD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89CF287-75D2-B571-9EA3-227A4A13C149}"/>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77794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6659-452D-0E45-DB77-78D1876065B1}"/>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CC5103B-5C28-3877-F872-8933C14E77B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7BF085-2EF8-E25A-EE3E-A74728C0E0BE}"/>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23186C-4EEF-CD8F-07E2-9DABB1AF8FC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5DEF05-8D96-6D3F-F90F-1834FA32D216}"/>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E51F7C-15C2-873D-263A-20F29E177CBE}"/>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12/8/24</a:t>
            </a:fld>
            <a:endParaRPr lang="en-US"/>
          </a:p>
        </p:txBody>
      </p:sp>
      <p:sp>
        <p:nvSpPr>
          <p:cNvPr id="8" name="Footer Placeholder 7">
            <a:extLst>
              <a:ext uri="{FF2B5EF4-FFF2-40B4-BE49-F238E27FC236}">
                <a16:creationId xmlns:a16="http://schemas.microsoft.com/office/drawing/2014/main" id="{A251147A-1003-62D1-449B-3B8BA5AF6E7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653F902-401D-F2B4-EE3F-CD9ECC54B57E}"/>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12208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030B-612B-2786-442A-52C13B6FF5F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4DC57F6-66AE-6C6B-7D4F-96A4E5936AAF}"/>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12/8/24</a:t>
            </a:fld>
            <a:endParaRPr lang="en-US"/>
          </a:p>
        </p:txBody>
      </p:sp>
      <p:sp>
        <p:nvSpPr>
          <p:cNvPr id="4" name="Footer Placeholder 3">
            <a:extLst>
              <a:ext uri="{FF2B5EF4-FFF2-40B4-BE49-F238E27FC236}">
                <a16:creationId xmlns:a16="http://schemas.microsoft.com/office/drawing/2014/main" id="{319175BC-BA31-2440-02A3-CC3C2A9BE3C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7CEE633-0D96-0F65-E4B9-E70639802D02}"/>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169949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E78AB5-11C3-A100-651D-82CA868F0CA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12/8/24</a:t>
            </a:fld>
            <a:endParaRPr lang="en-US"/>
          </a:p>
        </p:txBody>
      </p:sp>
      <p:sp>
        <p:nvSpPr>
          <p:cNvPr id="3" name="Footer Placeholder 2">
            <a:extLst>
              <a:ext uri="{FF2B5EF4-FFF2-40B4-BE49-F238E27FC236}">
                <a16:creationId xmlns:a16="http://schemas.microsoft.com/office/drawing/2014/main" id="{EB20F585-52BF-102B-6E02-4610B3A268D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A157AB60-5A9A-1572-F5F3-3AACF62509C8}"/>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2910080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D9BDF-DDDC-5D36-7224-11FC0FDF5227}"/>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E2C651-A558-219B-69F1-431054EA719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766625-9F61-AAC6-BAD2-2FFCED92A99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4E2199-23A3-75F6-05F6-DF9F14392F14}"/>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12/8/24</a:t>
            </a:fld>
            <a:endParaRPr lang="en-US"/>
          </a:p>
        </p:txBody>
      </p:sp>
      <p:sp>
        <p:nvSpPr>
          <p:cNvPr id="6" name="Footer Placeholder 5">
            <a:extLst>
              <a:ext uri="{FF2B5EF4-FFF2-40B4-BE49-F238E27FC236}">
                <a16:creationId xmlns:a16="http://schemas.microsoft.com/office/drawing/2014/main" id="{C28002D7-470E-4FBB-78E4-C69B5CA1B4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66DC398D-9E33-7555-B7C4-D1A7EFBD46C0}"/>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31839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5AD4-3C66-BB37-5D8A-CA68489944F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C5C419-32B6-A2AB-7776-E9DDFB1F06B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32060-DE46-35F3-AEF9-B0E7F94F931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221DBB-2BC2-5256-FB51-229ACB6DDD91}"/>
              </a:ext>
            </a:extLst>
          </p:cNvPr>
          <p:cNvSpPr>
            <a:spLocks noGrp="1"/>
          </p:cNvSpPr>
          <p:nvPr>
            <p:ph type="dt" sz="half" idx="10"/>
          </p:nvPr>
        </p:nvSpPr>
        <p:spPr>
          <a:xfrm>
            <a:off x="838200" y="6356350"/>
            <a:ext cx="2743200" cy="365125"/>
          </a:xfrm>
          <a:prstGeom prst="rect">
            <a:avLst/>
          </a:prstGeom>
        </p:spPr>
        <p:txBody>
          <a:bodyPr/>
          <a:lstStyle/>
          <a:p>
            <a:fld id="{D29F4D1E-2136-1242-9FBF-7C2FA9BCF4E2}" type="datetimeFigureOut">
              <a:rPr lang="en-US" smtClean="0"/>
              <a:t>12/8/24</a:t>
            </a:fld>
            <a:endParaRPr lang="en-US"/>
          </a:p>
        </p:txBody>
      </p:sp>
      <p:sp>
        <p:nvSpPr>
          <p:cNvPr id="6" name="Footer Placeholder 5">
            <a:extLst>
              <a:ext uri="{FF2B5EF4-FFF2-40B4-BE49-F238E27FC236}">
                <a16:creationId xmlns:a16="http://schemas.microsoft.com/office/drawing/2014/main" id="{2865A77D-76B7-65DD-22C7-82237FF97D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D6C250B-8D56-A926-C7C7-8ABC85130CE6}"/>
              </a:ext>
            </a:extLst>
          </p:cNvPr>
          <p:cNvSpPr>
            <a:spLocks noGrp="1"/>
          </p:cNvSpPr>
          <p:nvPr>
            <p:ph type="sldNum" sz="quarter" idx="12"/>
          </p:nvPr>
        </p:nvSpPr>
        <p:spPr>
          <a:xfrm>
            <a:off x="8610600" y="6356350"/>
            <a:ext cx="2743200" cy="365125"/>
          </a:xfrm>
          <a:prstGeom prst="rect">
            <a:avLst/>
          </a:prstGeom>
        </p:spPr>
        <p:txBody>
          <a:bodyPr/>
          <a:lstStyle/>
          <a:p>
            <a:fld id="{91B646A4-D2D9-AB46-B32F-59AB6168B08C}" type="slidenum">
              <a:rPr lang="en-US" smtClean="0"/>
              <a:t>‹#›</a:t>
            </a:fld>
            <a:endParaRPr lang="en-US"/>
          </a:p>
        </p:txBody>
      </p:sp>
    </p:spTree>
    <p:extLst>
      <p:ext uri="{BB962C8B-B14F-4D97-AF65-F5344CB8AC3E}">
        <p14:creationId xmlns:p14="http://schemas.microsoft.com/office/powerpoint/2010/main" val="69032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93BC4-F314-9D9B-7EC6-B291EB83EC60}"/>
              </a:ext>
            </a:extLst>
          </p:cNvPr>
          <p:cNvSpPr txBox="1"/>
          <p:nvPr userDrawn="1"/>
        </p:nvSpPr>
        <p:spPr>
          <a:xfrm>
            <a:off x="1275729" y="457759"/>
            <a:ext cx="2060324" cy="584775"/>
          </a:xfrm>
          <a:prstGeom prst="rect">
            <a:avLst/>
          </a:prstGeom>
          <a:noFill/>
        </p:spPr>
        <p:txBody>
          <a:bodyPr wrap="square" rtlCol="0">
            <a:spAutoFit/>
          </a:bodyPr>
          <a:lstStyle/>
          <a:p>
            <a:pPr algn="ctr"/>
            <a:r>
              <a:rPr lang="en-US" sz="3200" b="1" dirty="0">
                <a:solidFill>
                  <a:srgbClr val="FF0000"/>
                </a:solidFill>
                <a:latin typeface="Dreaming Outloud Pro" panose="03050502040302030504" pitchFamily="66" charset="77"/>
                <a:cs typeface="Dreaming Outloud Pro" panose="03050502040302030504" pitchFamily="66" charset="77"/>
              </a:rPr>
              <a:t>React JS</a:t>
            </a:r>
          </a:p>
        </p:txBody>
      </p:sp>
      <p:pic>
        <p:nvPicPr>
          <p:cNvPr id="4" name="Picture 3" descr="A blue and white symbol&#10;&#10;Description automatically generated">
            <a:extLst>
              <a:ext uri="{FF2B5EF4-FFF2-40B4-BE49-F238E27FC236}">
                <a16:creationId xmlns:a16="http://schemas.microsoft.com/office/drawing/2014/main" id="{43AD7E35-089C-22AC-0E5D-70527AFC4877}"/>
              </a:ext>
            </a:extLst>
          </p:cNvPr>
          <p:cNvPicPr>
            <a:picLocks noChangeAspect="1"/>
          </p:cNvPicPr>
          <p:nvPr userDrawn="1"/>
        </p:nvPicPr>
        <p:blipFill>
          <a:blip r:embed="rId13"/>
          <a:stretch>
            <a:fillRect/>
          </a:stretch>
        </p:blipFill>
        <p:spPr>
          <a:xfrm>
            <a:off x="195105" y="195517"/>
            <a:ext cx="1080624" cy="1080624"/>
          </a:xfrm>
          <a:prstGeom prst="rect">
            <a:avLst/>
          </a:prstGeom>
        </p:spPr>
      </p:pic>
      <p:pic>
        <p:nvPicPr>
          <p:cNvPr id="6" name="Picture 5" descr="A yellow rectangular sign with black letters&#10;&#10;Description automatically generated">
            <a:extLst>
              <a:ext uri="{FF2B5EF4-FFF2-40B4-BE49-F238E27FC236}">
                <a16:creationId xmlns:a16="http://schemas.microsoft.com/office/drawing/2014/main" id="{676CAA7D-BFF4-A87C-41CE-5B3CAACA158C}"/>
              </a:ext>
            </a:extLst>
          </p:cNvPr>
          <p:cNvPicPr>
            <a:picLocks noChangeAspect="1"/>
          </p:cNvPicPr>
          <p:nvPr userDrawn="1"/>
        </p:nvPicPr>
        <p:blipFill>
          <a:blip r:embed="rId14"/>
          <a:stretch>
            <a:fillRect/>
          </a:stretch>
        </p:blipFill>
        <p:spPr>
          <a:xfrm>
            <a:off x="10949190" y="195517"/>
            <a:ext cx="1047705" cy="1047705"/>
          </a:xfrm>
          <a:prstGeom prst="rect">
            <a:avLst/>
          </a:prstGeom>
        </p:spPr>
      </p:pic>
      <p:pic>
        <p:nvPicPr>
          <p:cNvPr id="9" name="Picture 8" descr="A blue and green atom symbol&#10;&#10;Description automatically generated">
            <a:extLst>
              <a:ext uri="{FF2B5EF4-FFF2-40B4-BE49-F238E27FC236}">
                <a16:creationId xmlns:a16="http://schemas.microsoft.com/office/drawing/2014/main" id="{3CD9B67D-9932-B967-60A1-67C398C553FE}"/>
              </a:ext>
            </a:extLst>
          </p:cNvPr>
          <p:cNvPicPr>
            <a:picLocks noChangeAspect="1"/>
          </p:cNvPicPr>
          <p:nvPr userDrawn="1"/>
        </p:nvPicPr>
        <p:blipFill>
          <a:blip r:embed="rId15">
            <a:alphaModFix amt="20000"/>
          </a:blip>
          <a:stretch>
            <a:fillRect/>
          </a:stretch>
        </p:blipFill>
        <p:spPr>
          <a:xfrm>
            <a:off x="-1489033" y="3156229"/>
            <a:ext cx="5529524" cy="5529524"/>
          </a:xfrm>
          <a:prstGeom prst="rect">
            <a:avLst/>
          </a:prstGeom>
        </p:spPr>
      </p:pic>
    </p:spTree>
    <p:extLst>
      <p:ext uri="{BB962C8B-B14F-4D97-AF65-F5344CB8AC3E}">
        <p14:creationId xmlns:p14="http://schemas.microsoft.com/office/powerpoint/2010/main" val="403897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scii.co.uk/art" TargetMode="External"/><Relationship Id="rId2" Type="http://schemas.openxmlformats.org/officeDocument/2006/relationships/hyperlink" Target="https://carbon.now.sh/"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886A-8BD8-C8B7-CB5F-2752CC1C87E4}"/>
              </a:ext>
            </a:extLst>
          </p:cNvPr>
          <p:cNvSpPr>
            <a:spLocks noGrp="1"/>
          </p:cNvSpPr>
          <p:nvPr>
            <p:ph type="ctrTitle"/>
          </p:nvPr>
        </p:nvSpPr>
        <p:spPr/>
        <p:txBody>
          <a:bodyPr/>
          <a:lstStyle/>
          <a:p>
            <a:r>
              <a:rPr lang="en-US" dirty="0"/>
              <a:t>Day 7 – JavaScript Fundamental</a:t>
            </a:r>
          </a:p>
        </p:txBody>
      </p:sp>
    </p:spTree>
    <p:extLst>
      <p:ext uri="{BB962C8B-B14F-4D97-AF65-F5344CB8AC3E}">
        <p14:creationId xmlns:p14="http://schemas.microsoft.com/office/powerpoint/2010/main" val="30570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DC2E-CA18-7A8C-DC51-0BDF371BD323}"/>
              </a:ext>
            </a:extLst>
          </p:cNvPr>
          <p:cNvSpPr>
            <a:spLocks noGrp="1"/>
          </p:cNvSpPr>
          <p:nvPr>
            <p:ph type="title"/>
          </p:nvPr>
        </p:nvSpPr>
        <p:spPr/>
        <p:txBody>
          <a:bodyPr/>
          <a:lstStyle/>
          <a:p>
            <a:r>
              <a:rPr lang="en-US" dirty="0"/>
              <a:t>More: </a:t>
            </a:r>
            <a:r>
              <a:rPr lang="en-US" dirty="0" err="1"/>
              <a:t>forEach</a:t>
            </a:r>
            <a:r>
              <a:rPr lang="en-US" dirty="0"/>
              <a:t>(), for(… in …), for(… of …) ……</a:t>
            </a:r>
          </a:p>
        </p:txBody>
      </p:sp>
      <p:pic>
        <p:nvPicPr>
          <p:cNvPr id="7" name="Picture 6" descr="A screen shot of a computer code&#10;&#10;Description automatically generated">
            <a:extLst>
              <a:ext uri="{FF2B5EF4-FFF2-40B4-BE49-F238E27FC236}">
                <a16:creationId xmlns:a16="http://schemas.microsoft.com/office/drawing/2014/main" id="{B6C19741-ED2E-3D95-EF47-582056521A4D}"/>
              </a:ext>
            </a:extLst>
          </p:cNvPr>
          <p:cNvPicPr>
            <a:picLocks noChangeAspect="1"/>
          </p:cNvPicPr>
          <p:nvPr/>
        </p:nvPicPr>
        <p:blipFill>
          <a:blip r:embed="rId3"/>
          <a:stretch>
            <a:fillRect/>
          </a:stretch>
        </p:blipFill>
        <p:spPr>
          <a:xfrm>
            <a:off x="-162046" y="1697125"/>
            <a:ext cx="4485505" cy="3463750"/>
          </a:xfrm>
          <a:prstGeom prst="rect">
            <a:avLst/>
          </a:prstGeom>
        </p:spPr>
      </p:pic>
      <p:pic>
        <p:nvPicPr>
          <p:cNvPr id="9" name="Picture 8" descr="A screen shot of a computer code&#10;&#10;Description automatically generated">
            <a:extLst>
              <a:ext uri="{FF2B5EF4-FFF2-40B4-BE49-F238E27FC236}">
                <a16:creationId xmlns:a16="http://schemas.microsoft.com/office/drawing/2014/main" id="{7EB264D8-0575-D1AC-7B92-76802D2C64E1}"/>
              </a:ext>
            </a:extLst>
          </p:cNvPr>
          <p:cNvPicPr>
            <a:picLocks noChangeAspect="1"/>
          </p:cNvPicPr>
          <p:nvPr/>
        </p:nvPicPr>
        <p:blipFill>
          <a:blip r:embed="rId4"/>
          <a:stretch>
            <a:fillRect/>
          </a:stretch>
        </p:blipFill>
        <p:spPr>
          <a:xfrm>
            <a:off x="3636469" y="3958542"/>
            <a:ext cx="4919062" cy="3152792"/>
          </a:xfrm>
          <a:prstGeom prst="rect">
            <a:avLst/>
          </a:prstGeom>
        </p:spPr>
      </p:pic>
      <p:pic>
        <p:nvPicPr>
          <p:cNvPr id="11" name="Picture 10" descr="A screen shot of a computer code&#10;&#10;Description automatically generated">
            <a:extLst>
              <a:ext uri="{FF2B5EF4-FFF2-40B4-BE49-F238E27FC236}">
                <a16:creationId xmlns:a16="http://schemas.microsoft.com/office/drawing/2014/main" id="{8A02EFE7-084B-9039-3149-E6E278BE5704}"/>
              </a:ext>
            </a:extLst>
          </p:cNvPr>
          <p:cNvPicPr>
            <a:picLocks noChangeAspect="1"/>
          </p:cNvPicPr>
          <p:nvPr/>
        </p:nvPicPr>
        <p:blipFill>
          <a:blip r:embed="rId5"/>
          <a:stretch>
            <a:fillRect/>
          </a:stretch>
        </p:blipFill>
        <p:spPr>
          <a:xfrm>
            <a:off x="7868543" y="1816778"/>
            <a:ext cx="4277954" cy="3344097"/>
          </a:xfrm>
          <a:prstGeom prst="rect">
            <a:avLst/>
          </a:prstGeom>
        </p:spPr>
      </p:pic>
    </p:spTree>
    <p:extLst>
      <p:ext uri="{BB962C8B-B14F-4D97-AF65-F5344CB8AC3E}">
        <p14:creationId xmlns:p14="http://schemas.microsoft.com/office/powerpoint/2010/main" val="1515794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53D0-7FA6-BF74-53DC-98FAA4754882}"/>
              </a:ext>
            </a:extLst>
          </p:cNvPr>
          <p:cNvSpPr>
            <a:spLocks noGrp="1"/>
          </p:cNvSpPr>
          <p:nvPr>
            <p:ph type="title"/>
          </p:nvPr>
        </p:nvSpPr>
        <p:spPr/>
        <p:txBody>
          <a:bodyPr/>
          <a:lstStyle/>
          <a:p>
            <a:r>
              <a:rPr lang="en-US" dirty="0"/>
              <a:t>Difference between map, </a:t>
            </a:r>
            <a:r>
              <a:rPr lang="en-US" dirty="0" err="1"/>
              <a:t>forEach</a:t>
            </a:r>
            <a:r>
              <a:rPr lang="en-US" dirty="0"/>
              <a:t> and for…of</a:t>
            </a:r>
          </a:p>
        </p:txBody>
      </p:sp>
      <p:pic>
        <p:nvPicPr>
          <p:cNvPr id="4" name="Picture 3" descr="A computer screen shot of a code&#10;&#10;Description automatically generated">
            <a:extLst>
              <a:ext uri="{FF2B5EF4-FFF2-40B4-BE49-F238E27FC236}">
                <a16:creationId xmlns:a16="http://schemas.microsoft.com/office/drawing/2014/main" id="{A8E53BC7-10C4-FA31-2236-E5C24D3B3D56}"/>
              </a:ext>
            </a:extLst>
          </p:cNvPr>
          <p:cNvPicPr>
            <a:picLocks noChangeAspect="1"/>
          </p:cNvPicPr>
          <p:nvPr/>
        </p:nvPicPr>
        <p:blipFill>
          <a:blip r:embed="rId2"/>
          <a:stretch>
            <a:fillRect/>
          </a:stretch>
        </p:blipFill>
        <p:spPr>
          <a:xfrm>
            <a:off x="2209800" y="1939959"/>
            <a:ext cx="7772400" cy="4699855"/>
          </a:xfrm>
          <a:prstGeom prst="rect">
            <a:avLst/>
          </a:prstGeom>
        </p:spPr>
      </p:pic>
    </p:spTree>
    <p:extLst>
      <p:ext uri="{BB962C8B-B14F-4D97-AF65-F5344CB8AC3E}">
        <p14:creationId xmlns:p14="http://schemas.microsoft.com/office/powerpoint/2010/main" val="297445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A569C-58FA-6198-DB9B-1955C63CC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C106B2-031A-ACF0-D7C6-C1D20234BCF2}"/>
              </a:ext>
            </a:extLst>
          </p:cNvPr>
          <p:cNvSpPr>
            <a:spLocks noGrp="1"/>
          </p:cNvSpPr>
          <p:nvPr>
            <p:ph type="title"/>
          </p:nvPr>
        </p:nvSpPr>
        <p:spPr/>
        <p:txBody>
          <a:bodyPr/>
          <a:lstStyle/>
          <a:p>
            <a:r>
              <a:rPr lang="en-US" dirty="0"/>
              <a:t>Difference between map, </a:t>
            </a:r>
            <a:r>
              <a:rPr lang="en-US" dirty="0" err="1"/>
              <a:t>forEach</a:t>
            </a:r>
            <a:r>
              <a:rPr lang="en-US" dirty="0"/>
              <a:t> and for…of</a:t>
            </a:r>
          </a:p>
        </p:txBody>
      </p:sp>
      <p:graphicFrame>
        <p:nvGraphicFramePr>
          <p:cNvPr id="3" name="Table 2">
            <a:extLst>
              <a:ext uri="{FF2B5EF4-FFF2-40B4-BE49-F238E27FC236}">
                <a16:creationId xmlns:a16="http://schemas.microsoft.com/office/drawing/2014/main" id="{7A41D860-F5B2-4905-E461-5AB1E1BB9479}"/>
              </a:ext>
            </a:extLst>
          </p:cNvPr>
          <p:cNvGraphicFramePr>
            <a:graphicFrameLocks noGrp="1"/>
          </p:cNvGraphicFramePr>
          <p:nvPr>
            <p:extLst>
              <p:ext uri="{D42A27DB-BD31-4B8C-83A1-F6EECF244321}">
                <p14:modId xmlns:p14="http://schemas.microsoft.com/office/powerpoint/2010/main" val="2968540536"/>
              </p:ext>
            </p:extLst>
          </p:nvPr>
        </p:nvGraphicFramePr>
        <p:xfrm>
          <a:off x="1376624" y="2367133"/>
          <a:ext cx="9438752" cy="3813748"/>
        </p:xfrm>
        <a:graphic>
          <a:graphicData uri="http://schemas.openxmlformats.org/drawingml/2006/table">
            <a:tbl>
              <a:tblPr firstRow="1" bandRow="1">
                <a:tableStyleId>{5C22544A-7EE6-4342-B048-85BDC9FD1C3A}</a:tableStyleId>
              </a:tblPr>
              <a:tblGrid>
                <a:gridCol w="2359688">
                  <a:extLst>
                    <a:ext uri="{9D8B030D-6E8A-4147-A177-3AD203B41FA5}">
                      <a16:colId xmlns:a16="http://schemas.microsoft.com/office/drawing/2014/main" val="3192551562"/>
                    </a:ext>
                  </a:extLst>
                </a:gridCol>
                <a:gridCol w="2359688">
                  <a:extLst>
                    <a:ext uri="{9D8B030D-6E8A-4147-A177-3AD203B41FA5}">
                      <a16:colId xmlns:a16="http://schemas.microsoft.com/office/drawing/2014/main" val="2857360310"/>
                    </a:ext>
                  </a:extLst>
                </a:gridCol>
                <a:gridCol w="2359688">
                  <a:extLst>
                    <a:ext uri="{9D8B030D-6E8A-4147-A177-3AD203B41FA5}">
                      <a16:colId xmlns:a16="http://schemas.microsoft.com/office/drawing/2014/main" val="131232334"/>
                    </a:ext>
                  </a:extLst>
                </a:gridCol>
                <a:gridCol w="2359688">
                  <a:extLst>
                    <a:ext uri="{9D8B030D-6E8A-4147-A177-3AD203B41FA5}">
                      <a16:colId xmlns:a16="http://schemas.microsoft.com/office/drawing/2014/main" val="3649083842"/>
                    </a:ext>
                  </a:extLst>
                </a:gridCol>
              </a:tblGrid>
              <a:tr h="441210">
                <a:tc>
                  <a:txBody>
                    <a:bodyPr/>
                    <a:lstStyle/>
                    <a:p>
                      <a:r>
                        <a:rPr lang="en-US" dirty="0">
                          <a:latin typeface="Dreaming Outloud Pro" panose="03050502040302030504" pitchFamily="66" charset="77"/>
                          <a:cs typeface="Dreaming Outloud Pro" panose="03050502040302030504" pitchFamily="66" charset="77"/>
                        </a:rPr>
                        <a:t>Feature</a:t>
                      </a:r>
                    </a:p>
                  </a:txBody>
                  <a:tcPr anchor="ctr"/>
                </a:tc>
                <a:tc>
                  <a:txBody>
                    <a:bodyPr/>
                    <a:lstStyle/>
                    <a:p>
                      <a:r>
                        <a:rPr lang="en-US" b="1">
                          <a:latin typeface="Dreaming Outloud Pro" panose="03050502040302030504" pitchFamily="66" charset="77"/>
                          <a:cs typeface="Dreaming Outloud Pro" panose="03050502040302030504" pitchFamily="66" charset="77"/>
                        </a:rPr>
                        <a:t>forEach()</a:t>
                      </a:r>
                      <a:endParaRPr lang="en-US">
                        <a:latin typeface="Dreaming Outloud Pro" panose="03050502040302030504" pitchFamily="66" charset="77"/>
                        <a:cs typeface="Dreaming Outloud Pro" panose="03050502040302030504" pitchFamily="66" charset="77"/>
                      </a:endParaRPr>
                    </a:p>
                  </a:txBody>
                  <a:tcPr anchor="ctr"/>
                </a:tc>
                <a:tc>
                  <a:txBody>
                    <a:bodyPr/>
                    <a:lstStyle/>
                    <a:p>
                      <a:r>
                        <a:rPr lang="en-US" b="1">
                          <a:latin typeface="Dreaming Outloud Pro" panose="03050502040302030504" pitchFamily="66" charset="77"/>
                          <a:cs typeface="Dreaming Outloud Pro" panose="03050502040302030504" pitchFamily="66" charset="77"/>
                        </a:rPr>
                        <a:t>map()</a:t>
                      </a:r>
                      <a:endParaRPr lang="en-US">
                        <a:latin typeface="Dreaming Outloud Pro" panose="03050502040302030504" pitchFamily="66" charset="77"/>
                        <a:cs typeface="Dreaming Outloud Pro" panose="03050502040302030504" pitchFamily="66" charset="77"/>
                      </a:endParaRPr>
                    </a:p>
                  </a:txBody>
                  <a:tcPr anchor="ctr"/>
                </a:tc>
                <a:tc>
                  <a:txBody>
                    <a:bodyPr/>
                    <a:lstStyle/>
                    <a:p>
                      <a:r>
                        <a:rPr lang="en-US" b="1">
                          <a:latin typeface="Dreaming Outloud Pro" panose="03050502040302030504" pitchFamily="66" charset="77"/>
                          <a:cs typeface="Dreaming Outloud Pro" panose="03050502040302030504" pitchFamily="66" charset="77"/>
                        </a:rPr>
                        <a:t>for...of</a:t>
                      </a:r>
                      <a:endParaRPr lang="en-US">
                        <a:latin typeface="Dreaming Outloud Pro" panose="03050502040302030504" pitchFamily="66" charset="77"/>
                        <a:cs typeface="Dreaming Outloud Pro" panose="03050502040302030504" pitchFamily="66" charset="77"/>
                      </a:endParaRPr>
                    </a:p>
                  </a:txBody>
                  <a:tcPr anchor="ctr"/>
                </a:tc>
                <a:extLst>
                  <a:ext uri="{0D108BD9-81ED-4DB2-BD59-A6C34878D82A}">
                    <a16:rowId xmlns:a16="http://schemas.microsoft.com/office/drawing/2014/main" val="1972883027"/>
                  </a:ext>
                </a:extLst>
              </a:tr>
              <a:tr h="761541">
                <a:tc>
                  <a:txBody>
                    <a:bodyPr/>
                    <a:lstStyle/>
                    <a:p>
                      <a:r>
                        <a:rPr lang="en-US" b="1">
                          <a:latin typeface="Dreaming Outloud Pro" panose="03050502040302030504" pitchFamily="66" charset="77"/>
                          <a:cs typeface="Dreaming Outloud Pro" panose="03050502040302030504" pitchFamily="66" charset="77"/>
                        </a:rPr>
                        <a:t>Purpose</a:t>
                      </a:r>
                      <a:endParaRPr lang="en-US">
                        <a:latin typeface="Dreaming Outloud Pro" panose="03050502040302030504" pitchFamily="66" charset="77"/>
                        <a:cs typeface="Dreaming Outloud Pro" panose="03050502040302030504" pitchFamily="66" charset="77"/>
                      </a:endParaRPr>
                    </a:p>
                  </a:txBody>
                  <a:tcPr anchor="ctr"/>
                </a:tc>
                <a:tc>
                  <a:txBody>
                    <a:bodyPr/>
                    <a:lstStyle/>
                    <a:p>
                      <a:r>
                        <a:rPr lang="en-US">
                          <a:latin typeface="Dreaming Outloud Pro" panose="03050502040302030504" pitchFamily="66" charset="77"/>
                          <a:cs typeface="Dreaming Outloud Pro" panose="03050502040302030504" pitchFamily="66" charset="77"/>
                        </a:rPr>
                        <a:t>Perform actions on items.</a:t>
                      </a:r>
                    </a:p>
                  </a:txBody>
                  <a:tcPr anchor="ctr"/>
                </a:tc>
                <a:tc>
                  <a:txBody>
                    <a:bodyPr/>
                    <a:lstStyle/>
                    <a:p>
                      <a:r>
                        <a:rPr lang="en-US">
                          <a:latin typeface="Dreaming Outloud Pro" panose="03050502040302030504" pitchFamily="66" charset="77"/>
                          <a:cs typeface="Dreaming Outloud Pro" panose="03050502040302030504" pitchFamily="66" charset="77"/>
                        </a:rPr>
                        <a:t>Transform items to a new array.</a:t>
                      </a:r>
                    </a:p>
                  </a:txBody>
                  <a:tcPr anchor="ctr"/>
                </a:tc>
                <a:tc>
                  <a:txBody>
                    <a:bodyPr/>
                    <a:lstStyle/>
                    <a:p>
                      <a:r>
                        <a:rPr lang="en-US">
                          <a:latin typeface="Dreaming Outloud Pro" panose="03050502040302030504" pitchFamily="66" charset="77"/>
                          <a:cs typeface="Dreaming Outloud Pro" panose="03050502040302030504" pitchFamily="66" charset="77"/>
                        </a:rPr>
                        <a:t>Use the values of items.</a:t>
                      </a:r>
                    </a:p>
                  </a:txBody>
                  <a:tcPr anchor="ctr"/>
                </a:tc>
                <a:extLst>
                  <a:ext uri="{0D108BD9-81ED-4DB2-BD59-A6C34878D82A}">
                    <a16:rowId xmlns:a16="http://schemas.microsoft.com/office/drawing/2014/main" val="2594551171"/>
                  </a:ext>
                </a:extLst>
              </a:tr>
              <a:tr h="761541">
                <a:tc>
                  <a:txBody>
                    <a:bodyPr/>
                    <a:lstStyle/>
                    <a:p>
                      <a:r>
                        <a:rPr lang="en-US" b="1">
                          <a:latin typeface="Dreaming Outloud Pro" panose="03050502040302030504" pitchFamily="66" charset="77"/>
                          <a:cs typeface="Dreaming Outloud Pro" panose="03050502040302030504" pitchFamily="66" charset="77"/>
                        </a:rPr>
                        <a:t>Returns</a:t>
                      </a:r>
                      <a:endParaRPr lang="en-US">
                        <a:latin typeface="Dreaming Outloud Pro" panose="03050502040302030504" pitchFamily="66" charset="77"/>
                        <a:cs typeface="Dreaming Outloud Pro" panose="03050502040302030504" pitchFamily="66" charset="77"/>
                      </a:endParaRPr>
                    </a:p>
                  </a:txBody>
                  <a:tcPr anchor="ctr"/>
                </a:tc>
                <a:tc>
                  <a:txBody>
                    <a:bodyPr/>
                    <a:lstStyle/>
                    <a:p>
                      <a:r>
                        <a:rPr lang="en-US">
                          <a:latin typeface="Dreaming Outloud Pro" panose="03050502040302030504" pitchFamily="66" charset="77"/>
                          <a:cs typeface="Dreaming Outloud Pro" panose="03050502040302030504" pitchFamily="66" charset="77"/>
                        </a:rPr>
                        <a:t>undefined (no new array).</a:t>
                      </a:r>
                    </a:p>
                  </a:txBody>
                  <a:tcPr anchor="ctr"/>
                </a:tc>
                <a:tc>
                  <a:txBody>
                    <a:bodyPr/>
                    <a:lstStyle/>
                    <a:p>
                      <a:r>
                        <a:rPr lang="en-US">
                          <a:latin typeface="Dreaming Outloud Pro" panose="03050502040302030504" pitchFamily="66" charset="77"/>
                          <a:cs typeface="Dreaming Outloud Pro" panose="03050502040302030504" pitchFamily="66" charset="77"/>
                        </a:rPr>
                        <a:t>A new transformed array.</a:t>
                      </a:r>
                    </a:p>
                  </a:txBody>
                  <a:tcPr anchor="ctr"/>
                </a:tc>
                <a:tc>
                  <a:txBody>
                    <a:bodyPr/>
                    <a:lstStyle/>
                    <a:p>
                      <a:r>
                        <a:rPr lang="en-US">
                          <a:latin typeface="Dreaming Outloud Pro" panose="03050502040302030504" pitchFamily="66" charset="77"/>
                          <a:cs typeface="Dreaming Outloud Pro" panose="03050502040302030504" pitchFamily="66" charset="77"/>
                        </a:rPr>
                        <a:t>Nothing (just iterates).</a:t>
                      </a:r>
                    </a:p>
                  </a:txBody>
                  <a:tcPr anchor="ctr"/>
                </a:tc>
                <a:extLst>
                  <a:ext uri="{0D108BD9-81ED-4DB2-BD59-A6C34878D82A}">
                    <a16:rowId xmlns:a16="http://schemas.microsoft.com/office/drawing/2014/main" val="1285722527"/>
                  </a:ext>
                </a:extLst>
              </a:tr>
              <a:tr h="761541">
                <a:tc>
                  <a:txBody>
                    <a:bodyPr/>
                    <a:lstStyle/>
                    <a:p>
                      <a:r>
                        <a:rPr lang="en-US" b="1">
                          <a:latin typeface="Dreaming Outloud Pro" panose="03050502040302030504" pitchFamily="66" charset="77"/>
                          <a:cs typeface="Dreaming Outloud Pro" panose="03050502040302030504" pitchFamily="66" charset="77"/>
                        </a:rPr>
                        <a:t>Type of Input</a:t>
                      </a:r>
                      <a:endParaRPr lang="en-US">
                        <a:latin typeface="Dreaming Outloud Pro" panose="03050502040302030504" pitchFamily="66" charset="77"/>
                        <a:cs typeface="Dreaming Outloud Pro" panose="03050502040302030504" pitchFamily="66" charset="77"/>
                      </a:endParaRPr>
                    </a:p>
                  </a:txBody>
                  <a:tcPr anchor="ctr"/>
                </a:tc>
                <a:tc>
                  <a:txBody>
                    <a:bodyPr/>
                    <a:lstStyle/>
                    <a:p>
                      <a:r>
                        <a:rPr lang="en-US" dirty="0">
                          <a:latin typeface="Dreaming Outloud Pro" panose="03050502040302030504" pitchFamily="66" charset="77"/>
                          <a:cs typeface="Dreaming Outloud Pro" panose="03050502040302030504" pitchFamily="66" charset="77"/>
                        </a:rPr>
                        <a:t>Works on arrays.</a:t>
                      </a:r>
                    </a:p>
                  </a:txBody>
                  <a:tcPr anchor="ctr"/>
                </a:tc>
                <a:tc>
                  <a:txBody>
                    <a:bodyPr/>
                    <a:lstStyle/>
                    <a:p>
                      <a:r>
                        <a:rPr lang="en-US">
                          <a:latin typeface="Dreaming Outloud Pro" panose="03050502040302030504" pitchFamily="66" charset="77"/>
                          <a:cs typeface="Dreaming Outloud Pro" panose="03050502040302030504" pitchFamily="66" charset="77"/>
                        </a:rPr>
                        <a:t>Works on arrays.</a:t>
                      </a:r>
                    </a:p>
                  </a:txBody>
                  <a:tcPr anchor="ctr"/>
                </a:tc>
                <a:tc>
                  <a:txBody>
                    <a:bodyPr/>
                    <a:lstStyle/>
                    <a:p>
                      <a:r>
                        <a:rPr lang="en-US">
                          <a:latin typeface="Dreaming Outloud Pro" panose="03050502040302030504" pitchFamily="66" charset="77"/>
                          <a:cs typeface="Dreaming Outloud Pro" panose="03050502040302030504" pitchFamily="66" charset="77"/>
                        </a:rPr>
                        <a:t>Works on arrays and iterables.</a:t>
                      </a:r>
                    </a:p>
                  </a:txBody>
                  <a:tcPr anchor="ctr"/>
                </a:tc>
                <a:extLst>
                  <a:ext uri="{0D108BD9-81ED-4DB2-BD59-A6C34878D82A}">
                    <a16:rowId xmlns:a16="http://schemas.microsoft.com/office/drawing/2014/main" val="2086458275"/>
                  </a:ext>
                </a:extLst>
              </a:tr>
              <a:tr h="1087915">
                <a:tc>
                  <a:txBody>
                    <a:bodyPr/>
                    <a:lstStyle/>
                    <a:p>
                      <a:r>
                        <a:rPr lang="en-US" b="1">
                          <a:latin typeface="Dreaming Outloud Pro" panose="03050502040302030504" pitchFamily="66" charset="77"/>
                          <a:cs typeface="Dreaming Outloud Pro" panose="03050502040302030504" pitchFamily="66" charset="77"/>
                        </a:rPr>
                        <a:t>Use Case</a:t>
                      </a:r>
                      <a:endParaRPr lang="en-US">
                        <a:latin typeface="Dreaming Outloud Pro" panose="03050502040302030504" pitchFamily="66" charset="77"/>
                        <a:cs typeface="Dreaming Outloud Pro" panose="03050502040302030504" pitchFamily="66" charset="77"/>
                      </a:endParaRPr>
                    </a:p>
                  </a:txBody>
                  <a:tcPr anchor="ctr"/>
                </a:tc>
                <a:tc>
                  <a:txBody>
                    <a:bodyPr/>
                    <a:lstStyle/>
                    <a:p>
                      <a:r>
                        <a:rPr lang="en-US">
                          <a:latin typeface="Dreaming Outloud Pro" panose="03050502040302030504" pitchFamily="66" charset="77"/>
                          <a:cs typeface="Dreaming Outloud Pro" panose="03050502040302030504" pitchFamily="66" charset="77"/>
                        </a:rPr>
                        <a:t>When you want to modify or log items.</a:t>
                      </a:r>
                    </a:p>
                  </a:txBody>
                  <a:tcPr anchor="ctr"/>
                </a:tc>
                <a:tc>
                  <a:txBody>
                    <a:bodyPr/>
                    <a:lstStyle/>
                    <a:p>
                      <a:r>
                        <a:rPr lang="en-US">
                          <a:latin typeface="Dreaming Outloud Pro" panose="03050502040302030504" pitchFamily="66" charset="77"/>
                          <a:cs typeface="Dreaming Outloud Pro" panose="03050502040302030504" pitchFamily="66" charset="77"/>
                        </a:rPr>
                        <a:t>When you want a new array of results.</a:t>
                      </a:r>
                    </a:p>
                  </a:txBody>
                  <a:tcPr anchor="ctr"/>
                </a:tc>
                <a:tc>
                  <a:txBody>
                    <a:bodyPr/>
                    <a:lstStyle/>
                    <a:p>
                      <a:r>
                        <a:rPr lang="en-US" dirty="0">
                          <a:latin typeface="Dreaming Outloud Pro" panose="03050502040302030504" pitchFamily="66" charset="77"/>
                          <a:cs typeface="Dreaming Outloud Pro" panose="03050502040302030504" pitchFamily="66" charset="77"/>
                        </a:rPr>
                        <a:t>When you want to just loop through values.</a:t>
                      </a:r>
                    </a:p>
                  </a:txBody>
                  <a:tcPr anchor="ctr"/>
                </a:tc>
                <a:extLst>
                  <a:ext uri="{0D108BD9-81ED-4DB2-BD59-A6C34878D82A}">
                    <a16:rowId xmlns:a16="http://schemas.microsoft.com/office/drawing/2014/main" val="2168701634"/>
                  </a:ext>
                </a:extLst>
              </a:tr>
            </a:tbl>
          </a:graphicData>
        </a:graphic>
      </p:graphicFrame>
    </p:spTree>
    <p:extLst>
      <p:ext uri="{BB962C8B-B14F-4D97-AF65-F5344CB8AC3E}">
        <p14:creationId xmlns:p14="http://schemas.microsoft.com/office/powerpoint/2010/main" val="20072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4EDD-8B0F-024C-FEA9-C3AAD86FD266}"/>
              </a:ext>
            </a:extLst>
          </p:cNvPr>
          <p:cNvSpPr>
            <a:spLocks noGrp="1"/>
          </p:cNvSpPr>
          <p:nvPr>
            <p:ph type="title"/>
          </p:nvPr>
        </p:nvSpPr>
        <p:spPr/>
        <p:txBody>
          <a:bodyPr/>
          <a:lstStyle/>
          <a:p>
            <a:r>
              <a:rPr lang="en-US" dirty="0"/>
              <a:t>Array V/S Set</a:t>
            </a:r>
          </a:p>
        </p:txBody>
      </p:sp>
      <p:sp>
        <p:nvSpPr>
          <p:cNvPr id="3" name="Content Placeholder 2">
            <a:extLst>
              <a:ext uri="{FF2B5EF4-FFF2-40B4-BE49-F238E27FC236}">
                <a16:creationId xmlns:a16="http://schemas.microsoft.com/office/drawing/2014/main" id="{9591F37C-46A5-0FEF-2B37-C5735B1FB693}"/>
              </a:ext>
            </a:extLst>
          </p:cNvPr>
          <p:cNvSpPr>
            <a:spLocks noGrp="1"/>
          </p:cNvSpPr>
          <p:nvPr>
            <p:ph idx="1"/>
          </p:nvPr>
        </p:nvSpPr>
        <p:spPr>
          <a:xfrm>
            <a:off x="6202102" y="3447321"/>
            <a:ext cx="4719376" cy="3574439"/>
          </a:xfrm>
        </p:spPr>
        <p:txBody>
          <a:bodyPr/>
          <a:lstStyle/>
          <a:p>
            <a:r>
              <a:rPr lang="en-US" b="0" dirty="0">
                <a:solidFill>
                  <a:srgbClr val="424242"/>
                </a:solidFill>
                <a:effectLst/>
              </a:rPr>
              <a:t>Use when you need to work with unique values </a:t>
            </a:r>
            <a:endParaRPr lang="en-US" dirty="0">
              <a:effectLst/>
            </a:endParaRPr>
          </a:p>
          <a:p>
            <a:r>
              <a:rPr lang="en-US" b="0" dirty="0">
                <a:solidFill>
                  <a:srgbClr val="424242"/>
                </a:solidFill>
                <a:effectLst/>
              </a:rPr>
              <a:t>Use when high-performance is </a:t>
            </a:r>
            <a:r>
              <a:rPr lang="en-US" b="0" i="1" dirty="0">
                <a:solidFill>
                  <a:srgbClr val="424242"/>
                </a:solidFill>
                <a:effectLst/>
              </a:rPr>
              <a:t>important</a:t>
            </a:r>
            <a:r>
              <a:rPr lang="en-US" b="0" dirty="0">
                <a:solidFill>
                  <a:srgbClr val="424242"/>
                </a:solidFill>
                <a:effectLst/>
              </a:rPr>
              <a:t> </a:t>
            </a:r>
            <a:endParaRPr lang="en-US" dirty="0">
              <a:effectLst/>
            </a:endParaRPr>
          </a:p>
          <a:p>
            <a:r>
              <a:rPr lang="en-US" b="0" dirty="0">
                <a:solidFill>
                  <a:srgbClr val="424242"/>
                </a:solidFill>
                <a:effectLst/>
              </a:rPr>
              <a:t>Use to remove duplicates from arrays </a:t>
            </a:r>
            <a:endParaRPr lang="en-US" dirty="0">
              <a:effectLst/>
            </a:endParaRPr>
          </a:p>
          <a:p>
            <a:endParaRPr lang="en-US" dirty="0"/>
          </a:p>
        </p:txBody>
      </p:sp>
      <p:sp>
        <p:nvSpPr>
          <p:cNvPr id="4" name="Content Placeholder 2">
            <a:extLst>
              <a:ext uri="{FF2B5EF4-FFF2-40B4-BE49-F238E27FC236}">
                <a16:creationId xmlns:a16="http://schemas.microsoft.com/office/drawing/2014/main" id="{ADEC0096-0841-9987-60D0-6E816BFF39DE}"/>
              </a:ext>
            </a:extLst>
          </p:cNvPr>
          <p:cNvSpPr txBox="1">
            <a:spLocks/>
          </p:cNvSpPr>
          <p:nvPr/>
        </p:nvSpPr>
        <p:spPr>
          <a:xfrm>
            <a:off x="1364901" y="3447321"/>
            <a:ext cx="4719376" cy="3574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Dreaming Outloud Pro" panose="03050502040302030504" pitchFamily="66" charset="77"/>
                <a:ea typeface="+mn-ea"/>
                <a:cs typeface="Dreaming Outloud Pro" panose="03050502040302030504" pitchFamily="66"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Dreaming Outloud Pro" panose="03050502040302030504" pitchFamily="66" charset="77"/>
                <a:ea typeface="+mn-ea"/>
                <a:cs typeface="Dreaming Outloud Pro" panose="03050502040302030504" pitchFamily="66" charset="77"/>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reaming Outloud Pro" panose="03050502040302030504" pitchFamily="66" charset="77"/>
                <a:ea typeface="+mn-ea"/>
                <a:cs typeface="Dreaming Outloud Pro" panose="03050502040302030504" pitchFamily="66"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dirty="0">
                <a:solidFill>
                  <a:srgbClr val="424242"/>
                </a:solidFill>
                <a:effectLst/>
              </a:rPr>
              <a:t>Use when you need ordered list of values (might contain duplicates) </a:t>
            </a:r>
            <a:endParaRPr lang="en-US" dirty="0">
              <a:effectLst/>
            </a:endParaRPr>
          </a:p>
          <a:p>
            <a:r>
              <a:rPr lang="en-US" b="0" dirty="0">
                <a:solidFill>
                  <a:srgbClr val="424242"/>
                </a:solidFill>
                <a:effectLst/>
              </a:rPr>
              <a:t>Use when you need to manipulate data </a:t>
            </a:r>
            <a:endParaRPr lang="en-US" dirty="0">
              <a:effectLst/>
            </a:endParaRPr>
          </a:p>
          <a:p>
            <a:pPr marL="0" indent="0">
              <a:buNone/>
            </a:pPr>
            <a:endParaRPr lang="en-US" dirty="0"/>
          </a:p>
        </p:txBody>
      </p:sp>
      <p:pic>
        <p:nvPicPr>
          <p:cNvPr id="6" name="Picture 5" descr="A black rectangle with blue text&#10;&#10;Description automatically generated">
            <a:extLst>
              <a:ext uri="{FF2B5EF4-FFF2-40B4-BE49-F238E27FC236}">
                <a16:creationId xmlns:a16="http://schemas.microsoft.com/office/drawing/2014/main" id="{FC33AB26-3465-03C3-5CF6-5598DA788127}"/>
              </a:ext>
            </a:extLst>
          </p:cNvPr>
          <p:cNvPicPr>
            <a:picLocks noChangeAspect="1"/>
          </p:cNvPicPr>
          <p:nvPr/>
        </p:nvPicPr>
        <p:blipFill>
          <a:blip r:embed="rId2"/>
          <a:stretch>
            <a:fillRect/>
          </a:stretch>
        </p:blipFill>
        <p:spPr>
          <a:xfrm>
            <a:off x="-426738" y="1736203"/>
            <a:ext cx="6866923" cy="2040457"/>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F98954CB-EF46-1C3D-42C7-A5444F88E3D6}"/>
              </a:ext>
            </a:extLst>
          </p:cNvPr>
          <p:cNvPicPr>
            <a:picLocks noChangeAspect="1"/>
          </p:cNvPicPr>
          <p:nvPr/>
        </p:nvPicPr>
        <p:blipFill>
          <a:blip r:embed="rId3"/>
          <a:stretch>
            <a:fillRect/>
          </a:stretch>
        </p:blipFill>
        <p:spPr>
          <a:xfrm>
            <a:off x="5387656" y="-210102"/>
            <a:ext cx="6129154" cy="4323271"/>
          </a:xfrm>
          <a:prstGeom prst="rect">
            <a:avLst/>
          </a:prstGeom>
        </p:spPr>
      </p:pic>
    </p:spTree>
    <p:extLst>
      <p:ext uri="{BB962C8B-B14F-4D97-AF65-F5344CB8AC3E}">
        <p14:creationId xmlns:p14="http://schemas.microsoft.com/office/powerpoint/2010/main" val="2255924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9A0B0616-58ED-4914-DC9D-C6DC7D829D15}"/>
              </a:ext>
            </a:extLst>
          </p:cNvPr>
          <p:cNvPicPr>
            <a:picLocks noChangeAspect="1"/>
          </p:cNvPicPr>
          <p:nvPr/>
        </p:nvPicPr>
        <p:blipFill>
          <a:blip r:embed="rId2"/>
          <a:stretch>
            <a:fillRect/>
          </a:stretch>
        </p:blipFill>
        <p:spPr>
          <a:xfrm>
            <a:off x="122379" y="200822"/>
            <a:ext cx="10640204" cy="5991634"/>
          </a:xfrm>
          <a:prstGeom prst="rect">
            <a:avLst/>
          </a:prstGeom>
        </p:spPr>
      </p:pic>
      <p:pic>
        <p:nvPicPr>
          <p:cNvPr id="7" name="Picture 6" descr="A close-up of a logo&#10;&#10;Description automatically generated">
            <a:extLst>
              <a:ext uri="{FF2B5EF4-FFF2-40B4-BE49-F238E27FC236}">
                <a16:creationId xmlns:a16="http://schemas.microsoft.com/office/drawing/2014/main" id="{881EF3EE-0BBF-2723-B5EE-498906C8410B}"/>
              </a:ext>
            </a:extLst>
          </p:cNvPr>
          <p:cNvPicPr>
            <a:picLocks noChangeAspect="1"/>
          </p:cNvPicPr>
          <p:nvPr/>
        </p:nvPicPr>
        <p:blipFill>
          <a:blip r:embed="rId3"/>
          <a:stretch>
            <a:fillRect/>
          </a:stretch>
        </p:blipFill>
        <p:spPr>
          <a:xfrm>
            <a:off x="8900932" y="6190146"/>
            <a:ext cx="3291068" cy="647597"/>
          </a:xfrm>
          <a:prstGeom prst="rect">
            <a:avLst/>
          </a:prstGeom>
        </p:spPr>
      </p:pic>
    </p:spTree>
    <p:extLst>
      <p:ext uri="{BB962C8B-B14F-4D97-AF65-F5344CB8AC3E}">
        <p14:creationId xmlns:p14="http://schemas.microsoft.com/office/powerpoint/2010/main" val="3771865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05ED-D009-B10C-59A2-511BA10038CE}"/>
              </a:ext>
            </a:extLst>
          </p:cNvPr>
          <p:cNvSpPr>
            <a:spLocks noGrp="1"/>
          </p:cNvSpPr>
          <p:nvPr>
            <p:ph type="title"/>
          </p:nvPr>
        </p:nvSpPr>
        <p:spPr/>
        <p:txBody>
          <a:bodyPr/>
          <a:lstStyle/>
          <a:p>
            <a:r>
              <a:rPr lang="en-US" dirty="0"/>
              <a:t>Destructuring</a:t>
            </a:r>
          </a:p>
        </p:txBody>
      </p:sp>
      <p:pic>
        <p:nvPicPr>
          <p:cNvPr id="5" name="Picture 4" descr="A screen shot of a computer program&#10;&#10;Description automatically generated">
            <a:extLst>
              <a:ext uri="{FF2B5EF4-FFF2-40B4-BE49-F238E27FC236}">
                <a16:creationId xmlns:a16="http://schemas.microsoft.com/office/drawing/2014/main" id="{6DB4E34B-D617-5FA3-0606-2EB583C13256}"/>
              </a:ext>
            </a:extLst>
          </p:cNvPr>
          <p:cNvPicPr>
            <a:picLocks noChangeAspect="1"/>
          </p:cNvPicPr>
          <p:nvPr/>
        </p:nvPicPr>
        <p:blipFill>
          <a:blip r:embed="rId3"/>
          <a:stretch>
            <a:fillRect/>
          </a:stretch>
        </p:blipFill>
        <p:spPr>
          <a:xfrm>
            <a:off x="902824" y="1707619"/>
            <a:ext cx="5689719" cy="3442762"/>
          </a:xfrm>
          <a:prstGeom prst="rect">
            <a:avLst/>
          </a:prstGeom>
        </p:spPr>
      </p:pic>
      <p:pic>
        <p:nvPicPr>
          <p:cNvPr id="7" name="Picture 6" descr="A computer screen shot of a program code&#10;&#10;Description automatically generated">
            <a:extLst>
              <a:ext uri="{FF2B5EF4-FFF2-40B4-BE49-F238E27FC236}">
                <a16:creationId xmlns:a16="http://schemas.microsoft.com/office/drawing/2014/main" id="{1A2DE92B-C6E5-71DC-1343-694C688F1DFE}"/>
              </a:ext>
            </a:extLst>
          </p:cNvPr>
          <p:cNvPicPr>
            <a:picLocks noChangeAspect="1"/>
          </p:cNvPicPr>
          <p:nvPr/>
        </p:nvPicPr>
        <p:blipFill>
          <a:blip r:embed="rId4"/>
          <a:stretch>
            <a:fillRect/>
          </a:stretch>
        </p:blipFill>
        <p:spPr>
          <a:xfrm>
            <a:off x="6423949" y="3632724"/>
            <a:ext cx="5596359" cy="3035313"/>
          </a:xfrm>
          <a:prstGeom prst="rect">
            <a:avLst/>
          </a:prstGeom>
        </p:spPr>
      </p:pic>
    </p:spTree>
    <p:extLst>
      <p:ext uri="{BB962C8B-B14F-4D97-AF65-F5344CB8AC3E}">
        <p14:creationId xmlns:p14="http://schemas.microsoft.com/office/powerpoint/2010/main" val="66302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8FFC-930D-7F97-9A8A-F258A93F2CE7}"/>
              </a:ext>
            </a:extLst>
          </p:cNvPr>
          <p:cNvSpPr>
            <a:spLocks noGrp="1"/>
          </p:cNvSpPr>
          <p:nvPr>
            <p:ph type="title"/>
          </p:nvPr>
        </p:nvSpPr>
        <p:spPr/>
        <p:txBody>
          <a:bodyPr/>
          <a:lstStyle/>
          <a:p>
            <a:r>
              <a:rPr lang="en-US" dirty="0"/>
              <a:t>Spread and Rest Operator</a:t>
            </a:r>
          </a:p>
        </p:txBody>
      </p:sp>
      <p:pic>
        <p:nvPicPr>
          <p:cNvPr id="5" name="Picture 4" descr="A computer screen shot of a computer code&#10;&#10;Description automatically generated">
            <a:extLst>
              <a:ext uri="{FF2B5EF4-FFF2-40B4-BE49-F238E27FC236}">
                <a16:creationId xmlns:a16="http://schemas.microsoft.com/office/drawing/2014/main" id="{9164B05F-B5EB-0E8F-5D98-5F08735C7DEA}"/>
              </a:ext>
            </a:extLst>
          </p:cNvPr>
          <p:cNvPicPr>
            <a:picLocks noChangeAspect="1"/>
          </p:cNvPicPr>
          <p:nvPr/>
        </p:nvPicPr>
        <p:blipFill>
          <a:blip r:embed="rId3"/>
          <a:stretch>
            <a:fillRect/>
          </a:stretch>
        </p:blipFill>
        <p:spPr>
          <a:xfrm>
            <a:off x="-416689" y="1699811"/>
            <a:ext cx="7772400" cy="3226886"/>
          </a:xfrm>
          <a:prstGeom prst="rect">
            <a:avLst/>
          </a:prstGeom>
        </p:spPr>
      </p:pic>
      <p:pic>
        <p:nvPicPr>
          <p:cNvPr id="7" name="Picture 6" descr="A computer screen shot of text&#10;&#10;Description automatically generated">
            <a:extLst>
              <a:ext uri="{FF2B5EF4-FFF2-40B4-BE49-F238E27FC236}">
                <a16:creationId xmlns:a16="http://schemas.microsoft.com/office/drawing/2014/main" id="{85560F90-A037-35AD-39EA-04374D3A71FC}"/>
              </a:ext>
            </a:extLst>
          </p:cNvPr>
          <p:cNvPicPr>
            <a:picLocks noChangeAspect="1"/>
          </p:cNvPicPr>
          <p:nvPr/>
        </p:nvPicPr>
        <p:blipFill>
          <a:blip r:embed="rId4"/>
          <a:stretch>
            <a:fillRect/>
          </a:stretch>
        </p:blipFill>
        <p:spPr>
          <a:xfrm>
            <a:off x="6354210" y="1608880"/>
            <a:ext cx="6231033" cy="5006647"/>
          </a:xfrm>
          <a:prstGeom prst="rect">
            <a:avLst/>
          </a:prstGeom>
        </p:spPr>
      </p:pic>
    </p:spTree>
    <p:extLst>
      <p:ext uri="{BB962C8B-B14F-4D97-AF65-F5344CB8AC3E}">
        <p14:creationId xmlns:p14="http://schemas.microsoft.com/office/powerpoint/2010/main" val="311658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1DBA8-88F2-2D23-FFF4-CF9451B5F098}"/>
              </a:ext>
            </a:extLst>
          </p:cNvPr>
          <p:cNvSpPr>
            <a:spLocks noGrp="1"/>
          </p:cNvSpPr>
          <p:nvPr>
            <p:ph type="title"/>
          </p:nvPr>
        </p:nvSpPr>
        <p:spPr>
          <a:xfrm>
            <a:off x="1388347" y="1520267"/>
            <a:ext cx="9415306" cy="854347"/>
          </a:xfrm>
        </p:spPr>
        <p:txBody>
          <a:bodyPr/>
          <a:lstStyle/>
          <a:p>
            <a:r>
              <a:rPr lang="en-US" dirty="0"/>
              <a:t>Import and Export</a:t>
            </a:r>
          </a:p>
        </p:txBody>
      </p:sp>
      <p:pic>
        <p:nvPicPr>
          <p:cNvPr id="5" name="Picture 4" descr="A screen shot of a computer code&#10;&#10;Description automatically generated">
            <a:extLst>
              <a:ext uri="{FF2B5EF4-FFF2-40B4-BE49-F238E27FC236}">
                <a16:creationId xmlns:a16="http://schemas.microsoft.com/office/drawing/2014/main" id="{E97BBFD7-BDCD-0FAF-B4D6-19BDBBEAF2EC}"/>
              </a:ext>
            </a:extLst>
          </p:cNvPr>
          <p:cNvPicPr>
            <a:picLocks noChangeAspect="1"/>
          </p:cNvPicPr>
          <p:nvPr/>
        </p:nvPicPr>
        <p:blipFill>
          <a:blip r:embed="rId3"/>
          <a:stretch>
            <a:fillRect/>
          </a:stretch>
        </p:blipFill>
        <p:spPr>
          <a:xfrm>
            <a:off x="520246" y="1770464"/>
            <a:ext cx="5688957" cy="2942227"/>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91BB502D-D252-6624-AD8A-4F6FB4629FCA}"/>
              </a:ext>
            </a:extLst>
          </p:cNvPr>
          <p:cNvPicPr>
            <a:picLocks noChangeAspect="1"/>
          </p:cNvPicPr>
          <p:nvPr/>
        </p:nvPicPr>
        <p:blipFill>
          <a:blip r:embed="rId4"/>
          <a:stretch>
            <a:fillRect/>
          </a:stretch>
        </p:blipFill>
        <p:spPr>
          <a:xfrm>
            <a:off x="5661949" y="3429000"/>
            <a:ext cx="5688958" cy="3297010"/>
          </a:xfrm>
          <a:prstGeom prst="rect">
            <a:avLst/>
          </a:prstGeom>
        </p:spPr>
      </p:pic>
    </p:spTree>
    <p:extLst>
      <p:ext uri="{BB962C8B-B14F-4D97-AF65-F5344CB8AC3E}">
        <p14:creationId xmlns:p14="http://schemas.microsoft.com/office/powerpoint/2010/main" val="3264610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7D83-E4EC-65EA-8981-3C7673309F9D}"/>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A7F97E22-480B-E6E9-252C-F9B9A32DD789}"/>
              </a:ext>
            </a:extLst>
          </p:cNvPr>
          <p:cNvSpPr>
            <a:spLocks noGrp="1"/>
          </p:cNvSpPr>
          <p:nvPr>
            <p:ph idx="1"/>
          </p:nvPr>
        </p:nvSpPr>
        <p:spPr/>
        <p:txBody>
          <a:bodyPr/>
          <a:lstStyle/>
          <a:p>
            <a:r>
              <a:rPr lang="en-US" dirty="0"/>
              <a:t>Password Generator</a:t>
            </a:r>
          </a:p>
          <a:p>
            <a:r>
              <a:rPr lang="en-US" dirty="0"/>
              <a:t>Hangman</a:t>
            </a:r>
          </a:p>
          <a:p>
            <a:r>
              <a:rPr lang="en-US" dirty="0"/>
              <a:t>Love Calculator</a:t>
            </a:r>
          </a:p>
        </p:txBody>
      </p:sp>
    </p:spTree>
    <p:extLst>
      <p:ext uri="{BB962C8B-B14F-4D97-AF65-F5344CB8AC3E}">
        <p14:creationId xmlns:p14="http://schemas.microsoft.com/office/powerpoint/2010/main" val="2288675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8337-D6AD-69C1-B1A5-E3CD3F984989}"/>
              </a:ext>
            </a:extLst>
          </p:cNvPr>
          <p:cNvSpPr>
            <a:spLocks noGrp="1"/>
          </p:cNvSpPr>
          <p:nvPr>
            <p:ph type="title"/>
          </p:nvPr>
        </p:nvSpPr>
        <p:spPr/>
        <p:txBody>
          <a:bodyPr/>
          <a:lstStyle/>
          <a:p>
            <a:r>
              <a:rPr lang="en-US" dirty="0"/>
              <a:t>Feedback</a:t>
            </a:r>
          </a:p>
        </p:txBody>
      </p:sp>
      <p:sp>
        <p:nvSpPr>
          <p:cNvPr id="3" name="Content Placeholder 2">
            <a:extLst>
              <a:ext uri="{FF2B5EF4-FFF2-40B4-BE49-F238E27FC236}">
                <a16:creationId xmlns:a16="http://schemas.microsoft.com/office/drawing/2014/main" id="{4432FA9D-2887-96EF-6175-4242CFA3887B}"/>
              </a:ext>
            </a:extLst>
          </p:cNvPr>
          <p:cNvSpPr>
            <a:spLocks noGrp="1"/>
          </p:cNvSpPr>
          <p:nvPr>
            <p:ph idx="1"/>
          </p:nvPr>
        </p:nvSpPr>
        <p:spPr/>
        <p:txBody>
          <a:bodyPr/>
          <a:lstStyle/>
          <a:p>
            <a:r>
              <a:rPr lang="en-US" dirty="0"/>
              <a:t>What went well?</a:t>
            </a:r>
          </a:p>
          <a:p>
            <a:r>
              <a:rPr lang="en-US" dirty="0"/>
              <a:t>What went wrong?</a:t>
            </a:r>
          </a:p>
          <a:p>
            <a:r>
              <a:rPr lang="en-US" dirty="0"/>
              <a:t>What did you learn?</a:t>
            </a:r>
          </a:p>
        </p:txBody>
      </p:sp>
    </p:spTree>
    <p:extLst>
      <p:ext uri="{BB962C8B-B14F-4D97-AF65-F5344CB8AC3E}">
        <p14:creationId xmlns:p14="http://schemas.microsoft.com/office/powerpoint/2010/main" val="18163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54FA-3D41-AB80-4954-97FA3A9DC9F2}"/>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4ED954A7-FF85-9C10-4EAB-DB937AFA8510}"/>
              </a:ext>
            </a:extLst>
          </p:cNvPr>
          <p:cNvSpPr>
            <a:spLocks noGrp="1"/>
          </p:cNvSpPr>
          <p:nvPr>
            <p:ph idx="1"/>
          </p:nvPr>
        </p:nvSpPr>
        <p:spPr>
          <a:xfrm>
            <a:off x="1376623" y="2602523"/>
            <a:ext cx="5892277" cy="3574439"/>
          </a:xfrm>
        </p:spPr>
        <p:txBody>
          <a:bodyPr/>
          <a:lstStyle/>
          <a:p>
            <a:r>
              <a:rPr lang="en-US" dirty="0"/>
              <a:t>Types of Function</a:t>
            </a:r>
          </a:p>
          <a:p>
            <a:r>
              <a:rPr lang="en-US" dirty="0"/>
              <a:t>Hoisting and TDZ</a:t>
            </a:r>
          </a:p>
          <a:p>
            <a:r>
              <a:rPr lang="en-US" dirty="0"/>
              <a:t>Synchronous v/s Asynchronous</a:t>
            </a:r>
          </a:p>
          <a:p>
            <a:r>
              <a:rPr lang="en-US" dirty="0"/>
              <a:t>String built-in function</a:t>
            </a:r>
          </a:p>
        </p:txBody>
      </p:sp>
    </p:spTree>
    <p:extLst>
      <p:ext uri="{BB962C8B-B14F-4D97-AF65-F5344CB8AC3E}">
        <p14:creationId xmlns:p14="http://schemas.microsoft.com/office/powerpoint/2010/main" val="1053814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5B203-F5F8-7913-D8EC-70DD2BD523D4}"/>
              </a:ext>
            </a:extLst>
          </p:cNvPr>
          <p:cNvSpPr>
            <a:spLocks noGrp="1"/>
          </p:cNvSpPr>
          <p:nvPr>
            <p:ph type="title"/>
          </p:nvPr>
        </p:nvSpPr>
        <p:spPr/>
        <p:txBody>
          <a:bodyPr/>
          <a:lstStyle/>
          <a:p>
            <a:r>
              <a:rPr lang="en-US" dirty="0"/>
              <a:t>Credit</a:t>
            </a:r>
          </a:p>
        </p:txBody>
      </p:sp>
      <p:sp>
        <p:nvSpPr>
          <p:cNvPr id="3" name="Content Placeholder 2">
            <a:extLst>
              <a:ext uri="{FF2B5EF4-FFF2-40B4-BE49-F238E27FC236}">
                <a16:creationId xmlns:a16="http://schemas.microsoft.com/office/drawing/2014/main" id="{2A661E23-6B1B-1266-E2B1-71719FA15D1D}"/>
              </a:ext>
            </a:extLst>
          </p:cNvPr>
          <p:cNvSpPr>
            <a:spLocks noGrp="1"/>
          </p:cNvSpPr>
          <p:nvPr>
            <p:ph idx="1"/>
          </p:nvPr>
        </p:nvSpPr>
        <p:spPr/>
        <p:txBody>
          <a:bodyPr/>
          <a:lstStyle/>
          <a:p>
            <a:r>
              <a:rPr lang="en-US" dirty="0">
                <a:hlinkClick r:id="rId2"/>
              </a:rPr>
              <a:t>https://carbon.now.sh/</a:t>
            </a:r>
            <a:endParaRPr lang="en-US" dirty="0"/>
          </a:p>
          <a:p>
            <a:r>
              <a:rPr lang="en-US" dirty="0">
                <a:hlinkClick r:id="rId3"/>
              </a:rPr>
              <a:t>https://ascii.co.uk/art</a:t>
            </a:r>
            <a:endParaRPr lang="en-US" dirty="0"/>
          </a:p>
          <a:p>
            <a:r>
              <a:rPr lang="en-US" dirty="0"/>
              <a:t>https://</a:t>
            </a:r>
            <a:r>
              <a:rPr lang="en-US" dirty="0" err="1"/>
              <a:t>appbrewery.com</a:t>
            </a:r>
            <a:r>
              <a:rPr lang="en-US" dirty="0"/>
              <a:t>/</a:t>
            </a:r>
          </a:p>
        </p:txBody>
      </p:sp>
    </p:spTree>
    <p:extLst>
      <p:ext uri="{BB962C8B-B14F-4D97-AF65-F5344CB8AC3E}">
        <p14:creationId xmlns:p14="http://schemas.microsoft.com/office/powerpoint/2010/main" val="100968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81C73-DE43-8EDC-DA36-BE19C806F797}"/>
              </a:ext>
            </a:extLst>
          </p:cNvPr>
          <p:cNvSpPr>
            <a:spLocks noGrp="1"/>
          </p:cNvSpPr>
          <p:nvPr>
            <p:ph type="ctrTitle"/>
          </p:nvPr>
        </p:nvSpPr>
        <p:spPr>
          <a:xfrm>
            <a:off x="1524000" y="2311685"/>
            <a:ext cx="9144000" cy="2880689"/>
          </a:xfrm>
        </p:spPr>
        <p:txBody>
          <a:bodyPr/>
          <a:lstStyle/>
          <a:p>
            <a:pPr algn="l"/>
            <a:r>
              <a:rPr lang="en-US" dirty="0"/>
              <a:t>I believe that you learn the most if you don’t learn alone but find learning partners and other people with similar interest.</a:t>
            </a:r>
            <a:br>
              <a:rPr lang="en-US" dirty="0"/>
            </a:br>
            <a:r>
              <a:rPr lang="en-US" dirty="0"/>
              <a:t>- Unknown</a:t>
            </a:r>
          </a:p>
        </p:txBody>
      </p:sp>
    </p:spTree>
    <p:extLst>
      <p:ext uri="{BB962C8B-B14F-4D97-AF65-F5344CB8AC3E}">
        <p14:creationId xmlns:p14="http://schemas.microsoft.com/office/powerpoint/2010/main" val="266296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8654A-0658-EEBC-0536-DF02AC5553CA}"/>
              </a:ext>
            </a:extLst>
          </p:cNvPr>
          <p:cNvSpPr>
            <a:spLocks noGrp="1"/>
          </p:cNvSpPr>
          <p:nvPr>
            <p:ph type="title"/>
          </p:nvPr>
        </p:nvSpPr>
        <p:spPr/>
        <p:txBody>
          <a:bodyPr/>
          <a:lstStyle/>
          <a:p>
            <a:r>
              <a:rPr lang="en-US" dirty="0"/>
              <a:t>Math built-in function</a:t>
            </a:r>
          </a:p>
        </p:txBody>
      </p:sp>
      <p:sp>
        <p:nvSpPr>
          <p:cNvPr id="3" name="Content Placeholder 2">
            <a:extLst>
              <a:ext uri="{FF2B5EF4-FFF2-40B4-BE49-F238E27FC236}">
                <a16:creationId xmlns:a16="http://schemas.microsoft.com/office/drawing/2014/main" id="{EC7FCBA0-E217-C443-0B76-85F507F5076D}"/>
              </a:ext>
            </a:extLst>
          </p:cNvPr>
          <p:cNvSpPr>
            <a:spLocks noGrp="1"/>
          </p:cNvSpPr>
          <p:nvPr>
            <p:ph idx="1"/>
          </p:nvPr>
        </p:nvSpPr>
        <p:spPr>
          <a:xfrm>
            <a:off x="1376624" y="2602523"/>
            <a:ext cx="4719376" cy="3574439"/>
          </a:xfrm>
        </p:spPr>
        <p:txBody>
          <a:bodyPr/>
          <a:lstStyle/>
          <a:p>
            <a:r>
              <a:rPr lang="en-US" dirty="0" err="1"/>
              <a:t>Math.random</a:t>
            </a:r>
            <a:r>
              <a:rPr lang="en-US" dirty="0"/>
              <a:t>()</a:t>
            </a:r>
          </a:p>
          <a:p>
            <a:r>
              <a:rPr lang="en-US" dirty="0" err="1"/>
              <a:t>Math.round</a:t>
            </a:r>
            <a:r>
              <a:rPr lang="en-US" dirty="0"/>
              <a:t>()</a:t>
            </a:r>
          </a:p>
          <a:p>
            <a:r>
              <a:rPr lang="en-US" dirty="0" err="1"/>
              <a:t>Math.floor</a:t>
            </a:r>
            <a:r>
              <a:rPr lang="en-US" dirty="0"/>
              <a:t>()</a:t>
            </a:r>
          </a:p>
          <a:p>
            <a:r>
              <a:rPr lang="en-US" dirty="0" err="1"/>
              <a:t>Math.ceil</a:t>
            </a:r>
            <a:r>
              <a:rPr lang="en-US" dirty="0"/>
              <a:t>()</a:t>
            </a:r>
          </a:p>
          <a:p>
            <a:r>
              <a:rPr lang="en-US" dirty="0" err="1"/>
              <a:t>Math.trunc</a:t>
            </a:r>
            <a:r>
              <a:rPr lang="en-US" dirty="0"/>
              <a:t>()</a:t>
            </a:r>
          </a:p>
        </p:txBody>
      </p:sp>
      <p:sp>
        <p:nvSpPr>
          <p:cNvPr id="4" name="Content Placeholder 2">
            <a:extLst>
              <a:ext uri="{FF2B5EF4-FFF2-40B4-BE49-F238E27FC236}">
                <a16:creationId xmlns:a16="http://schemas.microsoft.com/office/drawing/2014/main" id="{EEB0E243-9E91-EDBE-D405-F82C4FEA211D}"/>
              </a:ext>
            </a:extLst>
          </p:cNvPr>
          <p:cNvSpPr txBox="1">
            <a:spLocks/>
          </p:cNvSpPr>
          <p:nvPr/>
        </p:nvSpPr>
        <p:spPr>
          <a:xfrm>
            <a:off x="6084277" y="2602523"/>
            <a:ext cx="4719376" cy="35744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Dreaming Outloud Pro" panose="03050502040302030504" pitchFamily="66" charset="77"/>
                <a:ea typeface="+mn-ea"/>
                <a:cs typeface="Dreaming Outloud Pro" panose="03050502040302030504" pitchFamily="66"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Dreaming Outloud Pro" panose="03050502040302030504" pitchFamily="66" charset="77"/>
                <a:ea typeface="+mn-ea"/>
                <a:cs typeface="Dreaming Outloud Pro" panose="03050502040302030504" pitchFamily="66" charset="77"/>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Dreaming Outloud Pro" panose="03050502040302030504" pitchFamily="66" charset="77"/>
                <a:ea typeface="+mn-ea"/>
                <a:cs typeface="Dreaming Outloud Pro" panose="03050502040302030504" pitchFamily="66"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Dreaming Outloud Pro" panose="03050502040302030504" pitchFamily="66" charset="77"/>
                <a:ea typeface="+mn-ea"/>
                <a:cs typeface="Dreaming Outloud Pro" panose="03050502040302030504" pitchFamily="66"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Math.pow</a:t>
            </a:r>
            <a:r>
              <a:rPr lang="en-US" dirty="0"/>
              <a:t>(x, y)</a:t>
            </a:r>
          </a:p>
          <a:p>
            <a:r>
              <a:rPr lang="en-US" dirty="0" err="1"/>
              <a:t>Math.sqrt</a:t>
            </a:r>
            <a:r>
              <a:rPr lang="en-US" dirty="0"/>
              <a:t>()</a:t>
            </a:r>
          </a:p>
          <a:p>
            <a:r>
              <a:rPr lang="en-US" dirty="0" err="1"/>
              <a:t>Math.min</a:t>
            </a:r>
            <a:r>
              <a:rPr lang="en-US" dirty="0"/>
              <a:t>()</a:t>
            </a:r>
          </a:p>
          <a:p>
            <a:r>
              <a:rPr lang="en-US" dirty="0" err="1"/>
              <a:t>Math.max</a:t>
            </a:r>
            <a:r>
              <a:rPr lang="en-US" dirty="0"/>
              <a:t>()</a:t>
            </a:r>
          </a:p>
          <a:p>
            <a:r>
              <a:rPr lang="en-US" dirty="0" err="1"/>
              <a:t>Math.abs</a:t>
            </a:r>
            <a:r>
              <a:rPr lang="en-US" dirty="0"/>
              <a:t>()</a:t>
            </a:r>
          </a:p>
        </p:txBody>
      </p:sp>
    </p:spTree>
    <p:extLst>
      <p:ext uri="{BB962C8B-B14F-4D97-AF65-F5344CB8AC3E}">
        <p14:creationId xmlns:p14="http://schemas.microsoft.com/office/powerpoint/2010/main" val="320789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4ACD-6FFD-E00A-3A6A-EFA76E4C73D2}"/>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74B244AE-732C-3D6D-A1ED-242D04881C1C}"/>
              </a:ext>
            </a:extLst>
          </p:cNvPr>
          <p:cNvSpPr>
            <a:spLocks noGrp="1"/>
          </p:cNvSpPr>
          <p:nvPr>
            <p:ph idx="1"/>
          </p:nvPr>
        </p:nvSpPr>
        <p:spPr>
          <a:xfrm>
            <a:off x="1400070" y="2139537"/>
            <a:ext cx="4977877" cy="2050500"/>
          </a:xfrm>
        </p:spPr>
        <p:txBody>
          <a:bodyPr/>
          <a:lstStyle/>
          <a:p>
            <a:r>
              <a:rPr lang="en-US" dirty="0"/>
              <a:t>An </a:t>
            </a:r>
            <a:r>
              <a:rPr lang="en-US" b="1" dirty="0"/>
              <a:t>array</a:t>
            </a:r>
            <a:r>
              <a:rPr lang="en-US" dirty="0"/>
              <a:t> is a special box (or container) that can hold </a:t>
            </a:r>
            <a:r>
              <a:rPr lang="en-US" b="1" dirty="0"/>
              <a:t>many things</a:t>
            </a:r>
            <a:r>
              <a:rPr lang="en-US" dirty="0"/>
              <a:t> at once. These things can be numbers, words, or even other boxes (arrays).</a:t>
            </a:r>
          </a:p>
        </p:txBody>
      </p:sp>
      <p:pic>
        <p:nvPicPr>
          <p:cNvPr id="5" name="Picture 4" descr="A screenshot of a computer code&#10;&#10;Description automatically generated">
            <a:extLst>
              <a:ext uri="{FF2B5EF4-FFF2-40B4-BE49-F238E27FC236}">
                <a16:creationId xmlns:a16="http://schemas.microsoft.com/office/drawing/2014/main" id="{0F048599-5136-E3A6-2972-B6B104226547}"/>
              </a:ext>
            </a:extLst>
          </p:cNvPr>
          <p:cNvPicPr>
            <a:picLocks noChangeAspect="1"/>
          </p:cNvPicPr>
          <p:nvPr/>
        </p:nvPicPr>
        <p:blipFill>
          <a:blip r:embed="rId3"/>
          <a:stretch>
            <a:fillRect/>
          </a:stretch>
        </p:blipFill>
        <p:spPr>
          <a:xfrm>
            <a:off x="7014258" y="1006753"/>
            <a:ext cx="4560307" cy="5998464"/>
          </a:xfrm>
          <a:prstGeom prst="rect">
            <a:avLst/>
          </a:prstGeom>
        </p:spPr>
      </p:pic>
    </p:spTree>
    <p:extLst>
      <p:ext uri="{BB962C8B-B14F-4D97-AF65-F5344CB8AC3E}">
        <p14:creationId xmlns:p14="http://schemas.microsoft.com/office/powerpoint/2010/main" val="3019870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546B-A417-8F7C-A4C0-8F4F0A7C710B}"/>
              </a:ext>
            </a:extLst>
          </p:cNvPr>
          <p:cNvSpPr>
            <a:spLocks noGrp="1"/>
          </p:cNvSpPr>
          <p:nvPr>
            <p:ph type="title"/>
          </p:nvPr>
        </p:nvSpPr>
        <p:spPr/>
        <p:txBody>
          <a:bodyPr/>
          <a:lstStyle/>
          <a:p>
            <a:r>
              <a:rPr lang="en-US" dirty="0"/>
              <a:t>Array Index</a:t>
            </a:r>
          </a:p>
        </p:txBody>
      </p:sp>
      <p:pic>
        <p:nvPicPr>
          <p:cNvPr id="4" name="Picture 3" descr="A screen shot of a computer&#10;&#10;Description automatically generated">
            <a:extLst>
              <a:ext uri="{FF2B5EF4-FFF2-40B4-BE49-F238E27FC236}">
                <a16:creationId xmlns:a16="http://schemas.microsoft.com/office/drawing/2014/main" id="{4DD7CD41-BFD9-69F0-5181-946C09D7A571}"/>
              </a:ext>
            </a:extLst>
          </p:cNvPr>
          <p:cNvPicPr>
            <a:picLocks noChangeAspect="1"/>
          </p:cNvPicPr>
          <p:nvPr/>
        </p:nvPicPr>
        <p:blipFill>
          <a:blip r:embed="rId2"/>
          <a:stretch>
            <a:fillRect/>
          </a:stretch>
        </p:blipFill>
        <p:spPr>
          <a:xfrm>
            <a:off x="7029352" y="1624936"/>
            <a:ext cx="4526503" cy="3145536"/>
          </a:xfrm>
          <a:prstGeom prst="rect">
            <a:avLst/>
          </a:prstGeom>
        </p:spPr>
      </p:pic>
      <p:pic>
        <p:nvPicPr>
          <p:cNvPr id="6" name="Picture 5" descr="A diagram of a number&#10;&#10;Description automatically generated">
            <a:extLst>
              <a:ext uri="{FF2B5EF4-FFF2-40B4-BE49-F238E27FC236}">
                <a16:creationId xmlns:a16="http://schemas.microsoft.com/office/drawing/2014/main" id="{5176D488-40D5-C9E3-5E5A-5A12CE282A34}"/>
              </a:ext>
            </a:extLst>
          </p:cNvPr>
          <p:cNvPicPr>
            <a:picLocks noChangeAspect="1"/>
          </p:cNvPicPr>
          <p:nvPr/>
        </p:nvPicPr>
        <p:blipFill>
          <a:blip r:embed="rId3"/>
          <a:stretch>
            <a:fillRect/>
          </a:stretch>
        </p:blipFill>
        <p:spPr>
          <a:xfrm>
            <a:off x="1299417" y="2343357"/>
            <a:ext cx="5729935" cy="3814890"/>
          </a:xfrm>
          <a:prstGeom prst="rect">
            <a:avLst/>
          </a:prstGeom>
        </p:spPr>
      </p:pic>
      <p:sp>
        <p:nvSpPr>
          <p:cNvPr id="7" name="TextBox 6">
            <a:extLst>
              <a:ext uri="{FF2B5EF4-FFF2-40B4-BE49-F238E27FC236}">
                <a16:creationId xmlns:a16="http://schemas.microsoft.com/office/drawing/2014/main" id="{01D6CB93-0755-7E50-AD19-DDE644949B4D}"/>
              </a:ext>
            </a:extLst>
          </p:cNvPr>
          <p:cNvSpPr txBox="1"/>
          <p:nvPr/>
        </p:nvSpPr>
        <p:spPr>
          <a:xfrm>
            <a:off x="7226927" y="4957918"/>
            <a:ext cx="3565003" cy="1200329"/>
          </a:xfrm>
          <a:prstGeom prst="rect">
            <a:avLst/>
          </a:prstGeom>
          <a:noFill/>
        </p:spPr>
        <p:txBody>
          <a:bodyPr wrap="square" rtlCol="0">
            <a:spAutoFit/>
          </a:bodyPr>
          <a:lstStyle/>
          <a:p>
            <a:r>
              <a:rPr lang="en-US" dirty="0">
                <a:latin typeface="Dreaming Outloud Pro" panose="03050502040302030504" pitchFamily="66" charset="77"/>
                <a:cs typeface="Dreaming Outloud Pro" panose="03050502040302030504" pitchFamily="66" charset="77"/>
              </a:rPr>
              <a:t>Source: https://</a:t>
            </a:r>
            <a:r>
              <a:rPr lang="en-US" dirty="0" err="1">
                <a:latin typeface="Dreaming Outloud Pro" panose="03050502040302030504" pitchFamily="66" charset="77"/>
                <a:cs typeface="Dreaming Outloud Pro" panose="03050502040302030504" pitchFamily="66" charset="77"/>
              </a:rPr>
              <a:t>www.geeksforgeeks.org</a:t>
            </a:r>
            <a:r>
              <a:rPr lang="en-US" dirty="0">
                <a:latin typeface="Dreaming Outloud Pro" panose="03050502040302030504" pitchFamily="66" charset="77"/>
                <a:cs typeface="Dreaming Outloud Pro" panose="03050502040302030504" pitchFamily="66" charset="77"/>
              </a:rPr>
              <a:t>/how-to-find-the-array-index-with-a-value-in-</a:t>
            </a:r>
            <a:r>
              <a:rPr lang="en-US" dirty="0" err="1">
                <a:latin typeface="Dreaming Outloud Pro" panose="03050502040302030504" pitchFamily="66" charset="77"/>
                <a:cs typeface="Dreaming Outloud Pro" panose="03050502040302030504" pitchFamily="66" charset="77"/>
              </a:rPr>
              <a:t>javascript</a:t>
            </a:r>
            <a:r>
              <a:rPr lang="en-US" dirty="0">
                <a:latin typeface="Dreaming Outloud Pro" panose="03050502040302030504" pitchFamily="66" charset="77"/>
                <a:cs typeface="Dreaming Outloud Pro" panose="03050502040302030504" pitchFamily="66" charset="77"/>
              </a:rPr>
              <a:t>/</a:t>
            </a:r>
          </a:p>
        </p:txBody>
      </p:sp>
    </p:spTree>
    <p:extLst>
      <p:ext uri="{BB962C8B-B14F-4D97-AF65-F5344CB8AC3E}">
        <p14:creationId xmlns:p14="http://schemas.microsoft.com/office/powerpoint/2010/main" val="1854615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D2CB-152B-E015-647C-D76074BF08E6}"/>
              </a:ext>
            </a:extLst>
          </p:cNvPr>
          <p:cNvSpPr>
            <a:spLocks noGrp="1"/>
          </p:cNvSpPr>
          <p:nvPr>
            <p:ph type="title"/>
          </p:nvPr>
        </p:nvSpPr>
        <p:spPr/>
        <p:txBody>
          <a:bodyPr/>
          <a:lstStyle/>
          <a:p>
            <a:r>
              <a:rPr lang="en-US" dirty="0"/>
              <a:t>Array built-in function (Visual Representation)</a:t>
            </a:r>
          </a:p>
        </p:txBody>
      </p:sp>
      <p:pic>
        <p:nvPicPr>
          <p:cNvPr id="5" name="Picture 4" descr="A computer screen shot of a computer code&#10;&#10;Description automatically generated with medium confidence">
            <a:extLst>
              <a:ext uri="{FF2B5EF4-FFF2-40B4-BE49-F238E27FC236}">
                <a16:creationId xmlns:a16="http://schemas.microsoft.com/office/drawing/2014/main" id="{DD421BEC-9B9D-906F-DBF7-9E4A9C538E12}"/>
              </a:ext>
            </a:extLst>
          </p:cNvPr>
          <p:cNvPicPr>
            <a:picLocks noChangeAspect="1"/>
          </p:cNvPicPr>
          <p:nvPr/>
        </p:nvPicPr>
        <p:blipFill>
          <a:blip r:embed="rId2"/>
          <a:stretch>
            <a:fillRect/>
          </a:stretch>
        </p:blipFill>
        <p:spPr>
          <a:xfrm>
            <a:off x="1469984" y="2484816"/>
            <a:ext cx="4744088" cy="4012103"/>
          </a:xfrm>
          <a:prstGeom prst="rect">
            <a:avLst/>
          </a:prstGeom>
        </p:spPr>
      </p:pic>
      <p:pic>
        <p:nvPicPr>
          <p:cNvPr id="7" name="Picture 6" descr="A black and white sign with white text&#10;&#10;Description automatically generated">
            <a:extLst>
              <a:ext uri="{FF2B5EF4-FFF2-40B4-BE49-F238E27FC236}">
                <a16:creationId xmlns:a16="http://schemas.microsoft.com/office/drawing/2014/main" id="{2CCE0380-F526-DFF6-ACEE-63CDF5408E38}"/>
              </a:ext>
            </a:extLst>
          </p:cNvPr>
          <p:cNvPicPr>
            <a:picLocks noChangeAspect="1"/>
          </p:cNvPicPr>
          <p:nvPr/>
        </p:nvPicPr>
        <p:blipFill>
          <a:blip r:embed="rId3"/>
          <a:stretch>
            <a:fillRect/>
          </a:stretch>
        </p:blipFill>
        <p:spPr>
          <a:xfrm>
            <a:off x="7883630" y="5303119"/>
            <a:ext cx="2908300" cy="1193800"/>
          </a:xfrm>
          <a:prstGeom prst="rect">
            <a:avLst/>
          </a:prstGeom>
        </p:spPr>
      </p:pic>
    </p:spTree>
    <p:extLst>
      <p:ext uri="{BB962C8B-B14F-4D97-AF65-F5344CB8AC3E}">
        <p14:creationId xmlns:p14="http://schemas.microsoft.com/office/powerpoint/2010/main" val="75299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6BC0-0125-7901-4DD8-1C94B1474CA6}"/>
              </a:ext>
            </a:extLst>
          </p:cNvPr>
          <p:cNvSpPr>
            <a:spLocks noGrp="1"/>
          </p:cNvSpPr>
          <p:nvPr>
            <p:ph type="title"/>
          </p:nvPr>
        </p:nvSpPr>
        <p:spPr/>
        <p:txBody>
          <a:bodyPr/>
          <a:lstStyle/>
          <a:p>
            <a:r>
              <a:rPr lang="en-US" dirty="0"/>
              <a:t>More (Array built-in function )</a:t>
            </a:r>
          </a:p>
        </p:txBody>
      </p:sp>
      <p:sp>
        <p:nvSpPr>
          <p:cNvPr id="3" name="Content Placeholder 2">
            <a:extLst>
              <a:ext uri="{FF2B5EF4-FFF2-40B4-BE49-F238E27FC236}">
                <a16:creationId xmlns:a16="http://schemas.microsoft.com/office/drawing/2014/main" id="{B0B217F7-0604-6145-7BC0-CACF8DE8A79B}"/>
              </a:ext>
            </a:extLst>
          </p:cNvPr>
          <p:cNvSpPr>
            <a:spLocks noGrp="1"/>
          </p:cNvSpPr>
          <p:nvPr>
            <p:ph idx="1"/>
          </p:nvPr>
        </p:nvSpPr>
        <p:spPr/>
        <p:txBody>
          <a:bodyPr/>
          <a:lstStyle/>
          <a:p>
            <a:r>
              <a:rPr lang="en-US" dirty="0" err="1"/>
              <a:t>indexOf</a:t>
            </a:r>
            <a:r>
              <a:rPr lang="en-US" dirty="0"/>
              <a:t>()</a:t>
            </a:r>
          </a:p>
          <a:p>
            <a:r>
              <a:rPr lang="en-US" dirty="0"/>
              <a:t>Reverse()</a:t>
            </a:r>
          </a:p>
          <a:p>
            <a:r>
              <a:rPr lang="en-US" dirty="0"/>
              <a:t>Sort()</a:t>
            </a:r>
          </a:p>
          <a:p>
            <a:r>
              <a:rPr lang="en-US" dirty="0"/>
              <a:t>Includes()</a:t>
            </a:r>
          </a:p>
          <a:p>
            <a:r>
              <a:rPr lang="en-US" dirty="0" err="1"/>
              <a:t>findIndex</a:t>
            </a:r>
            <a:r>
              <a:rPr lang="en-US" dirty="0"/>
              <a:t>()</a:t>
            </a:r>
          </a:p>
          <a:p>
            <a:r>
              <a:rPr lang="en-US" dirty="0"/>
              <a:t>Join()</a:t>
            </a:r>
          </a:p>
        </p:txBody>
      </p:sp>
    </p:spTree>
    <p:extLst>
      <p:ext uri="{BB962C8B-B14F-4D97-AF65-F5344CB8AC3E}">
        <p14:creationId xmlns:p14="http://schemas.microsoft.com/office/powerpoint/2010/main" val="397390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4F66-C766-9051-969F-AB793A23A5AC}"/>
              </a:ext>
            </a:extLst>
          </p:cNvPr>
          <p:cNvSpPr>
            <a:spLocks noGrp="1"/>
          </p:cNvSpPr>
          <p:nvPr>
            <p:ph type="title"/>
          </p:nvPr>
        </p:nvSpPr>
        <p:spPr/>
        <p:txBody>
          <a:bodyPr/>
          <a:lstStyle/>
          <a:p>
            <a:r>
              <a:rPr lang="en-US" dirty="0"/>
              <a:t>More: map(), filter(), reduce() ………</a:t>
            </a:r>
          </a:p>
        </p:txBody>
      </p:sp>
      <p:sp>
        <p:nvSpPr>
          <p:cNvPr id="4" name="Content Placeholder 2">
            <a:extLst>
              <a:ext uri="{FF2B5EF4-FFF2-40B4-BE49-F238E27FC236}">
                <a16:creationId xmlns:a16="http://schemas.microsoft.com/office/drawing/2014/main" id="{E1E8CF75-430C-8483-1B8E-AB2C79F480F6}"/>
              </a:ext>
            </a:extLst>
          </p:cNvPr>
          <p:cNvSpPr>
            <a:spLocks noGrp="1"/>
          </p:cNvSpPr>
          <p:nvPr>
            <p:ph idx="1"/>
          </p:nvPr>
        </p:nvSpPr>
        <p:spPr>
          <a:xfrm>
            <a:off x="1376624" y="2602523"/>
            <a:ext cx="9415306" cy="3574439"/>
          </a:xfrm>
        </p:spPr>
        <p:txBody>
          <a:bodyPr/>
          <a:lstStyle/>
          <a:p>
            <a:r>
              <a:rPr lang="en-US" dirty="0">
                <a:solidFill>
                  <a:srgbClr val="424242"/>
                </a:solidFill>
                <a:effectLst/>
              </a:rPr>
              <a:t>Map </a:t>
            </a:r>
            <a:r>
              <a:rPr lang="en-US" b="0" dirty="0">
                <a:solidFill>
                  <a:srgbClr val="424242"/>
                </a:solidFill>
                <a:effectLst/>
              </a:rPr>
              <a:t>returns a </a:t>
            </a:r>
            <a:r>
              <a:rPr lang="en-US" b="1" dirty="0">
                <a:solidFill>
                  <a:srgbClr val="424242"/>
                </a:solidFill>
                <a:effectLst/>
              </a:rPr>
              <a:t>new array </a:t>
            </a:r>
            <a:r>
              <a:rPr lang="en-US" b="0" dirty="0">
                <a:solidFill>
                  <a:srgbClr val="424242"/>
                </a:solidFill>
                <a:effectLst/>
              </a:rPr>
              <a:t>containing the results of applying an operation on all original array elements. </a:t>
            </a:r>
            <a:endParaRPr lang="en-US" dirty="0">
              <a:effectLst/>
            </a:endParaRPr>
          </a:p>
          <a:p>
            <a:r>
              <a:rPr lang="en-US" dirty="0">
                <a:solidFill>
                  <a:srgbClr val="424242"/>
                </a:solidFill>
                <a:effectLst/>
              </a:rPr>
              <a:t>Filter </a:t>
            </a:r>
            <a:r>
              <a:rPr lang="en-US" b="0" dirty="0">
                <a:solidFill>
                  <a:srgbClr val="424242"/>
                </a:solidFill>
                <a:effectLst/>
              </a:rPr>
              <a:t>returns a </a:t>
            </a:r>
            <a:r>
              <a:rPr lang="en-US" b="1" dirty="0">
                <a:solidFill>
                  <a:srgbClr val="424242"/>
                </a:solidFill>
                <a:effectLst/>
              </a:rPr>
              <a:t>new array </a:t>
            </a:r>
            <a:r>
              <a:rPr lang="en-US" b="0" dirty="0">
                <a:solidFill>
                  <a:srgbClr val="424242"/>
                </a:solidFill>
                <a:effectLst/>
              </a:rPr>
              <a:t>containing the array elements that passed a specified </a:t>
            </a:r>
            <a:r>
              <a:rPr lang="en-US" b="1" dirty="0">
                <a:solidFill>
                  <a:srgbClr val="424242"/>
                </a:solidFill>
                <a:effectLst/>
              </a:rPr>
              <a:t>test condition </a:t>
            </a:r>
            <a:endParaRPr lang="en-US" dirty="0">
              <a:effectLst/>
            </a:endParaRPr>
          </a:p>
          <a:p>
            <a:r>
              <a:rPr lang="en-US" dirty="0">
                <a:solidFill>
                  <a:srgbClr val="424242"/>
                </a:solidFill>
                <a:effectLst/>
              </a:rPr>
              <a:t>Reduce </a:t>
            </a:r>
            <a:r>
              <a:rPr lang="en-US" b="0" dirty="0">
                <a:solidFill>
                  <a:srgbClr val="424242"/>
                </a:solidFill>
                <a:effectLst/>
              </a:rPr>
              <a:t>boils (“reduces”) all array elements down to one single value (e.g. adding all elements together) </a:t>
            </a:r>
            <a:endParaRPr lang="en-US" dirty="0">
              <a:effectLst/>
            </a:endParaRPr>
          </a:p>
          <a:p>
            <a:endParaRPr lang="en-US" dirty="0"/>
          </a:p>
        </p:txBody>
      </p:sp>
    </p:spTree>
    <p:extLst>
      <p:ext uri="{BB962C8B-B14F-4D97-AF65-F5344CB8AC3E}">
        <p14:creationId xmlns:p14="http://schemas.microsoft.com/office/powerpoint/2010/main" val="3333906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AAA7-0254-5921-81C3-934D42746959}"/>
              </a:ext>
            </a:extLst>
          </p:cNvPr>
          <p:cNvSpPr>
            <a:spLocks noGrp="1"/>
          </p:cNvSpPr>
          <p:nvPr>
            <p:ph type="title"/>
          </p:nvPr>
        </p:nvSpPr>
        <p:spPr/>
        <p:txBody>
          <a:bodyPr/>
          <a:lstStyle/>
          <a:p>
            <a:r>
              <a:rPr lang="en-US" dirty="0"/>
              <a:t>More: map(), filter(), reduce() ………</a:t>
            </a:r>
          </a:p>
        </p:txBody>
      </p:sp>
      <p:pic>
        <p:nvPicPr>
          <p:cNvPr id="5" name="Picture 4" descr="A screen shot of a computer code&#10;&#10;Description automatically generated">
            <a:extLst>
              <a:ext uri="{FF2B5EF4-FFF2-40B4-BE49-F238E27FC236}">
                <a16:creationId xmlns:a16="http://schemas.microsoft.com/office/drawing/2014/main" id="{FD145DEE-FA9A-2C28-F119-AE7F12862503}"/>
              </a:ext>
            </a:extLst>
          </p:cNvPr>
          <p:cNvPicPr>
            <a:picLocks noChangeAspect="1"/>
          </p:cNvPicPr>
          <p:nvPr/>
        </p:nvPicPr>
        <p:blipFill>
          <a:blip r:embed="rId3"/>
          <a:stretch>
            <a:fillRect/>
          </a:stretch>
        </p:blipFill>
        <p:spPr>
          <a:xfrm>
            <a:off x="231493" y="1793813"/>
            <a:ext cx="4255625" cy="3270373"/>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B94D09E7-013D-23B2-026C-F352A35683B7}"/>
              </a:ext>
            </a:extLst>
          </p:cNvPr>
          <p:cNvPicPr>
            <a:picLocks noChangeAspect="1"/>
          </p:cNvPicPr>
          <p:nvPr/>
        </p:nvPicPr>
        <p:blipFill>
          <a:blip r:embed="rId4"/>
          <a:stretch>
            <a:fillRect/>
          </a:stretch>
        </p:blipFill>
        <p:spPr>
          <a:xfrm>
            <a:off x="3819645" y="1793813"/>
            <a:ext cx="4255625" cy="3691626"/>
          </a:xfrm>
          <a:prstGeom prst="rect">
            <a:avLst/>
          </a:prstGeom>
        </p:spPr>
      </p:pic>
      <p:pic>
        <p:nvPicPr>
          <p:cNvPr id="9" name="Picture 8" descr="A computer screen shot of a program code&#10;&#10;Description automatically generated">
            <a:extLst>
              <a:ext uri="{FF2B5EF4-FFF2-40B4-BE49-F238E27FC236}">
                <a16:creationId xmlns:a16="http://schemas.microsoft.com/office/drawing/2014/main" id="{01C741F5-C1BD-02D4-2902-B89A8DBF7D3D}"/>
              </a:ext>
            </a:extLst>
          </p:cNvPr>
          <p:cNvPicPr>
            <a:picLocks noChangeAspect="1"/>
          </p:cNvPicPr>
          <p:nvPr/>
        </p:nvPicPr>
        <p:blipFill>
          <a:blip r:embed="rId5"/>
          <a:stretch>
            <a:fillRect/>
          </a:stretch>
        </p:blipFill>
        <p:spPr>
          <a:xfrm>
            <a:off x="7234176" y="1670805"/>
            <a:ext cx="5334580" cy="3283658"/>
          </a:xfrm>
          <a:prstGeom prst="rect">
            <a:avLst/>
          </a:prstGeom>
        </p:spPr>
      </p:pic>
    </p:spTree>
    <p:extLst>
      <p:ext uri="{BB962C8B-B14F-4D97-AF65-F5344CB8AC3E}">
        <p14:creationId xmlns:p14="http://schemas.microsoft.com/office/powerpoint/2010/main" val="1235038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1057</TotalTime>
  <Words>1293</Words>
  <Application>Microsoft Macintosh PowerPoint</Application>
  <PresentationFormat>Widescreen</PresentationFormat>
  <Paragraphs>161</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Bradley Hand</vt:lpstr>
      <vt:lpstr>Dreaming Outloud Pro</vt:lpstr>
      <vt:lpstr>Office Theme</vt:lpstr>
      <vt:lpstr>Day 7 – JavaScript Fundamental</vt:lpstr>
      <vt:lpstr>Recap</vt:lpstr>
      <vt:lpstr>Math built-in function</vt:lpstr>
      <vt:lpstr>Array</vt:lpstr>
      <vt:lpstr>Array Index</vt:lpstr>
      <vt:lpstr>Array built-in function (Visual Representation)</vt:lpstr>
      <vt:lpstr>More (Array built-in function )</vt:lpstr>
      <vt:lpstr>More: map(), filter(), reduce() ………</vt:lpstr>
      <vt:lpstr>More: map(), filter(), reduce() ………</vt:lpstr>
      <vt:lpstr>More: forEach(), for(… in …), for(… of …) ……</vt:lpstr>
      <vt:lpstr>Difference between map, forEach and for…of</vt:lpstr>
      <vt:lpstr>Difference between map, forEach and for…of</vt:lpstr>
      <vt:lpstr>Array V/S Set</vt:lpstr>
      <vt:lpstr>PowerPoint Presentation</vt:lpstr>
      <vt:lpstr>Destructuring</vt:lpstr>
      <vt:lpstr>Spread and Rest Operator</vt:lpstr>
      <vt:lpstr>Import and Export</vt:lpstr>
      <vt:lpstr>Exercise</vt:lpstr>
      <vt:lpstr>Feedback</vt:lpstr>
      <vt:lpstr>Credit</vt:lpstr>
      <vt:lpstr>I believe that you learn the most if you don’t learn alone but find learning partners and other people with similar interest. - Unknown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Libi</dc:creator>
  <cp:lastModifiedBy>Sumit Libi</cp:lastModifiedBy>
  <cp:revision>33</cp:revision>
  <dcterms:created xsi:type="dcterms:W3CDTF">2024-05-13T03:35:45Z</dcterms:created>
  <dcterms:modified xsi:type="dcterms:W3CDTF">2024-12-08T05:58:15Z</dcterms:modified>
</cp:coreProperties>
</file>