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59" r:id="rId4"/>
    <p:sldId id="260" r:id="rId5"/>
    <p:sldId id="273" r:id="rId6"/>
    <p:sldId id="261" r:id="rId7"/>
    <p:sldId id="264" r:id="rId8"/>
    <p:sldId id="262" r:id="rId9"/>
    <p:sldId id="263" r:id="rId10"/>
    <p:sldId id="272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2DC"/>
    <a:srgbClr val="E94222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/>
    <p:restoredTop sz="88889"/>
  </p:normalViewPr>
  <p:slideViewPr>
    <p:cSldViewPr snapToGrid="0">
      <p:cViewPr varScale="1">
        <p:scale>
          <a:sx n="133" d="100"/>
          <a:sy n="133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React: Declarative UI Programming</a:t>
            </a:r>
          </a:p>
          <a:p>
            <a:r>
              <a:rPr lang="en-US" dirty="0"/>
              <a:t>With react, you define the target UI states, not the steps to get there! Instead, React will figure out and perform the necessary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7F4C-B5AF-2446-AB52-B753F580B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Routing, data fetching, SSR</a:t>
            </a:r>
          </a:p>
          <a:p>
            <a:r>
              <a:rPr lang="en-US" dirty="0"/>
              <a:t>React team now advices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7F4C-B5AF-2446-AB52-B753F580B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9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93BC4-F314-9D9B-7EC6-B291EB83EC60}"/>
              </a:ext>
            </a:extLst>
          </p:cNvPr>
          <p:cNvSpPr txBox="1"/>
          <p:nvPr userDrawn="1"/>
        </p:nvSpPr>
        <p:spPr>
          <a:xfrm>
            <a:off x="1275729" y="457759"/>
            <a:ext cx="206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React JS</a:t>
            </a:r>
          </a:p>
        </p:txBody>
      </p:sp>
      <p:pic>
        <p:nvPicPr>
          <p:cNvPr id="4" name="Picture 3" descr="A blue and white symbol&#10;&#10;Description automatically generated">
            <a:extLst>
              <a:ext uri="{FF2B5EF4-FFF2-40B4-BE49-F238E27FC236}">
                <a16:creationId xmlns:a16="http://schemas.microsoft.com/office/drawing/2014/main" id="{43AD7E35-089C-22AC-0E5D-70527AFC487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5105" y="195517"/>
            <a:ext cx="1080624" cy="1080624"/>
          </a:xfrm>
          <a:prstGeom prst="rect">
            <a:avLst/>
          </a:prstGeom>
        </p:spPr>
      </p:pic>
      <p:pic>
        <p:nvPicPr>
          <p:cNvPr id="6" name="Picture 5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676CAA7D-BFF4-A87C-41CE-5B3CAACA158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49190" y="195517"/>
            <a:ext cx="1047705" cy="1047705"/>
          </a:xfrm>
          <a:prstGeom prst="rect">
            <a:avLst/>
          </a:prstGeom>
        </p:spPr>
      </p:pic>
      <p:pic>
        <p:nvPicPr>
          <p:cNvPr id="9" name="Picture 8" descr="A blue and green atom symbol&#10;&#10;Description automatically generated">
            <a:extLst>
              <a:ext uri="{FF2B5EF4-FFF2-40B4-BE49-F238E27FC236}">
                <a16:creationId xmlns:a16="http://schemas.microsoft.com/office/drawing/2014/main" id="{3CD9B67D-9932-B967-60A1-67C398C553F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</a:blip>
          <a:stretch>
            <a:fillRect/>
          </a:stretch>
        </p:blipFill>
        <p:spPr>
          <a:xfrm>
            <a:off x="-1489033" y="3156229"/>
            <a:ext cx="5529524" cy="55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 –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C7B3-40E0-8EC7-7279-7D46868E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Code Must be Transformed - </a:t>
            </a:r>
            <a:r>
              <a:rPr lang="en-US" dirty="0" err="1"/>
              <a:t>BabelJS</a:t>
            </a:r>
            <a:endParaRPr lang="en-US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CA42303-E029-BF27-50FC-9DC18C02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80" y="1859951"/>
            <a:ext cx="4212518" cy="4998049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A700C6C-D940-4D24-0EE6-ACCFBDDF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66" y="1946851"/>
            <a:ext cx="7551934" cy="4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7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A593-A010-4932-4729-C2F0042E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F592-6327-C400-B13F-1B9ABA76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4"/>
            <a:ext cx="5424868" cy="993432"/>
          </a:xfrm>
        </p:spPr>
        <p:txBody>
          <a:bodyPr/>
          <a:lstStyle/>
          <a:p>
            <a:r>
              <a:rPr lang="en-US" dirty="0"/>
              <a:t>Sync UI with Data</a:t>
            </a:r>
          </a:p>
          <a:p>
            <a:r>
              <a:rPr lang="en-US" dirty="0"/>
              <a:t>React reacts to state changes by re-rendering the UI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8F74C6-853B-3C17-25CF-4667BDD0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035" y="1170915"/>
            <a:ext cx="2495895" cy="5401373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9F81359-965A-C5A9-0D02-C888B02E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5571"/>
            <a:ext cx="2842881" cy="3399286"/>
          </a:xfrm>
          <a:prstGeom prst="rect">
            <a:avLst/>
          </a:prstGeom>
        </p:spPr>
      </p:pic>
      <p:pic>
        <p:nvPicPr>
          <p:cNvPr id="9" name="Picture 8" descr="A white and green rectangular object with a magnifying glass&#10;&#10;Description automatically generated">
            <a:extLst>
              <a:ext uri="{FF2B5EF4-FFF2-40B4-BE49-F238E27FC236}">
                <a16:creationId xmlns:a16="http://schemas.microsoft.com/office/drawing/2014/main" id="{6C61A6C9-1C8E-7005-CD00-3072631E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263" y="5675971"/>
            <a:ext cx="1193014" cy="119301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ED81D-F353-8C3F-59AE-9A9379E3DEAB}"/>
              </a:ext>
            </a:extLst>
          </p:cNvPr>
          <p:cNvCxnSpPr/>
          <p:nvPr/>
        </p:nvCxnSpPr>
        <p:spPr>
          <a:xfrm>
            <a:off x="2842881" y="4469258"/>
            <a:ext cx="5453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285FC-D45A-B84E-FEEC-DFF9412131E3}"/>
              </a:ext>
            </a:extLst>
          </p:cNvPr>
          <p:cNvCxnSpPr>
            <a:endCxn id="9" idx="3"/>
          </p:cNvCxnSpPr>
          <p:nvPr/>
        </p:nvCxnSpPr>
        <p:spPr>
          <a:xfrm flipH="1">
            <a:off x="6084277" y="6272478"/>
            <a:ext cx="2211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48F7BA-D30D-379F-5471-BC1F12D7D04F}"/>
              </a:ext>
            </a:extLst>
          </p:cNvPr>
          <p:cNvCxnSpPr>
            <a:stCxn id="9" idx="1"/>
          </p:cNvCxnSpPr>
          <p:nvPr/>
        </p:nvCxnSpPr>
        <p:spPr>
          <a:xfrm flipH="1">
            <a:off x="2842881" y="6272478"/>
            <a:ext cx="2048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17B0D89-D7A6-1943-7E03-529EA9B511DD}"/>
              </a:ext>
            </a:extLst>
          </p:cNvPr>
          <p:cNvSpPr/>
          <p:nvPr/>
        </p:nvSpPr>
        <p:spPr>
          <a:xfrm>
            <a:off x="5328852" y="3935802"/>
            <a:ext cx="481212" cy="483841"/>
          </a:xfrm>
          <a:prstGeom prst="ellipse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B693BA-5976-3A36-C0ED-1709CE1B2AF2}"/>
              </a:ext>
            </a:extLst>
          </p:cNvPr>
          <p:cNvSpPr/>
          <p:nvPr/>
        </p:nvSpPr>
        <p:spPr>
          <a:xfrm>
            <a:off x="5347670" y="4518874"/>
            <a:ext cx="481212" cy="483841"/>
          </a:xfrm>
          <a:prstGeom prst="ellipse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FBC57B-DA6B-D272-4266-A79424B7C461}"/>
              </a:ext>
            </a:extLst>
          </p:cNvPr>
          <p:cNvSpPr/>
          <p:nvPr/>
        </p:nvSpPr>
        <p:spPr>
          <a:xfrm>
            <a:off x="6977528" y="5726110"/>
            <a:ext cx="481212" cy="483841"/>
          </a:xfrm>
          <a:prstGeom prst="ellipse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658FBD-5760-95DC-9530-52FAC80A265A}"/>
              </a:ext>
            </a:extLst>
          </p:cNvPr>
          <p:cNvSpPr/>
          <p:nvPr/>
        </p:nvSpPr>
        <p:spPr>
          <a:xfrm>
            <a:off x="3708154" y="5726110"/>
            <a:ext cx="481212" cy="483841"/>
          </a:xfrm>
          <a:prstGeom prst="ellipse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310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392F-CC43-0DF0-BE15-21DB46FF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or Framework 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CDA9-9D44-9372-46C0-48537338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1342753"/>
          </a:xfrm>
        </p:spPr>
        <p:txBody>
          <a:bodyPr/>
          <a:lstStyle/>
          <a:p>
            <a:r>
              <a:rPr lang="en-US" dirty="0"/>
              <a:t>View layer only.</a:t>
            </a:r>
          </a:p>
          <a:p>
            <a:r>
              <a:rPr lang="en-US" dirty="0"/>
              <a:t>Need to pick multiple external library to build a complete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28DFEF-1DFF-BA9C-4463-9D6F41D6B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1424" y="4689778"/>
            <a:ext cx="1691811" cy="101773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4007759-C03D-5AB2-BEBD-EADADB6DA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0948" y="4893843"/>
            <a:ext cx="2438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8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5AB6-22EA-7F44-62AA-B563D8A1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Extremely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C655-D2E5-1D30-21A7-A2C255A6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4"/>
            <a:ext cx="4592661" cy="1013980"/>
          </a:xfrm>
        </p:spPr>
        <p:txBody>
          <a:bodyPr/>
          <a:lstStyle/>
          <a:p>
            <a:r>
              <a:rPr lang="en-US" dirty="0"/>
              <a:t>Hugh job market</a:t>
            </a:r>
          </a:p>
          <a:p>
            <a:r>
              <a:rPr lang="en-US" dirty="0"/>
              <a:t>React developer community</a:t>
            </a:r>
          </a:p>
        </p:txBody>
      </p:sp>
      <p:pic>
        <p:nvPicPr>
          <p:cNvPr id="5" name="Picture 4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B38580B0-036E-BEF8-2A9E-B31577BC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933" y="1029841"/>
            <a:ext cx="1376532" cy="1376532"/>
          </a:xfrm>
          <a:prstGeom prst="rect">
            <a:avLst/>
          </a:prstGeom>
        </p:spPr>
      </p:pic>
      <p:pic>
        <p:nvPicPr>
          <p:cNvPr id="7" name="Picture 6" descr="A logo in a circle&#10;&#10;Description automatically generated">
            <a:extLst>
              <a:ext uri="{FF2B5EF4-FFF2-40B4-BE49-F238E27FC236}">
                <a16:creationId xmlns:a16="http://schemas.microsoft.com/office/drawing/2014/main" id="{8E09E077-59CA-4609-7AF1-32E3B2614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753" y="2406373"/>
            <a:ext cx="983526" cy="983526"/>
          </a:xfrm>
          <a:prstGeom prst="rect">
            <a:avLst/>
          </a:prstGeom>
        </p:spPr>
      </p:pic>
      <p:pic>
        <p:nvPicPr>
          <p:cNvPr id="9" name="Picture 8" descr="A black and blue square with a black logo&#10;&#10;Description automatically generated with medium confidence">
            <a:extLst>
              <a:ext uri="{FF2B5EF4-FFF2-40B4-BE49-F238E27FC236}">
                <a16:creationId xmlns:a16="http://schemas.microsoft.com/office/drawing/2014/main" id="{33921CFA-0299-B500-BF0A-47390587F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86" y="4311908"/>
            <a:ext cx="982894" cy="982894"/>
          </a:xfrm>
          <a:prstGeom prst="rect">
            <a:avLst/>
          </a:prstGeom>
        </p:spPr>
      </p:pic>
      <p:pic>
        <p:nvPicPr>
          <p:cNvPr id="11" name="Picture 10" descr="A blue square with white squares in the center&#10;&#10;Description automatically generated">
            <a:extLst>
              <a:ext uri="{FF2B5EF4-FFF2-40B4-BE49-F238E27FC236}">
                <a16:creationId xmlns:a16="http://schemas.microsoft.com/office/drawing/2014/main" id="{DF4D4065-88A4-2392-49C2-4AA6C54D2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81" y="2724365"/>
            <a:ext cx="892139" cy="892139"/>
          </a:xfrm>
          <a:prstGeom prst="rect">
            <a:avLst/>
          </a:prstGeom>
        </p:spPr>
      </p:pic>
      <p:pic>
        <p:nvPicPr>
          <p:cNvPr id="13" name="Picture 12" descr="A yellow rectangular sign with black text&#10;&#10;Description automatically generated">
            <a:extLst>
              <a:ext uri="{FF2B5EF4-FFF2-40B4-BE49-F238E27FC236}">
                <a16:creationId xmlns:a16="http://schemas.microsoft.com/office/drawing/2014/main" id="{D4C8A1FD-00CA-2E57-D18F-08F85E64F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502" y="3802602"/>
            <a:ext cx="1376532" cy="1376532"/>
          </a:xfrm>
          <a:prstGeom prst="rect">
            <a:avLst/>
          </a:prstGeom>
        </p:spPr>
      </p:pic>
      <p:pic>
        <p:nvPicPr>
          <p:cNvPr id="15" name="Picture 14" descr="A red rectangular sign with black text&#10;&#10;Description automatically generated">
            <a:extLst>
              <a:ext uri="{FF2B5EF4-FFF2-40B4-BE49-F238E27FC236}">
                <a16:creationId xmlns:a16="http://schemas.microsoft.com/office/drawing/2014/main" id="{3ED794D1-A10D-152B-30BA-B80C969D0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4469" y="3707258"/>
            <a:ext cx="1358757" cy="1358757"/>
          </a:xfrm>
          <a:prstGeom prst="rect">
            <a:avLst/>
          </a:prstGeom>
        </p:spPr>
      </p:pic>
      <p:pic>
        <p:nvPicPr>
          <p:cNvPr id="17" name="Picture 16" descr="A logo of a stack of bricks&#10;&#10;Description automatically generated">
            <a:extLst>
              <a:ext uri="{FF2B5EF4-FFF2-40B4-BE49-F238E27FC236}">
                <a16:creationId xmlns:a16="http://schemas.microsoft.com/office/drawing/2014/main" id="{AA44FAF9-88C3-C836-FA89-DCEA33743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176" y="5345214"/>
            <a:ext cx="854347" cy="8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4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8102-0539-7879-81C0-FE3A2163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by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B284-2332-7AB1-82E3-1E2CAD0A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2011, Jordan Walke</a:t>
            </a:r>
          </a:p>
          <a:p>
            <a:r>
              <a:rPr lang="en-US" dirty="0"/>
              <a:t>2013, Open Source</a:t>
            </a:r>
          </a:p>
        </p:txBody>
      </p:sp>
    </p:spTree>
    <p:extLst>
      <p:ext uri="{BB962C8B-B14F-4D97-AF65-F5344CB8AC3E}">
        <p14:creationId xmlns:p14="http://schemas.microsoft.com/office/powerpoint/2010/main" val="204043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7E3A-E0C6-2E42-3B6D-8901570A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new react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D4A0-9DE3-BAAB-5423-77BFBBA1F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Create-react-app</a:t>
            </a:r>
          </a:p>
          <a:p>
            <a:r>
              <a:rPr lang="en-US" dirty="0"/>
              <a:t>Starter-kit</a:t>
            </a:r>
          </a:p>
          <a:p>
            <a:r>
              <a:rPr lang="en-US" dirty="0"/>
              <a:t>Already configured</a:t>
            </a:r>
          </a:p>
          <a:p>
            <a:r>
              <a:rPr lang="en-US" dirty="0"/>
              <a:t>Slow and outdated technologies</a:t>
            </a:r>
          </a:p>
          <a:p>
            <a:r>
              <a:rPr lang="en-US" dirty="0"/>
              <a:t>Use for learning purpose</a:t>
            </a:r>
          </a:p>
          <a:p>
            <a:r>
              <a:rPr lang="en-US" dirty="0"/>
              <a:t>Don’t use for a real-world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038FB-04A5-52FB-638A-15682EAA1A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Vite</a:t>
            </a:r>
          </a:p>
          <a:p>
            <a:r>
              <a:rPr lang="en-US" dirty="0"/>
              <a:t>Modern real-world project</a:t>
            </a:r>
          </a:p>
          <a:p>
            <a:r>
              <a:rPr lang="en-US" dirty="0"/>
              <a:t>Modern build tool that contains a template for setting up React app</a:t>
            </a:r>
          </a:p>
          <a:p>
            <a:r>
              <a:rPr lang="en-US" dirty="0"/>
              <a:t>Need to manually setup </a:t>
            </a:r>
            <a:r>
              <a:rPr lang="en-US" dirty="0" err="1"/>
              <a:t>Eslint</a:t>
            </a:r>
            <a:r>
              <a:rPr lang="en-US" dirty="0"/>
              <a:t> (and others)</a:t>
            </a:r>
          </a:p>
          <a:p>
            <a:r>
              <a:rPr lang="en-US" dirty="0"/>
              <a:t>Extremely fast, hot module replacement (HMR) and bundling</a:t>
            </a:r>
          </a:p>
        </p:txBody>
      </p:sp>
      <p:pic>
        <p:nvPicPr>
          <p:cNvPr id="6" name="Picture 5" descr="A colorful triangle with lightning bolt in the middle&#10;&#10;Description automatically generated">
            <a:extLst>
              <a:ext uri="{FF2B5EF4-FFF2-40B4-BE49-F238E27FC236}">
                <a16:creationId xmlns:a16="http://schemas.microsoft.com/office/drawing/2014/main" id="{69907046-13F2-8067-B1E4-7E1975B9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620" y="1416695"/>
            <a:ext cx="1219200" cy="1219200"/>
          </a:xfrm>
          <a:prstGeom prst="rect">
            <a:avLst/>
          </a:prstGeom>
        </p:spPr>
      </p:pic>
      <p:pic>
        <p:nvPicPr>
          <p:cNvPr id="8" name="Picture 7" descr="A blue and green atom symbol&#10;&#10;Description automatically generated">
            <a:extLst>
              <a:ext uri="{FF2B5EF4-FFF2-40B4-BE49-F238E27FC236}">
                <a16:creationId xmlns:a16="http://schemas.microsoft.com/office/drawing/2014/main" id="{B2573255-0A43-385F-ED8C-52C867C6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0" y="1416695"/>
            <a:ext cx="1306530" cy="1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0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9BA2-2535-F615-A86D-36E5D6DB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1D48-79C0-B012-1C54-291F9C87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4"/>
            <a:ext cx="9415306" cy="1496866"/>
          </a:xfrm>
        </p:spPr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(https://</a:t>
            </a:r>
            <a:r>
              <a:rPr lang="en-US" dirty="0" err="1"/>
              <a:t>code.visualstudio.com</a:t>
            </a:r>
            <a:r>
              <a:rPr lang="en-US" dirty="0"/>
              <a:t>/)</a:t>
            </a:r>
          </a:p>
          <a:p>
            <a:r>
              <a:rPr lang="en-US" dirty="0"/>
              <a:t>Brave (https://</a:t>
            </a:r>
            <a:r>
              <a:rPr lang="en-US" dirty="0" err="1"/>
              <a:t>brave.com</a:t>
            </a:r>
            <a:r>
              <a:rPr lang="en-US" dirty="0"/>
              <a:t>/)</a:t>
            </a:r>
          </a:p>
          <a:p>
            <a:r>
              <a:rPr lang="en-US" dirty="0"/>
              <a:t>NodeJS (https://</a:t>
            </a:r>
            <a:r>
              <a:rPr lang="en-US" dirty="0" err="1"/>
              <a:t>nodejs.org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</p:txBody>
      </p:sp>
      <p:pic>
        <p:nvPicPr>
          <p:cNvPr id="5" name="Picture 4" descr="A white logo in a circle&#10;&#10;Description automatically generated">
            <a:extLst>
              <a:ext uri="{FF2B5EF4-FFF2-40B4-BE49-F238E27FC236}">
                <a16:creationId xmlns:a16="http://schemas.microsoft.com/office/drawing/2014/main" id="{201CFFD5-E321-034F-6E05-4F5D3A5A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048" y="2001117"/>
            <a:ext cx="1172465" cy="1172465"/>
          </a:xfrm>
          <a:prstGeom prst="rect">
            <a:avLst/>
          </a:prstGeom>
        </p:spPr>
      </p:pic>
      <p:pic>
        <p:nvPicPr>
          <p:cNvPr id="7" name="Picture 6" descr="A red and white logo&#10;&#10;Description automatically generated">
            <a:extLst>
              <a:ext uri="{FF2B5EF4-FFF2-40B4-BE49-F238E27FC236}">
                <a16:creationId xmlns:a16="http://schemas.microsoft.com/office/drawing/2014/main" id="{F4DB7002-2600-C69A-DE97-707E621E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108" y="4508999"/>
            <a:ext cx="1219200" cy="1219200"/>
          </a:xfrm>
          <a:prstGeom prst="rect">
            <a:avLst/>
          </a:prstGeom>
        </p:spPr>
      </p:pic>
      <p:pic>
        <p:nvPicPr>
          <p:cNvPr id="9" name="Picture 8" descr="A logo with black and green letters&#10;&#10;Description automatically generated">
            <a:extLst>
              <a:ext uri="{FF2B5EF4-FFF2-40B4-BE49-F238E27FC236}">
                <a16:creationId xmlns:a16="http://schemas.microsoft.com/office/drawing/2014/main" id="{4228A36D-3909-BFF9-F93D-27A487150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277" y="4508999"/>
            <a:ext cx="1219200" cy="1219200"/>
          </a:xfrm>
          <a:prstGeom prst="rect">
            <a:avLst/>
          </a:prstGeom>
        </p:spPr>
      </p:pic>
      <p:pic>
        <p:nvPicPr>
          <p:cNvPr id="11" name="Picture 10" descr="A circular logo with a blue circle in the middle&#10;&#10;Description automatically generated">
            <a:extLst>
              <a:ext uri="{FF2B5EF4-FFF2-40B4-BE49-F238E27FC236}">
                <a16:creationId xmlns:a16="http://schemas.microsoft.com/office/drawing/2014/main" id="{69D41EA8-39E3-8DE5-00A2-8AE6C9BB0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175" y="3301608"/>
            <a:ext cx="1017998" cy="10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04C-980A-4D59-D9B8-C4033F7D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D389-9540-EAF0-96E7-6F66AFB5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Rendering Components on a webpage (UI) based on their current state.</a:t>
            </a:r>
          </a:p>
          <a:p>
            <a:r>
              <a:rPr lang="en-US" dirty="0"/>
              <a:t>Keeping the UI in sync with state, by re-rendering when state change.</a:t>
            </a:r>
          </a:p>
        </p:txBody>
      </p:sp>
    </p:spTree>
    <p:extLst>
      <p:ext uri="{BB962C8B-B14F-4D97-AF65-F5344CB8AC3E}">
        <p14:creationId xmlns:p14="http://schemas.microsoft.com/office/powerpoint/2010/main" val="416228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8337-D6AD-69C1-B1A5-E3CD3F98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FA9D-2887-96EF-6175-4242CFA3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  <a:p>
            <a:r>
              <a:rPr lang="en-US" dirty="0"/>
              <a:t>What went wrong?</a:t>
            </a:r>
          </a:p>
          <a:p>
            <a:r>
              <a:rPr lang="en-US" dirty="0"/>
              <a:t>What did you learn?</a:t>
            </a:r>
          </a:p>
        </p:txBody>
      </p:sp>
    </p:spTree>
    <p:extLst>
      <p:ext uri="{BB962C8B-B14F-4D97-AF65-F5344CB8AC3E}">
        <p14:creationId xmlns:p14="http://schemas.microsoft.com/office/powerpoint/2010/main" val="18163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1C73-DE43-8EDC-DA36-BE19C806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1685"/>
            <a:ext cx="9144000" cy="2880689"/>
          </a:xfrm>
        </p:spPr>
        <p:txBody>
          <a:bodyPr/>
          <a:lstStyle/>
          <a:p>
            <a:pPr algn="l"/>
            <a:r>
              <a:rPr lang="en-US" dirty="0"/>
              <a:t>I believe that you learn the most if you don’t learn alone but find learning partners and other people with similar interest.</a:t>
            </a:r>
            <a:br>
              <a:rPr lang="en-US" dirty="0"/>
            </a:br>
            <a:r>
              <a:rPr lang="en-US" dirty="0"/>
              <a:t>- Unknown</a:t>
            </a:r>
          </a:p>
        </p:txBody>
      </p:sp>
    </p:spTree>
    <p:extLst>
      <p:ext uri="{BB962C8B-B14F-4D97-AF65-F5344CB8AC3E}">
        <p14:creationId xmlns:p14="http://schemas.microsoft.com/office/powerpoint/2010/main" val="26629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920E-4303-1E8A-EB29-C8299F23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EC04-A227-7919-B595-24FD3EC23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 – Fundamental</a:t>
            </a:r>
          </a:p>
          <a:p>
            <a:r>
              <a:rPr lang="en-US" dirty="0"/>
              <a:t>Part 2 – Intermediate</a:t>
            </a:r>
          </a:p>
          <a:p>
            <a:r>
              <a:rPr lang="en-US" dirty="0"/>
              <a:t>Part 3 – Advance</a:t>
            </a:r>
          </a:p>
          <a:p>
            <a:r>
              <a:rPr lang="en-US" dirty="0"/>
              <a:t>Part 4 - Professional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3C940-B9AC-DCFB-532E-0983A32A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823" y="1682369"/>
            <a:ext cx="1175854" cy="1175854"/>
          </a:xfrm>
          <a:prstGeom prst="rect">
            <a:avLst/>
          </a:prstGeom>
        </p:spPr>
      </p:pic>
      <p:pic>
        <p:nvPicPr>
          <p:cNvPr id="7" name="Picture 6" descr="A logo of stars in a circle&#10;&#10;Description automatically generated">
            <a:extLst>
              <a:ext uri="{FF2B5EF4-FFF2-40B4-BE49-F238E27FC236}">
                <a16:creationId xmlns:a16="http://schemas.microsoft.com/office/drawing/2014/main" id="{A0157599-6DD5-CC70-9708-F28167679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79" y="2428334"/>
            <a:ext cx="1175855" cy="1175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66309-50B9-4D4B-070D-8CD2815B5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823" y="3999778"/>
            <a:ext cx="1202131" cy="1202131"/>
          </a:xfrm>
          <a:prstGeom prst="rect">
            <a:avLst/>
          </a:prstGeom>
        </p:spPr>
      </p:pic>
      <p:pic>
        <p:nvPicPr>
          <p:cNvPr id="11" name="Picture 10" descr="A group of people in suits and tie&#10;&#10;Description automatically generated">
            <a:extLst>
              <a:ext uri="{FF2B5EF4-FFF2-40B4-BE49-F238E27FC236}">
                <a16:creationId xmlns:a16="http://schemas.microsoft.com/office/drawing/2014/main" id="{15F31070-9B2D-49C9-7228-BE3BD334C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379" y="4897340"/>
            <a:ext cx="1175856" cy="11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BDA066D-EC98-7513-C609-1E8FF02BBCA6}"/>
              </a:ext>
            </a:extLst>
          </p:cNvPr>
          <p:cNvSpPr/>
          <p:nvPr/>
        </p:nvSpPr>
        <p:spPr>
          <a:xfrm>
            <a:off x="4773903" y="925033"/>
            <a:ext cx="2644194" cy="409740"/>
          </a:xfrm>
          <a:prstGeom prst="roundRect">
            <a:avLst>
              <a:gd name="adj" fmla="val 6962"/>
            </a:avLst>
          </a:prstGeom>
          <a:noFill/>
          <a:ln w="28575"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Getting Started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2565BF-91A3-F193-9E24-299111CFCCC9}"/>
              </a:ext>
            </a:extLst>
          </p:cNvPr>
          <p:cNvSpPr/>
          <p:nvPr/>
        </p:nvSpPr>
        <p:spPr>
          <a:xfrm>
            <a:off x="4773903" y="1672856"/>
            <a:ext cx="2644194" cy="409740"/>
          </a:xfrm>
          <a:prstGeom prst="roundRect">
            <a:avLst>
              <a:gd name="adj" fmla="val 6962"/>
            </a:avLst>
          </a:prstGeom>
          <a:noFill/>
          <a:ln w="28575"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JavaScript Fundamental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56D0261-9266-0F0C-34F6-386EB0818A61}"/>
              </a:ext>
            </a:extLst>
          </p:cNvPr>
          <p:cNvSpPr/>
          <p:nvPr/>
        </p:nvSpPr>
        <p:spPr>
          <a:xfrm>
            <a:off x="1300601" y="2420679"/>
            <a:ext cx="2644194" cy="409740"/>
          </a:xfrm>
          <a:prstGeom prst="roundRect">
            <a:avLst>
              <a:gd name="adj" fmla="val 6962"/>
            </a:avLst>
          </a:prstGeom>
          <a:noFill/>
          <a:ln w="28575"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React Fundamental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973D766-BC0E-1A8B-2664-BE4ECCBF6B73}"/>
              </a:ext>
            </a:extLst>
          </p:cNvPr>
          <p:cNvSpPr/>
          <p:nvPr/>
        </p:nvSpPr>
        <p:spPr>
          <a:xfrm>
            <a:off x="4773903" y="2420679"/>
            <a:ext cx="2644194" cy="409740"/>
          </a:xfrm>
          <a:prstGeom prst="roundRect">
            <a:avLst>
              <a:gd name="adj" fmla="val 6962"/>
            </a:avLst>
          </a:prstGeom>
          <a:noFill/>
          <a:ln w="28575"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Deep Dives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AF99CC-19AD-B120-5CA1-759519241A76}"/>
              </a:ext>
            </a:extLst>
          </p:cNvPr>
          <p:cNvSpPr/>
          <p:nvPr/>
        </p:nvSpPr>
        <p:spPr>
          <a:xfrm>
            <a:off x="8247205" y="2420679"/>
            <a:ext cx="2644194" cy="409740"/>
          </a:xfrm>
          <a:prstGeom prst="roundRect">
            <a:avLst>
              <a:gd name="adj" fmla="val 6962"/>
            </a:avLst>
          </a:prstGeom>
          <a:noFill/>
          <a:ln w="28575"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Fundamental Practices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DACE53-BAF1-81EF-8EAC-6755D9D919BF}"/>
              </a:ext>
            </a:extLst>
          </p:cNvPr>
          <p:cNvGrpSpPr/>
          <p:nvPr/>
        </p:nvGrpSpPr>
        <p:grpSpPr>
          <a:xfrm>
            <a:off x="1691018" y="3702068"/>
            <a:ext cx="8871107" cy="2762794"/>
            <a:chOff x="1640235" y="3429000"/>
            <a:chExt cx="8871107" cy="276279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04C3B59-21FD-3FD0-685B-DB2724F4CB15}"/>
                </a:ext>
              </a:extLst>
            </p:cNvPr>
            <p:cNvSpPr/>
            <p:nvPr/>
          </p:nvSpPr>
          <p:spPr>
            <a:xfrm>
              <a:off x="1640235" y="3429000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Authentication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0A03308-8B55-DF69-2459-1D39D508EB2A}"/>
                </a:ext>
              </a:extLst>
            </p:cNvPr>
            <p:cNvSpPr/>
            <p:nvPr/>
          </p:nvSpPr>
          <p:spPr>
            <a:xfrm>
              <a:off x="3964005" y="3429000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NextJS</a:t>
              </a:r>
              <a:endPara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A046E4B-5C2B-86B0-5DFB-AD930C9238AE}"/>
                </a:ext>
              </a:extLst>
            </p:cNvPr>
            <p:cNvSpPr/>
            <p:nvPr/>
          </p:nvSpPr>
          <p:spPr>
            <a:xfrm>
              <a:off x="6287775" y="3429000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Typescript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E8BD1FB-E330-4AE2-2C78-AD86693496C1}"/>
                </a:ext>
              </a:extLst>
            </p:cNvPr>
            <p:cNvSpPr/>
            <p:nvPr/>
          </p:nvSpPr>
          <p:spPr>
            <a:xfrm>
              <a:off x="1640235" y="4146698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Forms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6560138-256E-223B-8A83-121FA27C9848}"/>
                </a:ext>
              </a:extLst>
            </p:cNvPr>
            <p:cNvSpPr/>
            <p:nvPr/>
          </p:nvSpPr>
          <p:spPr>
            <a:xfrm>
              <a:off x="3964005" y="4146698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Redux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296351B-9D1A-30BA-5AAB-CEFD70193945}"/>
                </a:ext>
              </a:extLst>
            </p:cNvPr>
            <p:cNvSpPr/>
            <p:nvPr/>
          </p:nvSpPr>
          <p:spPr>
            <a:xfrm>
              <a:off x="6287775" y="4146698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Routing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6061D10-D2C1-0AF3-10C9-E1CBEE5DAA4C}"/>
                </a:ext>
              </a:extLst>
            </p:cNvPr>
            <p:cNvSpPr/>
            <p:nvPr/>
          </p:nvSpPr>
          <p:spPr>
            <a:xfrm>
              <a:off x="1640235" y="4864396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React Query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03A9B26-EA89-F58D-6DF4-36B57825A1A7}"/>
                </a:ext>
              </a:extLst>
            </p:cNvPr>
            <p:cNvSpPr/>
            <p:nvPr/>
          </p:nvSpPr>
          <p:spPr>
            <a:xfrm>
              <a:off x="3964005" y="4864396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Context API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582ADB6-2370-F460-03BA-60CB5DEC3EC4}"/>
                </a:ext>
              </a:extLst>
            </p:cNvPr>
            <p:cNvSpPr/>
            <p:nvPr/>
          </p:nvSpPr>
          <p:spPr>
            <a:xfrm>
              <a:off x="6287775" y="4864396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API Request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F1DA732-96C1-6878-0723-1F2DABB23E29}"/>
                </a:ext>
              </a:extLst>
            </p:cNvPr>
            <p:cNvSpPr/>
            <p:nvPr/>
          </p:nvSpPr>
          <p:spPr>
            <a:xfrm>
              <a:off x="1640235" y="5582094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Hooks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917042D-5AEE-7E2C-A15C-47AEDBBE9DFC}"/>
                </a:ext>
              </a:extLst>
            </p:cNvPr>
            <p:cNvSpPr/>
            <p:nvPr/>
          </p:nvSpPr>
          <p:spPr>
            <a:xfrm>
              <a:off x="3964005" y="5582094"/>
              <a:ext cx="1899799" cy="60970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Tailwind CSS / Styling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E0816D3-E51F-CC71-B365-199B3177D282}"/>
                </a:ext>
              </a:extLst>
            </p:cNvPr>
            <p:cNvSpPr/>
            <p:nvPr/>
          </p:nvSpPr>
          <p:spPr>
            <a:xfrm>
              <a:off x="6287774" y="5582094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Debugging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06871F1-27C1-D004-2557-18F930B8AAF2}"/>
                </a:ext>
              </a:extLst>
            </p:cNvPr>
            <p:cNvSpPr/>
            <p:nvPr/>
          </p:nvSpPr>
          <p:spPr>
            <a:xfrm>
              <a:off x="8611543" y="3429000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More ……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A9594DF-7EF4-DE9E-5F58-AA6C1C31A204}"/>
                </a:ext>
              </a:extLst>
            </p:cNvPr>
            <p:cNvSpPr/>
            <p:nvPr/>
          </p:nvSpPr>
          <p:spPr>
            <a:xfrm>
              <a:off x="8611543" y="4146698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Performance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99253E7-84FB-2D57-4047-E0C2794BF265}"/>
                </a:ext>
              </a:extLst>
            </p:cNvPr>
            <p:cNvSpPr/>
            <p:nvPr/>
          </p:nvSpPr>
          <p:spPr>
            <a:xfrm>
              <a:off x="8611543" y="4864396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Optimization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FEA3BB5-49F1-4572-AE0D-DDF14E55A182}"/>
                </a:ext>
              </a:extLst>
            </p:cNvPr>
            <p:cNvSpPr/>
            <p:nvPr/>
          </p:nvSpPr>
          <p:spPr>
            <a:xfrm>
              <a:off x="8611542" y="5582094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Side Effect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0A8D2695-4DE6-6235-EBA0-63D8F6628EA0}"/>
              </a:ext>
            </a:extLst>
          </p:cNvPr>
          <p:cNvSpPr/>
          <p:nvPr/>
        </p:nvSpPr>
        <p:spPr>
          <a:xfrm>
            <a:off x="5965371" y="1334773"/>
            <a:ext cx="322403" cy="338083"/>
          </a:xfrm>
          <a:prstGeom prst="downArrow">
            <a:avLst/>
          </a:prstGeom>
          <a:ln>
            <a:solidFill>
              <a:srgbClr val="37B2D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295408F-D166-3585-2E9B-1324FDB80A73}"/>
              </a:ext>
            </a:extLst>
          </p:cNvPr>
          <p:cNvSpPr/>
          <p:nvPr/>
        </p:nvSpPr>
        <p:spPr>
          <a:xfrm>
            <a:off x="5965371" y="2102395"/>
            <a:ext cx="322403" cy="338083"/>
          </a:xfrm>
          <a:prstGeom prst="downArrow">
            <a:avLst/>
          </a:prstGeom>
          <a:ln>
            <a:solidFill>
              <a:srgbClr val="37B2D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4BDCB613-23FD-C9A9-22A3-791BF73845AA}"/>
              </a:ext>
            </a:extLst>
          </p:cNvPr>
          <p:cNvSpPr/>
          <p:nvPr/>
        </p:nvSpPr>
        <p:spPr>
          <a:xfrm>
            <a:off x="5934798" y="2833422"/>
            <a:ext cx="322403" cy="701332"/>
          </a:xfrm>
          <a:prstGeom prst="downArrow">
            <a:avLst/>
          </a:prstGeom>
          <a:ln>
            <a:solidFill>
              <a:srgbClr val="37B2D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2DBB75A-23B0-3A8F-4B16-0D6635555E43}"/>
              </a:ext>
            </a:extLst>
          </p:cNvPr>
          <p:cNvSpPr/>
          <p:nvPr/>
        </p:nvSpPr>
        <p:spPr>
          <a:xfrm>
            <a:off x="3964005" y="2448995"/>
            <a:ext cx="809898" cy="353108"/>
          </a:xfrm>
          <a:prstGeom prst="rightArrow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029A649-CC50-DB51-126F-F3A8B10DAD77}"/>
              </a:ext>
            </a:extLst>
          </p:cNvPr>
          <p:cNvSpPr/>
          <p:nvPr/>
        </p:nvSpPr>
        <p:spPr>
          <a:xfrm>
            <a:off x="7437307" y="2449765"/>
            <a:ext cx="809898" cy="353108"/>
          </a:xfrm>
          <a:prstGeom prst="rightArrow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F6B711E-F881-1510-8031-3B1713EC5DC1}"/>
              </a:ext>
            </a:extLst>
          </p:cNvPr>
          <p:cNvSpPr/>
          <p:nvPr/>
        </p:nvSpPr>
        <p:spPr>
          <a:xfrm>
            <a:off x="1300600" y="3534754"/>
            <a:ext cx="9590798" cy="3102352"/>
          </a:xfrm>
          <a:prstGeom prst="roundRect">
            <a:avLst>
              <a:gd name="adj" fmla="val 2464"/>
            </a:avLst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9664F-7DD7-90BD-4B49-22D4E9DD128C}"/>
              </a:ext>
            </a:extLst>
          </p:cNvPr>
          <p:cNvSpPr txBox="1"/>
          <p:nvPr/>
        </p:nvSpPr>
        <p:spPr>
          <a:xfrm>
            <a:off x="8797491" y="4697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9B31-E7B8-1A02-BEE1-77302A07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7051-11F1-0E69-4ED3-355E95D8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along with me.</a:t>
            </a:r>
          </a:p>
          <a:p>
            <a:r>
              <a:rPr lang="en-US" dirty="0"/>
              <a:t>Don’t worry about BTS (why and how???) or best practices</a:t>
            </a:r>
          </a:p>
          <a:p>
            <a:r>
              <a:rPr lang="en-US" dirty="0"/>
              <a:t>Take a break, review the code, review notes, review project we built</a:t>
            </a:r>
          </a:p>
          <a:p>
            <a:r>
              <a:rPr lang="en-US" dirty="0"/>
              <a:t>Let’s have fun. If burnout!!!!! STOP and COME BACK later.</a:t>
            </a:r>
          </a:p>
        </p:txBody>
      </p:sp>
    </p:spTree>
    <p:extLst>
      <p:ext uri="{BB962C8B-B14F-4D97-AF65-F5344CB8AC3E}">
        <p14:creationId xmlns:p14="http://schemas.microsoft.com/office/powerpoint/2010/main" val="117321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1019D-7C1A-32CD-7A73-ACFA155CA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B915-98C1-7617-4CD1-7E1BF7E3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CBAD-9B03-B7DD-A71C-A96BD856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me down or speed me up</a:t>
            </a:r>
          </a:p>
          <a:p>
            <a:r>
              <a:rPr lang="en-US" dirty="0"/>
              <a:t>Practice… Practice… Practice…</a:t>
            </a:r>
          </a:p>
          <a:p>
            <a:r>
              <a:rPr lang="en-US" dirty="0"/>
              <a:t>Coding Exercise, Challenges, Quiz and Build Mini Project on your own</a:t>
            </a:r>
          </a:p>
          <a:p>
            <a:r>
              <a:rPr lang="en-US" dirty="0"/>
              <a:t>Help Each other !!!!!!!!</a:t>
            </a:r>
          </a:p>
        </p:txBody>
      </p:sp>
    </p:spTree>
    <p:extLst>
      <p:ext uri="{BB962C8B-B14F-4D97-AF65-F5344CB8AC3E}">
        <p14:creationId xmlns:p14="http://schemas.microsoft.com/office/powerpoint/2010/main" val="341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5961-ACE5-420E-C7A7-80ABD36D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B7EB-75ED-7303-EA4A-B992F50C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Library for user interface.</a:t>
            </a:r>
          </a:p>
          <a:p>
            <a:r>
              <a:rPr lang="en-US" dirty="0"/>
              <a:t>Let's simplify it more: “Popular, Declarative, Component-based, State-Driven JavaScript Library for user interface developed by Facebook”</a:t>
            </a:r>
          </a:p>
        </p:txBody>
      </p:sp>
    </p:spTree>
    <p:extLst>
      <p:ext uri="{BB962C8B-B14F-4D97-AF65-F5344CB8AC3E}">
        <p14:creationId xmlns:p14="http://schemas.microsoft.com/office/powerpoint/2010/main" val="56853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FF1C-7F59-5E14-AF22-8C9E76A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v/s Vanilla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91F2-FE56-9B55-B1BA-49E52160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“Just JavaScript” is not a great option.</a:t>
            </a:r>
          </a:p>
          <a:p>
            <a:r>
              <a:rPr lang="en-US" dirty="0"/>
              <a:t>Writing complex code quickly becomes cumbersome.</a:t>
            </a:r>
          </a:p>
          <a:p>
            <a:r>
              <a:rPr lang="en-US" dirty="0"/>
              <a:t>Complex JS code quickly becomes error-prone.</a:t>
            </a:r>
          </a:p>
          <a:p>
            <a:r>
              <a:rPr lang="en-US" dirty="0"/>
              <a:t>Complex JS code often is hard to maintain or edit.</a:t>
            </a:r>
          </a:p>
          <a:p>
            <a:r>
              <a:rPr lang="en-US" dirty="0"/>
              <a:t>React offers a simpler mental model</a:t>
            </a:r>
          </a:p>
        </p:txBody>
      </p:sp>
    </p:spTree>
    <p:extLst>
      <p:ext uri="{BB962C8B-B14F-4D97-AF65-F5344CB8AC3E}">
        <p14:creationId xmlns:p14="http://schemas.microsoft.com/office/powerpoint/2010/main" val="226921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A6AF-CB42-0951-02D9-D6980A17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FDDF-8D6C-2BF1-DD97-AA79CB52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1024255"/>
          </a:xfrm>
        </p:spPr>
        <p:txBody>
          <a:bodyPr/>
          <a:lstStyle/>
          <a:p>
            <a:r>
              <a:rPr lang="en-US" dirty="0"/>
              <a:t>Building blocks like LEGO of UI in React.</a:t>
            </a:r>
          </a:p>
          <a:p>
            <a:r>
              <a:rPr lang="en-US" dirty="0"/>
              <a:t>App build by building and combining multiple components.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885234-CEE6-39AF-0451-B7850E12D345}"/>
              </a:ext>
            </a:extLst>
          </p:cNvPr>
          <p:cNvGrpSpPr/>
          <p:nvPr/>
        </p:nvGrpSpPr>
        <p:grpSpPr>
          <a:xfrm>
            <a:off x="2502824" y="4149024"/>
            <a:ext cx="1966433" cy="1620221"/>
            <a:chOff x="1475196" y="4184684"/>
            <a:chExt cx="1966433" cy="1620221"/>
          </a:xfrm>
        </p:grpSpPr>
        <p:pic>
          <p:nvPicPr>
            <p:cNvPr id="5" name="Picture 4" descr="A red toy block with four circles&#10;&#10;Description automatically generated">
              <a:extLst>
                <a:ext uri="{FF2B5EF4-FFF2-40B4-BE49-F238E27FC236}">
                  <a16:creationId xmlns:a16="http://schemas.microsoft.com/office/drawing/2014/main" id="{2B0ACA3E-0D31-0938-DB9A-B81C405E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196" y="4643918"/>
              <a:ext cx="918467" cy="918467"/>
            </a:xfrm>
            <a:prstGeom prst="rect">
              <a:avLst/>
            </a:prstGeom>
          </p:spPr>
        </p:pic>
        <p:pic>
          <p:nvPicPr>
            <p:cNvPr id="7" name="Picture 6" descr="A blue lego block on a black background&#10;&#10;Description automatically generated">
              <a:extLst>
                <a:ext uri="{FF2B5EF4-FFF2-40B4-BE49-F238E27FC236}">
                  <a16:creationId xmlns:a16="http://schemas.microsoft.com/office/drawing/2014/main" id="{7C877FB9-3889-0F7F-0606-8F39DF02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0135" y="4184684"/>
              <a:ext cx="918467" cy="918467"/>
            </a:xfrm>
            <a:prstGeom prst="rect">
              <a:avLst/>
            </a:prstGeom>
          </p:spPr>
        </p:pic>
        <p:pic>
          <p:nvPicPr>
            <p:cNvPr id="9" name="Picture 8" descr="A green lego block on a black background&#10;&#10;Description automatically generated">
              <a:extLst>
                <a:ext uri="{FF2B5EF4-FFF2-40B4-BE49-F238E27FC236}">
                  <a16:creationId xmlns:a16="http://schemas.microsoft.com/office/drawing/2014/main" id="{B0DA670E-A8CA-201B-9FFC-BD023AEAD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2247" y="4885523"/>
              <a:ext cx="919382" cy="919382"/>
            </a:xfrm>
            <a:prstGeom prst="rect">
              <a:avLst/>
            </a:prstGeom>
          </p:spPr>
        </p:pic>
      </p:grpSp>
      <p:pic>
        <p:nvPicPr>
          <p:cNvPr id="11" name="Picture 10" descr="A computer with a website on the screen&#10;&#10;Description automatically generated">
            <a:extLst>
              <a:ext uri="{FF2B5EF4-FFF2-40B4-BE49-F238E27FC236}">
                <a16:creationId xmlns:a16="http://schemas.microsoft.com/office/drawing/2014/main" id="{AB412647-A71F-EC0E-4039-0D4DF7BBC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341" y="4320225"/>
            <a:ext cx="1117600" cy="1206500"/>
          </a:xfrm>
          <a:prstGeom prst="rect">
            <a:avLst/>
          </a:prstGeom>
        </p:spPr>
      </p:pic>
      <p:pic>
        <p:nvPicPr>
          <p:cNvPr id="14" name="Picture 13" descr="A group of circles with different colors&#10;&#10;Description automatically generated">
            <a:extLst>
              <a:ext uri="{FF2B5EF4-FFF2-40B4-BE49-F238E27FC236}">
                <a16:creationId xmlns:a16="http://schemas.microsoft.com/office/drawing/2014/main" id="{5A078FBA-E74B-F999-A420-3AEC76E42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107" y="4390171"/>
            <a:ext cx="919383" cy="9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0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A5C8-AB25-762C-24CF-33AAEF44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D391-7AA8-B327-6FD0-A5EC10175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the goal, not the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B812E-8E89-E24A-C0D0-0CF82B80C2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Define the steps, not the goal</a:t>
            </a:r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CB37DE8-318F-9A6E-5683-1AC366B7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6" y="3131228"/>
            <a:ext cx="4411241" cy="33800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228B968-CB7E-45D7-FA43-488BD1D28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273" y="3118818"/>
            <a:ext cx="4934164" cy="3404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181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526</Words>
  <Application>Microsoft Macintosh PowerPoint</Application>
  <PresentationFormat>Widescreen</PresentationFormat>
  <Paragraphs>99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Bradley Hand</vt:lpstr>
      <vt:lpstr>Dreaming Outloud Pro</vt:lpstr>
      <vt:lpstr>Office Theme</vt:lpstr>
      <vt:lpstr>Day 1 – Course Overview</vt:lpstr>
      <vt:lpstr>Quick Overview</vt:lpstr>
      <vt:lpstr>PowerPoint Presentation</vt:lpstr>
      <vt:lpstr>Consideration – Part 1</vt:lpstr>
      <vt:lpstr>Consideration – Part 2</vt:lpstr>
      <vt:lpstr>What is REACT?</vt:lpstr>
      <vt:lpstr>React JS v/s Vanilla JavaScript</vt:lpstr>
      <vt:lpstr>Component-Based</vt:lpstr>
      <vt:lpstr>Declarative VS Imperative</vt:lpstr>
      <vt:lpstr>React Code Must be Transformed - BabelJS</vt:lpstr>
      <vt:lpstr>State-Driven</vt:lpstr>
      <vt:lpstr>Library or Framework ????</vt:lpstr>
      <vt:lpstr>Extremely Popular</vt:lpstr>
      <vt:lpstr>Created by Facebook</vt:lpstr>
      <vt:lpstr>Setting up a new react project</vt:lpstr>
      <vt:lpstr>Setting up development Environment</vt:lpstr>
      <vt:lpstr>Summary</vt:lpstr>
      <vt:lpstr>Feedback</vt:lpstr>
      <vt:lpstr>I believe that you learn the most if you don’t learn alone but find learning partners and other people with similar interest. - Unknown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12</cp:revision>
  <dcterms:created xsi:type="dcterms:W3CDTF">2024-05-13T03:35:45Z</dcterms:created>
  <dcterms:modified xsi:type="dcterms:W3CDTF">2024-12-15T10:37:42Z</dcterms:modified>
</cp:coreProperties>
</file>