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9" r:id="rId13"/>
    <p:sldId id="271" r:id="rId14"/>
    <p:sldId id="272" r:id="rId15"/>
    <p:sldId id="273" r:id="rId16"/>
    <p:sldId id="274" r:id="rId17"/>
    <p:sldId id="270" r:id="rId18"/>
    <p:sldId id="275" r:id="rId19"/>
    <p:sldId id="276" r:id="rId20"/>
    <p:sldId id="277" r:id="rId21"/>
    <p:sldId id="266" r:id="rId22"/>
    <p:sldId id="26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2" r:id="rId31"/>
    <p:sldId id="286" r:id="rId32"/>
    <p:sldId id="287" r:id="rId33"/>
    <p:sldId id="289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24B46-AEAE-42DB-8E39-7656F9F3DA1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276F4C-A630-4E07-BC49-A7C15A01843D}">
      <dgm:prSet phldrT="[Text]"/>
      <dgm:spPr/>
      <dgm:t>
        <a:bodyPr/>
        <a:lstStyle/>
        <a:p>
          <a:r>
            <a:rPr lang="en-IN" dirty="0" smtClean="0"/>
            <a:t>Directive</a:t>
          </a:r>
          <a:endParaRPr lang="en-IN" dirty="0"/>
        </a:p>
      </dgm:t>
    </dgm:pt>
    <dgm:pt modelId="{78864AD7-F0A0-419F-B240-42F6A905B4B7}" type="parTrans" cxnId="{2DB0C0B9-289F-4BEE-8494-23A78FEA8F45}">
      <dgm:prSet/>
      <dgm:spPr/>
      <dgm:t>
        <a:bodyPr/>
        <a:lstStyle/>
        <a:p>
          <a:endParaRPr lang="en-IN"/>
        </a:p>
      </dgm:t>
    </dgm:pt>
    <dgm:pt modelId="{79B2DBFA-818C-45E4-AA47-B4960DF49D27}" type="sibTrans" cxnId="{2DB0C0B9-289F-4BEE-8494-23A78FEA8F45}">
      <dgm:prSet/>
      <dgm:spPr/>
      <dgm:t>
        <a:bodyPr/>
        <a:lstStyle/>
        <a:p>
          <a:endParaRPr lang="en-IN"/>
        </a:p>
      </dgm:t>
    </dgm:pt>
    <dgm:pt modelId="{642770B6-7B22-4DF8-BDB8-5EF68C969ECD}">
      <dgm:prSet phldrT="[Text]"/>
      <dgm:spPr/>
      <dgm:t>
        <a:bodyPr/>
        <a:lstStyle/>
        <a:p>
          <a:r>
            <a:rPr lang="en-IN" dirty="0" smtClean="0"/>
            <a:t>Component</a:t>
          </a:r>
          <a:endParaRPr lang="en-IN" dirty="0"/>
        </a:p>
      </dgm:t>
    </dgm:pt>
    <dgm:pt modelId="{7F20202D-08CD-47FA-8B07-64D36473D3C8}" type="parTrans" cxnId="{ADBD5641-8BA5-4728-B888-735B0D395A15}">
      <dgm:prSet/>
      <dgm:spPr/>
      <dgm:t>
        <a:bodyPr/>
        <a:lstStyle/>
        <a:p>
          <a:endParaRPr lang="en-IN"/>
        </a:p>
      </dgm:t>
    </dgm:pt>
    <dgm:pt modelId="{79EBBF36-0C2A-4EA7-88B0-176DE0E3CA5B}" type="sibTrans" cxnId="{ADBD5641-8BA5-4728-B888-735B0D395A15}">
      <dgm:prSet/>
      <dgm:spPr/>
      <dgm:t>
        <a:bodyPr/>
        <a:lstStyle/>
        <a:p>
          <a:endParaRPr lang="en-IN"/>
        </a:p>
      </dgm:t>
    </dgm:pt>
    <dgm:pt modelId="{E4990CD0-F516-4B3A-8F3B-4FB1DE87A8FD}">
      <dgm:prSet phldrT="[Text]"/>
      <dgm:spPr/>
      <dgm:t>
        <a:bodyPr/>
        <a:lstStyle/>
        <a:p>
          <a:r>
            <a:rPr lang="en-IN" dirty="0" smtClean="0"/>
            <a:t>Structural</a:t>
          </a:r>
          <a:endParaRPr lang="en-IN" dirty="0"/>
        </a:p>
      </dgm:t>
    </dgm:pt>
    <dgm:pt modelId="{70CE9A92-6533-4A6F-AE91-A6C458A3384D}" type="parTrans" cxnId="{DD25C46C-13E5-4530-8CE2-8C904D2B71F1}">
      <dgm:prSet/>
      <dgm:spPr/>
      <dgm:t>
        <a:bodyPr/>
        <a:lstStyle/>
        <a:p>
          <a:endParaRPr lang="en-IN"/>
        </a:p>
      </dgm:t>
    </dgm:pt>
    <dgm:pt modelId="{03002AE6-6D29-4773-A72F-3207B314C29B}" type="sibTrans" cxnId="{DD25C46C-13E5-4530-8CE2-8C904D2B71F1}">
      <dgm:prSet/>
      <dgm:spPr/>
      <dgm:t>
        <a:bodyPr/>
        <a:lstStyle/>
        <a:p>
          <a:endParaRPr lang="en-IN"/>
        </a:p>
      </dgm:t>
    </dgm:pt>
    <dgm:pt modelId="{60D3D429-D03B-4555-8345-7586E94943F1}">
      <dgm:prSet phldrT="[Text]"/>
      <dgm:spPr/>
      <dgm:t>
        <a:bodyPr/>
        <a:lstStyle/>
        <a:p>
          <a:r>
            <a:rPr lang="en-IN" dirty="0" smtClean="0"/>
            <a:t>Attribute</a:t>
          </a:r>
          <a:endParaRPr lang="en-IN" dirty="0"/>
        </a:p>
      </dgm:t>
    </dgm:pt>
    <dgm:pt modelId="{3620B28E-F3CF-4F9B-BFFA-D6B1AABD6189}" type="parTrans" cxnId="{C7049FCD-E964-41D5-8D71-B2D01B6D1AE1}">
      <dgm:prSet/>
      <dgm:spPr/>
      <dgm:t>
        <a:bodyPr/>
        <a:lstStyle/>
        <a:p>
          <a:endParaRPr lang="en-IN"/>
        </a:p>
      </dgm:t>
    </dgm:pt>
    <dgm:pt modelId="{A0256B13-83F3-4A74-9104-98BEF226CDE2}" type="sibTrans" cxnId="{C7049FCD-E964-41D5-8D71-B2D01B6D1AE1}">
      <dgm:prSet/>
      <dgm:spPr/>
      <dgm:t>
        <a:bodyPr/>
        <a:lstStyle/>
        <a:p>
          <a:endParaRPr lang="en-IN"/>
        </a:p>
      </dgm:t>
    </dgm:pt>
    <dgm:pt modelId="{C0FCAB83-E52C-441C-9D2D-3BEC5C699DBD}" type="pres">
      <dgm:prSet presAssocID="{E8324B46-AEAE-42DB-8E39-7656F9F3DA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CE8A09D-B80D-4EEC-BC62-48F569F5ECE2}" type="pres">
      <dgm:prSet presAssocID="{D5276F4C-A630-4E07-BC49-A7C15A01843D}" presName="hierRoot1" presStyleCnt="0">
        <dgm:presLayoutVars>
          <dgm:hierBranch val="init"/>
        </dgm:presLayoutVars>
      </dgm:prSet>
      <dgm:spPr/>
    </dgm:pt>
    <dgm:pt modelId="{D0084C5D-1BFB-46AF-BB32-C51CBD7EEAC6}" type="pres">
      <dgm:prSet presAssocID="{D5276F4C-A630-4E07-BC49-A7C15A01843D}" presName="rootComposite1" presStyleCnt="0"/>
      <dgm:spPr/>
    </dgm:pt>
    <dgm:pt modelId="{43812905-FCFE-457E-BE48-1EE397A7CF41}" type="pres">
      <dgm:prSet presAssocID="{D5276F4C-A630-4E07-BC49-A7C15A01843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B225221-367D-415E-85D3-F94557C63A56}" type="pres">
      <dgm:prSet presAssocID="{D5276F4C-A630-4E07-BC49-A7C15A01843D}" presName="rootConnector1" presStyleLbl="node1" presStyleIdx="0" presStyleCnt="0"/>
      <dgm:spPr/>
      <dgm:t>
        <a:bodyPr/>
        <a:lstStyle/>
        <a:p>
          <a:endParaRPr lang="en-IN"/>
        </a:p>
      </dgm:t>
    </dgm:pt>
    <dgm:pt modelId="{9C0BD9CB-2130-4668-9C48-29101160CE0B}" type="pres">
      <dgm:prSet presAssocID="{D5276F4C-A630-4E07-BC49-A7C15A01843D}" presName="hierChild2" presStyleCnt="0"/>
      <dgm:spPr/>
    </dgm:pt>
    <dgm:pt modelId="{4A2FADFF-20F3-4855-B44F-238C685AF1C1}" type="pres">
      <dgm:prSet presAssocID="{7F20202D-08CD-47FA-8B07-64D36473D3C8}" presName="Name37" presStyleLbl="parChTrans1D2" presStyleIdx="0" presStyleCnt="3"/>
      <dgm:spPr/>
      <dgm:t>
        <a:bodyPr/>
        <a:lstStyle/>
        <a:p>
          <a:endParaRPr lang="en-IN"/>
        </a:p>
      </dgm:t>
    </dgm:pt>
    <dgm:pt modelId="{CD07C866-29FA-44AE-8506-274CDA214AF6}" type="pres">
      <dgm:prSet presAssocID="{642770B6-7B22-4DF8-BDB8-5EF68C969ECD}" presName="hierRoot2" presStyleCnt="0">
        <dgm:presLayoutVars>
          <dgm:hierBranch val="init"/>
        </dgm:presLayoutVars>
      </dgm:prSet>
      <dgm:spPr/>
    </dgm:pt>
    <dgm:pt modelId="{84232954-4FF7-4FA6-A967-280F5AC91544}" type="pres">
      <dgm:prSet presAssocID="{642770B6-7B22-4DF8-BDB8-5EF68C969ECD}" presName="rootComposite" presStyleCnt="0"/>
      <dgm:spPr/>
    </dgm:pt>
    <dgm:pt modelId="{2725618F-DA47-479D-9A40-BA425111249D}" type="pres">
      <dgm:prSet presAssocID="{642770B6-7B22-4DF8-BDB8-5EF68C969EC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2008FE6-BA01-411B-BF65-DDF0FF981F33}" type="pres">
      <dgm:prSet presAssocID="{642770B6-7B22-4DF8-BDB8-5EF68C969ECD}" presName="rootConnector" presStyleLbl="node2" presStyleIdx="0" presStyleCnt="3"/>
      <dgm:spPr/>
      <dgm:t>
        <a:bodyPr/>
        <a:lstStyle/>
        <a:p>
          <a:endParaRPr lang="en-IN"/>
        </a:p>
      </dgm:t>
    </dgm:pt>
    <dgm:pt modelId="{E89FEF7A-9F81-458F-AE32-D40FB70F7B4B}" type="pres">
      <dgm:prSet presAssocID="{642770B6-7B22-4DF8-BDB8-5EF68C969ECD}" presName="hierChild4" presStyleCnt="0"/>
      <dgm:spPr/>
    </dgm:pt>
    <dgm:pt modelId="{61C46F89-3A78-41C7-96B7-C92D2EDD0959}" type="pres">
      <dgm:prSet presAssocID="{642770B6-7B22-4DF8-BDB8-5EF68C969ECD}" presName="hierChild5" presStyleCnt="0"/>
      <dgm:spPr/>
    </dgm:pt>
    <dgm:pt modelId="{680E9035-7C7D-4000-A50C-701E14EFD53A}" type="pres">
      <dgm:prSet presAssocID="{70CE9A92-6533-4A6F-AE91-A6C458A3384D}" presName="Name37" presStyleLbl="parChTrans1D2" presStyleIdx="1" presStyleCnt="3"/>
      <dgm:spPr/>
      <dgm:t>
        <a:bodyPr/>
        <a:lstStyle/>
        <a:p>
          <a:endParaRPr lang="en-IN"/>
        </a:p>
      </dgm:t>
    </dgm:pt>
    <dgm:pt modelId="{E7210C6A-F2B2-467A-8B62-E2AD321055EE}" type="pres">
      <dgm:prSet presAssocID="{E4990CD0-F516-4B3A-8F3B-4FB1DE87A8FD}" presName="hierRoot2" presStyleCnt="0">
        <dgm:presLayoutVars>
          <dgm:hierBranch val="init"/>
        </dgm:presLayoutVars>
      </dgm:prSet>
      <dgm:spPr/>
    </dgm:pt>
    <dgm:pt modelId="{1CD3EC0F-E9BC-426F-9D15-28048D608D41}" type="pres">
      <dgm:prSet presAssocID="{E4990CD0-F516-4B3A-8F3B-4FB1DE87A8FD}" presName="rootComposite" presStyleCnt="0"/>
      <dgm:spPr/>
    </dgm:pt>
    <dgm:pt modelId="{4592BFA4-9E9C-4389-AD30-E59126BBED4F}" type="pres">
      <dgm:prSet presAssocID="{E4990CD0-F516-4B3A-8F3B-4FB1DE87A8F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567DEB-46BC-4310-9138-ACB0C0A898EA}" type="pres">
      <dgm:prSet presAssocID="{E4990CD0-F516-4B3A-8F3B-4FB1DE87A8FD}" presName="rootConnector" presStyleLbl="node2" presStyleIdx="1" presStyleCnt="3"/>
      <dgm:spPr/>
      <dgm:t>
        <a:bodyPr/>
        <a:lstStyle/>
        <a:p>
          <a:endParaRPr lang="en-IN"/>
        </a:p>
      </dgm:t>
    </dgm:pt>
    <dgm:pt modelId="{16226962-26B1-4B6F-8F78-37044BD7C9B3}" type="pres">
      <dgm:prSet presAssocID="{E4990CD0-F516-4B3A-8F3B-4FB1DE87A8FD}" presName="hierChild4" presStyleCnt="0"/>
      <dgm:spPr/>
    </dgm:pt>
    <dgm:pt modelId="{17E704B3-3E04-4FED-91B9-0131084E997F}" type="pres">
      <dgm:prSet presAssocID="{E4990CD0-F516-4B3A-8F3B-4FB1DE87A8FD}" presName="hierChild5" presStyleCnt="0"/>
      <dgm:spPr/>
    </dgm:pt>
    <dgm:pt modelId="{8A36C3A8-FC85-40D9-BE5B-E617EA33607E}" type="pres">
      <dgm:prSet presAssocID="{3620B28E-F3CF-4F9B-BFFA-D6B1AABD6189}" presName="Name37" presStyleLbl="parChTrans1D2" presStyleIdx="2" presStyleCnt="3"/>
      <dgm:spPr/>
      <dgm:t>
        <a:bodyPr/>
        <a:lstStyle/>
        <a:p>
          <a:endParaRPr lang="en-IN"/>
        </a:p>
      </dgm:t>
    </dgm:pt>
    <dgm:pt modelId="{F122F1F7-2752-4A8C-A367-8D0CC0250180}" type="pres">
      <dgm:prSet presAssocID="{60D3D429-D03B-4555-8345-7586E94943F1}" presName="hierRoot2" presStyleCnt="0">
        <dgm:presLayoutVars>
          <dgm:hierBranch val="init"/>
        </dgm:presLayoutVars>
      </dgm:prSet>
      <dgm:spPr/>
    </dgm:pt>
    <dgm:pt modelId="{D419A844-989F-455D-A1B9-0D37F090CDE0}" type="pres">
      <dgm:prSet presAssocID="{60D3D429-D03B-4555-8345-7586E94943F1}" presName="rootComposite" presStyleCnt="0"/>
      <dgm:spPr/>
    </dgm:pt>
    <dgm:pt modelId="{47B42093-1697-4748-A24B-2C1D98747849}" type="pres">
      <dgm:prSet presAssocID="{60D3D429-D03B-4555-8345-7586E94943F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EF967E-4D2F-4399-B029-C43EDC90A41E}" type="pres">
      <dgm:prSet presAssocID="{60D3D429-D03B-4555-8345-7586E94943F1}" presName="rootConnector" presStyleLbl="node2" presStyleIdx="2" presStyleCnt="3"/>
      <dgm:spPr/>
      <dgm:t>
        <a:bodyPr/>
        <a:lstStyle/>
        <a:p>
          <a:endParaRPr lang="en-IN"/>
        </a:p>
      </dgm:t>
    </dgm:pt>
    <dgm:pt modelId="{21AA56B0-3F83-49FB-A3B2-123530360F4C}" type="pres">
      <dgm:prSet presAssocID="{60D3D429-D03B-4555-8345-7586E94943F1}" presName="hierChild4" presStyleCnt="0"/>
      <dgm:spPr/>
    </dgm:pt>
    <dgm:pt modelId="{17BC530C-12A0-42A5-8B51-38D6E21192B3}" type="pres">
      <dgm:prSet presAssocID="{60D3D429-D03B-4555-8345-7586E94943F1}" presName="hierChild5" presStyleCnt="0"/>
      <dgm:spPr/>
    </dgm:pt>
    <dgm:pt modelId="{AEECD975-5A1D-48EC-ABB6-565B67FD6A3A}" type="pres">
      <dgm:prSet presAssocID="{D5276F4C-A630-4E07-BC49-A7C15A01843D}" presName="hierChild3" presStyleCnt="0"/>
      <dgm:spPr/>
    </dgm:pt>
  </dgm:ptLst>
  <dgm:cxnLst>
    <dgm:cxn modelId="{DB8E2388-2096-4A22-9B7E-8AF8CC281713}" type="presOf" srcId="{D5276F4C-A630-4E07-BC49-A7C15A01843D}" destId="{43812905-FCFE-457E-BE48-1EE397A7CF41}" srcOrd="0" destOrd="0" presId="urn:microsoft.com/office/officeart/2005/8/layout/orgChart1"/>
    <dgm:cxn modelId="{87546630-038E-41CE-B17F-15A09D5A6361}" type="presOf" srcId="{E4990CD0-F516-4B3A-8F3B-4FB1DE87A8FD}" destId="{4592BFA4-9E9C-4389-AD30-E59126BBED4F}" srcOrd="0" destOrd="0" presId="urn:microsoft.com/office/officeart/2005/8/layout/orgChart1"/>
    <dgm:cxn modelId="{151367DA-5D82-4400-A1A8-5FEE623BB70D}" type="presOf" srcId="{60D3D429-D03B-4555-8345-7586E94943F1}" destId="{47B42093-1697-4748-A24B-2C1D98747849}" srcOrd="0" destOrd="0" presId="urn:microsoft.com/office/officeart/2005/8/layout/orgChart1"/>
    <dgm:cxn modelId="{9E8AF6B4-4C9B-4BF8-833D-5B5A0444FB11}" type="presOf" srcId="{60D3D429-D03B-4555-8345-7586E94943F1}" destId="{56EF967E-4D2F-4399-B029-C43EDC90A41E}" srcOrd="1" destOrd="0" presId="urn:microsoft.com/office/officeart/2005/8/layout/orgChart1"/>
    <dgm:cxn modelId="{A96A9622-6D52-46A4-8D73-19CAB36F4826}" type="presOf" srcId="{7F20202D-08CD-47FA-8B07-64D36473D3C8}" destId="{4A2FADFF-20F3-4855-B44F-238C685AF1C1}" srcOrd="0" destOrd="0" presId="urn:microsoft.com/office/officeart/2005/8/layout/orgChart1"/>
    <dgm:cxn modelId="{178B8A2C-0EC5-43C8-AB59-959145ACF5B5}" type="presOf" srcId="{E8324B46-AEAE-42DB-8E39-7656F9F3DA1D}" destId="{C0FCAB83-E52C-441C-9D2D-3BEC5C699DBD}" srcOrd="0" destOrd="0" presId="urn:microsoft.com/office/officeart/2005/8/layout/orgChart1"/>
    <dgm:cxn modelId="{3DCF8268-7DDD-4CC7-989F-1AD8F99464DB}" type="presOf" srcId="{D5276F4C-A630-4E07-BC49-A7C15A01843D}" destId="{6B225221-367D-415E-85D3-F94557C63A56}" srcOrd="1" destOrd="0" presId="urn:microsoft.com/office/officeart/2005/8/layout/orgChart1"/>
    <dgm:cxn modelId="{32CA60E5-70FC-44B0-A660-955FBE2060CC}" type="presOf" srcId="{E4990CD0-F516-4B3A-8F3B-4FB1DE87A8FD}" destId="{70567DEB-46BC-4310-9138-ACB0C0A898EA}" srcOrd="1" destOrd="0" presId="urn:microsoft.com/office/officeart/2005/8/layout/orgChart1"/>
    <dgm:cxn modelId="{2DB0C0B9-289F-4BEE-8494-23A78FEA8F45}" srcId="{E8324B46-AEAE-42DB-8E39-7656F9F3DA1D}" destId="{D5276F4C-A630-4E07-BC49-A7C15A01843D}" srcOrd="0" destOrd="0" parTransId="{78864AD7-F0A0-419F-B240-42F6A905B4B7}" sibTransId="{79B2DBFA-818C-45E4-AA47-B4960DF49D27}"/>
    <dgm:cxn modelId="{A75D6195-9391-493E-BF1B-AD7585896528}" type="presOf" srcId="{3620B28E-F3CF-4F9B-BFFA-D6B1AABD6189}" destId="{8A36C3A8-FC85-40D9-BE5B-E617EA33607E}" srcOrd="0" destOrd="0" presId="urn:microsoft.com/office/officeart/2005/8/layout/orgChart1"/>
    <dgm:cxn modelId="{18DD999E-78CF-4FE3-B04E-3ABED659E6B6}" type="presOf" srcId="{70CE9A92-6533-4A6F-AE91-A6C458A3384D}" destId="{680E9035-7C7D-4000-A50C-701E14EFD53A}" srcOrd="0" destOrd="0" presId="urn:microsoft.com/office/officeart/2005/8/layout/orgChart1"/>
    <dgm:cxn modelId="{DD25C46C-13E5-4530-8CE2-8C904D2B71F1}" srcId="{D5276F4C-A630-4E07-BC49-A7C15A01843D}" destId="{E4990CD0-F516-4B3A-8F3B-4FB1DE87A8FD}" srcOrd="1" destOrd="0" parTransId="{70CE9A92-6533-4A6F-AE91-A6C458A3384D}" sibTransId="{03002AE6-6D29-4773-A72F-3207B314C29B}"/>
    <dgm:cxn modelId="{35DA49CA-DB64-4E58-859C-D38A7519CB69}" type="presOf" srcId="{642770B6-7B22-4DF8-BDB8-5EF68C969ECD}" destId="{2725618F-DA47-479D-9A40-BA425111249D}" srcOrd="0" destOrd="0" presId="urn:microsoft.com/office/officeart/2005/8/layout/orgChart1"/>
    <dgm:cxn modelId="{C7049FCD-E964-41D5-8D71-B2D01B6D1AE1}" srcId="{D5276F4C-A630-4E07-BC49-A7C15A01843D}" destId="{60D3D429-D03B-4555-8345-7586E94943F1}" srcOrd="2" destOrd="0" parTransId="{3620B28E-F3CF-4F9B-BFFA-D6B1AABD6189}" sibTransId="{A0256B13-83F3-4A74-9104-98BEF226CDE2}"/>
    <dgm:cxn modelId="{ADBD5641-8BA5-4728-B888-735B0D395A15}" srcId="{D5276F4C-A630-4E07-BC49-A7C15A01843D}" destId="{642770B6-7B22-4DF8-BDB8-5EF68C969ECD}" srcOrd="0" destOrd="0" parTransId="{7F20202D-08CD-47FA-8B07-64D36473D3C8}" sibTransId="{79EBBF36-0C2A-4EA7-88B0-176DE0E3CA5B}"/>
    <dgm:cxn modelId="{F89B0322-080D-4189-88EA-7BD9D78104F2}" type="presOf" srcId="{642770B6-7B22-4DF8-BDB8-5EF68C969ECD}" destId="{12008FE6-BA01-411B-BF65-DDF0FF981F33}" srcOrd="1" destOrd="0" presId="urn:microsoft.com/office/officeart/2005/8/layout/orgChart1"/>
    <dgm:cxn modelId="{DA4ED52E-E1A3-4102-ABAD-3A311250B11B}" type="presParOf" srcId="{C0FCAB83-E52C-441C-9D2D-3BEC5C699DBD}" destId="{0CE8A09D-B80D-4EEC-BC62-48F569F5ECE2}" srcOrd="0" destOrd="0" presId="urn:microsoft.com/office/officeart/2005/8/layout/orgChart1"/>
    <dgm:cxn modelId="{BA57573A-0715-4DA5-B06E-47D383C47C55}" type="presParOf" srcId="{0CE8A09D-B80D-4EEC-BC62-48F569F5ECE2}" destId="{D0084C5D-1BFB-46AF-BB32-C51CBD7EEAC6}" srcOrd="0" destOrd="0" presId="urn:microsoft.com/office/officeart/2005/8/layout/orgChart1"/>
    <dgm:cxn modelId="{13529134-D685-43B7-B87E-D7F7405782E6}" type="presParOf" srcId="{D0084C5D-1BFB-46AF-BB32-C51CBD7EEAC6}" destId="{43812905-FCFE-457E-BE48-1EE397A7CF41}" srcOrd="0" destOrd="0" presId="urn:microsoft.com/office/officeart/2005/8/layout/orgChart1"/>
    <dgm:cxn modelId="{B8AFA179-76BE-4C3E-B955-302984A479E5}" type="presParOf" srcId="{D0084C5D-1BFB-46AF-BB32-C51CBD7EEAC6}" destId="{6B225221-367D-415E-85D3-F94557C63A56}" srcOrd="1" destOrd="0" presId="urn:microsoft.com/office/officeart/2005/8/layout/orgChart1"/>
    <dgm:cxn modelId="{7D3FD415-6D3D-4E31-80C1-D53220E520B9}" type="presParOf" srcId="{0CE8A09D-B80D-4EEC-BC62-48F569F5ECE2}" destId="{9C0BD9CB-2130-4668-9C48-29101160CE0B}" srcOrd="1" destOrd="0" presId="urn:microsoft.com/office/officeart/2005/8/layout/orgChart1"/>
    <dgm:cxn modelId="{150BD8B0-6612-431B-934E-524A92C72BAE}" type="presParOf" srcId="{9C0BD9CB-2130-4668-9C48-29101160CE0B}" destId="{4A2FADFF-20F3-4855-B44F-238C685AF1C1}" srcOrd="0" destOrd="0" presId="urn:microsoft.com/office/officeart/2005/8/layout/orgChart1"/>
    <dgm:cxn modelId="{9E5BBB81-81BC-4B7D-8B88-5F53595AEE9C}" type="presParOf" srcId="{9C0BD9CB-2130-4668-9C48-29101160CE0B}" destId="{CD07C866-29FA-44AE-8506-274CDA214AF6}" srcOrd="1" destOrd="0" presId="urn:microsoft.com/office/officeart/2005/8/layout/orgChart1"/>
    <dgm:cxn modelId="{66F673E8-9F35-424A-AF7F-3115BFA09BFE}" type="presParOf" srcId="{CD07C866-29FA-44AE-8506-274CDA214AF6}" destId="{84232954-4FF7-4FA6-A967-280F5AC91544}" srcOrd="0" destOrd="0" presId="urn:microsoft.com/office/officeart/2005/8/layout/orgChart1"/>
    <dgm:cxn modelId="{466D3589-DAE6-4B31-BB0B-841744B52B6E}" type="presParOf" srcId="{84232954-4FF7-4FA6-A967-280F5AC91544}" destId="{2725618F-DA47-479D-9A40-BA425111249D}" srcOrd="0" destOrd="0" presId="urn:microsoft.com/office/officeart/2005/8/layout/orgChart1"/>
    <dgm:cxn modelId="{B6CBFB24-9745-4E1F-A820-1490B6C912BD}" type="presParOf" srcId="{84232954-4FF7-4FA6-A967-280F5AC91544}" destId="{12008FE6-BA01-411B-BF65-DDF0FF981F33}" srcOrd="1" destOrd="0" presId="urn:microsoft.com/office/officeart/2005/8/layout/orgChart1"/>
    <dgm:cxn modelId="{B36781BD-4624-4EDE-B2F1-86A7F8A14C60}" type="presParOf" srcId="{CD07C866-29FA-44AE-8506-274CDA214AF6}" destId="{E89FEF7A-9F81-458F-AE32-D40FB70F7B4B}" srcOrd="1" destOrd="0" presId="urn:microsoft.com/office/officeart/2005/8/layout/orgChart1"/>
    <dgm:cxn modelId="{6EC4C585-407E-4C50-A7C9-8A3454F195F3}" type="presParOf" srcId="{CD07C866-29FA-44AE-8506-274CDA214AF6}" destId="{61C46F89-3A78-41C7-96B7-C92D2EDD0959}" srcOrd="2" destOrd="0" presId="urn:microsoft.com/office/officeart/2005/8/layout/orgChart1"/>
    <dgm:cxn modelId="{66365D32-0B56-4DDA-8DA4-09228A3A217E}" type="presParOf" srcId="{9C0BD9CB-2130-4668-9C48-29101160CE0B}" destId="{680E9035-7C7D-4000-A50C-701E14EFD53A}" srcOrd="2" destOrd="0" presId="urn:microsoft.com/office/officeart/2005/8/layout/orgChart1"/>
    <dgm:cxn modelId="{B2400667-191C-44CF-B034-1DD200D0CD7C}" type="presParOf" srcId="{9C0BD9CB-2130-4668-9C48-29101160CE0B}" destId="{E7210C6A-F2B2-467A-8B62-E2AD321055EE}" srcOrd="3" destOrd="0" presId="urn:microsoft.com/office/officeart/2005/8/layout/orgChart1"/>
    <dgm:cxn modelId="{181981A2-9657-4541-B860-A930CE349D62}" type="presParOf" srcId="{E7210C6A-F2B2-467A-8B62-E2AD321055EE}" destId="{1CD3EC0F-E9BC-426F-9D15-28048D608D41}" srcOrd="0" destOrd="0" presId="urn:microsoft.com/office/officeart/2005/8/layout/orgChart1"/>
    <dgm:cxn modelId="{0D163A2B-DAB2-4560-9CF3-ED1928C722DE}" type="presParOf" srcId="{1CD3EC0F-E9BC-426F-9D15-28048D608D41}" destId="{4592BFA4-9E9C-4389-AD30-E59126BBED4F}" srcOrd="0" destOrd="0" presId="urn:microsoft.com/office/officeart/2005/8/layout/orgChart1"/>
    <dgm:cxn modelId="{45DDDD5C-14FC-466F-88BB-BD426A12808E}" type="presParOf" srcId="{1CD3EC0F-E9BC-426F-9D15-28048D608D41}" destId="{70567DEB-46BC-4310-9138-ACB0C0A898EA}" srcOrd="1" destOrd="0" presId="urn:microsoft.com/office/officeart/2005/8/layout/orgChart1"/>
    <dgm:cxn modelId="{C9CBE25C-88C0-45B5-9AA9-CE165BAD47DF}" type="presParOf" srcId="{E7210C6A-F2B2-467A-8B62-E2AD321055EE}" destId="{16226962-26B1-4B6F-8F78-37044BD7C9B3}" srcOrd="1" destOrd="0" presId="urn:microsoft.com/office/officeart/2005/8/layout/orgChart1"/>
    <dgm:cxn modelId="{754C60AC-A636-4481-97E7-4D1E2F397418}" type="presParOf" srcId="{E7210C6A-F2B2-467A-8B62-E2AD321055EE}" destId="{17E704B3-3E04-4FED-91B9-0131084E997F}" srcOrd="2" destOrd="0" presId="urn:microsoft.com/office/officeart/2005/8/layout/orgChart1"/>
    <dgm:cxn modelId="{8F90728F-3EA9-43FF-894A-E2990C604842}" type="presParOf" srcId="{9C0BD9CB-2130-4668-9C48-29101160CE0B}" destId="{8A36C3A8-FC85-40D9-BE5B-E617EA33607E}" srcOrd="4" destOrd="0" presId="urn:microsoft.com/office/officeart/2005/8/layout/orgChart1"/>
    <dgm:cxn modelId="{706104A9-4EF8-4A88-9798-C4EEA478257C}" type="presParOf" srcId="{9C0BD9CB-2130-4668-9C48-29101160CE0B}" destId="{F122F1F7-2752-4A8C-A367-8D0CC0250180}" srcOrd="5" destOrd="0" presId="urn:microsoft.com/office/officeart/2005/8/layout/orgChart1"/>
    <dgm:cxn modelId="{2A0A787C-C2DC-4FAA-B834-D93AC679A558}" type="presParOf" srcId="{F122F1F7-2752-4A8C-A367-8D0CC0250180}" destId="{D419A844-989F-455D-A1B9-0D37F090CDE0}" srcOrd="0" destOrd="0" presId="urn:microsoft.com/office/officeart/2005/8/layout/orgChart1"/>
    <dgm:cxn modelId="{55C6513C-4CF6-4FEB-A91E-4D072D72FD91}" type="presParOf" srcId="{D419A844-989F-455D-A1B9-0D37F090CDE0}" destId="{47B42093-1697-4748-A24B-2C1D98747849}" srcOrd="0" destOrd="0" presId="urn:microsoft.com/office/officeart/2005/8/layout/orgChart1"/>
    <dgm:cxn modelId="{07B1ACF8-A2DF-4DBA-8474-7CB450BC1D17}" type="presParOf" srcId="{D419A844-989F-455D-A1B9-0D37F090CDE0}" destId="{56EF967E-4D2F-4399-B029-C43EDC90A41E}" srcOrd="1" destOrd="0" presId="urn:microsoft.com/office/officeart/2005/8/layout/orgChart1"/>
    <dgm:cxn modelId="{E4A04D00-B54F-44CF-B23B-64256F03A0F9}" type="presParOf" srcId="{F122F1F7-2752-4A8C-A367-8D0CC0250180}" destId="{21AA56B0-3F83-49FB-A3B2-123530360F4C}" srcOrd="1" destOrd="0" presId="urn:microsoft.com/office/officeart/2005/8/layout/orgChart1"/>
    <dgm:cxn modelId="{F05A576E-7A27-4D7E-914E-E7F34207F328}" type="presParOf" srcId="{F122F1F7-2752-4A8C-A367-8D0CC0250180}" destId="{17BC530C-12A0-42A5-8B51-38D6E21192B3}" srcOrd="2" destOrd="0" presId="urn:microsoft.com/office/officeart/2005/8/layout/orgChart1"/>
    <dgm:cxn modelId="{3384B49F-00D2-42A0-98D4-F578598FA33E}" type="presParOf" srcId="{0CE8A09D-B80D-4EEC-BC62-48F569F5ECE2}" destId="{AEECD975-5A1D-48EC-ABB6-565B67FD6A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6C3A8-FC85-40D9-BE5B-E617EA33607E}">
      <dsp:nvSpPr>
        <dsp:cNvPr id="0" name=""/>
        <dsp:cNvSpPr/>
      </dsp:nvSpPr>
      <dsp:spPr>
        <a:xfrm>
          <a:off x="4114799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E9035-7C7D-4000-A50C-701E14EFD53A}">
      <dsp:nvSpPr>
        <dsp:cNvPr id="0" name=""/>
        <dsp:cNvSpPr/>
      </dsp:nvSpPr>
      <dsp:spPr>
        <a:xfrm>
          <a:off x="4069079" y="2010352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FADFF-20F3-4855-B44F-238C685AF1C1}">
      <dsp:nvSpPr>
        <dsp:cNvPr id="0" name=""/>
        <dsp:cNvSpPr/>
      </dsp:nvSpPr>
      <dsp:spPr>
        <a:xfrm>
          <a:off x="1203548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12905-FCFE-457E-BE48-1EE397A7CF41}">
      <dsp:nvSpPr>
        <dsp:cNvPr id="0" name=""/>
        <dsp:cNvSpPr/>
      </dsp:nvSpPr>
      <dsp:spPr>
        <a:xfrm>
          <a:off x="2911803" y="807355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Directive</a:t>
          </a:r>
          <a:endParaRPr lang="en-IN" sz="3800" kern="1200" dirty="0"/>
        </a:p>
      </dsp:txBody>
      <dsp:txXfrm>
        <a:off x="2911803" y="807355"/>
        <a:ext cx="2405992" cy="1202996"/>
      </dsp:txXfrm>
    </dsp:sp>
    <dsp:sp modelId="{2725618F-DA47-479D-9A40-BA425111249D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Component</a:t>
          </a:r>
          <a:endParaRPr lang="en-IN" sz="3800" kern="1200" dirty="0"/>
        </a:p>
      </dsp:txBody>
      <dsp:txXfrm>
        <a:off x="552" y="2515610"/>
        <a:ext cx="2405992" cy="1202996"/>
      </dsp:txXfrm>
    </dsp:sp>
    <dsp:sp modelId="{4592BFA4-9E9C-4389-AD30-E59126BBED4F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Structural</a:t>
          </a:r>
          <a:endParaRPr lang="en-IN" sz="3800" kern="1200" dirty="0"/>
        </a:p>
      </dsp:txBody>
      <dsp:txXfrm>
        <a:off x="2911803" y="2515610"/>
        <a:ext cx="2405992" cy="1202996"/>
      </dsp:txXfrm>
    </dsp:sp>
    <dsp:sp modelId="{47B42093-1697-4748-A24B-2C1D98747849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Attribute</a:t>
          </a:r>
          <a:endParaRPr lang="en-IN" sz="3800" kern="1200" dirty="0"/>
        </a:p>
      </dsp:txBody>
      <dsp:txXfrm>
        <a:off x="5823054" y="2515610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7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1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5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5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9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7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8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40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3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3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96F2-BFCA-49B1-802C-3E14556D228E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9E33-943B-4BD1-AA38-07B2B186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9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built-in-directives#ngstyle" TargetMode="External"/><Relationship Id="rId2" Type="http://schemas.openxmlformats.org/officeDocument/2006/relationships/hyperlink" Target="https://angular.io/guide/built-in-directives#ng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built-in-directives#ngMode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Directives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9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Structural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Structure directives manipulate the DOM elements</a:t>
            </a:r>
            <a:r>
              <a:rPr lang="en-IN" dirty="0" smtClean="0"/>
              <a:t>.</a:t>
            </a:r>
          </a:p>
          <a:p>
            <a:r>
              <a:rPr lang="en-US" dirty="0"/>
              <a:t>These directives have a * sign before the directive. For example, *</a:t>
            </a:r>
            <a:r>
              <a:rPr lang="en-US" dirty="0" err="1"/>
              <a:t>ngIf</a:t>
            </a:r>
            <a:r>
              <a:rPr lang="en-US" dirty="0"/>
              <a:t> ,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 smtClean="0"/>
              <a:t>ngFor</a:t>
            </a:r>
            <a:r>
              <a:rPr lang="en-US" dirty="0" smtClean="0"/>
              <a:t>, *</a:t>
            </a:r>
            <a:r>
              <a:rPr lang="en-US" dirty="0" err="1" smtClean="0"/>
              <a:t>ngSwitch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93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ngIf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636912"/>
            <a:ext cx="3744416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 class="</a:t>
            </a:r>
            <a:r>
              <a:rPr lang="en-US" dirty="0" err="1"/>
              <a:t>myclass</a:t>
            </a:r>
            <a:r>
              <a:rPr lang="en-US" dirty="0"/>
              <a:t>"&gt;</a:t>
            </a:r>
          </a:p>
          <a:p>
            <a:r>
              <a:rPr lang="en-US" dirty="0"/>
              <a:t>  &lt;h1 &gt;This is sample&lt;/h1&gt;</a:t>
            </a:r>
          </a:p>
          <a:p>
            <a:r>
              <a:rPr lang="en-US" dirty="0"/>
              <a:t> &lt;h2&gt;This is another sample&lt;/h2&gt;</a:t>
            </a:r>
          </a:p>
          <a:p>
            <a:r>
              <a:rPr lang="en-US" dirty="0"/>
              <a:t> &lt;p *</a:t>
            </a:r>
            <a:r>
              <a:rPr lang="en-US" dirty="0" err="1"/>
              <a:t>ngIf</a:t>
            </a:r>
            <a:r>
              <a:rPr lang="en-US" dirty="0"/>
              <a:t>="worker=='</a:t>
            </a:r>
            <a:r>
              <a:rPr lang="en-US" dirty="0" err="1"/>
              <a:t>rohan</a:t>
            </a:r>
            <a:r>
              <a:rPr lang="en-US" dirty="0"/>
              <a:t>'"&gt;Sample is ready&lt;/p&gt;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2614600"/>
            <a:ext cx="4536504" cy="30777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import { Component } from '@angular/core';</a:t>
            </a:r>
          </a:p>
          <a:p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@Component({</a:t>
            </a:r>
          </a:p>
          <a:p>
            <a:r>
              <a:rPr lang="en-IN" sz="1600" dirty="0"/>
              <a:t>  selector: 'app-root',</a:t>
            </a:r>
          </a:p>
          <a:p>
            <a:r>
              <a:rPr lang="en-IN" sz="1600" dirty="0"/>
              <a:t>  </a:t>
            </a:r>
            <a:r>
              <a:rPr lang="en-IN" sz="1600" dirty="0" err="1"/>
              <a:t>templateUrl</a:t>
            </a:r>
            <a:r>
              <a:rPr lang="en-IN" sz="1600" dirty="0"/>
              <a:t>: './app.component.html',</a:t>
            </a:r>
          </a:p>
          <a:p>
            <a:r>
              <a:rPr lang="en-IN" sz="1600" dirty="0"/>
              <a:t>  </a:t>
            </a:r>
            <a:r>
              <a:rPr lang="en-IN" sz="1600" dirty="0" err="1"/>
              <a:t>styleUrls</a:t>
            </a:r>
            <a:r>
              <a:rPr lang="en-IN" sz="1600" dirty="0"/>
              <a:t>: ['./app.component.css']</a:t>
            </a:r>
          </a:p>
          <a:p>
            <a:r>
              <a:rPr lang="en-IN" sz="1600" dirty="0"/>
              <a:t>})</a:t>
            </a:r>
          </a:p>
          <a:p>
            <a:r>
              <a:rPr lang="en-IN" sz="1600" dirty="0"/>
              <a:t>export class </a:t>
            </a:r>
            <a:r>
              <a:rPr lang="en-IN" sz="1600" dirty="0" err="1"/>
              <a:t>AppComponent</a:t>
            </a:r>
            <a:r>
              <a:rPr lang="en-IN" sz="1600" dirty="0"/>
              <a:t> {</a:t>
            </a:r>
          </a:p>
          <a:p>
            <a:r>
              <a:rPr lang="en-IN" sz="1600" dirty="0"/>
              <a:t>  title = '</a:t>
            </a:r>
            <a:r>
              <a:rPr lang="en-IN" sz="1600" dirty="0" err="1"/>
              <a:t>directives_app</a:t>
            </a:r>
            <a:r>
              <a:rPr lang="en-IN" sz="1600" dirty="0"/>
              <a:t>';</a:t>
            </a:r>
          </a:p>
          <a:p>
            <a:r>
              <a:rPr lang="en-IN" sz="1600" dirty="0"/>
              <a:t>  worker="</a:t>
            </a:r>
            <a:r>
              <a:rPr lang="en-IN" sz="1600" dirty="0" err="1"/>
              <a:t>rohan</a:t>
            </a:r>
            <a:r>
              <a:rPr lang="en-IN" sz="1600" dirty="0"/>
              <a:t>"</a:t>
            </a:r>
          </a:p>
          <a:p>
            <a:r>
              <a:rPr lang="en-IN" sz="1600" dirty="0"/>
              <a:t>}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99992" y="2123564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a</a:t>
            </a:r>
            <a:r>
              <a:rPr lang="en-IN" dirty="0" err="1" smtClean="0"/>
              <a:t>pp.component.ts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101498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19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ngIf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658100" cy="1638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34071"/>
            <a:ext cx="7650480" cy="1303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5696" y="5661248"/>
            <a:ext cx="518457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Setting worker</a:t>
            </a:r>
            <a:r>
              <a:rPr lang="en-IN" dirty="0"/>
              <a:t>="</a:t>
            </a:r>
            <a:r>
              <a:rPr lang="en-IN" dirty="0" err="1" smtClean="0"/>
              <a:t>himesh</a:t>
            </a:r>
            <a:r>
              <a:rPr lang="en-IN" dirty="0" smtClean="0"/>
              <a:t>“ in </a:t>
            </a:r>
            <a:r>
              <a:rPr lang="en-IN" dirty="0" err="1" smtClean="0"/>
              <a:t>app.component.ts</a:t>
            </a:r>
            <a:r>
              <a:rPr lang="en-IN" dirty="0" smtClean="0"/>
              <a:t>  changes the output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67744" y="4581128"/>
            <a:ext cx="720080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2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ngIf</a:t>
            </a:r>
            <a:r>
              <a:rPr lang="en-IN" dirty="0" smtClean="0"/>
              <a:t> with </a:t>
            </a:r>
            <a:r>
              <a:rPr lang="en-IN" dirty="0" err="1" smtClean="0"/>
              <a:t>ng</a:t>
            </a:r>
            <a:r>
              <a:rPr lang="en-IN" dirty="0" smtClean="0"/>
              <a:t>-template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2276872"/>
            <a:ext cx="432048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 &lt;</a:t>
            </a:r>
            <a:r>
              <a:rPr lang="en-US" dirty="0" err="1"/>
              <a:t>ng</a:t>
            </a:r>
            <a:r>
              <a:rPr lang="en-US" dirty="0"/>
              <a:t>-template [</a:t>
            </a:r>
            <a:r>
              <a:rPr lang="en-US" dirty="0" err="1"/>
              <a:t>ngIf</a:t>
            </a:r>
            <a:r>
              <a:rPr lang="en-US" dirty="0"/>
              <a:t>]="worker=='</a:t>
            </a:r>
            <a:r>
              <a:rPr lang="en-US" dirty="0" err="1"/>
              <a:t>rohan</a:t>
            </a:r>
            <a:r>
              <a:rPr lang="en-US" dirty="0"/>
              <a:t>'"&gt;</a:t>
            </a:r>
          </a:p>
          <a:p>
            <a:r>
              <a:rPr lang="en-US" dirty="0"/>
              <a:t>  &lt;p&gt;Sample is ready&lt;/p&gt;</a:t>
            </a:r>
          </a:p>
          <a:p>
            <a:r>
              <a:rPr lang="en-US" dirty="0"/>
              <a:t> &lt;/</a:t>
            </a:r>
            <a:r>
              <a:rPr lang="en-US" dirty="0" err="1"/>
              <a:t>ng</a:t>
            </a:r>
            <a:r>
              <a:rPr lang="en-US" dirty="0"/>
              <a:t>-template&gt;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61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</a:t>
            </a:r>
            <a:r>
              <a:rPr lang="en-IN" dirty="0" smtClean="0"/>
              <a:t>-template?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define template content that is only being rendered by Angular when </a:t>
            </a:r>
            <a:r>
              <a:rPr lang="en-US" dirty="0" smtClean="0"/>
              <a:t>we, </a:t>
            </a:r>
            <a:r>
              <a:rPr lang="en-US" dirty="0"/>
              <a:t>whether directly or indirectly, specifically instruct it to do so, allowing </a:t>
            </a:r>
            <a:r>
              <a:rPr lang="en-US" dirty="0" smtClean="0"/>
              <a:t>us </a:t>
            </a:r>
            <a:r>
              <a:rPr lang="en-US" dirty="0"/>
              <a:t>to have full control over how and when the content is displayed.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437112"/>
            <a:ext cx="295232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&lt;p&gt;Hip!&lt;/p&gt;</a:t>
            </a:r>
          </a:p>
          <a:p>
            <a:r>
              <a:rPr lang="en-IN" dirty="0"/>
              <a:t>&lt;</a:t>
            </a:r>
            <a:r>
              <a:rPr lang="en-IN" dirty="0" err="1"/>
              <a:t>ng</a:t>
            </a:r>
            <a:r>
              <a:rPr lang="en-IN" dirty="0"/>
              <a:t>-template&gt;</a:t>
            </a:r>
          </a:p>
          <a:p>
            <a:r>
              <a:rPr lang="en-IN" dirty="0"/>
              <a:t>  &lt;p&gt;Hip!&lt;/p&gt;</a:t>
            </a:r>
          </a:p>
          <a:p>
            <a:r>
              <a:rPr lang="en-IN" dirty="0"/>
              <a:t>&lt;/</a:t>
            </a:r>
            <a:r>
              <a:rPr lang="en-IN" dirty="0" err="1"/>
              <a:t>ng</a:t>
            </a:r>
            <a:r>
              <a:rPr lang="en-IN" dirty="0"/>
              <a:t>-template&gt;</a:t>
            </a:r>
          </a:p>
          <a:p>
            <a:r>
              <a:rPr lang="en-IN" dirty="0"/>
              <a:t>&lt;p&gt;Hooray!&lt;/p&gt;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4581128"/>
            <a:ext cx="302433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Hip!</a:t>
            </a:r>
          </a:p>
          <a:p>
            <a:endParaRPr lang="en-IN" dirty="0"/>
          </a:p>
          <a:p>
            <a:r>
              <a:rPr lang="en-IN" dirty="0" smtClean="0"/>
              <a:t>Hooray!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6302545"/>
            <a:ext cx="2167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5933213"/>
            <a:ext cx="82586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97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ngIf</a:t>
            </a:r>
            <a:r>
              <a:rPr lang="en-IN" dirty="0" smtClean="0"/>
              <a:t>-else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US" dirty="0"/>
              <a:t>It behaves very similar to a JavaScript </a:t>
            </a:r>
            <a:r>
              <a:rPr lang="en-US" dirty="0">
                <a:solidFill>
                  <a:srgbClr val="FF0000"/>
                </a:solidFill>
              </a:rPr>
              <a:t>if (condition) { } else { }</a:t>
            </a:r>
            <a:r>
              <a:rPr lang="en-US" dirty="0"/>
              <a:t> statement.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284984"/>
            <a:ext cx="396044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="worker=='</a:t>
            </a:r>
            <a:r>
              <a:rPr lang="en-US" dirty="0" err="1"/>
              <a:t>rohan</a:t>
            </a:r>
            <a:r>
              <a:rPr lang="en-US" dirty="0"/>
              <a:t>';else </a:t>
            </a:r>
            <a:r>
              <a:rPr lang="en-US" dirty="0" err="1"/>
              <a:t>otheroption</a:t>
            </a:r>
            <a:r>
              <a:rPr lang="en-US" dirty="0"/>
              <a:t>"&gt;Sample is ready&lt;/p&gt;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&lt;</a:t>
            </a:r>
            <a:r>
              <a:rPr lang="en-US" dirty="0" err="1"/>
              <a:t>ng</a:t>
            </a:r>
            <a:r>
              <a:rPr lang="en-US" dirty="0"/>
              <a:t>-template #</a:t>
            </a:r>
            <a:r>
              <a:rPr lang="en-US" dirty="0" err="1"/>
              <a:t>otheroption</a:t>
            </a:r>
            <a:r>
              <a:rPr lang="en-US" dirty="0"/>
              <a:t>&gt;</a:t>
            </a:r>
          </a:p>
          <a:p>
            <a:r>
              <a:rPr lang="en-US" dirty="0"/>
              <a:t>  &lt;p&gt;Sample is not ready&lt;/p&gt;</a:t>
            </a:r>
          </a:p>
          <a:p>
            <a:r>
              <a:rPr lang="en-US" dirty="0"/>
              <a:t> &lt;/</a:t>
            </a:r>
            <a:r>
              <a:rPr lang="en-US" dirty="0" err="1"/>
              <a:t>ng</a:t>
            </a:r>
            <a:r>
              <a:rPr lang="en-US" dirty="0"/>
              <a:t>-template</a:t>
            </a:r>
            <a:r>
              <a:rPr lang="en-US" dirty="0" smtClean="0"/>
              <a:t>&gt;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733256"/>
            <a:ext cx="2167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3068960"/>
            <a:ext cx="3888432" cy="33239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import { Component } from '@angular/core';</a:t>
            </a:r>
          </a:p>
          <a:p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@Component({</a:t>
            </a:r>
          </a:p>
          <a:p>
            <a:r>
              <a:rPr lang="en-IN" sz="1600" dirty="0"/>
              <a:t>  selector: 'app-root',</a:t>
            </a:r>
          </a:p>
          <a:p>
            <a:r>
              <a:rPr lang="en-IN" sz="1600" dirty="0"/>
              <a:t>  </a:t>
            </a:r>
            <a:r>
              <a:rPr lang="en-IN" sz="1600" dirty="0" err="1"/>
              <a:t>templateUrl</a:t>
            </a:r>
            <a:r>
              <a:rPr lang="en-IN" sz="1600" dirty="0"/>
              <a:t>: './app.component.html',</a:t>
            </a:r>
          </a:p>
          <a:p>
            <a:r>
              <a:rPr lang="en-IN" sz="1600" dirty="0"/>
              <a:t>  </a:t>
            </a:r>
            <a:r>
              <a:rPr lang="en-IN" sz="1600" dirty="0" err="1"/>
              <a:t>styleUrls</a:t>
            </a:r>
            <a:r>
              <a:rPr lang="en-IN" sz="1600" dirty="0"/>
              <a:t>: ['./app.component.css']</a:t>
            </a:r>
          </a:p>
          <a:p>
            <a:r>
              <a:rPr lang="en-IN" sz="1600" dirty="0"/>
              <a:t>})</a:t>
            </a:r>
          </a:p>
          <a:p>
            <a:r>
              <a:rPr lang="en-IN" sz="1600" dirty="0"/>
              <a:t>export class </a:t>
            </a:r>
            <a:r>
              <a:rPr lang="en-IN" sz="1600" dirty="0" err="1"/>
              <a:t>AppComponent</a:t>
            </a:r>
            <a:r>
              <a:rPr lang="en-IN" sz="1600" dirty="0"/>
              <a:t> {</a:t>
            </a:r>
          </a:p>
          <a:p>
            <a:r>
              <a:rPr lang="en-IN" sz="1600" dirty="0"/>
              <a:t>  title = '</a:t>
            </a:r>
            <a:r>
              <a:rPr lang="en-IN" sz="1600" dirty="0" err="1"/>
              <a:t>directives_app</a:t>
            </a:r>
            <a:r>
              <a:rPr lang="en-IN" sz="1600" dirty="0"/>
              <a:t>';</a:t>
            </a:r>
          </a:p>
          <a:p>
            <a:r>
              <a:rPr lang="en-IN" sz="1600" dirty="0"/>
              <a:t>  worker="</a:t>
            </a:r>
            <a:r>
              <a:rPr lang="en-IN" sz="1600" dirty="0" err="1"/>
              <a:t>rohan</a:t>
            </a:r>
            <a:r>
              <a:rPr lang="en-IN" sz="1600" dirty="0"/>
              <a:t>"</a:t>
            </a:r>
          </a:p>
          <a:p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}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2699628"/>
            <a:ext cx="189571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76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/>
              <a:t>ngIf</a:t>
            </a:r>
            <a:r>
              <a:rPr lang="en-IN" dirty="0"/>
              <a:t>-else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741920" cy="838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98992"/>
            <a:ext cx="7551420" cy="670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712" y="5661248"/>
            <a:ext cx="460851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Setting worker</a:t>
            </a:r>
            <a:r>
              <a:rPr lang="en-IN" dirty="0"/>
              <a:t>="</a:t>
            </a:r>
            <a:r>
              <a:rPr lang="en-IN" dirty="0" err="1" smtClean="0"/>
              <a:t>himesh</a:t>
            </a:r>
            <a:r>
              <a:rPr lang="en-IN" dirty="0" smtClean="0"/>
              <a:t>“  gets us </a:t>
            </a:r>
            <a:r>
              <a:rPr lang="en-IN" dirty="0"/>
              <a:t>in </a:t>
            </a:r>
            <a:r>
              <a:rPr lang="en-IN" dirty="0" err="1" smtClean="0"/>
              <a:t>app.component.ts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195736" y="4653136"/>
            <a:ext cx="936104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1010" y="3068960"/>
            <a:ext cx="403244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Setting worker=“</a:t>
            </a:r>
            <a:r>
              <a:rPr lang="en-IN" dirty="0" err="1" smtClean="0"/>
              <a:t>rohan</a:t>
            </a:r>
            <a:r>
              <a:rPr lang="en-IN" dirty="0" smtClean="0"/>
              <a:t>“  gets us  in </a:t>
            </a:r>
            <a:r>
              <a:rPr lang="en-IN" dirty="0" err="1" smtClean="0"/>
              <a:t>app.component.ts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001010" y="2348880"/>
            <a:ext cx="1058822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2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n</a:t>
            </a:r>
            <a:r>
              <a:rPr lang="en-US" dirty="0" err="1" smtClean="0"/>
              <a:t>gSwitch</a:t>
            </a:r>
            <a:r>
              <a:rPr lang="en-US" dirty="0" smtClean="0"/>
              <a:t> </a:t>
            </a:r>
            <a:r>
              <a:rPr lang="en-US" dirty="0"/>
              <a:t>directive specifies an expression to match against. The </a:t>
            </a:r>
            <a:r>
              <a:rPr lang="en-US" dirty="0" err="1"/>
              <a:t>n</a:t>
            </a:r>
            <a:r>
              <a:rPr lang="en-US" dirty="0" err="1" smtClean="0"/>
              <a:t>gSwitchCase</a:t>
            </a:r>
            <a:r>
              <a:rPr lang="en-US" dirty="0" smtClean="0"/>
              <a:t> </a:t>
            </a:r>
            <a:r>
              <a:rPr lang="en-US" dirty="0"/>
              <a:t>directive defines the expressions to match.</a:t>
            </a:r>
          </a:p>
          <a:p>
            <a:r>
              <a:rPr lang="en-US" dirty="0"/>
              <a:t>It renders every view that matches.</a:t>
            </a:r>
          </a:p>
          <a:p>
            <a:r>
              <a:rPr lang="en-US" dirty="0"/>
              <a:t>If there are no matches, the view with the </a:t>
            </a:r>
            <a:r>
              <a:rPr lang="en-US" dirty="0" err="1"/>
              <a:t>n</a:t>
            </a:r>
            <a:r>
              <a:rPr lang="en-US" dirty="0" err="1" smtClean="0"/>
              <a:t>gSwitchDefault</a:t>
            </a:r>
            <a:r>
              <a:rPr lang="en-US" dirty="0" smtClean="0"/>
              <a:t> </a:t>
            </a:r>
            <a:r>
              <a:rPr lang="en-US" dirty="0"/>
              <a:t>directive is rendered.</a:t>
            </a:r>
          </a:p>
          <a:p>
            <a:r>
              <a:rPr lang="en-US" dirty="0"/>
              <a:t>Elements outside of any </a:t>
            </a:r>
            <a:r>
              <a:rPr lang="en-US" dirty="0" err="1"/>
              <a:t>n</a:t>
            </a:r>
            <a:r>
              <a:rPr lang="en-US" dirty="0" err="1" smtClean="0"/>
              <a:t>gSwitchCase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/>
              <a:t>n</a:t>
            </a:r>
            <a:r>
              <a:rPr lang="en-US" dirty="0" err="1" smtClean="0"/>
              <a:t>gSwitchDefault</a:t>
            </a:r>
            <a:r>
              <a:rPr lang="en-US" dirty="0" smtClean="0"/>
              <a:t> </a:t>
            </a:r>
            <a:r>
              <a:rPr lang="en-US" dirty="0"/>
              <a:t>directive but within the </a:t>
            </a:r>
            <a:r>
              <a:rPr lang="en-US" dirty="0" err="1"/>
              <a:t>n</a:t>
            </a:r>
            <a:r>
              <a:rPr lang="en-US" dirty="0" err="1" smtClean="0"/>
              <a:t>gSwitch</a:t>
            </a:r>
            <a:r>
              <a:rPr lang="en-US" dirty="0" smtClean="0"/>
              <a:t> </a:t>
            </a:r>
            <a:r>
              <a:rPr lang="en-US" dirty="0"/>
              <a:t>statement but are preserved at the 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37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/>
              <a:t>ngSwitch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564904"/>
            <a:ext cx="4536504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 [</a:t>
            </a:r>
            <a:r>
              <a:rPr lang="en-US" dirty="0" err="1"/>
              <a:t>ngSwitch</a:t>
            </a:r>
            <a:r>
              <a:rPr lang="en-US" dirty="0"/>
              <a:t>]="2"&gt;</a:t>
            </a:r>
          </a:p>
          <a:p>
            <a:r>
              <a:rPr lang="en-US" dirty="0"/>
              <a:t>  &lt;div *</a:t>
            </a:r>
            <a:r>
              <a:rPr lang="en-US" dirty="0" err="1"/>
              <a:t>ngSwitchCase</a:t>
            </a:r>
            <a:r>
              <a:rPr lang="en-US" dirty="0"/>
              <a:t>="'1'"&gt;One&lt;/div&gt;</a:t>
            </a:r>
          </a:p>
          <a:p>
            <a:r>
              <a:rPr lang="en-US" dirty="0"/>
              <a:t>  &lt;div *</a:t>
            </a:r>
            <a:r>
              <a:rPr lang="en-US" dirty="0" err="1"/>
              <a:t>ngSwitchCase</a:t>
            </a:r>
            <a:r>
              <a:rPr lang="en-US" dirty="0"/>
              <a:t>="'2'"&gt;Two&lt;/div&gt;</a:t>
            </a:r>
          </a:p>
          <a:p>
            <a:r>
              <a:rPr lang="en-US" dirty="0"/>
              <a:t>  &lt;div *</a:t>
            </a:r>
            <a:r>
              <a:rPr lang="en-US" dirty="0" err="1"/>
              <a:t>ngSwitchCase</a:t>
            </a:r>
            <a:r>
              <a:rPr lang="en-US" dirty="0"/>
              <a:t>="'3'"&gt;Three&lt;/div&gt;</a:t>
            </a:r>
          </a:p>
          <a:p>
            <a:r>
              <a:rPr lang="en-US" dirty="0"/>
              <a:t>  &lt;div *</a:t>
            </a:r>
            <a:r>
              <a:rPr lang="en-US" dirty="0" err="1"/>
              <a:t>ngSwitchCase</a:t>
            </a:r>
            <a:r>
              <a:rPr lang="en-US" dirty="0"/>
              <a:t>="'4'"&gt;Four&lt;/div&gt;</a:t>
            </a:r>
          </a:p>
          <a:p>
            <a:r>
              <a:rPr lang="en-US" dirty="0"/>
              <a:t>  &lt;div *</a:t>
            </a:r>
            <a:r>
              <a:rPr lang="en-US" dirty="0" err="1"/>
              <a:t>ngSwitchCase</a:t>
            </a:r>
            <a:r>
              <a:rPr lang="en-US" dirty="0"/>
              <a:t>="'5'"&gt;Five&lt;/div&gt;</a:t>
            </a:r>
          </a:p>
          <a:p>
            <a:r>
              <a:rPr lang="en-US" dirty="0"/>
              <a:t> &lt;/div&gt;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5548590"/>
            <a:ext cx="2167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19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NgFor</a:t>
            </a:r>
            <a:r>
              <a:rPr lang="en-US" dirty="0"/>
              <a:t> is used as a structural directive that renders each element for the given collection each element can be displayed on the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similar to for loop structure in other languages as C, C++ etc.</a:t>
            </a:r>
          </a:p>
          <a:p>
            <a:r>
              <a:rPr lang="en-US" dirty="0" smtClean="0"/>
              <a:t>When we don’t know how many elements needs to be rendered into the template, we use </a:t>
            </a:r>
            <a:r>
              <a:rPr lang="en-US" dirty="0" err="1" smtClean="0"/>
              <a:t>ngFor</a:t>
            </a:r>
            <a:r>
              <a:rPr lang="en-US" dirty="0" smtClean="0"/>
              <a:t> directive.</a:t>
            </a:r>
          </a:p>
          <a:p>
            <a:r>
              <a:rPr lang="en-US" dirty="0" smtClean="0"/>
              <a:t>For example, if we fetch data from database and want to show them in template then we save the data in an array and using </a:t>
            </a:r>
            <a:r>
              <a:rPr lang="en-US" dirty="0" err="1" smtClean="0"/>
              <a:t>ngFor</a:t>
            </a:r>
            <a:r>
              <a:rPr lang="en-US" dirty="0" smtClean="0"/>
              <a:t> render the data in template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13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What is Angular Directives?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Directives are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that add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new behavior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or modify the existing behavior to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elements in the template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Basically directives are used to manipulate the DOM, for example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adding/removing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the element from DOM or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changing the appearance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of the DOM elements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02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ngFor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7" y="1836895"/>
            <a:ext cx="318112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  &lt;li *</a:t>
            </a:r>
            <a:r>
              <a:rPr lang="en-IN" dirty="0" err="1"/>
              <a:t>ngFor</a:t>
            </a:r>
            <a:r>
              <a:rPr lang="en-IN" dirty="0"/>
              <a:t>='let i of a'&gt; {{i}} &lt;/li&gt;</a:t>
            </a:r>
          </a:p>
          <a:p>
            <a:r>
              <a:rPr lang="en-IN" dirty="0"/>
              <a:t>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79303" y="1792437"/>
            <a:ext cx="4366388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import { Component } from '@angular/core';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@Component({</a:t>
            </a:r>
          </a:p>
          <a:p>
            <a:r>
              <a:rPr lang="en-IN" dirty="0"/>
              <a:t>  selector: 'app-root',</a:t>
            </a:r>
          </a:p>
          <a:p>
            <a:r>
              <a:rPr lang="en-IN" dirty="0"/>
              <a:t>  </a:t>
            </a:r>
            <a:r>
              <a:rPr lang="en-IN" dirty="0" err="1"/>
              <a:t>templateUrl</a:t>
            </a:r>
            <a:r>
              <a:rPr lang="en-IN" dirty="0"/>
              <a:t>: './app.component.html',</a:t>
            </a:r>
          </a:p>
          <a:p>
            <a:r>
              <a:rPr lang="en-IN" dirty="0"/>
              <a:t>  </a:t>
            </a:r>
            <a:r>
              <a:rPr lang="en-IN" dirty="0" err="1"/>
              <a:t>styleUrls</a:t>
            </a:r>
            <a:r>
              <a:rPr lang="en-IN" dirty="0"/>
              <a:t>: ['./app.component.css']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AppComponent</a:t>
            </a:r>
            <a:r>
              <a:rPr lang="en-IN" dirty="0"/>
              <a:t> {</a:t>
            </a:r>
          </a:p>
          <a:p>
            <a:r>
              <a:rPr lang="en-IN" dirty="0"/>
              <a:t>  a=['gfg1', 'gfg2', 'gfg3', 'gfg4</a:t>
            </a:r>
            <a:r>
              <a:rPr lang="en-IN" dirty="0" smtClean="0"/>
              <a:t>']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573016"/>
            <a:ext cx="2167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14641" y="4797152"/>
            <a:ext cx="189571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5" y="5373216"/>
            <a:ext cx="77343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3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Structural Directives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4085390" cy="32624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IN" sz="1600" b="1" dirty="0"/>
              <a:t>import { Component } from '@angular/core';</a:t>
            </a:r>
          </a:p>
          <a:p>
            <a:pPr fontAlgn="base"/>
            <a:r>
              <a:rPr lang="en-IN" sz="1600" b="1" dirty="0"/>
              <a:t> </a:t>
            </a:r>
          </a:p>
          <a:p>
            <a:pPr fontAlgn="base"/>
            <a:r>
              <a:rPr lang="en-IN" sz="1600" b="1" dirty="0"/>
              <a:t>@Component({</a:t>
            </a:r>
          </a:p>
          <a:p>
            <a:pPr fontAlgn="base"/>
            <a:r>
              <a:rPr lang="en-IN" sz="1600" b="1" dirty="0"/>
              <a:t>  selector: 'app-root',</a:t>
            </a:r>
          </a:p>
          <a:p>
            <a:pPr fontAlgn="base"/>
            <a:r>
              <a:rPr lang="en-IN" sz="1600" b="1" dirty="0"/>
              <a:t>  </a:t>
            </a:r>
            <a:r>
              <a:rPr lang="en-IN" sz="1600" b="1" dirty="0" err="1"/>
              <a:t>templateUrl</a:t>
            </a:r>
            <a:r>
              <a:rPr lang="en-IN" sz="1600" b="1" dirty="0"/>
              <a:t>: './app.component.html',</a:t>
            </a:r>
          </a:p>
          <a:p>
            <a:pPr fontAlgn="base"/>
            <a:r>
              <a:rPr lang="en-IN" sz="1600" b="1" dirty="0"/>
              <a:t>  </a:t>
            </a:r>
            <a:r>
              <a:rPr lang="en-IN" sz="1600" b="1" dirty="0" err="1"/>
              <a:t>styleUrls</a:t>
            </a:r>
            <a:r>
              <a:rPr lang="en-IN" sz="1600" b="1" dirty="0"/>
              <a:t>: ['./app.component.css']</a:t>
            </a:r>
          </a:p>
          <a:p>
            <a:pPr fontAlgn="base"/>
            <a:r>
              <a:rPr lang="en-IN" sz="1600" b="1" dirty="0"/>
              <a:t>})</a:t>
            </a:r>
          </a:p>
          <a:p>
            <a:pPr fontAlgn="base"/>
            <a:r>
              <a:rPr lang="en-IN" sz="1600" b="1" dirty="0"/>
              <a:t>export class </a:t>
            </a:r>
            <a:r>
              <a:rPr lang="en-IN" sz="1600" b="1" dirty="0" err="1"/>
              <a:t>AppComponent</a:t>
            </a:r>
            <a:r>
              <a:rPr lang="en-IN" sz="1600" b="1" dirty="0"/>
              <a:t> {</a:t>
            </a:r>
          </a:p>
          <a:p>
            <a:pPr fontAlgn="base"/>
            <a:r>
              <a:rPr lang="en-IN" sz="1600" b="1" dirty="0"/>
              <a:t>  </a:t>
            </a:r>
            <a:r>
              <a:rPr lang="en-IN" sz="1600" b="1" dirty="0" err="1"/>
              <a:t>Weekdays:Array</a:t>
            </a:r>
            <a:r>
              <a:rPr lang="en-IN" sz="1600" b="1" dirty="0"/>
              <a:t> =[</a:t>
            </a:r>
          </a:p>
          <a:p>
            <a:pPr fontAlgn="base"/>
            <a:r>
              <a:rPr lang="en-IN" sz="1600" b="1" dirty="0"/>
              <a:t>'Sunday', 'Monday', 'Tuesday',</a:t>
            </a:r>
          </a:p>
          <a:p>
            <a:pPr fontAlgn="base"/>
            <a:r>
              <a:rPr lang="en-IN" sz="1600" b="1" dirty="0"/>
              <a:t>'Wednesday', 'Thursday', 'Friday', 'Saturday']</a:t>
            </a:r>
          </a:p>
          <a:p>
            <a:pPr fontAlgn="base"/>
            <a:r>
              <a:rPr lang="en-IN" sz="1600" b="1" dirty="0"/>
              <a:t>}</a:t>
            </a:r>
          </a:p>
          <a:p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552934" y="2480116"/>
            <a:ext cx="4339546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IN" sz="1600" b="1" dirty="0"/>
              <a:t>&lt;div *</a:t>
            </a:r>
            <a:r>
              <a:rPr lang="en-IN" sz="1600" b="1" dirty="0" err="1"/>
              <a:t>ngFor</a:t>
            </a:r>
            <a:r>
              <a:rPr lang="en-IN" sz="1600" b="1" dirty="0"/>
              <a:t>="let day of Weekdays"&gt;</a:t>
            </a:r>
          </a:p>
          <a:p>
            <a:pPr fontAlgn="base"/>
            <a:r>
              <a:rPr lang="en-IN" sz="1600" b="1" dirty="0"/>
              <a:t>&lt;</a:t>
            </a:r>
            <a:r>
              <a:rPr lang="en-IN" sz="1600" b="1" dirty="0" err="1"/>
              <a:t>ng</a:t>
            </a:r>
            <a:r>
              <a:rPr lang="en-IN" sz="1600" b="1" dirty="0"/>
              <a:t>-container *</a:t>
            </a:r>
            <a:r>
              <a:rPr lang="en-IN" sz="1600" b="1" dirty="0" err="1"/>
              <a:t>ngIf</a:t>
            </a:r>
            <a:r>
              <a:rPr lang="en-IN" sz="1600" b="1" dirty="0"/>
              <a:t> =</a:t>
            </a:r>
          </a:p>
          <a:p>
            <a:pPr fontAlgn="base"/>
            <a:r>
              <a:rPr lang="en-IN" sz="1600" b="1" dirty="0"/>
              <a:t>    "(day == 'Saturday' || day == 'Sunday'); else </a:t>
            </a:r>
            <a:r>
              <a:rPr lang="en-IN" sz="1600" b="1" dirty="0" err="1"/>
              <a:t>elseTemplate</a:t>
            </a:r>
            <a:r>
              <a:rPr lang="en-IN" sz="1600" b="1" dirty="0"/>
              <a:t>"&gt;</a:t>
            </a:r>
          </a:p>
          <a:p>
            <a:pPr fontAlgn="base"/>
            <a:r>
              <a:rPr lang="en-IN" sz="1600" b="1" dirty="0"/>
              <a:t>  &lt;h1&gt;{{day}} is a weekend&lt;/h1&gt;</a:t>
            </a:r>
          </a:p>
          <a:p>
            <a:pPr fontAlgn="base"/>
            <a:r>
              <a:rPr lang="en-IN" sz="1600" b="1" dirty="0"/>
              <a:t>&lt;/</a:t>
            </a:r>
            <a:r>
              <a:rPr lang="en-IN" sz="1600" b="1" dirty="0" err="1"/>
              <a:t>ng</a:t>
            </a:r>
            <a:r>
              <a:rPr lang="en-IN" sz="1600" b="1" dirty="0"/>
              <a:t>-container&gt;</a:t>
            </a:r>
          </a:p>
          <a:p>
            <a:pPr fontAlgn="base"/>
            <a:r>
              <a:rPr lang="en-IN" sz="1600" b="1" dirty="0"/>
              <a:t>&lt;</a:t>
            </a:r>
            <a:r>
              <a:rPr lang="en-IN" sz="1600" b="1" dirty="0" err="1"/>
              <a:t>ng</a:t>
            </a:r>
            <a:r>
              <a:rPr lang="en-IN" sz="1600" b="1" dirty="0"/>
              <a:t>-template #</a:t>
            </a:r>
            <a:r>
              <a:rPr lang="en-IN" sz="1600" b="1" dirty="0" err="1"/>
              <a:t>elseTemplate</a:t>
            </a:r>
            <a:r>
              <a:rPr lang="en-IN" sz="1600" b="1" dirty="0"/>
              <a:t>&gt;</a:t>
            </a:r>
          </a:p>
          <a:p>
            <a:pPr fontAlgn="base"/>
            <a:r>
              <a:rPr lang="en-IN" sz="1600" b="1" dirty="0"/>
              <a:t>  &lt;h1&gt;{{day}} is not a weekend&lt;/h1&gt;</a:t>
            </a:r>
          </a:p>
          <a:p>
            <a:pPr fontAlgn="base"/>
            <a:r>
              <a:rPr lang="en-IN" sz="1600" b="1" dirty="0"/>
              <a:t>&lt;/</a:t>
            </a:r>
            <a:r>
              <a:rPr lang="en-IN" sz="1600" b="1" dirty="0" err="1"/>
              <a:t>ng</a:t>
            </a:r>
            <a:r>
              <a:rPr lang="en-IN" sz="1600" b="1" dirty="0"/>
              <a:t>-template&gt;</a:t>
            </a:r>
          </a:p>
          <a:p>
            <a:pPr fontAlgn="base"/>
            <a:r>
              <a:rPr lang="en-IN" sz="1600" b="1" dirty="0"/>
              <a:t>&lt;/div&gt;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16832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a</a:t>
            </a:r>
            <a:r>
              <a:rPr lang="en-IN" dirty="0" err="1" smtClean="0"/>
              <a:t>pp.component.ts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1918942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38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Structural Directives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4896544" cy="4104456"/>
          </a:xfrm>
        </p:spPr>
      </p:pic>
      <p:sp>
        <p:nvSpPr>
          <p:cNvPr id="5" name="TextBox 4"/>
          <p:cNvSpPr txBox="1"/>
          <p:nvPr/>
        </p:nvSpPr>
        <p:spPr>
          <a:xfrm>
            <a:off x="2843808" y="1556792"/>
            <a:ext cx="1584176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/>
              <a:t>Output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9634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Attribute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directives listen to and modify the behavior of other HTML elements, attributes, </a:t>
            </a:r>
            <a:r>
              <a:rPr lang="en-US" dirty="0" smtClean="0"/>
              <a:t>properties</a:t>
            </a:r>
            <a:r>
              <a:rPr lang="en-US" dirty="0"/>
              <a:t>, and components</a:t>
            </a:r>
            <a:r>
              <a:rPr lang="en-US" dirty="0" smtClean="0"/>
              <a:t>.</a:t>
            </a:r>
          </a:p>
          <a:p>
            <a:r>
              <a:rPr lang="en-US" dirty="0"/>
              <a:t> The most common attribute directives are as follows: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86834"/>
              </p:ext>
            </p:extLst>
          </p:nvPr>
        </p:nvGraphicFramePr>
        <p:xfrm>
          <a:off x="539552" y="4221088"/>
          <a:ext cx="8229600" cy="24384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 cap="all" dirty="0">
                          <a:solidFill>
                            <a:srgbClr val="444444"/>
                          </a:solidFill>
                          <a:effectLst/>
                        </a:rPr>
                        <a:t>COMMON DIRECTIVES</a:t>
                      </a:r>
                    </a:p>
                  </a:txBody>
                  <a:tcPr marL="228600" marR="2286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cap="all">
                          <a:solidFill>
                            <a:srgbClr val="444444"/>
                          </a:solidFill>
                          <a:effectLst/>
                        </a:rPr>
                        <a:t>DETAILS</a:t>
                      </a:r>
                    </a:p>
                  </a:txBody>
                  <a:tcPr marL="228600" marR="2286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2"/>
                        </a:rPr>
                        <a:t>NgClass</a:t>
                      </a:r>
                      <a:endParaRPr lang="en-IN" b="0">
                        <a:effectLst/>
                      </a:endParaRP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Adds and removes a set of CSS classes.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u="none" strike="noStrike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3"/>
                        </a:rPr>
                        <a:t>NgStyle</a:t>
                      </a:r>
                      <a:endParaRPr lang="en-IN" b="0">
                        <a:effectLst/>
                      </a:endParaRP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Adds and removes a set of HTML styles.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u="none" strike="noStrike" dirty="0" err="1">
                          <a:solidFill>
                            <a:srgbClr val="1976D2"/>
                          </a:solidFill>
                          <a:effectLst/>
                          <a:latin typeface="inherit"/>
                          <a:hlinkClick r:id="rId4"/>
                        </a:rPr>
                        <a:t>NgModel</a:t>
                      </a:r>
                      <a:endParaRPr lang="en-IN" b="0" dirty="0">
                        <a:effectLst/>
                      </a:endParaRP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Adds two-way data binding to an HTML form element.</a:t>
                      </a:r>
                    </a:p>
                  </a:txBody>
                  <a:tcPr marL="152400" marR="152400" marT="152400" marB="152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23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ngClass</a:t>
            </a:r>
            <a:r>
              <a:rPr lang="en-IN" dirty="0" smtClean="0"/>
              <a:t> directives lets us set a class for the element.</a:t>
            </a:r>
          </a:p>
          <a:p>
            <a:r>
              <a:rPr lang="en-IN" dirty="0" smtClean="0"/>
              <a:t>We can pass dynamic values via variables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-</a:t>
            </a:r>
            <a:r>
              <a:rPr lang="en-IN" b="1" dirty="0" err="1" smtClean="0"/>
              <a:t>ngClass</a:t>
            </a:r>
            <a:r>
              <a:rPr lang="en-IN" b="1" dirty="0" smtClean="0"/>
              <a:t> with string</a:t>
            </a:r>
          </a:p>
          <a:p>
            <a:pPr>
              <a:buFontTx/>
              <a:buChar char="-"/>
            </a:pPr>
            <a:r>
              <a:rPr lang="en-IN" b="1" dirty="0" err="1" smtClean="0"/>
              <a:t>ngClass</a:t>
            </a:r>
            <a:r>
              <a:rPr lang="en-IN" b="1" dirty="0" smtClean="0"/>
              <a:t> with array</a:t>
            </a:r>
          </a:p>
          <a:p>
            <a:pPr>
              <a:buFontTx/>
              <a:buChar char="-"/>
            </a:pPr>
            <a:r>
              <a:rPr lang="en-IN" b="1" dirty="0" err="1" smtClean="0"/>
              <a:t>ngClass</a:t>
            </a:r>
            <a:r>
              <a:rPr lang="en-IN" b="1" dirty="0" smtClean="0"/>
              <a:t> with object</a:t>
            </a:r>
          </a:p>
          <a:p>
            <a:pPr>
              <a:buFontTx/>
              <a:buChar char="-"/>
            </a:pPr>
            <a:r>
              <a:rPr lang="en-IN" b="1" dirty="0" err="1" smtClean="0"/>
              <a:t>ngClass</a:t>
            </a:r>
            <a:r>
              <a:rPr lang="en-IN" b="1" dirty="0" smtClean="0"/>
              <a:t> with component method</a:t>
            </a:r>
          </a:p>
          <a:p>
            <a:r>
              <a:rPr lang="en-IN" dirty="0" smtClean="0"/>
              <a:t>Examples: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&lt;div [</a:t>
            </a:r>
            <a:r>
              <a:rPr lang="en-IN" dirty="0" err="1" smtClean="0"/>
              <a:t>ngClass</a:t>
            </a:r>
            <a:r>
              <a:rPr lang="en-IN" dirty="0" smtClean="0"/>
              <a:t>]=“’one’”&gt;Using </a:t>
            </a:r>
            <a:r>
              <a:rPr lang="en-IN" dirty="0" err="1" smtClean="0"/>
              <a:t>ngClass</a:t>
            </a:r>
            <a:r>
              <a:rPr lang="en-IN" dirty="0" smtClean="0"/>
              <a:t> with string example&lt;/div&gt;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&lt;div [</a:t>
            </a:r>
            <a:r>
              <a:rPr lang="en-IN" dirty="0" err="1" smtClean="0"/>
              <a:t>ngClass</a:t>
            </a:r>
            <a:r>
              <a:rPr lang="en-IN" dirty="0" smtClean="0"/>
              <a:t>]=“{‘</a:t>
            </a:r>
            <a:r>
              <a:rPr lang="en-IN" dirty="0" err="1" smtClean="0"/>
              <a:t>one’:true,’two’:false</a:t>
            </a:r>
            <a:r>
              <a:rPr lang="en-IN" dirty="0" smtClean="0"/>
              <a:t>}”&gt;With multiple class names&lt;/div&gt;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78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ngClass</a:t>
            </a:r>
            <a:r>
              <a:rPr lang="en-IN" dirty="0" smtClean="0"/>
              <a:t>-String Method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636912"/>
            <a:ext cx="2448272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]="'one'"&gt;</a:t>
            </a:r>
          </a:p>
          <a:p>
            <a:r>
              <a:rPr lang="en-US" dirty="0"/>
              <a:t>&lt;h1&gt;Welcome to </a:t>
            </a:r>
            <a:r>
              <a:rPr lang="en-US" dirty="0" err="1"/>
              <a:t>ngClass</a:t>
            </a:r>
            <a:r>
              <a:rPr lang="en-US" dirty="0"/>
              <a:t>&lt;/h1&gt;</a:t>
            </a:r>
          </a:p>
          <a:p>
            <a:r>
              <a:rPr lang="en-US" dirty="0"/>
              <a:t>&lt;/div&gt;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2498413"/>
            <a:ext cx="3248774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.one{</a:t>
            </a:r>
          </a:p>
          <a:p>
            <a:r>
              <a:rPr lang="en-US" dirty="0"/>
              <a:t>  background-color: aquamarine;</a:t>
            </a:r>
          </a:p>
          <a:p>
            <a:r>
              <a:rPr lang="en-US" dirty="0"/>
              <a:t>  width: 80%;</a:t>
            </a:r>
          </a:p>
          <a:p>
            <a:r>
              <a:rPr lang="en-US" dirty="0"/>
              <a:t>  height: 40px;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951696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app.component.html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1922192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744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ngClass</a:t>
            </a:r>
            <a:r>
              <a:rPr lang="en-IN" dirty="0" smtClean="0"/>
              <a:t>-Array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860848"/>
            <a:ext cx="3600400" cy="42473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.one{</a:t>
            </a:r>
          </a:p>
          <a:p>
            <a:r>
              <a:rPr lang="en-IN" dirty="0"/>
              <a:t>  background-</a:t>
            </a:r>
            <a:r>
              <a:rPr lang="en-IN" dirty="0" err="1"/>
              <a:t>color</a:t>
            </a:r>
            <a:r>
              <a:rPr lang="en-IN" dirty="0"/>
              <a:t>: aquamarine;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 smtClean="0"/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.two{</a:t>
            </a:r>
          </a:p>
          <a:p>
            <a:r>
              <a:rPr lang="en-IN" dirty="0"/>
              <a:t>  background-</a:t>
            </a:r>
            <a:r>
              <a:rPr lang="en-IN" dirty="0" err="1"/>
              <a:t>color</a:t>
            </a:r>
            <a:r>
              <a:rPr lang="en-IN" dirty="0"/>
              <a:t>: aqua;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 smtClean="0"/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.three{</a:t>
            </a:r>
          </a:p>
          <a:p>
            <a:r>
              <a:rPr lang="en-IN" dirty="0"/>
              <a:t>  </a:t>
            </a:r>
            <a:r>
              <a:rPr lang="en-IN" dirty="0" err="1"/>
              <a:t>background-color:red</a:t>
            </a:r>
            <a:r>
              <a:rPr lang="en-IN" dirty="0"/>
              <a:t>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033816"/>
            <a:ext cx="411094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]="['</a:t>
            </a:r>
            <a:r>
              <a:rPr lang="en-US" dirty="0" err="1"/>
              <a:t>one','two','three</a:t>
            </a:r>
            <a:r>
              <a:rPr lang="en-US" dirty="0"/>
              <a:t>']"&gt;</a:t>
            </a:r>
          </a:p>
          <a:p>
            <a:r>
              <a:rPr lang="en-US" dirty="0"/>
              <a:t>&lt;h1&gt;Welcome to </a:t>
            </a:r>
            <a:r>
              <a:rPr lang="en-US" dirty="0" err="1"/>
              <a:t>ngClass</a:t>
            </a:r>
            <a:r>
              <a:rPr lang="en-US" dirty="0"/>
              <a:t>&lt;/h1&gt;</a:t>
            </a:r>
          </a:p>
          <a:p>
            <a:r>
              <a:rPr lang="en-US" dirty="0"/>
              <a:t>&lt;/div&gt;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309320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3429000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348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ngClass</a:t>
            </a:r>
            <a:r>
              <a:rPr lang="en-IN" dirty="0" smtClean="0"/>
              <a:t>-Array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860848"/>
            <a:ext cx="3600400" cy="42473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.one{</a:t>
            </a:r>
          </a:p>
          <a:p>
            <a:r>
              <a:rPr lang="en-IN" dirty="0"/>
              <a:t>  background-</a:t>
            </a:r>
            <a:r>
              <a:rPr lang="en-IN" dirty="0" err="1"/>
              <a:t>color</a:t>
            </a:r>
            <a:r>
              <a:rPr lang="en-IN" dirty="0"/>
              <a:t>: aquamarine;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 smtClean="0"/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.two{</a:t>
            </a:r>
          </a:p>
          <a:p>
            <a:r>
              <a:rPr lang="en-IN" dirty="0"/>
              <a:t>  background-</a:t>
            </a:r>
            <a:r>
              <a:rPr lang="en-IN" dirty="0" err="1"/>
              <a:t>color</a:t>
            </a:r>
            <a:r>
              <a:rPr lang="en-IN" dirty="0"/>
              <a:t>: aqua;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 smtClean="0"/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.three{</a:t>
            </a:r>
          </a:p>
          <a:p>
            <a:r>
              <a:rPr lang="en-IN" dirty="0"/>
              <a:t>  </a:t>
            </a:r>
            <a:r>
              <a:rPr lang="en-IN" dirty="0" err="1"/>
              <a:t>background-color:red</a:t>
            </a:r>
            <a:r>
              <a:rPr lang="en-IN" dirty="0"/>
              <a:t>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033816"/>
            <a:ext cx="411094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&lt;div [</a:t>
            </a:r>
            <a:r>
              <a:rPr lang="en-IN" dirty="0" err="1"/>
              <a:t>ngClass</a:t>
            </a:r>
            <a:r>
              <a:rPr lang="en-IN" dirty="0"/>
              <a:t>]="{'</a:t>
            </a:r>
            <a:r>
              <a:rPr lang="en-IN" dirty="0" err="1"/>
              <a:t>one':true,'two':false,'three':false</a:t>
            </a:r>
            <a:r>
              <a:rPr lang="en-IN" dirty="0"/>
              <a:t>}"&gt;</a:t>
            </a:r>
          </a:p>
          <a:p>
            <a:r>
              <a:rPr lang="en-IN" dirty="0"/>
              <a:t>&lt;h1&gt;Welcome to </a:t>
            </a:r>
            <a:r>
              <a:rPr lang="en-IN" dirty="0" err="1"/>
              <a:t>ngClass</a:t>
            </a:r>
            <a:r>
              <a:rPr lang="en-IN" dirty="0"/>
              <a:t>&lt;/h1&gt;</a:t>
            </a:r>
          </a:p>
          <a:p>
            <a:r>
              <a:rPr lang="en-IN" dirty="0"/>
              <a:t>&lt;/div&gt;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309320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49512" y="4293096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238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ngClass</a:t>
            </a:r>
            <a:r>
              <a:rPr lang="en-IN" dirty="0" smtClean="0"/>
              <a:t>-with Expression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860848"/>
            <a:ext cx="3600400" cy="42473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.one{</a:t>
            </a:r>
          </a:p>
          <a:p>
            <a:r>
              <a:rPr lang="en-IN" dirty="0"/>
              <a:t>  background-</a:t>
            </a:r>
            <a:r>
              <a:rPr lang="en-IN" dirty="0" err="1"/>
              <a:t>color</a:t>
            </a:r>
            <a:r>
              <a:rPr lang="en-IN" dirty="0"/>
              <a:t>: aquamarine;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 smtClean="0"/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.two{</a:t>
            </a:r>
          </a:p>
          <a:p>
            <a:r>
              <a:rPr lang="en-IN" dirty="0"/>
              <a:t>  background-</a:t>
            </a:r>
            <a:r>
              <a:rPr lang="en-IN" dirty="0" err="1"/>
              <a:t>color</a:t>
            </a:r>
            <a:r>
              <a:rPr lang="en-IN" dirty="0"/>
              <a:t>: aqua;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 smtClean="0"/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.three{</a:t>
            </a:r>
          </a:p>
          <a:p>
            <a:r>
              <a:rPr lang="en-IN" dirty="0"/>
              <a:t>  </a:t>
            </a:r>
            <a:r>
              <a:rPr lang="en-IN" dirty="0" err="1"/>
              <a:t>background-color:red</a:t>
            </a:r>
            <a:r>
              <a:rPr lang="en-IN" dirty="0"/>
              <a:t>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033816"/>
            <a:ext cx="411094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&lt;div [</a:t>
            </a:r>
            <a:r>
              <a:rPr lang="en-IN" dirty="0" err="1"/>
              <a:t>ngClass</a:t>
            </a:r>
            <a:r>
              <a:rPr lang="en-IN" dirty="0" smtClean="0"/>
              <a:t>]=“</a:t>
            </a:r>
            <a:r>
              <a:rPr lang="en-IN" dirty="0" err="1" smtClean="0"/>
              <a:t>val</a:t>
            </a:r>
            <a:r>
              <a:rPr lang="en-IN" dirty="0" smtClean="0"/>
              <a:t>?’</a:t>
            </a:r>
            <a:r>
              <a:rPr lang="en-IN" dirty="0" err="1" smtClean="0"/>
              <a:t>one’:’tow</a:t>
            </a:r>
            <a:r>
              <a:rPr lang="en-IN" dirty="0" smtClean="0"/>
              <a:t>’"&gt;</a:t>
            </a:r>
            <a:endParaRPr lang="en-IN" dirty="0"/>
          </a:p>
          <a:p>
            <a:r>
              <a:rPr lang="en-IN" dirty="0"/>
              <a:t>&lt;h1&gt;Welcome to </a:t>
            </a:r>
            <a:r>
              <a:rPr lang="en-IN" dirty="0" err="1"/>
              <a:t>ngClass</a:t>
            </a:r>
            <a:r>
              <a:rPr lang="en-IN" dirty="0"/>
              <a:t>&lt;/h1&gt;</a:t>
            </a:r>
          </a:p>
          <a:p>
            <a:r>
              <a:rPr lang="en-IN" dirty="0"/>
              <a:t>&lt;/div&gt;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309320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49512" y="4293096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65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ngClass</a:t>
            </a:r>
            <a:r>
              <a:rPr lang="en-IN" dirty="0" smtClean="0"/>
              <a:t>-with Component method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860848"/>
            <a:ext cx="3600400" cy="42473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.one{</a:t>
            </a:r>
          </a:p>
          <a:p>
            <a:r>
              <a:rPr lang="en-IN" dirty="0"/>
              <a:t>  background-</a:t>
            </a:r>
            <a:r>
              <a:rPr lang="en-IN" dirty="0" err="1"/>
              <a:t>color</a:t>
            </a:r>
            <a:r>
              <a:rPr lang="en-IN" dirty="0"/>
              <a:t>: aquamarine;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 smtClean="0"/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.two{</a:t>
            </a:r>
          </a:p>
          <a:p>
            <a:r>
              <a:rPr lang="en-IN" dirty="0"/>
              <a:t>  background-</a:t>
            </a:r>
            <a:r>
              <a:rPr lang="en-IN" dirty="0" err="1"/>
              <a:t>color</a:t>
            </a:r>
            <a:r>
              <a:rPr lang="en-IN" dirty="0"/>
              <a:t>: aqua;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 smtClean="0"/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.three{</a:t>
            </a:r>
          </a:p>
          <a:p>
            <a:r>
              <a:rPr lang="en-IN" dirty="0"/>
              <a:t>  </a:t>
            </a:r>
            <a:r>
              <a:rPr lang="en-IN" dirty="0" err="1"/>
              <a:t>background-color:red</a:t>
            </a:r>
            <a:r>
              <a:rPr lang="en-IN" dirty="0"/>
              <a:t>;</a:t>
            </a:r>
          </a:p>
          <a:p>
            <a:r>
              <a:rPr lang="en-IN" dirty="0"/>
              <a:t>  width: 80%;</a:t>
            </a:r>
          </a:p>
          <a:p>
            <a:r>
              <a:rPr lang="en-IN" dirty="0"/>
              <a:t>  height: 40px;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1860848"/>
            <a:ext cx="411094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</a:t>
            </a:r>
            <a:r>
              <a:rPr lang="en-US" dirty="0" err="1"/>
              <a:t>getClass</a:t>
            </a:r>
            <a:r>
              <a:rPr lang="en-US" dirty="0"/>
              <a:t>()"&gt;</a:t>
            </a:r>
          </a:p>
          <a:p>
            <a:r>
              <a:rPr lang="en-US" dirty="0"/>
              <a:t>&lt;h1&gt;Welcome to </a:t>
            </a:r>
            <a:r>
              <a:rPr lang="en-US" dirty="0" err="1"/>
              <a:t>ngClass</a:t>
            </a:r>
            <a:r>
              <a:rPr lang="en-US" dirty="0"/>
              <a:t>&lt;/h1&gt;</a:t>
            </a:r>
          </a:p>
          <a:p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309320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61304" y="2942590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app.component.html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26466" y="3522842"/>
            <a:ext cx="4012458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myclass_var</a:t>
            </a:r>
            <a:r>
              <a:rPr lang="en-IN" dirty="0"/>
              <a:t>={};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getClass</a:t>
            </a:r>
            <a:r>
              <a:rPr lang="en-IN" dirty="0"/>
              <a:t>():any{</a:t>
            </a:r>
          </a:p>
          <a:p>
            <a:r>
              <a:rPr lang="en-IN" dirty="0"/>
              <a:t>    </a:t>
            </a:r>
            <a:r>
              <a:rPr lang="en-IN" dirty="0" err="1"/>
              <a:t>this.myclass_var</a:t>
            </a:r>
            <a:r>
              <a:rPr lang="en-IN" dirty="0"/>
              <a:t>={</a:t>
            </a:r>
          </a:p>
          <a:p>
            <a:r>
              <a:rPr lang="en-IN" dirty="0"/>
              <a:t>    '</a:t>
            </a:r>
            <a:r>
              <a:rPr lang="en-IN" dirty="0" err="1"/>
              <a:t>one':true</a:t>
            </a:r>
            <a:r>
              <a:rPr lang="en-IN" dirty="0"/>
              <a:t>,</a:t>
            </a:r>
          </a:p>
          <a:p>
            <a:r>
              <a:rPr lang="en-IN" dirty="0"/>
              <a:t>    '</a:t>
            </a:r>
            <a:r>
              <a:rPr lang="en-IN" dirty="0" err="1"/>
              <a:t>two':false</a:t>
            </a:r>
            <a:endParaRPr lang="en-IN" dirty="0"/>
          </a:p>
          <a:p>
            <a:r>
              <a:rPr lang="en-IN" dirty="0"/>
              <a:t>    }</a:t>
            </a:r>
          </a:p>
          <a:p>
            <a:r>
              <a:rPr lang="en-IN" dirty="0"/>
              <a:t>    return </a:t>
            </a:r>
            <a:r>
              <a:rPr lang="en-IN" dirty="0" err="1"/>
              <a:t>this.myclass_var</a:t>
            </a:r>
            <a:endParaRPr lang="en-IN" dirty="0"/>
          </a:p>
          <a:p>
            <a:r>
              <a:rPr lang="en-IN" dirty="0"/>
              <a:t>  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971286" y="6309320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64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Types of Directives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893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985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err="1" smtClean="0"/>
              <a:t>ngStyle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ngStyle</a:t>
            </a:r>
            <a:r>
              <a:rPr lang="en-IN" dirty="0" smtClean="0"/>
              <a:t> directives lets us to set a given DOM element style properties.</a:t>
            </a:r>
          </a:p>
          <a:p>
            <a:r>
              <a:rPr lang="en-IN" dirty="0" smtClean="0"/>
              <a:t>We can pass dynamic values via variables </a:t>
            </a:r>
            <a:r>
              <a:rPr lang="en-IN" dirty="0" err="1" smtClean="0"/>
              <a:t>aslo</a:t>
            </a:r>
            <a:endParaRPr lang="en-IN" dirty="0" smtClean="0"/>
          </a:p>
          <a:p>
            <a:r>
              <a:rPr lang="en-IN" dirty="0" smtClean="0"/>
              <a:t>For Example:</a:t>
            </a:r>
          </a:p>
          <a:p>
            <a:pPr marL="0" indent="0">
              <a:buNone/>
            </a:pPr>
            <a:r>
              <a:rPr lang="en-IN" dirty="0" smtClean="0"/>
              <a:t>&lt;div [</a:t>
            </a:r>
            <a:r>
              <a:rPr lang="en-IN" dirty="0" err="1" smtClean="0"/>
              <a:t>ngStyle</a:t>
            </a:r>
            <a:r>
              <a:rPr lang="en-IN" dirty="0" smtClean="0"/>
              <a:t>]=“{’</a:t>
            </a:r>
            <a:r>
              <a:rPr lang="en-IN" dirty="0" err="1" smtClean="0"/>
              <a:t>backgroung-color</a:t>
            </a:r>
            <a:r>
              <a:rPr lang="en-IN" dirty="0" smtClean="0"/>
              <a:t>’:’red’}”&gt;This is </a:t>
            </a:r>
            <a:r>
              <a:rPr lang="en-IN" dirty="0" err="1" smtClean="0"/>
              <a:t>ngStyle</a:t>
            </a:r>
            <a:r>
              <a:rPr lang="en-IN" dirty="0" smtClean="0"/>
              <a:t> Example&lt;/div&gt;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860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Custom Attribute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Step 1: using </a:t>
            </a:r>
            <a:r>
              <a:rPr lang="en-IN" dirty="0" err="1" smtClean="0"/>
              <a:t>ng</a:t>
            </a:r>
            <a:r>
              <a:rPr lang="en-IN" dirty="0" smtClean="0"/>
              <a:t> tool generate the directives. The </a:t>
            </a:r>
            <a:r>
              <a:rPr lang="en-IN" dirty="0" err="1" smtClean="0"/>
              <a:t>syntex</a:t>
            </a:r>
            <a:r>
              <a:rPr lang="en-IN" dirty="0" smtClean="0"/>
              <a:t> is </a:t>
            </a:r>
            <a:r>
              <a:rPr lang="en-IN" dirty="0" err="1" smtClean="0"/>
              <a:t>ng</a:t>
            </a:r>
            <a:r>
              <a:rPr lang="en-IN" dirty="0" smtClean="0"/>
              <a:t> generate directive &lt;directive name&gt;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2852936"/>
            <a:ext cx="7776864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err="1"/>
              <a:t>n</a:t>
            </a:r>
            <a:r>
              <a:rPr lang="en-IN" sz="2800" b="1" dirty="0" err="1" smtClean="0"/>
              <a:t>g</a:t>
            </a:r>
            <a:r>
              <a:rPr lang="en-IN" sz="2800" b="1" dirty="0" smtClean="0"/>
              <a:t> generate directive highlight</a:t>
            </a:r>
            <a:endParaRPr lang="en-I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8" y="4797152"/>
            <a:ext cx="7744860" cy="79208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11560" y="4509120"/>
            <a:ext cx="8136904" cy="129614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04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Custom Attribute Directives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309634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 </a:t>
            </a:r>
            <a:r>
              <a:rPr lang="en-US" dirty="0" err="1"/>
              <a:t>appHighlight</a:t>
            </a:r>
            <a:r>
              <a:rPr lang="en-US" dirty="0"/>
              <a:t>&gt;</a:t>
            </a:r>
          </a:p>
          <a:p>
            <a:r>
              <a:rPr lang="en-US" dirty="0"/>
              <a:t>This is </a:t>
            </a:r>
            <a:r>
              <a:rPr lang="en-US" dirty="0" err="1"/>
              <a:t>ngStyle</a:t>
            </a:r>
            <a:r>
              <a:rPr lang="en-US" dirty="0"/>
              <a:t> Example</a:t>
            </a:r>
          </a:p>
          <a:p>
            <a:r>
              <a:rPr lang="en-US" dirty="0"/>
              <a:t>&lt;/div&gt;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2132856"/>
            <a:ext cx="4392488" cy="42473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import { Directive, </a:t>
            </a:r>
            <a:r>
              <a:rPr lang="en-IN" dirty="0" err="1"/>
              <a:t>ElementRef</a:t>
            </a:r>
            <a:r>
              <a:rPr lang="en-IN" dirty="0"/>
              <a:t> } from '@angular/core';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@Directive({</a:t>
            </a:r>
          </a:p>
          <a:p>
            <a:r>
              <a:rPr lang="en-IN" dirty="0"/>
              <a:t>  selector: '[</a:t>
            </a:r>
            <a:r>
              <a:rPr lang="en-IN" dirty="0" err="1"/>
              <a:t>appHighlight</a:t>
            </a:r>
            <a:r>
              <a:rPr lang="en-IN" dirty="0"/>
              <a:t>]'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HighlightDirective</a:t>
            </a:r>
            <a:r>
              <a:rPr lang="en-IN" dirty="0"/>
              <a:t> {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constructor(private </a:t>
            </a:r>
            <a:r>
              <a:rPr lang="en-IN" dirty="0" err="1"/>
              <a:t>elementref:ElementRef</a:t>
            </a:r>
            <a:r>
              <a:rPr lang="en-IN" dirty="0"/>
              <a:t>) {</a:t>
            </a:r>
          </a:p>
          <a:p>
            <a:r>
              <a:rPr lang="en-IN" dirty="0"/>
              <a:t>    </a:t>
            </a:r>
            <a:r>
              <a:rPr lang="en-IN" dirty="0" err="1"/>
              <a:t>this.elementref.nativeElement.style.backgroundColor</a:t>
            </a:r>
            <a:r>
              <a:rPr lang="en-IN" dirty="0"/>
              <a:t>='#</a:t>
            </a:r>
            <a:r>
              <a:rPr lang="en-IN" dirty="0" err="1"/>
              <a:t>ddd</a:t>
            </a:r>
            <a:r>
              <a:rPr lang="en-IN" dirty="0"/>
              <a:t>';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717032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app.component.html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628800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h</a:t>
            </a:r>
            <a:r>
              <a:rPr lang="en-IN" dirty="0" err="1" smtClean="0"/>
              <a:t>ighlight.directive.ts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>Custom Attribute </a:t>
            </a:r>
            <a:r>
              <a:rPr lang="en-IN" dirty="0" smtClean="0"/>
              <a:t>Directives(Input Parameter)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309634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 </a:t>
            </a:r>
            <a:r>
              <a:rPr lang="en-US" dirty="0" smtClean="0"/>
              <a:t>[</a:t>
            </a:r>
            <a:r>
              <a:rPr lang="en-US" dirty="0" err="1" smtClean="0"/>
              <a:t>appHighlight</a:t>
            </a:r>
            <a:r>
              <a:rPr lang="en-US" smtClean="0"/>
              <a:t>]=“’red’”&gt;</a:t>
            </a:r>
            <a:endParaRPr lang="en-US" dirty="0"/>
          </a:p>
          <a:p>
            <a:r>
              <a:rPr lang="en-US" dirty="0"/>
              <a:t>This is </a:t>
            </a:r>
            <a:r>
              <a:rPr lang="en-US" dirty="0" err="1"/>
              <a:t>ngStyle</a:t>
            </a:r>
            <a:r>
              <a:rPr lang="en-US" dirty="0"/>
              <a:t> Example</a:t>
            </a:r>
          </a:p>
          <a:p>
            <a:r>
              <a:rPr lang="en-US" dirty="0"/>
              <a:t>&lt;/div&gt;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2132856"/>
            <a:ext cx="4392488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import { Directive, </a:t>
            </a:r>
            <a:r>
              <a:rPr lang="en-IN" dirty="0" err="1"/>
              <a:t>ElementRef,Input,OnInit</a:t>
            </a:r>
            <a:r>
              <a:rPr lang="en-IN" dirty="0"/>
              <a:t> } from '@angular/core';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@Directive({</a:t>
            </a:r>
          </a:p>
          <a:p>
            <a:r>
              <a:rPr lang="en-IN" dirty="0"/>
              <a:t>  selector: '[</a:t>
            </a:r>
            <a:r>
              <a:rPr lang="en-IN" dirty="0" err="1"/>
              <a:t>appHighlight</a:t>
            </a:r>
            <a:r>
              <a:rPr lang="en-IN" dirty="0"/>
              <a:t>]'</a:t>
            </a:r>
          </a:p>
          <a:p>
            <a:r>
              <a:rPr lang="en-IN" dirty="0"/>
              <a:t>})</a:t>
            </a:r>
          </a:p>
          <a:p>
            <a:r>
              <a:rPr lang="en-IN" dirty="0"/>
              <a:t>export class </a:t>
            </a:r>
            <a:r>
              <a:rPr lang="en-IN" dirty="0" err="1"/>
              <a:t>HighlightDirective</a:t>
            </a:r>
            <a:r>
              <a:rPr lang="en-IN" dirty="0"/>
              <a:t> implements </a:t>
            </a:r>
            <a:r>
              <a:rPr lang="en-IN" dirty="0" err="1"/>
              <a:t>OnInit</a:t>
            </a:r>
            <a:r>
              <a:rPr lang="en-IN" dirty="0"/>
              <a:t> {</a:t>
            </a:r>
          </a:p>
          <a:p>
            <a:r>
              <a:rPr lang="en-IN" dirty="0"/>
              <a:t>  @Input() </a:t>
            </a:r>
            <a:r>
              <a:rPr lang="en-IN" dirty="0" err="1"/>
              <a:t>appHighlight</a:t>
            </a:r>
            <a:r>
              <a:rPr lang="en-IN" dirty="0"/>
              <a:t>="#</a:t>
            </a:r>
            <a:r>
              <a:rPr lang="en-IN" dirty="0" err="1"/>
              <a:t>ddd</a:t>
            </a:r>
            <a:r>
              <a:rPr lang="en-IN" dirty="0"/>
              <a:t>"</a:t>
            </a:r>
          </a:p>
          <a:p>
            <a:r>
              <a:rPr lang="en-IN" dirty="0"/>
              <a:t>  constructor(private </a:t>
            </a:r>
            <a:r>
              <a:rPr lang="en-IN" dirty="0" err="1"/>
              <a:t>elementref:ElementRef</a:t>
            </a:r>
            <a:r>
              <a:rPr lang="en-IN" dirty="0"/>
              <a:t>) {  }</a:t>
            </a:r>
          </a:p>
          <a:p>
            <a:r>
              <a:rPr lang="en-IN" dirty="0"/>
              <a:t>  </a:t>
            </a:r>
            <a:r>
              <a:rPr lang="en-IN" dirty="0" err="1"/>
              <a:t>ngOnInit</a:t>
            </a:r>
            <a:r>
              <a:rPr lang="en-IN" dirty="0"/>
              <a:t>(): void {</a:t>
            </a:r>
          </a:p>
          <a:p>
            <a:r>
              <a:rPr lang="en-IN" dirty="0"/>
              <a:t>    </a:t>
            </a:r>
            <a:r>
              <a:rPr lang="en-IN" dirty="0" err="1"/>
              <a:t>this.elementref.nativeElement.style.backgroundColor</a:t>
            </a:r>
            <a:r>
              <a:rPr lang="en-IN" dirty="0"/>
              <a:t>=</a:t>
            </a:r>
            <a:r>
              <a:rPr lang="en-IN" dirty="0" err="1"/>
              <a:t>this.appHighlight</a:t>
            </a:r>
            <a:r>
              <a:rPr lang="en-IN" dirty="0"/>
              <a:t>;</a:t>
            </a:r>
          </a:p>
          <a:p>
            <a:r>
              <a:rPr lang="en-IN" dirty="0"/>
              <a:t> 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717032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app.component.html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628800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h</a:t>
            </a:r>
            <a:r>
              <a:rPr lang="en-IN" dirty="0" err="1" smtClean="0"/>
              <a:t>ighlight.directive.ts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41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5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Built-in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They are part of Angular features.</a:t>
            </a:r>
          </a:p>
          <a:p>
            <a:r>
              <a:rPr lang="en-IN" dirty="0" smtClean="0"/>
              <a:t>They are </a:t>
            </a:r>
            <a:r>
              <a:rPr lang="en-IN" dirty="0"/>
              <a:t>responsible for </a:t>
            </a:r>
            <a:r>
              <a:rPr lang="en-IN" dirty="0" smtClean="0"/>
              <a:t>selectively </a:t>
            </a:r>
            <a:r>
              <a:rPr lang="en-US" dirty="0" smtClean="0"/>
              <a:t>including </a:t>
            </a:r>
            <a:r>
              <a:rPr lang="en-US" dirty="0"/>
              <a:t>content, selecting between fragments of content, and repeating content </a:t>
            </a:r>
            <a:r>
              <a:rPr lang="en-US" dirty="0" smtClean="0"/>
              <a:t>for each </a:t>
            </a:r>
            <a:r>
              <a:rPr lang="en-US" dirty="0"/>
              <a:t>item in an array</a:t>
            </a:r>
            <a:r>
              <a:rPr lang="en-US" dirty="0" smtClean="0"/>
              <a:t>.</a:t>
            </a:r>
          </a:p>
          <a:p>
            <a:r>
              <a:rPr lang="en-US" dirty="0"/>
              <a:t>There are also directives for setting an element’s styles and </a:t>
            </a:r>
            <a:r>
              <a:rPr lang="en-US" dirty="0" smtClean="0"/>
              <a:t>class </a:t>
            </a:r>
            <a:r>
              <a:rPr lang="en-IN" dirty="0" smtClean="0"/>
              <a:t>memberships</a:t>
            </a:r>
          </a:p>
          <a:p>
            <a:r>
              <a:rPr lang="en-IN" dirty="0" smtClean="0"/>
              <a:t>Example: </a:t>
            </a:r>
            <a:r>
              <a:rPr lang="en-IN" dirty="0" err="1" smtClean="0"/>
              <a:t>ngModel,ngStyle,ngClass</a:t>
            </a:r>
            <a:r>
              <a:rPr lang="en-IN" dirty="0" smtClean="0"/>
              <a:t>, </a:t>
            </a:r>
            <a:r>
              <a:rPr lang="en-IN" dirty="0" err="1" smtClean="0"/>
              <a:t>ngIf</a:t>
            </a:r>
            <a:r>
              <a:rPr lang="en-IN" dirty="0" smtClean="0"/>
              <a:t> etc.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85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Why Useful?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tasks that can be performed with these directives are the most common </a:t>
            </a:r>
            <a:r>
              <a:rPr lang="en-US" dirty="0" smtClean="0"/>
              <a:t>and fundamental </a:t>
            </a:r>
            <a:r>
              <a:rPr lang="en-US" dirty="0"/>
              <a:t>in web application </a:t>
            </a:r>
            <a:r>
              <a:rPr lang="en-US" dirty="0" smtClean="0"/>
              <a:t>development.</a:t>
            </a:r>
          </a:p>
          <a:p>
            <a:r>
              <a:rPr lang="en-US" dirty="0" smtClean="0"/>
              <a:t>They </a:t>
            </a:r>
            <a:r>
              <a:rPr lang="en-US" dirty="0"/>
              <a:t>provide the foundation </a:t>
            </a:r>
            <a:r>
              <a:rPr lang="en-US" dirty="0" smtClean="0"/>
              <a:t>for adapting </a:t>
            </a:r>
            <a:r>
              <a:rPr lang="en-US" dirty="0"/>
              <a:t>the content shown to the user based on the data in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28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How they are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directives are applied to HTML elements in templates.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62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Component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92500"/>
          </a:bodyPr>
          <a:lstStyle/>
          <a:p>
            <a:r>
              <a:rPr lang="en-US" dirty="0"/>
              <a:t>It forms the main class and is declared by </a:t>
            </a:r>
            <a:r>
              <a:rPr lang="en-US" b="1" dirty="0"/>
              <a:t>@Component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It contains the details on component processing, instantiated and usage at run time</a:t>
            </a:r>
            <a:r>
              <a:rPr lang="en-US" dirty="0" smtClean="0"/>
              <a:t>.</a:t>
            </a:r>
          </a:p>
          <a:p>
            <a:r>
              <a:rPr lang="en-US" b="1" dirty="0"/>
              <a:t>Example:</a:t>
            </a:r>
            <a:r>
              <a:rPr lang="en-US" dirty="0"/>
              <a:t> It contains certain parameters some of them are shown in this example. 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87824" y="4869160"/>
            <a:ext cx="3600400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b="1" dirty="0">
                <a:solidFill>
                  <a:schemeClr val="tx1"/>
                </a:solidFill>
              </a:rPr>
              <a:t>@</a:t>
            </a:r>
            <a:r>
              <a:rPr lang="en-IN" sz="1200" b="1" dirty="0">
                <a:solidFill>
                  <a:schemeClr val="tx1"/>
                </a:solidFill>
              </a:rPr>
              <a:t>Component({</a:t>
            </a:r>
          </a:p>
          <a:p>
            <a:pPr fontAlgn="base"/>
            <a:r>
              <a:rPr lang="en-IN" sz="1200" b="1" dirty="0">
                <a:solidFill>
                  <a:schemeClr val="tx1"/>
                </a:solidFill>
              </a:rPr>
              <a:t>  selector: 'app-root',</a:t>
            </a:r>
          </a:p>
          <a:p>
            <a:pPr fontAlgn="base"/>
            <a:r>
              <a:rPr lang="en-IN" sz="1200" b="1" dirty="0">
                <a:solidFill>
                  <a:schemeClr val="tx1"/>
                </a:solidFill>
              </a:rPr>
              <a:t>  </a:t>
            </a:r>
            <a:r>
              <a:rPr lang="en-IN" sz="1200" b="1" dirty="0" err="1">
                <a:solidFill>
                  <a:schemeClr val="tx1"/>
                </a:solidFill>
              </a:rPr>
              <a:t>templateUrl</a:t>
            </a:r>
            <a:r>
              <a:rPr lang="en-IN" sz="1200" b="1" dirty="0">
                <a:solidFill>
                  <a:schemeClr val="tx1"/>
                </a:solidFill>
              </a:rPr>
              <a:t>: './app.component.html',</a:t>
            </a:r>
          </a:p>
          <a:p>
            <a:pPr fontAlgn="base"/>
            <a:r>
              <a:rPr lang="en-IN" sz="1200" b="1" dirty="0">
                <a:solidFill>
                  <a:schemeClr val="tx1"/>
                </a:solidFill>
              </a:rPr>
              <a:t>  </a:t>
            </a:r>
            <a:r>
              <a:rPr lang="en-IN" sz="1200" b="1" dirty="0" err="1">
                <a:solidFill>
                  <a:schemeClr val="tx1"/>
                </a:solidFill>
              </a:rPr>
              <a:t>styleUrls</a:t>
            </a:r>
            <a:r>
              <a:rPr lang="en-IN" sz="1200" b="1" dirty="0">
                <a:solidFill>
                  <a:schemeClr val="tx1"/>
                </a:solidFill>
              </a:rPr>
              <a:t>: ['./app.component.css']</a:t>
            </a:r>
          </a:p>
          <a:p>
            <a:pPr fontAlgn="base"/>
            <a:r>
              <a:rPr lang="en-IN" sz="1200" b="1" dirty="0">
                <a:solidFill>
                  <a:schemeClr val="tx1"/>
                </a:solidFill>
              </a:rPr>
              <a:t>})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7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Component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are three parameters discussed below: </a:t>
            </a:r>
          </a:p>
          <a:p>
            <a:pPr lvl="1" fontAlgn="base"/>
            <a:r>
              <a:rPr lang="en-US" b="1" dirty="0"/>
              <a:t>Selector:</a:t>
            </a:r>
            <a:r>
              <a:rPr lang="en-US" dirty="0"/>
              <a:t> Tells the template tag which specifies the beginning and end of the component.</a:t>
            </a:r>
          </a:p>
          <a:p>
            <a:pPr lvl="1" fontAlgn="base"/>
            <a:r>
              <a:rPr lang="en-US" b="1" dirty="0" err="1"/>
              <a:t>templateURL</a:t>
            </a:r>
            <a:r>
              <a:rPr lang="en-US" b="1" dirty="0"/>
              <a:t>:</a:t>
            </a:r>
            <a:r>
              <a:rPr lang="en-US" dirty="0"/>
              <a:t> Consists of the template used for the component.</a:t>
            </a:r>
          </a:p>
          <a:p>
            <a:pPr lvl="1" fontAlgn="base"/>
            <a:r>
              <a:rPr lang="en-US" b="1" dirty="0" err="1"/>
              <a:t>styleUrls</a:t>
            </a:r>
            <a:r>
              <a:rPr lang="en-US" b="1" dirty="0"/>
              <a:t>:</a:t>
            </a:r>
            <a:r>
              <a:rPr lang="en-US" dirty="0"/>
              <a:t> It is of array type which consists of all the style format files used for the template.</a:t>
            </a:r>
          </a:p>
        </p:txBody>
      </p:sp>
    </p:spTree>
    <p:extLst>
      <p:ext uri="{BB962C8B-B14F-4D97-AF65-F5344CB8AC3E}">
        <p14:creationId xmlns:p14="http://schemas.microsoft.com/office/powerpoint/2010/main" val="15946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Component Directives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832"/>
            <a:ext cx="8229600" cy="4104456"/>
          </a:xfrm>
        </p:spPr>
      </p:pic>
    </p:spTree>
    <p:extLst>
      <p:ext uri="{BB962C8B-B14F-4D97-AF65-F5344CB8AC3E}">
        <p14:creationId xmlns:p14="http://schemas.microsoft.com/office/powerpoint/2010/main" val="343159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826</Words>
  <Application>Microsoft Office PowerPoint</Application>
  <PresentationFormat>On-screen Show (4:3)</PresentationFormat>
  <Paragraphs>313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Angular Directives</vt:lpstr>
      <vt:lpstr>What is Angular Directives?</vt:lpstr>
      <vt:lpstr>Types of Directives</vt:lpstr>
      <vt:lpstr>Built-in Directives</vt:lpstr>
      <vt:lpstr>Why Useful?</vt:lpstr>
      <vt:lpstr>How they are used?</vt:lpstr>
      <vt:lpstr>Component Directives</vt:lpstr>
      <vt:lpstr>Component Directives</vt:lpstr>
      <vt:lpstr>Component Directives</vt:lpstr>
      <vt:lpstr>Structural Directives</vt:lpstr>
      <vt:lpstr>ngIf</vt:lpstr>
      <vt:lpstr>ngIf</vt:lpstr>
      <vt:lpstr>ngIf with ng-template</vt:lpstr>
      <vt:lpstr>ng-template?</vt:lpstr>
      <vt:lpstr>ngIf-else</vt:lpstr>
      <vt:lpstr>ngIf-else</vt:lpstr>
      <vt:lpstr>ngSwitch</vt:lpstr>
      <vt:lpstr>ngSwitch</vt:lpstr>
      <vt:lpstr>ngFor</vt:lpstr>
      <vt:lpstr>ngFor</vt:lpstr>
      <vt:lpstr>Structural Directives</vt:lpstr>
      <vt:lpstr>Structural Directives</vt:lpstr>
      <vt:lpstr>Attribute Directives</vt:lpstr>
      <vt:lpstr>ngClass</vt:lpstr>
      <vt:lpstr>ngClass-String Method</vt:lpstr>
      <vt:lpstr>ngClass-Array</vt:lpstr>
      <vt:lpstr>ngClass-Array</vt:lpstr>
      <vt:lpstr>ngClass-with Expression</vt:lpstr>
      <vt:lpstr>ngClass-with Component method</vt:lpstr>
      <vt:lpstr>ngStyle</vt:lpstr>
      <vt:lpstr>Custom Attribute Directives</vt:lpstr>
      <vt:lpstr>Custom Attribute Directives</vt:lpstr>
      <vt:lpstr>Custom Attribute Directives(Input Parameter)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Directives</dc:title>
  <dc:creator>Sujit</dc:creator>
  <cp:lastModifiedBy>Sujit</cp:lastModifiedBy>
  <cp:revision>46</cp:revision>
  <dcterms:created xsi:type="dcterms:W3CDTF">2023-02-26T08:15:02Z</dcterms:created>
  <dcterms:modified xsi:type="dcterms:W3CDTF">2023-02-27T17:11:10Z</dcterms:modified>
</cp:coreProperties>
</file>