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3" r:id="rId21"/>
    <p:sldId id="278" r:id="rId22"/>
    <p:sldId id="279" r:id="rId23"/>
    <p:sldId id="280" r:id="rId24"/>
    <p:sldId id="281" r:id="rId25"/>
    <p:sldId id="282" r:id="rId26"/>
    <p:sldId id="287" r:id="rId27"/>
    <p:sldId id="283" r:id="rId28"/>
    <p:sldId id="285" r:id="rId29"/>
    <p:sldId id="286" r:id="rId30"/>
    <p:sldId id="264" r:id="rId31"/>
    <p:sldId id="288" r:id="rId32"/>
    <p:sldId id="301" r:id="rId33"/>
    <p:sldId id="300" r:id="rId34"/>
    <p:sldId id="299" r:id="rId35"/>
    <p:sldId id="298" r:id="rId36"/>
    <p:sldId id="297" r:id="rId37"/>
    <p:sldId id="296" r:id="rId38"/>
    <p:sldId id="295" r:id="rId39"/>
    <p:sldId id="294" r:id="rId40"/>
    <p:sldId id="293" r:id="rId41"/>
    <p:sldId id="292" r:id="rId42"/>
    <p:sldId id="291" r:id="rId43"/>
    <p:sldId id="290" r:id="rId44"/>
    <p:sldId id="289" r:id="rId45"/>
    <p:sldId id="26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40D3-9B60-41CC-A5A8-6BDDDABB31A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2F57-642F-46B6-98EA-71A264938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04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40D3-9B60-41CC-A5A8-6BDDDABB31A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2F57-642F-46B6-98EA-71A264938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77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40D3-9B60-41CC-A5A8-6BDDDABB31A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2F57-642F-46B6-98EA-71A264938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5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40D3-9B60-41CC-A5A8-6BDDDABB31A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2F57-642F-46B6-98EA-71A264938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72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40D3-9B60-41CC-A5A8-6BDDDABB31A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2F57-642F-46B6-98EA-71A264938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08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40D3-9B60-41CC-A5A8-6BDDDABB31A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2F57-642F-46B6-98EA-71A264938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14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40D3-9B60-41CC-A5A8-6BDDDABB31A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2F57-642F-46B6-98EA-71A264938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4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40D3-9B60-41CC-A5A8-6BDDDABB31A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2F57-642F-46B6-98EA-71A264938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63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40D3-9B60-41CC-A5A8-6BDDDABB31A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2F57-642F-46B6-98EA-71A264938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2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40D3-9B60-41CC-A5A8-6BDDDABB31A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2F57-642F-46B6-98EA-71A264938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40D3-9B60-41CC-A5A8-6BDDDABB31A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2F57-642F-46B6-98EA-71A264938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14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A40D3-9B60-41CC-A5A8-6BDDDABB31A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2F57-642F-46B6-98EA-71A264938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40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ng-template" TargetMode="External"/><Relationship Id="rId2" Type="http://schemas.openxmlformats.org/officeDocument/2006/relationships/hyperlink" Target="https://angular.io/api/core/TemplateRe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Web_Component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TemplateRef" TargetMode="External"/><Relationship Id="rId2" Type="http://schemas.openxmlformats.org/officeDocument/2006/relationships/hyperlink" Target="https://angular.io/api/core/ng-templat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Angular Forms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101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Directive:</a:t>
            </a:r>
          </a:p>
          <a:p>
            <a:pPr marL="514350" indent="-514350">
              <a:buAutoNum type="arabicPeriod"/>
            </a:pPr>
            <a:r>
              <a:rPr lang="en-IN" dirty="0" err="1" smtClean="0"/>
              <a:t>ngForm</a:t>
            </a:r>
            <a:r>
              <a:rPr lang="en-IN" dirty="0" smtClean="0"/>
              <a:t>: </a:t>
            </a:r>
            <a:r>
              <a:rPr lang="en-US" dirty="0" smtClean="0"/>
              <a:t>Creates a top-level </a:t>
            </a:r>
            <a:r>
              <a:rPr lang="en-US" dirty="0" err="1" smtClean="0"/>
              <a:t>FormGroup</a:t>
            </a:r>
            <a:r>
              <a:rPr lang="en-US" dirty="0" smtClean="0"/>
              <a:t> instance and binds it to a form to track aggregate form value and validation status</a:t>
            </a: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err="1" smtClean="0"/>
              <a:t>ngControl:Creates</a:t>
            </a:r>
            <a:r>
              <a:rPr lang="en-IN" dirty="0" smtClean="0"/>
              <a:t> and bind a control with a specified name to a DOM element</a:t>
            </a:r>
          </a:p>
          <a:p>
            <a:pPr marL="514350" indent="-514350">
              <a:buAutoNum type="arabicPeriod"/>
            </a:pPr>
            <a:r>
              <a:rPr lang="en-IN" dirty="0" err="1" smtClean="0"/>
              <a:t>ngModel</a:t>
            </a:r>
            <a:r>
              <a:rPr lang="en-IN" dirty="0" smtClean="0"/>
              <a:t>: bind form control with component properties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803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Template Variable: </a:t>
            </a:r>
          </a:p>
          <a:p>
            <a:pPr marL="0" indent="0">
              <a:buNone/>
            </a:pPr>
            <a:r>
              <a:rPr lang="en-US" dirty="0" smtClean="0"/>
              <a:t>Template </a:t>
            </a:r>
            <a:r>
              <a:rPr lang="en-US" dirty="0"/>
              <a:t>variables help you use data from one part of a template in another part of the template. Use template variables to perform tasks such as respond to user input or finely tune your application's forms</a:t>
            </a:r>
            <a:r>
              <a:rPr lang="en-US" dirty="0" smtClean="0"/>
              <a:t>.</a:t>
            </a:r>
          </a:p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9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template variable can refer to the following:</a:t>
            </a:r>
          </a:p>
          <a:p>
            <a:r>
              <a:rPr lang="en-US" dirty="0"/>
              <a:t>a DOM element within a template</a:t>
            </a:r>
          </a:p>
          <a:p>
            <a:r>
              <a:rPr lang="en-US" dirty="0"/>
              <a:t>a directive or component</a:t>
            </a:r>
          </a:p>
          <a:p>
            <a:r>
              <a:rPr lang="en-US" dirty="0"/>
              <a:t>a </a:t>
            </a:r>
            <a:r>
              <a:rPr lang="en-US" dirty="0" err="1">
                <a:hlinkClick r:id="rId2"/>
              </a:rPr>
              <a:t>TemplateRef</a:t>
            </a:r>
            <a:r>
              <a:rPr lang="en-US" dirty="0"/>
              <a:t> from an </a:t>
            </a:r>
            <a:r>
              <a:rPr lang="en-US" dirty="0" err="1">
                <a:hlinkClick r:id="rId3"/>
              </a:rPr>
              <a:t>ng</a:t>
            </a:r>
            <a:r>
              <a:rPr lang="en-US" dirty="0">
                <a:hlinkClick r:id="rId3"/>
              </a:rPr>
              <a:t>-template</a:t>
            </a:r>
            <a:endParaRPr lang="en-US" dirty="0"/>
          </a:p>
          <a:p>
            <a:r>
              <a:rPr lang="en-US" dirty="0"/>
              <a:t>a </a:t>
            </a:r>
            <a:r>
              <a:rPr lang="en-US" dirty="0">
                <a:hlinkClick r:id="rId4" tooltip="MDN: Web Components"/>
              </a:rPr>
              <a:t>web component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&lt;input #phone placeholder="phone number" /&gt;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16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How Angular assigns values to template variables</a:t>
            </a:r>
          </a:p>
          <a:p>
            <a:r>
              <a:rPr lang="en-US" dirty="0"/>
              <a:t>Angular assigns a template variable a value based on where you declare the variable:</a:t>
            </a:r>
          </a:p>
          <a:p>
            <a:r>
              <a:rPr lang="en-US" dirty="0"/>
              <a:t>If you declare the variable on a component, the variable refers to the component instance.</a:t>
            </a:r>
          </a:p>
          <a:p>
            <a:r>
              <a:rPr lang="en-US" dirty="0"/>
              <a:t>If you declare the variable on a standard HTML tag, the variable refers to the element.</a:t>
            </a:r>
          </a:p>
          <a:p>
            <a:r>
              <a:rPr lang="en-US" dirty="0"/>
              <a:t>If you declare the variable on an </a:t>
            </a:r>
            <a:r>
              <a:rPr lang="en-US" dirty="0">
                <a:hlinkClick r:id="rId2"/>
              </a:rPr>
              <a:t>&lt;</a:t>
            </a:r>
            <a:r>
              <a:rPr lang="en-US" dirty="0" err="1">
                <a:hlinkClick r:id="rId2"/>
              </a:rPr>
              <a:t>ng</a:t>
            </a:r>
            <a:r>
              <a:rPr lang="en-US" dirty="0">
                <a:hlinkClick r:id="rId2"/>
              </a:rPr>
              <a:t>-template&gt;</a:t>
            </a:r>
            <a:r>
              <a:rPr lang="en-US" dirty="0"/>
              <a:t> element, the variable refers to a </a:t>
            </a:r>
            <a:r>
              <a:rPr lang="en-US" dirty="0" err="1">
                <a:hlinkClick r:id="rId3"/>
              </a:rPr>
              <a:t>TemplateRef</a:t>
            </a:r>
            <a:r>
              <a:rPr lang="en-US" dirty="0"/>
              <a:t> instance which represents the template. For more information on </a:t>
            </a:r>
            <a:r>
              <a:rPr lang="en-US" dirty="0">
                <a:hlinkClick r:id="rId2"/>
              </a:rPr>
              <a:t>&lt;</a:t>
            </a:r>
            <a:r>
              <a:rPr lang="en-US" dirty="0" err="1">
                <a:hlinkClick r:id="rId2"/>
              </a:rPr>
              <a:t>ng</a:t>
            </a:r>
            <a:r>
              <a:rPr lang="en-US" dirty="0">
                <a:hlinkClick r:id="rId2"/>
              </a:rPr>
              <a:t>-template&gt;</a:t>
            </a:r>
            <a:r>
              <a:rPr lang="en-US" dirty="0"/>
              <a:t>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9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form UI design can be done with the help of CSS styles.</a:t>
            </a:r>
          </a:p>
          <a:p>
            <a:r>
              <a:rPr lang="en-IN" dirty="0" smtClean="0"/>
              <a:t>For the example, we will use bootstrap CSS.</a:t>
            </a:r>
          </a:p>
          <a:p>
            <a:r>
              <a:rPr lang="en-IN" dirty="0" smtClean="0"/>
              <a:t>Go to the link:</a:t>
            </a:r>
          </a:p>
          <a:p>
            <a:pPr marL="0" indent="0">
              <a:buNone/>
            </a:pPr>
            <a:r>
              <a:rPr lang="en-IN" dirty="0" smtClean="0"/>
              <a:t>https://getbootstrap.com/docs/5.3/getting-started/download/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26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Template Driven Forms(TDF)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38948"/>
            <a:ext cx="8023749" cy="268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3382046"/>
            <a:ext cx="7488832" cy="406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628648" y="5044534"/>
            <a:ext cx="18002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Copy the link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28748" y="3789040"/>
            <a:ext cx="331284" cy="12554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70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Template Driven Forms(TDF)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2276872"/>
            <a:ext cx="723265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1600" y="3825044"/>
            <a:ext cx="7140525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051720" y="5589240"/>
            <a:ext cx="374441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Paste in indext.html under  head tag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923928" y="4149080"/>
            <a:ext cx="360040" cy="14401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20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r>
              <a:rPr lang="en-IN" dirty="0" smtClean="0"/>
              <a:t>A basic </a:t>
            </a:r>
            <a:r>
              <a:rPr lang="en-IN" dirty="0" err="1" smtClean="0"/>
              <a:t>LogIn</a:t>
            </a:r>
            <a:r>
              <a:rPr lang="en-IN" dirty="0" smtClean="0"/>
              <a:t> Form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7272808" cy="363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661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Template Driven Forms(TDF)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813690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022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Template Driven Forms(TDF)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813690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02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What is Angular 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forms are used to handle user's input. </a:t>
            </a:r>
            <a:endParaRPr lang="en-US" dirty="0" smtClean="0"/>
          </a:p>
          <a:p>
            <a:r>
              <a:rPr lang="en-US" dirty="0"/>
              <a:t>Forms are an integral part of a web application. </a:t>
            </a:r>
            <a:endParaRPr lang="en-US" dirty="0" smtClean="0"/>
          </a:p>
          <a:p>
            <a:r>
              <a:rPr lang="en-US" dirty="0" smtClean="0"/>
              <a:t>Angular forms provides different directives to have more control over inputs.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389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59721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13857"/>
            <a:ext cx="15906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8024" y="3645024"/>
            <a:ext cx="302433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Add selection using *</a:t>
            </a:r>
            <a:r>
              <a:rPr lang="en-IN" dirty="0" err="1" smtClean="0"/>
              <a:t>ngFor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475027" y="4462616"/>
            <a:ext cx="367240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The output of adding selection</a:t>
            </a:r>
            <a:endParaRPr lang="en-IN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6" y="5805264"/>
            <a:ext cx="33623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8024" y="5795972"/>
            <a:ext cx="352839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Add array in </a:t>
            </a:r>
            <a:r>
              <a:rPr lang="en-IN" dirty="0" err="1" smtClean="0"/>
              <a:t>app.component.ts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059832" y="3068960"/>
            <a:ext cx="2376264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385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Form Data Visualize using </a:t>
            </a:r>
            <a:r>
              <a:rPr lang="en-IN" b="1" dirty="0" err="1" smtClean="0">
                <a:solidFill>
                  <a:srgbClr val="FF0000"/>
                </a:solidFill>
              </a:rPr>
              <a:t>ngModel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048672" cy="4338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067944" y="2996952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331640" y="3573016"/>
            <a:ext cx="25202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7524328" y="2348880"/>
            <a:ext cx="1296144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Template variable</a:t>
            </a:r>
            <a:endParaRPr lang="en-IN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4932040" y="2672046"/>
            <a:ext cx="2592288" cy="3969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429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416824" cy="434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471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6172175" cy="383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1960" y="2636912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139952" y="3429000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283968" y="4077072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717427" y="5805264"/>
            <a:ext cx="568863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Providing names to each control which can provide data binding to each controls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868144" y="2636912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751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762124"/>
            <a:ext cx="7416825" cy="4214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14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969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Binding Data to a Model:</a:t>
            </a:r>
          </a:p>
          <a:p>
            <a:r>
              <a:rPr lang="en-IN" b="1" dirty="0" smtClean="0"/>
              <a:t>Model is a class.</a:t>
            </a:r>
          </a:p>
          <a:p>
            <a:r>
              <a:rPr lang="en-IN" b="1" dirty="0" smtClean="0"/>
              <a:t>It  encapsulates form data.</a:t>
            </a:r>
          </a:p>
          <a:p>
            <a:r>
              <a:rPr lang="en-IN" b="1" dirty="0" smtClean="0"/>
              <a:t>The data transmission becomes simple as we can bind model to form data.</a:t>
            </a:r>
          </a:p>
          <a:p>
            <a:r>
              <a:rPr lang="en-IN" b="1" dirty="0" smtClean="0"/>
              <a:t>To add model to existing angular project: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ng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generate model User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9" y="4869160"/>
            <a:ext cx="76676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777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7128792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13176"/>
            <a:ext cx="31718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99792" y="3900602"/>
            <a:ext cx="223224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pp.component.html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5733256"/>
            <a:ext cx="194421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/>
              <a:t>a</a:t>
            </a:r>
            <a:r>
              <a:rPr lang="en-IN" dirty="0" err="1" smtClean="0"/>
              <a:t>pp.component.ts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169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Track Control State and Validity</a:t>
            </a:r>
          </a:p>
          <a:p>
            <a:pPr marL="0" indent="0">
              <a:buNone/>
            </a:pPr>
            <a:r>
              <a:rPr lang="en-IN" sz="2400" dirty="0" smtClean="0"/>
              <a:t>Lets see how we can see change of states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7645053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65104"/>
            <a:ext cx="5876925" cy="857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5766861"/>
            <a:ext cx="309634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States of control while loading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268" y="5670540"/>
            <a:ext cx="382905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587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Track Control State and Validity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806836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7704" y="5085184"/>
            <a:ext cx="403244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After providing data the state changes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635896" y="3356992"/>
            <a:ext cx="216024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600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How states are used to validate form data?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8100392" cy="121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6056" y="3717032"/>
            <a:ext cx="338437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Decides when to apply validation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347864" y="2492896"/>
            <a:ext cx="3096344" cy="317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012160" y="2809934"/>
            <a:ext cx="432048" cy="9070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23728" y="3068960"/>
            <a:ext cx="2808312" cy="194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83568" y="3717032"/>
            <a:ext cx="374441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Decides when to show error message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987824" y="3263483"/>
            <a:ext cx="216024" cy="45354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2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 smtClean="0"/>
              <a:t>Types of 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IN" b="1" dirty="0" smtClean="0">
                <a:solidFill>
                  <a:srgbClr val="FF0000"/>
                </a:solidFill>
              </a:rPr>
              <a:t>Template Driven:</a:t>
            </a:r>
          </a:p>
          <a:p>
            <a:r>
              <a:rPr lang="en-US" dirty="0"/>
              <a:t>Template-driven forms are </a:t>
            </a:r>
            <a:r>
              <a:rPr lang="en-US" dirty="0" smtClean="0"/>
              <a:t>for </a:t>
            </a:r>
            <a:r>
              <a:rPr lang="en-US" dirty="0"/>
              <a:t>simple </a:t>
            </a:r>
            <a:r>
              <a:rPr lang="en-US" dirty="0" smtClean="0"/>
              <a:t>forms in an </a:t>
            </a:r>
            <a:r>
              <a:rPr lang="en-US" dirty="0"/>
              <a:t>application. For example: email list signup form.</a:t>
            </a:r>
          </a:p>
          <a:p>
            <a:r>
              <a:rPr lang="en-US" dirty="0"/>
              <a:t>Template-driven forms are easy to use in the application but they are not as </a:t>
            </a:r>
            <a:r>
              <a:rPr lang="en-US" dirty="0" smtClean="0"/>
              <a:t>scalable.</a:t>
            </a:r>
            <a:endParaRPr lang="en-US" dirty="0"/>
          </a:p>
          <a:p>
            <a:r>
              <a:rPr lang="en-US" dirty="0"/>
              <a:t>Template-driven forms are mainly used if your application's requires a very basic form and logic. It can easily be managed in a template.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461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How states are used to validate form data?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350" y="2492896"/>
            <a:ext cx="5867400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101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How states are used to validate form data?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828675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0" y="4077072"/>
            <a:ext cx="4215383" cy="2371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8064" y="4077072"/>
            <a:ext cx="36004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For default value for select validation fails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55576" y="2780928"/>
            <a:ext cx="35283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347864" y="2996952"/>
            <a:ext cx="2448272" cy="10801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691680" y="4723403"/>
            <a:ext cx="4896544" cy="11538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924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How states are used to validate form data?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89" y="2204864"/>
            <a:ext cx="765175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93096"/>
            <a:ext cx="30384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4293096"/>
            <a:ext cx="244827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App.component.html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870649" y="6051964"/>
            <a:ext cx="244827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App.component.ts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31640" y="2420888"/>
            <a:ext cx="44644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923928" y="4365104"/>
            <a:ext cx="1800200" cy="14773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Blur and change events tracks that we are not selecting default value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39952" y="2636912"/>
            <a:ext cx="415212" cy="17281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82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How states are used to validate form data?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4248472" cy="2437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08920"/>
            <a:ext cx="3937049" cy="2437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5856" y="5939988"/>
            <a:ext cx="273630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Validation in select control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403648" y="4725144"/>
            <a:ext cx="2664296" cy="12148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004048" y="4581128"/>
            <a:ext cx="576064" cy="13588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050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How states are used to validate form data?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78200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2976"/>
            <a:ext cx="3925015" cy="22612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6136" y="3501008"/>
            <a:ext cx="2635449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Loginform</a:t>
            </a:r>
            <a:r>
              <a:rPr lang="en-IN" dirty="0" smtClean="0"/>
              <a:t> is invalid so button is disabled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71600" y="3501008"/>
            <a:ext cx="5544616" cy="720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187624" y="4147339"/>
            <a:ext cx="5616624" cy="108186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1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How states are used to validate form data?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256"/>
            <a:ext cx="7848872" cy="239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75856" y="2636912"/>
            <a:ext cx="27363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39552" y="3501008"/>
            <a:ext cx="770485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835696" y="5013176"/>
            <a:ext cx="5256584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Pattern and </a:t>
            </a:r>
            <a:r>
              <a:rPr lang="en-IN" dirty="0" err="1" smtClean="0"/>
              <a:t>minlength</a:t>
            </a:r>
            <a:r>
              <a:rPr lang="en-IN" dirty="0" smtClean="0"/>
              <a:t> helping to decide what kind of error message should be displayed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076056" y="2924944"/>
            <a:ext cx="360040" cy="20882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644008" y="4437112"/>
            <a:ext cx="216024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435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How states are used to validate form data?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5934075" cy="838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81" y="3717032"/>
            <a:ext cx="5867400" cy="1152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06" y="5085184"/>
            <a:ext cx="5924550" cy="1095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2240" y="2564904"/>
            <a:ext cx="18002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No password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588224" y="3933056"/>
            <a:ext cx="208823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Password only letter or number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588224" y="5445224"/>
            <a:ext cx="230425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Password length&lt;6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879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How states are used to validate form data?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056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How states are used to validate form data?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874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How states are used to validate form data?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27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Types of 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2. Model/Reactive Forms:</a:t>
            </a:r>
          </a:p>
          <a:p>
            <a:r>
              <a:rPr lang="en-US" dirty="0"/>
              <a:t>Reactive forms are more robust.</a:t>
            </a:r>
          </a:p>
          <a:p>
            <a:r>
              <a:rPr lang="en-US" dirty="0"/>
              <a:t>Reactive forms are more scalable, reusable, and testable.</a:t>
            </a:r>
          </a:p>
          <a:p>
            <a:r>
              <a:rPr lang="en-US" dirty="0"/>
              <a:t>They are most preferred to use if forms are a key part of your application, or your application is already built using reactive patterns. In both cases, reactive forms are best to use.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94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How states are used to validate form data?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152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How states are used to validate form data?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290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How states are used to validate form data?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858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How states are used to validate form data?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778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How states are used to validate form data?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9907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26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Operations on 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Binding</a:t>
            </a:r>
          </a:p>
          <a:p>
            <a:r>
              <a:rPr lang="en-IN" dirty="0" smtClean="0"/>
              <a:t>Change Tracking</a:t>
            </a:r>
          </a:p>
          <a:p>
            <a:r>
              <a:rPr lang="en-IN" dirty="0" smtClean="0"/>
              <a:t>Validation</a:t>
            </a:r>
          </a:p>
          <a:p>
            <a:r>
              <a:rPr lang="en-IN" dirty="0" smtClean="0"/>
              <a:t>Visual Feedback</a:t>
            </a:r>
          </a:p>
          <a:p>
            <a:r>
              <a:rPr lang="en-IN" dirty="0" smtClean="0"/>
              <a:t>Error Messages</a:t>
            </a:r>
          </a:p>
          <a:p>
            <a:r>
              <a:rPr lang="en-IN" dirty="0" smtClean="0"/>
              <a:t>Form Submission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66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Angular Forms Process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5576" y="1844824"/>
            <a:ext cx="1800200" cy="9361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Template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55576" y="3693212"/>
            <a:ext cx="1800200" cy="9361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635896" y="3717032"/>
            <a:ext cx="1800200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804248" y="3717032"/>
            <a:ext cx="1800200" cy="93610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Server</a:t>
            </a:r>
            <a:endParaRPr lang="en-IN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655676" y="2780928"/>
            <a:ext cx="0" cy="9122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555776" y="4161264"/>
            <a:ext cx="1080120" cy="238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5436096" y="4149354"/>
            <a:ext cx="1368152" cy="357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2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Easy to use and similar to Angular JS forms</a:t>
            </a:r>
          </a:p>
          <a:p>
            <a:r>
              <a:rPr lang="en-IN" dirty="0" smtClean="0"/>
              <a:t>Supports two way data binding with </a:t>
            </a:r>
            <a:r>
              <a:rPr lang="en-IN" dirty="0" err="1" smtClean="0"/>
              <a:t>ngModel</a:t>
            </a:r>
            <a:endParaRPr lang="en-IN" dirty="0" smtClean="0"/>
          </a:p>
          <a:p>
            <a:r>
              <a:rPr lang="en-IN" dirty="0" smtClean="0"/>
              <a:t>Bulky HTML and minimum component code</a:t>
            </a:r>
          </a:p>
          <a:p>
            <a:r>
              <a:rPr lang="en-IN" dirty="0" smtClean="0"/>
              <a:t>Automatically tracks form and form elements state and validity.</a:t>
            </a:r>
          </a:p>
          <a:p>
            <a:r>
              <a:rPr lang="en-IN" dirty="0" smtClean="0"/>
              <a:t>Unit testing is a challenge</a:t>
            </a:r>
          </a:p>
          <a:p>
            <a:r>
              <a:rPr lang="en-IN" dirty="0" smtClean="0"/>
              <a:t>Readability decreases with complex forms and validations</a:t>
            </a:r>
          </a:p>
          <a:p>
            <a:r>
              <a:rPr lang="en-IN" dirty="0" smtClean="0"/>
              <a:t>Suitable for simple scenarios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75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Tracking States of Forms Control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6536"/>
              </p:ext>
            </p:extLst>
          </p:nvPr>
        </p:nvGraphicFramePr>
        <p:xfrm>
          <a:off x="1115616" y="2492896"/>
          <a:ext cx="6984777" cy="301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2160240"/>
                <a:gridCol w="1944217"/>
              </a:tblGrid>
              <a:tr h="754883">
                <a:tc>
                  <a:txBody>
                    <a:bodyPr/>
                    <a:lstStyle/>
                    <a:p>
                      <a:r>
                        <a:rPr lang="en-IN" dirty="0" smtClean="0"/>
                        <a:t>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 if 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 if False</a:t>
                      </a:r>
                      <a:endParaRPr lang="en-IN" dirty="0"/>
                    </a:p>
                  </a:txBody>
                  <a:tcPr/>
                </a:tc>
              </a:tr>
              <a:tr h="754883">
                <a:tc>
                  <a:txBody>
                    <a:bodyPr/>
                    <a:lstStyle/>
                    <a:p>
                      <a:r>
                        <a:rPr lang="en-IN" dirty="0" smtClean="0"/>
                        <a:t>The control has been visited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ng</a:t>
                      </a:r>
                      <a:r>
                        <a:rPr lang="en-IN" dirty="0" smtClean="0"/>
                        <a:t>-touched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ng</a:t>
                      </a:r>
                      <a:r>
                        <a:rPr lang="en-IN" dirty="0" smtClean="0"/>
                        <a:t>-untouched</a:t>
                      </a:r>
                      <a:endParaRPr lang="en-IN" dirty="0"/>
                    </a:p>
                  </a:txBody>
                  <a:tcPr/>
                </a:tc>
              </a:tr>
              <a:tr h="754883">
                <a:tc>
                  <a:txBody>
                    <a:bodyPr/>
                    <a:lstStyle/>
                    <a:p>
                      <a:r>
                        <a:rPr lang="en-IN" dirty="0" smtClean="0"/>
                        <a:t>The control’s value has changed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ng</a:t>
                      </a:r>
                      <a:r>
                        <a:rPr lang="en-IN" dirty="0" smtClean="0"/>
                        <a:t>-dirty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ng-printine</a:t>
                      </a:r>
                      <a:endParaRPr lang="en-IN" dirty="0"/>
                    </a:p>
                  </a:txBody>
                  <a:tcPr/>
                </a:tc>
              </a:tr>
              <a:tr h="754883">
                <a:tc>
                  <a:txBody>
                    <a:bodyPr/>
                    <a:lstStyle/>
                    <a:p>
                      <a:r>
                        <a:rPr lang="en-IN" dirty="0" smtClean="0"/>
                        <a:t>The</a:t>
                      </a:r>
                      <a:r>
                        <a:rPr lang="en-IN" baseline="0" dirty="0" smtClean="0"/>
                        <a:t> control’s value is valid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ng</a:t>
                      </a:r>
                      <a:r>
                        <a:rPr lang="en-IN" dirty="0" smtClean="0"/>
                        <a:t>-valid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ng</a:t>
                      </a:r>
                      <a:r>
                        <a:rPr lang="en-IN" dirty="0" smtClean="0"/>
                        <a:t>-invalid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97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Template Driven Forms(TDF)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Level control:</a:t>
            </a:r>
          </a:p>
          <a:p>
            <a:pPr marL="514350" indent="-514350">
              <a:buAutoNum type="arabicPeriod"/>
            </a:pPr>
            <a:r>
              <a:rPr lang="en-IN" dirty="0" smtClean="0"/>
              <a:t>Control levels: Here, we have to check state of each control individually.</a:t>
            </a:r>
          </a:p>
          <a:p>
            <a:pPr marL="514350" indent="-514350">
              <a:buAutoNum type="arabicPeriod"/>
            </a:pPr>
            <a:r>
              <a:rPr lang="en-IN" dirty="0" smtClean="0"/>
              <a:t>Form Level: We can check state of controls using Form state.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49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956</Words>
  <Application>Microsoft Office PowerPoint</Application>
  <PresentationFormat>On-screen Show (4:3)</PresentationFormat>
  <Paragraphs>160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Angular Forms</vt:lpstr>
      <vt:lpstr>What is Angular Forms</vt:lpstr>
      <vt:lpstr>Types of Forms</vt:lpstr>
      <vt:lpstr>Types of Forms</vt:lpstr>
      <vt:lpstr>Operations on Forms</vt:lpstr>
      <vt:lpstr>Angular Forms Process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Template Driven Forms(TDF)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Forms</dc:title>
  <dc:creator>Sujit</dc:creator>
  <cp:lastModifiedBy>Sujit</cp:lastModifiedBy>
  <cp:revision>40</cp:revision>
  <dcterms:created xsi:type="dcterms:W3CDTF">2023-03-05T05:11:56Z</dcterms:created>
  <dcterms:modified xsi:type="dcterms:W3CDTF">2023-03-07T08:35:07Z</dcterms:modified>
</cp:coreProperties>
</file>