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8" r:id="rId24"/>
    <p:sldId id="281" r:id="rId25"/>
    <p:sldId id="280" r:id="rId26"/>
    <p:sldId id="286" r:id="rId27"/>
    <p:sldId id="287" r:id="rId28"/>
    <p:sldId id="277" r:id="rId29"/>
    <p:sldId id="282" r:id="rId30"/>
    <p:sldId id="283" r:id="rId31"/>
    <p:sldId id="284" r:id="rId32"/>
    <p:sldId id="285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070-F065-424C-B063-C59D95DC23EE}" type="datetimeFigureOut">
              <a:rPr lang="en-IN" smtClean="0"/>
              <a:t>11-03-2023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A32D-465B-4C47-9EFA-89D791ED85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719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070-F065-424C-B063-C59D95DC23EE}" type="datetimeFigureOut">
              <a:rPr lang="en-IN" smtClean="0"/>
              <a:t>11-03-2023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A32D-465B-4C47-9EFA-89D791ED85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181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070-F065-424C-B063-C59D95DC23EE}" type="datetimeFigureOut">
              <a:rPr lang="en-IN" smtClean="0"/>
              <a:t>11-03-2023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A32D-465B-4C47-9EFA-89D791ED85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18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070-F065-424C-B063-C59D95DC23EE}" type="datetimeFigureOut">
              <a:rPr lang="en-IN" smtClean="0"/>
              <a:t>11-03-2023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A32D-465B-4C47-9EFA-89D791ED85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979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070-F065-424C-B063-C59D95DC23EE}" type="datetimeFigureOut">
              <a:rPr lang="en-IN" smtClean="0"/>
              <a:t>11-03-2023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A32D-465B-4C47-9EFA-89D791ED85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567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070-F065-424C-B063-C59D95DC23EE}" type="datetimeFigureOut">
              <a:rPr lang="en-IN" smtClean="0"/>
              <a:t>11-03-2023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A32D-465B-4C47-9EFA-89D791ED85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69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070-F065-424C-B063-C59D95DC23EE}" type="datetimeFigureOut">
              <a:rPr lang="en-IN" smtClean="0"/>
              <a:t>11-03-2023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A32D-465B-4C47-9EFA-89D791ED85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22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070-F065-424C-B063-C59D95DC23EE}" type="datetimeFigureOut">
              <a:rPr lang="en-IN" smtClean="0"/>
              <a:t>11-03-2023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A32D-465B-4C47-9EFA-89D791ED85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39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070-F065-424C-B063-C59D95DC23EE}" type="datetimeFigureOut">
              <a:rPr lang="en-IN" smtClean="0"/>
              <a:t>11-03-2023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A32D-465B-4C47-9EFA-89D791ED85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711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070-F065-424C-B063-C59D95DC23EE}" type="datetimeFigureOut">
              <a:rPr lang="en-IN" smtClean="0"/>
              <a:t>11-03-2023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A32D-465B-4C47-9EFA-89D791ED85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429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070-F065-424C-B063-C59D95DC23EE}" type="datetimeFigureOut">
              <a:rPr lang="en-IN" smtClean="0"/>
              <a:t>11-03-2023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A32D-465B-4C47-9EFA-89D791ED85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80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76070-F065-424C-B063-C59D95DC23EE}" type="datetimeFigureOut">
              <a:rPr lang="en-IN" smtClean="0"/>
              <a:t>11-03-2023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DA32D-465B-4C47-9EFA-89D791ED85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84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Angular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9842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An Example Without Service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294322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16832"/>
            <a:ext cx="326707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725144"/>
            <a:ext cx="55467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691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An Example Without Service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628800"/>
            <a:ext cx="340042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797152"/>
            <a:ext cx="59150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688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dirty="0"/>
              <a:t>An Example Without </a:t>
            </a:r>
            <a:r>
              <a:rPr lang="en-IN" dirty="0" smtClean="0"/>
              <a:t>Service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16832"/>
            <a:ext cx="4243387" cy="414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266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dirty="0" smtClean="0"/>
              <a:t>An Example Without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In the previous example we did manage to reduce the repetition of data storage. But could not manage to improve efficiency.</a:t>
            </a:r>
          </a:p>
          <a:p>
            <a:pPr algn="just"/>
            <a:endParaRPr lang="en-IN" dirty="0"/>
          </a:p>
          <a:p>
            <a:pPr marL="0" indent="0" algn="just">
              <a:buNone/>
            </a:pPr>
            <a:r>
              <a:rPr lang="en-IN" dirty="0"/>
              <a:t>The number of </a:t>
            </a:r>
            <a:r>
              <a:rPr lang="en-IN" dirty="0" smtClean="0"/>
              <a:t>times the we call the to instantiate object a new object is created and any modification is restricted to local change.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8806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Concept of Dependency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 class is called </a:t>
            </a:r>
            <a:r>
              <a:rPr lang="en-IN" b="1" i="1" dirty="0" smtClean="0">
                <a:solidFill>
                  <a:srgbClr val="FF0000"/>
                </a:solidFill>
              </a:rPr>
              <a:t>dependent</a:t>
            </a:r>
            <a:r>
              <a:rPr lang="en-IN" dirty="0" smtClean="0"/>
              <a:t> on when it depends on other class to make itself complete.</a:t>
            </a:r>
          </a:p>
          <a:p>
            <a:pPr algn="just"/>
            <a:r>
              <a:rPr lang="en-IN" dirty="0" smtClean="0"/>
              <a:t>For example, we have </a:t>
            </a:r>
            <a:r>
              <a:rPr lang="en-IN" b="1" i="1" dirty="0" smtClean="0">
                <a:solidFill>
                  <a:srgbClr val="FF0000"/>
                </a:solidFill>
              </a:rPr>
              <a:t>engine</a:t>
            </a:r>
            <a:r>
              <a:rPr lang="en-IN" dirty="0" smtClean="0"/>
              <a:t> and </a:t>
            </a:r>
            <a:r>
              <a:rPr lang="en-IN" b="1" i="1" dirty="0" smtClean="0">
                <a:solidFill>
                  <a:srgbClr val="FF0000"/>
                </a:solidFill>
              </a:rPr>
              <a:t>tire</a:t>
            </a:r>
            <a:r>
              <a:rPr lang="en-IN" dirty="0" smtClean="0"/>
              <a:t> class. Now, if we want make </a:t>
            </a:r>
            <a:r>
              <a:rPr lang="en-IN" b="1" i="1" dirty="0" smtClean="0">
                <a:solidFill>
                  <a:srgbClr val="FF0000"/>
                </a:solidFill>
              </a:rPr>
              <a:t>Car</a:t>
            </a:r>
            <a:r>
              <a:rPr lang="en-IN" dirty="0" smtClean="0"/>
              <a:t> class we need these two classes. So, class </a:t>
            </a:r>
            <a:r>
              <a:rPr lang="en-IN" b="1" i="1" dirty="0" smtClean="0">
                <a:solidFill>
                  <a:srgbClr val="FF0000"/>
                </a:solidFill>
              </a:rPr>
              <a:t>Car</a:t>
            </a:r>
            <a:r>
              <a:rPr lang="en-IN" dirty="0" smtClean="0"/>
              <a:t> is dependent on </a:t>
            </a:r>
            <a:r>
              <a:rPr lang="en-IN" b="1" i="1" dirty="0" smtClean="0">
                <a:solidFill>
                  <a:srgbClr val="FF0000"/>
                </a:solidFill>
              </a:rPr>
              <a:t>engine</a:t>
            </a:r>
            <a:r>
              <a:rPr lang="en-IN" dirty="0" smtClean="0"/>
              <a:t> and </a:t>
            </a:r>
            <a:r>
              <a:rPr lang="en-IN" b="1" i="1" dirty="0" smtClean="0">
                <a:solidFill>
                  <a:srgbClr val="FF0000"/>
                </a:solidFill>
              </a:rPr>
              <a:t>tire</a:t>
            </a:r>
            <a:r>
              <a:rPr lang="en-IN" dirty="0" smtClean="0"/>
              <a:t>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5649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Concept of Dependency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4029"/>
            <a:ext cx="2232248" cy="1686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274029"/>
            <a:ext cx="3168352" cy="253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807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Concept of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problem with our code is the car class is not flexible and robust to changes.</a:t>
            </a:r>
          </a:p>
          <a:p>
            <a:r>
              <a:rPr lang="en-IN" dirty="0" smtClean="0"/>
              <a:t>Suppose, engine can of different types: diesel or petrol. Tires may be of old or new, their brand may be different.</a:t>
            </a:r>
          </a:p>
          <a:p>
            <a:r>
              <a:rPr lang="en-IN" dirty="0" smtClean="0"/>
              <a:t>The dependent classes may have dependencies themselves.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501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Dependency Injection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Its is the design pattern in which a class receives dependencies without creating themselves,</a:t>
            </a:r>
          </a:p>
          <a:p>
            <a:r>
              <a:rPr lang="en-US" dirty="0"/>
              <a:t>Dependency injection is a programming technique that makes a class independent of its dependencies</a:t>
            </a:r>
            <a:r>
              <a:rPr lang="en-US" dirty="0" smtClean="0"/>
              <a:t>.</a:t>
            </a:r>
          </a:p>
          <a:p>
            <a:r>
              <a:rPr lang="en-US" dirty="0"/>
              <a:t>It achieves that by decoupling the usage of an object from its creation.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2784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Dependency Injection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64904"/>
            <a:ext cx="3168352" cy="253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564904"/>
            <a:ext cx="3687774" cy="243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11660" y="2051556"/>
            <a:ext cx="133214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Without DI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84168" y="2040264"/>
            <a:ext cx="100811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With DI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862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Dependency Injection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6552728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68960"/>
            <a:ext cx="655272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4653136"/>
            <a:ext cx="6984776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By changing parameter we can introduce flexibility-&gt;Dependency Injection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788024" y="2564904"/>
            <a:ext cx="576064" cy="20882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572000" y="3789040"/>
            <a:ext cx="216024" cy="8640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16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Pros and cons of Component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Component should provide logic to support view</a:t>
            </a:r>
          </a:p>
          <a:p>
            <a:pPr fontAlgn="base"/>
            <a:r>
              <a:rPr lang="en-US" dirty="0"/>
              <a:t>It should not deal with external data.</a:t>
            </a:r>
          </a:p>
          <a:p>
            <a:pPr fontAlgn="base"/>
            <a:r>
              <a:rPr lang="en-US" dirty="0"/>
              <a:t>It can’t control </a:t>
            </a:r>
            <a:r>
              <a:rPr lang="en-US" dirty="0" smtClean="0"/>
              <a:t>behavior </a:t>
            </a:r>
            <a:r>
              <a:rPr lang="en-US" dirty="0"/>
              <a:t>of more one component.</a:t>
            </a:r>
          </a:p>
          <a:p>
            <a:pPr fontAlgn="base"/>
            <a:r>
              <a:rPr lang="en-US" dirty="0"/>
              <a:t>In cannot share data between components </a:t>
            </a:r>
          </a:p>
        </p:txBody>
      </p:sp>
    </p:spTree>
    <p:extLst>
      <p:ext uri="{BB962C8B-B14F-4D97-AF65-F5344CB8AC3E}">
        <p14:creationId xmlns:p14="http://schemas.microsoft.com/office/powerpoint/2010/main" val="3518548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Dependency Injection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916832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 can improve dependency relationship, if we introduce </a:t>
            </a:r>
            <a:r>
              <a:rPr lang="en-IN" b="1" i="1" dirty="0" smtClean="0"/>
              <a:t>dependency injection.</a:t>
            </a:r>
          </a:p>
          <a:p>
            <a:r>
              <a:rPr lang="en-IN" dirty="0" smtClean="0"/>
              <a:t>But, still we need to create all the dependencies. What if we need 20 dependencies to create our class.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3429000"/>
            <a:ext cx="2736304" cy="25853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var</a:t>
            </a:r>
            <a:r>
              <a:rPr lang="en-IN" dirty="0"/>
              <a:t> B=new </a:t>
            </a:r>
            <a:r>
              <a:rPr lang="en-IN" dirty="0" err="1"/>
              <a:t>dependecy</a:t>
            </a:r>
            <a:r>
              <a:rPr lang="en-IN" dirty="0"/>
              <a:t>()</a:t>
            </a:r>
          </a:p>
          <a:p>
            <a:r>
              <a:rPr lang="en-IN" dirty="0" err="1"/>
              <a:t>var</a:t>
            </a:r>
            <a:r>
              <a:rPr lang="en-IN" dirty="0"/>
              <a:t> C=new </a:t>
            </a:r>
            <a:r>
              <a:rPr lang="en-IN" dirty="0" err="1"/>
              <a:t>dependecy</a:t>
            </a:r>
            <a:r>
              <a:rPr lang="en-IN" dirty="0"/>
              <a:t>()</a:t>
            </a:r>
          </a:p>
          <a:p>
            <a:r>
              <a:rPr lang="en-IN" dirty="0" err="1"/>
              <a:t>var</a:t>
            </a:r>
            <a:r>
              <a:rPr lang="en-IN" dirty="0"/>
              <a:t> D=new </a:t>
            </a:r>
            <a:r>
              <a:rPr lang="en-IN" dirty="0" err="1"/>
              <a:t>dependecy</a:t>
            </a:r>
            <a:r>
              <a:rPr lang="en-IN" dirty="0"/>
              <a:t>()</a:t>
            </a:r>
          </a:p>
          <a:p>
            <a:r>
              <a:rPr lang="en-IN" dirty="0" err="1"/>
              <a:t>var</a:t>
            </a:r>
            <a:r>
              <a:rPr lang="en-IN" dirty="0"/>
              <a:t> E=new </a:t>
            </a:r>
            <a:r>
              <a:rPr lang="en-IN" dirty="0" err="1"/>
              <a:t>dependecy</a:t>
            </a:r>
            <a:r>
              <a:rPr lang="en-IN" dirty="0"/>
              <a:t>()</a:t>
            </a:r>
          </a:p>
          <a:p>
            <a:r>
              <a:rPr lang="en-IN" dirty="0" err="1"/>
              <a:t>var</a:t>
            </a:r>
            <a:r>
              <a:rPr lang="en-IN" dirty="0"/>
              <a:t> F=new </a:t>
            </a:r>
            <a:r>
              <a:rPr lang="en-IN" dirty="0" err="1"/>
              <a:t>dependecy</a:t>
            </a:r>
            <a:r>
              <a:rPr lang="en-IN" dirty="0"/>
              <a:t>()</a:t>
            </a:r>
          </a:p>
          <a:p>
            <a:r>
              <a:rPr lang="en-IN" dirty="0" err="1"/>
              <a:t>var</a:t>
            </a:r>
            <a:r>
              <a:rPr lang="en-IN" dirty="0"/>
              <a:t> G=new </a:t>
            </a:r>
            <a:r>
              <a:rPr lang="en-IN" dirty="0" err="1"/>
              <a:t>dependecy</a:t>
            </a:r>
            <a:r>
              <a:rPr lang="en-IN" dirty="0"/>
              <a:t>()</a:t>
            </a:r>
          </a:p>
          <a:p>
            <a:r>
              <a:rPr lang="en-IN" dirty="0" err="1"/>
              <a:t>var</a:t>
            </a:r>
            <a:r>
              <a:rPr lang="en-IN" dirty="0"/>
              <a:t> H=new </a:t>
            </a:r>
            <a:r>
              <a:rPr lang="en-IN" dirty="0" err="1"/>
              <a:t>dependecy</a:t>
            </a:r>
            <a:r>
              <a:rPr lang="en-IN" dirty="0"/>
              <a:t>()</a:t>
            </a:r>
          </a:p>
          <a:p>
            <a:r>
              <a:rPr lang="en-IN" dirty="0" err="1"/>
              <a:t>var</a:t>
            </a:r>
            <a:r>
              <a:rPr lang="en-IN" dirty="0"/>
              <a:t> A=new </a:t>
            </a:r>
            <a:r>
              <a:rPr lang="en-IN" dirty="0" err="1"/>
              <a:t>MyClass</a:t>
            </a:r>
            <a:r>
              <a:rPr lang="en-IN" dirty="0"/>
              <a:t>(B,C,D,E,F,G,H)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88024" y="3428999"/>
            <a:ext cx="3096344" cy="25853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var</a:t>
            </a:r>
            <a:r>
              <a:rPr lang="en-IN" dirty="0"/>
              <a:t> B=new </a:t>
            </a:r>
            <a:r>
              <a:rPr lang="en-IN" dirty="0" err="1"/>
              <a:t>dependecy</a:t>
            </a:r>
            <a:r>
              <a:rPr lang="en-IN" dirty="0"/>
              <a:t>()</a:t>
            </a:r>
          </a:p>
          <a:p>
            <a:r>
              <a:rPr lang="en-IN" dirty="0" err="1"/>
              <a:t>var</a:t>
            </a:r>
            <a:r>
              <a:rPr lang="en-IN" dirty="0"/>
              <a:t> C=new </a:t>
            </a:r>
            <a:r>
              <a:rPr lang="en-IN" dirty="0" err="1"/>
              <a:t>dependecy</a:t>
            </a:r>
            <a:r>
              <a:rPr lang="en-IN" dirty="0"/>
              <a:t>()</a:t>
            </a:r>
          </a:p>
          <a:p>
            <a:r>
              <a:rPr lang="en-IN" dirty="0" err="1"/>
              <a:t>var</a:t>
            </a:r>
            <a:r>
              <a:rPr lang="en-IN" dirty="0"/>
              <a:t> D=new </a:t>
            </a:r>
            <a:r>
              <a:rPr lang="en-IN" dirty="0" err="1"/>
              <a:t>dependecy</a:t>
            </a:r>
            <a:r>
              <a:rPr lang="en-IN" dirty="0"/>
              <a:t>()</a:t>
            </a:r>
          </a:p>
          <a:p>
            <a:r>
              <a:rPr lang="en-IN" dirty="0" err="1"/>
              <a:t>var</a:t>
            </a:r>
            <a:r>
              <a:rPr lang="en-IN" dirty="0"/>
              <a:t> E=new </a:t>
            </a:r>
            <a:r>
              <a:rPr lang="en-IN" dirty="0" err="1"/>
              <a:t>dependecy</a:t>
            </a:r>
            <a:r>
              <a:rPr lang="en-IN" dirty="0"/>
              <a:t>()</a:t>
            </a:r>
          </a:p>
          <a:p>
            <a:r>
              <a:rPr lang="en-IN" dirty="0" err="1"/>
              <a:t>var</a:t>
            </a:r>
            <a:r>
              <a:rPr lang="en-IN" dirty="0"/>
              <a:t> F=new </a:t>
            </a:r>
            <a:r>
              <a:rPr lang="en-IN" dirty="0" err="1"/>
              <a:t>dependecy</a:t>
            </a:r>
            <a:r>
              <a:rPr lang="en-IN" dirty="0"/>
              <a:t>()</a:t>
            </a:r>
          </a:p>
          <a:p>
            <a:r>
              <a:rPr lang="en-IN" dirty="0" err="1"/>
              <a:t>var</a:t>
            </a:r>
            <a:r>
              <a:rPr lang="en-IN" dirty="0"/>
              <a:t> G=new </a:t>
            </a:r>
            <a:r>
              <a:rPr lang="en-IN" dirty="0" err="1"/>
              <a:t>dependecy</a:t>
            </a:r>
            <a:r>
              <a:rPr lang="en-IN" dirty="0"/>
              <a:t>()</a:t>
            </a:r>
          </a:p>
          <a:p>
            <a:r>
              <a:rPr lang="en-IN" dirty="0" err="1"/>
              <a:t>var</a:t>
            </a:r>
            <a:r>
              <a:rPr lang="en-IN" dirty="0"/>
              <a:t> H=new </a:t>
            </a:r>
            <a:r>
              <a:rPr lang="en-IN" dirty="0" err="1"/>
              <a:t>dependecy</a:t>
            </a:r>
            <a:r>
              <a:rPr lang="en-IN" dirty="0"/>
              <a:t>(</a:t>
            </a:r>
            <a:r>
              <a:rPr lang="en-IN" dirty="0" err="1"/>
              <a:t>newA</a:t>
            </a:r>
            <a:r>
              <a:rPr lang="en-IN" dirty="0"/>
              <a:t>)</a:t>
            </a:r>
          </a:p>
          <a:p>
            <a:r>
              <a:rPr lang="en-IN" dirty="0" err="1"/>
              <a:t>var</a:t>
            </a:r>
            <a:r>
              <a:rPr lang="en-IN" dirty="0"/>
              <a:t> A=new </a:t>
            </a:r>
            <a:r>
              <a:rPr lang="en-IN" dirty="0" err="1"/>
              <a:t>MyClass</a:t>
            </a:r>
            <a:r>
              <a:rPr lang="en-IN" dirty="0"/>
              <a:t>(B,C,D,E,F,G,H)</a:t>
            </a:r>
          </a:p>
        </p:txBody>
      </p:sp>
    </p:spTree>
    <p:extLst>
      <p:ext uri="{BB962C8B-B14F-4D97-AF65-F5344CB8AC3E}">
        <p14:creationId xmlns:p14="http://schemas.microsoft.com/office/powerpoint/2010/main" val="1693116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en-IN" dirty="0" smtClean="0"/>
              <a:t>DI As a framework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43608" y="2852936"/>
            <a:ext cx="6912768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Engine					</a:t>
            </a:r>
            <a:r>
              <a:rPr lang="en-IN" dirty="0" err="1" smtClean="0">
                <a:solidFill>
                  <a:schemeClr val="tx1"/>
                </a:solidFill>
              </a:rPr>
              <a:t>ServiceA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Tire					</a:t>
            </a:r>
            <a:r>
              <a:rPr lang="en-IN" dirty="0" err="1" smtClean="0">
                <a:solidFill>
                  <a:schemeClr val="tx1"/>
                </a:solidFill>
              </a:rPr>
              <a:t>ServiceB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err="1" smtClean="0">
                <a:solidFill>
                  <a:schemeClr val="tx1"/>
                </a:solidFill>
              </a:rPr>
              <a:t>depA</a:t>
            </a:r>
            <a:r>
              <a:rPr lang="en-IN" dirty="0" smtClean="0">
                <a:solidFill>
                  <a:schemeClr val="tx1"/>
                </a:solidFill>
              </a:rPr>
              <a:t>					</a:t>
            </a:r>
            <a:r>
              <a:rPr lang="en-IN" dirty="0" err="1" smtClean="0">
                <a:solidFill>
                  <a:schemeClr val="tx1"/>
                </a:solidFill>
              </a:rPr>
              <a:t>ServiceC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err="1" smtClean="0">
                <a:solidFill>
                  <a:schemeClr val="tx1"/>
                </a:solidFill>
              </a:rPr>
              <a:t>depB</a:t>
            </a:r>
            <a:r>
              <a:rPr lang="en-IN" dirty="0" smtClean="0">
                <a:solidFill>
                  <a:schemeClr val="tx1"/>
                </a:solidFill>
              </a:rPr>
              <a:t>					</a:t>
            </a:r>
            <a:r>
              <a:rPr lang="en-IN" dirty="0" err="1" smtClean="0">
                <a:solidFill>
                  <a:schemeClr val="tx1"/>
                </a:solidFill>
              </a:rPr>
              <a:t>ServiceD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err="1" smtClean="0">
                <a:solidFill>
                  <a:schemeClr val="tx1"/>
                </a:solidFill>
              </a:rPr>
              <a:t>debC</a:t>
            </a:r>
            <a:r>
              <a:rPr lang="en-IN" dirty="0" smtClean="0">
                <a:solidFill>
                  <a:schemeClr val="tx1"/>
                </a:solidFill>
              </a:rPr>
              <a:t>					</a:t>
            </a:r>
            <a:r>
              <a:rPr lang="en-IN" dirty="0" err="1" smtClean="0">
                <a:solidFill>
                  <a:schemeClr val="tx1"/>
                </a:solidFill>
              </a:rPr>
              <a:t>ServiceE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.					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.					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.					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49289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Injector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547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The employee details example with dependency.</a:t>
            </a:r>
          </a:p>
          <a:p>
            <a:pPr marL="514350" indent="-514350">
              <a:buAutoNum type="arabicPeriod"/>
            </a:pPr>
            <a:r>
              <a:rPr lang="en-IN" dirty="0" smtClean="0"/>
              <a:t>Define </a:t>
            </a:r>
            <a:r>
              <a:rPr lang="en-IN" dirty="0" err="1" smtClean="0"/>
              <a:t>employeeService</a:t>
            </a:r>
            <a:r>
              <a:rPr lang="en-IN" dirty="0" smtClean="0"/>
              <a:t> class</a:t>
            </a:r>
          </a:p>
          <a:p>
            <a:pPr marL="514350" indent="-514350">
              <a:buAutoNum type="arabicPeriod"/>
            </a:pPr>
            <a:r>
              <a:rPr lang="en-IN" dirty="0" smtClean="0"/>
              <a:t>Register with injector</a:t>
            </a:r>
          </a:p>
          <a:p>
            <a:pPr marL="514350" indent="-514350">
              <a:buAutoNum type="arabicPeriod"/>
            </a:pPr>
            <a:r>
              <a:rPr lang="en-IN" dirty="0" smtClean="0"/>
              <a:t>Declare as dependency in </a:t>
            </a:r>
            <a:r>
              <a:rPr lang="en-IN" dirty="0" err="1" smtClean="0"/>
              <a:t>emp</a:t>
            </a:r>
            <a:r>
              <a:rPr lang="en-IN" dirty="0" smtClean="0"/>
              <a:t>-list and </a:t>
            </a:r>
            <a:r>
              <a:rPr lang="en-IN" dirty="0" err="1" smtClean="0"/>
              <a:t>emp</a:t>
            </a:r>
            <a:r>
              <a:rPr lang="en-IN" dirty="0" smtClean="0"/>
              <a:t>-details.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563888" y="4365104"/>
            <a:ext cx="2160240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EmployeeService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35696" y="5733256"/>
            <a:ext cx="2160240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Emp</a:t>
            </a:r>
            <a:r>
              <a:rPr lang="en-IN" dirty="0" smtClean="0">
                <a:solidFill>
                  <a:schemeClr val="tx1"/>
                </a:solidFill>
              </a:rPr>
              <a:t>-list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36096" y="5805264"/>
            <a:ext cx="2160240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Emp</a:t>
            </a:r>
            <a:r>
              <a:rPr lang="en-IN" dirty="0" smtClean="0">
                <a:solidFill>
                  <a:schemeClr val="tx1"/>
                </a:solidFill>
              </a:rPr>
              <a:t>-detail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2915816" y="5013176"/>
            <a:ext cx="1728192" cy="7200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4644008" y="5013176"/>
            <a:ext cx="1872208" cy="7920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8144" y="458112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Injector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917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Step1: Generate employee service using </a:t>
            </a:r>
            <a:r>
              <a:rPr lang="en-IN" dirty="0" err="1" smtClean="0"/>
              <a:t>ng</a:t>
            </a:r>
            <a:r>
              <a:rPr lang="en-IN" dirty="0" smtClean="0"/>
              <a:t> tool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539552" y="2780928"/>
            <a:ext cx="7992888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 err="1">
                <a:solidFill>
                  <a:schemeClr val="tx1"/>
                </a:solidFill>
              </a:rPr>
              <a:t>n</a:t>
            </a:r>
            <a:r>
              <a:rPr lang="en-IN" sz="3200" b="1" dirty="0" err="1" smtClean="0">
                <a:solidFill>
                  <a:schemeClr val="tx1"/>
                </a:solidFill>
              </a:rPr>
              <a:t>g</a:t>
            </a:r>
            <a:r>
              <a:rPr lang="en-IN" sz="3200" b="1" dirty="0" smtClean="0">
                <a:solidFill>
                  <a:schemeClr val="tx1"/>
                </a:solidFill>
              </a:rPr>
              <a:t> generate service employee</a:t>
            </a:r>
            <a:endParaRPr lang="en-IN" sz="3200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35744"/>
            <a:ext cx="792088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581128"/>
            <a:ext cx="408622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60232" y="5157192"/>
            <a:ext cx="208823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e</a:t>
            </a:r>
            <a:r>
              <a:rPr lang="en-IN" dirty="0" err="1" smtClean="0"/>
              <a:t>mployee.service.ts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6831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After creation of service we need to register the service.</a:t>
            </a:r>
          </a:p>
          <a:p>
            <a:r>
              <a:rPr lang="en-IN" dirty="0" smtClean="0"/>
              <a:t>If we don’t register, angular will treat as regular class.</a:t>
            </a:r>
          </a:p>
          <a:p>
            <a:r>
              <a:rPr lang="en-IN" dirty="0" smtClean="0"/>
              <a:t>Now question is: where should we register?</a:t>
            </a:r>
          </a:p>
          <a:p>
            <a:r>
              <a:rPr lang="en-IN" dirty="0" smtClean="0"/>
              <a:t>To understand the answer we need to know hierarchy system in </a:t>
            </a:r>
            <a:r>
              <a:rPr lang="en-IN" dirty="0" smtClean="0"/>
              <a:t>angular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6761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en-US" dirty="0" smtClean="0"/>
              <a:t>The place of service register is very important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707904" y="2708920"/>
            <a:ext cx="1728192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AppModule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36171" y="3645024"/>
            <a:ext cx="1728192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AppComponent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7704" y="4781400"/>
            <a:ext cx="1728192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</a:t>
            </a:r>
            <a:r>
              <a:rPr lang="en-US" dirty="0" err="1" smtClean="0">
                <a:solidFill>
                  <a:schemeClr val="tx1"/>
                </a:solidFill>
              </a:rPr>
              <a:t>mp</a:t>
            </a:r>
            <a:r>
              <a:rPr lang="en-US" dirty="0" smtClean="0">
                <a:solidFill>
                  <a:schemeClr val="tx1"/>
                </a:solidFill>
              </a:rPr>
              <a:t>-list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64088" y="4797152"/>
            <a:ext cx="1728192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</a:t>
            </a:r>
            <a:r>
              <a:rPr lang="en-US" dirty="0" err="1" smtClean="0">
                <a:solidFill>
                  <a:schemeClr val="tx1"/>
                </a:solidFill>
              </a:rPr>
              <a:t>mp</a:t>
            </a:r>
            <a:r>
              <a:rPr lang="en-US" dirty="0" smtClean="0">
                <a:solidFill>
                  <a:schemeClr val="tx1"/>
                </a:solidFill>
              </a:rPr>
              <a:t>-details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7704" y="5661248"/>
            <a:ext cx="1728192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child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4572000" y="3212976"/>
            <a:ext cx="28267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400000">
            <a:off x="4003812" y="2917068"/>
            <a:ext cx="632319" cy="309634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2771800" y="5285456"/>
            <a:ext cx="0" cy="3757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43608" y="4653136"/>
            <a:ext cx="1440160" cy="37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Injector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62208" y="5753291"/>
            <a:ext cx="181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Service available to the complete sub tree</a:t>
            </a:r>
            <a:endParaRPr lang="en-IN" sz="8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75656" y="5033428"/>
            <a:ext cx="0" cy="17985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0" y="6021288"/>
            <a:ext cx="396044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This level of injection is not good choice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7308304" y="4465240"/>
            <a:ext cx="1584176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/>
              <a:t>e</a:t>
            </a:r>
            <a:r>
              <a:rPr lang="en-US" sz="1600" dirty="0" err="1" smtClean="0"/>
              <a:t>mp</a:t>
            </a:r>
            <a:r>
              <a:rPr lang="en-US" sz="1600" dirty="0" smtClean="0"/>
              <a:t>-details does not have access to service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46661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Changing the place of service register to </a:t>
            </a:r>
            <a:r>
              <a:rPr lang="en-US" dirty="0" err="1" smtClean="0"/>
              <a:t>AppComponent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707904" y="2708920"/>
            <a:ext cx="1728192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AppModule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36171" y="3645024"/>
            <a:ext cx="1728192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AppComponent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7704" y="4781400"/>
            <a:ext cx="1728192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</a:t>
            </a:r>
            <a:r>
              <a:rPr lang="en-US" dirty="0" err="1" smtClean="0">
                <a:solidFill>
                  <a:schemeClr val="tx1"/>
                </a:solidFill>
              </a:rPr>
              <a:t>mp</a:t>
            </a:r>
            <a:r>
              <a:rPr lang="en-US" dirty="0" smtClean="0">
                <a:solidFill>
                  <a:schemeClr val="tx1"/>
                </a:solidFill>
              </a:rPr>
              <a:t>-list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64088" y="4797152"/>
            <a:ext cx="1728192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</a:t>
            </a:r>
            <a:r>
              <a:rPr lang="en-US" dirty="0" err="1" smtClean="0">
                <a:solidFill>
                  <a:schemeClr val="tx1"/>
                </a:solidFill>
              </a:rPr>
              <a:t>mp</a:t>
            </a:r>
            <a:r>
              <a:rPr lang="en-US" dirty="0" smtClean="0">
                <a:solidFill>
                  <a:schemeClr val="tx1"/>
                </a:solidFill>
              </a:rPr>
              <a:t>-details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7704" y="5661248"/>
            <a:ext cx="1728192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child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4572000" y="3212976"/>
            <a:ext cx="28267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400000">
            <a:off x="4003812" y="2917068"/>
            <a:ext cx="632319" cy="309634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2771800" y="5285456"/>
            <a:ext cx="0" cy="3757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10534" y="3709156"/>
            <a:ext cx="1440160" cy="37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Injector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427984" y="4841032"/>
            <a:ext cx="0" cy="17985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3241302" y="5537267"/>
            <a:ext cx="181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Service available to the complete sub tree</a:t>
            </a:r>
            <a:endParaRPr lang="en-IN" sz="800" b="1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3975901" y="5537268"/>
            <a:ext cx="181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Service available to the complete sub tree</a:t>
            </a:r>
            <a:endParaRPr lang="en-IN" sz="800" b="1" dirty="0"/>
          </a:p>
        </p:txBody>
      </p:sp>
    </p:spTree>
    <p:extLst>
      <p:ext uri="{BB962C8B-B14F-4D97-AF65-F5344CB8AC3E}">
        <p14:creationId xmlns:p14="http://schemas.microsoft.com/office/powerpoint/2010/main" val="2353205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Changing the place of service register to </a:t>
            </a:r>
            <a:r>
              <a:rPr lang="en-US" dirty="0" err="1" smtClean="0"/>
              <a:t>AppModule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707904" y="2708920"/>
            <a:ext cx="1728192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AppModule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36171" y="3645024"/>
            <a:ext cx="1728192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AppComponent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7704" y="4781400"/>
            <a:ext cx="1728192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</a:t>
            </a:r>
            <a:r>
              <a:rPr lang="en-US" dirty="0" err="1" smtClean="0">
                <a:solidFill>
                  <a:schemeClr val="tx1"/>
                </a:solidFill>
              </a:rPr>
              <a:t>mp</a:t>
            </a:r>
            <a:r>
              <a:rPr lang="en-US" dirty="0" smtClean="0">
                <a:solidFill>
                  <a:schemeClr val="tx1"/>
                </a:solidFill>
              </a:rPr>
              <a:t>-list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64088" y="4797152"/>
            <a:ext cx="1728192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</a:t>
            </a:r>
            <a:r>
              <a:rPr lang="en-US" dirty="0" err="1" smtClean="0">
                <a:solidFill>
                  <a:schemeClr val="tx1"/>
                </a:solidFill>
              </a:rPr>
              <a:t>mp</a:t>
            </a:r>
            <a:r>
              <a:rPr lang="en-US" dirty="0" smtClean="0">
                <a:solidFill>
                  <a:schemeClr val="tx1"/>
                </a:solidFill>
              </a:rPr>
              <a:t>-details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7704" y="5661248"/>
            <a:ext cx="1728192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child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4572000" y="3212976"/>
            <a:ext cx="28267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400000">
            <a:off x="4003812" y="2917068"/>
            <a:ext cx="632319" cy="309634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2771800" y="5285456"/>
            <a:ext cx="0" cy="3757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71800" y="2773052"/>
            <a:ext cx="1440160" cy="37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Injector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427984" y="4841032"/>
            <a:ext cx="0" cy="17985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3241302" y="5537267"/>
            <a:ext cx="181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Service available to the complete sub tree</a:t>
            </a:r>
            <a:endParaRPr lang="en-IN" sz="800" b="1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3975901" y="5537268"/>
            <a:ext cx="181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Service available to the complete sub tree</a:t>
            </a:r>
            <a:endParaRPr lang="en-IN" sz="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868144" y="2492896"/>
            <a:ext cx="288032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Since </a:t>
            </a:r>
            <a:r>
              <a:rPr lang="en-US" dirty="0" err="1" smtClean="0"/>
              <a:t>AppModule</a:t>
            </a:r>
            <a:r>
              <a:rPr lang="en-US" dirty="0" smtClean="0"/>
              <a:t> is on top of every feature of Angular, we should register everything in 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418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Dependency </a:t>
            </a:r>
            <a:r>
              <a:rPr lang="en-IN" dirty="0" smtClean="0"/>
              <a:t>Injection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Step 1: </a:t>
            </a:r>
            <a:r>
              <a:rPr lang="en-US" dirty="0" smtClean="0"/>
              <a:t>use </a:t>
            </a:r>
            <a:r>
              <a:rPr lang="en-US" dirty="0" err="1" smtClean="0"/>
              <a:t>ng</a:t>
            </a:r>
            <a:r>
              <a:rPr lang="en-US" dirty="0" smtClean="0"/>
              <a:t> tool to create a service of name employee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611560" y="2672916"/>
            <a:ext cx="7776864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n</a:t>
            </a:r>
            <a:r>
              <a:rPr lang="en-US" sz="2800" b="1" dirty="0" err="1" smtClean="0">
                <a:solidFill>
                  <a:schemeClr val="tx1"/>
                </a:solidFill>
              </a:rPr>
              <a:t>g</a:t>
            </a:r>
            <a:r>
              <a:rPr lang="en-US" sz="2800" b="1" dirty="0" smtClean="0">
                <a:solidFill>
                  <a:schemeClr val="tx1"/>
                </a:solidFill>
              </a:rPr>
              <a:t> generate service employee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30994" y="3800845"/>
            <a:ext cx="7776864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n</a:t>
            </a:r>
            <a:r>
              <a:rPr lang="en-US" sz="2800" b="1" dirty="0" err="1" smtClean="0">
                <a:solidFill>
                  <a:schemeClr val="tx1"/>
                </a:solidFill>
              </a:rPr>
              <a:t>g</a:t>
            </a:r>
            <a:r>
              <a:rPr lang="en-US" sz="2800" b="1" dirty="0" smtClean="0">
                <a:solidFill>
                  <a:schemeClr val="tx1"/>
                </a:solidFill>
              </a:rPr>
              <a:t> g s employee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5896" y="3349682"/>
            <a:ext cx="122413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Or, in short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85184"/>
            <a:ext cx="7436258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57581" y="4581128"/>
            <a:ext cx="223224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Two files are created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590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Dependency </a:t>
            </a:r>
            <a:r>
              <a:rPr lang="en-IN" dirty="0"/>
              <a:t>Injection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en-US" dirty="0" smtClean="0"/>
              <a:t>Step 2: Register the in </a:t>
            </a:r>
            <a:r>
              <a:rPr lang="en-US" dirty="0" err="1" smtClean="0"/>
              <a:t>app.module.ts</a:t>
            </a: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60371"/>
            <a:ext cx="39719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660371"/>
            <a:ext cx="2876550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0338" y="2204864"/>
            <a:ext cx="244827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2.1: Import service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508104" y="2203184"/>
            <a:ext cx="244827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2.2: Put in providers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084168" y="5661248"/>
            <a:ext cx="21602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907704" y="3861048"/>
            <a:ext cx="3600400" cy="120032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FF00"/>
                </a:solidFill>
                <a:latin typeface="Bodoni MT Black" pitchFamily="18" charset="0"/>
              </a:rPr>
              <a:t>Note: </a:t>
            </a:r>
            <a:r>
              <a:rPr lang="en-US" i="1" dirty="0" smtClean="0">
                <a:latin typeface="Bodoni MT Black" pitchFamily="18" charset="0"/>
              </a:rPr>
              <a:t>Providers are just a function that instantiate the service outside the component that uses it</a:t>
            </a:r>
            <a:endParaRPr lang="en-IN" i="1" dirty="0">
              <a:latin typeface="Bodoni MT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35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What is Angular Service?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 class with specific purpose</a:t>
            </a:r>
          </a:p>
          <a:p>
            <a:pPr fontAlgn="base"/>
            <a:r>
              <a:rPr lang="en-US" dirty="0"/>
              <a:t>It used to share data among different components</a:t>
            </a:r>
          </a:p>
          <a:p>
            <a:pPr fontAlgn="base"/>
            <a:r>
              <a:rPr lang="en-US" dirty="0"/>
              <a:t>It implements application logic</a:t>
            </a:r>
          </a:p>
          <a:p>
            <a:pPr fontAlgn="base"/>
            <a:r>
              <a:rPr lang="en-US" dirty="0"/>
              <a:t>It controls external interaction </a:t>
            </a:r>
          </a:p>
          <a:p>
            <a:pPr fontAlgn="base"/>
            <a:r>
              <a:rPr lang="en-US" dirty="0"/>
              <a:t>It helps to avoid repetition </a:t>
            </a:r>
          </a:p>
        </p:txBody>
      </p:sp>
    </p:spTree>
    <p:extLst>
      <p:ext uri="{BB962C8B-B14F-4D97-AF65-F5344CB8AC3E}">
        <p14:creationId xmlns:p14="http://schemas.microsoft.com/office/powerpoint/2010/main" val="312949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Dependency </a:t>
            </a:r>
            <a:r>
              <a:rPr lang="en-IN" dirty="0"/>
              <a:t>Injection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Step 3: </a:t>
            </a:r>
            <a:r>
              <a:rPr lang="en-US" dirty="0" smtClean="0"/>
              <a:t>Modify the service code, in </a:t>
            </a:r>
            <a:r>
              <a:rPr lang="en-US" b="1" i="1" dirty="0" err="1" smtClean="0"/>
              <a:t>employee.service.ts</a:t>
            </a:r>
            <a:endParaRPr lang="en-IN" b="1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323850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92896"/>
            <a:ext cx="324802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4869160"/>
            <a:ext cx="266429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skeleton of service file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899868" y="5805264"/>
            <a:ext cx="302433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Service file after modification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4872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Dependency </a:t>
            </a:r>
            <a:r>
              <a:rPr lang="en-IN" dirty="0"/>
              <a:t>Injection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Step 4: </a:t>
            </a:r>
            <a:r>
              <a:rPr lang="en-US" dirty="0" smtClean="0"/>
              <a:t>Inject the service into the </a:t>
            </a:r>
            <a:r>
              <a:rPr lang="en-US" dirty="0" err="1" smtClean="0"/>
              <a:t>emp</a:t>
            </a:r>
            <a:r>
              <a:rPr lang="en-US" dirty="0" smtClean="0"/>
              <a:t>-list components 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4536504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39752" y="2420888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55576" y="2636912"/>
            <a:ext cx="44644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203848" y="3861048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899592" y="4221088"/>
            <a:ext cx="158417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899592" y="4653136"/>
            <a:ext cx="38884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99592" y="5013176"/>
            <a:ext cx="3672408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724128" y="2348880"/>
            <a:ext cx="187220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OnInit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5724128" y="2744924"/>
            <a:ext cx="279992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Import employee service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803947" y="3307035"/>
            <a:ext cx="308796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Implements </a:t>
            </a:r>
            <a:r>
              <a:rPr lang="en-US" dirty="0" err="1" smtClean="0"/>
              <a:t>OnInit</a:t>
            </a:r>
            <a:r>
              <a:rPr lang="en-US" dirty="0" smtClean="0"/>
              <a:t> on component class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868144" y="4077072"/>
            <a:ext cx="223224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Create an empty list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5879228" y="4491703"/>
            <a:ext cx="252028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Inject the dependency using constructor 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940152" y="5301208"/>
            <a:ext cx="2808312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ngOnInit</a:t>
            </a:r>
            <a:r>
              <a:rPr lang="en-US" dirty="0" smtClean="0"/>
              <a:t> to fetch data from service and store it inside empty array</a:t>
            </a:r>
            <a:endParaRPr lang="en-IN" dirty="0"/>
          </a:p>
        </p:txBody>
      </p:sp>
      <p:cxnSp>
        <p:nvCxnSpPr>
          <p:cNvPr id="18" name="Straight Arrow Connector 17"/>
          <p:cNvCxnSpPr>
            <a:stCxn id="11" idx="1"/>
          </p:cNvCxnSpPr>
          <p:nvPr/>
        </p:nvCxnSpPr>
        <p:spPr>
          <a:xfrm flipH="1">
            <a:off x="2915816" y="2533546"/>
            <a:ext cx="280831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1"/>
          </p:cNvCxnSpPr>
          <p:nvPr/>
        </p:nvCxnSpPr>
        <p:spPr>
          <a:xfrm flipH="1" flipV="1">
            <a:off x="5220072" y="2744924"/>
            <a:ext cx="504056" cy="18466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572000" y="3501008"/>
            <a:ext cx="1231947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591780" y="4365104"/>
            <a:ext cx="321216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1"/>
          </p:cNvCxnSpPr>
          <p:nvPr/>
        </p:nvCxnSpPr>
        <p:spPr>
          <a:xfrm flipH="1" flipV="1">
            <a:off x="4788024" y="4653136"/>
            <a:ext cx="1091204" cy="16173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</p:cNvCxnSpPr>
          <p:nvPr/>
        </p:nvCxnSpPr>
        <p:spPr>
          <a:xfrm flipH="1" flipV="1">
            <a:off x="4572000" y="5589240"/>
            <a:ext cx="1368152" cy="17363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634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Dependency </a:t>
            </a:r>
            <a:r>
              <a:rPr lang="en-IN" dirty="0"/>
              <a:t>Injection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4: </a:t>
            </a:r>
            <a:r>
              <a:rPr lang="en-US" dirty="0"/>
              <a:t>Inject the service into the </a:t>
            </a:r>
            <a:r>
              <a:rPr lang="en-US" dirty="0" err="1" smtClean="0"/>
              <a:t>emp</a:t>
            </a:r>
            <a:r>
              <a:rPr lang="en-US" dirty="0" smtClean="0"/>
              <a:t>-details components </a:t>
            </a:r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70082"/>
            <a:ext cx="412432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52120" y="2780928"/>
            <a:ext cx="2736304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Same steps we need to follow in this example also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78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Dependency Injection Example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2581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204864"/>
            <a:ext cx="3619500" cy="3762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592" y="1844824"/>
            <a:ext cx="244827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pp.component.html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643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World without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Agenda:</a:t>
            </a:r>
            <a:endParaRPr lang="en-US" b="0" dirty="0" smtClean="0">
              <a:effectLst/>
            </a:endParaRPr>
          </a:p>
          <a:p>
            <a:pPr fontAlgn="base"/>
            <a:r>
              <a:rPr lang="en-US" dirty="0"/>
              <a:t>Create two component : </a:t>
            </a:r>
            <a:r>
              <a:rPr lang="en-US" dirty="0" err="1"/>
              <a:t>emp</a:t>
            </a:r>
            <a:r>
              <a:rPr lang="en-US" dirty="0"/>
              <a:t>-list and </a:t>
            </a:r>
            <a:r>
              <a:rPr lang="en-US" dirty="0" err="1"/>
              <a:t>mp</a:t>
            </a:r>
            <a:r>
              <a:rPr lang="en-US" dirty="0"/>
              <a:t>-details.</a:t>
            </a:r>
          </a:p>
          <a:p>
            <a:pPr fontAlgn="base"/>
            <a:r>
              <a:rPr lang="en-US" dirty="0"/>
              <a:t>Create data set for employee in </a:t>
            </a:r>
            <a:r>
              <a:rPr lang="en-US" dirty="0" err="1"/>
              <a:t>emp</a:t>
            </a:r>
            <a:r>
              <a:rPr lang="en-US" dirty="0"/>
              <a:t>-list component.</a:t>
            </a:r>
          </a:p>
          <a:p>
            <a:pPr fontAlgn="base"/>
            <a:r>
              <a:rPr lang="en-US" dirty="0"/>
              <a:t>Create same dataset for employee in </a:t>
            </a:r>
            <a:r>
              <a:rPr lang="en-US" dirty="0" err="1"/>
              <a:t>emp</a:t>
            </a:r>
            <a:r>
              <a:rPr lang="en-US" dirty="0"/>
              <a:t>-detail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28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World without Services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6624736" cy="77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24944"/>
            <a:ext cx="6624736" cy="658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61048"/>
            <a:ext cx="29337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005263"/>
            <a:ext cx="4176464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877272"/>
            <a:ext cx="30765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040" y="5591522"/>
            <a:ext cx="36195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2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dirty="0"/>
              <a:t>World without </a:t>
            </a:r>
            <a:r>
              <a:rPr lang="en-IN" dirty="0" smtClean="0"/>
              <a:t>Services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844824"/>
            <a:ext cx="7265987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50" y="3429000"/>
            <a:ext cx="42481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221088"/>
            <a:ext cx="51117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376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dirty="0"/>
              <a:t>World without </a:t>
            </a:r>
            <a:r>
              <a:rPr lang="en-IN" dirty="0" smtClean="0"/>
              <a:t>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Conclusion:</a:t>
            </a:r>
            <a:endParaRPr lang="en-IN" dirty="0"/>
          </a:p>
          <a:p>
            <a:r>
              <a:rPr lang="en-US" dirty="0"/>
              <a:t>We have to repeat the data if we need the same data.</a:t>
            </a:r>
          </a:p>
          <a:p>
            <a:r>
              <a:rPr lang="en-US" dirty="0"/>
              <a:t>Efficiency is reduced, because we need to create the same data set multiple time</a:t>
            </a:r>
          </a:p>
          <a:p>
            <a:r>
              <a:rPr lang="en-IN" dirty="0"/>
              <a:t>Storage requirement is huge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84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We need better world: World of </a:t>
            </a:r>
            <a:r>
              <a:rPr lang="en-US" dirty="0" smtClean="0"/>
              <a:t>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Same data , multiple use</a:t>
            </a:r>
          </a:p>
          <a:p>
            <a:r>
              <a:rPr lang="en-US" dirty="0"/>
              <a:t>Better information share among components</a:t>
            </a:r>
          </a:p>
          <a:p>
            <a:r>
              <a:rPr lang="en-US" dirty="0"/>
              <a:t>Improved efficiency by reducing over head of maintaining multiple of copy of same data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253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dirty="0"/>
              <a:t>An Example Without </a:t>
            </a:r>
            <a:r>
              <a:rPr lang="en-IN" dirty="0" smtClean="0"/>
              <a:t>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course of action:</a:t>
            </a:r>
          </a:p>
          <a:p>
            <a:r>
              <a:rPr lang="en-US" dirty="0"/>
              <a:t>Create a class with data. This class returns data whenever it is required.</a:t>
            </a:r>
          </a:p>
          <a:p>
            <a:r>
              <a:rPr lang="en-US" dirty="0"/>
              <a:t>In every component where the data is required instantiate one object of that class</a:t>
            </a:r>
          </a:p>
          <a:p>
            <a:r>
              <a:rPr lang="en-US" dirty="0"/>
              <a:t>Using the class method to get the data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08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928</Words>
  <Application>Microsoft Office PowerPoint</Application>
  <PresentationFormat>On-screen Show (4:3)</PresentationFormat>
  <Paragraphs>165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Angular Services</vt:lpstr>
      <vt:lpstr>Pros and cons of Component</vt:lpstr>
      <vt:lpstr>What is Angular Service?</vt:lpstr>
      <vt:lpstr>World without Services</vt:lpstr>
      <vt:lpstr>World without Services</vt:lpstr>
      <vt:lpstr>World without Services</vt:lpstr>
      <vt:lpstr>World without Services</vt:lpstr>
      <vt:lpstr>We need better world: World of services</vt:lpstr>
      <vt:lpstr>An Example Without Service</vt:lpstr>
      <vt:lpstr>An Example Without Service</vt:lpstr>
      <vt:lpstr>An Example Without Service</vt:lpstr>
      <vt:lpstr>An Example Without Service</vt:lpstr>
      <vt:lpstr>An Example Without Service</vt:lpstr>
      <vt:lpstr>Concept of Dependency</vt:lpstr>
      <vt:lpstr>Concept of Dependency</vt:lpstr>
      <vt:lpstr>Concept of Dependency</vt:lpstr>
      <vt:lpstr>Dependency Injection</vt:lpstr>
      <vt:lpstr>Dependency Injection</vt:lpstr>
      <vt:lpstr>Dependency Injection</vt:lpstr>
      <vt:lpstr>Dependency Injection</vt:lpstr>
      <vt:lpstr>Dependency Injection</vt:lpstr>
      <vt:lpstr>Dependency Injection</vt:lpstr>
      <vt:lpstr>Dependency Injection</vt:lpstr>
      <vt:lpstr>Dependency Injection</vt:lpstr>
      <vt:lpstr>Dependency Injection</vt:lpstr>
      <vt:lpstr>Dependency Injection</vt:lpstr>
      <vt:lpstr>Dependency Injection</vt:lpstr>
      <vt:lpstr>Dependency Injection Example</vt:lpstr>
      <vt:lpstr>Dependency Injection Example</vt:lpstr>
      <vt:lpstr>Dependency Injection Example</vt:lpstr>
      <vt:lpstr>Dependency Injection Example</vt:lpstr>
      <vt:lpstr>Dependency Injection Example</vt:lpstr>
      <vt:lpstr>Dependency Injection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Services</dc:title>
  <dc:creator>Sujit</dc:creator>
  <cp:lastModifiedBy>MRUH</cp:lastModifiedBy>
  <cp:revision>42</cp:revision>
  <dcterms:created xsi:type="dcterms:W3CDTF">2023-03-09T14:53:35Z</dcterms:created>
  <dcterms:modified xsi:type="dcterms:W3CDTF">2023-03-11T07:15:17Z</dcterms:modified>
</cp:coreProperties>
</file>