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4" r:id="rId9"/>
    <p:sldId id="263" r:id="rId10"/>
    <p:sldId id="265" r:id="rId11"/>
    <p:sldId id="266" r:id="rId12"/>
    <p:sldId id="267" r:id="rId13"/>
    <p:sldId id="268" r:id="rId14"/>
    <p:sldId id="269" r:id="rId15"/>
    <p:sldId id="270" r:id="rId16"/>
    <p:sldId id="275" r:id="rId17"/>
    <p:sldId id="274" r:id="rId18"/>
    <p:sldId id="273" r:id="rId19"/>
    <p:sldId id="272" r:id="rId20"/>
    <p:sldId id="271" r:id="rId21"/>
    <p:sldId id="276" r:id="rId22"/>
    <p:sldId id="277" r:id="rId23"/>
    <p:sldId id="280" r:id="rId24"/>
    <p:sldId id="302" r:id="rId25"/>
    <p:sldId id="303" r:id="rId26"/>
    <p:sldId id="304" r:id="rId27"/>
    <p:sldId id="305" r:id="rId28"/>
    <p:sldId id="279" r:id="rId29"/>
    <p:sldId id="282" r:id="rId30"/>
    <p:sldId id="278" r:id="rId31"/>
    <p:sldId id="281"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38FF8E2-8F9A-4426-BC2A-6DA288658890}"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52203-C749-4BAD-94DA-70D09BC19672}" type="slidenum">
              <a:rPr lang="en-IN" smtClean="0"/>
              <a:t>‹#›</a:t>
            </a:fld>
            <a:endParaRPr lang="en-IN"/>
          </a:p>
        </p:txBody>
      </p:sp>
    </p:spTree>
    <p:extLst>
      <p:ext uri="{BB962C8B-B14F-4D97-AF65-F5344CB8AC3E}">
        <p14:creationId xmlns:p14="http://schemas.microsoft.com/office/powerpoint/2010/main" val="1037194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8FF8E2-8F9A-4426-BC2A-6DA288658890}"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52203-C749-4BAD-94DA-70D09BC19672}" type="slidenum">
              <a:rPr lang="en-IN" smtClean="0"/>
              <a:t>‹#›</a:t>
            </a:fld>
            <a:endParaRPr lang="en-IN"/>
          </a:p>
        </p:txBody>
      </p:sp>
    </p:spTree>
    <p:extLst>
      <p:ext uri="{BB962C8B-B14F-4D97-AF65-F5344CB8AC3E}">
        <p14:creationId xmlns:p14="http://schemas.microsoft.com/office/powerpoint/2010/main" val="192214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8FF8E2-8F9A-4426-BC2A-6DA288658890}"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52203-C749-4BAD-94DA-70D09BC19672}" type="slidenum">
              <a:rPr lang="en-IN" smtClean="0"/>
              <a:t>‹#›</a:t>
            </a:fld>
            <a:endParaRPr lang="en-IN"/>
          </a:p>
        </p:txBody>
      </p:sp>
    </p:spTree>
    <p:extLst>
      <p:ext uri="{BB962C8B-B14F-4D97-AF65-F5344CB8AC3E}">
        <p14:creationId xmlns:p14="http://schemas.microsoft.com/office/powerpoint/2010/main" val="2117593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8FF8E2-8F9A-4426-BC2A-6DA288658890}"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52203-C749-4BAD-94DA-70D09BC19672}" type="slidenum">
              <a:rPr lang="en-IN" smtClean="0"/>
              <a:t>‹#›</a:t>
            </a:fld>
            <a:endParaRPr lang="en-IN"/>
          </a:p>
        </p:txBody>
      </p:sp>
    </p:spTree>
    <p:extLst>
      <p:ext uri="{BB962C8B-B14F-4D97-AF65-F5344CB8AC3E}">
        <p14:creationId xmlns:p14="http://schemas.microsoft.com/office/powerpoint/2010/main" val="8432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8FF8E2-8F9A-4426-BC2A-6DA288658890}"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952203-C749-4BAD-94DA-70D09BC19672}" type="slidenum">
              <a:rPr lang="en-IN" smtClean="0"/>
              <a:t>‹#›</a:t>
            </a:fld>
            <a:endParaRPr lang="en-IN"/>
          </a:p>
        </p:txBody>
      </p:sp>
    </p:spTree>
    <p:extLst>
      <p:ext uri="{BB962C8B-B14F-4D97-AF65-F5344CB8AC3E}">
        <p14:creationId xmlns:p14="http://schemas.microsoft.com/office/powerpoint/2010/main" val="3435818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38FF8E2-8F9A-4426-BC2A-6DA288658890}" type="datetimeFigureOut">
              <a:rPr lang="en-IN" smtClean="0"/>
              <a:t>14-06-2023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952203-C749-4BAD-94DA-70D09BC19672}" type="slidenum">
              <a:rPr lang="en-IN" smtClean="0"/>
              <a:t>‹#›</a:t>
            </a:fld>
            <a:endParaRPr lang="en-IN"/>
          </a:p>
        </p:txBody>
      </p:sp>
    </p:spTree>
    <p:extLst>
      <p:ext uri="{BB962C8B-B14F-4D97-AF65-F5344CB8AC3E}">
        <p14:creationId xmlns:p14="http://schemas.microsoft.com/office/powerpoint/2010/main" val="840276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38FF8E2-8F9A-4426-BC2A-6DA288658890}" type="datetimeFigureOut">
              <a:rPr lang="en-IN" smtClean="0"/>
              <a:t>14-06-2023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952203-C749-4BAD-94DA-70D09BC19672}" type="slidenum">
              <a:rPr lang="en-IN" smtClean="0"/>
              <a:t>‹#›</a:t>
            </a:fld>
            <a:endParaRPr lang="en-IN"/>
          </a:p>
        </p:txBody>
      </p:sp>
    </p:spTree>
    <p:extLst>
      <p:ext uri="{BB962C8B-B14F-4D97-AF65-F5344CB8AC3E}">
        <p14:creationId xmlns:p14="http://schemas.microsoft.com/office/powerpoint/2010/main" val="1200452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38FF8E2-8F9A-4426-BC2A-6DA288658890}" type="datetimeFigureOut">
              <a:rPr lang="en-IN" smtClean="0"/>
              <a:t>14-06-2023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952203-C749-4BAD-94DA-70D09BC19672}" type="slidenum">
              <a:rPr lang="en-IN" smtClean="0"/>
              <a:t>‹#›</a:t>
            </a:fld>
            <a:endParaRPr lang="en-IN"/>
          </a:p>
        </p:txBody>
      </p:sp>
    </p:spTree>
    <p:extLst>
      <p:ext uri="{BB962C8B-B14F-4D97-AF65-F5344CB8AC3E}">
        <p14:creationId xmlns:p14="http://schemas.microsoft.com/office/powerpoint/2010/main" val="2377873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FF8E2-8F9A-4426-BC2A-6DA288658890}" type="datetimeFigureOut">
              <a:rPr lang="en-IN" smtClean="0"/>
              <a:t>14-06-2023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952203-C749-4BAD-94DA-70D09BC19672}" type="slidenum">
              <a:rPr lang="en-IN" smtClean="0"/>
              <a:t>‹#›</a:t>
            </a:fld>
            <a:endParaRPr lang="en-IN"/>
          </a:p>
        </p:txBody>
      </p:sp>
    </p:spTree>
    <p:extLst>
      <p:ext uri="{BB962C8B-B14F-4D97-AF65-F5344CB8AC3E}">
        <p14:creationId xmlns:p14="http://schemas.microsoft.com/office/powerpoint/2010/main" val="1602622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FF8E2-8F9A-4426-BC2A-6DA288658890}" type="datetimeFigureOut">
              <a:rPr lang="en-IN" smtClean="0"/>
              <a:t>14-06-2023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952203-C749-4BAD-94DA-70D09BC19672}" type="slidenum">
              <a:rPr lang="en-IN" smtClean="0"/>
              <a:t>‹#›</a:t>
            </a:fld>
            <a:endParaRPr lang="en-IN"/>
          </a:p>
        </p:txBody>
      </p:sp>
    </p:spTree>
    <p:extLst>
      <p:ext uri="{BB962C8B-B14F-4D97-AF65-F5344CB8AC3E}">
        <p14:creationId xmlns:p14="http://schemas.microsoft.com/office/powerpoint/2010/main" val="3742358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FF8E2-8F9A-4426-BC2A-6DA288658890}" type="datetimeFigureOut">
              <a:rPr lang="en-IN" smtClean="0"/>
              <a:t>14-06-2023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952203-C749-4BAD-94DA-70D09BC19672}" type="slidenum">
              <a:rPr lang="en-IN" smtClean="0"/>
              <a:t>‹#›</a:t>
            </a:fld>
            <a:endParaRPr lang="en-IN"/>
          </a:p>
        </p:txBody>
      </p:sp>
    </p:spTree>
    <p:extLst>
      <p:ext uri="{BB962C8B-B14F-4D97-AF65-F5344CB8AC3E}">
        <p14:creationId xmlns:p14="http://schemas.microsoft.com/office/powerpoint/2010/main" val="1977531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0">
            <a:schemeClr val="accent6"/>
          </a:lnRef>
          <a:fillRef idx="3">
            <a:schemeClr val="accent6"/>
          </a:fillRef>
          <a:effectRef idx="3">
            <a:schemeClr val="accent6"/>
          </a:effectRef>
          <a:fontRef idx="none"/>
        </p:style>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FF8E2-8F9A-4426-BC2A-6DA288658890}" type="datetimeFigureOut">
              <a:rPr lang="en-IN" smtClean="0"/>
              <a:t>14-06-2023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52203-C749-4BAD-94DA-70D09BC19672}" type="slidenum">
              <a:rPr lang="en-IN" smtClean="0"/>
              <a:t>‹#›</a:t>
            </a:fld>
            <a:endParaRPr lang="en-IN"/>
          </a:p>
        </p:txBody>
      </p:sp>
    </p:spTree>
    <p:extLst>
      <p:ext uri="{BB962C8B-B14F-4D97-AF65-F5344CB8AC3E}">
        <p14:creationId xmlns:p14="http://schemas.microsoft.com/office/powerpoint/2010/main" val="764014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0">
            <a:schemeClr val="accent6"/>
          </a:lnRef>
          <a:fillRef idx="3">
            <a:schemeClr val="accent6"/>
          </a:fillRef>
          <a:effectRef idx="3">
            <a:schemeClr val="accent6"/>
          </a:effectRef>
          <a:fontRef idx="minor">
            <a:schemeClr val="lt1"/>
          </a:fontRef>
        </p:style>
        <p:txBody>
          <a:bodyPr/>
          <a:lstStyle/>
          <a:p>
            <a:r>
              <a:rPr lang="en-US" dirty="0" smtClean="0"/>
              <a:t>Introduction to Node.js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637350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Read-</a:t>
            </a:r>
            <a:r>
              <a:rPr lang="en-US" dirty="0" err="1"/>
              <a:t>Eval</a:t>
            </a:r>
            <a:r>
              <a:rPr lang="en-US" dirty="0"/>
              <a:t>-Print-Loop(REPL)</a:t>
            </a:r>
            <a:endParaRPr lang="en-IN" dirty="0"/>
          </a:p>
        </p:txBody>
      </p:sp>
      <p:sp>
        <p:nvSpPr>
          <p:cNvPr id="3" name="Content Placeholder 2"/>
          <p:cNvSpPr>
            <a:spLocks noGrp="1"/>
          </p:cNvSpPr>
          <p:nvPr>
            <p:ph idx="1"/>
          </p:nvPr>
        </p:nvSpPr>
        <p:spPr/>
        <p:txBody>
          <a:bodyPr>
            <a:normAutofit fontScale="25000" lnSpcReduction="20000"/>
          </a:bodyPr>
          <a:lstStyle/>
          <a:p>
            <a:pPr marL="0" indent="0">
              <a:buNone/>
            </a:pPr>
            <a:r>
              <a:rPr lang="en-IN" sz="5600" b="1" dirty="0"/>
              <a:t>.save filename</a:t>
            </a:r>
            <a:endParaRPr lang="en-IN" sz="5600" dirty="0"/>
          </a:p>
          <a:p>
            <a:r>
              <a:rPr lang="en-US" sz="5600" dirty="0"/>
              <a:t>The .save command saves the current REPL session to the file specified in filename. If the file does not exist, it is created. If the file does exist, the existing file is overwritten. REPL commands and output are not saved. Listing 4-13 shows an example use of the .save command. In this example, the current session is saved to the file repl-test.js. The resulting contents of repl-test.js are shown in Listing 4-14. Notice that the file does not contain the REPL prompt or output or the .save command.</a:t>
            </a:r>
          </a:p>
          <a:p>
            <a:r>
              <a:rPr lang="en-IN" sz="5600" dirty="0"/>
              <a:t> </a:t>
            </a:r>
          </a:p>
          <a:p>
            <a:pPr marL="0" indent="0">
              <a:buNone/>
            </a:pPr>
            <a:r>
              <a:rPr lang="en-US" sz="5600" b="1" dirty="0"/>
              <a:t>Listing </a:t>
            </a:r>
            <a:r>
              <a:rPr lang="en-US" sz="5600" b="1" dirty="0" smtClean="0"/>
              <a:t>3</a:t>
            </a:r>
            <a:r>
              <a:rPr lang="en-US" sz="5600" b="1" dirty="0"/>
              <a:t>. </a:t>
            </a:r>
            <a:r>
              <a:rPr lang="en-US" sz="5600" dirty="0"/>
              <a:t>Saving the Current REPL Session Using the .save Command</a:t>
            </a:r>
          </a:p>
          <a:p>
            <a:pPr marL="0" indent="0">
              <a:buNone/>
            </a:pPr>
            <a:r>
              <a:rPr lang="en-IN" sz="5600" dirty="0"/>
              <a:t>&gt; </a:t>
            </a:r>
            <a:r>
              <a:rPr lang="en-IN" sz="5600" dirty="0" err="1"/>
              <a:t>var</a:t>
            </a:r>
            <a:r>
              <a:rPr lang="en-IN" sz="5600" dirty="0"/>
              <a:t> foo = [1, 2, 3];</a:t>
            </a:r>
          </a:p>
          <a:p>
            <a:pPr marL="0" indent="0">
              <a:buNone/>
            </a:pPr>
            <a:r>
              <a:rPr lang="en-IN" sz="5600" dirty="0"/>
              <a:t>undefined</a:t>
            </a:r>
          </a:p>
          <a:p>
            <a:pPr marL="0" indent="0">
              <a:buNone/>
            </a:pPr>
            <a:r>
              <a:rPr lang="en-IN" sz="5600" dirty="0"/>
              <a:t>&gt; </a:t>
            </a:r>
            <a:r>
              <a:rPr lang="en-IN" sz="5600" dirty="0" err="1"/>
              <a:t>foo.forEach</a:t>
            </a:r>
            <a:r>
              <a:rPr lang="en-IN" sz="5600" dirty="0"/>
              <a:t>(function(value) {</a:t>
            </a:r>
          </a:p>
          <a:p>
            <a:pPr marL="0" indent="0">
              <a:buNone/>
            </a:pPr>
            <a:r>
              <a:rPr lang="en-IN" sz="5600" dirty="0"/>
              <a:t>... console.log(value);</a:t>
            </a:r>
          </a:p>
          <a:p>
            <a:pPr marL="0" indent="0">
              <a:buNone/>
            </a:pPr>
            <a:r>
              <a:rPr lang="en-IN" sz="5600" dirty="0"/>
              <a:t>... });</a:t>
            </a:r>
          </a:p>
          <a:p>
            <a:pPr marL="0" indent="0">
              <a:buNone/>
            </a:pPr>
            <a:r>
              <a:rPr lang="en-IN" sz="5600" dirty="0"/>
              <a:t>1</a:t>
            </a:r>
          </a:p>
          <a:p>
            <a:pPr marL="0" indent="0">
              <a:buNone/>
            </a:pPr>
            <a:r>
              <a:rPr lang="en-IN" sz="5600" dirty="0"/>
              <a:t>2</a:t>
            </a:r>
          </a:p>
          <a:p>
            <a:pPr marL="0" indent="0">
              <a:buNone/>
            </a:pPr>
            <a:r>
              <a:rPr lang="en-IN" sz="5600" dirty="0"/>
              <a:t>3</a:t>
            </a:r>
          </a:p>
          <a:p>
            <a:pPr marL="0" indent="0">
              <a:buNone/>
            </a:pPr>
            <a:r>
              <a:rPr lang="en-IN" sz="5600" dirty="0"/>
              <a:t>undefined</a:t>
            </a:r>
          </a:p>
          <a:p>
            <a:pPr marL="0" indent="0">
              <a:buNone/>
            </a:pPr>
            <a:r>
              <a:rPr lang="en-IN" sz="5600" dirty="0"/>
              <a:t>&gt; .save repl-test.js</a:t>
            </a:r>
          </a:p>
          <a:p>
            <a:pPr marL="0" indent="0">
              <a:buNone/>
            </a:pPr>
            <a:r>
              <a:rPr lang="en-IN" sz="5600" dirty="0"/>
              <a:t>Session saved </a:t>
            </a:r>
            <a:r>
              <a:rPr lang="en-IN" sz="5600" dirty="0" err="1"/>
              <a:t>to:repl-test.js</a:t>
            </a:r>
            <a:endParaRPr lang="en-IN" sz="5600" dirty="0"/>
          </a:p>
          <a:p>
            <a:pPr marL="0" indent="0">
              <a:buNone/>
            </a:pPr>
            <a:r>
              <a:rPr lang="en-US" sz="5600" b="1" dirty="0"/>
              <a:t>Listing 4-14. </a:t>
            </a:r>
            <a:r>
              <a:rPr lang="en-US" sz="5600" dirty="0"/>
              <a:t>The Contents of repl-test.js Generated by the .save Command</a:t>
            </a:r>
          </a:p>
          <a:p>
            <a:pPr marL="0" indent="0">
              <a:buNone/>
            </a:pPr>
            <a:r>
              <a:rPr lang="en-IN" sz="5600" dirty="0" err="1"/>
              <a:t>var</a:t>
            </a:r>
            <a:r>
              <a:rPr lang="en-IN" sz="5600" dirty="0"/>
              <a:t> foo = [1, 2, 3];</a:t>
            </a:r>
          </a:p>
          <a:p>
            <a:pPr marL="0" indent="0">
              <a:buNone/>
            </a:pPr>
            <a:r>
              <a:rPr lang="en-IN" sz="5600" dirty="0" err="1"/>
              <a:t>foo.forEach</a:t>
            </a:r>
            <a:r>
              <a:rPr lang="en-IN" sz="5600" dirty="0"/>
              <a:t>(function(value) {</a:t>
            </a:r>
          </a:p>
          <a:p>
            <a:pPr marL="0" indent="0">
              <a:buNone/>
            </a:pPr>
            <a:r>
              <a:rPr lang="en-IN" sz="5600" dirty="0"/>
              <a:t>console.log(value);</a:t>
            </a:r>
          </a:p>
          <a:p>
            <a:pPr marL="0" indent="0">
              <a:buNone/>
            </a:pPr>
            <a:r>
              <a:rPr lang="en-IN" sz="5600" dirty="0"/>
              <a:t>});</a:t>
            </a:r>
          </a:p>
          <a:p>
            <a:endParaRPr lang="en-IN" dirty="0"/>
          </a:p>
        </p:txBody>
      </p:sp>
    </p:spTree>
    <p:extLst>
      <p:ext uri="{BB962C8B-B14F-4D97-AF65-F5344CB8AC3E}">
        <p14:creationId xmlns:p14="http://schemas.microsoft.com/office/powerpoint/2010/main" val="2624920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25000" lnSpcReduction="20000"/>
          </a:bodyPr>
          <a:lstStyle/>
          <a:p>
            <a:pPr marL="0" indent="0">
              <a:buNone/>
            </a:pPr>
            <a:r>
              <a:rPr lang="en-IN" b="1" dirty="0"/>
              <a:t>.</a:t>
            </a:r>
            <a:r>
              <a:rPr lang="en-IN" sz="5600" b="1" dirty="0"/>
              <a:t>load filename</a:t>
            </a:r>
            <a:endParaRPr lang="en-IN" sz="5600" dirty="0"/>
          </a:p>
          <a:p>
            <a:r>
              <a:rPr lang="en-US" sz="5600" dirty="0"/>
              <a:t>The .load command executes the JavaScript file specified in filename. The file is executed as if each line were typed</a:t>
            </a:r>
          </a:p>
          <a:p>
            <a:r>
              <a:rPr lang="en-US" sz="5600" dirty="0"/>
              <a:t>directly into the REPL. Listing 4</a:t>
            </a:r>
            <a:r>
              <a:rPr lang="en-US" sz="5600" dirty="0" smtClean="0"/>
              <a:t> </a:t>
            </a:r>
            <a:r>
              <a:rPr lang="en-US" sz="5600" dirty="0"/>
              <a:t>shows the output of loading the file repl-test.js from Listing </a:t>
            </a:r>
            <a:r>
              <a:rPr lang="en-US" sz="5600" dirty="0" smtClean="0"/>
              <a:t>4.</a:t>
            </a:r>
            <a:endParaRPr lang="en-US" sz="5600" dirty="0"/>
          </a:p>
          <a:p>
            <a:pPr marL="0" indent="0">
              <a:buNone/>
            </a:pPr>
            <a:r>
              <a:rPr lang="en-US" sz="5600" b="1" dirty="0"/>
              <a:t>Listing 4</a:t>
            </a:r>
            <a:r>
              <a:rPr lang="en-US" sz="5600" b="1" dirty="0" smtClean="0"/>
              <a:t>. </a:t>
            </a:r>
            <a:r>
              <a:rPr lang="en-US" sz="5600" dirty="0"/>
              <a:t>The result of executing repl-test.js, using the .load command</a:t>
            </a:r>
          </a:p>
          <a:p>
            <a:pPr marL="0" indent="0">
              <a:buNone/>
            </a:pPr>
            <a:r>
              <a:rPr lang="en-IN" sz="5600" dirty="0"/>
              <a:t>&gt; .load repl-test.js</a:t>
            </a:r>
          </a:p>
          <a:p>
            <a:pPr marL="0" indent="0">
              <a:buNone/>
            </a:pPr>
            <a:r>
              <a:rPr lang="en-IN" sz="5600" dirty="0"/>
              <a:t>&gt; </a:t>
            </a:r>
            <a:r>
              <a:rPr lang="en-IN" sz="5600" dirty="0" err="1"/>
              <a:t>var</a:t>
            </a:r>
            <a:r>
              <a:rPr lang="en-IN" sz="5600" dirty="0"/>
              <a:t> foo = [1, 2, 3];</a:t>
            </a:r>
          </a:p>
          <a:p>
            <a:pPr marL="0" indent="0">
              <a:buNone/>
            </a:pPr>
            <a:r>
              <a:rPr lang="en-IN" sz="5600" dirty="0"/>
              <a:t>undefined</a:t>
            </a:r>
          </a:p>
          <a:p>
            <a:pPr marL="0" indent="0">
              <a:buNone/>
            </a:pPr>
            <a:r>
              <a:rPr lang="en-IN" sz="5600" dirty="0"/>
              <a:t>&gt; </a:t>
            </a:r>
            <a:r>
              <a:rPr lang="en-IN" sz="5600" dirty="0" err="1"/>
              <a:t>foo.forEach</a:t>
            </a:r>
            <a:r>
              <a:rPr lang="en-IN" sz="5600" dirty="0"/>
              <a:t>(function(value) {</a:t>
            </a:r>
          </a:p>
          <a:p>
            <a:pPr marL="0" indent="0">
              <a:buNone/>
            </a:pPr>
            <a:r>
              <a:rPr lang="en-IN" sz="5600" dirty="0"/>
              <a:t>... console.log(value);</a:t>
            </a:r>
          </a:p>
          <a:p>
            <a:pPr marL="0" indent="0">
              <a:buNone/>
            </a:pPr>
            <a:r>
              <a:rPr lang="en-IN" sz="5600" dirty="0"/>
              <a:t>... });</a:t>
            </a:r>
          </a:p>
          <a:p>
            <a:pPr marL="0" indent="0">
              <a:buNone/>
            </a:pPr>
            <a:r>
              <a:rPr lang="en-IN" sz="5600" dirty="0"/>
              <a:t>1</a:t>
            </a:r>
          </a:p>
          <a:p>
            <a:pPr marL="0" indent="0">
              <a:buNone/>
            </a:pPr>
            <a:r>
              <a:rPr lang="en-IN" sz="5600" dirty="0"/>
              <a:t>2</a:t>
            </a:r>
          </a:p>
          <a:p>
            <a:pPr marL="0" indent="0">
              <a:buNone/>
            </a:pPr>
            <a:r>
              <a:rPr lang="en-IN" sz="5600" dirty="0"/>
              <a:t>3</a:t>
            </a:r>
          </a:p>
          <a:p>
            <a:pPr marL="0" indent="0">
              <a:buNone/>
            </a:pPr>
            <a:r>
              <a:rPr lang="en-IN" sz="5600" dirty="0" smtClean="0"/>
              <a:t>Undefined</a:t>
            </a:r>
            <a:endParaRPr lang="en-IN" sz="5600" dirty="0"/>
          </a:p>
          <a:p>
            <a:pPr marL="0" indent="0">
              <a:buNone/>
            </a:pPr>
            <a:r>
              <a:rPr lang="en-IN" sz="5600" b="1" dirty="0"/>
              <a:t>.clear</a:t>
            </a:r>
            <a:endParaRPr lang="en-IN" sz="5600" dirty="0"/>
          </a:p>
          <a:p>
            <a:r>
              <a:rPr lang="en-US" sz="5600" dirty="0"/>
              <a:t>Similar to .break, .clear can be used to terminate multiline expressions. .clear is also used to reset the REPL’s context object. At this point, you don’t need to understand the details, but Listing 5</a:t>
            </a:r>
            <a:r>
              <a:rPr lang="en-US" sz="5600" dirty="0" smtClean="0"/>
              <a:t> </a:t>
            </a:r>
            <a:r>
              <a:rPr lang="en-US" sz="5600" dirty="0"/>
              <a:t>shows a Node program that embeds a REPL. In other words, running this program actually invokes an instance of the REPL. Additionally, you can define a custom execution environment for the REPL. In this case, the embedded REPL has a defined variable, foo, that holds the string "Hello REPL". Calling .clear from within the embedded REPL resets the context and deletes foo.</a:t>
            </a:r>
          </a:p>
          <a:p>
            <a:pPr marL="0" indent="0">
              <a:buNone/>
            </a:pPr>
            <a:r>
              <a:rPr lang="en-US" sz="5600" b="1" dirty="0"/>
              <a:t>Listing </a:t>
            </a:r>
            <a:r>
              <a:rPr lang="en-US" sz="5600" b="1" dirty="0" smtClean="0"/>
              <a:t>5. </a:t>
            </a:r>
            <a:r>
              <a:rPr lang="en-US" sz="5600" dirty="0"/>
              <a:t>Embedding a REPL Within Another Node Program</a:t>
            </a:r>
          </a:p>
          <a:p>
            <a:pPr marL="0" indent="0">
              <a:buNone/>
            </a:pPr>
            <a:r>
              <a:rPr lang="en-IN" sz="5600" dirty="0" err="1"/>
              <a:t>var</a:t>
            </a:r>
            <a:r>
              <a:rPr lang="en-IN" sz="5600" dirty="0"/>
              <a:t> </a:t>
            </a:r>
            <a:r>
              <a:rPr lang="en-IN" sz="5600" dirty="0" err="1"/>
              <a:t>repl</a:t>
            </a:r>
            <a:r>
              <a:rPr lang="en-IN" sz="5600" dirty="0"/>
              <a:t> = require("</a:t>
            </a:r>
            <a:r>
              <a:rPr lang="en-IN" sz="5600" dirty="0" err="1"/>
              <a:t>repl</a:t>
            </a:r>
            <a:r>
              <a:rPr lang="en-IN" sz="5600" dirty="0"/>
              <a:t>");</a:t>
            </a:r>
          </a:p>
          <a:p>
            <a:pPr marL="0" indent="0">
              <a:buNone/>
            </a:pPr>
            <a:r>
              <a:rPr lang="en-IN" sz="5600" dirty="0" err="1"/>
              <a:t>repl.start</a:t>
            </a:r>
            <a:r>
              <a:rPr lang="en-IN" sz="5600" dirty="0"/>
              <a:t>({}).</a:t>
            </a:r>
            <a:r>
              <a:rPr lang="en-IN" sz="5600" dirty="0" err="1"/>
              <a:t>context.foo</a:t>
            </a:r>
            <a:r>
              <a:rPr lang="en-IN" sz="5600" dirty="0"/>
              <a:t> = "Hello REPL";</a:t>
            </a:r>
          </a:p>
          <a:p>
            <a:endParaRPr lang="en-IN" dirty="0"/>
          </a:p>
        </p:txBody>
      </p:sp>
    </p:spTree>
    <p:extLst>
      <p:ext uri="{BB962C8B-B14F-4D97-AF65-F5344CB8AC3E}">
        <p14:creationId xmlns:p14="http://schemas.microsoft.com/office/powerpoint/2010/main" val="2681779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Node Module System</a:t>
            </a:r>
          </a:p>
        </p:txBody>
      </p:sp>
      <p:sp>
        <p:nvSpPr>
          <p:cNvPr id="3" name="Content Placeholder 2"/>
          <p:cNvSpPr>
            <a:spLocks noGrp="1"/>
          </p:cNvSpPr>
          <p:nvPr>
            <p:ph idx="1"/>
          </p:nvPr>
        </p:nvSpPr>
        <p:spPr/>
        <p:txBody>
          <a:bodyPr/>
          <a:lstStyle/>
          <a:p>
            <a:pPr marL="0" indent="0">
              <a:buNone/>
            </a:pPr>
            <a:r>
              <a:rPr lang="en-IN" dirty="0"/>
              <a:t>Managing Modules involves:</a:t>
            </a:r>
          </a:p>
          <a:p>
            <a:r>
              <a:rPr lang="en-IN" dirty="0"/>
              <a:t>Installing Packages</a:t>
            </a:r>
          </a:p>
          <a:p>
            <a:r>
              <a:rPr lang="en-IN" dirty="0"/>
              <a:t>Retrieving Package Location</a:t>
            </a:r>
          </a:p>
          <a:p>
            <a:r>
              <a:rPr lang="en-IN" dirty="0"/>
              <a:t>Global packages</a:t>
            </a:r>
          </a:p>
          <a:p>
            <a:r>
              <a:rPr lang="en-IN" dirty="0"/>
              <a:t>Linking and unlinking packages</a:t>
            </a:r>
          </a:p>
          <a:p>
            <a:r>
              <a:rPr lang="en-IN" dirty="0"/>
              <a:t>Updating packages</a:t>
            </a:r>
          </a:p>
          <a:p>
            <a:r>
              <a:rPr lang="en-IN" dirty="0" smtClean="0"/>
              <a:t>Uninstalling </a:t>
            </a:r>
            <a:r>
              <a:rPr lang="en-IN" dirty="0"/>
              <a:t>Packages</a:t>
            </a:r>
          </a:p>
          <a:p>
            <a:endParaRPr lang="en-IN" dirty="0"/>
          </a:p>
        </p:txBody>
      </p:sp>
    </p:spTree>
    <p:extLst>
      <p:ext uri="{BB962C8B-B14F-4D97-AF65-F5344CB8AC3E}">
        <p14:creationId xmlns:p14="http://schemas.microsoft.com/office/powerpoint/2010/main" val="3154188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Node Module System</a:t>
            </a:r>
          </a:p>
        </p:txBody>
      </p:sp>
      <p:sp>
        <p:nvSpPr>
          <p:cNvPr id="3" name="Content Placeholder 2"/>
          <p:cNvSpPr>
            <a:spLocks noGrp="1"/>
          </p:cNvSpPr>
          <p:nvPr>
            <p:ph idx="1"/>
          </p:nvPr>
        </p:nvSpPr>
        <p:spPr/>
        <p:txBody>
          <a:bodyPr/>
          <a:lstStyle/>
          <a:p>
            <a:pPr marL="0" indent="0">
              <a:buNone/>
            </a:pPr>
            <a:r>
              <a:rPr lang="en-IN" dirty="0" smtClean="0"/>
              <a:t>installing Packages:</a:t>
            </a:r>
            <a:endParaRPr lang="en-IN" dirty="0"/>
          </a:p>
          <a:p>
            <a:pPr marL="0" indent="0">
              <a:buNone/>
            </a:pPr>
            <a:r>
              <a:rPr lang="en-IN" dirty="0"/>
              <a:t>Syntax:</a:t>
            </a:r>
          </a:p>
          <a:p>
            <a:r>
              <a:rPr lang="en-IN" dirty="0" err="1"/>
              <a:t>npm</a:t>
            </a:r>
            <a:r>
              <a:rPr lang="en-IN" dirty="0"/>
              <a:t> install module-name options</a:t>
            </a:r>
          </a:p>
          <a:p>
            <a:r>
              <a:rPr lang="en-IN" dirty="0"/>
              <a:t>Options are g(global), i(interactive)</a:t>
            </a:r>
          </a:p>
          <a:p>
            <a:pPr marL="0" indent="0">
              <a:buNone/>
            </a:pPr>
            <a:r>
              <a:rPr lang="en-IN" dirty="0"/>
              <a:t>Example:</a:t>
            </a:r>
          </a:p>
          <a:p>
            <a:r>
              <a:rPr lang="en-IN" dirty="0" err="1"/>
              <a:t>npm</a:t>
            </a:r>
            <a:r>
              <a:rPr lang="en-IN" dirty="0"/>
              <a:t> install express -g</a:t>
            </a:r>
          </a:p>
          <a:p>
            <a:endParaRPr lang="en-IN" dirty="0"/>
          </a:p>
        </p:txBody>
      </p:sp>
    </p:spTree>
    <p:extLst>
      <p:ext uri="{BB962C8B-B14F-4D97-AF65-F5344CB8AC3E}">
        <p14:creationId xmlns:p14="http://schemas.microsoft.com/office/powerpoint/2010/main" val="1043242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Node Module System</a:t>
            </a:r>
          </a:p>
        </p:txBody>
      </p:sp>
      <p:sp>
        <p:nvSpPr>
          <p:cNvPr id="3" name="Content Placeholder 2"/>
          <p:cNvSpPr>
            <a:spLocks noGrp="1"/>
          </p:cNvSpPr>
          <p:nvPr>
            <p:ph idx="1"/>
          </p:nvPr>
        </p:nvSpPr>
        <p:spPr/>
        <p:txBody>
          <a:bodyPr>
            <a:normAutofit fontScale="62500" lnSpcReduction="20000"/>
          </a:bodyPr>
          <a:lstStyle/>
          <a:p>
            <a:pPr marL="0" indent="0">
              <a:buNone/>
            </a:pPr>
            <a:r>
              <a:rPr lang="en-IN" b="1" dirty="0"/>
              <a:t>Package Locations</a:t>
            </a:r>
            <a:endParaRPr lang="en-IN" dirty="0"/>
          </a:p>
          <a:p>
            <a:r>
              <a:rPr lang="en-US" dirty="0"/>
              <a:t>When packages are installed, they are saved somewhere on your local machine. Typically, this location is a subdirectory named </a:t>
            </a:r>
            <a:r>
              <a:rPr lang="en-US" dirty="0" err="1"/>
              <a:t>node_modules</a:t>
            </a:r>
            <a:r>
              <a:rPr lang="en-US" dirty="0"/>
              <a:t> within your current directory. To determine the location, use the command “</a:t>
            </a:r>
            <a:r>
              <a:rPr lang="en-US" dirty="0" err="1"/>
              <a:t>npm</a:t>
            </a:r>
            <a:r>
              <a:rPr lang="en-US" dirty="0"/>
              <a:t> root”.</a:t>
            </a:r>
          </a:p>
          <a:p>
            <a:pPr marL="0" indent="0">
              <a:buNone/>
            </a:pPr>
            <a:endParaRPr lang="en-IN" dirty="0"/>
          </a:p>
          <a:p>
            <a:pPr marL="0" indent="0">
              <a:buNone/>
            </a:pPr>
            <a:r>
              <a:rPr lang="en-IN" b="1" dirty="0"/>
              <a:t>Global Packages</a:t>
            </a:r>
            <a:endParaRPr lang="en-IN" dirty="0"/>
          </a:p>
          <a:p>
            <a:r>
              <a:rPr lang="en-US" dirty="0"/>
              <a:t>Packages, as described thus far, are libraries that are included in your program. Referred to as local packages, these must</a:t>
            </a:r>
          </a:p>
          <a:p>
            <a:r>
              <a:rPr lang="en-US" dirty="0"/>
              <a:t>be installed in every project using them. Another type of package, known as a global package, needs to be installed</a:t>
            </a:r>
          </a:p>
          <a:p>
            <a:r>
              <a:rPr lang="en-US" dirty="0"/>
              <a:t>in only one location. Although global packages typically do not include code libraries, they can. As a rule of thumb,</a:t>
            </a:r>
          </a:p>
          <a:p>
            <a:r>
              <a:rPr lang="en-US" dirty="0"/>
              <a:t>global packages normally contain command line tools, which should be included in the PATH environment variable</a:t>
            </a:r>
          </a:p>
          <a:p>
            <a:endParaRPr lang="en-IN" dirty="0"/>
          </a:p>
        </p:txBody>
      </p:sp>
    </p:spTree>
    <p:extLst>
      <p:ext uri="{BB962C8B-B14F-4D97-AF65-F5344CB8AC3E}">
        <p14:creationId xmlns:p14="http://schemas.microsoft.com/office/powerpoint/2010/main" val="726507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Node Module System</a:t>
            </a:r>
          </a:p>
        </p:txBody>
      </p:sp>
      <p:sp>
        <p:nvSpPr>
          <p:cNvPr id="3" name="Content Placeholder 2"/>
          <p:cNvSpPr>
            <a:spLocks noGrp="1"/>
          </p:cNvSpPr>
          <p:nvPr>
            <p:ph idx="1"/>
          </p:nvPr>
        </p:nvSpPr>
        <p:spPr/>
        <p:txBody>
          <a:bodyPr>
            <a:normAutofit fontScale="25000" lnSpcReduction="20000"/>
          </a:bodyPr>
          <a:lstStyle/>
          <a:p>
            <a:pPr marL="0" indent="0">
              <a:buNone/>
            </a:pPr>
            <a:r>
              <a:rPr lang="en-US" sz="6800" b="1" dirty="0"/>
              <a:t>Linking Packages and Unlinking </a:t>
            </a:r>
            <a:r>
              <a:rPr lang="en-US" sz="6800" b="1" dirty="0" smtClean="0"/>
              <a:t>Packages</a:t>
            </a:r>
            <a:endParaRPr lang="en-IN" sz="6800" dirty="0"/>
          </a:p>
          <a:p>
            <a:r>
              <a:rPr lang="en-US" sz="6800" dirty="0"/>
              <a:t>Using </a:t>
            </a:r>
            <a:r>
              <a:rPr lang="en-US" sz="6800" b="1" dirty="0" err="1"/>
              <a:t>npm</a:t>
            </a:r>
            <a:r>
              <a:rPr lang="en-US" sz="6800" b="1" dirty="0"/>
              <a:t>, </a:t>
            </a:r>
            <a:r>
              <a:rPr lang="en-US" sz="6800" dirty="0"/>
              <a:t>you can create links to local packages. When you link to a package, it can be referenced as if it were a global package. This is especially useful if you are developing a module and want another project to reference your local copy of the module. Linking is also useful if you want to deploy your module without publishing it to the public </a:t>
            </a:r>
            <a:r>
              <a:rPr lang="en-US" sz="6800" dirty="0" err="1"/>
              <a:t>npm</a:t>
            </a:r>
            <a:r>
              <a:rPr lang="en-US" sz="6800" dirty="0"/>
              <a:t> registry</a:t>
            </a:r>
            <a:r>
              <a:rPr lang="en-US" sz="6800" dirty="0" smtClean="0"/>
              <a:t>..</a:t>
            </a:r>
            <a:endParaRPr lang="en-IN" sz="6800" dirty="0"/>
          </a:p>
          <a:p>
            <a:r>
              <a:rPr lang="en-US" sz="6800" dirty="0"/>
              <a:t>The process for removing linked modules is very similar to the process for creating them. To remove a linked module from an application, use the </a:t>
            </a:r>
            <a:r>
              <a:rPr lang="en-US" sz="6800" dirty="0" err="1"/>
              <a:t>npm</a:t>
            </a:r>
            <a:r>
              <a:rPr lang="en-US" sz="6800" dirty="0"/>
              <a:t> unlink command, followed by the name</a:t>
            </a:r>
            <a:r>
              <a:rPr lang="en-US" sz="6800" dirty="0" smtClean="0"/>
              <a:t>.</a:t>
            </a:r>
            <a:r>
              <a:rPr lang="en-IN" sz="6800" dirty="0"/>
              <a:t> </a:t>
            </a:r>
          </a:p>
          <a:p>
            <a:pPr marL="0" indent="0">
              <a:buNone/>
            </a:pPr>
            <a:r>
              <a:rPr lang="en-IN" sz="6800" b="1" dirty="0"/>
              <a:t>Updating Packages</a:t>
            </a:r>
            <a:endParaRPr lang="en-IN" sz="6800" dirty="0"/>
          </a:p>
          <a:p>
            <a:r>
              <a:rPr lang="en-US" sz="6800" dirty="0"/>
              <a:t>Since any package that is actively developed eventually releases a new version, your copy will become outdated. To determine if your copy is out of date, run </a:t>
            </a:r>
            <a:r>
              <a:rPr lang="en-US" sz="6800" dirty="0" err="1"/>
              <a:t>npm</a:t>
            </a:r>
            <a:r>
              <a:rPr lang="en-US" sz="6800" dirty="0"/>
              <a:t> outdated in your project </a:t>
            </a:r>
            <a:r>
              <a:rPr lang="en-US" sz="6800" dirty="0" smtClean="0"/>
              <a:t>directory</a:t>
            </a:r>
            <a:r>
              <a:rPr lang="en-IN" sz="6800" dirty="0"/>
              <a:t> </a:t>
            </a:r>
          </a:p>
          <a:p>
            <a:r>
              <a:rPr lang="en-US" sz="6800" dirty="0"/>
              <a:t>To update any outdated local packages, use the </a:t>
            </a:r>
            <a:r>
              <a:rPr lang="en-US" sz="6800" dirty="0" err="1"/>
              <a:t>npm</a:t>
            </a:r>
            <a:r>
              <a:rPr lang="en-US" sz="6800" dirty="0"/>
              <a:t> update command. Much like outdated, update works on all local packages by default. Again, you can target individual modules by specifying their names. You can also update global packages using the -g option. In Listing 6</a:t>
            </a:r>
            <a:r>
              <a:rPr lang="en-US" sz="6800" dirty="0" smtClean="0"/>
              <a:t>, </a:t>
            </a:r>
            <a:r>
              <a:rPr lang="en-US" sz="6800" dirty="0" err="1"/>
              <a:t>npm</a:t>
            </a:r>
            <a:r>
              <a:rPr lang="en-US" sz="6800" dirty="0"/>
              <a:t> updates itself using the -g option.</a:t>
            </a:r>
          </a:p>
          <a:p>
            <a:pPr marL="0" indent="0">
              <a:buNone/>
            </a:pPr>
            <a:r>
              <a:rPr lang="en-US" sz="6800" b="1" dirty="0"/>
              <a:t>Listing 6</a:t>
            </a:r>
            <a:r>
              <a:rPr lang="en-US" sz="6800" b="1" dirty="0" smtClean="0"/>
              <a:t>. </a:t>
            </a:r>
            <a:r>
              <a:rPr lang="en-US" sz="6800" dirty="0"/>
              <a:t>Updating </a:t>
            </a:r>
            <a:r>
              <a:rPr lang="en-US" sz="6800" dirty="0" err="1"/>
              <a:t>npm</a:t>
            </a:r>
            <a:r>
              <a:rPr lang="en-US" sz="6800" dirty="0"/>
              <a:t> Using </a:t>
            </a:r>
            <a:r>
              <a:rPr lang="en-US" sz="6800" dirty="0" err="1"/>
              <a:t>npm</a:t>
            </a:r>
            <a:r>
              <a:rPr lang="en-US" sz="6800" dirty="0"/>
              <a:t> update</a:t>
            </a:r>
          </a:p>
          <a:p>
            <a:pPr marL="0" indent="0">
              <a:buNone/>
            </a:pPr>
            <a:r>
              <a:rPr lang="en-IN" sz="6800" dirty="0"/>
              <a:t>$ </a:t>
            </a:r>
            <a:r>
              <a:rPr lang="en-IN" sz="6800" dirty="0" err="1"/>
              <a:t>npm</a:t>
            </a:r>
            <a:r>
              <a:rPr lang="en-IN" sz="6800" dirty="0"/>
              <a:t> update </a:t>
            </a:r>
            <a:r>
              <a:rPr lang="en-IN" sz="6800" dirty="0" err="1"/>
              <a:t>npm</a:t>
            </a:r>
            <a:r>
              <a:rPr lang="en-IN" sz="6800" dirty="0"/>
              <a:t> –g</a:t>
            </a:r>
          </a:p>
          <a:p>
            <a:endParaRPr lang="en-IN" dirty="0"/>
          </a:p>
        </p:txBody>
      </p:sp>
    </p:spTree>
    <p:extLst>
      <p:ext uri="{BB962C8B-B14F-4D97-AF65-F5344CB8AC3E}">
        <p14:creationId xmlns:p14="http://schemas.microsoft.com/office/powerpoint/2010/main" val="4057401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Node Module System</a:t>
            </a:r>
          </a:p>
        </p:txBody>
      </p:sp>
      <p:sp>
        <p:nvSpPr>
          <p:cNvPr id="3" name="Content Placeholder 2"/>
          <p:cNvSpPr>
            <a:spLocks noGrp="1"/>
          </p:cNvSpPr>
          <p:nvPr>
            <p:ph idx="1"/>
          </p:nvPr>
        </p:nvSpPr>
        <p:spPr/>
        <p:txBody>
          <a:bodyPr>
            <a:normAutofit fontScale="92500" lnSpcReduction="10000"/>
          </a:bodyPr>
          <a:lstStyle/>
          <a:p>
            <a:pPr marL="0" indent="0">
              <a:buNone/>
            </a:pPr>
            <a:r>
              <a:rPr lang="en-IN" b="1" dirty="0"/>
              <a:t>Uninstalling Packages</a:t>
            </a:r>
            <a:endParaRPr lang="en-IN" dirty="0"/>
          </a:p>
          <a:p>
            <a:pPr algn="just"/>
            <a:r>
              <a:rPr lang="en-US" dirty="0"/>
              <a:t>To remove a package, use either the </a:t>
            </a:r>
            <a:r>
              <a:rPr lang="en-US" dirty="0" err="1"/>
              <a:t>npm</a:t>
            </a:r>
            <a:r>
              <a:rPr lang="en-US" dirty="0"/>
              <a:t> uninstall or </a:t>
            </a:r>
            <a:r>
              <a:rPr lang="en-US" dirty="0" err="1"/>
              <a:t>npm</a:t>
            </a:r>
            <a:r>
              <a:rPr lang="en-US" dirty="0"/>
              <a:t> </a:t>
            </a:r>
            <a:r>
              <a:rPr lang="en-US" dirty="0" err="1"/>
              <a:t>rm</a:t>
            </a:r>
            <a:r>
              <a:rPr lang="en-US" dirty="0"/>
              <a:t> command (the two commands can be used interchangeably), and specify one or more packages to be removed. You can also remove global packages by providing the -g option. Listing 4-23 shows how to remove the commander module using </a:t>
            </a:r>
            <a:r>
              <a:rPr lang="en-US" dirty="0" err="1"/>
              <a:t>npm</a:t>
            </a:r>
            <a:r>
              <a:rPr lang="en-US" dirty="0"/>
              <a:t> rm.</a:t>
            </a:r>
          </a:p>
          <a:p>
            <a:pPr marL="0" indent="0">
              <a:buNone/>
            </a:pPr>
            <a:r>
              <a:rPr lang="en-US" b="1" dirty="0"/>
              <a:t>Listing </a:t>
            </a:r>
            <a:r>
              <a:rPr lang="en-US" b="1" dirty="0" smtClean="0"/>
              <a:t>7. </a:t>
            </a:r>
            <a:r>
              <a:rPr lang="en-US" dirty="0"/>
              <a:t>Uninstalling commander Using </a:t>
            </a:r>
            <a:r>
              <a:rPr lang="en-US" dirty="0" err="1"/>
              <a:t>npm</a:t>
            </a:r>
            <a:r>
              <a:rPr lang="en-US" dirty="0"/>
              <a:t> </a:t>
            </a:r>
            <a:r>
              <a:rPr lang="en-US" dirty="0" err="1"/>
              <a:t>rm</a:t>
            </a:r>
            <a:endParaRPr lang="en-US" dirty="0"/>
          </a:p>
          <a:p>
            <a:r>
              <a:rPr lang="en-IN" dirty="0"/>
              <a:t>$ </a:t>
            </a:r>
            <a:r>
              <a:rPr lang="en-IN" dirty="0" err="1"/>
              <a:t>npm</a:t>
            </a:r>
            <a:r>
              <a:rPr lang="en-IN" dirty="0"/>
              <a:t> </a:t>
            </a:r>
            <a:r>
              <a:rPr lang="en-IN" dirty="0" err="1"/>
              <a:t>rm</a:t>
            </a:r>
            <a:r>
              <a:rPr lang="en-IN" dirty="0"/>
              <a:t> commander</a:t>
            </a:r>
          </a:p>
          <a:p>
            <a:endParaRPr lang="en-IN" dirty="0"/>
          </a:p>
        </p:txBody>
      </p:sp>
    </p:spTree>
    <p:extLst>
      <p:ext uri="{BB962C8B-B14F-4D97-AF65-F5344CB8AC3E}">
        <p14:creationId xmlns:p14="http://schemas.microsoft.com/office/powerpoint/2010/main" val="783769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Node Module System</a:t>
            </a:r>
          </a:p>
        </p:txBody>
      </p:sp>
      <p:sp>
        <p:nvSpPr>
          <p:cNvPr id="3" name="Content Placeholder 2"/>
          <p:cNvSpPr>
            <a:spLocks noGrp="1"/>
          </p:cNvSpPr>
          <p:nvPr>
            <p:ph idx="1"/>
          </p:nvPr>
        </p:nvSpPr>
        <p:spPr/>
        <p:txBody>
          <a:bodyPr>
            <a:normAutofit fontScale="70000" lnSpcReduction="20000"/>
          </a:bodyPr>
          <a:lstStyle/>
          <a:p>
            <a:pPr marL="0" indent="0">
              <a:buNone/>
            </a:pPr>
            <a:r>
              <a:rPr lang="en-IN" dirty="0"/>
              <a:t>The </a:t>
            </a:r>
            <a:r>
              <a:rPr lang="en-IN" b="1" dirty="0"/>
              <a:t>require() </a:t>
            </a:r>
            <a:r>
              <a:rPr lang="en-IN" dirty="0"/>
              <a:t>Function </a:t>
            </a:r>
          </a:p>
          <a:p>
            <a:r>
              <a:rPr lang="en-US" dirty="0" smtClean="0"/>
              <a:t>Node packages are managed using </a:t>
            </a:r>
            <a:r>
              <a:rPr lang="en-US" dirty="0" err="1" smtClean="0"/>
              <a:t>nmp</a:t>
            </a:r>
            <a:r>
              <a:rPr lang="en-US" dirty="0" smtClean="0"/>
              <a:t>, but it is important to import that package .</a:t>
            </a:r>
          </a:p>
          <a:p>
            <a:r>
              <a:rPr lang="en-US" dirty="0" smtClean="0"/>
              <a:t>The require function import packages for us.</a:t>
            </a:r>
          </a:p>
          <a:p>
            <a:r>
              <a:rPr lang="en-US" dirty="0"/>
              <a:t>require() accepts a single argument, a string specifying the module to load.</a:t>
            </a:r>
          </a:p>
          <a:p>
            <a:r>
              <a:rPr lang="en-US" dirty="0"/>
              <a:t>If the specified module path exists, require() returns an object that can be used to interface with the module</a:t>
            </a:r>
            <a:r>
              <a:rPr lang="en-US" dirty="0" smtClean="0"/>
              <a:t>.</a:t>
            </a:r>
          </a:p>
          <a:p>
            <a:r>
              <a:rPr lang="en-US" dirty="0"/>
              <a:t>If the module cannot be located an exception is thrown</a:t>
            </a:r>
            <a:r>
              <a:rPr lang="en-US" dirty="0" smtClean="0"/>
              <a:t>.</a:t>
            </a:r>
          </a:p>
          <a:p>
            <a:r>
              <a:rPr lang="en-US" dirty="0"/>
              <a:t>Listing  shows how the commander module is </a:t>
            </a:r>
            <a:r>
              <a:rPr lang="en-US" dirty="0" smtClean="0"/>
              <a:t>imported into </a:t>
            </a:r>
            <a:r>
              <a:rPr lang="en-US" dirty="0"/>
              <a:t>a program using the require() function.</a:t>
            </a:r>
          </a:p>
          <a:p>
            <a:pPr marL="0" indent="0">
              <a:buNone/>
            </a:pPr>
            <a:r>
              <a:rPr lang="en-US" b="1" dirty="0"/>
              <a:t>Listing </a:t>
            </a:r>
            <a:r>
              <a:rPr lang="en-US" b="1" dirty="0" smtClean="0"/>
              <a:t>8 </a:t>
            </a:r>
            <a:r>
              <a:rPr lang="en-US" dirty="0"/>
              <a:t>Using the require() Function</a:t>
            </a:r>
          </a:p>
          <a:p>
            <a:pPr marL="0" indent="0">
              <a:buNone/>
            </a:pPr>
            <a:r>
              <a:rPr lang="en-IN" dirty="0" err="1"/>
              <a:t>var</a:t>
            </a:r>
            <a:r>
              <a:rPr lang="en-IN" dirty="0"/>
              <a:t> commander = require("commander")</a:t>
            </a:r>
          </a:p>
          <a:p>
            <a:endParaRPr lang="en-US" dirty="0" smtClean="0"/>
          </a:p>
          <a:p>
            <a:endParaRPr lang="en-IN" dirty="0"/>
          </a:p>
        </p:txBody>
      </p:sp>
    </p:spTree>
    <p:extLst>
      <p:ext uri="{BB962C8B-B14F-4D97-AF65-F5344CB8AC3E}">
        <p14:creationId xmlns:p14="http://schemas.microsoft.com/office/powerpoint/2010/main" val="1012980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 Systems</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It is </a:t>
            </a:r>
            <a:r>
              <a:rPr lang="en-US" dirty="0"/>
              <a:t>used to handle file operations like creating, reading, deleting, etc. Node.js provides an inbuilt module called FS (File System).</a:t>
            </a:r>
          </a:p>
          <a:p>
            <a:r>
              <a:rPr lang="en-US" dirty="0"/>
              <a:t> Node.js gives the functionality of file I/O by providing wrappers around the standard POSIX functions.</a:t>
            </a:r>
          </a:p>
          <a:p>
            <a:r>
              <a:rPr lang="en-US" dirty="0"/>
              <a:t>All file system operations can have synchronous and asynchronous forms depending upon user requirements.</a:t>
            </a:r>
          </a:p>
          <a:p>
            <a:pPr fontAlgn="base"/>
            <a:r>
              <a:rPr lang="en-US" dirty="0"/>
              <a:t>To use this File System module, use the require() method</a:t>
            </a:r>
            <a:r>
              <a:rPr lang="en-US" dirty="0" smtClean="0"/>
              <a:t>:</a:t>
            </a:r>
          </a:p>
          <a:p>
            <a:pPr marL="0" indent="0" fontAlgn="base">
              <a:buNone/>
            </a:pPr>
            <a:r>
              <a:rPr lang="en-US" dirty="0" err="1"/>
              <a:t>var</a:t>
            </a:r>
            <a:r>
              <a:rPr lang="en-US" dirty="0"/>
              <a:t> </a:t>
            </a:r>
            <a:r>
              <a:rPr lang="en-US" dirty="0" err="1"/>
              <a:t>fs</a:t>
            </a:r>
            <a:r>
              <a:rPr lang="en-US" dirty="0"/>
              <a:t> = require('</a:t>
            </a:r>
            <a:r>
              <a:rPr lang="en-US" dirty="0" err="1"/>
              <a:t>fs</a:t>
            </a:r>
            <a:r>
              <a:rPr lang="en-US" dirty="0"/>
              <a:t>');</a:t>
            </a:r>
            <a:endParaRPr lang="en-IN" dirty="0"/>
          </a:p>
          <a:p>
            <a:pPr marL="0" indent="0" fontAlgn="base">
              <a:buNone/>
            </a:pPr>
            <a:endParaRPr lang="en-US" dirty="0"/>
          </a:p>
          <a:p>
            <a:endParaRPr lang="en-IN" dirty="0"/>
          </a:p>
        </p:txBody>
      </p:sp>
    </p:spTree>
    <p:extLst>
      <p:ext uri="{BB962C8B-B14F-4D97-AF65-F5344CB8AC3E}">
        <p14:creationId xmlns:p14="http://schemas.microsoft.com/office/powerpoint/2010/main" val="77015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 Systems</a:t>
            </a:r>
          </a:p>
        </p:txBody>
      </p:sp>
      <p:sp>
        <p:nvSpPr>
          <p:cNvPr id="3" name="Content Placeholder 2"/>
          <p:cNvSpPr>
            <a:spLocks noGrp="1"/>
          </p:cNvSpPr>
          <p:nvPr>
            <p:ph idx="1"/>
          </p:nvPr>
        </p:nvSpPr>
        <p:spPr/>
        <p:txBody>
          <a:bodyPr/>
          <a:lstStyle/>
          <a:p>
            <a:pPr marL="0" indent="0" fontAlgn="base">
              <a:buNone/>
            </a:pPr>
            <a:r>
              <a:rPr lang="en-US" b="1" dirty="0"/>
              <a:t>Common use for File System module:</a:t>
            </a:r>
            <a:endParaRPr lang="en-US" dirty="0"/>
          </a:p>
          <a:p>
            <a:pPr fontAlgn="base"/>
            <a:r>
              <a:rPr lang="en-US" dirty="0"/>
              <a:t>Read Files</a:t>
            </a:r>
          </a:p>
          <a:p>
            <a:pPr fontAlgn="base"/>
            <a:r>
              <a:rPr lang="en-US" dirty="0"/>
              <a:t>Write Files</a:t>
            </a:r>
          </a:p>
          <a:p>
            <a:pPr fontAlgn="base"/>
            <a:r>
              <a:rPr lang="en-US" dirty="0"/>
              <a:t>Append Files</a:t>
            </a:r>
          </a:p>
          <a:p>
            <a:pPr fontAlgn="base"/>
            <a:r>
              <a:rPr lang="en-US" dirty="0"/>
              <a:t>Close Files</a:t>
            </a:r>
          </a:p>
          <a:p>
            <a:pPr fontAlgn="base"/>
            <a:r>
              <a:rPr lang="en-US" dirty="0"/>
              <a:t>Delete Files</a:t>
            </a:r>
          </a:p>
          <a:p>
            <a:endParaRPr lang="en-IN" dirty="0"/>
          </a:p>
        </p:txBody>
      </p:sp>
    </p:spTree>
    <p:extLst>
      <p:ext uri="{BB962C8B-B14F-4D97-AF65-F5344CB8AC3E}">
        <p14:creationId xmlns:p14="http://schemas.microsoft.com/office/powerpoint/2010/main" val="2807729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Node.js</a:t>
            </a:r>
            <a:endParaRPr lang="en-IN" dirty="0"/>
          </a:p>
        </p:txBody>
      </p:sp>
      <p:sp>
        <p:nvSpPr>
          <p:cNvPr id="3" name="Content Placeholder 2"/>
          <p:cNvSpPr>
            <a:spLocks noGrp="1"/>
          </p:cNvSpPr>
          <p:nvPr>
            <p:ph idx="1"/>
          </p:nvPr>
        </p:nvSpPr>
        <p:spPr/>
        <p:txBody>
          <a:bodyPr>
            <a:normAutofit lnSpcReduction="10000"/>
          </a:bodyPr>
          <a:lstStyle/>
          <a:p>
            <a:r>
              <a:rPr lang="en-US" dirty="0" smtClean="0"/>
              <a:t>In a simple word, it is server-side JavaScript.</a:t>
            </a:r>
          </a:p>
          <a:p>
            <a:r>
              <a:rPr lang="en-US" dirty="0" smtClean="0"/>
              <a:t>Before node.js execution environment was limited to browser only. Now we can execute from command prompt also. So, it is a command-line tool</a:t>
            </a:r>
          </a:p>
          <a:p>
            <a:r>
              <a:rPr lang="en-US" dirty="0" smtClean="0"/>
              <a:t>High performance network applications framework, well-optimized for high concurrent environments.</a:t>
            </a:r>
          </a:p>
          <a:p>
            <a:r>
              <a:rPr lang="en-US" dirty="0" smtClean="0"/>
              <a:t>It is written in both JavaScript and C++.</a:t>
            </a:r>
          </a:p>
          <a:p>
            <a:endParaRPr lang="en-US" dirty="0" smtClean="0"/>
          </a:p>
          <a:p>
            <a:endParaRPr lang="en-IN" dirty="0"/>
          </a:p>
        </p:txBody>
      </p:sp>
    </p:spTree>
    <p:extLst>
      <p:ext uri="{BB962C8B-B14F-4D97-AF65-F5344CB8AC3E}">
        <p14:creationId xmlns:p14="http://schemas.microsoft.com/office/powerpoint/2010/main" val="975583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 Systems</a:t>
            </a:r>
          </a:p>
        </p:txBody>
      </p:sp>
      <p:sp>
        <p:nvSpPr>
          <p:cNvPr id="3" name="Content Placeholder 2"/>
          <p:cNvSpPr>
            <a:spLocks noGrp="1"/>
          </p:cNvSpPr>
          <p:nvPr>
            <p:ph idx="1"/>
          </p:nvPr>
        </p:nvSpPr>
        <p:spPr/>
        <p:txBody>
          <a:bodyPr>
            <a:normAutofit fontScale="85000" lnSpcReduction="20000"/>
          </a:bodyPr>
          <a:lstStyle/>
          <a:p>
            <a:pPr marL="0" indent="0">
              <a:buNone/>
            </a:pPr>
            <a:r>
              <a:rPr lang="en-IN" b="1" dirty="0"/>
              <a:t>Read File:</a:t>
            </a:r>
          </a:p>
          <a:p>
            <a:pPr marL="0" indent="0">
              <a:buNone/>
            </a:pPr>
            <a:r>
              <a:rPr lang="en-IN" dirty="0" err="1"/>
              <a:t>var</a:t>
            </a:r>
            <a:r>
              <a:rPr lang="en-IN" dirty="0"/>
              <a:t> </a:t>
            </a:r>
            <a:r>
              <a:rPr lang="en-IN" dirty="0" err="1"/>
              <a:t>fs</a:t>
            </a:r>
            <a:r>
              <a:rPr lang="en-IN" dirty="0"/>
              <a:t> = require("</a:t>
            </a:r>
            <a:r>
              <a:rPr lang="en-IN" dirty="0" err="1"/>
              <a:t>fs</a:t>
            </a:r>
            <a:r>
              <a:rPr lang="en-IN" dirty="0"/>
              <a:t>");</a:t>
            </a:r>
          </a:p>
          <a:p>
            <a:pPr marL="0" indent="0">
              <a:buNone/>
            </a:pPr>
            <a:endParaRPr lang="en-IN" dirty="0"/>
          </a:p>
          <a:p>
            <a:pPr marL="0" indent="0">
              <a:buNone/>
            </a:pPr>
            <a:r>
              <a:rPr lang="en-IN" dirty="0"/>
              <a:t>// Asynchronous read</a:t>
            </a:r>
          </a:p>
          <a:p>
            <a:pPr marL="0" indent="0">
              <a:buNone/>
            </a:pPr>
            <a:r>
              <a:rPr lang="en-IN" dirty="0" err="1"/>
              <a:t>fs.readFile</a:t>
            </a:r>
            <a:r>
              <a:rPr lang="en-IN" dirty="0"/>
              <a:t>('input.txt', function (err, data) {</a:t>
            </a:r>
          </a:p>
          <a:p>
            <a:pPr marL="0" indent="0">
              <a:buNone/>
            </a:pPr>
            <a:r>
              <a:rPr lang="en-IN" dirty="0"/>
              <a:t>if (err) {</a:t>
            </a:r>
          </a:p>
          <a:p>
            <a:pPr marL="0" indent="0">
              <a:buNone/>
            </a:pPr>
            <a:r>
              <a:rPr lang="en-IN" dirty="0"/>
              <a:t>	return </a:t>
            </a:r>
            <a:r>
              <a:rPr lang="en-IN" dirty="0" err="1"/>
              <a:t>console.error</a:t>
            </a:r>
            <a:r>
              <a:rPr lang="en-IN" dirty="0"/>
              <a:t>(err);</a:t>
            </a:r>
          </a:p>
          <a:p>
            <a:pPr marL="0" indent="0">
              <a:buNone/>
            </a:pPr>
            <a:r>
              <a:rPr lang="en-IN" dirty="0"/>
              <a:t>}</a:t>
            </a:r>
          </a:p>
          <a:p>
            <a:pPr marL="0" indent="0">
              <a:buNone/>
            </a:pPr>
            <a:r>
              <a:rPr lang="en-IN" dirty="0"/>
              <a:t>console.log("Asynchronous read: " + </a:t>
            </a:r>
            <a:r>
              <a:rPr lang="en-IN" dirty="0" err="1"/>
              <a:t>data.toString</a:t>
            </a: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969258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 Systems</a:t>
            </a:r>
          </a:p>
        </p:txBody>
      </p:sp>
      <p:sp>
        <p:nvSpPr>
          <p:cNvPr id="3" name="Content Placeholder 2"/>
          <p:cNvSpPr>
            <a:spLocks noGrp="1"/>
          </p:cNvSpPr>
          <p:nvPr>
            <p:ph idx="1"/>
          </p:nvPr>
        </p:nvSpPr>
        <p:spPr/>
        <p:txBody>
          <a:bodyPr>
            <a:normAutofit fontScale="55000" lnSpcReduction="20000"/>
          </a:bodyPr>
          <a:lstStyle/>
          <a:p>
            <a:pPr marL="0" indent="0" fontAlgn="base">
              <a:buNone/>
            </a:pPr>
            <a:r>
              <a:rPr lang="en-US" b="1" dirty="0"/>
              <a:t>Open a File:</a:t>
            </a:r>
            <a:r>
              <a:rPr lang="en-US" dirty="0"/>
              <a:t> The </a:t>
            </a:r>
            <a:r>
              <a:rPr lang="en-US" dirty="0" err="1"/>
              <a:t>fs.open</a:t>
            </a:r>
            <a:r>
              <a:rPr lang="en-US" dirty="0"/>
              <a:t>() method is used to create, read, or write a file. The </a:t>
            </a:r>
            <a:r>
              <a:rPr lang="en-US" dirty="0" err="1"/>
              <a:t>fs.readFile</a:t>
            </a:r>
            <a:r>
              <a:rPr lang="en-US" dirty="0"/>
              <a:t>() method is only for reading the file and </a:t>
            </a:r>
            <a:r>
              <a:rPr lang="en-US" dirty="0" err="1"/>
              <a:t>fs.writeFile</a:t>
            </a:r>
            <a:r>
              <a:rPr lang="en-US" dirty="0"/>
              <a:t>() method is only for writing to the file, whereas </a:t>
            </a:r>
            <a:r>
              <a:rPr lang="en-US" dirty="0" err="1"/>
              <a:t>fs.open</a:t>
            </a:r>
            <a:r>
              <a:rPr lang="en-US" dirty="0"/>
              <a:t>() method does several operations on a file. First, we need to load the </a:t>
            </a:r>
            <a:r>
              <a:rPr lang="en-US" dirty="0" err="1"/>
              <a:t>fs</a:t>
            </a:r>
            <a:r>
              <a:rPr lang="en-US" dirty="0"/>
              <a:t> class which is a module to access the physical file system. </a:t>
            </a:r>
            <a:r>
              <a:rPr lang="en-US" b="1" dirty="0"/>
              <a:t>Syntax:</a:t>
            </a:r>
            <a:endParaRPr lang="en-US" dirty="0"/>
          </a:p>
          <a:p>
            <a:pPr marL="0" indent="0">
              <a:buNone/>
            </a:pPr>
            <a:r>
              <a:rPr lang="en-US" dirty="0" err="1"/>
              <a:t>fs.open</a:t>
            </a:r>
            <a:r>
              <a:rPr lang="en-US" dirty="0"/>
              <a:t>(path, flags, mode, callback)</a:t>
            </a:r>
          </a:p>
          <a:p>
            <a:pPr marL="0" indent="0">
              <a:buNone/>
            </a:pPr>
            <a:r>
              <a:rPr lang="en-IN" dirty="0" err="1"/>
              <a:t>var</a:t>
            </a:r>
            <a:r>
              <a:rPr lang="en-IN" dirty="0"/>
              <a:t> </a:t>
            </a:r>
            <a:r>
              <a:rPr lang="en-IN" dirty="0" err="1"/>
              <a:t>fs</a:t>
            </a:r>
            <a:r>
              <a:rPr lang="en-IN" dirty="0"/>
              <a:t> = require("</a:t>
            </a:r>
            <a:r>
              <a:rPr lang="en-IN" dirty="0" err="1"/>
              <a:t>fs</a:t>
            </a:r>
            <a:r>
              <a:rPr lang="en-IN" dirty="0"/>
              <a:t>");</a:t>
            </a:r>
          </a:p>
          <a:p>
            <a:pPr marL="0" indent="0">
              <a:buNone/>
            </a:pPr>
            <a:endParaRPr lang="en-IN" dirty="0"/>
          </a:p>
          <a:p>
            <a:pPr marL="0" indent="0">
              <a:buNone/>
            </a:pPr>
            <a:r>
              <a:rPr lang="en-IN" dirty="0"/>
              <a:t>// Asynchronous - Opening File</a:t>
            </a:r>
          </a:p>
          <a:p>
            <a:pPr marL="0" indent="0">
              <a:buNone/>
            </a:pPr>
            <a:r>
              <a:rPr lang="en-IN" dirty="0"/>
              <a:t>console.log("opening file!");</a:t>
            </a:r>
          </a:p>
          <a:p>
            <a:pPr marL="0" indent="0">
              <a:buNone/>
            </a:pPr>
            <a:r>
              <a:rPr lang="en-IN" dirty="0" err="1"/>
              <a:t>fs.open</a:t>
            </a:r>
            <a:r>
              <a:rPr lang="en-IN" dirty="0"/>
              <a:t>('input.txt', 'r+', function(err, </a:t>
            </a:r>
            <a:r>
              <a:rPr lang="en-IN" dirty="0" err="1"/>
              <a:t>fd</a:t>
            </a:r>
            <a:r>
              <a:rPr lang="en-IN" dirty="0"/>
              <a:t>) {</a:t>
            </a:r>
          </a:p>
          <a:p>
            <a:pPr marL="0" indent="0">
              <a:buNone/>
            </a:pPr>
            <a:r>
              <a:rPr lang="en-IN" dirty="0"/>
              <a:t>if (err) {</a:t>
            </a:r>
          </a:p>
          <a:p>
            <a:pPr marL="0" indent="0">
              <a:buNone/>
            </a:pPr>
            <a:r>
              <a:rPr lang="en-IN" dirty="0"/>
              <a:t>	return </a:t>
            </a:r>
            <a:r>
              <a:rPr lang="en-IN" dirty="0" err="1"/>
              <a:t>console.error</a:t>
            </a:r>
            <a:r>
              <a:rPr lang="en-IN" dirty="0"/>
              <a:t>(err);</a:t>
            </a:r>
          </a:p>
          <a:p>
            <a:pPr marL="0" indent="0">
              <a:buNone/>
            </a:pPr>
            <a:r>
              <a:rPr lang="en-IN" dirty="0"/>
              <a:t>}</a:t>
            </a:r>
          </a:p>
          <a:p>
            <a:pPr marL="0" indent="0">
              <a:buNone/>
            </a:pPr>
            <a:r>
              <a:rPr lang="en-IN" dirty="0"/>
              <a:t>console.log("File open successfully");	</a:t>
            </a:r>
          </a:p>
          <a:p>
            <a:pPr marL="0" indent="0">
              <a:buNone/>
            </a:pPr>
            <a:r>
              <a:rPr lang="en-IN" dirty="0"/>
              <a:t>});</a:t>
            </a:r>
          </a:p>
        </p:txBody>
      </p:sp>
    </p:spTree>
    <p:extLst>
      <p:ext uri="{BB962C8B-B14F-4D97-AF65-F5344CB8AC3E}">
        <p14:creationId xmlns:p14="http://schemas.microsoft.com/office/powerpoint/2010/main" val="1654085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 Systems</a:t>
            </a:r>
          </a:p>
        </p:txBody>
      </p:sp>
      <p:sp>
        <p:nvSpPr>
          <p:cNvPr id="3" name="Content Placeholder 2"/>
          <p:cNvSpPr>
            <a:spLocks noGrp="1"/>
          </p:cNvSpPr>
          <p:nvPr>
            <p:ph idx="1"/>
          </p:nvPr>
        </p:nvSpPr>
        <p:spPr/>
        <p:txBody>
          <a:bodyPr/>
          <a:lstStyle/>
          <a:p>
            <a:pPr marL="0" indent="0">
              <a:buNone/>
            </a:pPr>
            <a:r>
              <a:rPr lang="en-US" dirty="0" err="1"/>
              <a:t>fs.open</a:t>
            </a:r>
            <a:r>
              <a:rPr lang="en-US" dirty="0"/>
              <a:t>(path, flags, mode, callback)</a:t>
            </a:r>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728750935"/>
              </p:ext>
            </p:extLst>
          </p:nvPr>
        </p:nvGraphicFramePr>
        <p:xfrm>
          <a:off x="395536" y="2348880"/>
          <a:ext cx="8136904" cy="3947160"/>
        </p:xfrm>
        <a:graphic>
          <a:graphicData uri="http://schemas.openxmlformats.org/drawingml/2006/table">
            <a:tbl>
              <a:tblPr firstRow="1" bandRow="1">
                <a:tableStyleId>{5C22544A-7EE6-4342-B048-85BDC9FD1C3A}</a:tableStyleId>
              </a:tblPr>
              <a:tblGrid>
                <a:gridCol w="2376264"/>
                <a:gridCol w="5760640"/>
              </a:tblGrid>
              <a:tr h="370840">
                <a:tc>
                  <a:txBody>
                    <a:bodyPr/>
                    <a:lstStyle/>
                    <a:p>
                      <a:r>
                        <a:rPr lang="en-IN" dirty="0" smtClean="0"/>
                        <a:t>Parameter</a:t>
                      </a:r>
                      <a:endParaRPr lang="en-IN" dirty="0"/>
                    </a:p>
                  </a:txBody>
                  <a:tcPr/>
                </a:tc>
                <a:tc>
                  <a:txBody>
                    <a:bodyPr/>
                    <a:lstStyle/>
                    <a:p>
                      <a:r>
                        <a:rPr lang="en-IN" dirty="0" smtClean="0"/>
                        <a:t>Meaning</a:t>
                      </a:r>
                      <a:endParaRPr lang="en-IN" dirty="0"/>
                    </a:p>
                  </a:txBody>
                  <a:tcPr/>
                </a:tc>
              </a:tr>
              <a:tr h="370840">
                <a:tc>
                  <a:txBody>
                    <a:bodyPr/>
                    <a:lstStyle/>
                    <a:p>
                      <a:r>
                        <a:rPr lang="en-IN" dirty="0" smtClean="0"/>
                        <a:t>path</a:t>
                      </a:r>
                      <a:endParaRPr lang="en-IN" dirty="0"/>
                    </a:p>
                  </a:txBody>
                  <a:tcPr/>
                </a:tc>
                <a:tc>
                  <a:txBody>
                    <a:bodyPr/>
                    <a:lstStyle/>
                    <a:p>
                      <a:r>
                        <a:rPr lang="en-US" dirty="0" smtClean="0"/>
                        <a:t>It holds the name of the file to read or the entire path if stored at another location.</a:t>
                      </a:r>
                      <a:endParaRPr lang="en-IN" dirty="0"/>
                    </a:p>
                  </a:txBody>
                  <a:tcPr/>
                </a:tc>
              </a:tr>
              <a:tr h="370840">
                <a:tc>
                  <a:txBody>
                    <a:bodyPr/>
                    <a:lstStyle/>
                    <a:p>
                      <a:r>
                        <a:rPr lang="en-IN" dirty="0" smtClean="0"/>
                        <a:t>flags</a:t>
                      </a:r>
                      <a:endParaRPr lang="en-IN" dirty="0"/>
                    </a:p>
                  </a:txBody>
                  <a:tcPr/>
                </a:tc>
                <a:tc>
                  <a:txBody>
                    <a:bodyPr/>
                    <a:lstStyle/>
                    <a:p>
                      <a:r>
                        <a:rPr lang="en-US" sz="1800" b="0" i="0" kern="1200" dirty="0" smtClean="0">
                          <a:solidFill>
                            <a:schemeClr val="dk1"/>
                          </a:solidFill>
                          <a:effectLst/>
                          <a:latin typeface="+mn-lt"/>
                          <a:ea typeface="+mn-ea"/>
                          <a:cs typeface="+mn-cs"/>
                        </a:rPr>
                        <a:t>The operation in which the file has to be opened.</a:t>
                      </a:r>
                      <a:endParaRPr lang="en-IN" dirty="0"/>
                    </a:p>
                  </a:txBody>
                  <a:tcPr/>
                </a:tc>
              </a:tr>
              <a:tr h="370840">
                <a:tc>
                  <a:txBody>
                    <a:bodyPr/>
                    <a:lstStyle/>
                    <a:p>
                      <a:r>
                        <a:rPr lang="en-IN" dirty="0" smtClean="0"/>
                        <a:t>mode</a:t>
                      </a:r>
                      <a:endParaRPr lang="en-IN" dirty="0"/>
                    </a:p>
                  </a:txBody>
                  <a:tcPr/>
                </a:tc>
                <a:tc>
                  <a:txBody>
                    <a:bodyPr/>
                    <a:lstStyle/>
                    <a:p>
                      <a:r>
                        <a:rPr lang="en-US" sz="1800" b="0" i="0" kern="1200" dirty="0" smtClean="0">
                          <a:solidFill>
                            <a:schemeClr val="dk1"/>
                          </a:solidFill>
                          <a:effectLst/>
                          <a:latin typeface="+mn-lt"/>
                          <a:ea typeface="+mn-ea"/>
                          <a:cs typeface="+mn-cs"/>
                        </a:rPr>
                        <a:t>Sets the mode of the file i.e. r-read, w-write, r+ -</a:t>
                      </a:r>
                      <a:r>
                        <a:rPr lang="en-US" sz="1800" b="0" i="0" kern="1200" dirty="0" err="1" smtClean="0">
                          <a:solidFill>
                            <a:schemeClr val="dk1"/>
                          </a:solidFill>
                          <a:effectLst/>
                          <a:latin typeface="+mn-lt"/>
                          <a:ea typeface="+mn-ea"/>
                          <a:cs typeface="+mn-cs"/>
                        </a:rPr>
                        <a:t>readwrite</a:t>
                      </a:r>
                      <a:r>
                        <a:rPr lang="en-US" sz="1800" b="0" i="0" kern="1200" dirty="0" smtClean="0">
                          <a:solidFill>
                            <a:schemeClr val="dk1"/>
                          </a:solidFill>
                          <a:effectLst/>
                          <a:latin typeface="+mn-lt"/>
                          <a:ea typeface="+mn-ea"/>
                          <a:cs typeface="+mn-cs"/>
                        </a:rPr>
                        <a:t>. It sets to default as </a:t>
                      </a:r>
                      <a:r>
                        <a:rPr lang="en-US" sz="1800" b="0" i="0" kern="1200" dirty="0" err="1" smtClean="0">
                          <a:solidFill>
                            <a:schemeClr val="dk1"/>
                          </a:solidFill>
                          <a:effectLst/>
                          <a:latin typeface="+mn-lt"/>
                          <a:ea typeface="+mn-ea"/>
                          <a:cs typeface="+mn-cs"/>
                        </a:rPr>
                        <a:t>readwrite</a:t>
                      </a:r>
                      <a:r>
                        <a:rPr lang="en-US" sz="1800" b="0" i="0" kern="1200" dirty="0" smtClean="0">
                          <a:solidFill>
                            <a:schemeClr val="dk1"/>
                          </a:solidFill>
                          <a:effectLst/>
                          <a:latin typeface="+mn-lt"/>
                          <a:ea typeface="+mn-ea"/>
                          <a:cs typeface="+mn-cs"/>
                        </a:rPr>
                        <a:t>.</a:t>
                      </a:r>
                      <a:endParaRPr lang="en-IN" dirty="0"/>
                    </a:p>
                  </a:txBody>
                  <a:tcPr/>
                </a:tc>
              </a:tr>
              <a:tr h="370840">
                <a:tc rowSpan="3">
                  <a:txBody>
                    <a:bodyPr/>
                    <a:lstStyle/>
                    <a:p>
                      <a:r>
                        <a:rPr lang="en-IN" dirty="0" err="1" smtClean="0"/>
                        <a:t>callback</a:t>
                      </a:r>
                      <a:endParaRPr lang="en-IN" dirty="0"/>
                    </a:p>
                  </a:txBody>
                  <a:tcPr/>
                </a:tc>
                <a:tc>
                  <a:txBody>
                    <a:bodyPr/>
                    <a:lstStyle/>
                    <a:p>
                      <a:r>
                        <a:rPr lang="en-US" sz="1800" b="0" i="0" kern="1200" dirty="0" smtClean="0">
                          <a:solidFill>
                            <a:schemeClr val="dk1"/>
                          </a:solidFill>
                          <a:effectLst/>
                          <a:latin typeface="+mn-lt"/>
                          <a:ea typeface="+mn-ea"/>
                          <a:cs typeface="+mn-cs"/>
                        </a:rPr>
                        <a:t>It is a callback function that is called after reading a file. It takes two parameters: </a:t>
                      </a:r>
                      <a:endParaRPr lang="en-IN" dirty="0"/>
                    </a:p>
                  </a:txBody>
                  <a:tcPr/>
                </a:tc>
              </a:tr>
              <a:tr h="370840">
                <a:tc vMerge="1">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err:</a:t>
                      </a:r>
                      <a:r>
                        <a:rPr lang="en-US" sz="1800" b="0" i="0" kern="1200" dirty="0" smtClean="0">
                          <a:solidFill>
                            <a:schemeClr val="dk1"/>
                          </a:solidFill>
                          <a:effectLst/>
                          <a:latin typeface="+mn-lt"/>
                          <a:ea typeface="+mn-ea"/>
                          <a:cs typeface="+mn-cs"/>
                        </a:rPr>
                        <a:t> If any error occurs.</a:t>
                      </a:r>
                    </a:p>
                  </a:txBody>
                  <a:tcPr/>
                </a:tc>
              </a:tr>
              <a:tr h="370840">
                <a:tc vMerge="1">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data: </a:t>
                      </a:r>
                      <a:r>
                        <a:rPr lang="en-US" sz="1800" b="0" i="0" kern="1200" dirty="0" smtClean="0">
                          <a:solidFill>
                            <a:schemeClr val="dk1"/>
                          </a:solidFill>
                          <a:effectLst/>
                          <a:latin typeface="+mn-lt"/>
                          <a:ea typeface="+mn-ea"/>
                          <a:cs typeface="+mn-cs"/>
                        </a:rPr>
                        <a:t>A file descriptor, used by subsequent file operations. A file descriptor is a handle used to access a file. It is a non-negative integer uniquely referencing a specific file.</a:t>
                      </a:r>
                    </a:p>
                  </a:txBody>
                  <a:tcPr/>
                </a:tc>
              </a:tr>
            </a:tbl>
          </a:graphicData>
        </a:graphic>
      </p:graphicFrame>
    </p:spTree>
    <p:extLst>
      <p:ext uri="{BB962C8B-B14F-4D97-AF65-F5344CB8AC3E}">
        <p14:creationId xmlns:p14="http://schemas.microsoft.com/office/powerpoint/2010/main" val="129294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 Systems</a:t>
            </a:r>
          </a:p>
        </p:txBody>
      </p:sp>
      <p:sp>
        <p:nvSpPr>
          <p:cNvPr id="3" name="Content Placeholder 2"/>
          <p:cNvSpPr>
            <a:spLocks noGrp="1"/>
          </p:cNvSpPr>
          <p:nvPr>
            <p:ph idx="1"/>
          </p:nvPr>
        </p:nvSpPr>
        <p:spPr/>
        <p:txBody>
          <a:bodyPr>
            <a:normAutofit fontScale="70000" lnSpcReduction="20000"/>
          </a:bodyPr>
          <a:lstStyle/>
          <a:p>
            <a:pPr marL="0" indent="0" fontAlgn="base">
              <a:buNone/>
            </a:pPr>
            <a:r>
              <a:rPr lang="en-US" b="1" dirty="0"/>
              <a:t>Delete a File:</a:t>
            </a:r>
            <a:r>
              <a:rPr lang="en-US" dirty="0"/>
              <a:t> The </a:t>
            </a:r>
            <a:r>
              <a:rPr lang="en-US" dirty="0" err="1"/>
              <a:t>fs.unlink</a:t>
            </a:r>
            <a:r>
              <a:rPr lang="en-US" dirty="0"/>
              <a:t>() method is used to remove a file or symbolic link from the </a:t>
            </a:r>
            <a:r>
              <a:rPr lang="en-US" dirty="0" err="1"/>
              <a:t>filesystem</a:t>
            </a:r>
            <a:r>
              <a:rPr lang="en-US" dirty="0"/>
              <a:t>. This function does not work on directories, therefore it is recommended to use </a:t>
            </a:r>
            <a:r>
              <a:rPr lang="en-US" dirty="0" err="1"/>
              <a:t>fs.rmdir</a:t>
            </a:r>
            <a:r>
              <a:rPr lang="en-US" dirty="0"/>
              <a:t>() to remove a directory. </a:t>
            </a:r>
            <a:r>
              <a:rPr lang="en-US" b="1" dirty="0"/>
              <a:t>Syntax:</a:t>
            </a:r>
            <a:endParaRPr lang="en-US" dirty="0"/>
          </a:p>
          <a:p>
            <a:pPr marL="0" indent="0">
              <a:buNone/>
            </a:pPr>
            <a:r>
              <a:rPr lang="en-US" b="1" i="1" dirty="0" err="1"/>
              <a:t>fs.unlink</a:t>
            </a:r>
            <a:r>
              <a:rPr lang="en-US" b="1" i="1" dirty="0"/>
              <a:t>(path, callback</a:t>
            </a:r>
            <a:r>
              <a:rPr lang="en-US" b="1" i="1" dirty="0" smtClean="0"/>
              <a:t>)</a:t>
            </a:r>
          </a:p>
          <a:p>
            <a:pPr marL="0" indent="0">
              <a:buNone/>
            </a:pPr>
            <a:endParaRPr lang="en-US" b="1" i="1" dirty="0"/>
          </a:p>
          <a:p>
            <a:pPr marL="0" indent="0">
              <a:buNone/>
            </a:pPr>
            <a:r>
              <a:rPr lang="en-IN" dirty="0" err="1"/>
              <a:t>var</a:t>
            </a:r>
            <a:r>
              <a:rPr lang="en-IN" dirty="0"/>
              <a:t> </a:t>
            </a:r>
            <a:r>
              <a:rPr lang="en-IN" dirty="0" err="1"/>
              <a:t>fs</a:t>
            </a:r>
            <a:r>
              <a:rPr lang="en-IN" dirty="0"/>
              <a:t> = require("</a:t>
            </a:r>
            <a:r>
              <a:rPr lang="en-IN" dirty="0" err="1"/>
              <a:t>fs</a:t>
            </a:r>
            <a:r>
              <a:rPr lang="en-IN" dirty="0" smtClean="0"/>
              <a:t>");</a:t>
            </a:r>
            <a:endParaRPr lang="en-IN" dirty="0"/>
          </a:p>
          <a:p>
            <a:pPr marL="0" indent="0">
              <a:buNone/>
            </a:pPr>
            <a:r>
              <a:rPr lang="en-IN" dirty="0"/>
              <a:t>console.log("deleting an existing file");</a:t>
            </a:r>
          </a:p>
          <a:p>
            <a:pPr marL="0" indent="0">
              <a:buNone/>
            </a:pPr>
            <a:r>
              <a:rPr lang="en-IN" dirty="0" err="1"/>
              <a:t>fs.unlink</a:t>
            </a:r>
            <a:r>
              <a:rPr lang="en-IN" dirty="0"/>
              <a:t>('input.txt', function(err) {</a:t>
            </a:r>
          </a:p>
          <a:p>
            <a:pPr marL="0" indent="0">
              <a:buNone/>
            </a:pPr>
            <a:r>
              <a:rPr lang="en-IN" dirty="0"/>
              <a:t>if (err) {</a:t>
            </a:r>
          </a:p>
          <a:p>
            <a:pPr marL="0" indent="0">
              <a:buNone/>
            </a:pPr>
            <a:r>
              <a:rPr lang="en-IN" dirty="0"/>
              <a:t>	return </a:t>
            </a:r>
            <a:r>
              <a:rPr lang="en-IN" dirty="0" err="1"/>
              <a:t>console.error</a:t>
            </a:r>
            <a:r>
              <a:rPr lang="en-IN" dirty="0"/>
              <a:t>(err);</a:t>
            </a:r>
          </a:p>
          <a:p>
            <a:pPr marL="0" indent="0">
              <a:buNone/>
            </a:pPr>
            <a:r>
              <a:rPr lang="en-IN" dirty="0"/>
              <a:t>}</a:t>
            </a:r>
          </a:p>
          <a:p>
            <a:pPr marL="0" indent="0">
              <a:buNone/>
            </a:pPr>
            <a:r>
              <a:rPr lang="en-IN" dirty="0"/>
              <a:t>console.log("File deleted successfully!");</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495925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 Systems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132856"/>
            <a:ext cx="8208912"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5921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 Systems</a:t>
            </a:r>
          </a:p>
        </p:txBody>
      </p:sp>
      <p:sp>
        <p:nvSpPr>
          <p:cNvPr id="3" name="Content Placeholder 2"/>
          <p:cNvSpPr>
            <a:spLocks noGrp="1"/>
          </p:cNvSpPr>
          <p:nvPr>
            <p:ph idx="1"/>
          </p:nvPr>
        </p:nvSpPr>
        <p:spPr>
          <a:xfrm>
            <a:off x="457200" y="1600201"/>
            <a:ext cx="8229600" cy="1468759"/>
          </a:xfrm>
        </p:spPr>
        <p:txBody>
          <a:bodyPr>
            <a:normAutofit fontScale="77500" lnSpcReduction="20000"/>
          </a:bodyPr>
          <a:lstStyle/>
          <a:p>
            <a:pPr marL="0" indent="0">
              <a:buNone/>
            </a:pPr>
            <a:r>
              <a:rPr lang="en-US" b="1" dirty="0"/>
              <a:t>Writing a File</a:t>
            </a:r>
          </a:p>
          <a:p>
            <a:r>
              <a:rPr lang="en-US" dirty="0"/>
              <a:t>Use the </a:t>
            </a:r>
            <a:r>
              <a:rPr lang="en-US" dirty="0" err="1"/>
              <a:t>fs.writeFile</a:t>
            </a:r>
            <a:r>
              <a:rPr lang="en-US" dirty="0"/>
              <a:t>() method to write data to a file. If file already exists then it overwrites the existing content otherwise it creates a new file and writes data into it.</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068768"/>
            <a:ext cx="8064896"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7544" y="4437112"/>
            <a:ext cx="8064896" cy="2308324"/>
          </a:xfrm>
          <a:prstGeom prst="rect">
            <a:avLst/>
          </a:prstGeom>
          <a:noFill/>
        </p:spPr>
        <p:txBody>
          <a:bodyPr wrap="square" rtlCol="0">
            <a:spAutoFit/>
          </a:bodyPr>
          <a:lstStyle/>
          <a:p>
            <a:r>
              <a:rPr lang="en-US" b="1" dirty="0"/>
              <a:t>Parameter Description:</a:t>
            </a:r>
          </a:p>
          <a:p>
            <a:pPr marL="285750" indent="-285750">
              <a:buFont typeface="Arial" pitchFamily="34" charset="0"/>
              <a:buChar char="•"/>
            </a:pPr>
            <a:r>
              <a:rPr lang="en-US" dirty="0"/>
              <a:t>filename: Full path and name of the file as a string.</a:t>
            </a:r>
          </a:p>
          <a:p>
            <a:pPr marL="285750" indent="-285750">
              <a:buFont typeface="Arial" pitchFamily="34" charset="0"/>
              <a:buChar char="•"/>
            </a:pPr>
            <a:r>
              <a:rPr lang="en-US" dirty="0"/>
              <a:t>Data: The content to be written in a file.</a:t>
            </a:r>
          </a:p>
          <a:p>
            <a:pPr marL="285750" indent="-285750">
              <a:buFont typeface="Arial" pitchFamily="34" charset="0"/>
              <a:buChar char="•"/>
            </a:pPr>
            <a:r>
              <a:rPr lang="en-US" dirty="0"/>
              <a:t>options: The options parameter can be an object or string which can include encoding, mode and flag. The default encoding is utf8 and default flag is "r".</a:t>
            </a:r>
          </a:p>
          <a:p>
            <a:pPr marL="285750" indent="-285750">
              <a:buFont typeface="Arial" pitchFamily="34" charset="0"/>
              <a:buChar char="•"/>
            </a:pPr>
            <a:r>
              <a:rPr lang="en-US" dirty="0"/>
              <a:t>callback: A function with two parameters err and </a:t>
            </a:r>
            <a:r>
              <a:rPr lang="en-US" dirty="0" err="1"/>
              <a:t>fd</a:t>
            </a:r>
            <a:r>
              <a:rPr lang="en-US" dirty="0"/>
              <a:t>. This will get called when write operation completes.</a:t>
            </a:r>
          </a:p>
          <a:p>
            <a:endParaRPr lang="en-IN" dirty="0"/>
          </a:p>
        </p:txBody>
      </p:sp>
    </p:spTree>
    <p:extLst>
      <p:ext uri="{BB962C8B-B14F-4D97-AF65-F5344CB8AC3E}">
        <p14:creationId xmlns:p14="http://schemas.microsoft.com/office/powerpoint/2010/main" val="2931586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 Systems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060848"/>
            <a:ext cx="7992888"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5668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 Systems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3" y="2276872"/>
            <a:ext cx="841057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2149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Streams</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Streams</a:t>
            </a:r>
            <a:r>
              <a:rPr lang="en-US" dirty="0"/>
              <a:t> are one of the fundamental concepts of Node.js.</a:t>
            </a:r>
          </a:p>
          <a:p>
            <a:r>
              <a:rPr lang="en-US" dirty="0"/>
              <a:t>Streams are a type of data-handling methods and are used to read or write input into output sequentially.</a:t>
            </a:r>
          </a:p>
          <a:p>
            <a:r>
              <a:rPr lang="en-US" dirty="0"/>
              <a:t>Streams are used to handle reading/writing files or exchanging information in an efficient way.</a:t>
            </a:r>
          </a:p>
          <a:p>
            <a:r>
              <a:rPr lang="en-US" dirty="0"/>
              <a:t>The stream module provides an API for implementing the stream interface. Examples of the stream object in Node.js can be a request to an HTTP server and </a:t>
            </a:r>
            <a:r>
              <a:rPr lang="en-US" dirty="0" err="1"/>
              <a:t>process.stdout</a:t>
            </a:r>
            <a:r>
              <a:rPr lang="en-US" dirty="0"/>
              <a:t> are both stream instances. </a:t>
            </a:r>
          </a:p>
          <a:p>
            <a:pPr marL="0" indent="0" fontAlgn="base">
              <a:buNone/>
            </a:pPr>
            <a:r>
              <a:rPr lang="en-US" b="1" dirty="0"/>
              <a:t>Accessing Streams:</a:t>
            </a:r>
            <a:endParaRPr lang="en-US" dirty="0"/>
          </a:p>
          <a:p>
            <a:pPr marL="0" indent="0">
              <a:buNone/>
            </a:pPr>
            <a:r>
              <a:rPr lang="en-US" dirty="0" err="1"/>
              <a:t>const</a:t>
            </a:r>
            <a:r>
              <a:rPr lang="en-US" dirty="0"/>
              <a:t> stream = require('stream');</a:t>
            </a:r>
            <a:endParaRPr lang="en-IN" dirty="0"/>
          </a:p>
          <a:p>
            <a:endParaRPr lang="en-IN" dirty="0"/>
          </a:p>
        </p:txBody>
      </p:sp>
    </p:spTree>
    <p:extLst>
      <p:ext uri="{BB962C8B-B14F-4D97-AF65-F5344CB8AC3E}">
        <p14:creationId xmlns:p14="http://schemas.microsoft.com/office/powerpoint/2010/main" val="2801293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Streams</a:t>
            </a:r>
            <a:endParaRPr lang="en-IN" dirty="0"/>
          </a:p>
        </p:txBody>
      </p:sp>
      <p:sp>
        <p:nvSpPr>
          <p:cNvPr id="3" name="Content Placeholder 2"/>
          <p:cNvSpPr>
            <a:spLocks noGrp="1"/>
          </p:cNvSpPr>
          <p:nvPr>
            <p:ph idx="1"/>
          </p:nvPr>
        </p:nvSpPr>
        <p:spPr/>
        <p:txBody>
          <a:bodyPr/>
          <a:lstStyle/>
          <a:p>
            <a:pPr marL="0" indent="0" fontAlgn="base">
              <a:buNone/>
            </a:pPr>
            <a:r>
              <a:rPr lang="en-US" b="1" dirty="0"/>
              <a:t>Advantages of Streams over other data handling methods:</a:t>
            </a:r>
            <a:endParaRPr lang="en-US" dirty="0"/>
          </a:p>
          <a:p>
            <a:pPr fontAlgn="base"/>
            <a:r>
              <a:rPr lang="en-US" b="1" dirty="0"/>
              <a:t>Time Efficient:</a:t>
            </a:r>
            <a:r>
              <a:rPr lang="en-US" dirty="0"/>
              <a:t> We don’t have to wait until entire file has been transmitted. We can start processing data as soon as we have it.</a:t>
            </a:r>
          </a:p>
          <a:p>
            <a:pPr fontAlgn="base"/>
            <a:r>
              <a:rPr lang="en-US" b="1" dirty="0"/>
              <a:t>Memory Efficient:</a:t>
            </a:r>
            <a:r>
              <a:rPr lang="en-US" dirty="0"/>
              <a:t> We don’t have to load huge amount of data in memory before we start processing</a:t>
            </a:r>
            <a:r>
              <a:rPr lang="en-US" dirty="0" smtClean="0"/>
              <a:t>.</a:t>
            </a:r>
            <a:endParaRPr lang="en-US" dirty="0"/>
          </a:p>
        </p:txBody>
      </p:sp>
    </p:spTree>
    <p:extLst>
      <p:ext uri="{BB962C8B-B14F-4D97-AF65-F5344CB8AC3E}">
        <p14:creationId xmlns:p14="http://schemas.microsoft.com/office/powerpoint/2010/main" val="3597689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Node.js?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Node.js uses event-driven, non-blocking I/O model, which makes it light weight</a:t>
            </a:r>
          </a:p>
          <a:p>
            <a:r>
              <a:rPr lang="en-US" dirty="0" smtClean="0"/>
              <a:t>It makes use of event-driven loops</a:t>
            </a:r>
            <a:r>
              <a:rPr lang="en-IN" dirty="0" smtClean="0"/>
              <a:t> via </a:t>
            </a:r>
            <a:r>
              <a:rPr lang="en-IN" dirty="0" err="1" smtClean="0"/>
              <a:t>JavScript</a:t>
            </a:r>
            <a:r>
              <a:rPr lang="en-IN" dirty="0" smtClean="0"/>
              <a:t> </a:t>
            </a:r>
            <a:r>
              <a:rPr lang="en-IN" dirty="0" err="1" smtClean="0"/>
              <a:t>callback</a:t>
            </a:r>
            <a:r>
              <a:rPr lang="en-IN" dirty="0" smtClean="0"/>
              <a:t> functionality to </a:t>
            </a:r>
            <a:r>
              <a:rPr lang="en-IN" dirty="0" err="1" smtClean="0"/>
              <a:t>implment</a:t>
            </a:r>
            <a:r>
              <a:rPr lang="en-IN" dirty="0" smtClean="0"/>
              <a:t> the non-blocking I/O.</a:t>
            </a:r>
          </a:p>
          <a:p>
            <a:r>
              <a:rPr lang="en-US" dirty="0" smtClean="0"/>
              <a:t>Programs for node </a:t>
            </a:r>
            <a:r>
              <a:rPr lang="en-US" dirty="0" err="1" smtClean="0"/>
              <a:t>js</a:t>
            </a:r>
            <a:r>
              <a:rPr lang="en-US" dirty="0" smtClean="0"/>
              <a:t> written in JavaScript but not in same JavaScript we are use to. There is not Dom implementation provided by Node, </a:t>
            </a:r>
            <a:r>
              <a:rPr lang="en-US" dirty="0" err="1" smtClean="0"/>
              <a:t>i.e</a:t>
            </a:r>
            <a:r>
              <a:rPr lang="en-US" dirty="0" smtClean="0"/>
              <a:t> we cannot do this:</a:t>
            </a:r>
          </a:p>
          <a:p>
            <a:pPr marL="0" indent="0">
              <a:buNone/>
            </a:pPr>
            <a:r>
              <a:rPr lang="en-US" dirty="0" err="1" smtClean="0"/>
              <a:t>Var</a:t>
            </a:r>
            <a:r>
              <a:rPr lang="en-US" dirty="0" smtClean="0"/>
              <a:t> </a:t>
            </a:r>
            <a:r>
              <a:rPr lang="en-US" dirty="0" err="1" smtClean="0"/>
              <a:t>elem</a:t>
            </a:r>
            <a:r>
              <a:rPr lang="en-US" dirty="0" smtClean="0"/>
              <a:t>=</a:t>
            </a:r>
            <a:r>
              <a:rPr lang="en-US" dirty="0" err="1" smtClean="0"/>
              <a:t>document.getElementById</a:t>
            </a:r>
            <a:r>
              <a:rPr lang="en-US" dirty="0" smtClean="0"/>
              <a:t>(“name”)</a:t>
            </a:r>
          </a:p>
          <a:p>
            <a:pPr marL="0" indent="0">
              <a:buNone/>
            </a:pPr>
            <a:r>
              <a:rPr lang="en-US" dirty="0" smtClean="0"/>
              <a:t>Every thing in node </a:t>
            </a:r>
            <a:r>
              <a:rPr lang="en-US" dirty="0" err="1" smtClean="0"/>
              <a:t>js</a:t>
            </a:r>
            <a:r>
              <a:rPr lang="en-US" dirty="0" smtClean="0"/>
              <a:t> is a single thread.</a:t>
            </a:r>
          </a:p>
        </p:txBody>
      </p:sp>
    </p:spTree>
    <p:extLst>
      <p:ext uri="{BB962C8B-B14F-4D97-AF65-F5344CB8AC3E}">
        <p14:creationId xmlns:p14="http://schemas.microsoft.com/office/powerpoint/2010/main" val="4087551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Streams</a:t>
            </a:r>
            <a:endParaRPr lang="en-IN" dirty="0"/>
          </a:p>
        </p:txBody>
      </p:sp>
      <p:sp>
        <p:nvSpPr>
          <p:cNvPr id="3" name="Content Placeholder 2"/>
          <p:cNvSpPr>
            <a:spLocks noGrp="1"/>
          </p:cNvSpPr>
          <p:nvPr>
            <p:ph idx="1"/>
          </p:nvPr>
        </p:nvSpPr>
        <p:spPr/>
        <p:txBody>
          <a:bodyPr>
            <a:normAutofit fontScale="92500" lnSpcReduction="20000"/>
          </a:bodyPr>
          <a:lstStyle/>
          <a:p>
            <a:pPr marL="0" indent="0" fontAlgn="base">
              <a:buNone/>
            </a:pPr>
            <a:r>
              <a:rPr lang="en-US" b="1" dirty="0"/>
              <a:t>Types of Streams in Node.js:</a:t>
            </a:r>
            <a:r>
              <a:rPr lang="en-US" dirty="0"/>
              <a:t> There are namely four types of streams in Node.js.</a:t>
            </a:r>
          </a:p>
          <a:p>
            <a:pPr fontAlgn="base"/>
            <a:r>
              <a:rPr lang="en-US" b="1" dirty="0"/>
              <a:t>Writable:</a:t>
            </a:r>
            <a:r>
              <a:rPr lang="en-US" dirty="0"/>
              <a:t> We can write data to these streams. </a:t>
            </a:r>
            <a:r>
              <a:rPr lang="en-US" b="1" dirty="0"/>
              <a:t>Example:</a:t>
            </a:r>
            <a:r>
              <a:rPr lang="en-US" dirty="0"/>
              <a:t> </a:t>
            </a:r>
            <a:r>
              <a:rPr lang="en-US" dirty="0" err="1"/>
              <a:t>fs.createWriteStream</a:t>
            </a:r>
            <a:r>
              <a:rPr lang="en-US" dirty="0"/>
              <a:t>().</a:t>
            </a:r>
          </a:p>
          <a:p>
            <a:pPr fontAlgn="base"/>
            <a:r>
              <a:rPr lang="en-US" b="1" dirty="0"/>
              <a:t>Readable:</a:t>
            </a:r>
            <a:r>
              <a:rPr lang="en-US" dirty="0"/>
              <a:t> We can read data from these streams. </a:t>
            </a:r>
            <a:r>
              <a:rPr lang="en-US" b="1" dirty="0"/>
              <a:t>Example:</a:t>
            </a:r>
            <a:r>
              <a:rPr lang="en-US" dirty="0"/>
              <a:t> </a:t>
            </a:r>
            <a:r>
              <a:rPr lang="en-US" dirty="0" err="1"/>
              <a:t>fs.createReadStream</a:t>
            </a:r>
            <a:r>
              <a:rPr lang="en-US" dirty="0"/>
              <a:t>().</a:t>
            </a:r>
          </a:p>
          <a:p>
            <a:pPr fontAlgn="base"/>
            <a:r>
              <a:rPr lang="en-US" b="1" dirty="0"/>
              <a:t>Duplex:</a:t>
            </a:r>
            <a:r>
              <a:rPr lang="en-US" dirty="0"/>
              <a:t> Streams that are both, Writable as well as Readable. </a:t>
            </a:r>
            <a:r>
              <a:rPr lang="en-US" b="1" dirty="0"/>
              <a:t>Example:</a:t>
            </a:r>
            <a:r>
              <a:rPr lang="en-US" dirty="0"/>
              <a:t> </a:t>
            </a:r>
            <a:r>
              <a:rPr lang="en-US" dirty="0" err="1"/>
              <a:t>net.socket</a:t>
            </a:r>
            <a:r>
              <a:rPr lang="en-US" dirty="0"/>
              <a:t>.</a:t>
            </a:r>
          </a:p>
          <a:p>
            <a:pPr fontAlgn="base"/>
            <a:r>
              <a:rPr lang="en-US" b="1" dirty="0"/>
              <a:t>Transform:</a:t>
            </a:r>
            <a:r>
              <a:rPr lang="en-US" dirty="0"/>
              <a:t> Streams that can modify or transform the data as it is written and read. </a:t>
            </a:r>
            <a:r>
              <a:rPr lang="en-US" b="1" dirty="0"/>
              <a:t>Example:</a:t>
            </a:r>
            <a:r>
              <a:rPr lang="en-US" dirty="0"/>
              <a:t> </a:t>
            </a:r>
            <a:r>
              <a:rPr lang="en-US" dirty="0" err="1"/>
              <a:t>zlib.createDeflate</a:t>
            </a:r>
            <a:r>
              <a:rPr lang="en-US" dirty="0"/>
              <a:t>.</a:t>
            </a:r>
          </a:p>
          <a:p>
            <a:pPr marL="0" indent="0">
              <a:buNone/>
            </a:pPr>
            <a:endParaRPr lang="en-IN" dirty="0"/>
          </a:p>
        </p:txBody>
      </p:sp>
    </p:spTree>
    <p:extLst>
      <p:ext uri="{BB962C8B-B14F-4D97-AF65-F5344CB8AC3E}">
        <p14:creationId xmlns:p14="http://schemas.microsoft.com/office/powerpoint/2010/main" val="132117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Streams</a:t>
            </a:r>
            <a:endParaRPr lang="en-IN" dirty="0"/>
          </a:p>
        </p:txBody>
      </p:sp>
      <p:sp>
        <p:nvSpPr>
          <p:cNvPr id="3" name="Content Placeholder 2"/>
          <p:cNvSpPr>
            <a:spLocks noGrp="1"/>
          </p:cNvSpPr>
          <p:nvPr>
            <p:ph idx="1"/>
          </p:nvPr>
        </p:nvSpPr>
        <p:spPr>
          <a:xfrm>
            <a:off x="457200" y="1600201"/>
            <a:ext cx="8229600" cy="532656"/>
          </a:xfrm>
        </p:spPr>
        <p:txBody>
          <a:bodyPr>
            <a:normAutofit lnSpcReduction="10000"/>
          </a:bodyPr>
          <a:lstStyle/>
          <a:p>
            <a:r>
              <a:rPr lang="en-IN" dirty="0" smtClean="0"/>
              <a:t>Implementation of readable Stream:</a:t>
            </a:r>
            <a:endParaRPr lang="en-IN" dirty="0"/>
          </a:p>
        </p:txBody>
      </p:sp>
      <p:sp>
        <p:nvSpPr>
          <p:cNvPr id="4" name="TextBox 3"/>
          <p:cNvSpPr txBox="1"/>
          <p:nvPr/>
        </p:nvSpPr>
        <p:spPr>
          <a:xfrm>
            <a:off x="467544" y="2420888"/>
            <a:ext cx="3672408" cy="3416320"/>
          </a:xfrm>
          <a:prstGeom prst="rect">
            <a:avLst/>
          </a:prstGeom>
          <a:noFill/>
        </p:spPr>
        <p:txBody>
          <a:bodyPr wrap="square" rtlCol="0">
            <a:spAutoFit/>
          </a:bodyPr>
          <a:lstStyle/>
          <a:p>
            <a:r>
              <a:rPr lang="en-IN" dirty="0"/>
              <a:t>// Sample JavaScript Code for creating</a:t>
            </a:r>
          </a:p>
          <a:p>
            <a:r>
              <a:rPr lang="en-IN" dirty="0"/>
              <a:t>// a Readable Stream</a:t>
            </a:r>
          </a:p>
          <a:p>
            <a:r>
              <a:rPr lang="en-IN" dirty="0"/>
              <a:t>// Accessing streams</a:t>
            </a:r>
          </a:p>
          <a:p>
            <a:r>
              <a:rPr lang="en-IN" dirty="0" err="1"/>
              <a:t>const</a:t>
            </a:r>
            <a:r>
              <a:rPr lang="en-IN" dirty="0"/>
              <a:t> { Readable } = require('stream');</a:t>
            </a:r>
          </a:p>
          <a:p>
            <a:endParaRPr lang="en-IN" dirty="0"/>
          </a:p>
          <a:p>
            <a:r>
              <a:rPr lang="en-IN" dirty="0"/>
              <a:t>// Reading the data</a:t>
            </a:r>
          </a:p>
          <a:p>
            <a:r>
              <a:rPr lang="en-IN" dirty="0" err="1"/>
              <a:t>const</a:t>
            </a:r>
            <a:r>
              <a:rPr lang="en-IN" dirty="0"/>
              <a:t> </a:t>
            </a:r>
            <a:r>
              <a:rPr lang="en-IN" dirty="0" err="1"/>
              <a:t>inStream</a:t>
            </a:r>
            <a:r>
              <a:rPr lang="en-IN" dirty="0"/>
              <a:t> = new Readable({</a:t>
            </a:r>
          </a:p>
          <a:p>
            <a:r>
              <a:rPr lang="en-IN" dirty="0"/>
              <a:t>	read() { }</a:t>
            </a:r>
          </a:p>
          <a:p>
            <a:r>
              <a:rPr lang="en-IN" dirty="0"/>
              <a:t>});</a:t>
            </a:r>
          </a:p>
          <a:p>
            <a:endParaRPr lang="en-IN" dirty="0"/>
          </a:p>
        </p:txBody>
      </p:sp>
      <p:sp>
        <p:nvSpPr>
          <p:cNvPr id="5" name="TextBox 4"/>
          <p:cNvSpPr txBox="1"/>
          <p:nvPr/>
        </p:nvSpPr>
        <p:spPr>
          <a:xfrm>
            <a:off x="4499992" y="2420888"/>
            <a:ext cx="4032448" cy="3693319"/>
          </a:xfrm>
          <a:prstGeom prst="rect">
            <a:avLst/>
          </a:prstGeom>
          <a:noFill/>
        </p:spPr>
        <p:txBody>
          <a:bodyPr wrap="square" rtlCol="0">
            <a:spAutoFit/>
          </a:bodyPr>
          <a:lstStyle/>
          <a:p>
            <a:r>
              <a:rPr lang="en-IN" dirty="0"/>
              <a:t>// Pushing the data to the stream</a:t>
            </a:r>
          </a:p>
          <a:p>
            <a:r>
              <a:rPr lang="en-IN" dirty="0" err="1"/>
              <a:t>inStream.push</a:t>
            </a:r>
            <a:r>
              <a:rPr lang="en-IN" dirty="0"/>
              <a:t>('</a:t>
            </a:r>
            <a:r>
              <a:rPr lang="en-IN" dirty="0" err="1"/>
              <a:t>GeeksForGeeks</a:t>
            </a:r>
            <a:r>
              <a:rPr lang="en-IN" dirty="0"/>
              <a:t> : ');</a:t>
            </a:r>
          </a:p>
          <a:p>
            <a:r>
              <a:rPr lang="en-IN" dirty="0" err="1"/>
              <a:t>inStream.push</a:t>
            </a:r>
            <a:r>
              <a:rPr lang="en-IN" dirty="0"/>
              <a:t>(</a:t>
            </a:r>
          </a:p>
          <a:p>
            <a:r>
              <a:rPr lang="en-IN" dirty="0"/>
              <a:t>	'A Computer Science portal for Geeks');</a:t>
            </a:r>
          </a:p>
          <a:p>
            <a:endParaRPr lang="en-IN" dirty="0"/>
          </a:p>
          <a:p>
            <a:r>
              <a:rPr lang="en-IN" dirty="0"/>
              <a:t>// Indicates that no more data is</a:t>
            </a:r>
          </a:p>
          <a:p>
            <a:r>
              <a:rPr lang="en-IN" dirty="0"/>
              <a:t>// left in the stream</a:t>
            </a:r>
          </a:p>
          <a:p>
            <a:r>
              <a:rPr lang="en-IN" dirty="0" err="1"/>
              <a:t>inStream.push</a:t>
            </a:r>
            <a:r>
              <a:rPr lang="en-IN" dirty="0"/>
              <a:t>(null);</a:t>
            </a:r>
          </a:p>
          <a:p>
            <a:endParaRPr lang="en-IN" dirty="0"/>
          </a:p>
          <a:p>
            <a:r>
              <a:rPr lang="en-IN" dirty="0"/>
              <a:t>// Echoing data to the standard output</a:t>
            </a:r>
          </a:p>
          <a:p>
            <a:r>
              <a:rPr lang="en-IN" dirty="0" err="1"/>
              <a:t>inStream.pipe</a:t>
            </a:r>
            <a:r>
              <a:rPr lang="en-IN" dirty="0"/>
              <a:t>(</a:t>
            </a:r>
            <a:r>
              <a:rPr lang="en-IN" dirty="0" err="1"/>
              <a:t>process.stdout</a:t>
            </a:r>
            <a:r>
              <a:rPr lang="en-IN" dirty="0"/>
              <a:t>);</a:t>
            </a:r>
          </a:p>
          <a:p>
            <a:endParaRPr lang="en-IN" dirty="0"/>
          </a:p>
        </p:txBody>
      </p:sp>
    </p:spTree>
    <p:extLst>
      <p:ext uri="{BB962C8B-B14F-4D97-AF65-F5344CB8AC3E}">
        <p14:creationId xmlns:p14="http://schemas.microsoft.com/office/powerpoint/2010/main" val="4069056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Streams</a:t>
            </a:r>
            <a:endParaRPr lang="en-IN" dirty="0"/>
          </a:p>
        </p:txBody>
      </p:sp>
      <p:sp>
        <p:nvSpPr>
          <p:cNvPr id="3" name="Content Placeholder 2"/>
          <p:cNvSpPr>
            <a:spLocks noGrp="1"/>
          </p:cNvSpPr>
          <p:nvPr>
            <p:ph idx="1"/>
          </p:nvPr>
        </p:nvSpPr>
        <p:spPr>
          <a:xfrm>
            <a:off x="457200" y="1600201"/>
            <a:ext cx="8229600" cy="1540768"/>
          </a:xfrm>
        </p:spPr>
        <p:txBody>
          <a:bodyPr>
            <a:normAutofit fontScale="70000" lnSpcReduction="20000"/>
          </a:bodyPr>
          <a:lstStyle/>
          <a:p>
            <a:r>
              <a:rPr lang="en-US" b="1" dirty="0"/>
              <a:t>Implementing a Writable Stream:</a:t>
            </a:r>
            <a:r>
              <a:rPr lang="en-US" dirty="0"/>
              <a:t> In the </a:t>
            </a:r>
            <a:r>
              <a:rPr lang="en-US" dirty="0" err="1"/>
              <a:t>outStream</a:t>
            </a:r>
            <a:r>
              <a:rPr lang="en-US" dirty="0"/>
              <a:t>, we simply console.log the chunk as a string. We also call the callback function to indicate success without any errors. We will read the data from </a:t>
            </a:r>
            <a:r>
              <a:rPr lang="en-US" dirty="0" err="1"/>
              <a:t>inStream</a:t>
            </a:r>
            <a:r>
              <a:rPr lang="en-US" dirty="0"/>
              <a:t> and echo it to the standard output using </a:t>
            </a:r>
            <a:r>
              <a:rPr lang="en-US" dirty="0" err="1"/>
              <a:t>process.stdout</a:t>
            </a:r>
            <a:r>
              <a:rPr lang="en-US" dirty="0"/>
              <a:t>.</a:t>
            </a:r>
          </a:p>
        </p:txBody>
      </p:sp>
      <p:sp>
        <p:nvSpPr>
          <p:cNvPr id="4" name="TextBox 3"/>
          <p:cNvSpPr txBox="1"/>
          <p:nvPr/>
        </p:nvSpPr>
        <p:spPr>
          <a:xfrm>
            <a:off x="611560" y="2780928"/>
            <a:ext cx="6840760" cy="4247317"/>
          </a:xfrm>
          <a:prstGeom prst="rect">
            <a:avLst/>
          </a:prstGeom>
          <a:noFill/>
        </p:spPr>
        <p:txBody>
          <a:bodyPr wrap="square" rtlCol="0">
            <a:spAutoFit/>
          </a:bodyPr>
          <a:lstStyle/>
          <a:p>
            <a:r>
              <a:rPr lang="en-US" dirty="0"/>
              <a:t>// Sample JavaScript Code for</a:t>
            </a:r>
          </a:p>
          <a:p>
            <a:r>
              <a:rPr lang="en-US" dirty="0"/>
              <a:t>// Writable Stream</a:t>
            </a:r>
          </a:p>
          <a:p>
            <a:r>
              <a:rPr lang="en-US" dirty="0"/>
              <a:t>// Accessing Streams</a:t>
            </a:r>
          </a:p>
          <a:p>
            <a:r>
              <a:rPr lang="en-US" dirty="0" err="1"/>
              <a:t>const</a:t>
            </a:r>
            <a:r>
              <a:rPr lang="en-US" dirty="0"/>
              <a:t> { Writable } = require('stream');</a:t>
            </a:r>
          </a:p>
          <a:p>
            <a:endParaRPr lang="en-US" dirty="0"/>
          </a:p>
          <a:p>
            <a:r>
              <a:rPr lang="en-US" dirty="0"/>
              <a:t>// Whatever is passed in standard</a:t>
            </a:r>
          </a:p>
          <a:p>
            <a:r>
              <a:rPr lang="en-US" dirty="0"/>
              <a:t>// input is out streamed here.</a:t>
            </a:r>
          </a:p>
          <a:p>
            <a:r>
              <a:rPr lang="en-US" dirty="0" err="1"/>
              <a:t>const</a:t>
            </a:r>
            <a:r>
              <a:rPr lang="en-US" dirty="0"/>
              <a:t> </a:t>
            </a:r>
            <a:r>
              <a:rPr lang="en-US" dirty="0" err="1"/>
              <a:t>outStream</a:t>
            </a:r>
            <a:r>
              <a:rPr lang="en-US" dirty="0"/>
              <a:t> = new Writable({</a:t>
            </a:r>
          </a:p>
          <a:p>
            <a:endParaRPr lang="en-US" dirty="0"/>
          </a:p>
          <a:p>
            <a:r>
              <a:rPr lang="en-US" dirty="0"/>
              <a:t>	// The Write function takes three</a:t>
            </a:r>
          </a:p>
          <a:p>
            <a:r>
              <a:rPr lang="en-US" dirty="0"/>
              <a:t>	// arguments</a:t>
            </a:r>
          </a:p>
          <a:p>
            <a:r>
              <a:rPr lang="en-US" dirty="0"/>
              <a:t>	// Chunk is for Buffer</a:t>
            </a:r>
          </a:p>
          <a:p>
            <a:r>
              <a:rPr lang="en-US" dirty="0"/>
              <a:t>	// Encoding is used in case we want</a:t>
            </a:r>
          </a:p>
          <a:p>
            <a:r>
              <a:rPr lang="en-US" dirty="0"/>
              <a:t>	// to configure the stream differently</a:t>
            </a:r>
          </a:p>
          <a:p>
            <a:endParaRPr lang="en-IN" dirty="0"/>
          </a:p>
        </p:txBody>
      </p:sp>
    </p:spTree>
    <p:extLst>
      <p:ext uri="{BB962C8B-B14F-4D97-AF65-F5344CB8AC3E}">
        <p14:creationId xmlns:p14="http://schemas.microsoft.com/office/powerpoint/2010/main" val="3362189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Streams</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 callback is used to indicate</a:t>
            </a:r>
          </a:p>
          <a:p>
            <a:pPr marL="0" indent="0">
              <a:buNone/>
            </a:pPr>
            <a:r>
              <a:rPr lang="en-US" dirty="0"/>
              <a:t>	// successful execution</a:t>
            </a:r>
          </a:p>
          <a:p>
            <a:pPr marL="0" indent="0">
              <a:buNone/>
            </a:pPr>
            <a:r>
              <a:rPr lang="en-US" dirty="0"/>
              <a:t>	write(chunk, encoding, callback) {</a:t>
            </a:r>
          </a:p>
          <a:p>
            <a:pPr marL="0" indent="0">
              <a:buNone/>
            </a:pPr>
            <a:r>
              <a:rPr lang="en-US" dirty="0"/>
              <a:t>		console.log(</a:t>
            </a:r>
            <a:r>
              <a:rPr lang="en-US" dirty="0" err="1"/>
              <a:t>chunk.toString</a:t>
            </a:r>
            <a:r>
              <a:rPr lang="en-US" dirty="0"/>
              <a:t>());</a:t>
            </a:r>
          </a:p>
          <a:p>
            <a:pPr marL="0" indent="0">
              <a:buNone/>
            </a:pPr>
            <a:r>
              <a:rPr lang="en-US" dirty="0"/>
              <a:t>		callback();</a:t>
            </a:r>
          </a:p>
          <a:p>
            <a:pPr marL="0" indent="0">
              <a:buNone/>
            </a:pPr>
            <a:r>
              <a:rPr lang="en-US" dirty="0"/>
              <a:t>	}</a:t>
            </a:r>
          </a:p>
          <a:p>
            <a:pPr marL="0" indent="0">
              <a:buNone/>
            </a:pPr>
            <a:endParaRPr lang="en-US" dirty="0"/>
          </a:p>
          <a:p>
            <a:pPr marL="0" indent="0">
              <a:buNone/>
            </a:pPr>
            <a:r>
              <a:rPr lang="en-US" dirty="0"/>
              <a:t>});</a:t>
            </a:r>
          </a:p>
          <a:p>
            <a:pPr marL="0" indent="0">
              <a:buNone/>
            </a:pPr>
            <a:endParaRPr lang="en-US" dirty="0"/>
          </a:p>
          <a:p>
            <a:pPr marL="0" indent="0">
              <a:buNone/>
            </a:pPr>
            <a:r>
              <a:rPr lang="en-US" dirty="0"/>
              <a:t>// Echo the data to the standard output</a:t>
            </a:r>
          </a:p>
          <a:p>
            <a:pPr marL="0" indent="0">
              <a:buNone/>
            </a:pPr>
            <a:r>
              <a:rPr lang="en-US" dirty="0" err="1"/>
              <a:t>process.stdin.pipe</a:t>
            </a:r>
            <a:r>
              <a:rPr lang="en-US" dirty="0"/>
              <a:t>(</a:t>
            </a:r>
            <a:r>
              <a:rPr lang="en-US" dirty="0" err="1"/>
              <a:t>outStream</a:t>
            </a:r>
            <a:r>
              <a:rPr lang="en-US" dirty="0"/>
              <a:t>);</a:t>
            </a:r>
          </a:p>
          <a:p>
            <a:pPr marL="0" indent="0">
              <a:buNone/>
            </a:pPr>
            <a:endParaRPr lang="en-IN" dirty="0"/>
          </a:p>
        </p:txBody>
      </p:sp>
    </p:spTree>
    <p:extLst>
      <p:ext uri="{BB962C8B-B14F-4D97-AF65-F5344CB8AC3E}">
        <p14:creationId xmlns:p14="http://schemas.microsoft.com/office/powerpoint/2010/main" val="3553751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Stream</a:t>
            </a:r>
            <a:endParaRPr lang="en-IN" dirty="0"/>
          </a:p>
        </p:txBody>
      </p:sp>
      <p:sp>
        <p:nvSpPr>
          <p:cNvPr id="3" name="Content Placeholder 2"/>
          <p:cNvSpPr>
            <a:spLocks noGrp="1"/>
          </p:cNvSpPr>
          <p:nvPr>
            <p:ph idx="1"/>
          </p:nvPr>
        </p:nvSpPr>
        <p:spPr/>
        <p:txBody>
          <a:bodyPr/>
          <a:lstStyle/>
          <a:p>
            <a:r>
              <a:rPr lang="en-US" b="1"/>
              <a:t>Duplex </a:t>
            </a:r>
            <a:r>
              <a:rPr lang="en-US" b="1" smtClean="0"/>
              <a:t>streams</a:t>
            </a:r>
            <a:r>
              <a:rPr lang="en-US" smtClean="0"/>
              <a:t> </a:t>
            </a:r>
            <a:r>
              <a:rPr lang="en-US" dirty="0"/>
              <a:t>are a mixture of both the readable and writable streams where both streams are independent of each other.</a:t>
            </a:r>
            <a:endParaRPr lang="en-IN" dirty="0"/>
          </a:p>
        </p:txBody>
      </p:sp>
      <p:sp>
        <p:nvSpPr>
          <p:cNvPr id="4" name="AutoShape 2" descr="How to create duplex streams with Node.js - a Nodejs programming tutorial  for web developers | CodeWind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212976"/>
            <a:ext cx="6660740"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28078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Stream</a:t>
            </a:r>
            <a:endParaRPr lang="en-IN" dirty="0"/>
          </a:p>
        </p:txBody>
      </p:sp>
      <p:sp>
        <p:nvSpPr>
          <p:cNvPr id="5" name="TextBox 4"/>
          <p:cNvSpPr txBox="1"/>
          <p:nvPr/>
        </p:nvSpPr>
        <p:spPr>
          <a:xfrm>
            <a:off x="467544" y="1700808"/>
            <a:ext cx="4104456" cy="5632311"/>
          </a:xfrm>
          <a:prstGeom prst="rect">
            <a:avLst/>
          </a:prstGeom>
          <a:noFill/>
        </p:spPr>
        <p:txBody>
          <a:bodyPr wrap="square" rtlCol="0">
            <a:spAutoFit/>
          </a:bodyPr>
          <a:lstStyle/>
          <a:p>
            <a:r>
              <a:rPr lang="en-IN" dirty="0"/>
              <a:t>import { </a:t>
            </a:r>
            <a:r>
              <a:rPr lang="en-IN" dirty="0" err="1"/>
              <a:t>Duplex,PassThrough</a:t>
            </a:r>
            <a:r>
              <a:rPr lang="en-IN" dirty="0"/>
              <a:t> } from "stream";</a:t>
            </a:r>
          </a:p>
          <a:p>
            <a:r>
              <a:rPr lang="en-IN" dirty="0"/>
              <a:t>import { </a:t>
            </a:r>
            <a:r>
              <a:rPr lang="en-IN" dirty="0" err="1"/>
              <a:t>createReadStream,createWriteStream</a:t>
            </a:r>
            <a:r>
              <a:rPr lang="en-IN" dirty="0"/>
              <a:t> } from "</a:t>
            </a:r>
            <a:r>
              <a:rPr lang="en-IN" dirty="0" err="1"/>
              <a:t>fs</a:t>
            </a:r>
            <a:r>
              <a:rPr lang="en-IN" dirty="0"/>
              <a:t>"</a:t>
            </a:r>
          </a:p>
          <a:p>
            <a:r>
              <a:rPr lang="en-IN" dirty="0"/>
              <a:t/>
            </a:r>
            <a:br>
              <a:rPr lang="en-IN" dirty="0"/>
            </a:br>
            <a:r>
              <a:rPr lang="en-IN" dirty="0" err="1"/>
              <a:t>const</a:t>
            </a:r>
            <a:r>
              <a:rPr lang="en-IN" dirty="0"/>
              <a:t> </a:t>
            </a:r>
            <a:r>
              <a:rPr lang="en-IN" dirty="0" err="1"/>
              <a:t>readStream</a:t>
            </a:r>
            <a:r>
              <a:rPr lang="en-IN" dirty="0"/>
              <a:t> = </a:t>
            </a:r>
            <a:r>
              <a:rPr lang="en-IN" dirty="0" err="1"/>
              <a:t>createReadStream</a:t>
            </a:r>
            <a:r>
              <a:rPr lang="en-IN" dirty="0"/>
              <a:t>('data/test.txt');</a:t>
            </a:r>
          </a:p>
          <a:p>
            <a:r>
              <a:rPr lang="en-IN" dirty="0" err="1"/>
              <a:t>const</a:t>
            </a:r>
            <a:r>
              <a:rPr lang="en-IN" dirty="0"/>
              <a:t> </a:t>
            </a:r>
            <a:r>
              <a:rPr lang="en-IN" dirty="0" err="1"/>
              <a:t>writeStream</a:t>
            </a:r>
            <a:r>
              <a:rPr lang="en-IN" dirty="0"/>
              <a:t> = </a:t>
            </a:r>
            <a:r>
              <a:rPr lang="en-IN" dirty="0" err="1"/>
              <a:t>createWriteStream</a:t>
            </a:r>
            <a:r>
              <a:rPr lang="en-IN" dirty="0"/>
              <a:t>('data/copy.txt');</a:t>
            </a:r>
          </a:p>
          <a:p>
            <a:r>
              <a:rPr lang="en-IN" dirty="0"/>
              <a:t/>
            </a:r>
            <a:br>
              <a:rPr lang="en-IN" dirty="0"/>
            </a:br>
            <a:r>
              <a:rPr lang="en-IN" dirty="0"/>
              <a:t>class Throttle extends Duplex {</a:t>
            </a:r>
          </a:p>
          <a:p>
            <a:r>
              <a:rPr lang="en-IN" dirty="0"/>
              <a:t/>
            </a:r>
            <a:br>
              <a:rPr lang="en-IN" dirty="0"/>
            </a:br>
            <a:r>
              <a:rPr lang="en-IN" dirty="0"/>
              <a:t>  constructor(</a:t>
            </a:r>
            <a:r>
              <a:rPr lang="en-IN" dirty="0" err="1"/>
              <a:t>ms</a:t>
            </a:r>
            <a:r>
              <a:rPr lang="en-IN" dirty="0"/>
              <a:t>) {</a:t>
            </a:r>
          </a:p>
          <a:p>
            <a:r>
              <a:rPr lang="en-IN" dirty="0"/>
              <a:t>    super();</a:t>
            </a:r>
          </a:p>
          <a:p>
            <a:r>
              <a:rPr lang="en-IN" dirty="0"/>
              <a:t>    </a:t>
            </a:r>
            <a:r>
              <a:rPr lang="en-IN" dirty="0" err="1"/>
              <a:t>this.delay</a:t>
            </a:r>
            <a:r>
              <a:rPr lang="en-IN" dirty="0"/>
              <a:t> = </a:t>
            </a:r>
            <a:r>
              <a:rPr lang="en-IN" dirty="0" err="1"/>
              <a:t>ms</a:t>
            </a:r>
            <a:r>
              <a:rPr lang="en-IN" dirty="0"/>
              <a:t>;</a:t>
            </a:r>
          </a:p>
          <a:p>
            <a:r>
              <a:rPr lang="en-IN" dirty="0"/>
              <a:t>  }</a:t>
            </a:r>
          </a:p>
          <a:p>
            <a:r>
              <a:rPr lang="en-IN" dirty="0"/>
              <a:t/>
            </a:r>
            <a:br>
              <a:rPr lang="en-IN" dirty="0"/>
            </a:br>
            <a:endParaRPr lang="en-IN" dirty="0"/>
          </a:p>
          <a:p>
            <a:endParaRPr lang="en-IN" dirty="0"/>
          </a:p>
        </p:txBody>
      </p:sp>
      <p:sp>
        <p:nvSpPr>
          <p:cNvPr id="6" name="TextBox 5"/>
          <p:cNvSpPr txBox="1"/>
          <p:nvPr/>
        </p:nvSpPr>
        <p:spPr>
          <a:xfrm>
            <a:off x="4788024" y="1742187"/>
            <a:ext cx="3888432" cy="3416320"/>
          </a:xfrm>
          <a:prstGeom prst="rect">
            <a:avLst/>
          </a:prstGeom>
          <a:noFill/>
        </p:spPr>
        <p:txBody>
          <a:bodyPr wrap="square" rtlCol="0">
            <a:spAutoFit/>
          </a:bodyPr>
          <a:lstStyle/>
          <a:p>
            <a:r>
              <a:rPr lang="en-IN" dirty="0"/>
              <a:t>_read(){}</a:t>
            </a:r>
          </a:p>
          <a:p>
            <a:r>
              <a:rPr lang="en-IN" dirty="0"/>
              <a:t/>
            </a:r>
            <a:br>
              <a:rPr lang="en-IN" dirty="0"/>
            </a:br>
            <a:r>
              <a:rPr lang="en-IN" dirty="0"/>
              <a:t>  _write(chunk, encoding, </a:t>
            </a:r>
            <a:r>
              <a:rPr lang="en-IN" dirty="0" err="1"/>
              <a:t>callback</a:t>
            </a:r>
            <a:r>
              <a:rPr lang="en-IN" dirty="0"/>
              <a:t>) {</a:t>
            </a:r>
          </a:p>
          <a:p>
            <a:r>
              <a:rPr lang="en-IN" dirty="0"/>
              <a:t>    </a:t>
            </a:r>
            <a:r>
              <a:rPr lang="en-IN" dirty="0" err="1"/>
              <a:t>this.push</a:t>
            </a:r>
            <a:r>
              <a:rPr lang="en-IN" dirty="0"/>
              <a:t>(chunk);</a:t>
            </a:r>
          </a:p>
          <a:p>
            <a:r>
              <a:rPr lang="en-IN" dirty="0"/>
              <a:t>    </a:t>
            </a:r>
            <a:r>
              <a:rPr lang="en-IN" dirty="0" err="1"/>
              <a:t>setTimeout</a:t>
            </a:r>
            <a:r>
              <a:rPr lang="en-IN" dirty="0"/>
              <a:t>(</a:t>
            </a:r>
            <a:r>
              <a:rPr lang="en-IN" dirty="0" err="1"/>
              <a:t>callback</a:t>
            </a:r>
            <a:r>
              <a:rPr lang="en-IN" dirty="0"/>
              <a:t>, </a:t>
            </a:r>
            <a:r>
              <a:rPr lang="en-IN" dirty="0" err="1"/>
              <a:t>this.delay</a:t>
            </a:r>
            <a:r>
              <a:rPr lang="en-IN" dirty="0"/>
              <a:t>);</a:t>
            </a:r>
          </a:p>
          <a:p>
            <a:r>
              <a:rPr lang="en-IN" dirty="0"/>
              <a:t>  }</a:t>
            </a:r>
          </a:p>
          <a:p>
            <a:r>
              <a:rPr lang="en-IN" dirty="0"/>
              <a:t/>
            </a:r>
            <a:br>
              <a:rPr lang="en-IN" dirty="0"/>
            </a:br>
            <a:r>
              <a:rPr lang="en-IN" dirty="0"/>
              <a:t>  _final(){</a:t>
            </a:r>
          </a:p>
          <a:p>
            <a:r>
              <a:rPr lang="en-IN" dirty="0"/>
              <a:t>    </a:t>
            </a:r>
            <a:r>
              <a:rPr lang="en-IN" dirty="0" err="1"/>
              <a:t>this.push</a:t>
            </a:r>
            <a:r>
              <a:rPr lang="en-IN" dirty="0"/>
              <a:t>(null)</a:t>
            </a:r>
          </a:p>
          <a:p>
            <a:r>
              <a:rPr lang="en-IN" dirty="0"/>
              <a:t>  }</a:t>
            </a:r>
          </a:p>
          <a:p>
            <a:r>
              <a:rPr lang="en-IN" dirty="0"/>
              <a:t>}</a:t>
            </a:r>
          </a:p>
          <a:p>
            <a:endParaRPr lang="en-IN" dirty="0"/>
          </a:p>
        </p:txBody>
      </p:sp>
    </p:spTree>
    <p:extLst>
      <p:ext uri="{BB962C8B-B14F-4D97-AF65-F5344CB8AC3E}">
        <p14:creationId xmlns:p14="http://schemas.microsoft.com/office/powerpoint/2010/main" val="11731221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Stream</a:t>
            </a:r>
            <a:endParaRPr lang="en-IN" dirty="0"/>
          </a:p>
        </p:txBody>
      </p:sp>
      <p:sp>
        <p:nvSpPr>
          <p:cNvPr id="3" name="Content Placeholder 2"/>
          <p:cNvSpPr>
            <a:spLocks noGrp="1"/>
          </p:cNvSpPr>
          <p:nvPr>
            <p:ph idx="1"/>
          </p:nvPr>
        </p:nvSpPr>
        <p:spPr>
          <a:xfrm>
            <a:off x="457200" y="1600201"/>
            <a:ext cx="8229600" cy="1612776"/>
          </a:xfrm>
        </p:spPr>
        <p:txBody>
          <a:bodyPr/>
          <a:lstStyle/>
          <a:p>
            <a:r>
              <a:rPr lang="en-IN" b="1" dirty="0" smtClean="0"/>
              <a:t>Transform:</a:t>
            </a:r>
            <a:r>
              <a:rPr lang="en-IN" dirty="0" smtClean="0"/>
              <a:t> </a:t>
            </a:r>
            <a:r>
              <a:rPr lang="en-US" dirty="0"/>
              <a:t>Node.js transform streams are streams which read input, process the data manipulating it, and then </a:t>
            </a:r>
            <a:r>
              <a:rPr lang="en-US" dirty="0" err="1"/>
              <a:t>outputing</a:t>
            </a:r>
            <a:r>
              <a:rPr lang="en-US" dirty="0"/>
              <a:t> new data.</a:t>
            </a:r>
            <a:endParaRPr lang="en-IN" dirty="0"/>
          </a:p>
        </p:txBody>
      </p:sp>
      <p:pic>
        <p:nvPicPr>
          <p:cNvPr id="2050" name="Picture 2" descr="transform-stream graph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573016"/>
            <a:ext cx="5819775" cy="6572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ouble-transform-stream graph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725144"/>
            <a:ext cx="7743825" cy="63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532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Stream</a:t>
            </a:r>
            <a:endParaRPr lang="en-IN" dirty="0"/>
          </a:p>
        </p:txBody>
      </p:sp>
      <p:sp>
        <p:nvSpPr>
          <p:cNvPr id="4" name="TextBox 3"/>
          <p:cNvSpPr txBox="1"/>
          <p:nvPr/>
        </p:nvSpPr>
        <p:spPr>
          <a:xfrm>
            <a:off x="467544" y="1916832"/>
            <a:ext cx="4104456" cy="424731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dirty="0"/>
              <a:t>import { Transform } from "stream";</a:t>
            </a:r>
          </a:p>
          <a:p>
            <a:r>
              <a:rPr lang="en-IN" dirty="0"/>
              <a:t/>
            </a:r>
            <a:br>
              <a:rPr lang="en-IN" dirty="0"/>
            </a:br>
            <a:r>
              <a:rPr lang="en-IN" dirty="0"/>
              <a:t>class </a:t>
            </a:r>
            <a:r>
              <a:rPr lang="en-IN" dirty="0" err="1"/>
              <a:t>ReplaceText</a:t>
            </a:r>
            <a:r>
              <a:rPr lang="en-IN" dirty="0"/>
              <a:t> extends Transform {</a:t>
            </a:r>
          </a:p>
          <a:p>
            <a:r>
              <a:rPr lang="en-IN" dirty="0"/>
              <a:t>  constructor(char){</a:t>
            </a:r>
          </a:p>
          <a:p>
            <a:r>
              <a:rPr lang="en-IN" dirty="0"/>
              <a:t>    super();</a:t>
            </a:r>
          </a:p>
          <a:p>
            <a:r>
              <a:rPr lang="en-IN" dirty="0"/>
              <a:t>    </a:t>
            </a:r>
            <a:r>
              <a:rPr lang="en-IN" dirty="0" err="1"/>
              <a:t>this.replaceChar</a:t>
            </a:r>
            <a:r>
              <a:rPr lang="en-IN" dirty="0"/>
              <a:t> = char;</a:t>
            </a:r>
          </a:p>
          <a:p>
            <a:r>
              <a:rPr lang="en-IN" dirty="0"/>
              <a:t>  }</a:t>
            </a:r>
          </a:p>
          <a:p>
            <a:r>
              <a:rPr lang="en-IN" dirty="0"/>
              <a:t/>
            </a:r>
            <a:br>
              <a:rPr lang="en-IN" dirty="0"/>
            </a:br>
            <a:r>
              <a:rPr lang="en-IN" dirty="0"/>
              <a:t>  _transform(chunk, encoding, </a:t>
            </a:r>
            <a:r>
              <a:rPr lang="en-IN" dirty="0" err="1"/>
              <a:t>callback</a:t>
            </a:r>
            <a:r>
              <a:rPr lang="en-IN" dirty="0"/>
              <a:t>){</a:t>
            </a:r>
          </a:p>
          <a:p>
            <a:r>
              <a:rPr lang="en-IN" dirty="0"/>
              <a:t>    </a:t>
            </a:r>
            <a:r>
              <a:rPr lang="en-IN" dirty="0" err="1"/>
              <a:t>const</a:t>
            </a:r>
            <a:r>
              <a:rPr lang="en-IN" dirty="0"/>
              <a:t> </a:t>
            </a:r>
            <a:r>
              <a:rPr lang="en-IN" dirty="0" err="1"/>
              <a:t>transformChunk</a:t>
            </a:r>
            <a:r>
              <a:rPr lang="en-IN" dirty="0"/>
              <a:t> = </a:t>
            </a:r>
            <a:r>
              <a:rPr lang="en-IN" dirty="0" err="1"/>
              <a:t>chunk.toString</a:t>
            </a:r>
            <a:r>
              <a:rPr lang="en-IN" dirty="0"/>
              <a:t>().replace(/[a-z]|[A-Z]|[0-9]/g, </a:t>
            </a:r>
            <a:r>
              <a:rPr lang="en-IN" dirty="0" err="1"/>
              <a:t>this.replaceChar</a:t>
            </a:r>
            <a:r>
              <a:rPr lang="en-IN" dirty="0"/>
              <a:t>);</a:t>
            </a:r>
          </a:p>
          <a:p>
            <a:r>
              <a:rPr lang="en-IN" dirty="0"/>
              <a:t>    </a:t>
            </a:r>
            <a:r>
              <a:rPr lang="en-IN" dirty="0" err="1"/>
              <a:t>this.push</a:t>
            </a:r>
            <a:r>
              <a:rPr lang="en-IN" dirty="0"/>
              <a:t>(</a:t>
            </a:r>
            <a:r>
              <a:rPr lang="en-IN" dirty="0" err="1"/>
              <a:t>transformChunk</a:t>
            </a:r>
            <a:r>
              <a:rPr lang="en-IN" dirty="0"/>
              <a:t>);</a:t>
            </a:r>
          </a:p>
          <a:p>
            <a:r>
              <a:rPr lang="en-IN" dirty="0"/>
              <a:t>    </a:t>
            </a:r>
            <a:r>
              <a:rPr lang="en-IN" dirty="0" err="1"/>
              <a:t>callback</a:t>
            </a:r>
            <a:r>
              <a:rPr lang="en-IN" dirty="0"/>
              <a:t>();</a:t>
            </a:r>
          </a:p>
          <a:p>
            <a:r>
              <a:rPr lang="en-IN" dirty="0"/>
              <a:t>  </a:t>
            </a:r>
            <a:r>
              <a:rPr lang="en-IN" dirty="0" smtClean="0"/>
              <a:t>}</a:t>
            </a:r>
            <a:endParaRPr lang="en-IN" dirty="0"/>
          </a:p>
        </p:txBody>
      </p:sp>
      <p:sp>
        <p:nvSpPr>
          <p:cNvPr id="5" name="TextBox 4"/>
          <p:cNvSpPr txBox="1"/>
          <p:nvPr/>
        </p:nvSpPr>
        <p:spPr>
          <a:xfrm>
            <a:off x="4716016" y="1988840"/>
            <a:ext cx="3888432" cy="313932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dirty="0"/>
              <a:t> _flush(</a:t>
            </a:r>
            <a:r>
              <a:rPr lang="en-IN" dirty="0" err="1"/>
              <a:t>callback</a:t>
            </a:r>
            <a:r>
              <a:rPr lang="en-IN" dirty="0"/>
              <a:t>){</a:t>
            </a:r>
          </a:p>
          <a:p>
            <a:r>
              <a:rPr lang="en-IN" dirty="0"/>
              <a:t>    </a:t>
            </a:r>
            <a:r>
              <a:rPr lang="en-IN" dirty="0" err="1"/>
              <a:t>this.push</a:t>
            </a:r>
            <a:r>
              <a:rPr lang="en-IN" dirty="0"/>
              <a:t>('more stuff us being passed through...')</a:t>
            </a:r>
          </a:p>
          <a:p>
            <a:r>
              <a:rPr lang="en-IN" dirty="0"/>
              <a:t>    </a:t>
            </a:r>
            <a:r>
              <a:rPr lang="en-IN" dirty="0" err="1"/>
              <a:t>callback</a:t>
            </a:r>
            <a:r>
              <a:rPr lang="en-IN" dirty="0"/>
              <a:t>();</a:t>
            </a:r>
          </a:p>
          <a:p>
            <a:r>
              <a:rPr lang="en-IN" dirty="0"/>
              <a:t>  }</a:t>
            </a:r>
          </a:p>
          <a:p>
            <a:r>
              <a:rPr lang="en-IN" dirty="0"/>
              <a:t>}</a:t>
            </a:r>
          </a:p>
          <a:p>
            <a:r>
              <a:rPr lang="en-IN" dirty="0"/>
              <a:t/>
            </a:r>
            <a:br>
              <a:rPr lang="en-IN" dirty="0"/>
            </a:br>
            <a:r>
              <a:rPr lang="en-IN" dirty="0" err="1"/>
              <a:t>const</a:t>
            </a:r>
            <a:r>
              <a:rPr lang="en-IN" dirty="0"/>
              <a:t> </a:t>
            </a:r>
            <a:r>
              <a:rPr lang="en-IN" dirty="0" err="1"/>
              <a:t>xStream</a:t>
            </a:r>
            <a:r>
              <a:rPr lang="en-IN" dirty="0"/>
              <a:t> = new </a:t>
            </a:r>
            <a:r>
              <a:rPr lang="en-IN" dirty="0" err="1"/>
              <a:t>ReplaceText</a:t>
            </a:r>
            <a:r>
              <a:rPr lang="en-IN" dirty="0"/>
              <a:t>('01');</a:t>
            </a:r>
          </a:p>
          <a:p>
            <a:r>
              <a:rPr lang="en-IN" dirty="0"/>
              <a:t/>
            </a:r>
            <a:br>
              <a:rPr lang="en-IN" dirty="0"/>
            </a:br>
            <a:r>
              <a:rPr lang="en-IN" dirty="0" err="1"/>
              <a:t>process.stdin.pipe</a:t>
            </a:r>
            <a:r>
              <a:rPr lang="en-IN" dirty="0"/>
              <a:t>(</a:t>
            </a:r>
            <a:r>
              <a:rPr lang="en-IN" dirty="0" err="1"/>
              <a:t>xStream</a:t>
            </a:r>
            <a:r>
              <a:rPr lang="en-IN" dirty="0"/>
              <a:t>).pipe(</a:t>
            </a:r>
            <a:r>
              <a:rPr lang="en-IN" dirty="0" err="1"/>
              <a:t>process.stdout</a:t>
            </a:r>
            <a:r>
              <a:rPr lang="en-IN" dirty="0" smtClean="0"/>
              <a:t>);</a:t>
            </a:r>
            <a:endParaRPr lang="en-IN" dirty="0"/>
          </a:p>
        </p:txBody>
      </p:sp>
    </p:spTree>
    <p:extLst>
      <p:ext uri="{BB962C8B-B14F-4D97-AF65-F5344CB8AC3E}">
        <p14:creationId xmlns:p14="http://schemas.microsoft.com/office/powerpoint/2010/main" val="462975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Stream</a:t>
            </a:r>
            <a:endParaRPr lang="en-IN" dirty="0"/>
          </a:p>
        </p:txBody>
      </p:sp>
      <p:sp>
        <p:nvSpPr>
          <p:cNvPr id="3" name="Content Placeholder 2"/>
          <p:cNvSpPr>
            <a:spLocks noGrp="1"/>
          </p:cNvSpPr>
          <p:nvPr>
            <p:ph idx="1"/>
          </p:nvPr>
        </p:nvSpPr>
        <p:spPr>
          <a:xfrm>
            <a:off x="457200" y="1600201"/>
            <a:ext cx="8229600" cy="1252736"/>
          </a:xfrm>
        </p:spPr>
        <p:txBody>
          <a:bodyPr>
            <a:normAutofit fontScale="85000" lnSpcReduction="10000"/>
          </a:bodyPr>
          <a:lstStyle/>
          <a:p>
            <a:r>
              <a:rPr lang="en-IN" dirty="0" smtClean="0"/>
              <a:t>Another application of transform stream is to compressed file or set of files. We need install a library for that “</a:t>
            </a:r>
            <a:r>
              <a:rPr lang="en-IN" dirty="0" err="1" smtClean="0"/>
              <a:t>zlib</a:t>
            </a:r>
            <a:r>
              <a:rPr lang="en-IN" dirty="0" smtClean="0"/>
              <a:t>”. The following Code is compressing data</a:t>
            </a:r>
          </a:p>
          <a:p>
            <a:endParaRPr lang="en-IN" dirty="0"/>
          </a:p>
        </p:txBody>
      </p:sp>
      <p:sp>
        <p:nvSpPr>
          <p:cNvPr id="4" name="TextBox 3"/>
          <p:cNvSpPr txBox="1"/>
          <p:nvPr/>
        </p:nvSpPr>
        <p:spPr>
          <a:xfrm>
            <a:off x="611560" y="2924944"/>
            <a:ext cx="7920880"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dirty="0"/>
              <a:t>import { </a:t>
            </a:r>
            <a:r>
              <a:rPr lang="en-IN" dirty="0" err="1"/>
              <a:t>createReadStream,createWriteStream</a:t>
            </a:r>
            <a:r>
              <a:rPr lang="en-IN" dirty="0"/>
              <a:t> } from '</a:t>
            </a:r>
            <a:r>
              <a:rPr lang="en-IN" dirty="0" err="1"/>
              <a:t>fs</a:t>
            </a:r>
            <a:r>
              <a:rPr lang="en-IN" dirty="0"/>
              <a:t>';</a:t>
            </a:r>
          </a:p>
          <a:p>
            <a:r>
              <a:rPr lang="en-IN" dirty="0"/>
              <a:t>import  </a:t>
            </a:r>
            <a:r>
              <a:rPr lang="en-IN" dirty="0" err="1"/>
              <a:t>zlib</a:t>
            </a:r>
            <a:r>
              <a:rPr lang="en-IN" dirty="0"/>
              <a:t>  from '</a:t>
            </a:r>
            <a:r>
              <a:rPr lang="en-IN" dirty="0" err="1"/>
              <a:t>zlib</a:t>
            </a:r>
            <a:r>
              <a:rPr lang="en-IN" dirty="0"/>
              <a:t>';</a:t>
            </a:r>
          </a:p>
          <a:p>
            <a:r>
              <a:rPr lang="en-IN" dirty="0"/>
              <a:t/>
            </a:r>
            <a:br>
              <a:rPr lang="en-IN" dirty="0"/>
            </a:br>
            <a:r>
              <a:rPr lang="en-IN" dirty="0" err="1"/>
              <a:t>var</a:t>
            </a:r>
            <a:r>
              <a:rPr lang="en-IN" dirty="0"/>
              <a:t> </a:t>
            </a:r>
            <a:r>
              <a:rPr lang="en-IN" dirty="0" err="1"/>
              <a:t>gzip</a:t>
            </a:r>
            <a:r>
              <a:rPr lang="en-IN" dirty="0"/>
              <a:t> = </a:t>
            </a:r>
            <a:r>
              <a:rPr lang="en-IN" dirty="0" err="1"/>
              <a:t>zlib.createGzip</a:t>
            </a:r>
            <a:r>
              <a:rPr lang="en-IN" dirty="0"/>
              <a:t>();</a:t>
            </a:r>
          </a:p>
          <a:p>
            <a:r>
              <a:rPr lang="en-IN" dirty="0" err="1"/>
              <a:t>var</a:t>
            </a:r>
            <a:r>
              <a:rPr lang="en-IN" dirty="0"/>
              <a:t> </a:t>
            </a:r>
            <a:r>
              <a:rPr lang="en-IN" dirty="0" err="1"/>
              <a:t>rstream</a:t>
            </a:r>
            <a:r>
              <a:rPr lang="en-IN" dirty="0"/>
              <a:t> = </a:t>
            </a:r>
            <a:r>
              <a:rPr lang="en-IN" dirty="0" err="1"/>
              <a:t>createReadStream</a:t>
            </a:r>
            <a:r>
              <a:rPr lang="en-IN" dirty="0"/>
              <a:t>('data/test.txt');</a:t>
            </a:r>
          </a:p>
          <a:p>
            <a:r>
              <a:rPr lang="en-IN" dirty="0" err="1"/>
              <a:t>var</a:t>
            </a:r>
            <a:r>
              <a:rPr lang="en-IN" dirty="0"/>
              <a:t> </a:t>
            </a:r>
            <a:r>
              <a:rPr lang="en-IN" dirty="0" err="1"/>
              <a:t>wstream</a:t>
            </a:r>
            <a:r>
              <a:rPr lang="en-IN" dirty="0"/>
              <a:t> = </a:t>
            </a:r>
            <a:r>
              <a:rPr lang="en-IN" dirty="0" err="1"/>
              <a:t>createWriteStream</a:t>
            </a:r>
            <a:r>
              <a:rPr lang="en-IN" dirty="0"/>
              <a:t>('data/test.txt.gz');</a:t>
            </a:r>
          </a:p>
          <a:p>
            <a:r>
              <a:rPr lang="en-IN" dirty="0"/>
              <a:t/>
            </a:r>
            <a:br>
              <a:rPr lang="en-IN" dirty="0"/>
            </a:br>
            <a:r>
              <a:rPr lang="en-IN" dirty="0" err="1"/>
              <a:t>rstream</a:t>
            </a:r>
            <a:r>
              <a:rPr lang="en-IN" dirty="0"/>
              <a:t>   // reads from myfile.txt</a:t>
            </a:r>
          </a:p>
          <a:p>
            <a:r>
              <a:rPr lang="en-IN" dirty="0"/>
              <a:t>  .pipe(</a:t>
            </a:r>
            <a:r>
              <a:rPr lang="en-IN" dirty="0" err="1"/>
              <a:t>gzip</a:t>
            </a:r>
            <a:r>
              <a:rPr lang="en-IN" dirty="0"/>
              <a:t>)  // compresses</a:t>
            </a:r>
          </a:p>
          <a:p>
            <a:r>
              <a:rPr lang="en-IN" dirty="0"/>
              <a:t>  .pipe(</a:t>
            </a:r>
            <a:r>
              <a:rPr lang="en-IN" dirty="0" err="1"/>
              <a:t>wstream</a:t>
            </a:r>
            <a:r>
              <a:rPr lang="en-IN" dirty="0"/>
              <a:t>)  // writes to myfile.txt.gz</a:t>
            </a:r>
          </a:p>
          <a:p>
            <a:r>
              <a:rPr lang="en-IN" dirty="0"/>
              <a:t>  .on('finish', function () {  // finished</a:t>
            </a:r>
          </a:p>
          <a:p>
            <a:r>
              <a:rPr lang="en-IN" dirty="0"/>
              <a:t>    console.log('done compressing');</a:t>
            </a:r>
          </a:p>
          <a:p>
            <a:r>
              <a:rPr lang="en-IN" dirty="0"/>
              <a:t>  });</a:t>
            </a:r>
          </a:p>
        </p:txBody>
      </p:sp>
    </p:spTree>
    <p:extLst>
      <p:ext uri="{BB962C8B-B14F-4D97-AF65-F5344CB8AC3E}">
        <p14:creationId xmlns:p14="http://schemas.microsoft.com/office/powerpoint/2010/main" val="25139569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Stream</a:t>
            </a:r>
            <a:endParaRPr lang="en-IN" dirty="0"/>
          </a:p>
        </p:txBody>
      </p:sp>
      <p:sp>
        <p:nvSpPr>
          <p:cNvPr id="3" name="Content Placeholder 2"/>
          <p:cNvSpPr>
            <a:spLocks noGrp="1"/>
          </p:cNvSpPr>
          <p:nvPr>
            <p:ph idx="1"/>
          </p:nvPr>
        </p:nvSpPr>
        <p:spPr>
          <a:xfrm>
            <a:off x="457200" y="1600201"/>
            <a:ext cx="8229600" cy="1036712"/>
          </a:xfrm>
        </p:spPr>
        <p:txBody>
          <a:bodyPr>
            <a:normAutofit lnSpcReduction="10000"/>
          </a:bodyPr>
          <a:lstStyle/>
          <a:p>
            <a:r>
              <a:rPr lang="en-IN" dirty="0" smtClean="0"/>
              <a:t>To </a:t>
            </a:r>
            <a:r>
              <a:rPr lang="en-IN" dirty="0" err="1" smtClean="0"/>
              <a:t>uncompress</a:t>
            </a:r>
            <a:r>
              <a:rPr lang="en-IN" dirty="0" smtClean="0"/>
              <a:t> we have to use the following code.</a:t>
            </a:r>
            <a:endParaRPr lang="en-IN" dirty="0"/>
          </a:p>
        </p:txBody>
      </p:sp>
      <p:sp>
        <p:nvSpPr>
          <p:cNvPr id="4" name="TextBox 3"/>
          <p:cNvSpPr txBox="1"/>
          <p:nvPr/>
        </p:nvSpPr>
        <p:spPr>
          <a:xfrm>
            <a:off x="611560" y="2780928"/>
            <a:ext cx="7992888" cy="258532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t>import { </a:t>
            </a:r>
            <a:r>
              <a:rPr lang="en-IN" dirty="0" err="1"/>
              <a:t>createReadStream</a:t>
            </a:r>
            <a:r>
              <a:rPr lang="en-IN" dirty="0"/>
              <a:t> } from "</a:t>
            </a:r>
            <a:r>
              <a:rPr lang="en-IN" dirty="0" err="1"/>
              <a:t>fs</a:t>
            </a:r>
            <a:r>
              <a:rPr lang="en-IN" dirty="0"/>
              <a:t>";</a:t>
            </a:r>
          </a:p>
          <a:p>
            <a:r>
              <a:rPr lang="en-IN" dirty="0"/>
              <a:t>import </a:t>
            </a:r>
            <a:r>
              <a:rPr lang="en-IN" dirty="0" err="1"/>
              <a:t>zlib</a:t>
            </a:r>
            <a:r>
              <a:rPr lang="en-IN" dirty="0"/>
              <a:t> from '</a:t>
            </a:r>
            <a:r>
              <a:rPr lang="en-IN" dirty="0" err="1"/>
              <a:t>zlib</a:t>
            </a:r>
            <a:r>
              <a:rPr lang="en-IN" dirty="0"/>
              <a:t>';</a:t>
            </a:r>
          </a:p>
          <a:p>
            <a:r>
              <a:rPr lang="en-IN" dirty="0" err="1"/>
              <a:t>var</a:t>
            </a:r>
            <a:r>
              <a:rPr lang="en-IN" dirty="0"/>
              <a:t> </a:t>
            </a:r>
            <a:r>
              <a:rPr lang="en-IN" dirty="0" err="1"/>
              <a:t>gunzip</a:t>
            </a:r>
            <a:r>
              <a:rPr lang="en-IN" dirty="0"/>
              <a:t> = </a:t>
            </a:r>
            <a:r>
              <a:rPr lang="en-IN" dirty="0" err="1"/>
              <a:t>zlib.createGunzip</a:t>
            </a:r>
            <a:r>
              <a:rPr lang="en-IN" dirty="0"/>
              <a:t>();</a:t>
            </a:r>
          </a:p>
          <a:p>
            <a:r>
              <a:rPr lang="en-IN" dirty="0" err="1"/>
              <a:t>var</a:t>
            </a:r>
            <a:r>
              <a:rPr lang="en-IN" dirty="0"/>
              <a:t> </a:t>
            </a:r>
            <a:r>
              <a:rPr lang="en-IN" dirty="0" err="1"/>
              <a:t>rstream</a:t>
            </a:r>
            <a:r>
              <a:rPr lang="en-IN" dirty="0"/>
              <a:t> = </a:t>
            </a:r>
            <a:r>
              <a:rPr lang="en-IN" dirty="0" err="1"/>
              <a:t>createReadStream</a:t>
            </a:r>
            <a:r>
              <a:rPr lang="en-IN" dirty="0"/>
              <a:t>('data/test.txt.gz');</a:t>
            </a:r>
          </a:p>
          <a:p>
            <a:r>
              <a:rPr lang="en-IN" dirty="0"/>
              <a:t/>
            </a:r>
            <a:br>
              <a:rPr lang="en-IN" dirty="0"/>
            </a:br>
            <a:r>
              <a:rPr lang="en-IN" dirty="0" err="1"/>
              <a:t>rstream</a:t>
            </a:r>
            <a:r>
              <a:rPr lang="en-IN" dirty="0"/>
              <a:t>   // reads from myfile.txt.gz</a:t>
            </a:r>
          </a:p>
          <a:p>
            <a:r>
              <a:rPr lang="en-IN" dirty="0"/>
              <a:t>  .pipe(</a:t>
            </a:r>
            <a:r>
              <a:rPr lang="en-IN" dirty="0" err="1"/>
              <a:t>gunzip</a:t>
            </a:r>
            <a:r>
              <a:rPr lang="en-IN" dirty="0"/>
              <a:t>)  // </a:t>
            </a:r>
            <a:r>
              <a:rPr lang="en-IN" dirty="0" err="1"/>
              <a:t>uncompresses</a:t>
            </a:r>
            <a:endParaRPr lang="en-IN" dirty="0"/>
          </a:p>
          <a:p>
            <a:r>
              <a:rPr lang="en-IN" dirty="0"/>
              <a:t>  .pipe(</a:t>
            </a:r>
            <a:r>
              <a:rPr lang="en-IN" dirty="0" err="1"/>
              <a:t>process.stdout</a:t>
            </a:r>
            <a:r>
              <a:rPr lang="en-IN" dirty="0"/>
              <a:t>);  // writes to </a:t>
            </a:r>
            <a:r>
              <a:rPr lang="en-IN" dirty="0" err="1"/>
              <a:t>stdout</a:t>
            </a:r>
            <a:endParaRPr lang="en-IN" dirty="0"/>
          </a:p>
          <a:p>
            <a:endParaRPr lang="en-IN" dirty="0"/>
          </a:p>
        </p:txBody>
      </p:sp>
    </p:spTree>
    <p:extLst>
      <p:ext uri="{BB962C8B-B14F-4D97-AF65-F5344CB8AC3E}">
        <p14:creationId xmlns:p14="http://schemas.microsoft.com/office/powerpoint/2010/main" val="2523791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What Can Node.js Do</a:t>
            </a:r>
            <a:r>
              <a:rPr lang="en-IN" dirty="0" smtClean="0"/>
              <a:t>?</a:t>
            </a:r>
            <a:endParaRPr lang="en-IN" dirty="0"/>
          </a:p>
        </p:txBody>
      </p:sp>
      <p:sp>
        <p:nvSpPr>
          <p:cNvPr id="3" name="Content Placeholder 2"/>
          <p:cNvSpPr>
            <a:spLocks noGrp="1"/>
          </p:cNvSpPr>
          <p:nvPr>
            <p:ph idx="1"/>
          </p:nvPr>
        </p:nvSpPr>
        <p:spPr/>
        <p:txBody>
          <a:bodyPr>
            <a:normAutofit fontScale="92500" lnSpcReduction="20000"/>
          </a:bodyPr>
          <a:lstStyle/>
          <a:p>
            <a:r>
              <a:rPr lang="en-IN" dirty="0"/>
              <a:t>Node.js can generate dynamic page content</a:t>
            </a:r>
          </a:p>
          <a:p>
            <a:r>
              <a:rPr lang="en-IN" dirty="0"/>
              <a:t>Node.js can create, open, read, write, delete, and close files on the server</a:t>
            </a:r>
          </a:p>
          <a:p>
            <a:r>
              <a:rPr lang="en-IN" dirty="0"/>
              <a:t>Node.js can collect form data</a:t>
            </a:r>
          </a:p>
          <a:p>
            <a:r>
              <a:rPr lang="en-IN" dirty="0"/>
              <a:t>Node.js can add, delete, modify data in your </a:t>
            </a:r>
            <a:r>
              <a:rPr lang="en-IN" dirty="0" smtClean="0"/>
              <a:t>database</a:t>
            </a:r>
          </a:p>
          <a:p>
            <a:r>
              <a:rPr lang="en-US" dirty="0" smtClean="0"/>
              <a:t>We can create HTTP server</a:t>
            </a:r>
          </a:p>
          <a:p>
            <a:r>
              <a:rPr lang="en-US" dirty="0" smtClean="0"/>
              <a:t>We can create TCP Server</a:t>
            </a:r>
          </a:p>
          <a:p>
            <a:r>
              <a:rPr lang="en-US" dirty="0" smtClean="0"/>
              <a:t>We can create DNS server</a:t>
            </a:r>
          </a:p>
          <a:p>
            <a:r>
              <a:rPr lang="en-US" dirty="0" smtClean="0"/>
              <a:t>We can create Static File Server</a:t>
            </a:r>
          </a:p>
          <a:p>
            <a:endParaRPr lang="en-IN" dirty="0"/>
          </a:p>
        </p:txBody>
      </p:sp>
    </p:spTree>
    <p:extLst>
      <p:ext uri="{BB962C8B-B14F-4D97-AF65-F5344CB8AC3E}">
        <p14:creationId xmlns:p14="http://schemas.microsoft.com/office/powerpoint/2010/main" val="14440361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Buffer</a:t>
            </a:r>
            <a:endParaRPr lang="en-IN" dirty="0"/>
          </a:p>
        </p:txBody>
      </p:sp>
      <p:sp>
        <p:nvSpPr>
          <p:cNvPr id="3" name="Content Placeholder 2"/>
          <p:cNvSpPr>
            <a:spLocks noGrp="1"/>
          </p:cNvSpPr>
          <p:nvPr>
            <p:ph idx="1"/>
          </p:nvPr>
        </p:nvSpPr>
        <p:spPr/>
        <p:txBody>
          <a:bodyPr>
            <a:normAutofit fontScale="85000" lnSpcReduction="10000"/>
          </a:bodyPr>
          <a:lstStyle/>
          <a:p>
            <a:r>
              <a:rPr lang="en-US" dirty="0"/>
              <a:t>The Buffer class in Node.js is used to perform operations on raw binary data</a:t>
            </a:r>
            <a:r>
              <a:rPr lang="en-US" dirty="0" smtClean="0"/>
              <a:t>.</a:t>
            </a:r>
          </a:p>
          <a:p>
            <a:r>
              <a:rPr lang="en-US" dirty="0"/>
              <a:t>Generally, Buffer refers to the particular memory location in memory</a:t>
            </a:r>
            <a:r>
              <a:rPr lang="en-US" dirty="0" smtClean="0"/>
              <a:t>.</a:t>
            </a:r>
          </a:p>
          <a:p>
            <a:r>
              <a:rPr lang="en-US" dirty="0"/>
              <a:t>Buffer and array have some similarities, but the difference is array can be any type, and it can be resizable</a:t>
            </a:r>
            <a:r>
              <a:rPr lang="en-US" dirty="0" smtClean="0"/>
              <a:t>.</a:t>
            </a:r>
          </a:p>
          <a:p>
            <a:r>
              <a:rPr lang="en-US" dirty="0"/>
              <a:t>Buffers only deal with binary data, and it can not be resizable</a:t>
            </a:r>
            <a:r>
              <a:rPr lang="en-US" dirty="0" smtClean="0"/>
              <a:t>.</a:t>
            </a:r>
          </a:p>
          <a:p>
            <a:r>
              <a:rPr lang="en-US" dirty="0"/>
              <a:t>Each integer in a buffer represents a byte. console.log() function is used to print the Buffer instance.</a:t>
            </a:r>
            <a:endParaRPr lang="en-IN" dirty="0"/>
          </a:p>
          <a:p>
            <a:endParaRPr lang="en-US" dirty="0" smtClean="0"/>
          </a:p>
          <a:p>
            <a:pPr algn="r"/>
            <a:endParaRPr lang="en-IN" dirty="0"/>
          </a:p>
        </p:txBody>
      </p:sp>
    </p:spTree>
    <p:extLst>
      <p:ext uri="{BB962C8B-B14F-4D97-AF65-F5344CB8AC3E}">
        <p14:creationId xmlns:p14="http://schemas.microsoft.com/office/powerpoint/2010/main" val="21926069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Buffer</a:t>
            </a:r>
            <a:endParaRPr lang="en-IN" dirty="0"/>
          </a:p>
        </p:txBody>
      </p:sp>
      <p:graphicFrame>
        <p:nvGraphicFramePr>
          <p:cNvPr id="4" name="Content Placeholder 3"/>
          <p:cNvGraphicFramePr>
            <a:graphicFrameLocks/>
          </p:cNvGraphicFramePr>
          <p:nvPr>
            <p:extLst>
              <p:ext uri="{D42A27DB-BD31-4B8C-83A1-F6EECF244321}">
                <p14:modId xmlns:p14="http://schemas.microsoft.com/office/powerpoint/2010/main" val="3120062196"/>
              </p:ext>
            </p:extLst>
          </p:nvPr>
        </p:nvGraphicFramePr>
        <p:xfrm>
          <a:off x="899592" y="1628800"/>
          <a:ext cx="7462656" cy="4891482"/>
        </p:xfrm>
        <a:graphic>
          <a:graphicData uri="http://schemas.openxmlformats.org/drawingml/2006/table">
            <a:tbl>
              <a:tblPr>
                <a:tableStyleId>{284E427A-3D55-4303-BF80-6455036E1DE7}</a:tableStyleId>
              </a:tblPr>
              <a:tblGrid>
                <a:gridCol w="504056"/>
                <a:gridCol w="2304256"/>
                <a:gridCol w="4654344"/>
              </a:tblGrid>
              <a:tr h="366223">
                <a:tc>
                  <a:txBody>
                    <a:bodyPr/>
                    <a:lstStyle/>
                    <a:p>
                      <a:pPr algn="l" fontAlgn="base"/>
                      <a:r>
                        <a:rPr lang="en-IN" sz="1400" b="1" dirty="0">
                          <a:effectLst/>
                        </a:rPr>
                        <a:t>No</a:t>
                      </a:r>
                    </a:p>
                  </a:txBody>
                  <a:tcPr marL="69099" marR="69099" marT="96738" marB="96738" anchor="ctr"/>
                </a:tc>
                <a:tc>
                  <a:txBody>
                    <a:bodyPr/>
                    <a:lstStyle/>
                    <a:p>
                      <a:pPr algn="l" fontAlgn="base"/>
                      <a:r>
                        <a:rPr lang="en-IN" sz="1400" b="1" dirty="0">
                          <a:effectLst/>
                        </a:rPr>
                        <a:t>Method</a:t>
                      </a:r>
                    </a:p>
                  </a:txBody>
                  <a:tcPr marL="69099" marR="69099" marT="96738" marB="96738" anchor="ctr"/>
                </a:tc>
                <a:tc>
                  <a:txBody>
                    <a:bodyPr/>
                    <a:lstStyle/>
                    <a:p>
                      <a:pPr algn="l" fontAlgn="base"/>
                      <a:r>
                        <a:rPr lang="en-IN" sz="1400" b="1" dirty="0">
                          <a:effectLst/>
                        </a:rPr>
                        <a:t>Description</a:t>
                      </a:r>
                    </a:p>
                  </a:txBody>
                  <a:tcPr marL="69099" marR="69099" marT="96738" marB="96738" anchor="ctr"/>
                </a:tc>
              </a:tr>
              <a:tr h="538970">
                <a:tc>
                  <a:txBody>
                    <a:bodyPr/>
                    <a:lstStyle/>
                    <a:p>
                      <a:pPr algn="l" fontAlgn="base"/>
                      <a:r>
                        <a:rPr lang="en-IN" sz="1400" b="1" dirty="0">
                          <a:effectLst/>
                        </a:rPr>
                        <a:t>1</a:t>
                      </a:r>
                    </a:p>
                  </a:txBody>
                  <a:tcPr marL="69099" marR="69099" marT="96738" marB="96738" anchor="ctr"/>
                </a:tc>
                <a:tc>
                  <a:txBody>
                    <a:bodyPr/>
                    <a:lstStyle/>
                    <a:p>
                      <a:pPr algn="l" fontAlgn="base"/>
                      <a:r>
                        <a:rPr lang="en-IN" sz="1400" b="1" dirty="0" err="1">
                          <a:effectLst/>
                        </a:rPr>
                        <a:t>Buffer.alloc</a:t>
                      </a:r>
                      <a:r>
                        <a:rPr lang="en-IN" sz="1400" b="1" dirty="0">
                          <a:effectLst/>
                        </a:rPr>
                        <a:t>(size)</a:t>
                      </a:r>
                    </a:p>
                  </a:txBody>
                  <a:tcPr marL="69099" marR="69099" marT="96738" marB="96738" anchor="ctr"/>
                </a:tc>
                <a:tc>
                  <a:txBody>
                    <a:bodyPr/>
                    <a:lstStyle/>
                    <a:p>
                      <a:pPr algn="l" fontAlgn="base"/>
                      <a:r>
                        <a:rPr lang="en-US" sz="1400" b="1">
                          <a:effectLst/>
                        </a:rPr>
                        <a:t>It creates a buffer and allocates size to it.</a:t>
                      </a:r>
                    </a:p>
                  </a:txBody>
                  <a:tcPr marL="69099" marR="69099" marT="96738" marB="96738" anchor="ctr"/>
                </a:tc>
              </a:tr>
              <a:tr h="366223">
                <a:tc>
                  <a:txBody>
                    <a:bodyPr/>
                    <a:lstStyle/>
                    <a:p>
                      <a:pPr algn="l" fontAlgn="base"/>
                      <a:r>
                        <a:rPr lang="en-IN" sz="1400" b="1" dirty="0">
                          <a:effectLst/>
                        </a:rPr>
                        <a:t>2</a:t>
                      </a:r>
                    </a:p>
                  </a:txBody>
                  <a:tcPr marL="69099" marR="69099" marT="96738" marB="96738" anchor="ctr"/>
                </a:tc>
                <a:tc>
                  <a:txBody>
                    <a:bodyPr/>
                    <a:lstStyle/>
                    <a:p>
                      <a:pPr algn="l" fontAlgn="base"/>
                      <a:r>
                        <a:rPr lang="en-IN" sz="1400" b="1">
                          <a:effectLst/>
                        </a:rPr>
                        <a:t>Buffer.from(initialization)</a:t>
                      </a:r>
                    </a:p>
                  </a:txBody>
                  <a:tcPr marL="69099" marR="69099" marT="96738" marB="96738" anchor="ctr"/>
                </a:tc>
                <a:tc>
                  <a:txBody>
                    <a:bodyPr/>
                    <a:lstStyle/>
                    <a:p>
                      <a:pPr algn="l" fontAlgn="base"/>
                      <a:r>
                        <a:rPr lang="en-US" sz="1400" b="1">
                          <a:effectLst/>
                        </a:rPr>
                        <a:t>It initializes the buffer with given data.</a:t>
                      </a:r>
                    </a:p>
                  </a:txBody>
                  <a:tcPr marL="69099" marR="69099" marT="96738" marB="96738" anchor="ctr"/>
                </a:tc>
              </a:tr>
              <a:tr h="366223">
                <a:tc>
                  <a:txBody>
                    <a:bodyPr/>
                    <a:lstStyle/>
                    <a:p>
                      <a:pPr algn="l" fontAlgn="base"/>
                      <a:r>
                        <a:rPr lang="en-IN" sz="1400" b="1">
                          <a:effectLst/>
                        </a:rPr>
                        <a:t>3</a:t>
                      </a:r>
                    </a:p>
                  </a:txBody>
                  <a:tcPr marL="69099" marR="69099" marT="96738" marB="96738" anchor="ctr"/>
                </a:tc>
                <a:tc>
                  <a:txBody>
                    <a:bodyPr/>
                    <a:lstStyle/>
                    <a:p>
                      <a:pPr algn="l" fontAlgn="base"/>
                      <a:r>
                        <a:rPr lang="en-IN" sz="1400" b="1" dirty="0" err="1">
                          <a:effectLst/>
                        </a:rPr>
                        <a:t>Buffer.write</a:t>
                      </a:r>
                      <a:r>
                        <a:rPr lang="en-IN" sz="1400" b="1" dirty="0">
                          <a:effectLst/>
                        </a:rPr>
                        <a:t>(data)</a:t>
                      </a:r>
                    </a:p>
                  </a:txBody>
                  <a:tcPr marL="69099" marR="69099" marT="96738" marB="96738" anchor="ctr"/>
                </a:tc>
                <a:tc>
                  <a:txBody>
                    <a:bodyPr/>
                    <a:lstStyle/>
                    <a:p>
                      <a:pPr algn="l" fontAlgn="base"/>
                      <a:r>
                        <a:rPr lang="en-US" sz="1400" b="1">
                          <a:effectLst/>
                        </a:rPr>
                        <a:t>It writes the data on the buffer.</a:t>
                      </a:r>
                    </a:p>
                  </a:txBody>
                  <a:tcPr marL="69099" marR="69099" marT="96738" marB="96738" anchor="ctr"/>
                </a:tc>
              </a:tr>
              <a:tr h="538970">
                <a:tc>
                  <a:txBody>
                    <a:bodyPr/>
                    <a:lstStyle/>
                    <a:p>
                      <a:pPr algn="l" fontAlgn="base"/>
                      <a:r>
                        <a:rPr lang="en-IN" sz="1400" b="1">
                          <a:effectLst/>
                        </a:rPr>
                        <a:t>4</a:t>
                      </a:r>
                    </a:p>
                  </a:txBody>
                  <a:tcPr marL="69099" marR="69099" marT="96738" marB="96738" anchor="ctr"/>
                </a:tc>
                <a:tc>
                  <a:txBody>
                    <a:bodyPr/>
                    <a:lstStyle/>
                    <a:p>
                      <a:pPr algn="l" fontAlgn="base"/>
                      <a:r>
                        <a:rPr lang="en-IN" sz="1400" b="1" dirty="0" err="1">
                          <a:effectLst/>
                        </a:rPr>
                        <a:t>toString</a:t>
                      </a:r>
                      <a:r>
                        <a:rPr lang="en-IN" sz="1400" b="1" dirty="0">
                          <a:effectLst/>
                        </a:rPr>
                        <a:t>()</a:t>
                      </a:r>
                    </a:p>
                  </a:txBody>
                  <a:tcPr marL="69099" marR="69099" marT="96738" marB="96738" anchor="ctr"/>
                </a:tc>
                <a:tc>
                  <a:txBody>
                    <a:bodyPr/>
                    <a:lstStyle/>
                    <a:p>
                      <a:pPr algn="l" fontAlgn="base"/>
                      <a:r>
                        <a:rPr lang="en-US" sz="1400" b="1">
                          <a:effectLst/>
                        </a:rPr>
                        <a:t>It read data from the buffer and returned it.</a:t>
                      </a:r>
                    </a:p>
                  </a:txBody>
                  <a:tcPr marL="69099" marR="69099" marT="96738" marB="96738" anchor="ctr"/>
                </a:tc>
              </a:tr>
              <a:tr h="538970">
                <a:tc>
                  <a:txBody>
                    <a:bodyPr/>
                    <a:lstStyle/>
                    <a:p>
                      <a:pPr algn="l" fontAlgn="base"/>
                      <a:r>
                        <a:rPr lang="en-IN" sz="1400" b="1">
                          <a:effectLst/>
                        </a:rPr>
                        <a:t>5</a:t>
                      </a:r>
                    </a:p>
                  </a:txBody>
                  <a:tcPr marL="69099" marR="69099" marT="96738" marB="96738" anchor="ctr"/>
                </a:tc>
                <a:tc>
                  <a:txBody>
                    <a:bodyPr/>
                    <a:lstStyle/>
                    <a:p>
                      <a:pPr algn="l" fontAlgn="base"/>
                      <a:r>
                        <a:rPr lang="en-IN" sz="1400" b="1" dirty="0" err="1">
                          <a:effectLst/>
                        </a:rPr>
                        <a:t>Buffer.isBuffer</a:t>
                      </a:r>
                      <a:r>
                        <a:rPr lang="en-IN" sz="1400" b="1" dirty="0">
                          <a:effectLst/>
                        </a:rPr>
                        <a:t>(object)</a:t>
                      </a:r>
                    </a:p>
                  </a:txBody>
                  <a:tcPr marL="69099" marR="69099" marT="96738" marB="96738" anchor="ctr"/>
                </a:tc>
                <a:tc>
                  <a:txBody>
                    <a:bodyPr/>
                    <a:lstStyle/>
                    <a:p>
                      <a:pPr algn="l" fontAlgn="base"/>
                      <a:r>
                        <a:rPr lang="en-US" sz="1400" b="1">
                          <a:effectLst/>
                        </a:rPr>
                        <a:t>It checks whether the object is a buffer or not.</a:t>
                      </a:r>
                    </a:p>
                  </a:txBody>
                  <a:tcPr marL="69099" marR="69099" marT="96738" marB="96738" anchor="ctr"/>
                </a:tc>
              </a:tr>
              <a:tr h="366223">
                <a:tc>
                  <a:txBody>
                    <a:bodyPr/>
                    <a:lstStyle/>
                    <a:p>
                      <a:pPr algn="l" fontAlgn="base"/>
                      <a:r>
                        <a:rPr lang="en-IN" sz="1400" b="1">
                          <a:effectLst/>
                        </a:rPr>
                        <a:t>6</a:t>
                      </a:r>
                    </a:p>
                  </a:txBody>
                  <a:tcPr marL="69099" marR="69099" marT="96738" marB="96738" anchor="ctr"/>
                </a:tc>
                <a:tc>
                  <a:txBody>
                    <a:bodyPr/>
                    <a:lstStyle/>
                    <a:p>
                      <a:pPr algn="l" fontAlgn="base"/>
                      <a:r>
                        <a:rPr lang="en-IN" sz="1400" b="1" dirty="0" err="1">
                          <a:effectLst/>
                        </a:rPr>
                        <a:t>Buffer.length</a:t>
                      </a:r>
                      <a:endParaRPr lang="en-IN" sz="1400" b="1" dirty="0">
                        <a:effectLst/>
                      </a:endParaRPr>
                    </a:p>
                  </a:txBody>
                  <a:tcPr marL="69099" marR="69099" marT="96738" marB="96738" anchor="ctr"/>
                </a:tc>
                <a:tc>
                  <a:txBody>
                    <a:bodyPr/>
                    <a:lstStyle/>
                    <a:p>
                      <a:pPr algn="l" fontAlgn="base"/>
                      <a:r>
                        <a:rPr lang="en-US" sz="1400" b="1">
                          <a:effectLst/>
                        </a:rPr>
                        <a:t>It returns the length of the buffer.</a:t>
                      </a:r>
                    </a:p>
                  </a:txBody>
                  <a:tcPr marL="69099" marR="69099" marT="96738" marB="96738" anchor="ctr"/>
                </a:tc>
              </a:tr>
              <a:tr h="538970">
                <a:tc>
                  <a:txBody>
                    <a:bodyPr/>
                    <a:lstStyle/>
                    <a:p>
                      <a:pPr algn="l" fontAlgn="base"/>
                      <a:r>
                        <a:rPr lang="en-IN" sz="1400" b="1">
                          <a:effectLst/>
                        </a:rPr>
                        <a:t>7</a:t>
                      </a:r>
                    </a:p>
                  </a:txBody>
                  <a:tcPr marL="69099" marR="69099" marT="96738" marB="96738" anchor="ctr"/>
                </a:tc>
                <a:tc>
                  <a:txBody>
                    <a:bodyPr/>
                    <a:lstStyle/>
                    <a:p>
                      <a:pPr algn="l" fontAlgn="base"/>
                      <a:r>
                        <a:rPr lang="en-IN" sz="1400" b="1" dirty="0" err="1">
                          <a:effectLst/>
                        </a:rPr>
                        <a:t>Buffer.copy</a:t>
                      </a:r>
                      <a:r>
                        <a:rPr lang="en-IN" sz="1400" b="1" dirty="0">
                          <a:effectLst/>
                        </a:rPr>
                        <a:t>(</a:t>
                      </a:r>
                      <a:r>
                        <a:rPr lang="en-IN" sz="1400" b="1" dirty="0" err="1">
                          <a:effectLst/>
                        </a:rPr>
                        <a:t>buffer,subsection</a:t>
                      </a:r>
                      <a:r>
                        <a:rPr lang="en-IN" sz="1400" b="1" dirty="0">
                          <a:effectLst/>
                        </a:rPr>
                        <a:t> size)</a:t>
                      </a:r>
                    </a:p>
                  </a:txBody>
                  <a:tcPr marL="69099" marR="69099" marT="96738" marB="96738" anchor="ctr"/>
                </a:tc>
                <a:tc>
                  <a:txBody>
                    <a:bodyPr/>
                    <a:lstStyle/>
                    <a:p>
                      <a:pPr algn="l" fontAlgn="base"/>
                      <a:r>
                        <a:rPr lang="en-US" sz="1400" b="1">
                          <a:effectLst/>
                        </a:rPr>
                        <a:t>It copies data from one buffer to another.</a:t>
                      </a:r>
                    </a:p>
                  </a:txBody>
                  <a:tcPr marL="69099" marR="69099" marT="96738" marB="96738" anchor="ctr"/>
                </a:tc>
              </a:tr>
              <a:tr h="538970">
                <a:tc>
                  <a:txBody>
                    <a:bodyPr/>
                    <a:lstStyle/>
                    <a:p>
                      <a:pPr algn="l" fontAlgn="base"/>
                      <a:r>
                        <a:rPr lang="en-IN" sz="1400" b="1" dirty="0">
                          <a:effectLst/>
                        </a:rPr>
                        <a:t>8</a:t>
                      </a:r>
                    </a:p>
                  </a:txBody>
                  <a:tcPr marL="69099" marR="69099" marT="96738" marB="96738" anchor="ctr"/>
                </a:tc>
                <a:tc>
                  <a:txBody>
                    <a:bodyPr/>
                    <a:lstStyle/>
                    <a:p>
                      <a:pPr algn="l" fontAlgn="base"/>
                      <a:r>
                        <a:rPr lang="en-IN" sz="1400" b="1" dirty="0" err="1">
                          <a:effectLst/>
                        </a:rPr>
                        <a:t>Buffer.slice</a:t>
                      </a:r>
                      <a:r>
                        <a:rPr lang="en-IN" sz="1400" b="1" dirty="0">
                          <a:effectLst/>
                        </a:rPr>
                        <a:t>(start, end=</a:t>
                      </a:r>
                      <a:r>
                        <a:rPr lang="en-IN" sz="1400" b="1" dirty="0" err="1">
                          <a:effectLst/>
                        </a:rPr>
                        <a:t>buffer.length</a:t>
                      </a:r>
                      <a:r>
                        <a:rPr lang="en-IN" sz="1400" b="1" dirty="0">
                          <a:effectLst/>
                        </a:rPr>
                        <a:t>)</a:t>
                      </a:r>
                    </a:p>
                  </a:txBody>
                  <a:tcPr marL="69099" marR="69099" marT="96738" marB="96738" anchor="ctr"/>
                </a:tc>
                <a:tc>
                  <a:txBody>
                    <a:bodyPr/>
                    <a:lstStyle/>
                    <a:p>
                      <a:pPr algn="l" fontAlgn="base"/>
                      <a:r>
                        <a:rPr lang="en-US" sz="1400" b="1" dirty="0">
                          <a:effectLst/>
                        </a:rPr>
                        <a:t>It returns the subsection of data stored in a buffer.</a:t>
                      </a:r>
                    </a:p>
                  </a:txBody>
                  <a:tcPr marL="69099" marR="69099" marT="96738" marB="96738" anchor="ctr"/>
                </a:tc>
              </a:tr>
              <a:tr h="366223">
                <a:tc>
                  <a:txBody>
                    <a:bodyPr/>
                    <a:lstStyle/>
                    <a:p>
                      <a:pPr algn="l" fontAlgn="base"/>
                      <a:r>
                        <a:rPr lang="en-IN" sz="1400" b="1">
                          <a:effectLst/>
                        </a:rPr>
                        <a:t>9</a:t>
                      </a:r>
                    </a:p>
                  </a:txBody>
                  <a:tcPr marL="69099" marR="69099" marT="96738" marB="96738" anchor="ctr"/>
                </a:tc>
                <a:tc>
                  <a:txBody>
                    <a:bodyPr/>
                    <a:lstStyle/>
                    <a:p>
                      <a:pPr algn="l" fontAlgn="base"/>
                      <a:r>
                        <a:rPr lang="en-IN" sz="1400" b="1">
                          <a:effectLst/>
                        </a:rPr>
                        <a:t>Buffer.concat([buffer,buffer])</a:t>
                      </a:r>
                    </a:p>
                  </a:txBody>
                  <a:tcPr marL="69099" marR="69099" marT="96738" marB="96738" anchor="ctr"/>
                </a:tc>
                <a:tc>
                  <a:txBody>
                    <a:bodyPr/>
                    <a:lstStyle/>
                    <a:p>
                      <a:pPr algn="l" fontAlgn="base"/>
                      <a:r>
                        <a:rPr lang="en-IN" sz="1400" b="1" dirty="0">
                          <a:effectLst/>
                        </a:rPr>
                        <a:t>It concatenates two buffers.</a:t>
                      </a:r>
                    </a:p>
                  </a:txBody>
                  <a:tcPr marL="69099" marR="69099" marT="96738" marB="96738" anchor="ctr"/>
                </a:tc>
              </a:tr>
            </a:tbl>
          </a:graphicData>
        </a:graphic>
      </p:graphicFrame>
    </p:spTree>
    <p:extLst>
      <p:ext uri="{BB962C8B-B14F-4D97-AF65-F5344CB8AC3E}">
        <p14:creationId xmlns:p14="http://schemas.microsoft.com/office/powerpoint/2010/main" val="258926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Events</a:t>
            </a:r>
            <a:endParaRPr lang="en-IN" dirty="0"/>
          </a:p>
        </p:txBody>
      </p:sp>
      <p:sp>
        <p:nvSpPr>
          <p:cNvPr id="3" name="Content Placeholder 2"/>
          <p:cNvSpPr>
            <a:spLocks noGrp="1"/>
          </p:cNvSpPr>
          <p:nvPr>
            <p:ph idx="1"/>
          </p:nvPr>
        </p:nvSpPr>
        <p:spPr>
          <a:xfrm>
            <a:off x="457200" y="1600200"/>
            <a:ext cx="8229600" cy="4853136"/>
          </a:xfrm>
        </p:spPr>
        <p:txBody>
          <a:bodyPr>
            <a:normAutofit fontScale="77500" lnSpcReduction="20000"/>
          </a:bodyPr>
          <a:lstStyle/>
          <a:p>
            <a:r>
              <a:rPr lang="en-US" dirty="0"/>
              <a:t>Node.js has an </a:t>
            </a:r>
            <a:r>
              <a:rPr lang="en-US" b="1" dirty="0"/>
              <a:t>event-driven  architecture</a:t>
            </a:r>
            <a:r>
              <a:rPr lang="en-US" dirty="0"/>
              <a:t> which can perform asynchronous tasks.</a:t>
            </a:r>
          </a:p>
          <a:p>
            <a:r>
              <a:rPr lang="en-US" dirty="0"/>
              <a:t>Node.js has </a:t>
            </a:r>
            <a:r>
              <a:rPr lang="en-US" b="1" dirty="0"/>
              <a:t>‘events’</a:t>
            </a:r>
            <a:r>
              <a:rPr lang="en-US" dirty="0"/>
              <a:t> module which emits named events that can cause corresponding functions or callbacks to be called. Functions(Callbacks) listen or subscribe to a particular event to occur and when that event triggers, all the callbacks subscribed to that event are fired one by one in order to which they were registered. </a:t>
            </a:r>
          </a:p>
          <a:p>
            <a:pPr fontAlgn="base"/>
            <a:r>
              <a:rPr lang="en-US" b="1" dirty="0"/>
              <a:t>The </a:t>
            </a:r>
            <a:r>
              <a:rPr lang="en-US" b="1" dirty="0" err="1"/>
              <a:t>EventEmmitter</a:t>
            </a:r>
            <a:r>
              <a:rPr lang="en-US" b="1" dirty="0"/>
              <a:t> class:</a:t>
            </a:r>
            <a:r>
              <a:rPr lang="en-US" dirty="0"/>
              <a:t> All objects that emit events are instances of the </a:t>
            </a:r>
            <a:r>
              <a:rPr lang="en-US" dirty="0" err="1"/>
              <a:t>EventEmitter</a:t>
            </a:r>
            <a:r>
              <a:rPr lang="en-US" dirty="0"/>
              <a:t> class. The event can be emitted or listen to an event with the help of </a:t>
            </a:r>
            <a:r>
              <a:rPr lang="en-US" dirty="0" err="1"/>
              <a:t>EventEmitter</a:t>
            </a:r>
            <a:r>
              <a:rPr lang="en-US" dirty="0"/>
              <a:t>. </a:t>
            </a:r>
          </a:p>
          <a:p>
            <a:pPr marL="0" indent="0" fontAlgn="base">
              <a:buNone/>
            </a:pPr>
            <a:r>
              <a:rPr lang="en-US" b="1" dirty="0"/>
              <a:t>Syntax:</a:t>
            </a:r>
            <a:endParaRPr lang="en-US" dirty="0"/>
          </a:p>
          <a:p>
            <a:pPr marL="0" indent="0">
              <a:buNone/>
            </a:pPr>
            <a:r>
              <a:rPr lang="en-US" dirty="0" err="1"/>
              <a:t>const</a:t>
            </a:r>
            <a:r>
              <a:rPr lang="en-US" dirty="0"/>
              <a:t> </a:t>
            </a:r>
            <a:r>
              <a:rPr lang="en-US" dirty="0" err="1"/>
              <a:t>EventEmitter</a:t>
            </a:r>
            <a:r>
              <a:rPr lang="en-US" dirty="0"/>
              <a:t>=require('events'); </a:t>
            </a:r>
          </a:p>
          <a:p>
            <a:pPr marL="0" indent="0">
              <a:buNone/>
            </a:pPr>
            <a:r>
              <a:rPr lang="en-US" dirty="0" err="1"/>
              <a:t>var</a:t>
            </a:r>
            <a:r>
              <a:rPr lang="en-US" dirty="0"/>
              <a:t> </a:t>
            </a:r>
            <a:r>
              <a:rPr lang="en-US" dirty="0" err="1"/>
              <a:t>eventEmitter</a:t>
            </a:r>
            <a:r>
              <a:rPr lang="en-US" dirty="0"/>
              <a:t>=new </a:t>
            </a:r>
            <a:r>
              <a:rPr lang="en-US" dirty="0" err="1"/>
              <a:t>EventEmitter</a:t>
            </a:r>
            <a:r>
              <a:rPr lang="en-US" dirty="0" smtClean="0"/>
              <a:t>();</a:t>
            </a:r>
            <a:endParaRPr lang="en-IN" dirty="0"/>
          </a:p>
        </p:txBody>
      </p:sp>
    </p:spTree>
    <p:extLst>
      <p:ext uri="{BB962C8B-B14F-4D97-AF65-F5344CB8AC3E}">
        <p14:creationId xmlns:p14="http://schemas.microsoft.com/office/powerpoint/2010/main" val="36334403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Events</a:t>
            </a:r>
            <a:endParaRPr lang="en-IN"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844824"/>
            <a:ext cx="8208912"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31262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Events</a:t>
            </a:r>
            <a:endParaRPr lang="en-IN" dirty="0"/>
          </a:p>
        </p:txBody>
      </p:sp>
      <p:sp>
        <p:nvSpPr>
          <p:cNvPr id="3" name="Content Placeholder 2"/>
          <p:cNvSpPr>
            <a:spLocks noGrp="1"/>
          </p:cNvSpPr>
          <p:nvPr>
            <p:ph idx="1"/>
          </p:nvPr>
        </p:nvSpPr>
        <p:spPr/>
        <p:txBody>
          <a:bodyPr/>
          <a:lstStyle/>
          <a:p>
            <a:pPr fontAlgn="base"/>
            <a:r>
              <a:rPr lang="en-IN" b="1" dirty="0"/>
              <a:t>Listening events:</a:t>
            </a:r>
            <a:r>
              <a:rPr lang="en-IN" dirty="0"/>
              <a:t> Before emits any event, it must register functions(</a:t>
            </a:r>
            <a:r>
              <a:rPr lang="en-IN" dirty="0" err="1"/>
              <a:t>callbacks</a:t>
            </a:r>
            <a:r>
              <a:rPr lang="en-IN" dirty="0"/>
              <a:t>) to listen to the events. </a:t>
            </a:r>
            <a:endParaRPr lang="en-IN" dirty="0" smtClean="0"/>
          </a:p>
          <a:p>
            <a:pPr marL="0" indent="0" fontAlgn="base">
              <a:buNone/>
            </a:pPr>
            <a:r>
              <a:rPr lang="en-IN" b="1" dirty="0" smtClean="0"/>
              <a:t>Syntax</a:t>
            </a:r>
            <a:r>
              <a:rPr lang="en-IN" b="1" dirty="0"/>
              <a:t>:</a:t>
            </a:r>
            <a:endParaRPr lang="en-IN" dirty="0"/>
          </a:p>
          <a:p>
            <a:pPr marL="0" indent="0">
              <a:buNone/>
            </a:pPr>
            <a:r>
              <a:rPr lang="en-IN" dirty="0" err="1"/>
              <a:t>eventEmitter.addListener</a:t>
            </a:r>
            <a:r>
              <a:rPr lang="en-IN" dirty="0"/>
              <a:t>(event, listener) </a:t>
            </a:r>
            <a:r>
              <a:rPr lang="en-IN" dirty="0" err="1"/>
              <a:t>eventEmitter.on</a:t>
            </a:r>
            <a:r>
              <a:rPr lang="en-IN" dirty="0"/>
              <a:t>(event, listener) </a:t>
            </a:r>
            <a:r>
              <a:rPr lang="en-IN" dirty="0" err="1"/>
              <a:t>eventEmitter.once</a:t>
            </a:r>
            <a:r>
              <a:rPr lang="en-IN" dirty="0"/>
              <a:t>(event, listener</a:t>
            </a:r>
            <a:r>
              <a:rPr lang="en-IN" dirty="0" smtClean="0"/>
              <a:t>)</a:t>
            </a:r>
            <a:endParaRPr lang="en-IN" dirty="0"/>
          </a:p>
        </p:txBody>
      </p:sp>
    </p:spTree>
    <p:extLst>
      <p:ext uri="{BB962C8B-B14F-4D97-AF65-F5344CB8AC3E}">
        <p14:creationId xmlns:p14="http://schemas.microsoft.com/office/powerpoint/2010/main" val="5497716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IN" dirty="0" smtClean="0"/>
              <a:t>//Example</a:t>
            </a:r>
            <a:endParaRPr lang="en-IN" dirty="0"/>
          </a:p>
          <a:p>
            <a:pPr marL="0" indent="0">
              <a:buNone/>
            </a:pPr>
            <a:r>
              <a:rPr lang="en-IN" dirty="0"/>
              <a:t>// Importing events</a:t>
            </a:r>
          </a:p>
          <a:p>
            <a:pPr marL="0" indent="0">
              <a:buNone/>
            </a:pPr>
            <a:r>
              <a:rPr lang="en-IN" dirty="0" err="1"/>
              <a:t>const</a:t>
            </a:r>
            <a:r>
              <a:rPr lang="en-IN" dirty="0"/>
              <a:t> </a:t>
            </a:r>
            <a:r>
              <a:rPr lang="en-IN" dirty="0" err="1"/>
              <a:t>EventEmitter</a:t>
            </a:r>
            <a:r>
              <a:rPr lang="en-IN" dirty="0"/>
              <a:t> = require('events');</a:t>
            </a:r>
          </a:p>
          <a:p>
            <a:pPr marL="0" indent="0">
              <a:buNone/>
            </a:pPr>
            <a:endParaRPr lang="en-IN" dirty="0"/>
          </a:p>
          <a:p>
            <a:pPr marL="0" indent="0">
              <a:buNone/>
            </a:pPr>
            <a:r>
              <a:rPr lang="en-IN" dirty="0"/>
              <a:t>// Initializing event emitter instances</a:t>
            </a:r>
          </a:p>
          <a:p>
            <a:pPr marL="0" indent="0">
              <a:buNone/>
            </a:pPr>
            <a:r>
              <a:rPr lang="en-IN" dirty="0" err="1"/>
              <a:t>var</a:t>
            </a:r>
            <a:r>
              <a:rPr lang="en-IN" dirty="0"/>
              <a:t> </a:t>
            </a:r>
            <a:r>
              <a:rPr lang="en-IN" dirty="0" err="1"/>
              <a:t>eventEmitter</a:t>
            </a:r>
            <a:r>
              <a:rPr lang="en-IN" dirty="0"/>
              <a:t> = new </a:t>
            </a:r>
            <a:r>
              <a:rPr lang="en-IN" dirty="0" err="1"/>
              <a:t>EventEmitter</a:t>
            </a:r>
            <a:r>
              <a:rPr lang="en-IN" dirty="0"/>
              <a:t>();</a:t>
            </a:r>
          </a:p>
          <a:p>
            <a:pPr marL="0" indent="0">
              <a:buNone/>
            </a:pPr>
            <a:endParaRPr lang="en-IN" dirty="0"/>
          </a:p>
          <a:p>
            <a:pPr marL="0" indent="0">
              <a:buNone/>
            </a:pPr>
            <a:r>
              <a:rPr lang="en-IN" dirty="0"/>
              <a:t>// Registering to </a:t>
            </a:r>
            <a:r>
              <a:rPr lang="en-IN" dirty="0" err="1"/>
              <a:t>myEvent</a:t>
            </a:r>
            <a:endParaRPr lang="en-IN" dirty="0"/>
          </a:p>
          <a:p>
            <a:pPr marL="0" indent="0">
              <a:buNone/>
            </a:pPr>
            <a:r>
              <a:rPr lang="en-IN" dirty="0" err="1"/>
              <a:t>eventEmitter.on</a:t>
            </a:r>
            <a:r>
              <a:rPr lang="en-IN" dirty="0"/>
              <a:t>('</a:t>
            </a:r>
            <a:r>
              <a:rPr lang="en-IN" dirty="0" err="1"/>
              <a:t>myEvent</a:t>
            </a:r>
            <a:r>
              <a:rPr lang="en-IN" dirty="0"/>
              <a:t>', (</a:t>
            </a:r>
            <a:r>
              <a:rPr lang="en-IN" dirty="0" err="1"/>
              <a:t>msg</a:t>
            </a:r>
            <a:r>
              <a:rPr lang="en-IN" dirty="0"/>
              <a:t>) =&gt; {</a:t>
            </a:r>
          </a:p>
          <a:p>
            <a:pPr marL="0" indent="0">
              <a:buNone/>
            </a:pPr>
            <a:r>
              <a:rPr lang="en-IN" dirty="0"/>
              <a:t>console.log(</a:t>
            </a:r>
            <a:r>
              <a:rPr lang="en-IN" dirty="0" err="1"/>
              <a:t>msg</a:t>
            </a:r>
            <a:r>
              <a:rPr lang="en-IN" dirty="0"/>
              <a:t>);</a:t>
            </a:r>
          </a:p>
          <a:p>
            <a:pPr marL="0" indent="0">
              <a:buNone/>
            </a:pPr>
            <a:r>
              <a:rPr lang="en-IN" dirty="0"/>
              <a:t>});</a:t>
            </a:r>
          </a:p>
          <a:p>
            <a:pPr marL="0" indent="0">
              <a:buNone/>
            </a:pPr>
            <a:endParaRPr lang="en-IN" dirty="0"/>
          </a:p>
          <a:p>
            <a:pPr marL="0" indent="0">
              <a:buNone/>
            </a:pPr>
            <a:r>
              <a:rPr lang="en-IN" dirty="0"/>
              <a:t>// Triggering </a:t>
            </a:r>
            <a:r>
              <a:rPr lang="en-IN" dirty="0" err="1"/>
              <a:t>myEvent</a:t>
            </a:r>
            <a:endParaRPr lang="en-IN" dirty="0"/>
          </a:p>
          <a:p>
            <a:pPr marL="0" indent="0">
              <a:buNone/>
            </a:pPr>
            <a:r>
              <a:rPr lang="en-IN" dirty="0" err="1"/>
              <a:t>eventEmitter.emit</a:t>
            </a:r>
            <a:r>
              <a:rPr lang="en-IN" dirty="0"/>
              <a:t>('</a:t>
            </a:r>
            <a:r>
              <a:rPr lang="en-IN" dirty="0" err="1"/>
              <a:t>myEvent</a:t>
            </a:r>
            <a:r>
              <a:rPr lang="en-IN" dirty="0"/>
              <a:t>', "First event");</a:t>
            </a:r>
          </a:p>
          <a:p>
            <a:endParaRPr lang="en-IN" dirty="0"/>
          </a:p>
        </p:txBody>
      </p:sp>
    </p:spTree>
    <p:extLst>
      <p:ext uri="{BB962C8B-B14F-4D97-AF65-F5344CB8AC3E}">
        <p14:creationId xmlns:p14="http://schemas.microsoft.com/office/powerpoint/2010/main" val="28626804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 and </a:t>
            </a:r>
            <a:r>
              <a:rPr lang="en-IN" dirty="0" err="1" smtClean="0"/>
              <a:t>mongoDb</a:t>
            </a:r>
            <a:endParaRPr lang="en-IN" dirty="0"/>
          </a:p>
        </p:txBody>
      </p:sp>
      <p:sp>
        <p:nvSpPr>
          <p:cNvPr id="3" name="Content Placeholder 2"/>
          <p:cNvSpPr>
            <a:spLocks noGrp="1"/>
          </p:cNvSpPr>
          <p:nvPr>
            <p:ph idx="1"/>
          </p:nvPr>
        </p:nvSpPr>
        <p:spPr/>
        <p:txBody>
          <a:bodyPr/>
          <a:lstStyle/>
          <a:p>
            <a:r>
              <a:rPr lang="en-IN" dirty="0" smtClean="0"/>
              <a:t>Node </a:t>
            </a:r>
            <a:r>
              <a:rPr lang="en-IN" dirty="0" err="1" smtClean="0"/>
              <a:t>js</a:t>
            </a:r>
            <a:r>
              <a:rPr lang="en-IN" dirty="0" smtClean="0"/>
              <a:t> can  act as server for user interfaces.</a:t>
            </a:r>
          </a:p>
          <a:p>
            <a:r>
              <a:rPr lang="en-IN" dirty="0" smtClean="0"/>
              <a:t>So, the node can be used to connect to database server, like: </a:t>
            </a:r>
            <a:r>
              <a:rPr lang="en-IN" dirty="0" err="1" smtClean="0"/>
              <a:t>mongodb</a:t>
            </a:r>
            <a:endParaRPr lang="en-IN" dirty="0" smtClean="0"/>
          </a:p>
          <a:p>
            <a:r>
              <a:rPr lang="en-IN" dirty="0" smtClean="0"/>
              <a:t>The module we need to install is : </a:t>
            </a:r>
            <a:r>
              <a:rPr lang="en-IN" dirty="0" err="1" smtClean="0"/>
              <a:t>mongodb</a:t>
            </a:r>
            <a:endParaRPr lang="en-IN" dirty="0" smtClean="0"/>
          </a:p>
          <a:p>
            <a:r>
              <a:rPr lang="en-IN" dirty="0" smtClean="0"/>
              <a:t>It contains a module to connect to </a:t>
            </a:r>
            <a:r>
              <a:rPr lang="en-IN" dirty="0" err="1" smtClean="0"/>
              <a:t>databse</a:t>
            </a:r>
            <a:r>
              <a:rPr lang="en-IN" dirty="0" smtClean="0"/>
              <a:t> server.</a:t>
            </a:r>
            <a:endParaRPr lang="en-IN" dirty="0"/>
          </a:p>
        </p:txBody>
      </p:sp>
    </p:spTree>
    <p:extLst>
      <p:ext uri="{BB962C8B-B14F-4D97-AF65-F5344CB8AC3E}">
        <p14:creationId xmlns:p14="http://schemas.microsoft.com/office/powerpoint/2010/main" val="5321084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and </a:t>
            </a:r>
            <a:r>
              <a:rPr lang="en-IN" dirty="0" err="1"/>
              <a:t>mongoDb</a:t>
            </a:r>
            <a:endParaRPr lang="en-IN" dirty="0"/>
          </a:p>
        </p:txBody>
      </p:sp>
      <p:sp>
        <p:nvSpPr>
          <p:cNvPr id="3" name="Content Placeholder 2"/>
          <p:cNvSpPr>
            <a:spLocks noGrp="1"/>
          </p:cNvSpPr>
          <p:nvPr>
            <p:ph idx="1"/>
          </p:nvPr>
        </p:nvSpPr>
        <p:spPr>
          <a:xfrm>
            <a:off x="457200" y="1600201"/>
            <a:ext cx="8229600" cy="676672"/>
          </a:xfrm>
        </p:spPr>
        <p:txBody>
          <a:bodyPr/>
          <a:lstStyle/>
          <a:p>
            <a:r>
              <a:rPr lang="en-IN" dirty="0" smtClean="0"/>
              <a:t>Simple example to connect to the database</a:t>
            </a:r>
            <a:endParaRPr lang="en-IN" dirty="0"/>
          </a:p>
        </p:txBody>
      </p:sp>
      <p:sp>
        <p:nvSpPr>
          <p:cNvPr id="4" name="TextBox 3"/>
          <p:cNvSpPr txBox="1"/>
          <p:nvPr/>
        </p:nvSpPr>
        <p:spPr>
          <a:xfrm>
            <a:off x="611560" y="2636912"/>
            <a:ext cx="7704856" cy="3139321"/>
          </a:xfrm>
          <a:prstGeom prst="rect">
            <a:avLst/>
          </a:prstGeom>
          <a:noFill/>
        </p:spPr>
        <p:txBody>
          <a:bodyPr wrap="square" rtlCol="0">
            <a:spAutoFit/>
          </a:bodyPr>
          <a:lstStyle/>
          <a:p>
            <a:r>
              <a:rPr lang="en-IN" dirty="0"/>
              <a:t>import { </a:t>
            </a:r>
            <a:r>
              <a:rPr lang="en-IN" dirty="0" err="1"/>
              <a:t>MongoClient</a:t>
            </a:r>
            <a:r>
              <a:rPr lang="en-IN" dirty="0"/>
              <a:t> } from "</a:t>
            </a:r>
            <a:r>
              <a:rPr lang="en-IN" dirty="0" err="1"/>
              <a:t>mongodb</a:t>
            </a:r>
            <a:r>
              <a:rPr lang="en-IN" dirty="0"/>
              <a:t>";</a:t>
            </a:r>
          </a:p>
          <a:p>
            <a:r>
              <a:rPr lang="en-IN" dirty="0"/>
              <a:t/>
            </a:r>
            <a:br>
              <a:rPr lang="en-IN" dirty="0"/>
            </a:br>
            <a:r>
              <a:rPr lang="en-IN" dirty="0" err="1"/>
              <a:t>const</a:t>
            </a:r>
            <a:r>
              <a:rPr lang="en-IN" dirty="0"/>
              <a:t> </a:t>
            </a:r>
            <a:r>
              <a:rPr lang="en-IN" dirty="0" err="1"/>
              <a:t>url</a:t>
            </a:r>
            <a:r>
              <a:rPr lang="en-IN" dirty="0"/>
              <a:t> = '</a:t>
            </a:r>
            <a:r>
              <a:rPr lang="en-IN" dirty="0" err="1"/>
              <a:t>mongodb</a:t>
            </a:r>
            <a:r>
              <a:rPr lang="en-IN" dirty="0"/>
              <a:t>://127.0.0.1:27017';</a:t>
            </a:r>
          </a:p>
          <a:p>
            <a:r>
              <a:rPr lang="en-IN" dirty="0" err="1"/>
              <a:t>const</a:t>
            </a:r>
            <a:r>
              <a:rPr lang="en-IN" dirty="0"/>
              <a:t> client=new </a:t>
            </a:r>
            <a:r>
              <a:rPr lang="en-IN" dirty="0" err="1"/>
              <a:t>MongoClient</a:t>
            </a:r>
            <a:r>
              <a:rPr lang="en-IN" dirty="0"/>
              <a:t>(</a:t>
            </a:r>
            <a:r>
              <a:rPr lang="en-IN" dirty="0" err="1"/>
              <a:t>url</a:t>
            </a:r>
            <a:r>
              <a:rPr lang="en-IN" dirty="0"/>
              <a:t>)</a:t>
            </a:r>
          </a:p>
          <a:p>
            <a:r>
              <a:rPr lang="en-IN" dirty="0"/>
              <a:t>try{</a:t>
            </a:r>
          </a:p>
          <a:p>
            <a:r>
              <a:rPr lang="en-IN" dirty="0"/>
              <a:t>    </a:t>
            </a:r>
            <a:r>
              <a:rPr lang="en-IN" dirty="0" err="1"/>
              <a:t>client.connect</a:t>
            </a:r>
            <a:r>
              <a:rPr lang="en-IN" dirty="0"/>
              <a:t>()</a:t>
            </a:r>
          </a:p>
          <a:p>
            <a:r>
              <a:rPr lang="en-IN" dirty="0"/>
              <a:t>    console.log("Database connected..");</a:t>
            </a:r>
          </a:p>
          <a:p>
            <a:r>
              <a:rPr lang="en-IN" dirty="0"/>
              <a:t>}catch(e){</a:t>
            </a:r>
          </a:p>
          <a:p>
            <a:r>
              <a:rPr lang="en-IN" dirty="0"/>
              <a:t>    console.log(e)</a:t>
            </a:r>
          </a:p>
          <a:p>
            <a:r>
              <a:rPr lang="en-IN" dirty="0"/>
              <a:t>}</a:t>
            </a:r>
          </a:p>
          <a:p>
            <a:endParaRPr lang="en-IN" dirty="0"/>
          </a:p>
        </p:txBody>
      </p:sp>
    </p:spTree>
    <p:extLst>
      <p:ext uri="{BB962C8B-B14F-4D97-AF65-F5344CB8AC3E}">
        <p14:creationId xmlns:p14="http://schemas.microsoft.com/office/powerpoint/2010/main" val="2968617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and </a:t>
            </a:r>
            <a:r>
              <a:rPr lang="en-IN" dirty="0" err="1"/>
              <a:t>mongoDb</a:t>
            </a:r>
            <a:endParaRPr lang="en-IN" dirty="0"/>
          </a:p>
        </p:txBody>
      </p:sp>
      <p:sp>
        <p:nvSpPr>
          <p:cNvPr id="3" name="Content Placeholder 2"/>
          <p:cNvSpPr>
            <a:spLocks noGrp="1"/>
          </p:cNvSpPr>
          <p:nvPr>
            <p:ph idx="1"/>
          </p:nvPr>
        </p:nvSpPr>
        <p:spPr>
          <a:xfrm>
            <a:off x="457200" y="1600201"/>
            <a:ext cx="8229600" cy="1180728"/>
          </a:xfrm>
        </p:spPr>
        <p:txBody>
          <a:bodyPr/>
          <a:lstStyle/>
          <a:p>
            <a:r>
              <a:rPr lang="en-IN" dirty="0" smtClean="0"/>
              <a:t>Another example to list database and collections</a:t>
            </a:r>
            <a:endParaRPr lang="en-IN" dirty="0"/>
          </a:p>
        </p:txBody>
      </p:sp>
      <p:sp>
        <p:nvSpPr>
          <p:cNvPr id="4" name="TextBox 3"/>
          <p:cNvSpPr txBox="1"/>
          <p:nvPr/>
        </p:nvSpPr>
        <p:spPr>
          <a:xfrm>
            <a:off x="539552" y="2708920"/>
            <a:ext cx="7992888" cy="3693319"/>
          </a:xfrm>
          <a:prstGeom prst="rect">
            <a:avLst/>
          </a:prstGeom>
          <a:noFill/>
        </p:spPr>
        <p:txBody>
          <a:bodyPr wrap="square" rtlCol="0">
            <a:spAutoFit/>
          </a:bodyPr>
          <a:lstStyle/>
          <a:p>
            <a:r>
              <a:rPr lang="en-IN" dirty="0"/>
              <a:t>import { </a:t>
            </a:r>
            <a:r>
              <a:rPr lang="en-IN" dirty="0" err="1"/>
              <a:t>MongoClient</a:t>
            </a:r>
            <a:r>
              <a:rPr lang="en-IN" dirty="0"/>
              <a:t> } from "</a:t>
            </a:r>
            <a:r>
              <a:rPr lang="en-IN" dirty="0" err="1"/>
              <a:t>mongodb</a:t>
            </a:r>
            <a:r>
              <a:rPr lang="en-IN" dirty="0"/>
              <a:t>";</a:t>
            </a:r>
          </a:p>
          <a:p>
            <a:r>
              <a:rPr lang="en-IN" dirty="0"/>
              <a:t/>
            </a:r>
            <a:br>
              <a:rPr lang="en-IN" dirty="0"/>
            </a:br>
            <a:r>
              <a:rPr lang="en-IN" dirty="0" err="1"/>
              <a:t>async</a:t>
            </a:r>
            <a:r>
              <a:rPr lang="en-IN" dirty="0"/>
              <a:t> function </a:t>
            </a:r>
            <a:r>
              <a:rPr lang="en-IN" dirty="0" err="1"/>
              <a:t>listDatabases</a:t>
            </a:r>
            <a:r>
              <a:rPr lang="en-IN" dirty="0"/>
              <a:t>(client){</a:t>
            </a:r>
          </a:p>
          <a:p>
            <a:r>
              <a:rPr lang="en-IN" dirty="0"/>
              <a:t>    try{</a:t>
            </a:r>
          </a:p>
          <a:p>
            <a:r>
              <a:rPr lang="en-IN" dirty="0"/>
              <a:t>        </a:t>
            </a:r>
            <a:r>
              <a:rPr lang="en-IN" dirty="0" err="1"/>
              <a:t>const</a:t>
            </a:r>
            <a:r>
              <a:rPr lang="en-IN" dirty="0"/>
              <a:t> </a:t>
            </a:r>
            <a:r>
              <a:rPr lang="en-IN" dirty="0" err="1"/>
              <a:t>databasesList</a:t>
            </a:r>
            <a:r>
              <a:rPr lang="en-IN" dirty="0"/>
              <a:t> = await </a:t>
            </a:r>
            <a:r>
              <a:rPr lang="en-IN" dirty="0" err="1"/>
              <a:t>client.db</a:t>
            </a:r>
            <a:r>
              <a:rPr lang="en-IN" dirty="0"/>
              <a:t>("</a:t>
            </a:r>
            <a:r>
              <a:rPr lang="en-IN" dirty="0" err="1"/>
              <a:t>nedb</a:t>
            </a:r>
            <a:r>
              <a:rPr lang="en-IN" dirty="0"/>
              <a:t>").admin().</a:t>
            </a:r>
            <a:r>
              <a:rPr lang="en-IN" dirty="0" err="1"/>
              <a:t>listDatabases</a:t>
            </a:r>
            <a:r>
              <a:rPr lang="en-IN" dirty="0"/>
              <a:t>();</a:t>
            </a:r>
          </a:p>
          <a:p>
            <a:r>
              <a:rPr lang="en-IN" dirty="0"/>
              <a:t> </a:t>
            </a:r>
          </a:p>
          <a:p>
            <a:r>
              <a:rPr lang="en-IN" dirty="0"/>
              <a:t>        console.log("Databases:");</a:t>
            </a:r>
          </a:p>
          <a:p>
            <a:r>
              <a:rPr lang="en-IN" dirty="0"/>
              <a:t>        </a:t>
            </a:r>
            <a:r>
              <a:rPr lang="en-IN" dirty="0" err="1"/>
              <a:t>databasesList.databases.forEach</a:t>
            </a:r>
            <a:r>
              <a:rPr lang="en-IN" dirty="0"/>
              <a:t>(</a:t>
            </a:r>
            <a:r>
              <a:rPr lang="en-IN" dirty="0" err="1"/>
              <a:t>db</a:t>
            </a:r>
            <a:r>
              <a:rPr lang="en-IN" dirty="0"/>
              <a:t> =&gt; console.log(` - ${db.name}`));</a:t>
            </a:r>
          </a:p>
          <a:p>
            <a:r>
              <a:rPr lang="en-IN" dirty="0"/>
              <a:t>    </a:t>
            </a:r>
          </a:p>
          <a:p>
            <a:r>
              <a:rPr lang="en-IN" dirty="0"/>
              <a:t>    }catch(e){</a:t>
            </a:r>
          </a:p>
          <a:p>
            <a:r>
              <a:rPr lang="en-IN" dirty="0"/>
              <a:t>        console.log(e)</a:t>
            </a:r>
          </a:p>
          <a:p>
            <a:r>
              <a:rPr lang="en-IN" dirty="0"/>
              <a:t>    </a:t>
            </a:r>
            <a:r>
              <a:rPr lang="en-IN" dirty="0" smtClean="0"/>
              <a:t>}</a:t>
            </a:r>
            <a:endParaRPr lang="en-IN" dirty="0"/>
          </a:p>
          <a:p>
            <a:r>
              <a:rPr lang="en-IN" dirty="0" smtClean="0"/>
              <a:t>};</a:t>
            </a:r>
            <a:endParaRPr lang="en-IN" dirty="0"/>
          </a:p>
        </p:txBody>
      </p:sp>
    </p:spTree>
    <p:extLst>
      <p:ext uri="{BB962C8B-B14F-4D97-AF65-F5344CB8AC3E}">
        <p14:creationId xmlns:p14="http://schemas.microsoft.com/office/powerpoint/2010/main" val="18177370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and </a:t>
            </a:r>
            <a:r>
              <a:rPr lang="en-IN" dirty="0" err="1"/>
              <a:t>mongoDb</a:t>
            </a:r>
            <a:endParaRPr lang="en-IN" dirty="0"/>
          </a:p>
        </p:txBody>
      </p:sp>
      <p:sp>
        <p:nvSpPr>
          <p:cNvPr id="4" name="TextBox 3"/>
          <p:cNvSpPr txBox="1"/>
          <p:nvPr/>
        </p:nvSpPr>
        <p:spPr>
          <a:xfrm>
            <a:off x="539552" y="2204864"/>
            <a:ext cx="7920880" cy="3416320"/>
          </a:xfrm>
          <a:prstGeom prst="rect">
            <a:avLst/>
          </a:prstGeom>
          <a:noFill/>
        </p:spPr>
        <p:txBody>
          <a:bodyPr wrap="square" rtlCol="0">
            <a:spAutoFit/>
          </a:bodyPr>
          <a:lstStyle/>
          <a:p>
            <a:r>
              <a:rPr lang="en-IN" dirty="0"/>
              <a:t> </a:t>
            </a:r>
            <a:r>
              <a:rPr lang="en-IN" dirty="0" err="1"/>
              <a:t>async</a:t>
            </a:r>
            <a:r>
              <a:rPr lang="en-IN" dirty="0"/>
              <a:t> function </a:t>
            </a:r>
            <a:r>
              <a:rPr lang="en-IN" dirty="0" err="1"/>
              <a:t>listCollections</a:t>
            </a:r>
            <a:r>
              <a:rPr lang="en-IN" dirty="0"/>
              <a:t>(</a:t>
            </a:r>
            <a:r>
              <a:rPr lang="en-IN" dirty="0" err="1"/>
              <a:t>client,DBNAME</a:t>
            </a:r>
            <a:r>
              <a:rPr lang="en-IN" dirty="0"/>
              <a:t>){</a:t>
            </a:r>
          </a:p>
          <a:p>
            <a:r>
              <a:rPr lang="en-IN" dirty="0"/>
              <a:t>    try{</a:t>
            </a:r>
          </a:p>
          <a:p>
            <a:r>
              <a:rPr lang="en-IN" dirty="0"/>
              <a:t>            </a:t>
            </a:r>
            <a:r>
              <a:rPr lang="en-IN" dirty="0" err="1"/>
              <a:t>const</a:t>
            </a:r>
            <a:r>
              <a:rPr lang="en-IN" dirty="0"/>
              <a:t> db2 = </a:t>
            </a:r>
            <a:r>
              <a:rPr lang="en-IN" dirty="0" err="1"/>
              <a:t>client.db</a:t>
            </a:r>
            <a:r>
              <a:rPr lang="en-IN" dirty="0"/>
              <a:t>(DBNAME)</a:t>
            </a:r>
          </a:p>
          <a:p>
            <a:r>
              <a:rPr lang="en-IN" dirty="0"/>
              <a:t>            console.log("Collections:")</a:t>
            </a:r>
          </a:p>
          <a:p>
            <a:r>
              <a:rPr lang="en-IN" dirty="0"/>
              <a:t>            db2.listCollections().</a:t>
            </a:r>
            <a:r>
              <a:rPr lang="en-IN" dirty="0" err="1"/>
              <a:t>toArray</a:t>
            </a:r>
            <a:r>
              <a:rPr lang="en-IN" dirty="0"/>
              <a:t>().then(function(</a:t>
            </a:r>
            <a:r>
              <a:rPr lang="en-IN" dirty="0" err="1"/>
              <a:t>col,err</a:t>
            </a:r>
            <a:r>
              <a:rPr lang="en-IN" dirty="0"/>
              <a:t>){</a:t>
            </a:r>
          </a:p>
          <a:p>
            <a:r>
              <a:rPr lang="en-IN" dirty="0"/>
              <a:t>                </a:t>
            </a:r>
            <a:r>
              <a:rPr lang="en-IN" dirty="0" err="1"/>
              <a:t>col.forEach</a:t>
            </a:r>
            <a:r>
              <a:rPr lang="en-IN" dirty="0"/>
              <a:t>(el=&gt;console.log(el.name))</a:t>
            </a:r>
          </a:p>
          <a:p>
            <a:r>
              <a:rPr lang="en-IN" dirty="0"/>
              <a:t>            })</a:t>
            </a:r>
          </a:p>
          <a:p>
            <a:r>
              <a:rPr lang="en-IN" dirty="0"/>
              <a:t>        }catch(e){</a:t>
            </a:r>
          </a:p>
          <a:p>
            <a:r>
              <a:rPr lang="en-IN" dirty="0"/>
              <a:t>            console.log("The error </a:t>
            </a:r>
            <a:r>
              <a:rPr lang="en-IN" dirty="0" err="1"/>
              <a:t>is"+e</a:t>
            </a:r>
            <a:r>
              <a:rPr lang="en-IN" dirty="0"/>
              <a:t>)</a:t>
            </a:r>
          </a:p>
          <a:p>
            <a:r>
              <a:rPr lang="en-IN" dirty="0"/>
              <a:t>        }</a:t>
            </a:r>
          </a:p>
          <a:p>
            <a:r>
              <a:rPr lang="en-IN" dirty="0"/>
              <a:t> }</a:t>
            </a:r>
          </a:p>
          <a:p>
            <a:endParaRPr lang="en-IN" dirty="0"/>
          </a:p>
        </p:txBody>
      </p:sp>
    </p:spTree>
    <p:extLst>
      <p:ext uri="{BB962C8B-B14F-4D97-AF65-F5344CB8AC3E}">
        <p14:creationId xmlns:p14="http://schemas.microsoft.com/office/powerpoint/2010/main" val="43175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Even-loop in JavaScript?</a:t>
            </a:r>
            <a:endParaRPr lang="en-IN" dirty="0"/>
          </a:p>
        </p:txBody>
      </p:sp>
      <p:sp>
        <p:nvSpPr>
          <p:cNvPr id="3" name="Content Placeholder 2"/>
          <p:cNvSpPr>
            <a:spLocks noGrp="1"/>
          </p:cNvSpPr>
          <p:nvPr>
            <p:ph idx="1"/>
          </p:nvPr>
        </p:nvSpPr>
        <p:spPr>
          <a:xfrm>
            <a:off x="457200" y="1600200"/>
            <a:ext cx="8229600" cy="1252735"/>
          </a:xfrm>
        </p:spPr>
        <p:txBody>
          <a:bodyPr>
            <a:normAutofit fontScale="85000" lnSpcReduction="20000"/>
          </a:bodyPr>
          <a:lstStyle/>
          <a:p>
            <a:r>
              <a:rPr lang="en-US" dirty="0" smtClean="0"/>
              <a:t>Even-loop is the core of event-driven programming.</a:t>
            </a:r>
          </a:p>
          <a:p>
            <a:r>
              <a:rPr lang="en-US" dirty="0" smtClean="0"/>
              <a:t>Almost all the UI programs use event-loops to track the user event</a:t>
            </a:r>
            <a:endParaRPr lang="en-IN" dirty="0"/>
          </a:p>
        </p:txBody>
      </p:sp>
      <p:pic>
        <p:nvPicPr>
          <p:cNvPr id="1026" name="Picture 2" descr="Synchronously asynchronous | Kikobea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667104"/>
            <a:ext cx="6266944"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1981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and </a:t>
            </a:r>
            <a:r>
              <a:rPr lang="en-IN" dirty="0" err="1"/>
              <a:t>mongoDb</a:t>
            </a:r>
            <a:endParaRPr lang="en-IN" dirty="0"/>
          </a:p>
        </p:txBody>
      </p:sp>
      <p:sp>
        <p:nvSpPr>
          <p:cNvPr id="4" name="TextBox 3"/>
          <p:cNvSpPr txBox="1"/>
          <p:nvPr/>
        </p:nvSpPr>
        <p:spPr>
          <a:xfrm>
            <a:off x="539552" y="1628800"/>
            <a:ext cx="8064896" cy="4247317"/>
          </a:xfrm>
          <a:prstGeom prst="rect">
            <a:avLst/>
          </a:prstGeom>
          <a:noFill/>
        </p:spPr>
        <p:txBody>
          <a:bodyPr wrap="square" rtlCol="0">
            <a:spAutoFit/>
          </a:bodyPr>
          <a:lstStyle/>
          <a:p>
            <a:r>
              <a:rPr lang="en-IN" dirty="0"/>
              <a:t>// server location</a:t>
            </a:r>
          </a:p>
          <a:p>
            <a:r>
              <a:rPr lang="en-IN" dirty="0" err="1"/>
              <a:t>const</a:t>
            </a:r>
            <a:r>
              <a:rPr lang="en-IN" dirty="0"/>
              <a:t> </a:t>
            </a:r>
            <a:r>
              <a:rPr lang="en-IN" dirty="0" err="1"/>
              <a:t>url</a:t>
            </a:r>
            <a:r>
              <a:rPr lang="en-IN" dirty="0"/>
              <a:t> = '</a:t>
            </a:r>
            <a:r>
              <a:rPr lang="en-IN" dirty="0" err="1"/>
              <a:t>mongodb</a:t>
            </a:r>
            <a:r>
              <a:rPr lang="en-IN" dirty="0"/>
              <a:t>://127.0.0.1:27017';</a:t>
            </a:r>
          </a:p>
          <a:p>
            <a:r>
              <a:rPr lang="en-IN" dirty="0" err="1"/>
              <a:t>const</a:t>
            </a:r>
            <a:r>
              <a:rPr lang="en-IN" dirty="0"/>
              <a:t> client=new </a:t>
            </a:r>
            <a:r>
              <a:rPr lang="en-IN" dirty="0" err="1"/>
              <a:t>MongoClient</a:t>
            </a:r>
            <a:r>
              <a:rPr lang="en-IN" dirty="0"/>
              <a:t>(</a:t>
            </a:r>
            <a:r>
              <a:rPr lang="en-IN" dirty="0" err="1"/>
              <a:t>url</a:t>
            </a:r>
            <a:r>
              <a:rPr lang="en-IN" dirty="0"/>
              <a:t>)</a:t>
            </a:r>
          </a:p>
          <a:p>
            <a:r>
              <a:rPr lang="en-IN" dirty="0"/>
              <a:t>try{</a:t>
            </a:r>
          </a:p>
          <a:p>
            <a:r>
              <a:rPr lang="en-IN" dirty="0"/>
              <a:t>    await </a:t>
            </a:r>
            <a:r>
              <a:rPr lang="en-IN" dirty="0" err="1"/>
              <a:t>client.connect</a:t>
            </a:r>
            <a:r>
              <a:rPr lang="en-IN" dirty="0"/>
              <a:t>();</a:t>
            </a:r>
          </a:p>
          <a:p>
            <a:r>
              <a:rPr lang="en-IN" dirty="0"/>
              <a:t>    await </a:t>
            </a:r>
            <a:r>
              <a:rPr lang="en-IN" dirty="0" err="1"/>
              <a:t>listDatabases</a:t>
            </a:r>
            <a:r>
              <a:rPr lang="en-IN" dirty="0"/>
              <a:t>(client);</a:t>
            </a:r>
          </a:p>
          <a:p>
            <a:r>
              <a:rPr lang="en-IN" dirty="0"/>
              <a:t>    await </a:t>
            </a:r>
            <a:r>
              <a:rPr lang="en-IN" dirty="0" err="1"/>
              <a:t>listCollections</a:t>
            </a:r>
            <a:r>
              <a:rPr lang="en-IN" dirty="0"/>
              <a:t>(client,"</a:t>
            </a:r>
            <a:r>
              <a:rPr lang="en-IN" dirty="0" err="1"/>
              <a:t>nedb</a:t>
            </a:r>
            <a:r>
              <a:rPr lang="en-IN" dirty="0"/>
              <a:t>");</a:t>
            </a:r>
          </a:p>
          <a:p>
            <a:r>
              <a:rPr lang="en-IN" dirty="0"/>
              <a:t>    //</a:t>
            </a:r>
            <a:r>
              <a:rPr lang="en-IN" dirty="0" err="1"/>
              <a:t>setTimeout</a:t>
            </a:r>
            <a:r>
              <a:rPr lang="en-IN" dirty="0"/>
              <a:t>(()=&gt;console.log("Waiting to close..."),10000);</a:t>
            </a:r>
          </a:p>
          <a:p>
            <a:r>
              <a:rPr lang="en-IN" dirty="0"/>
              <a:t>    console.log("Got connection");</a:t>
            </a:r>
          </a:p>
          <a:p>
            <a:r>
              <a:rPr lang="en-IN" dirty="0"/>
              <a:t/>
            </a:r>
            <a:br>
              <a:rPr lang="en-IN" dirty="0"/>
            </a:br>
            <a:r>
              <a:rPr lang="en-IN" dirty="0"/>
              <a:t>}catch(e){</a:t>
            </a:r>
          </a:p>
          <a:p>
            <a:r>
              <a:rPr lang="en-IN" dirty="0"/>
              <a:t>    console.log(e)</a:t>
            </a:r>
          </a:p>
          <a:p>
            <a:r>
              <a:rPr lang="en-IN" dirty="0"/>
              <a:t>}finally{</a:t>
            </a:r>
          </a:p>
          <a:p>
            <a:r>
              <a:rPr lang="en-IN" dirty="0"/>
              <a:t>    </a:t>
            </a:r>
            <a:r>
              <a:rPr lang="en-IN" dirty="0" err="1"/>
              <a:t>setTimeout</a:t>
            </a:r>
            <a:r>
              <a:rPr lang="en-IN" dirty="0"/>
              <a:t>(()=&gt;</a:t>
            </a:r>
            <a:r>
              <a:rPr lang="en-IN" dirty="0" err="1"/>
              <a:t>client.close</a:t>
            </a:r>
            <a:r>
              <a:rPr lang="en-IN" dirty="0"/>
              <a:t>(),10)</a:t>
            </a:r>
          </a:p>
          <a:p>
            <a:r>
              <a:rPr lang="en-IN" dirty="0" smtClean="0"/>
              <a:t>}</a:t>
            </a:r>
            <a:endParaRPr lang="en-IN" dirty="0"/>
          </a:p>
        </p:txBody>
      </p:sp>
    </p:spTree>
    <p:extLst>
      <p:ext uri="{BB962C8B-B14F-4D97-AF65-F5344CB8AC3E}">
        <p14:creationId xmlns:p14="http://schemas.microsoft.com/office/powerpoint/2010/main" val="338953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and </a:t>
            </a:r>
            <a:r>
              <a:rPr lang="en-IN" dirty="0" err="1"/>
              <a:t>mongoDb</a:t>
            </a:r>
            <a:endParaRPr lang="en-IN" dirty="0"/>
          </a:p>
        </p:txBody>
      </p:sp>
      <p:sp>
        <p:nvSpPr>
          <p:cNvPr id="3" name="Content Placeholder 2"/>
          <p:cNvSpPr>
            <a:spLocks noGrp="1"/>
          </p:cNvSpPr>
          <p:nvPr>
            <p:ph idx="1"/>
          </p:nvPr>
        </p:nvSpPr>
        <p:spPr>
          <a:xfrm>
            <a:off x="457200" y="1600201"/>
            <a:ext cx="8229600" cy="676672"/>
          </a:xfrm>
        </p:spPr>
        <p:txBody>
          <a:bodyPr/>
          <a:lstStyle/>
          <a:p>
            <a:r>
              <a:rPr lang="en-IN" dirty="0" smtClean="0"/>
              <a:t>Insertion of Data into </a:t>
            </a:r>
            <a:r>
              <a:rPr lang="en-IN" dirty="0" err="1" smtClean="0"/>
              <a:t>mongodb</a:t>
            </a:r>
            <a:endParaRPr lang="en-IN" dirty="0"/>
          </a:p>
        </p:txBody>
      </p:sp>
      <p:sp>
        <p:nvSpPr>
          <p:cNvPr id="4" name="TextBox 3"/>
          <p:cNvSpPr txBox="1"/>
          <p:nvPr/>
        </p:nvSpPr>
        <p:spPr>
          <a:xfrm>
            <a:off x="1475656" y="2564904"/>
            <a:ext cx="5616624" cy="258532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dirty="0"/>
              <a:t>import { </a:t>
            </a:r>
            <a:r>
              <a:rPr lang="en-IN" dirty="0" err="1"/>
              <a:t>MongoClient</a:t>
            </a:r>
            <a:r>
              <a:rPr lang="en-IN" dirty="0"/>
              <a:t> } from "</a:t>
            </a:r>
            <a:r>
              <a:rPr lang="en-IN" dirty="0" err="1"/>
              <a:t>mongodb</a:t>
            </a:r>
            <a:r>
              <a:rPr lang="en-IN" dirty="0"/>
              <a:t>";</a:t>
            </a:r>
          </a:p>
          <a:p>
            <a:r>
              <a:rPr lang="en-IN" dirty="0" err="1"/>
              <a:t>const</a:t>
            </a:r>
            <a:r>
              <a:rPr lang="en-IN" dirty="0"/>
              <a:t> </a:t>
            </a:r>
            <a:r>
              <a:rPr lang="en-IN" dirty="0" err="1"/>
              <a:t>url</a:t>
            </a:r>
            <a:r>
              <a:rPr lang="en-IN" dirty="0"/>
              <a:t> = '</a:t>
            </a:r>
            <a:r>
              <a:rPr lang="en-IN" dirty="0" err="1"/>
              <a:t>mongodb</a:t>
            </a:r>
            <a:r>
              <a:rPr lang="en-IN" dirty="0"/>
              <a:t>://127.0.0.1:27017';</a:t>
            </a:r>
          </a:p>
          <a:p>
            <a:r>
              <a:rPr lang="en-IN" dirty="0" err="1"/>
              <a:t>const</a:t>
            </a:r>
            <a:r>
              <a:rPr lang="en-IN" dirty="0"/>
              <a:t> client=new </a:t>
            </a:r>
            <a:r>
              <a:rPr lang="en-IN" dirty="0" err="1"/>
              <a:t>MongoClient</a:t>
            </a:r>
            <a:r>
              <a:rPr lang="en-IN" dirty="0"/>
              <a:t>(</a:t>
            </a:r>
            <a:r>
              <a:rPr lang="en-IN" dirty="0" err="1"/>
              <a:t>url</a:t>
            </a:r>
            <a:r>
              <a:rPr lang="en-IN" dirty="0"/>
              <a:t>)</a:t>
            </a:r>
          </a:p>
          <a:p>
            <a:r>
              <a:rPr lang="en-IN" dirty="0" err="1"/>
              <a:t>async</a:t>
            </a:r>
            <a:r>
              <a:rPr lang="en-IN" dirty="0"/>
              <a:t> function </a:t>
            </a:r>
            <a:r>
              <a:rPr lang="en-IN" dirty="0" err="1"/>
              <a:t>insertData</a:t>
            </a:r>
            <a:r>
              <a:rPr lang="en-IN" dirty="0"/>
              <a:t>(</a:t>
            </a:r>
            <a:r>
              <a:rPr lang="en-IN" dirty="0" err="1"/>
              <a:t>client,DBNAME,data</a:t>
            </a:r>
            <a:r>
              <a:rPr lang="en-IN" dirty="0"/>
              <a:t>){</a:t>
            </a:r>
          </a:p>
          <a:p>
            <a:r>
              <a:rPr lang="en-IN" dirty="0"/>
              <a:t>    </a:t>
            </a:r>
            <a:r>
              <a:rPr lang="en-IN" dirty="0" err="1"/>
              <a:t>const</a:t>
            </a:r>
            <a:r>
              <a:rPr lang="en-IN" dirty="0"/>
              <a:t> </a:t>
            </a:r>
            <a:r>
              <a:rPr lang="en-IN" dirty="0" err="1"/>
              <a:t>db</a:t>
            </a:r>
            <a:r>
              <a:rPr lang="en-IN" dirty="0"/>
              <a:t> = </a:t>
            </a:r>
            <a:r>
              <a:rPr lang="en-IN" dirty="0" err="1"/>
              <a:t>client.db</a:t>
            </a:r>
            <a:r>
              <a:rPr lang="en-IN" dirty="0"/>
              <a:t>("</a:t>
            </a:r>
            <a:r>
              <a:rPr lang="en-IN" dirty="0" err="1"/>
              <a:t>newdb</a:t>
            </a:r>
            <a:r>
              <a:rPr lang="en-IN" dirty="0"/>
              <a:t>");</a:t>
            </a:r>
          </a:p>
          <a:p>
            <a:r>
              <a:rPr lang="en-IN" dirty="0"/>
              <a:t>    </a:t>
            </a:r>
            <a:r>
              <a:rPr lang="en-IN" dirty="0" err="1"/>
              <a:t>const</a:t>
            </a:r>
            <a:r>
              <a:rPr lang="en-IN" dirty="0"/>
              <a:t> collection=</a:t>
            </a:r>
            <a:r>
              <a:rPr lang="en-IN" dirty="0" err="1"/>
              <a:t>db.collection</a:t>
            </a:r>
            <a:r>
              <a:rPr lang="en-IN" dirty="0"/>
              <a:t>("</a:t>
            </a:r>
            <a:r>
              <a:rPr lang="en-IN" dirty="0" err="1"/>
              <a:t>mycoll</a:t>
            </a:r>
            <a:r>
              <a:rPr lang="en-IN" dirty="0"/>
              <a:t>")</a:t>
            </a:r>
          </a:p>
          <a:p>
            <a:r>
              <a:rPr lang="en-IN" dirty="0"/>
              <a:t>    </a:t>
            </a:r>
            <a:r>
              <a:rPr lang="en-IN" dirty="0" err="1"/>
              <a:t>collection.insertOne</a:t>
            </a:r>
            <a:r>
              <a:rPr lang="en-IN" dirty="0"/>
              <a:t>(data)</a:t>
            </a:r>
          </a:p>
          <a:p>
            <a:r>
              <a:rPr lang="en-IN" dirty="0"/>
              <a:t>}</a:t>
            </a:r>
          </a:p>
          <a:p>
            <a:endParaRPr lang="en-IN" dirty="0"/>
          </a:p>
        </p:txBody>
      </p:sp>
    </p:spTree>
    <p:extLst>
      <p:ext uri="{BB962C8B-B14F-4D97-AF65-F5344CB8AC3E}">
        <p14:creationId xmlns:p14="http://schemas.microsoft.com/office/powerpoint/2010/main" val="9243406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and </a:t>
            </a:r>
            <a:r>
              <a:rPr lang="en-IN" dirty="0" err="1"/>
              <a:t>mongoDb</a:t>
            </a:r>
            <a:endParaRPr lang="en-IN" dirty="0"/>
          </a:p>
        </p:txBody>
      </p:sp>
      <p:sp>
        <p:nvSpPr>
          <p:cNvPr id="4" name="TextBox 3"/>
          <p:cNvSpPr txBox="1"/>
          <p:nvPr/>
        </p:nvSpPr>
        <p:spPr>
          <a:xfrm>
            <a:off x="539552" y="2204864"/>
            <a:ext cx="8064896" cy="313932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dirty="0"/>
              <a:t>try{</a:t>
            </a:r>
          </a:p>
          <a:p>
            <a:r>
              <a:rPr lang="en-IN" dirty="0"/>
              <a:t>    await </a:t>
            </a:r>
            <a:r>
              <a:rPr lang="en-IN" dirty="0" err="1"/>
              <a:t>client.connect</a:t>
            </a:r>
            <a:r>
              <a:rPr lang="en-IN" dirty="0"/>
              <a:t>();</a:t>
            </a:r>
          </a:p>
          <a:p>
            <a:r>
              <a:rPr lang="en-IN" dirty="0"/>
              <a:t>    await </a:t>
            </a:r>
            <a:r>
              <a:rPr lang="en-IN" dirty="0" err="1"/>
              <a:t>insertData</a:t>
            </a:r>
            <a:r>
              <a:rPr lang="en-IN" dirty="0"/>
              <a:t>(client,"</a:t>
            </a:r>
            <a:r>
              <a:rPr lang="en-IN" dirty="0" err="1"/>
              <a:t>newdb</a:t>
            </a:r>
            <a:r>
              <a:rPr lang="en-IN" dirty="0"/>
              <a:t>",{_id:1001,name:"Sam",age:39})</a:t>
            </a:r>
          </a:p>
          <a:p>
            <a:r>
              <a:rPr lang="en-IN" dirty="0"/>
              <a:t>    console.log("Got connection");</a:t>
            </a:r>
          </a:p>
          <a:p>
            <a:r>
              <a:rPr lang="en-IN" dirty="0"/>
              <a:t/>
            </a:r>
            <a:br>
              <a:rPr lang="en-IN" dirty="0"/>
            </a:br>
            <a:r>
              <a:rPr lang="en-IN" dirty="0"/>
              <a:t>}catch(e){</a:t>
            </a:r>
          </a:p>
          <a:p>
            <a:r>
              <a:rPr lang="en-IN" dirty="0"/>
              <a:t>    console.log(e)</a:t>
            </a:r>
          </a:p>
          <a:p>
            <a:r>
              <a:rPr lang="en-IN" dirty="0"/>
              <a:t>}finally{</a:t>
            </a:r>
          </a:p>
          <a:p>
            <a:r>
              <a:rPr lang="en-IN" dirty="0"/>
              <a:t>    </a:t>
            </a:r>
            <a:r>
              <a:rPr lang="en-IN" dirty="0" err="1"/>
              <a:t>setTimeout</a:t>
            </a:r>
            <a:r>
              <a:rPr lang="en-IN" dirty="0"/>
              <a:t>(()=&gt;</a:t>
            </a:r>
            <a:r>
              <a:rPr lang="en-IN" dirty="0" err="1"/>
              <a:t>client.close</a:t>
            </a:r>
            <a:r>
              <a:rPr lang="en-IN" dirty="0"/>
              <a:t>(),10)</a:t>
            </a:r>
          </a:p>
          <a:p>
            <a:r>
              <a:rPr lang="en-IN" dirty="0"/>
              <a:t>}</a:t>
            </a:r>
          </a:p>
          <a:p>
            <a:endParaRPr lang="en-IN" dirty="0"/>
          </a:p>
        </p:txBody>
      </p:sp>
    </p:spTree>
    <p:extLst>
      <p:ext uri="{BB962C8B-B14F-4D97-AF65-F5344CB8AC3E}">
        <p14:creationId xmlns:p14="http://schemas.microsoft.com/office/powerpoint/2010/main" val="6436040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and </a:t>
            </a:r>
            <a:r>
              <a:rPr lang="en-IN" dirty="0" err="1"/>
              <a:t>mongoDb</a:t>
            </a:r>
            <a:endParaRPr lang="en-IN" dirty="0"/>
          </a:p>
        </p:txBody>
      </p:sp>
      <p:sp>
        <p:nvSpPr>
          <p:cNvPr id="3" name="Content Placeholder 2"/>
          <p:cNvSpPr>
            <a:spLocks noGrp="1"/>
          </p:cNvSpPr>
          <p:nvPr>
            <p:ph idx="1"/>
          </p:nvPr>
        </p:nvSpPr>
        <p:spPr>
          <a:xfrm>
            <a:off x="457200" y="1600201"/>
            <a:ext cx="8229600" cy="676672"/>
          </a:xfrm>
        </p:spPr>
        <p:txBody>
          <a:bodyPr/>
          <a:lstStyle/>
          <a:p>
            <a:r>
              <a:rPr lang="en-IN" dirty="0" smtClean="0"/>
              <a:t>Update data in </a:t>
            </a:r>
            <a:r>
              <a:rPr lang="en-IN" dirty="0" err="1" smtClean="0"/>
              <a:t>mongodb</a:t>
            </a:r>
            <a:endParaRPr lang="en-IN" dirty="0"/>
          </a:p>
        </p:txBody>
      </p:sp>
      <p:sp>
        <p:nvSpPr>
          <p:cNvPr id="4" name="TextBox 3"/>
          <p:cNvSpPr txBox="1"/>
          <p:nvPr/>
        </p:nvSpPr>
        <p:spPr>
          <a:xfrm>
            <a:off x="611560" y="2780928"/>
            <a:ext cx="7848872" cy="258532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dirty="0"/>
              <a:t>import { </a:t>
            </a:r>
            <a:r>
              <a:rPr lang="en-IN" dirty="0" err="1"/>
              <a:t>MongoClient</a:t>
            </a:r>
            <a:r>
              <a:rPr lang="en-IN" dirty="0"/>
              <a:t> } from "</a:t>
            </a:r>
            <a:r>
              <a:rPr lang="en-IN" dirty="0" err="1"/>
              <a:t>mongodb</a:t>
            </a:r>
            <a:r>
              <a:rPr lang="en-IN" dirty="0"/>
              <a:t>";</a:t>
            </a:r>
          </a:p>
          <a:p>
            <a:r>
              <a:rPr lang="en-IN" dirty="0" err="1"/>
              <a:t>const</a:t>
            </a:r>
            <a:r>
              <a:rPr lang="en-IN" dirty="0"/>
              <a:t> </a:t>
            </a:r>
            <a:r>
              <a:rPr lang="en-IN" dirty="0" err="1"/>
              <a:t>url</a:t>
            </a:r>
            <a:r>
              <a:rPr lang="en-IN" dirty="0"/>
              <a:t> = '</a:t>
            </a:r>
            <a:r>
              <a:rPr lang="en-IN" dirty="0" err="1"/>
              <a:t>mongodb</a:t>
            </a:r>
            <a:r>
              <a:rPr lang="en-IN" dirty="0"/>
              <a:t>://127.0.0.1:27017';</a:t>
            </a:r>
          </a:p>
          <a:p>
            <a:r>
              <a:rPr lang="en-IN" dirty="0" err="1"/>
              <a:t>const</a:t>
            </a:r>
            <a:r>
              <a:rPr lang="en-IN" dirty="0"/>
              <a:t> client=new </a:t>
            </a:r>
            <a:r>
              <a:rPr lang="en-IN" dirty="0" err="1"/>
              <a:t>MongoClient</a:t>
            </a:r>
            <a:r>
              <a:rPr lang="en-IN" dirty="0"/>
              <a:t>(</a:t>
            </a:r>
            <a:r>
              <a:rPr lang="en-IN" dirty="0" err="1"/>
              <a:t>url</a:t>
            </a:r>
            <a:r>
              <a:rPr lang="en-IN" dirty="0"/>
              <a:t>)</a:t>
            </a:r>
          </a:p>
          <a:p>
            <a:r>
              <a:rPr lang="en-IN" dirty="0" err="1"/>
              <a:t>async</a:t>
            </a:r>
            <a:r>
              <a:rPr lang="en-IN" dirty="0"/>
              <a:t> function </a:t>
            </a:r>
            <a:r>
              <a:rPr lang="en-IN" dirty="0" err="1"/>
              <a:t>updateData</a:t>
            </a:r>
            <a:r>
              <a:rPr lang="en-IN" dirty="0"/>
              <a:t>(</a:t>
            </a:r>
            <a:r>
              <a:rPr lang="en-IN" dirty="0" err="1"/>
              <a:t>client,DBNAME,COLLECTION,query,newval</a:t>
            </a:r>
            <a:r>
              <a:rPr lang="en-IN" dirty="0"/>
              <a:t>){</a:t>
            </a:r>
          </a:p>
          <a:p>
            <a:r>
              <a:rPr lang="en-IN" dirty="0"/>
              <a:t>    </a:t>
            </a:r>
            <a:r>
              <a:rPr lang="en-IN" dirty="0" err="1"/>
              <a:t>const</a:t>
            </a:r>
            <a:r>
              <a:rPr lang="en-IN" dirty="0"/>
              <a:t> </a:t>
            </a:r>
            <a:r>
              <a:rPr lang="en-IN" dirty="0" err="1"/>
              <a:t>db</a:t>
            </a:r>
            <a:r>
              <a:rPr lang="en-IN" dirty="0"/>
              <a:t> = </a:t>
            </a:r>
            <a:r>
              <a:rPr lang="en-IN" dirty="0" err="1"/>
              <a:t>client.db</a:t>
            </a:r>
            <a:r>
              <a:rPr lang="en-IN" dirty="0"/>
              <a:t>(DBNAME);</a:t>
            </a:r>
          </a:p>
          <a:p>
            <a:r>
              <a:rPr lang="en-IN" dirty="0"/>
              <a:t>    </a:t>
            </a:r>
            <a:r>
              <a:rPr lang="en-IN" dirty="0" err="1"/>
              <a:t>const</a:t>
            </a:r>
            <a:r>
              <a:rPr lang="en-IN" dirty="0"/>
              <a:t> collection=</a:t>
            </a:r>
            <a:r>
              <a:rPr lang="en-IN" dirty="0" err="1"/>
              <a:t>db.collection</a:t>
            </a:r>
            <a:r>
              <a:rPr lang="en-IN" dirty="0"/>
              <a:t>(COLLECTION)</a:t>
            </a:r>
          </a:p>
          <a:p>
            <a:r>
              <a:rPr lang="en-IN" dirty="0"/>
              <a:t>    </a:t>
            </a:r>
            <a:r>
              <a:rPr lang="en-IN" dirty="0" err="1"/>
              <a:t>collection.updateOne</a:t>
            </a:r>
            <a:r>
              <a:rPr lang="en-IN" dirty="0"/>
              <a:t>(</a:t>
            </a:r>
            <a:r>
              <a:rPr lang="en-IN" dirty="0" err="1"/>
              <a:t>query,newval</a:t>
            </a:r>
            <a:r>
              <a:rPr lang="en-IN" dirty="0"/>
              <a:t>)</a:t>
            </a:r>
          </a:p>
          <a:p>
            <a:r>
              <a:rPr lang="en-IN" dirty="0"/>
              <a:t>}</a:t>
            </a:r>
          </a:p>
          <a:p>
            <a:endParaRPr lang="en-IN" dirty="0"/>
          </a:p>
        </p:txBody>
      </p:sp>
    </p:spTree>
    <p:extLst>
      <p:ext uri="{BB962C8B-B14F-4D97-AF65-F5344CB8AC3E}">
        <p14:creationId xmlns:p14="http://schemas.microsoft.com/office/powerpoint/2010/main" val="35051500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and </a:t>
            </a:r>
            <a:r>
              <a:rPr lang="en-IN" dirty="0" err="1"/>
              <a:t>mongoDb</a:t>
            </a:r>
            <a:endParaRPr lang="en-IN" dirty="0"/>
          </a:p>
        </p:txBody>
      </p:sp>
      <p:sp>
        <p:nvSpPr>
          <p:cNvPr id="4" name="TextBox 3"/>
          <p:cNvSpPr txBox="1"/>
          <p:nvPr/>
        </p:nvSpPr>
        <p:spPr>
          <a:xfrm>
            <a:off x="467544" y="1988840"/>
            <a:ext cx="8136904" cy="313932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dirty="0"/>
              <a:t>try{</a:t>
            </a:r>
          </a:p>
          <a:p>
            <a:r>
              <a:rPr lang="en-IN" dirty="0"/>
              <a:t>    await </a:t>
            </a:r>
            <a:r>
              <a:rPr lang="en-IN" dirty="0" err="1"/>
              <a:t>client.connect</a:t>
            </a:r>
            <a:r>
              <a:rPr lang="en-IN" dirty="0"/>
              <a:t>();</a:t>
            </a:r>
          </a:p>
          <a:p>
            <a:r>
              <a:rPr lang="en-IN" dirty="0"/>
              <a:t>    await </a:t>
            </a:r>
            <a:r>
              <a:rPr lang="en-IN" dirty="0" err="1"/>
              <a:t>updateData</a:t>
            </a:r>
            <a:r>
              <a:rPr lang="en-IN" dirty="0"/>
              <a:t>(client,"</a:t>
            </a:r>
            <a:r>
              <a:rPr lang="en-IN" dirty="0" err="1"/>
              <a:t>newdb</a:t>
            </a:r>
            <a:r>
              <a:rPr lang="en-IN" dirty="0"/>
              <a:t>","</a:t>
            </a:r>
            <a:r>
              <a:rPr lang="en-IN" dirty="0" err="1"/>
              <a:t>mycoll</a:t>
            </a:r>
            <a:r>
              <a:rPr lang="en-IN" dirty="0"/>
              <a:t>",{_id:3},{$set:{sal:20000}})</a:t>
            </a:r>
          </a:p>
          <a:p>
            <a:r>
              <a:rPr lang="en-IN" dirty="0"/>
              <a:t>    console.log("Got connection");</a:t>
            </a:r>
          </a:p>
          <a:p>
            <a:r>
              <a:rPr lang="en-IN" dirty="0"/>
              <a:t/>
            </a:r>
            <a:br>
              <a:rPr lang="en-IN" dirty="0"/>
            </a:br>
            <a:r>
              <a:rPr lang="en-IN" dirty="0"/>
              <a:t>}catch(e){</a:t>
            </a:r>
          </a:p>
          <a:p>
            <a:r>
              <a:rPr lang="en-IN" dirty="0"/>
              <a:t>    console.log(e)</a:t>
            </a:r>
          </a:p>
          <a:p>
            <a:r>
              <a:rPr lang="en-IN" dirty="0"/>
              <a:t>}finally{</a:t>
            </a:r>
          </a:p>
          <a:p>
            <a:r>
              <a:rPr lang="en-IN" dirty="0"/>
              <a:t>    </a:t>
            </a:r>
            <a:r>
              <a:rPr lang="en-IN" dirty="0" err="1"/>
              <a:t>setTimeout</a:t>
            </a:r>
            <a:r>
              <a:rPr lang="en-IN" dirty="0"/>
              <a:t>(()=&gt;</a:t>
            </a:r>
            <a:r>
              <a:rPr lang="en-IN" dirty="0" err="1"/>
              <a:t>client.close</a:t>
            </a:r>
            <a:r>
              <a:rPr lang="en-IN" dirty="0"/>
              <a:t>(),10)</a:t>
            </a:r>
          </a:p>
          <a:p>
            <a:r>
              <a:rPr lang="en-IN" dirty="0"/>
              <a:t>}</a:t>
            </a:r>
          </a:p>
          <a:p>
            <a:endParaRPr lang="en-IN" dirty="0"/>
          </a:p>
        </p:txBody>
      </p:sp>
    </p:spTree>
    <p:extLst>
      <p:ext uri="{BB962C8B-B14F-4D97-AF65-F5344CB8AC3E}">
        <p14:creationId xmlns:p14="http://schemas.microsoft.com/office/powerpoint/2010/main" val="20030505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and </a:t>
            </a:r>
            <a:r>
              <a:rPr lang="en-IN" dirty="0" err="1"/>
              <a:t>mongoDb</a:t>
            </a:r>
            <a:endParaRPr lang="en-IN" dirty="0"/>
          </a:p>
        </p:txBody>
      </p:sp>
      <p:sp>
        <p:nvSpPr>
          <p:cNvPr id="3" name="Content Placeholder 2"/>
          <p:cNvSpPr>
            <a:spLocks noGrp="1"/>
          </p:cNvSpPr>
          <p:nvPr>
            <p:ph idx="1"/>
          </p:nvPr>
        </p:nvSpPr>
        <p:spPr>
          <a:xfrm>
            <a:off x="457200" y="1600201"/>
            <a:ext cx="8229600" cy="676672"/>
          </a:xfrm>
        </p:spPr>
        <p:txBody>
          <a:bodyPr/>
          <a:lstStyle/>
          <a:p>
            <a:r>
              <a:rPr lang="en-IN" dirty="0" smtClean="0"/>
              <a:t>Delete data in </a:t>
            </a:r>
            <a:r>
              <a:rPr lang="en-IN" dirty="0" err="1" smtClean="0"/>
              <a:t>mongodb</a:t>
            </a:r>
            <a:endParaRPr lang="en-IN" dirty="0"/>
          </a:p>
        </p:txBody>
      </p:sp>
      <p:sp>
        <p:nvSpPr>
          <p:cNvPr id="4" name="TextBox 3"/>
          <p:cNvSpPr txBox="1"/>
          <p:nvPr/>
        </p:nvSpPr>
        <p:spPr>
          <a:xfrm>
            <a:off x="611560" y="2564904"/>
            <a:ext cx="7704856"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t>import { </a:t>
            </a:r>
            <a:r>
              <a:rPr lang="en-IN" dirty="0" err="1"/>
              <a:t>MongoClient</a:t>
            </a:r>
            <a:r>
              <a:rPr lang="en-IN" dirty="0"/>
              <a:t> } from "</a:t>
            </a:r>
            <a:r>
              <a:rPr lang="en-IN" dirty="0" err="1"/>
              <a:t>mongodb</a:t>
            </a:r>
            <a:r>
              <a:rPr lang="en-IN" dirty="0"/>
              <a:t>";</a:t>
            </a:r>
          </a:p>
          <a:p>
            <a:r>
              <a:rPr lang="en-IN" dirty="0" err="1"/>
              <a:t>const</a:t>
            </a:r>
            <a:r>
              <a:rPr lang="en-IN" dirty="0"/>
              <a:t> </a:t>
            </a:r>
            <a:r>
              <a:rPr lang="en-IN" dirty="0" err="1"/>
              <a:t>url</a:t>
            </a:r>
            <a:r>
              <a:rPr lang="en-IN" dirty="0"/>
              <a:t> = '</a:t>
            </a:r>
            <a:r>
              <a:rPr lang="en-IN" dirty="0" err="1"/>
              <a:t>mongodb</a:t>
            </a:r>
            <a:r>
              <a:rPr lang="en-IN" dirty="0"/>
              <a:t>://127.0.0.1:27017';</a:t>
            </a:r>
          </a:p>
          <a:p>
            <a:r>
              <a:rPr lang="en-IN" dirty="0" err="1"/>
              <a:t>const</a:t>
            </a:r>
            <a:r>
              <a:rPr lang="en-IN" dirty="0"/>
              <a:t> client=new </a:t>
            </a:r>
            <a:r>
              <a:rPr lang="en-IN" dirty="0" err="1"/>
              <a:t>MongoClient</a:t>
            </a:r>
            <a:r>
              <a:rPr lang="en-IN" dirty="0"/>
              <a:t>(</a:t>
            </a:r>
            <a:r>
              <a:rPr lang="en-IN" dirty="0" err="1"/>
              <a:t>url</a:t>
            </a:r>
            <a:r>
              <a:rPr lang="en-IN" dirty="0"/>
              <a:t>)</a:t>
            </a:r>
          </a:p>
          <a:p>
            <a:r>
              <a:rPr lang="en-IN" dirty="0" err="1"/>
              <a:t>async</a:t>
            </a:r>
            <a:r>
              <a:rPr lang="en-IN" dirty="0"/>
              <a:t> function </a:t>
            </a:r>
            <a:r>
              <a:rPr lang="en-IN" dirty="0" err="1"/>
              <a:t>deleteData</a:t>
            </a:r>
            <a:r>
              <a:rPr lang="en-IN" dirty="0"/>
              <a:t>(</a:t>
            </a:r>
            <a:r>
              <a:rPr lang="en-IN" dirty="0" err="1"/>
              <a:t>client,DBNAME,data</a:t>
            </a:r>
            <a:r>
              <a:rPr lang="en-IN" dirty="0"/>
              <a:t>){</a:t>
            </a:r>
          </a:p>
          <a:p>
            <a:r>
              <a:rPr lang="en-IN" dirty="0"/>
              <a:t>    </a:t>
            </a:r>
            <a:r>
              <a:rPr lang="en-IN" dirty="0" err="1"/>
              <a:t>const</a:t>
            </a:r>
            <a:r>
              <a:rPr lang="en-IN" dirty="0"/>
              <a:t> </a:t>
            </a:r>
            <a:r>
              <a:rPr lang="en-IN" dirty="0" err="1"/>
              <a:t>db</a:t>
            </a:r>
            <a:r>
              <a:rPr lang="en-IN" dirty="0"/>
              <a:t> = </a:t>
            </a:r>
            <a:r>
              <a:rPr lang="en-IN" dirty="0" err="1"/>
              <a:t>client.db</a:t>
            </a:r>
            <a:r>
              <a:rPr lang="en-IN" dirty="0"/>
              <a:t>("</a:t>
            </a:r>
            <a:r>
              <a:rPr lang="en-IN" dirty="0" err="1"/>
              <a:t>newdb</a:t>
            </a:r>
            <a:r>
              <a:rPr lang="en-IN" dirty="0"/>
              <a:t>");</a:t>
            </a:r>
          </a:p>
          <a:p>
            <a:r>
              <a:rPr lang="en-IN" dirty="0"/>
              <a:t>    </a:t>
            </a:r>
            <a:r>
              <a:rPr lang="en-IN" dirty="0" err="1"/>
              <a:t>const</a:t>
            </a:r>
            <a:r>
              <a:rPr lang="en-IN" dirty="0"/>
              <a:t> collection=</a:t>
            </a:r>
            <a:r>
              <a:rPr lang="en-IN" dirty="0" err="1"/>
              <a:t>db.collection</a:t>
            </a:r>
            <a:r>
              <a:rPr lang="en-IN" dirty="0"/>
              <a:t>("</a:t>
            </a:r>
            <a:r>
              <a:rPr lang="en-IN" dirty="0" err="1"/>
              <a:t>mycoll</a:t>
            </a:r>
            <a:r>
              <a:rPr lang="en-IN" dirty="0"/>
              <a:t>")</a:t>
            </a:r>
          </a:p>
          <a:p>
            <a:r>
              <a:rPr lang="en-IN" dirty="0"/>
              <a:t>    </a:t>
            </a:r>
            <a:r>
              <a:rPr lang="en-IN" dirty="0" err="1"/>
              <a:t>collection.deleteOne</a:t>
            </a:r>
            <a:r>
              <a:rPr lang="en-IN" dirty="0"/>
              <a:t>(data)</a:t>
            </a:r>
          </a:p>
          <a:p>
            <a:r>
              <a:rPr lang="en-IN" dirty="0" smtClean="0"/>
              <a:t>}</a:t>
            </a:r>
            <a:endParaRPr lang="en-IN" dirty="0"/>
          </a:p>
        </p:txBody>
      </p:sp>
    </p:spTree>
    <p:extLst>
      <p:ext uri="{BB962C8B-B14F-4D97-AF65-F5344CB8AC3E}">
        <p14:creationId xmlns:p14="http://schemas.microsoft.com/office/powerpoint/2010/main" val="53532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and </a:t>
            </a:r>
            <a:r>
              <a:rPr lang="en-IN" dirty="0" err="1"/>
              <a:t>mongoDb</a:t>
            </a:r>
            <a:endParaRPr lang="en-IN" dirty="0"/>
          </a:p>
        </p:txBody>
      </p:sp>
      <p:sp>
        <p:nvSpPr>
          <p:cNvPr id="4" name="TextBox 3"/>
          <p:cNvSpPr txBox="1"/>
          <p:nvPr/>
        </p:nvSpPr>
        <p:spPr>
          <a:xfrm>
            <a:off x="467544" y="2276872"/>
            <a:ext cx="8208912" cy="313932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t>try{</a:t>
            </a:r>
          </a:p>
          <a:p>
            <a:r>
              <a:rPr lang="en-IN" dirty="0"/>
              <a:t>    await </a:t>
            </a:r>
            <a:r>
              <a:rPr lang="en-IN" dirty="0" err="1"/>
              <a:t>client.connect</a:t>
            </a:r>
            <a:r>
              <a:rPr lang="en-IN" dirty="0"/>
              <a:t>();</a:t>
            </a:r>
          </a:p>
          <a:p>
            <a:r>
              <a:rPr lang="en-IN" dirty="0"/>
              <a:t>    await </a:t>
            </a:r>
            <a:r>
              <a:rPr lang="en-IN" dirty="0" err="1"/>
              <a:t>deleteData</a:t>
            </a:r>
            <a:r>
              <a:rPr lang="en-IN" dirty="0"/>
              <a:t>(client,"</a:t>
            </a:r>
            <a:r>
              <a:rPr lang="en-IN" dirty="0" err="1"/>
              <a:t>newdb</a:t>
            </a:r>
            <a:r>
              <a:rPr lang="en-IN" dirty="0"/>
              <a:t>",{_id:1001})</a:t>
            </a:r>
          </a:p>
          <a:p>
            <a:r>
              <a:rPr lang="en-IN" dirty="0"/>
              <a:t>    console.log("Got connection");</a:t>
            </a:r>
          </a:p>
          <a:p>
            <a:r>
              <a:rPr lang="en-IN" dirty="0"/>
              <a:t/>
            </a:r>
            <a:br>
              <a:rPr lang="en-IN" dirty="0"/>
            </a:br>
            <a:r>
              <a:rPr lang="en-IN" dirty="0"/>
              <a:t>}catch(e){</a:t>
            </a:r>
          </a:p>
          <a:p>
            <a:r>
              <a:rPr lang="en-IN" dirty="0"/>
              <a:t>    console.log(e)</a:t>
            </a:r>
          </a:p>
          <a:p>
            <a:r>
              <a:rPr lang="en-IN" dirty="0"/>
              <a:t>}finally{</a:t>
            </a:r>
          </a:p>
          <a:p>
            <a:r>
              <a:rPr lang="en-IN" dirty="0"/>
              <a:t>    </a:t>
            </a:r>
            <a:r>
              <a:rPr lang="en-IN" dirty="0" err="1"/>
              <a:t>setTimeout</a:t>
            </a:r>
            <a:r>
              <a:rPr lang="en-IN" dirty="0"/>
              <a:t>(()=&gt;</a:t>
            </a:r>
            <a:r>
              <a:rPr lang="en-IN" dirty="0" err="1"/>
              <a:t>client.close</a:t>
            </a:r>
            <a:r>
              <a:rPr lang="en-IN" dirty="0"/>
              <a:t>(),10)</a:t>
            </a:r>
          </a:p>
          <a:p>
            <a:r>
              <a:rPr lang="en-IN" dirty="0"/>
              <a:t>}</a:t>
            </a:r>
          </a:p>
          <a:p>
            <a:endParaRPr lang="en-IN" dirty="0"/>
          </a:p>
        </p:txBody>
      </p:sp>
    </p:spTree>
    <p:extLst>
      <p:ext uri="{BB962C8B-B14F-4D97-AF65-F5344CB8AC3E}">
        <p14:creationId xmlns:p14="http://schemas.microsoft.com/office/powerpoint/2010/main" val="40857832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 and </a:t>
            </a:r>
            <a:r>
              <a:rPr lang="en-IN" dirty="0" err="1" smtClean="0"/>
              <a:t>mongoDb</a:t>
            </a:r>
            <a:endParaRPr lang="en-IN" dirty="0"/>
          </a:p>
        </p:txBody>
      </p:sp>
      <p:sp>
        <p:nvSpPr>
          <p:cNvPr id="3" name="Content Placeholder 2"/>
          <p:cNvSpPr>
            <a:spLocks noGrp="1"/>
          </p:cNvSpPr>
          <p:nvPr>
            <p:ph idx="1"/>
          </p:nvPr>
        </p:nvSpPr>
        <p:spPr/>
        <p:txBody>
          <a:bodyPr/>
          <a:lstStyle/>
          <a:p>
            <a:pPr marL="0" indent="0">
              <a:buNone/>
            </a:pPr>
            <a:r>
              <a:rPr lang="en-US" dirty="0" smtClean="0"/>
              <a:t>Mongoose:</a:t>
            </a:r>
          </a:p>
          <a:p>
            <a:r>
              <a:rPr lang="en-US" dirty="0" smtClean="0"/>
              <a:t>Mongoose </a:t>
            </a:r>
            <a:r>
              <a:rPr lang="en-US" dirty="0"/>
              <a:t>is an Object Data Modeling (ODM) library for </a:t>
            </a:r>
            <a:r>
              <a:rPr lang="en-US" dirty="0" err="1"/>
              <a:t>MongoDB</a:t>
            </a:r>
            <a:r>
              <a:rPr lang="en-US" dirty="0"/>
              <a:t> and </a:t>
            </a:r>
            <a:r>
              <a:rPr lang="en-US" dirty="0" smtClean="0"/>
              <a:t>Node.js.</a:t>
            </a:r>
          </a:p>
          <a:p>
            <a:r>
              <a:rPr lang="en-US" dirty="0"/>
              <a:t>It manages relationships between data, provides schema validation, and is used to translate between objects in code and the representation of those objects in </a:t>
            </a:r>
            <a:r>
              <a:rPr lang="en-US" dirty="0" err="1"/>
              <a:t>MongoDB</a:t>
            </a:r>
            <a:r>
              <a:rPr lang="en-US" dirty="0"/>
              <a:t>.</a:t>
            </a:r>
            <a:endParaRPr lang="en-IN" dirty="0"/>
          </a:p>
        </p:txBody>
      </p:sp>
    </p:spTree>
    <p:extLst>
      <p:ext uri="{BB962C8B-B14F-4D97-AF65-F5344CB8AC3E}">
        <p14:creationId xmlns:p14="http://schemas.microsoft.com/office/powerpoint/2010/main" val="4247177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and </a:t>
            </a:r>
            <a:r>
              <a:rPr lang="en-IN" dirty="0" err="1"/>
              <a:t>mongoDb</a:t>
            </a:r>
            <a:endParaRPr lang="en-IN" dirty="0"/>
          </a:p>
        </p:txBody>
      </p:sp>
      <p:sp>
        <p:nvSpPr>
          <p:cNvPr id="3" name="Content Placeholder 2"/>
          <p:cNvSpPr>
            <a:spLocks noGrp="1"/>
          </p:cNvSpPr>
          <p:nvPr>
            <p:ph idx="1"/>
          </p:nvPr>
        </p:nvSpPr>
        <p:spPr>
          <a:xfrm>
            <a:off x="457200" y="1600201"/>
            <a:ext cx="8229600" cy="676672"/>
          </a:xfrm>
        </p:spPr>
        <p:txBody>
          <a:bodyPr/>
          <a:lstStyle/>
          <a:p>
            <a:r>
              <a:rPr lang="en-IN" dirty="0" smtClean="0"/>
              <a:t>Example for data access using mongoose</a:t>
            </a:r>
            <a:endParaRPr lang="en-IN" dirty="0"/>
          </a:p>
        </p:txBody>
      </p:sp>
      <p:sp>
        <p:nvSpPr>
          <p:cNvPr id="4" name="TextBox 3"/>
          <p:cNvSpPr txBox="1"/>
          <p:nvPr/>
        </p:nvSpPr>
        <p:spPr>
          <a:xfrm>
            <a:off x="611560" y="2492896"/>
            <a:ext cx="7560840" cy="34163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dirty="0"/>
              <a:t>import mongoose from "mongoose";</a:t>
            </a:r>
          </a:p>
          <a:p>
            <a:r>
              <a:rPr lang="en-IN" dirty="0" err="1"/>
              <a:t>const</a:t>
            </a:r>
            <a:r>
              <a:rPr lang="en-IN" dirty="0"/>
              <a:t> </a:t>
            </a:r>
            <a:r>
              <a:rPr lang="en-IN" dirty="0" err="1"/>
              <a:t>url</a:t>
            </a:r>
            <a:r>
              <a:rPr lang="en-IN" dirty="0"/>
              <a:t> = '</a:t>
            </a:r>
            <a:r>
              <a:rPr lang="en-IN" dirty="0" err="1"/>
              <a:t>mongodb</a:t>
            </a:r>
            <a:r>
              <a:rPr lang="en-IN" dirty="0"/>
              <a:t>://127.0.0.1:27017/</a:t>
            </a:r>
            <a:r>
              <a:rPr lang="en-IN" dirty="0" err="1"/>
              <a:t>nedb</a:t>
            </a:r>
            <a:r>
              <a:rPr lang="en-IN" dirty="0"/>
              <a:t>';</a:t>
            </a:r>
          </a:p>
          <a:p>
            <a:r>
              <a:rPr lang="en-IN" dirty="0"/>
              <a:t>try{</a:t>
            </a:r>
          </a:p>
          <a:p>
            <a:r>
              <a:rPr lang="en-IN" dirty="0"/>
              <a:t>    </a:t>
            </a:r>
            <a:r>
              <a:rPr lang="en-IN" dirty="0" err="1"/>
              <a:t>mongoose.connect</a:t>
            </a:r>
            <a:r>
              <a:rPr lang="en-IN" dirty="0"/>
              <a:t>(</a:t>
            </a:r>
            <a:r>
              <a:rPr lang="en-IN" dirty="0" err="1"/>
              <a:t>url</a:t>
            </a:r>
            <a:r>
              <a:rPr lang="en-IN" dirty="0"/>
              <a:t>);</a:t>
            </a:r>
          </a:p>
          <a:p>
            <a:r>
              <a:rPr lang="en-IN" dirty="0"/>
              <a:t>    console.log("Connected successfully")</a:t>
            </a:r>
          </a:p>
          <a:p>
            <a:r>
              <a:rPr lang="en-IN" dirty="0"/>
              <a:t/>
            </a:r>
            <a:br>
              <a:rPr lang="en-IN" dirty="0"/>
            </a:br>
            <a:r>
              <a:rPr lang="en-IN" dirty="0"/>
              <a:t>    </a:t>
            </a:r>
            <a:r>
              <a:rPr lang="en-IN" dirty="0" err="1"/>
              <a:t>const</a:t>
            </a:r>
            <a:r>
              <a:rPr lang="en-IN" dirty="0"/>
              <a:t> </a:t>
            </a:r>
            <a:r>
              <a:rPr lang="en-IN" dirty="0" err="1"/>
              <a:t>userSchema</a:t>
            </a:r>
            <a:r>
              <a:rPr lang="en-IN" dirty="0"/>
              <a:t> = {</a:t>
            </a:r>
          </a:p>
          <a:p>
            <a:r>
              <a:rPr lang="en-IN" dirty="0"/>
              <a:t>        _</a:t>
            </a:r>
            <a:r>
              <a:rPr lang="en-IN" dirty="0" err="1"/>
              <a:t>id:Number</a:t>
            </a:r>
            <a:r>
              <a:rPr lang="en-IN" dirty="0"/>
              <a:t>,</a:t>
            </a:r>
          </a:p>
          <a:p>
            <a:r>
              <a:rPr lang="en-IN" dirty="0"/>
              <a:t>        email: String,</a:t>
            </a:r>
          </a:p>
          <a:p>
            <a:r>
              <a:rPr lang="en-IN" dirty="0"/>
              <a:t>        password: String,</a:t>
            </a:r>
          </a:p>
          <a:p>
            <a:r>
              <a:rPr lang="en-IN" dirty="0"/>
              <a:t>    };</a:t>
            </a:r>
          </a:p>
          <a:p>
            <a:endParaRPr lang="en-IN" dirty="0"/>
          </a:p>
        </p:txBody>
      </p:sp>
    </p:spTree>
    <p:extLst>
      <p:ext uri="{BB962C8B-B14F-4D97-AF65-F5344CB8AC3E}">
        <p14:creationId xmlns:p14="http://schemas.microsoft.com/office/powerpoint/2010/main" val="34514490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and </a:t>
            </a:r>
            <a:r>
              <a:rPr lang="en-IN" dirty="0" err="1"/>
              <a:t>mongoDb</a:t>
            </a:r>
            <a:endParaRPr lang="en-IN" dirty="0"/>
          </a:p>
        </p:txBody>
      </p:sp>
      <p:sp>
        <p:nvSpPr>
          <p:cNvPr id="4" name="TextBox 3"/>
          <p:cNvSpPr txBox="1"/>
          <p:nvPr/>
        </p:nvSpPr>
        <p:spPr>
          <a:xfrm>
            <a:off x="467544" y="1988840"/>
            <a:ext cx="8064896" cy="452431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dirty="0" err="1"/>
              <a:t>const</a:t>
            </a:r>
            <a:r>
              <a:rPr lang="en-IN" dirty="0"/>
              <a:t> User = new </a:t>
            </a:r>
            <a:r>
              <a:rPr lang="en-IN" dirty="0" err="1"/>
              <a:t>mongoose.model</a:t>
            </a:r>
            <a:r>
              <a:rPr lang="en-IN" dirty="0"/>
              <a:t>("User", </a:t>
            </a:r>
            <a:r>
              <a:rPr lang="en-IN" dirty="0" err="1"/>
              <a:t>userSchema</a:t>
            </a:r>
            <a:r>
              <a:rPr lang="en-IN" dirty="0"/>
              <a:t>);</a:t>
            </a:r>
          </a:p>
          <a:p>
            <a:r>
              <a:rPr lang="en-IN" dirty="0"/>
              <a:t>    </a:t>
            </a:r>
            <a:r>
              <a:rPr lang="en-IN" dirty="0" err="1"/>
              <a:t>const</a:t>
            </a:r>
            <a:r>
              <a:rPr lang="en-IN" dirty="0"/>
              <a:t> user = new User({</a:t>
            </a:r>
          </a:p>
          <a:p>
            <a:r>
              <a:rPr lang="en-IN" dirty="0"/>
              <a:t>        _id:1,</a:t>
            </a:r>
          </a:p>
          <a:p>
            <a:r>
              <a:rPr lang="en-IN" dirty="0"/>
              <a:t>        email: "abc@example.com",</a:t>
            </a:r>
          </a:p>
          <a:p>
            <a:r>
              <a:rPr lang="en-IN" dirty="0"/>
              <a:t>        password: "1215465",</a:t>
            </a:r>
          </a:p>
          <a:p>
            <a:r>
              <a:rPr lang="en-IN" dirty="0"/>
              <a:t>    });</a:t>
            </a:r>
          </a:p>
          <a:p>
            <a:r>
              <a:rPr lang="en-IN" dirty="0"/>
              <a:t>    //</a:t>
            </a:r>
            <a:r>
              <a:rPr lang="en-IN" dirty="0" err="1"/>
              <a:t>user.save</a:t>
            </a:r>
            <a:r>
              <a:rPr lang="en-IN" dirty="0"/>
              <a:t>()</a:t>
            </a:r>
          </a:p>
          <a:p>
            <a:r>
              <a:rPr lang="en-IN" dirty="0"/>
              <a:t>    //</a:t>
            </a:r>
            <a:r>
              <a:rPr lang="en-IN" dirty="0" err="1"/>
              <a:t>user.updateOne</a:t>
            </a:r>
            <a:r>
              <a:rPr lang="en-IN" dirty="0"/>
              <a:t>({_id:1},{password:"46498798"})</a:t>
            </a:r>
          </a:p>
          <a:p>
            <a:r>
              <a:rPr lang="en-IN" dirty="0"/>
              <a:t>    //</a:t>
            </a:r>
            <a:r>
              <a:rPr lang="en-IN" dirty="0" err="1"/>
              <a:t>user.deleteOne</a:t>
            </a:r>
            <a:r>
              <a:rPr lang="en-IN" dirty="0"/>
              <a:t>({_id:1})</a:t>
            </a:r>
          </a:p>
          <a:p>
            <a:r>
              <a:rPr lang="en-IN" dirty="0"/>
              <a:t>    console.log("Data saved")</a:t>
            </a:r>
          </a:p>
          <a:p>
            <a:r>
              <a:rPr lang="en-IN" dirty="0"/>
              <a:t/>
            </a:r>
            <a:br>
              <a:rPr lang="en-IN" dirty="0"/>
            </a:br>
            <a:r>
              <a:rPr lang="en-IN" dirty="0"/>
              <a:t>}catch(e){</a:t>
            </a:r>
          </a:p>
          <a:p>
            <a:r>
              <a:rPr lang="en-IN" dirty="0"/>
              <a:t>    console.log(e)</a:t>
            </a:r>
          </a:p>
          <a:p>
            <a:r>
              <a:rPr lang="en-IN" dirty="0"/>
              <a:t>}finally{</a:t>
            </a:r>
          </a:p>
          <a:p>
            <a:r>
              <a:rPr lang="en-IN" dirty="0"/>
              <a:t>    console.log("Finally here")</a:t>
            </a:r>
          </a:p>
          <a:p>
            <a:r>
              <a:rPr lang="en-IN" dirty="0" smtClean="0"/>
              <a:t>}</a:t>
            </a:r>
            <a:endParaRPr lang="en-IN" dirty="0"/>
          </a:p>
        </p:txBody>
      </p:sp>
    </p:spTree>
    <p:extLst>
      <p:ext uri="{BB962C8B-B14F-4D97-AF65-F5344CB8AC3E}">
        <p14:creationId xmlns:p14="http://schemas.microsoft.com/office/powerpoint/2010/main" val="1230895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Ecosystem</a:t>
            </a:r>
            <a:endParaRPr lang="en-IN" dirty="0"/>
          </a:p>
        </p:txBody>
      </p:sp>
      <p:sp>
        <p:nvSpPr>
          <p:cNvPr id="3" name="Content Placeholder 2"/>
          <p:cNvSpPr>
            <a:spLocks noGrp="1"/>
          </p:cNvSpPr>
          <p:nvPr>
            <p:ph idx="1"/>
          </p:nvPr>
        </p:nvSpPr>
        <p:spPr/>
        <p:txBody>
          <a:bodyPr/>
          <a:lstStyle/>
          <a:p>
            <a:r>
              <a:rPr lang="en-US" dirty="0" smtClean="0"/>
              <a:t>Nod.js heavily relies on modules. We can import any module with “require” keyword</a:t>
            </a:r>
          </a:p>
          <a:p>
            <a:r>
              <a:rPr lang="en-US" dirty="0" smtClean="0"/>
              <a:t>Creating module is very easy. We keep everything inside </a:t>
            </a:r>
            <a:r>
              <a:rPr lang="en-US" dirty="0" err="1" smtClean="0"/>
              <a:t>javascript</a:t>
            </a:r>
            <a:r>
              <a:rPr lang="en-US" dirty="0" smtClean="0"/>
              <a:t> file and call the file with require keyword</a:t>
            </a:r>
          </a:p>
          <a:p>
            <a:r>
              <a:rPr lang="en-US" dirty="0" smtClean="0"/>
              <a:t>Libraries, named as packages can be installed easily with the help of “</a:t>
            </a:r>
            <a:r>
              <a:rPr lang="en-US" dirty="0" err="1" smtClean="0"/>
              <a:t>npm</a:t>
            </a:r>
            <a:r>
              <a:rPr lang="en-US" dirty="0" smtClean="0"/>
              <a:t>” tool</a:t>
            </a:r>
          </a:p>
          <a:p>
            <a:pPr marL="0" indent="0">
              <a:buNone/>
            </a:pPr>
            <a:r>
              <a:rPr lang="en-US" dirty="0" err="1" smtClean="0"/>
              <a:t>Npm</a:t>
            </a:r>
            <a:r>
              <a:rPr lang="en-US" dirty="0" smtClean="0"/>
              <a:t> install &lt;</a:t>
            </a:r>
            <a:r>
              <a:rPr lang="en-US" dirty="0" err="1" smtClean="0"/>
              <a:t>library_name</a:t>
            </a:r>
            <a:r>
              <a:rPr lang="en-US" dirty="0" smtClean="0"/>
              <a:t>&gt;</a:t>
            </a:r>
            <a:endParaRPr lang="en-IN" dirty="0"/>
          </a:p>
        </p:txBody>
      </p:sp>
    </p:spTree>
    <p:extLst>
      <p:ext uri="{BB962C8B-B14F-4D97-AF65-F5344CB8AC3E}">
        <p14:creationId xmlns:p14="http://schemas.microsoft.com/office/powerpoint/2010/main" val="33834499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Multi-processing</a:t>
            </a:r>
            <a:endParaRPr lang="en-IN" dirty="0"/>
          </a:p>
        </p:txBody>
      </p:sp>
      <p:sp>
        <p:nvSpPr>
          <p:cNvPr id="3" name="Content Placeholder 2"/>
          <p:cNvSpPr>
            <a:spLocks noGrp="1"/>
          </p:cNvSpPr>
          <p:nvPr>
            <p:ph idx="1"/>
          </p:nvPr>
        </p:nvSpPr>
        <p:spPr/>
        <p:txBody>
          <a:bodyPr>
            <a:normAutofit fontScale="85000" lnSpcReduction="10000"/>
          </a:bodyPr>
          <a:lstStyle/>
          <a:p>
            <a:r>
              <a:rPr lang="en-IN" dirty="0"/>
              <a:t>A Node.js application runs on a single thread. In this thread an event loop listens for events and then triggers the events associated </a:t>
            </a:r>
            <a:r>
              <a:rPr lang="en-IN" dirty="0" err="1"/>
              <a:t>callback</a:t>
            </a:r>
            <a:r>
              <a:rPr lang="en-IN" dirty="0"/>
              <a:t> function upon detection. By this simple illustration we can already see that Node.js does not support multithreading because each application is run on a single thread.</a:t>
            </a:r>
          </a:p>
          <a:p>
            <a:r>
              <a:rPr lang="en-IN" dirty="0"/>
              <a:t>Although multithreading is not supported there is a way to harness the power of a multicore system by using processes. Node.js has a module called cluster designed to support a multiprocessing alternative. Let’s view some code from the Node.js docs.</a:t>
            </a:r>
          </a:p>
          <a:p>
            <a:endParaRPr lang="en-IN" dirty="0"/>
          </a:p>
        </p:txBody>
      </p:sp>
    </p:spTree>
    <p:extLst>
      <p:ext uri="{BB962C8B-B14F-4D97-AF65-F5344CB8AC3E}">
        <p14:creationId xmlns:p14="http://schemas.microsoft.com/office/powerpoint/2010/main" val="14174007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Multi-processing</a:t>
            </a:r>
          </a:p>
        </p:txBody>
      </p:sp>
      <p:sp>
        <p:nvSpPr>
          <p:cNvPr id="4" name="TextBox 3"/>
          <p:cNvSpPr txBox="1"/>
          <p:nvPr/>
        </p:nvSpPr>
        <p:spPr>
          <a:xfrm>
            <a:off x="539552" y="1988840"/>
            <a:ext cx="4392488" cy="424731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err="1"/>
              <a:t>const</a:t>
            </a:r>
            <a:r>
              <a:rPr lang="en-IN" dirty="0"/>
              <a:t> cluster = require('cluster');</a:t>
            </a:r>
          </a:p>
          <a:p>
            <a:r>
              <a:rPr lang="en-IN" dirty="0" err="1"/>
              <a:t>const</a:t>
            </a:r>
            <a:r>
              <a:rPr lang="en-IN" dirty="0"/>
              <a:t> http = require('http');</a:t>
            </a:r>
          </a:p>
          <a:p>
            <a:r>
              <a:rPr lang="en-IN" dirty="0" err="1"/>
              <a:t>const</a:t>
            </a:r>
            <a:r>
              <a:rPr lang="en-IN" dirty="0"/>
              <a:t> </a:t>
            </a:r>
            <a:r>
              <a:rPr lang="en-IN" dirty="0" err="1"/>
              <a:t>numCPUs</a:t>
            </a:r>
            <a:r>
              <a:rPr lang="en-IN" dirty="0"/>
              <a:t> = require('</a:t>
            </a:r>
            <a:r>
              <a:rPr lang="en-IN" dirty="0" err="1"/>
              <a:t>os</a:t>
            </a:r>
            <a:r>
              <a:rPr lang="en-IN" dirty="0"/>
              <a:t>').</a:t>
            </a:r>
            <a:r>
              <a:rPr lang="en-IN" dirty="0" err="1"/>
              <a:t>cpus</a:t>
            </a:r>
            <a:r>
              <a:rPr lang="en-IN" dirty="0"/>
              <a:t>().length;</a:t>
            </a:r>
          </a:p>
          <a:p>
            <a:r>
              <a:rPr lang="en-IN" dirty="0"/>
              <a:t> </a:t>
            </a:r>
          </a:p>
          <a:p>
            <a:r>
              <a:rPr lang="en-IN" dirty="0"/>
              <a:t>if (</a:t>
            </a:r>
            <a:r>
              <a:rPr lang="en-IN" dirty="0" err="1"/>
              <a:t>cluster.isMaster</a:t>
            </a:r>
            <a:r>
              <a:rPr lang="en-IN" dirty="0"/>
              <a:t>) {</a:t>
            </a:r>
          </a:p>
          <a:p>
            <a:r>
              <a:rPr lang="en-IN" dirty="0"/>
              <a:t>  // Fork workers.</a:t>
            </a:r>
          </a:p>
          <a:p>
            <a:r>
              <a:rPr lang="en-IN" dirty="0"/>
              <a:t>  for (</a:t>
            </a:r>
            <a:r>
              <a:rPr lang="en-IN" dirty="0" err="1"/>
              <a:t>var</a:t>
            </a:r>
            <a:r>
              <a:rPr lang="en-IN" dirty="0"/>
              <a:t> i = 0; i &lt; </a:t>
            </a:r>
            <a:r>
              <a:rPr lang="en-IN" dirty="0" err="1"/>
              <a:t>numCPUs</a:t>
            </a:r>
            <a:r>
              <a:rPr lang="en-IN" dirty="0"/>
              <a:t>; i++) {</a:t>
            </a:r>
          </a:p>
          <a:p>
            <a:r>
              <a:rPr lang="en-IN" dirty="0"/>
              <a:t>    </a:t>
            </a:r>
            <a:r>
              <a:rPr lang="en-IN" dirty="0" err="1"/>
              <a:t>cluster.fork</a:t>
            </a:r>
            <a:r>
              <a:rPr lang="en-IN" dirty="0"/>
              <a:t>();</a:t>
            </a:r>
          </a:p>
          <a:p>
            <a:r>
              <a:rPr lang="en-IN" dirty="0"/>
              <a:t>  }</a:t>
            </a:r>
          </a:p>
          <a:p>
            <a:r>
              <a:rPr lang="en-IN" dirty="0"/>
              <a:t> </a:t>
            </a:r>
          </a:p>
          <a:p>
            <a:r>
              <a:rPr lang="en-IN" dirty="0"/>
              <a:t>  </a:t>
            </a:r>
            <a:r>
              <a:rPr lang="en-IN" dirty="0" err="1"/>
              <a:t>cluster.on</a:t>
            </a:r>
            <a:r>
              <a:rPr lang="en-IN" dirty="0"/>
              <a:t>('exit', (worker, code, signal) =&gt; {</a:t>
            </a:r>
          </a:p>
          <a:p>
            <a:r>
              <a:rPr lang="en-IN" dirty="0"/>
              <a:t>    console.log(`worker ${</a:t>
            </a:r>
            <a:r>
              <a:rPr lang="en-IN" dirty="0" err="1"/>
              <a:t>worker.process.pid</a:t>
            </a:r>
            <a:r>
              <a:rPr lang="en-IN" dirty="0"/>
              <a:t>} died`);</a:t>
            </a:r>
          </a:p>
          <a:p>
            <a:r>
              <a:rPr lang="en-IN" dirty="0"/>
              <a:t>  });</a:t>
            </a:r>
          </a:p>
          <a:p>
            <a:r>
              <a:rPr lang="en-IN" dirty="0" smtClean="0"/>
              <a:t>}</a:t>
            </a:r>
            <a:endParaRPr lang="en-IN" dirty="0"/>
          </a:p>
        </p:txBody>
      </p:sp>
      <p:sp>
        <p:nvSpPr>
          <p:cNvPr id="5" name="TextBox 4"/>
          <p:cNvSpPr txBox="1"/>
          <p:nvPr/>
        </p:nvSpPr>
        <p:spPr>
          <a:xfrm>
            <a:off x="5364088" y="1988840"/>
            <a:ext cx="3312368" cy="313932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t>else {</a:t>
            </a:r>
          </a:p>
          <a:p>
            <a:r>
              <a:rPr lang="en-IN" dirty="0"/>
              <a:t>  // Workers can share any TCP connection</a:t>
            </a:r>
          </a:p>
          <a:p>
            <a:r>
              <a:rPr lang="en-IN" dirty="0"/>
              <a:t>  // In this case it is an HTTP server</a:t>
            </a:r>
          </a:p>
          <a:p>
            <a:r>
              <a:rPr lang="en-IN" dirty="0"/>
              <a:t>  </a:t>
            </a:r>
            <a:r>
              <a:rPr lang="en-IN" dirty="0" err="1"/>
              <a:t>http.createServer</a:t>
            </a:r>
            <a:r>
              <a:rPr lang="en-IN" dirty="0"/>
              <a:t>((</a:t>
            </a:r>
            <a:r>
              <a:rPr lang="en-IN" dirty="0" err="1"/>
              <a:t>req</a:t>
            </a:r>
            <a:r>
              <a:rPr lang="en-IN" dirty="0"/>
              <a:t>, res) =&gt; {</a:t>
            </a:r>
          </a:p>
          <a:p>
            <a:r>
              <a:rPr lang="en-IN" dirty="0"/>
              <a:t>    </a:t>
            </a:r>
            <a:r>
              <a:rPr lang="en-IN" dirty="0" err="1"/>
              <a:t>res.writeHead</a:t>
            </a:r>
            <a:r>
              <a:rPr lang="en-IN" dirty="0"/>
              <a:t>(200);</a:t>
            </a:r>
          </a:p>
          <a:p>
            <a:r>
              <a:rPr lang="en-IN" dirty="0"/>
              <a:t>    </a:t>
            </a:r>
            <a:r>
              <a:rPr lang="en-IN" dirty="0" err="1"/>
              <a:t>res.end</a:t>
            </a:r>
            <a:r>
              <a:rPr lang="en-IN" dirty="0"/>
              <a:t>('hello world\n');</a:t>
            </a:r>
          </a:p>
          <a:p>
            <a:r>
              <a:rPr lang="en-IN" dirty="0"/>
              <a:t>  }).listen(8000);</a:t>
            </a:r>
          </a:p>
          <a:p>
            <a:r>
              <a:rPr lang="en-IN" dirty="0"/>
              <a:t>}</a:t>
            </a:r>
          </a:p>
          <a:p>
            <a:endParaRPr lang="en-IN" dirty="0"/>
          </a:p>
        </p:txBody>
      </p:sp>
    </p:spTree>
    <p:extLst>
      <p:ext uri="{BB962C8B-B14F-4D97-AF65-F5344CB8AC3E}">
        <p14:creationId xmlns:p14="http://schemas.microsoft.com/office/powerpoint/2010/main" val="10424139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HTTP Server</a:t>
            </a:r>
            <a:endParaRPr lang="en-IN" dirty="0"/>
          </a:p>
        </p:txBody>
      </p:sp>
      <p:sp>
        <p:nvSpPr>
          <p:cNvPr id="3" name="Content Placeholder 2"/>
          <p:cNvSpPr>
            <a:spLocks noGrp="1"/>
          </p:cNvSpPr>
          <p:nvPr>
            <p:ph idx="1"/>
          </p:nvPr>
        </p:nvSpPr>
        <p:spPr>
          <a:xfrm>
            <a:off x="457200" y="1600201"/>
            <a:ext cx="8229600" cy="1612775"/>
          </a:xfrm>
        </p:spPr>
        <p:txBody>
          <a:bodyPr>
            <a:normAutofit fontScale="92500"/>
          </a:bodyPr>
          <a:lstStyle/>
          <a:p>
            <a:r>
              <a:rPr lang="en-IN" dirty="0" smtClean="0"/>
              <a:t>The http server can be created using node </a:t>
            </a:r>
            <a:r>
              <a:rPr lang="en-IN" dirty="0" err="1" smtClean="0"/>
              <a:t>js</a:t>
            </a:r>
            <a:r>
              <a:rPr lang="en-IN" dirty="0" smtClean="0"/>
              <a:t>, but we have to install </a:t>
            </a:r>
            <a:r>
              <a:rPr lang="en-IN" b="1" dirty="0" smtClean="0">
                <a:solidFill>
                  <a:srgbClr val="FF0000"/>
                </a:solidFill>
              </a:rPr>
              <a:t>http</a:t>
            </a:r>
            <a:r>
              <a:rPr lang="en-IN" dirty="0" smtClean="0"/>
              <a:t> library using </a:t>
            </a:r>
            <a:r>
              <a:rPr lang="en-IN" dirty="0" err="1" smtClean="0"/>
              <a:t>npm</a:t>
            </a:r>
            <a:r>
              <a:rPr lang="en-IN" dirty="0" smtClean="0"/>
              <a:t> tool.</a:t>
            </a:r>
          </a:p>
          <a:p>
            <a:r>
              <a:rPr lang="en-IN" dirty="0" smtClean="0"/>
              <a:t>The following is a basic http server code:</a:t>
            </a:r>
            <a:endParaRPr lang="en-IN" dirty="0"/>
          </a:p>
        </p:txBody>
      </p:sp>
      <p:sp>
        <p:nvSpPr>
          <p:cNvPr id="4" name="TextBox 3"/>
          <p:cNvSpPr txBox="1"/>
          <p:nvPr/>
        </p:nvSpPr>
        <p:spPr>
          <a:xfrm>
            <a:off x="395536" y="3284984"/>
            <a:ext cx="8208912" cy="338554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sz="2800" b="1" dirty="0" err="1"/>
              <a:t>var</a:t>
            </a:r>
            <a:r>
              <a:rPr lang="en-IN" sz="2800" b="1" dirty="0"/>
              <a:t> http = require("http");</a:t>
            </a:r>
          </a:p>
          <a:p>
            <a:r>
              <a:rPr lang="en-IN" sz="2800" b="1" dirty="0" err="1"/>
              <a:t>var</a:t>
            </a:r>
            <a:r>
              <a:rPr lang="en-IN" sz="2800" b="1" dirty="0"/>
              <a:t> server = </a:t>
            </a:r>
            <a:r>
              <a:rPr lang="en-IN" sz="2800" b="1" dirty="0" err="1"/>
              <a:t>http.createServer</a:t>
            </a:r>
            <a:r>
              <a:rPr lang="en-IN" sz="2800" b="1" dirty="0"/>
              <a:t>(function(request, response) {</a:t>
            </a:r>
          </a:p>
          <a:p>
            <a:r>
              <a:rPr lang="en-IN" sz="2800" b="1" dirty="0" err="1"/>
              <a:t>response.write</a:t>
            </a:r>
            <a:r>
              <a:rPr lang="en-IN" sz="2800" b="1" dirty="0"/>
              <a:t>("Hello &lt;strong&gt;HTTP&lt;/strong&gt;!");</a:t>
            </a:r>
          </a:p>
          <a:p>
            <a:r>
              <a:rPr lang="en-IN" sz="2800" b="1" dirty="0" err="1"/>
              <a:t>response.end</a:t>
            </a:r>
            <a:r>
              <a:rPr lang="en-IN" sz="2800" b="1" dirty="0"/>
              <a:t>();</a:t>
            </a:r>
          </a:p>
          <a:p>
            <a:r>
              <a:rPr lang="en-IN" sz="2800" b="1" dirty="0"/>
              <a:t>});</a:t>
            </a:r>
          </a:p>
          <a:p>
            <a:r>
              <a:rPr lang="en-IN" sz="2800" b="1" dirty="0" err="1"/>
              <a:t>server.listen</a:t>
            </a:r>
            <a:r>
              <a:rPr lang="en-IN" sz="2800" b="1" dirty="0"/>
              <a:t>(8000);</a:t>
            </a:r>
          </a:p>
          <a:p>
            <a:endParaRPr lang="en-IN" dirty="0"/>
          </a:p>
        </p:txBody>
      </p:sp>
    </p:spTree>
    <p:extLst>
      <p:ext uri="{BB962C8B-B14F-4D97-AF65-F5344CB8AC3E}">
        <p14:creationId xmlns:p14="http://schemas.microsoft.com/office/powerpoint/2010/main" val="18395405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smtClean="0"/>
              <a:t>In the given example,</a:t>
            </a:r>
            <a:r>
              <a:rPr lang="en-IN" dirty="0"/>
              <a:t> http module’s </a:t>
            </a:r>
            <a:r>
              <a:rPr lang="en-IN" dirty="0" err="1"/>
              <a:t>createServer</a:t>
            </a:r>
            <a:r>
              <a:rPr lang="en-IN" dirty="0"/>
              <a:t>() method is used to create a new instance of an HTTP server. </a:t>
            </a:r>
            <a:endParaRPr lang="en-IN" dirty="0" smtClean="0"/>
          </a:p>
          <a:p>
            <a:r>
              <a:rPr lang="en-IN" dirty="0"/>
              <a:t>Much like the equivalent TCP method of the same name, the server returned by </a:t>
            </a:r>
            <a:r>
              <a:rPr lang="en-IN" dirty="0" err="1"/>
              <a:t>createServer</a:t>
            </a:r>
            <a:r>
              <a:rPr lang="en-IN" dirty="0"/>
              <a:t>() is an event emitter, and is not bound to any specific port</a:t>
            </a:r>
            <a:r>
              <a:rPr lang="en-IN" dirty="0" smtClean="0"/>
              <a:t>.</a:t>
            </a:r>
          </a:p>
          <a:p>
            <a:r>
              <a:rPr lang="en-IN" dirty="0"/>
              <a:t>On the last </a:t>
            </a:r>
            <a:r>
              <a:rPr lang="en-IN" dirty="0" smtClean="0"/>
              <a:t>line, </a:t>
            </a:r>
            <a:r>
              <a:rPr lang="en-IN" dirty="0"/>
              <a:t>the server is bound to port 8000 using the listen() method</a:t>
            </a:r>
            <a:r>
              <a:rPr lang="en-IN" dirty="0" smtClean="0"/>
              <a:t>.</a:t>
            </a:r>
          </a:p>
          <a:p>
            <a:r>
              <a:rPr lang="en-IN"/>
              <a:t>The http version of listen() is also used in the same fashion as the TCP listen() method.</a:t>
            </a:r>
          </a:p>
          <a:p>
            <a:endParaRPr lang="en-IN"/>
          </a:p>
        </p:txBody>
      </p:sp>
    </p:spTree>
    <p:extLst>
      <p:ext uri="{BB962C8B-B14F-4D97-AF65-F5344CB8AC3E}">
        <p14:creationId xmlns:p14="http://schemas.microsoft.com/office/powerpoint/2010/main" val="171441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Read-</a:t>
            </a:r>
            <a:r>
              <a:rPr lang="en-US" dirty="0" err="1"/>
              <a:t>Eval</a:t>
            </a:r>
            <a:r>
              <a:rPr lang="en-US" dirty="0"/>
              <a:t>-Print-Loop(REPL)</a:t>
            </a:r>
            <a:endParaRPr lang="en-IN" dirty="0"/>
          </a:p>
        </p:txBody>
      </p:sp>
      <p:sp>
        <p:nvSpPr>
          <p:cNvPr id="3" name="Content Placeholder 2"/>
          <p:cNvSpPr>
            <a:spLocks noGrp="1"/>
          </p:cNvSpPr>
          <p:nvPr>
            <p:ph idx="1"/>
          </p:nvPr>
        </p:nvSpPr>
        <p:spPr/>
        <p:txBody>
          <a:bodyPr>
            <a:normAutofit fontScale="77500" lnSpcReduction="20000"/>
          </a:bodyPr>
          <a:lstStyle/>
          <a:p>
            <a:r>
              <a:rPr lang="en-US" i="1" dirty="0"/>
              <a:t>an interactive shell provided by node.</a:t>
            </a:r>
          </a:p>
          <a:p>
            <a:r>
              <a:rPr lang="en-US" i="1" dirty="0"/>
              <a:t>reads input from the user, evaluates the input as JavaScript code, prints the result, and then waits for more input.</a:t>
            </a:r>
          </a:p>
          <a:p>
            <a:r>
              <a:rPr lang="en-US" dirty="0"/>
              <a:t>Example:</a:t>
            </a:r>
          </a:p>
          <a:p>
            <a:pPr marL="0" indent="0">
              <a:buNone/>
            </a:pPr>
            <a:r>
              <a:rPr lang="en-US" dirty="0"/>
              <a:t>$ node</a:t>
            </a:r>
          </a:p>
          <a:p>
            <a:pPr marL="0" indent="0">
              <a:buNone/>
            </a:pPr>
            <a:r>
              <a:rPr lang="en-US" dirty="0"/>
              <a:t>&gt; </a:t>
            </a:r>
            <a:r>
              <a:rPr lang="en-US" dirty="0" err="1"/>
              <a:t>var</a:t>
            </a:r>
            <a:r>
              <a:rPr lang="en-US" dirty="0"/>
              <a:t> foo = "Hello World!";</a:t>
            </a:r>
          </a:p>
          <a:p>
            <a:pPr marL="0" indent="0">
              <a:buNone/>
            </a:pPr>
            <a:r>
              <a:rPr lang="en-US" dirty="0"/>
              <a:t>undefined</a:t>
            </a:r>
          </a:p>
          <a:p>
            <a:pPr marL="0" indent="0">
              <a:buNone/>
            </a:pPr>
            <a:r>
              <a:rPr lang="en-US" dirty="0"/>
              <a:t>&gt; foo;</a:t>
            </a:r>
          </a:p>
          <a:p>
            <a:pPr marL="0" indent="0">
              <a:buNone/>
            </a:pPr>
            <a:r>
              <a:rPr lang="en-US" dirty="0"/>
              <a:t>'Hello World!'</a:t>
            </a:r>
          </a:p>
          <a:p>
            <a:pPr marL="0" indent="0">
              <a:buNone/>
            </a:pPr>
            <a:r>
              <a:rPr lang="en-US" dirty="0"/>
              <a:t>&gt; console.log(foo);</a:t>
            </a:r>
          </a:p>
          <a:p>
            <a:pPr marL="0" indent="0">
              <a:buNone/>
            </a:pPr>
            <a:r>
              <a:rPr lang="en-US" dirty="0"/>
              <a:t>Hello World!</a:t>
            </a:r>
          </a:p>
          <a:p>
            <a:pPr marL="0" indent="0">
              <a:buNone/>
            </a:pPr>
            <a:r>
              <a:rPr lang="en-US" dirty="0"/>
              <a:t>Undefined</a:t>
            </a:r>
            <a:endParaRPr lang="en-IN" dirty="0"/>
          </a:p>
        </p:txBody>
      </p:sp>
    </p:spTree>
    <p:extLst>
      <p:ext uri="{BB962C8B-B14F-4D97-AF65-F5344CB8AC3E}">
        <p14:creationId xmlns:p14="http://schemas.microsoft.com/office/powerpoint/2010/main" val="4199972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Read-</a:t>
            </a:r>
            <a:r>
              <a:rPr lang="en-US" dirty="0" err="1"/>
              <a:t>Eval</a:t>
            </a:r>
            <a:r>
              <a:rPr lang="en-US" dirty="0"/>
              <a:t>-Print-Loop(REPL)</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b="1" dirty="0"/>
              <a:t>.help</a:t>
            </a:r>
            <a:endParaRPr lang="en-IN" dirty="0"/>
          </a:p>
          <a:p>
            <a:r>
              <a:rPr lang="en-US" dirty="0"/>
              <a:t>The .help command displays all of the available REPL commands. </a:t>
            </a:r>
            <a:r>
              <a:rPr lang="en-US" dirty="0" smtClean="0"/>
              <a:t>Listing 1  </a:t>
            </a:r>
            <a:r>
              <a:rPr lang="en-US" dirty="0"/>
              <a:t>shows the output of running </a:t>
            </a:r>
            <a:r>
              <a:rPr lang="en-US" dirty="0" smtClean="0"/>
              <a:t>the </a:t>
            </a:r>
            <a:r>
              <a:rPr lang="en-IN" dirty="0" smtClean="0"/>
              <a:t>.help </a:t>
            </a:r>
            <a:r>
              <a:rPr lang="en-IN" dirty="0"/>
              <a:t>command.</a:t>
            </a:r>
          </a:p>
          <a:p>
            <a:r>
              <a:rPr lang="en-US" b="1" dirty="0"/>
              <a:t>Listing </a:t>
            </a:r>
            <a:r>
              <a:rPr lang="en-US" b="1" dirty="0" smtClean="0"/>
              <a:t>1. </a:t>
            </a:r>
            <a:r>
              <a:rPr lang="en-US" dirty="0"/>
              <a:t>Output of the .help REPL </a:t>
            </a:r>
            <a:r>
              <a:rPr lang="en-US" dirty="0" smtClean="0"/>
              <a:t>Command</a:t>
            </a:r>
          </a:p>
          <a:p>
            <a:pPr marL="0" indent="0">
              <a:buNone/>
            </a:pPr>
            <a:r>
              <a:rPr lang="en-IN" dirty="0" smtClean="0"/>
              <a:t>&gt; .help</a:t>
            </a:r>
          </a:p>
          <a:p>
            <a:pPr marL="0" indent="0">
              <a:buNone/>
            </a:pPr>
            <a:r>
              <a:rPr lang="en-US" dirty="0" smtClean="0"/>
              <a:t>.</a:t>
            </a:r>
            <a:r>
              <a:rPr lang="en-US" dirty="0"/>
              <a:t>break Sometimes you get stuck, this gets you out</a:t>
            </a:r>
          </a:p>
          <a:p>
            <a:pPr marL="0" indent="0">
              <a:buNone/>
            </a:pPr>
            <a:r>
              <a:rPr lang="en-IN" dirty="0"/>
              <a:t>.clear Alias for .break</a:t>
            </a:r>
          </a:p>
          <a:p>
            <a:pPr marL="0" indent="0">
              <a:buNone/>
            </a:pPr>
            <a:r>
              <a:rPr lang="en-IN" dirty="0"/>
              <a:t>.exit </a:t>
            </a:r>
            <a:r>
              <a:rPr lang="en-IN" dirty="0" err="1"/>
              <a:t>Exit</a:t>
            </a:r>
            <a:r>
              <a:rPr lang="en-IN" dirty="0"/>
              <a:t> the </a:t>
            </a:r>
            <a:r>
              <a:rPr lang="en-IN" dirty="0" err="1"/>
              <a:t>repl</a:t>
            </a:r>
            <a:endParaRPr lang="en-IN" dirty="0"/>
          </a:p>
          <a:p>
            <a:pPr marL="0" indent="0">
              <a:buNone/>
            </a:pPr>
            <a:r>
              <a:rPr lang="en-IN" dirty="0"/>
              <a:t>.help Show </a:t>
            </a:r>
            <a:r>
              <a:rPr lang="en-IN" dirty="0" err="1"/>
              <a:t>repl</a:t>
            </a:r>
            <a:r>
              <a:rPr lang="en-IN" dirty="0"/>
              <a:t> options</a:t>
            </a:r>
          </a:p>
          <a:p>
            <a:pPr marL="0" indent="0">
              <a:buNone/>
            </a:pPr>
            <a:r>
              <a:rPr lang="en-US" dirty="0"/>
              <a:t>.load </a:t>
            </a:r>
            <a:r>
              <a:rPr lang="en-US" dirty="0" err="1"/>
              <a:t>Load</a:t>
            </a:r>
            <a:r>
              <a:rPr lang="en-US" dirty="0"/>
              <a:t> JS from a file into the REPL session</a:t>
            </a:r>
          </a:p>
        </p:txBody>
      </p:sp>
    </p:spTree>
    <p:extLst>
      <p:ext uri="{BB962C8B-B14F-4D97-AF65-F5344CB8AC3E}">
        <p14:creationId xmlns:p14="http://schemas.microsoft.com/office/powerpoint/2010/main" val="14684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Read-</a:t>
            </a:r>
            <a:r>
              <a:rPr lang="en-US" dirty="0" err="1"/>
              <a:t>Eval</a:t>
            </a:r>
            <a:r>
              <a:rPr lang="en-US" dirty="0"/>
              <a:t>-Print-Loop(REPL)</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IN" b="1" dirty="0" smtClean="0"/>
              <a:t>.exit</a:t>
            </a:r>
            <a:endParaRPr lang="en-IN" dirty="0"/>
          </a:p>
          <a:p>
            <a:r>
              <a:rPr lang="en-US" dirty="0"/>
              <a:t>The .exit command terminates the REPL. This command is equivalent to pressing </a:t>
            </a:r>
            <a:r>
              <a:rPr lang="en-US" dirty="0" err="1"/>
              <a:t>Control+D</a:t>
            </a:r>
            <a:r>
              <a:rPr lang="en-US" dirty="0"/>
              <a:t>.</a:t>
            </a:r>
          </a:p>
          <a:p>
            <a:pPr marL="0" indent="0">
              <a:buNone/>
            </a:pPr>
            <a:r>
              <a:rPr lang="en-IN" b="1" dirty="0"/>
              <a:t>.break</a:t>
            </a:r>
            <a:endParaRPr lang="en-IN" dirty="0"/>
          </a:p>
          <a:p>
            <a:r>
              <a:rPr lang="en-US" dirty="0"/>
              <a:t>The .break command, used to bail out of a multiline expression, is useful if you make a mistake or simply choose</a:t>
            </a:r>
          </a:p>
          <a:p>
            <a:r>
              <a:rPr lang="en-US" dirty="0"/>
              <a:t>not to complete the expression. Listing </a:t>
            </a:r>
            <a:r>
              <a:rPr lang="en-US" dirty="0" smtClean="0"/>
              <a:t>2 </a:t>
            </a:r>
            <a:r>
              <a:rPr lang="en-US" dirty="0"/>
              <a:t>shows an example of using the .break command to terminate a for loop</a:t>
            </a:r>
          </a:p>
          <a:p>
            <a:r>
              <a:rPr lang="en-US" dirty="0"/>
              <a:t>prior to completion. Notice that the normal &gt; prompt is shown after the .break command.</a:t>
            </a:r>
          </a:p>
          <a:p>
            <a:pPr marL="0" indent="0">
              <a:buNone/>
            </a:pPr>
            <a:r>
              <a:rPr lang="en-IN" dirty="0"/>
              <a:t> </a:t>
            </a:r>
          </a:p>
          <a:p>
            <a:pPr marL="0" indent="0">
              <a:buNone/>
            </a:pPr>
            <a:r>
              <a:rPr lang="en-US" b="1" dirty="0"/>
              <a:t>Listing </a:t>
            </a:r>
            <a:r>
              <a:rPr lang="en-US" b="1" dirty="0" smtClean="0"/>
              <a:t>2</a:t>
            </a:r>
            <a:r>
              <a:rPr lang="en-US" b="1" dirty="0"/>
              <a:t>. </a:t>
            </a:r>
            <a:r>
              <a:rPr lang="en-US" dirty="0"/>
              <a:t>Terminating a Multiline Expression Using the .break Command</a:t>
            </a:r>
          </a:p>
          <a:p>
            <a:pPr marL="0" indent="0">
              <a:buNone/>
            </a:pPr>
            <a:r>
              <a:rPr lang="nn-NO" dirty="0"/>
              <a:t>&gt; for (var i = 0; i &lt; 10; i++) {</a:t>
            </a:r>
          </a:p>
          <a:p>
            <a:pPr marL="0" indent="0">
              <a:buNone/>
            </a:pPr>
            <a:r>
              <a:rPr lang="en-IN" dirty="0"/>
              <a:t>... .break</a:t>
            </a:r>
          </a:p>
          <a:p>
            <a:pPr marL="0" indent="0">
              <a:buNone/>
            </a:pPr>
            <a:r>
              <a:rPr lang="en-IN" dirty="0"/>
              <a:t>&gt; </a:t>
            </a:r>
          </a:p>
          <a:p>
            <a:pPr marL="0" indent="0">
              <a:buNone/>
            </a:pPr>
            <a:endParaRPr lang="en-US" dirty="0"/>
          </a:p>
        </p:txBody>
      </p:sp>
    </p:spTree>
    <p:extLst>
      <p:ext uri="{BB962C8B-B14F-4D97-AF65-F5344CB8AC3E}">
        <p14:creationId xmlns:p14="http://schemas.microsoft.com/office/powerpoint/2010/main" val="2970853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1245</TotalTime>
  <Words>2752</Words>
  <Application>Microsoft Office PowerPoint</Application>
  <PresentationFormat>On-screen Show (4:3)</PresentationFormat>
  <Paragraphs>609</Paragraphs>
  <Slides>63</Slides>
  <Notes>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Introduction to Node.js</vt:lpstr>
      <vt:lpstr>What is Node.js</vt:lpstr>
      <vt:lpstr>What is Node.js?</vt:lpstr>
      <vt:lpstr>What Can Node.js Do?</vt:lpstr>
      <vt:lpstr>What is Even-loop in JavaScript?</vt:lpstr>
      <vt:lpstr>Node.js Ecosystem</vt:lpstr>
      <vt:lpstr>The Read-Eval-Print-Loop(REPL)</vt:lpstr>
      <vt:lpstr>The Read-Eval-Print-Loop(REPL)</vt:lpstr>
      <vt:lpstr>The Read-Eval-Print-Loop(REPL)</vt:lpstr>
      <vt:lpstr>The Read-Eval-Print-Loop(REPL)</vt:lpstr>
      <vt:lpstr>PowerPoint Presentation</vt:lpstr>
      <vt:lpstr>The Node Module System</vt:lpstr>
      <vt:lpstr>The Node Module System</vt:lpstr>
      <vt:lpstr>The Node Module System</vt:lpstr>
      <vt:lpstr>The Node Module System</vt:lpstr>
      <vt:lpstr>The Node Module System</vt:lpstr>
      <vt:lpstr>The Node Module System</vt:lpstr>
      <vt:lpstr>File Systems</vt:lpstr>
      <vt:lpstr>File Systems</vt:lpstr>
      <vt:lpstr>File Systems</vt:lpstr>
      <vt:lpstr>File Systems</vt:lpstr>
      <vt:lpstr>File Systems</vt:lpstr>
      <vt:lpstr>File Systems</vt:lpstr>
      <vt:lpstr>File Systems</vt:lpstr>
      <vt:lpstr>File Systems</vt:lpstr>
      <vt:lpstr>File Systems</vt:lpstr>
      <vt:lpstr>File Systems</vt:lpstr>
      <vt:lpstr>Streams</vt:lpstr>
      <vt:lpstr>Streams</vt:lpstr>
      <vt:lpstr>Streams</vt:lpstr>
      <vt:lpstr>Streams</vt:lpstr>
      <vt:lpstr>Streams</vt:lpstr>
      <vt:lpstr>Streams</vt:lpstr>
      <vt:lpstr>Stream</vt:lpstr>
      <vt:lpstr>Stream</vt:lpstr>
      <vt:lpstr>Stream</vt:lpstr>
      <vt:lpstr>Stream</vt:lpstr>
      <vt:lpstr>Stream</vt:lpstr>
      <vt:lpstr>Stream</vt:lpstr>
      <vt:lpstr>Buffer</vt:lpstr>
      <vt:lpstr>Buffer</vt:lpstr>
      <vt:lpstr>Events</vt:lpstr>
      <vt:lpstr>Events</vt:lpstr>
      <vt:lpstr>Events</vt:lpstr>
      <vt:lpstr>Event</vt:lpstr>
      <vt:lpstr>Node and mongoDb</vt:lpstr>
      <vt:lpstr>Node and mongoDb</vt:lpstr>
      <vt:lpstr>Node and mongoDb</vt:lpstr>
      <vt:lpstr>Node and mongoDb</vt:lpstr>
      <vt:lpstr>Node and mongoDb</vt:lpstr>
      <vt:lpstr>Node and mongoDb</vt:lpstr>
      <vt:lpstr>Node and mongoDb</vt:lpstr>
      <vt:lpstr>Node and mongoDb</vt:lpstr>
      <vt:lpstr>Node and mongoDb</vt:lpstr>
      <vt:lpstr>Node and mongoDb</vt:lpstr>
      <vt:lpstr>Node and mongoDb</vt:lpstr>
      <vt:lpstr>Node and mongoDb</vt:lpstr>
      <vt:lpstr>Node and mongoDb</vt:lpstr>
      <vt:lpstr>Node and mongoDb</vt:lpstr>
      <vt:lpstr>Multi-processing</vt:lpstr>
      <vt:lpstr>Multi-processing</vt:lpstr>
      <vt:lpstr>HTTP Server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Node.js</dc:title>
  <dc:creator>MRUH</dc:creator>
  <cp:lastModifiedBy>Sujit</cp:lastModifiedBy>
  <cp:revision>55</cp:revision>
  <dcterms:created xsi:type="dcterms:W3CDTF">2023-06-08T07:05:39Z</dcterms:created>
  <dcterms:modified xsi:type="dcterms:W3CDTF">2023-06-14T14:20:42Z</dcterms:modified>
</cp:coreProperties>
</file>