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5" r:id="rId9"/>
    <p:sldId id="266" r:id="rId10"/>
    <p:sldId id="267" r:id="rId11"/>
    <p:sldId id="264" r:id="rId12"/>
    <p:sldId id="268" r:id="rId13"/>
    <p:sldId id="269" r:id="rId14"/>
    <p:sldId id="270" r:id="rId15"/>
    <p:sldId id="271" r:id="rId16"/>
    <p:sldId id="272" r:id="rId17"/>
    <p:sldId id="274" r:id="rId18"/>
    <p:sldId id="275" r:id="rId19"/>
    <p:sldId id="278" r:id="rId20"/>
    <p:sldId id="279" r:id="rId21"/>
    <p:sldId id="276"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8" r:id="rId42"/>
    <p:sldId id="307" r:id="rId43"/>
    <p:sldId id="306" r:id="rId44"/>
    <p:sldId id="309" r:id="rId45"/>
    <p:sldId id="305" r:id="rId46"/>
    <p:sldId id="304" r:id="rId47"/>
    <p:sldId id="310" r:id="rId48"/>
    <p:sldId id="315" r:id="rId49"/>
    <p:sldId id="314" r:id="rId50"/>
    <p:sldId id="313" r:id="rId51"/>
    <p:sldId id="316" r:id="rId52"/>
    <p:sldId id="317" r:id="rId53"/>
    <p:sldId id="318" r:id="rId54"/>
    <p:sldId id="320" r:id="rId55"/>
    <p:sldId id="319" r:id="rId56"/>
    <p:sldId id="321" r:id="rId57"/>
    <p:sldId id="328" r:id="rId58"/>
    <p:sldId id="322" r:id="rId59"/>
    <p:sldId id="329" r:id="rId60"/>
    <p:sldId id="330" r:id="rId61"/>
    <p:sldId id="331" r:id="rId62"/>
    <p:sldId id="332" r:id="rId63"/>
    <p:sldId id="333" r:id="rId64"/>
    <p:sldId id="334" r:id="rId65"/>
    <p:sldId id="323" r:id="rId66"/>
    <p:sldId id="324" r:id="rId67"/>
    <p:sldId id="325" r:id="rId68"/>
    <p:sldId id="326" r:id="rId69"/>
    <p:sldId id="32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0">
            <a:schemeClr val="accent6"/>
          </a:lnRef>
          <a:fillRef idx="3">
            <a:schemeClr val="accent6"/>
          </a:fillRef>
          <a:effectRef idx="3">
            <a:schemeClr val="accent6"/>
          </a:effectRef>
          <a:fontRef idx="none"/>
        </p:style>
        <p:txBody>
          <a:body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4371B5-7D75-470B-8B0B-8B6BD05BDCF4}"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28466641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none"/>
        </p:style>
        <p:txBody>
          <a:bodyPr/>
          <a:lstStyle/>
          <a:p>
            <a:r>
              <a:rPr lang="en-US"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4371B5-7D75-470B-8B0B-8B6BD05BDCF4}"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5066885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style>
          <a:lnRef idx="0">
            <a:schemeClr val="accent6"/>
          </a:lnRef>
          <a:fillRef idx="3">
            <a:schemeClr val="accent6"/>
          </a:fillRef>
          <a:effectRef idx="3">
            <a:schemeClr val="accent6"/>
          </a:effectRef>
          <a:fontRef idx="none"/>
        </p:style>
        <p:txBody>
          <a:bodyPr vert="eaVert"/>
          <a:lstStyle/>
          <a:p>
            <a:r>
              <a:rPr lang="en-US" smtClean="0"/>
              <a:t>Click to edit Master title style</a:t>
            </a:r>
            <a:endParaRPr lang="en-IN"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4371B5-7D75-470B-8B0B-8B6BD05BDCF4}"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11014044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none"/>
        </p:style>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4371B5-7D75-470B-8B0B-8B6BD05BDCF4}"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2981705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style>
          <a:lnRef idx="0">
            <a:schemeClr val="accent6"/>
          </a:lnRef>
          <a:fillRef idx="3">
            <a:schemeClr val="accent6"/>
          </a:fillRef>
          <a:effectRef idx="3">
            <a:schemeClr val="accent6"/>
          </a:effectRef>
          <a:fontRef idx="none"/>
        </p:style>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371B5-7D75-470B-8B0B-8B6BD05BDCF4}"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14458003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4371B5-7D75-470B-8B0B-8B6BD05BDCF4}"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94280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4371B5-7D75-470B-8B0B-8B6BD05BDCF4}"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230139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none"/>
        </p:style>
        <p:txBody>
          <a:bodyPr/>
          <a:lstStyle/>
          <a:p>
            <a:r>
              <a:rPr lang="en-US" smtClean="0"/>
              <a:t>Click to edit Master title style</a:t>
            </a:r>
            <a:endParaRPr lang="en-IN" dirty="0"/>
          </a:p>
        </p:txBody>
      </p:sp>
      <p:sp>
        <p:nvSpPr>
          <p:cNvPr id="3" name="Date Placeholder 2"/>
          <p:cNvSpPr>
            <a:spLocks noGrp="1"/>
          </p:cNvSpPr>
          <p:nvPr>
            <p:ph type="dt" sz="half" idx="10"/>
          </p:nvPr>
        </p:nvSpPr>
        <p:spPr/>
        <p:txBody>
          <a:bodyPr/>
          <a:lstStyle/>
          <a:p>
            <a:fld id="{DB4371B5-7D75-470B-8B0B-8B6BD05BDCF4}"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42524196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371B5-7D75-470B-8B0B-8B6BD05BDCF4}"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256459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style>
          <a:lnRef idx="0">
            <a:schemeClr val="accent6"/>
          </a:lnRef>
          <a:fillRef idx="3">
            <a:schemeClr val="accent6"/>
          </a:fillRef>
          <a:effectRef idx="3">
            <a:schemeClr val="accent6"/>
          </a:effectRef>
          <a:fontRef idx="none"/>
        </p:style>
        <p:txBody>
          <a:bodyPr anchor="b"/>
          <a:lstStyle>
            <a:lvl1pPr algn="l">
              <a:defRPr sz="2000" b="1"/>
            </a:lvl1pPr>
          </a:lstStyle>
          <a:p>
            <a:r>
              <a:rPr lang="en-US" smtClean="0"/>
              <a:t>Click to edit Master title style</a:t>
            </a:r>
            <a:endParaRPr lang="en-IN"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371B5-7D75-470B-8B0B-8B6BD05BDCF4}"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3803470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style>
          <a:lnRef idx="0">
            <a:schemeClr val="accent6"/>
          </a:lnRef>
          <a:fillRef idx="3">
            <a:schemeClr val="accent6"/>
          </a:fillRef>
          <a:effectRef idx="3">
            <a:schemeClr val="accent6"/>
          </a:effectRef>
          <a:fontRef idx="none"/>
        </p:style>
        <p:txBody>
          <a:bodyPr anchor="b"/>
          <a:lstStyle>
            <a:lvl1pPr algn="l">
              <a:defRPr sz="2000" b="1"/>
            </a:lvl1pPr>
          </a:lstStyle>
          <a:p>
            <a:r>
              <a:rPr lang="en-US" smtClean="0"/>
              <a:t>Click to edit Master title style</a:t>
            </a:r>
            <a:endParaRPr lang="en-IN"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371B5-7D75-470B-8B0B-8B6BD05BDCF4}"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AAA15F-F694-4999-8C0C-C8EC0ABB43FD}" type="slidenum">
              <a:rPr lang="en-IN" smtClean="0"/>
              <a:t>‹#›</a:t>
            </a:fld>
            <a:endParaRPr lang="en-IN"/>
          </a:p>
        </p:txBody>
      </p:sp>
    </p:spTree>
    <p:extLst>
      <p:ext uri="{BB962C8B-B14F-4D97-AF65-F5344CB8AC3E}">
        <p14:creationId xmlns:p14="http://schemas.microsoft.com/office/powerpoint/2010/main" val="16138151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0">
            <a:schemeClr val="accent6"/>
          </a:lnRef>
          <a:fillRef idx="3">
            <a:schemeClr val="accent6"/>
          </a:fillRef>
          <a:effectRef idx="3">
            <a:schemeClr val="accent6"/>
          </a:effectRef>
          <a:fontRef idx="none"/>
        </p:style>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371B5-7D75-470B-8B0B-8B6BD05BDCF4}" type="datetimeFigureOut">
              <a:rPr lang="en-IN" smtClean="0"/>
              <a:t>06-06-2023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AA15F-F694-4999-8C0C-C8EC0ABB43FD}" type="slidenum">
              <a:rPr lang="en-IN" smtClean="0"/>
              <a:t>‹#›</a:t>
            </a:fld>
            <a:endParaRPr lang="en-IN"/>
          </a:p>
        </p:txBody>
      </p:sp>
    </p:spTree>
    <p:extLst>
      <p:ext uri="{BB962C8B-B14F-4D97-AF65-F5344CB8AC3E}">
        <p14:creationId xmlns:p14="http://schemas.microsoft.com/office/powerpoint/2010/main" val="143129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ibm.com/topics/data-storag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microsoft.com/en-us/download/details.aspx?id=3065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mongodb.com/download-center/compass?tck=docs_compas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36251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r>
              <a:rPr lang="en-IN" dirty="0"/>
              <a:t>Data </a:t>
            </a:r>
            <a:r>
              <a:rPr lang="en-IN" dirty="0" smtClean="0"/>
              <a:t>Hierarchy</a:t>
            </a:r>
            <a:endParaRPr lang="en-IN" dirty="0"/>
          </a:p>
        </p:txBody>
      </p:sp>
      <p:sp>
        <p:nvSpPr>
          <p:cNvPr id="7" name="Isosceles Triangle 6"/>
          <p:cNvSpPr/>
          <p:nvPr/>
        </p:nvSpPr>
        <p:spPr>
          <a:xfrm>
            <a:off x="1883971" y="1628800"/>
            <a:ext cx="5184576" cy="4176464"/>
          </a:xfrm>
          <a:prstGeom prs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2339752" y="4221088"/>
            <a:ext cx="42484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92152" y="3068960"/>
            <a:ext cx="42484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3808" y="4869160"/>
            <a:ext cx="3456384" cy="584775"/>
          </a:xfrm>
          <a:prstGeom prst="rect">
            <a:avLst/>
          </a:prstGeom>
          <a:noFill/>
        </p:spPr>
        <p:txBody>
          <a:bodyPr wrap="square" rtlCol="0">
            <a:spAutoFit/>
          </a:bodyPr>
          <a:lstStyle/>
          <a:p>
            <a:r>
              <a:rPr lang="en-IN" sz="3200" b="1" dirty="0" smtClean="0">
                <a:solidFill>
                  <a:schemeClr val="bg1"/>
                </a:solidFill>
              </a:rPr>
              <a:t>Unstructured Data</a:t>
            </a:r>
            <a:endParaRPr lang="en-IN" sz="3200" b="1" dirty="0">
              <a:solidFill>
                <a:schemeClr val="bg1"/>
              </a:solidFill>
            </a:endParaRPr>
          </a:p>
        </p:txBody>
      </p:sp>
      <p:sp>
        <p:nvSpPr>
          <p:cNvPr id="15" name="TextBox 14"/>
          <p:cNvSpPr txBox="1"/>
          <p:nvPr/>
        </p:nvSpPr>
        <p:spPr>
          <a:xfrm>
            <a:off x="3347864" y="3563724"/>
            <a:ext cx="2232248" cy="369332"/>
          </a:xfrm>
          <a:prstGeom prst="rect">
            <a:avLst/>
          </a:prstGeom>
          <a:noFill/>
        </p:spPr>
        <p:txBody>
          <a:bodyPr wrap="square" rtlCol="0">
            <a:spAutoFit/>
          </a:bodyPr>
          <a:lstStyle/>
          <a:p>
            <a:r>
              <a:rPr lang="en-IN" b="1" dirty="0" smtClean="0">
                <a:solidFill>
                  <a:schemeClr val="bg1"/>
                </a:solidFill>
              </a:rPr>
              <a:t>Semi-structured Data</a:t>
            </a:r>
            <a:endParaRPr lang="en-IN" b="1" dirty="0">
              <a:solidFill>
                <a:schemeClr val="bg1"/>
              </a:solidFill>
            </a:endParaRPr>
          </a:p>
        </p:txBody>
      </p:sp>
      <p:sp>
        <p:nvSpPr>
          <p:cNvPr id="16" name="TextBox 15"/>
          <p:cNvSpPr txBox="1"/>
          <p:nvPr/>
        </p:nvSpPr>
        <p:spPr>
          <a:xfrm>
            <a:off x="3995936" y="2348880"/>
            <a:ext cx="1008112" cy="646331"/>
          </a:xfrm>
          <a:prstGeom prst="rect">
            <a:avLst/>
          </a:prstGeom>
          <a:noFill/>
        </p:spPr>
        <p:txBody>
          <a:bodyPr wrap="square" rtlCol="0">
            <a:spAutoFit/>
          </a:bodyPr>
          <a:lstStyle/>
          <a:p>
            <a:r>
              <a:rPr lang="en-IN" b="1" dirty="0" smtClean="0">
                <a:solidFill>
                  <a:schemeClr val="bg1"/>
                </a:solidFill>
              </a:rPr>
              <a:t>Structured Data</a:t>
            </a:r>
            <a:endParaRPr lang="en-IN" b="1" dirty="0">
              <a:solidFill>
                <a:schemeClr val="bg1"/>
              </a:solidFill>
            </a:endParaRPr>
          </a:p>
        </p:txBody>
      </p:sp>
      <p:sp>
        <p:nvSpPr>
          <p:cNvPr id="17" name="Right Brace 16"/>
          <p:cNvSpPr/>
          <p:nvPr/>
        </p:nvSpPr>
        <p:spPr>
          <a:xfrm>
            <a:off x="7068547" y="4149080"/>
            <a:ext cx="455781" cy="1728192"/>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a:off x="7668344" y="4797152"/>
            <a:ext cx="1080120" cy="923330"/>
          </a:xfrm>
          <a:prstGeom prst="rect">
            <a:avLst/>
          </a:prstGeom>
          <a:noFill/>
        </p:spPr>
        <p:txBody>
          <a:bodyPr wrap="square" rtlCol="0">
            <a:spAutoFit/>
          </a:bodyPr>
          <a:lstStyle/>
          <a:p>
            <a:r>
              <a:rPr lang="en-IN" dirty="0" err="1" smtClean="0"/>
              <a:t>Approx</a:t>
            </a:r>
            <a:r>
              <a:rPr lang="en-IN" dirty="0" smtClean="0"/>
              <a:t> 80% od Data</a:t>
            </a:r>
            <a:endParaRPr lang="en-IN" dirty="0"/>
          </a:p>
        </p:txBody>
      </p:sp>
      <p:sp>
        <p:nvSpPr>
          <p:cNvPr id="19" name="Right Brace 18"/>
          <p:cNvSpPr/>
          <p:nvPr/>
        </p:nvSpPr>
        <p:spPr>
          <a:xfrm>
            <a:off x="6732240" y="1700808"/>
            <a:ext cx="792088" cy="223224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p:cNvSpPr txBox="1"/>
          <p:nvPr/>
        </p:nvSpPr>
        <p:spPr>
          <a:xfrm>
            <a:off x="7668344" y="2492896"/>
            <a:ext cx="1080120" cy="646331"/>
          </a:xfrm>
          <a:prstGeom prst="rect">
            <a:avLst/>
          </a:prstGeom>
          <a:noFill/>
        </p:spPr>
        <p:txBody>
          <a:bodyPr wrap="square" rtlCol="0">
            <a:spAutoFit/>
          </a:bodyPr>
          <a:lstStyle/>
          <a:p>
            <a:r>
              <a:rPr lang="en-IN" dirty="0" smtClean="0"/>
              <a:t>Rest of the Data</a:t>
            </a:r>
            <a:endParaRPr lang="en-IN" dirty="0"/>
          </a:p>
        </p:txBody>
      </p:sp>
    </p:spTree>
    <p:extLst>
      <p:ext uri="{BB962C8B-B14F-4D97-AF65-F5344CB8AC3E}">
        <p14:creationId xmlns:p14="http://schemas.microsoft.com/office/powerpoint/2010/main" val="184678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Semi-structured Data</a:t>
            </a:r>
            <a:endParaRPr lang="en-IN" dirty="0"/>
          </a:p>
        </p:txBody>
      </p:sp>
      <p:sp>
        <p:nvSpPr>
          <p:cNvPr id="3" name="Content Placeholder 2"/>
          <p:cNvSpPr>
            <a:spLocks noGrp="1"/>
          </p:cNvSpPr>
          <p:nvPr>
            <p:ph idx="1"/>
          </p:nvPr>
        </p:nvSpPr>
        <p:spPr/>
        <p:txBody>
          <a:bodyPr>
            <a:normAutofit fontScale="92500"/>
          </a:bodyPr>
          <a:lstStyle/>
          <a:p>
            <a:r>
              <a:rPr lang="en-US" dirty="0"/>
              <a:t>Semi structure data refers to data that is not captured or formatted in a conventional ways</a:t>
            </a:r>
            <a:r>
              <a:rPr lang="en-US" dirty="0" smtClean="0"/>
              <a:t>.</a:t>
            </a:r>
          </a:p>
          <a:p>
            <a:r>
              <a:rPr lang="en-US" dirty="0"/>
              <a:t>Semi structure data does not follow the format of a tabular data model or relational databases because it does not have a fixed schema</a:t>
            </a:r>
            <a:r>
              <a:rPr lang="en-US" dirty="0" smtClean="0"/>
              <a:t>.</a:t>
            </a:r>
          </a:p>
          <a:p>
            <a:r>
              <a:rPr lang="en-US" dirty="0"/>
              <a:t>the data is not completely raw or unstructured and does not contain some structural element such as tags and organizational metadata that make it easy at to analyze</a:t>
            </a:r>
            <a:endParaRPr lang="en-IN" dirty="0"/>
          </a:p>
        </p:txBody>
      </p:sp>
    </p:spTree>
    <p:extLst>
      <p:ext uri="{BB962C8B-B14F-4D97-AF65-F5344CB8AC3E}">
        <p14:creationId xmlns:p14="http://schemas.microsoft.com/office/powerpoint/2010/main" val="398401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Base</a:t>
            </a:r>
            <a:endParaRPr lang="en-IN" dirty="0"/>
          </a:p>
        </p:txBody>
      </p:sp>
      <p:sp>
        <p:nvSpPr>
          <p:cNvPr id="3" name="Content Placeholder 2"/>
          <p:cNvSpPr>
            <a:spLocks noGrp="1"/>
          </p:cNvSpPr>
          <p:nvPr>
            <p:ph idx="1"/>
          </p:nvPr>
        </p:nvSpPr>
        <p:spPr/>
        <p:txBody>
          <a:bodyPr/>
          <a:lstStyle/>
          <a:p>
            <a:r>
              <a:rPr lang="en-IN" dirty="0" smtClean="0"/>
              <a:t>Structured Data- RDBMS</a:t>
            </a:r>
          </a:p>
          <a:p>
            <a:r>
              <a:rPr lang="en-IN" dirty="0" smtClean="0"/>
              <a:t>Unstructured &amp; Semi-structured Data: </a:t>
            </a:r>
          </a:p>
          <a:p>
            <a:pPr lvl="1">
              <a:buFont typeface="Wingdings" pitchFamily="2" charset="2"/>
              <a:buChar char="ü"/>
            </a:pPr>
            <a:r>
              <a:rPr lang="en-IN" dirty="0" smtClean="0"/>
              <a:t>No-</a:t>
            </a:r>
            <a:r>
              <a:rPr lang="en-IN" dirty="0" err="1" smtClean="0"/>
              <a:t>Sql</a:t>
            </a:r>
            <a:endParaRPr lang="en-IN" dirty="0" smtClean="0"/>
          </a:p>
          <a:p>
            <a:pPr lvl="1">
              <a:buFont typeface="Wingdings" pitchFamily="2" charset="2"/>
              <a:buChar char="ü"/>
            </a:pPr>
            <a:r>
              <a:rPr lang="en-IN" dirty="0" smtClean="0"/>
              <a:t>Mongo-DB</a:t>
            </a:r>
            <a:endParaRPr lang="en-IN" dirty="0"/>
          </a:p>
        </p:txBody>
      </p:sp>
    </p:spTree>
    <p:extLst>
      <p:ext uri="{BB962C8B-B14F-4D97-AF65-F5344CB8AC3E}">
        <p14:creationId xmlns:p14="http://schemas.microsoft.com/office/powerpoint/2010/main" val="71277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a:t>
            </a:r>
            <a:r>
              <a:rPr lang="en-IN" dirty="0" err="1" smtClean="0"/>
              <a:t>Sql</a:t>
            </a:r>
            <a:endParaRPr lang="en-IN" dirty="0"/>
          </a:p>
        </p:txBody>
      </p:sp>
      <p:sp>
        <p:nvSpPr>
          <p:cNvPr id="3" name="Content Placeholder 2"/>
          <p:cNvSpPr>
            <a:spLocks noGrp="1"/>
          </p:cNvSpPr>
          <p:nvPr>
            <p:ph idx="1"/>
          </p:nvPr>
        </p:nvSpPr>
        <p:spPr/>
        <p:txBody>
          <a:bodyPr/>
          <a:lstStyle/>
          <a:p>
            <a:r>
              <a:rPr lang="en-US" dirty="0"/>
              <a:t>Stands for Not Only SQL. Term was redefined by Eric Evan after Carlos </a:t>
            </a:r>
            <a:r>
              <a:rPr lang="en-US" dirty="0" err="1" smtClean="0"/>
              <a:t>Strozzi</a:t>
            </a:r>
            <a:endParaRPr lang="en-US" dirty="0" smtClean="0"/>
          </a:p>
          <a:p>
            <a:r>
              <a:rPr lang="en-US" dirty="0"/>
              <a:t>Class of non-relational data storage </a:t>
            </a:r>
            <a:r>
              <a:rPr lang="en-US" dirty="0" smtClean="0"/>
              <a:t>systems</a:t>
            </a:r>
          </a:p>
          <a:p>
            <a:r>
              <a:rPr lang="en-US" dirty="0"/>
              <a:t>Do not require a fixed table schema nor do they use the concept of joins. Class of non-relational data storage </a:t>
            </a:r>
            <a:r>
              <a:rPr lang="en-US" dirty="0" smtClean="0"/>
              <a:t>systems</a:t>
            </a:r>
          </a:p>
          <a:p>
            <a:r>
              <a:rPr lang="en-US" dirty="0"/>
              <a:t>Relaxation for one or more of the </a:t>
            </a:r>
            <a:r>
              <a:rPr lang="en-US" b="1" dirty="0" smtClean="0"/>
              <a:t>ACID</a:t>
            </a:r>
            <a:r>
              <a:rPr lang="en-US" dirty="0" smtClean="0"/>
              <a:t> </a:t>
            </a:r>
            <a:r>
              <a:rPr lang="en-US" dirty="0"/>
              <a:t>properties using </a:t>
            </a:r>
            <a:r>
              <a:rPr lang="en-US" b="1" dirty="0" smtClean="0"/>
              <a:t>CAP</a:t>
            </a:r>
            <a:r>
              <a:rPr lang="en-US" dirty="0" smtClean="0"/>
              <a:t> </a:t>
            </a:r>
            <a:r>
              <a:rPr lang="en-US" dirty="0"/>
              <a:t>theorem</a:t>
            </a:r>
            <a:endParaRPr lang="en-IN" dirty="0"/>
          </a:p>
        </p:txBody>
      </p:sp>
    </p:spTree>
    <p:extLst>
      <p:ext uri="{BB962C8B-B14F-4D97-AF65-F5344CB8AC3E}">
        <p14:creationId xmlns:p14="http://schemas.microsoft.com/office/powerpoint/2010/main" val="45182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a:t>
            </a:r>
            <a:r>
              <a:rPr lang="en-IN" dirty="0" smtClean="0"/>
              <a:t>No-SQL Database</a:t>
            </a:r>
            <a:endParaRPr lang="en-IN" dirty="0"/>
          </a:p>
        </p:txBody>
      </p:sp>
      <p:sp>
        <p:nvSpPr>
          <p:cNvPr id="3" name="Content Placeholder 2"/>
          <p:cNvSpPr>
            <a:spLocks noGrp="1"/>
          </p:cNvSpPr>
          <p:nvPr>
            <p:ph idx="1"/>
          </p:nvPr>
        </p:nvSpPr>
        <p:spPr/>
        <p:txBody>
          <a:bodyPr>
            <a:normAutofit fontScale="92500" lnSpcReduction="20000"/>
          </a:bodyPr>
          <a:lstStyle/>
          <a:p>
            <a:r>
              <a:rPr lang="en-US" dirty="0"/>
              <a:t>Explosion of social media </a:t>
            </a:r>
            <a:r>
              <a:rPr lang="en-US" dirty="0" smtClean="0"/>
              <a:t>sites(Facebook, Twitter, </a:t>
            </a:r>
            <a:r>
              <a:rPr lang="en-US" dirty="0"/>
              <a:t>Google </a:t>
            </a:r>
            <a:r>
              <a:rPr lang="en-US" dirty="0" smtClean="0"/>
              <a:t>etc.) </a:t>
            </a:r>
            <a:r>
              <a:rPr lang="en-US" dirty="0"/>
              <a:t>with large data </a:t>
            </a:r>
            <a:r>
              <a:rPr lang="en-US" dirty="0" smtClean="0"/>
              <a:t>needs.</a:t>
            </a:r>
          </a:p>
          <a:p>
            <a:r>
              <a:rPr lang="en-US" dirty="0"/>
              <a:t>Rise of cloud based solution such as Amazon S3 simple storage </a:t>
            </a:r>
            <a:r>
              <a:rPr lang="en-US" dirty="0" smtClean="0"/>
              <a:t>solution</a:t>
            </a:r>
          </a:p>
          <a:p>
            <a:r>
              <a:rPr lang="en-US" dirty="0"/>
              <a:t>Just as moving to dynamically type languages Ruby or groovy, a shift to dynamically typed data with frequent schema </a:t>
            </a:r>
            <a:r>
              <a:rPr lang="en-US" dirty="0" smtClean="0"/>
              <a:t>changes</a:t>
            </a:r>
          </a:p>
          <a:p>
            <a:r>
              <a:rPr lang="en-US" dirty="0"/>
              <a:t>Expansion of open source </a:t>
            </a:r>
            <a:r>
              <a:rPr lang="en-US" dirty="0" smtClean="0"/>
              <a:t>community</a:t>
            </a:r>
          </a:p>
          <a:p>
            <a:r>
              <a:rPr lang="en-US" dirty="0" err="1"/>
              <a:t>NoSQL</a:t>
            </a:r>
            <a:r>
              <a:rPr lang="en-US" dirty="0"/>
              <a:t> solution is more acceptable to a client now then a year ago</a:t>
            </a:r>
            <a:endParaRPr lang="en-IN" dirty="0"/>
          </a:p>
        </p:txBody>
      </p:sp>
    </p:spTree>
    <p:extLst>
      <p:ext uri="{BB962C8B-B14F-4D97-AF65-F5344CB8AC3E}">
        <p14:creationId xmlns:p14="http://schemas.microsoft.com/office/powerpoint/2010/main" val="2441727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NoSQl</a:t>
            </a:r>
            <a:r>
              <a:rPr lang="en-IN" dirty="0" smtClean="0"/>
              <a:t> Types</a:t>
            </a:r>
            <a:endParaRPr lang="en-IN" dirty="0"/>
          </a:p>
        </p:txBody>
      </p:sp>
      <p:sp>
        <p:nvSpPr>
          <p:cNvPr id="3" name="Content Placeholder 2"/>
          <p:cNvSpPr>
            <a:spLocks noGrp="1"/>
          </p:cNvSpPr>
          <p:nvPr>
            <p:ph idx="1"/>
          </p:nvPr>
        </p:nvSpPr>
        <p:spPr/>
        <p:txBody>
          <a:bodyPr/>
          <a:lstStyle/>
          <a:p>
            <a:pPr marL="0" indent="0">
              <a:buNone/>
            </a:pPr>
            <a:r>
              <a:rPr lang="en-US" b="1" i="1" dirty="0" err="1"/>
              <a:t>NoSQL</a:t>
            </a:r>
            <a:r>
              <a:rPr lang="en-US" b="1" i="1" dirty="0"/>
              <a:t> database are classified into four types </a:t>
            </a:r>
            <a:r>
              <a:rPr lang="en-US" b="1" i="1" dirty="0" smtClean="0"/>
              <a:t>:</a:t>
            </a:r>
          </a:p>
          <a:p>
            <a:r>
              <a:rPr lang="en-US" i="1" dirty="0" smtClean="0">
                <a:solidFill>
                  <a:schemeClr val="accent2">
                    <a:lumMod val="75000"/>
                  </a:schemeClr>
                </a:solidFill>
              </a:rPr>
              <a:t>key- </a:t>
            </a:r>
            <a:r>
              <a:rPr lang="en-US" i="1" dirty="0">
                <a:solidFill>
                  <a:schemeClr val="accent2">
                    <a:lumMod val="75000"/>
                  </a:schemeClr>
                </a:solidFill>
              </a:rPr>
              <a:t>value pair </a:t>
            </a:r>
            <a:r>
              <a:rPr lang="en-US" i="1" dirty="0" smtClean="0">
                <a:solidFill>
                  <a:schemeClr val="accent2">
                    <a:lumMod val="75000"/>
                  </a:schemeClr>
                </a:solidFill>
              </a:rPr>
              <a:t>based</a:t>
            </a:r>
          </a:p>
          <a:p>
            <a:r>
              <a:rPr lang="en-US" i="1" dirty="0" smtClean="0">
                <a:solidFill>
                  <a:schemeClr val="accent2">
                    <a:lumMod val="75000"/>
                  </a:schemeClr>
                </a:solidFill>
              </a:rPr>
              <a:t> </a:t>
            </a:r>
            <a:r>
              <a:rPr lang="en-US" i="1" dirty="0">
                <a:solidFill>
                  <a:schemeClr val="accent2">
                    <a:lumMod val="75000"/>
                  </a:schemeClr>
                </a:solidFill>
              </a:rPr>
              <a:t>column based </a:t>
            </a:r>
            <a:endParaRPr lang="en-US" i="1" dirty="0" smtClean="0">
              <a:solidFill>
                <a:schemeClr val="accent2">
                  <a:lumMod val="75000"/>
                </a:schemeClr>
              </a:solidFill>
            </a:endParaRPr>
          </a:p>
          <a:p>
            <a:r>
              <a:rPr lang="en-US" i="1" dirty="0" smtClean="0">
                <a:solidFill>
                  <a:schemeClr val="accent2">
                    <a:lumMod val="75000"/>
                  </a:schemeClr>
                </a:solidFill>
              </a:rPr>
              <a:t>document </a:t>
            </a:r>
            <a:r>
              <a:rPr lang="en-US" i="1" dirty="0">
                <a:solidFill>
                  <a:schemeClr val="accent2">
                    <a:lumMod val="75000"/>
                  </a:schemeClr>
                </a:solidFill>
              </a:rPr>
              <a:t>based </a:t>
            </a:r>
            <a:endParaRPr lang="en-US" i="1" dirty="0" smtClean="0">
              <a:solidFill>
                <a:schemeClr val="accent2">
                  <a:lumMod val="75000"/>
                </a:schemeClr>
              </a:solidFill>
            </a:endParaRPr>
          </a:p>
          <a:p>
            <a:r>
              <a:rPr lang="en-US" i="1" dirty="0" smtClean="0">
                <a:solidFill>
                  <a:schemeClr val="accent2">
                    <a:lumMod val="75000"/>
                  </a:schemeClr>
                </a:solidFill>
              </a:rPr>
              <a:t>graph </a:t>
            </a:r>
            <a:r>
              <a:rPr lang="en-US" i="1" dirty="0">
                <a:solidFill>
                  <a:schemeClr val="accent2">
                    <a:lumMod val="75000"/>
                  </a:schemeClr>
                </a:solidFill>
              </a:rPr>
              <a:t>based</a:t>
            </a:r>
            <a:endParaRPr lang="en-IN" i="1" dirty="0">
              <a:solidFill>
                <a:schemeClr val="accent2">
                  <a:lumMod val="75000"/>
                </a:schemeClr>
              </a:solidFill>
            </a:endParaRPr>
          </a:p>
        </p:txBody>
      </p:sp>
    </p:spTree>
    <p:extLst>
      <p:ext uri="{BB962C8B-B14F-4D97-AF65-F5344CB8AC3E}">
        <p14:creationId xmlns:p14="http://schemas.microsoft.com/office/powerpoint/2010/main" val="255471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NoSQl</a:t>
            </a:r>
            <a:r>
              <a:rPr lang="en-IN" dirty="0"/>
              <a:t> Types</a:t>
            </a:r>
          </a:p>
        </p:txBody>
      </p:sp>
      <p:pic>
        <p:nvPicPr>
          <p:cNvPr id="1028" name="Picture 4" descr="Types of NoSQL Database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7"/>
            <a:ext cx="5562600"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267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a:t>
            </a:r>
            <a:r>
              <a:rPr lang="en-IN" dirty="0" err="1" smtClean="0"/>
              <a:t>MongoDB</a:t>
            </a:r>
            <a:endParaRPr lang="en-IN" dirty="0"/>
          </a:p>
        </p:txBody>
      </p:sp>
    </p:spTree>
    <p:extLst>
      <p:ext uri="{BB962C8B-B14F-4D97-AF65-F5344CB8AC3E}">
        <p14:creationId xmlns:p14="http://schemas.microsoft.com/office/powerpoint/2010/main" val="244445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MongoDB</a:t>
            </a:r>
            <a:endParaRPr lang="en-IN" dirty="0"/>
          </a:p>
        </p:txBody>
      </p:sp>
      <p:sp>
        <p:nvSpPr>
          <p:cNvPr id="3" name="Content Placeholder 2"/>
          <p:cNvSpPr>
            <a:spLocks noGrp="1"/>
          </p:cNvSpPr>
          <p:nvPr>
            <p:ph idx="1"/>
          </p:nvPr>
        </p:nvSpPr>
        <p:spPr>
          <a:xfrm>
            <a:off x="457200" y="1600200"/>
            <a:ext cx="8229600" cy="2836912"/>
          </a:xfrm>
        </p:spPr>
        <p:txBody>
          <a:bodyPr>
            <a:normAutofit fontScale="77500" lnSpcReduction="20000"/>
          </a:bodyPr>
          <a:lstStyle/>
          <a:p>
            <a:r>
              <a:rPr lang="en-US" dirty="0" err="1"/>
              <a:t>MongoDB</a:t>
            </a:r>
            <a:r>
              <a:rPr lang="en-US" dirty="0"/>
              <a:t> is a </a:t>
            </a:r>
            <a:r>
              <a:rPr lang="en-US" dirty="0" err="1"/>
              <a:t>NoSQL</a:t>
            </a:r>
            <a:r>
              <a:rPr lang="en-US" dirty="0"/>
              <a:t> </a:t>
            </a:r>
            <a:r>
              <a:rPr lang="en-US" dirty="0" smtClean="0"/>
              <a:t>database.</a:t>
            </a:r>
          </a:p>
          <a:p>
            <a:r>
              <a:rPr lang="en-US" dirty="0" smtClean="0"/>
              <a:t>It is </a:t>
            </a:r>
            <a:r>
              <a:rPr lang="en-US" dirty="0"/>
              <a:t>used to store high-volume </a:t>
            </a:r>
            <a:r>
              <a:rPr lang="en-US" dirty="0" smtClean="0"/>
              <a:t>data</a:t>
            </a:r>
          </a:p>
          <a:p>
            <a:r>
              <a:rPr lang="en-US" dirty="0"/>
              <a:t>Around the year 2000, it came in the light</a:t>
            </a:r>
            <a:r>
              <a:rPr lang="en-US" dirty="0" smtClean="0"/>
              <a:t>.</a:t>
            </a:r>
          </a:p>
          <a:p>
            <a:r>
              <a:rPr lang="en-US" dirty="0"/>
              <a:t>It is written in C++ programming language</a:t>
            </a:r>
            <a:r>
              <a:rPr lang="en-US" dirty="0" smtClean="0"/>
              <a:t>,</a:t>
            </a:r>
          </a:p>
          <a:p>
            <a:r>
              <a:rPr lang="en-US" dirty="0"/>
              <a:t>It works on the concept of collection and documentation</a:t>
            </a:r>
            <a:r>
              <a:rPr lang="en-US" dirty="0" smtClean="0"/>
              <a:t>.</a:t>
            </a:r>
          </a:p>
          <a:p>
            <a:r>
              <a:rPr lang="en-US" dirty="0" err="1"/>
              <a:t>MongoDB</a:t>
            </a:r>
            <a:r>
              <a:rPr lang="en-US" dirty="0"/>
              <a:t> storing data as JSON-like documents, i.e., from document to document, fields can vary. </a:t>
            </a:r>
            <a:endParaRPr lang="en-US" dirty="0" smtClean="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365104"/>
            <a:ext cx="76771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Question Mark Idea Light Bulb - Free vector graphic on Pixabay -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404664"/>
            <a:ext cx="1376881" cy="89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5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Indexing in DBMS: What is, Types of Indexes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347" y="1628799"/>
            <a:ext cx="3888432" cy="265551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653136"/>
            <a:ext cx="770485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6136" y="2060848"/>
            <a:ext cx="2448272" cy="369332"/>
          </a:xfrm>
          <a:prstGeom prst="rect">
            <a:avLst/>
          </a:prstGeom>
          <a:noFill/>
        </p:spPr>
        <p:txBody>
          <a:bodyPr wrap="square" rtlCol="0">
            <a:spAutoFit/>
          </a:bodyPr>
          <a:lstStyle/>
          <a:p>
            <a:r>
              <a:rPr lang="en-IN" dirty="0" smtClean="0"/>
              <a:t>Secondary Index</a:t>
            </a:r>
            <a:endParaRPr lang="en-IN" dirty="0"/>
          </a:p>
        </p:txBody>
      </p:sp>
      <p:sp>
        <p:nvSpPr>
          <p:cNvPr id="7" name="TextBox 6"/>
          <p:cNvSpPr txBox="1"/>
          <p:nvPr/>
        </p:nvSpPr>
        <p:spPr>
          <a:xfrm>
            <a:off x="5796136" y="4355812"/>
            <a:ext cx="2448272" cy="369332"/>
          </a:xfrm>
          <a:prstGeom prst="rect">
            <a:avLst/>
          </a:prstGeom>
          <a:noFill/>
        </p:spPr>
        <p:txBody>
          <a:bodyPr wrap="square" rtlCol="0">
            <a:spAutoFit/>
          </a:bodyPr>
          <a:lstStyle/>
          <a:p>
            <a:r>
              <a:rPr lang="en-IN" dirty="0" smtClean="0"/>
              <a:t>Expressive Query</a:t>
            </a:r>
            <a:endParaRPr lang="en-IN" dirty="0"/>
          </a:p>
        </p:txBody>
      </p:sp>
    </p:spTree>
    <p:extLst>
      <p:ext uri="{BB962C8B-B14F-4D97-AF65-F5344CB8AC3E}">
        <p14:creationId xmlns:p14="http://schemas.microsoft.com/office/powerpoint/2010/main" val="157710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IN" dirty="0"/>
          </a:p>
        </p:txBody>
      </p:sp>
      <p:sp>
        <p:nvSpPr>
          <p:cNvPr id="3" name="Content Placeholder 2"/>
          <p:cNvSpPr>
            <a:spLocks noGrp="1"/>
          </p:cNvSpPr>
          <p:nvPr>
            <p:ph idx="1"/>
          </p:nvPr>
        </p:nvSpPr>
        <p:spPr/>
        <p:txBody>
          <a:bodyPr/>
          <a:lstStyle/>
          <a:p>
            <a:r>
              <a:rPr lang="en-US" dirty="0"/>
              <a:t>facts and statistics collected together for reference or </a:t>
            </a:r>
            <a:r>
              <a:rPr lang="en-US" dirty="0" smtClean="0"/>
              <a:t>analysis- Oxford Dictionary.</a:t>
            </a:r>
          </a:p>
          <a:p>
            <a:r>
              <a:rPr lang="en-US" dirty="0"/>
              <a:t>data” is that data is different types of information usually formatted in a particular manner. </a:t>
            </a:r>
            <a:endParaRPr lang="en-IN" dirty="0"/>
          </a:p>
        </p:txBody>
      </p:sp>
      <p:pic>
        <p:nvPicPr>
          <p:cNvPr id="1026" name="Picture 2" descr="What is Big Data Analytics? | Webo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861048"/>
            <a:ext cx="48196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260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87015"/>
            <a:ext cx="35718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696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Features</a:t>
            </a:r>
            <a:endParaRPr lang="en-IN" dirty="0"/>
          </a:p>
        </p:txBody>
      </p:sp>
      <p:pic>
        <p:nvPicPr>
          <p:cNvPr id="3074" name="Picture 2" descr="Introduction to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776864" cy="467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3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Features</a:t>
            </a:r>
          </a:p>
        </p:txBody>
      </p:sp>
      <p:sp>
        <p:nvSpPr>
          <p:cNvPr id="3" name="Content Placeholder 2"/>
          <p:cNvSpPr>
            <a:spLocks noGrp="1"/>
          </p:cNvSpPr>
          <p:nvPr>
            <p:ph idx="1"/>
          </p:nvPr>
        </p:nvSpPr>
        <p:spPr/>
        <p:txBody>
          <a:bodyPr>
            <a:normAutofit lnSpcReduction="10000"/>
          </a:bodyPr>
          <a:lstStyle/>
          <a:p>
            <a:r>
              <a:rPr lang="en-US" b="1" dirty="0"/>
              <a:t>Aggregation:</a:t>
            </a:r>
            <a:r>
              <a:rPr lang="en-US" dirty="0"/>
              <a:t> A </a:t>
            </a:r>
            <a:r>
              <a:rPr lang="en-US" dirty="0" err="1"/>
              <a:t>MongoDB</a:t>
            </a:r>
            <a:r>
              <a:rPr lang="en-US" dirty="0"/>
              <a:t> server has multiple databases, each of which is a physical container for collections; further, each collection is a group of documents. Now, a document is a set of key-value pairs that has a dynamic schema, i.e., all documents in a particular collection might not have the same set of fields or structure, and the common fields among documents might hold different data types.</a:t>
            </a:r>
          </a:p>
        </p:txBody>
      </p:sp>
    </p:spTree>
    <p:extLst>
      <p:ext uri="{BB962C8B-B14F-4D97-AF65-F5344CB8AC3E}">
        <p14:creationId xmlns:p14="http://schemas.microsoft.com/office/powerpoint/2010/main" val="298417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Features</a:t>
            </a:r>
          </a:p>
        </p:txBody>
      </p:sp>
      <p:sp>
        <p:nvSpPr>
          <p:cNvPr id="3" name="Content Placeholder 2"/>
          <p:cNvSpPr>
            <a:spLocks noGrp="1"/>
          </p:cNvSpPr>
          <p:nvPr>
            <p:ph idx="1"/>
          </p:nvPr>
        </p:nvSpPr>
        <p:spPr/>
        <p:txBody>
          <a:bodyPr/>
          <a:lstStyle/>
          <a:p>
            <a:r>
              <a:rPr lang="en-US" b="1" dirty="0"/>
              <a:t>Document-oriented:</a:t>
            </a:r>
            <a:r>
              <a:rPr lang="en-US" dirty="0"/>
              <a:t> The document structure in it is more in line with how developers construct their classes and objects in their respective programming languages. Developers often say that the classes are not in rows and columns but have a clear structure as key-value pairs.</a:t>
            </a:r>
          </a:p>
          <a:p>
            <a:pPr marL="0" indent="0">
              <a:buNone/>
            </a:pPr>
            <a:endParaRPr lang="en-IN" dirty="0"/>
          </a:p>
        </p:txBody>
      </p:sp>
    </p:spTree>
    <p:extLst>
      <p:ext uri="{BB962C8B-B14F-4D97-AF65-F5344CB8AC3E}">
        <p14:creationId xmlns:p14="http://schemas.microsoft.com/office/powerpoint/2010/main" val="115580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Features</a:t>
            </a:r>
          </a:p>
        </p:txBody>
      </p:sp>
      <p:sp>
        <p:nvSpPr>
          <p:cNvPr id="3" name="Content Placeholder 2"/>
          <p:cNvSpPr>
            <a:spLocks noGrp="1"/>
          </p:cNvSpPr>
          <p:nvPr>
            <p:ph idx="1"/>
          </p:nvPr>
        </p:nvSpPr>
        <p:spPr/>
        <p:txBody>
          <a:bodyPr/>
          <a:lstStyle/>
          <a:p>
            <a:r>
              <a:rPr lang="en-US" b="1" dirty="0"/>
              <a:t>Schema-less Database:</a:t>
            </a:r>
            <a:r>
              <a:rPr lang="en-US" dirty="0"/>
              <a:t> In </a:t>
            </a:r>
            <a:r>
              <a:rPr lang="en-US" dirty="0" err="1"/>
              <a:t>NoSQL</a:t>
            </a:r>
            <a:r>
              <a:rPr lang="en-US" dirty="0"/>
              <a:t> databases, the rows (or documents as called in it) don’t need to have a schema that is defined beforehand. It is a schema-less database written in C++. The </a:t>
            </a:r>
            <a:r>
              <a:rPr lang="en-US" dirty="0" err="1"/>
              <a:t>MongoDB</a:t>
            </a:r>
            <a:r>
              <a:rPr lang="en-US" dirty="0"/>
              <a:t> data </a:t>
            </a:r>
            <a:r>
              <a:rPr lang="en-US" dirty="0" err="1"/>
              <a:t>modelling</a:t>
            </a:r>
            <a:r>
              <a:rPr lang="en-US" dirty="0"/>
              <a:t> available in it which allows you to represent hierarchical relationships to store arrays and other more complex structures with ease.</a:t>
            </a:r>
          </a:p>
          <a:p>
            <a:pPr marL="0" indent="0">
              <a:buNone/>
            </a:pPr>
            <a:endParaRPr lang="en-IN" dirty="0"/>
          </a:p>
        </p:txBody>
      </p:sp>
    </p:spTree>
    <p:extLst>
      <p:ext uri="{BB962C8B-B14F-4D97-AF65-F5344CB8AC3E}">
        <p14:creationId xmlns:p14="http://schemas.microsoft.com/office/powerpoint/2010/main" val="166081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Features</a:t>
            </a:r>
          </a:p>
        </p:txBody>
      </p:sp>
      <p:sp>
        <p:nvSpPr>
          <p:cNvPr id="3" name="Content Placeholder 2"/>
          <p:cNvSpPr>
            <a:spLocks noGrp="1"/>
          </p:cNvSpPr>
          <p:nvPr>
            <p:ph idx="1"/>
          </p:nvPr>
        </p:nvSpPr>
        <p:spPr/>
        <p:txBody>
          <a:bodyPr>
            <a:normAutofit fontScale="92500" lnSpcReduction="10000"/>
          </a:bodyPr>
          <a:lstStyle/>
          <a:p>
            <a:r>
              <a:rPr lang="en-US" b="1" dirty="0"/>
              <a:t>Ad-hoc queries:</a:t>
            </a:r>
            <a:r>
              <a:rPr lang="en-US" dirty="0"/>
              <a:t> It supports ad-hoc queries, i.e., in </a:t>
            </a:r>
            <a:r>
              <a:rPr lang="en-US" dirty="0" err="1"/>
              <a:t>MongoDB</a:t>
            </a:r>
            <a:r>
              <a:rPr lang="en-US" dirty="0"/>
              <a:t>, you can search by field, range query, etc. and it also supports regular expression searches.</a:t>
            </a:r>
          </a:p>
          <a:p>
            <a:r>
              <a:rPr lang="en-US" b="1" dirty="0"/>
              <a:t>Indexing:</a:t>
            </a:r>
            <a:r>
              <a:rPr lang="en-US" dirty="0"/>
              <a:t> It shows indexes with which you can index any fields in a document.</a:t>
            </a:r>
          </a:p>
          <a:p>
            <a:r>
              <a:rPr lang="en-US" b="1" dirty="0" err="1"/>
              <a:t>Sharding</a:t>
            </a:r>
            <a:r>
              <a:rPr lang="en-US" b="1" dirty="0"/>
              <a:t>:</a:t>
            </a:r>
            <a:r>
              <a:rPr lang="en-US" dirty="0"/>
              <a:t> For horizontal scalability, it supports auto-</a:t>
            </a:r>
            <a:r>
              <a:rPr lang="en-US" dirty="0" err="1"/>
              <a:t>sharding</a:t>
            </a:r>
            <a:r>
              <a:rPr lang="en-US" dirty="0"/>
              <a:t>. It has an automatic load balancing configuration because it distributes data across shards in the cluster.</a:t>
            </a:r>
          </a:p>
          <a:p>
            <a:endParaRPr lang="en-IN" dirty="0"/>
          </a:p>
        </p:txBody>
      </p:sp>
    </p:spTree>
    <p:extLst>
      <p:ext uri="{BB962C8B-B14F-4D97-AF65-F5344CB8AC3E}">
        <p14:creationId xmlns:p14="http://schemas.microsoft.com/office/powerpoint/2010/main" val="427322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Features</a:t>
            </a:r>
          </a:p>
        </p:txBody>
      </p:sp>
      <p:sp>
        <p:nvSpPr>
          <p:cNvPr id="3" name="Content Placeholder 2"/>
          <p:cNvSpPr>
            <a:spLocks noGrp="1"/>
          </p:cNvSpPr>
          <p:nvPr>
            <p:ph idx="1"/>
          </p:nvPr>
        </p:nvSpPr>
        <p:spPr/>
        <p:txBody>
          <a:bodyPr>
            <a:normAutofit fontScale="92500" lnSpcReduction="10000"/>
          </a:bodyPr>
          <a:lstStyle/>
          <a:p>
            <a:r>
              <a:rPr lang="en-US" b="1" dirty="0" err="1"/>
              <a:t>GridFS</a:t>
            </a:r>
            <a:r>
              <a:rPr lang="en-US" b="1" dirty="0"/>
              <a:t>:</a:t>
            </a:r>
            <a:r>
              <a:rPr lang="en-US" dirty="0"/>
              <a:t> For storing and retrieving large files, which can be images, audio, video, etc., </a:t>
            </a:r>
            <a:r>
              <a:rPr lang="en-US" dirty="0" err="1"/>
              <a:t>GridFS</a:t>
            </a:r>
            <a:r>
              <a:rPr lang="en-US" dirty="0"/>
              <a:t> is used in it. </a:t>
            </a:r>
            <a:r>
              <a:rPr lang="en-US" dirty="0" err="1"/>
              <a:t>GridFS</a:t>
            </a:r>
            <a:r>
              <a:rPr lang="en-US" dirty="0"/>
              <a:t> is a file system that only stores the files, and their data is stored within </a:t>
            </a:r>
            <a:r>
              <a:rPr lang="en-US" dirty="0" err="1"/>
              <a:t>MongoDB</a:t>
            </a:r>
            <a:r>
              <a:rPr lang="en-US" dirty="0"/>
              <a:t> collections. </a:t>
            </a:r>
            <a:r>
              <a:rPr lang="en-US" dirty="0" err="1"/>
              <a:t>GridFS</a:t>
            </a:r>
            <a:r>
              <a:rPr lang="en-US" dirty="0"/>
              <a:t> can store files greater than its document size within the limit of 16 MB.</a:t>
            </a:r>
          </a:p>
          <a:p>
            <a:r>
              <a:rPr lang="en-US" b="1" dirty="0"/>
              <a:t>High Performance:</a:t>
            </a:r>
            <a:r>
              <a:rPr lang="en-US" dirty="0"/>
              <a:t> All the above features make it a high-performance database. These facts differentiate it from other databases and make it unique.</a:t>
            </a:r>
          </a:p>
          <a:p>
            <a:endParaRPr lang="en-IN" dirty="0"/>
          </a:p>
        </p:txBody>
      </p:sp>
    </p:spTree>
    <p:extLst>
      <p:ext uri="{BB962C8B-B14F-4D97-AF65-F5344CB8AC3E}">
        <p14:creationId xmlns:p14="http://schemas.microsoft.com/office/powerpoint/2010/main" val="255273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Features</a:t>
            </a:r>
            <a:endParaRPr lang="en-IN" dirty="0"/>
          </a:p>
        </p:txBody>
      </p:sp>
      <p:sp>
        <p:nvSpPr>
          <p:cNvPr id="3" name="Content Placeholder 2"/>
          <p:cNvSpPr>
            <a:spLocks noGrp="1"/>
          </p:cNvSpPr>
          <p:nvPr>
            <p:ph idx="1"/>
          </p:nvPr>
        </p:nvSpPr>
        <p:spPr/>
        <p:txBody>
          <a:bodyPr>
            <a:normAutofit lnSpcReduction="10000"/>
          </a:bodyPr>
          <a:lstStyle/>
          <a:p>
            <a:r>
              <a:rPr lang="en-US" dirty="0"/>
              <a:t>There are some more features of </a:t>
            </a:r>
            <a:r>
              <a:rPr lang="en-US" dirty="0" err="1"/>
              <a:t>MongoDB</a:t>
            </a:r>
            <a:r>
              <a:rPr lang="en-US" dirty="0"/>
              <a:t>. Let’s check out:</a:t>
            </a:r>
          </a:p>
          <a:p>
            <a:r>
              <a:rPr lang="en-US" dirty="0"/>
              <a:t>It uses JavaScript instead of using its own procedures.</a:t>
            </a:r>
          </a:p>
          <a:p>
            <a:r>
              <a:rPr lang="en-US" dirty="0"/>
              <a:t>It stores files of any size easily without complicating your stack.</a:t>
            </a:r>
          </a:p>
          <a:p>
            <a:r>
              <a:rPr lang="en-US" dirty="0"/>
              <a:t>It supports various data formats:</a:t>
            </a:r>
          </a:p>
          <a:p>
            <a:pPr lvl="1"/>
            <a:r>
              <a:rPr lang="en-US" dirty="0"/>
              <a:t>JSON data model with dynamic schemas</a:t>
            </a:r>
          </a:p>
          <a:p>
            <a:pPr lvl="1"/>
            <a:r>
              <a:rPr lang="en-US" dirty="0"/>
              <a:t>BSON data model, etc.</a:t>
            </a:r>
          </a:p>
          <a:p>
            <a:endParaRPr lang="en-IN" dirty="0"/>
          </a:p>
        </p:txBody>
      </p:sp>
    </p:spTree>
    <p:extLst>
      <p:ext uri="{BB962C8B-B14F-4D97-AF65-F5344CB8AC3E}">
        <p14:creationId xmlns:p14="http://schemas.microsoft.com/office/powerpoint/2010/main" val="4274656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Why </a:t>
            </a:r>
            <a:r>
              <a:rPr lang="en-IN" b="1" dirty="0" err="1"/>
              <a:t>MongoDB</a:t>
            </a:r>
            <a:r>
              <a:rPr lang="en-IN" b="1" dirty="0" smtClean="0"/>
              <a:t>?</a:t>
            </a:r>
            <a:endParaRPr lang="en-IN" dirty="0"/>
          </a:p>
        </p:txBody>
      </p:sp>
      <p:sp>
        <p:nvSpPr>
          <p:cNvPr id="3" name="Content Placeholder 2"/>
          <p:cNvSpPr>
            <a:spLocks noGrp="1"/>
          </p:cNvSpPr>
          <p:nvPr>
            <p:ph idx="1"/>
          </p:nvPr>
        </p:nvSpPr>
        <p:spPr/>
        <p:txBody>
          <a:bodyPr/>
          <a:lstStyle/>
          <a:p>
            <a:pPr marL="0" indent="0">
              <a:buNone/>
            </a:pPr>
            <a:r>
              <a:rPr lang="en-US" dirty="0"/>
              <a:t>These are some facts that have made </a:t>
            </a:r>
            <a:r>
              <a:rPr lang="en-US" dirty="0" err="1"/>
              <a:t>MongoDB</a:t>
            </a:r>
            <a:r>
              <a:rPr lang="en-US" dirty="0"/>
              <a:t> popular:</a:t>
            </a:r>
          </a:p>
          <a:p>
            <a:r>
              <a:rPr lang="en-US" dirty="0"/>
              <a:t>Aggregation Framework</a:t>
            </a:r>
          </a:p>
          <a:p>
            <a:r>
              <a:rPr lang="en-US" dirty="0"/>
              <a:t>BSON Format</a:t>
            </a:r>
          </a:p>
          <a:p>
            <a:r>
              <a:rPr lang="en-US" dirty="0" err="1"/>
              <a:t>Sharding</a:t>
            </a:r>
            <a:endParaRPr lang="en-US" dirty="0"/>
          </a:p>
          <a:p>
            <a:r>
              <a:rPr lang="en-US" dirty="0"/>
              <a:t>Ad-hoc Queries</a:t>
            </a:r>
          </a:p>
          <a:p>
            <a:r>
              <a:rPr lang="en-US" dirty="0"/>
              <a:t>Indexing</a:t>
            </a:r>
          </a:p>
          <a:p>
            <a:endParaRPr lang="en-IN" dirty="0"/>
          </a:p>
        </p:txBody>
      </p:sp>
    </p:spTree>
    <p:extLst>
      <p:ext uri="{BB962C8B-B14F-4D97-AF65-F5344CB8AC3E}">
        <p14:creationId xmlns:p14="http://schemas.microsoft.com/office/powerpoint/2010/main" val="210486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Framework</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smtClean="0"/>
              <a:t>Users </a:t>
            </a:r>
            <a:r>
              <a:rPr lang="en-US" dirty="0"/>
              <a:t>can use the aggregation framework in a very efficient manner in it. For aggregation operations, </a:t>
            </a:r>
            <a:r>
              <a:rPr lang="en-US" dirty="0" err="1"/>
              <a:t>MapReduce</a:t>
            </a:r>
            <a:r>
              <a:rPr lang="en-US" dirty="0"/>
              <a:t> can be used. When large datasets process and generate results with the help of parallel and distributed algorithms on clusters, it is called </a:t>
            </a:r>
            <a:r>
              <a:rPr lang="en-US" dirty="0" err="1"/>
              <a:t>MapReduce</a:t>
            </a:r>
            <a:r>
              <a:rPr lang="en-US" dirty="0"/>
              <a:t>.</a:t>
            </a:r>
          </a:p>
          <a:p>
            <a:pPr algn="just"/>
            <a:r>
              <a:rPr lang="en-US" dirty="0" err="1"/>
              <a:t>MapReduce</a:t>
            </a:r>
            <a:r>
              <a:rPr lang="en-US" dirty="0"/>
              <a:t> itself consists of two sets of operations, which are: map() and reduce(). Let’s see what these are:</a:t>
            </a:r>
          </a:p>
          <a:p>
            <a:pPr algn="just"/>
            <a:r>
              <a:rPr lang="en-US" b="1" dirty="0"/>
              <a:t>map():</a:t>
            </a:r>
            <a:r>
              <a:rPr lang="en-US" dirty="0"/>
              <a:t> Map is used to perform operations like filtering datasets and then performing sorting on those filtered datasets.</a:t>
            </a:r>
          </a:p>
          <a:p>
            <a:pPr algn="just"/>
            <a:r>
              <a:rPr lang="en-US" b="1" dirty="0"/>
              <a:t>reduce():</a:t>
            </a:r>
            <a:r>
              <a:rPr lang="en-US" dirty="0"/>
              <a:t> After map() is performed, the operation of summarizing all the data is done by reduce().</a:t>
            </a:r>
          </a:p>
          <a:p>
            <a:endParaRPr lang="en-IN" dirty="0"/>
          </a:p>
        </p:txBody>
      </p:sp>
    </p:spTree>
    <p:extLst>
      <p:ext uri="{BB962C8B-B14F-4D97-AF65-F5344CB8AC3E}">
        <p14:creationId xmlns:p14="http://schemas.microsoft.com/office/powerpoint/2010/main" val="424173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Storage</a:t>
            </a:r>
            <a:endParaRPr lang="en-IN" dirty="0"/>
          </a:p>
        </p:txBody>
      </p:sp>
      <p:sp>
        <p:nvSpPr>
          <p:cNvPr id="3" name="Content Placeholder 2"/>
          <p:cNvSpPr>
            <a:spLocks noGrp="1"/>
          </p:cNvSpPr>
          <p:nvPr>
            <p:ph idx="1"/>
          </p:nvPr>
        </p:nvSpPr>
        <p:spPr/>
        <p:txBody>
          <a:bodyPr/>
          <a:lstStyle/>
          <a:p>
            <a:r>
              <a:rPr lang="en-US" dirty="0"/>
              <a:t>Data storage refers to magnetic, optical or mechanical media that records and preserves digital information for ongoing or future operations.-  </a:t>
            </a:r>
            <a:r>
              <a:rPr lang="en-US" dirty="0">
                <a:hlinkClick r:id="rId2"/>
              </a:rPr>
              <a:t>https://</a:t>
            </a:r>
            <a:r>
              <a:rPr lang="en-US" dirty="0" smtClean="0">
                <a:hlinkClick r:id="rId2"/>
              </a:rPr>
              <a:t>www.ibm.com/topics/data-storage</a:t>
            </a:r>
            <a:endParaRPr lang="en-US" dirty="0" smtClean="0"/>
          </a:p>
          <a:p>
            <a:endParaRPr lang="en-IN" dirty="0"/>
          </a:p>
        </p:txBody>
      </p:sp>
      <p:pic>
        <p:nvPicPr>
          <p:cNvPr id="2050" name="Picture 2" descr="How do I select a data storage solution for my business? - Help Net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170581"/>
            <a:ext cx="3888432" cy="24484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Data Storage? {Definition and Types of Data Stor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3" y="4456843"/>
            <a:ext cx="4464496" cy="187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200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Aggregation Framework</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3" y="2276872"/>
            <a:ext cx="8935377" cy="208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457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BSON Format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BSON stands for Binary JSON, and it is JSON-like storage. </a:t>
            </a:r>
            <a:endParaRPr lang="en-US" dirty="0" smtClean="0"/>
          </a:p>
          <a:p>
            <a:r>
              <a:rPr lang="en-US" dirty="0" err="1"/>
              <a:t>MongoDB</a:t>
            </a:r>
            <a:r>
              <a:rPr lang="en-US" dirty="0"/>
              <a:t> uses BSON, which is a binary-encoded serialization of JSON-like documents while storing documents in collections</a:t>
            </a:r>
            <a:r>
              <a:rPr lang="en-US" dirty="0" smtClean="0"/>
              <a:t>.</a:t>
            </a:r>
          </a:p>
          <a:p>
            <a:r>
              <a:rPr lang="en-US" dirty="0"/>
              <a:t>As a primary key, the BSON format uses _id. As _id is used as a primary key, it should have a unique value associated with it, which is called </a:t>
            </a:r>
            <a:r>
              <a:rPr lang="en-US" dirty="0" err="1"/>
              <a:t>ObjectId</a:t>
            </a:r>
            <a:r>
              <a:rPr lang="en-US" dirty="0"/>
              <a:t>. </a:t>
            </a:r>
            <a:endParaRPr lang="en-US" dirty="0" smtClean="0"/>
          </a:p>
          <a:p>
            <a:r>
              <a:rPr lang="en-US" dirty="0"/>
              <a:t>The </a:t>
            </a:r>
            <a:r>
              <a:rPr lang="en-US" dirty="0" err="1"/>
              <a:t>ObjectId</a:t>
            </a:r>
            <a:r>
              <a:rPr lang="en-US" dirty="0"/>
              <a:t> is either generated by the application driver or the </a:t>
            </a:r>
            <a:r>
              <a:rPr lang="en-US" dirty="0" err="1"/>
              <a:t>MongoDB</a:t>
            </a:r>
            <a:r>
              <a:rPr lang="en-US" dirty="0"/>
              <a:t> service.</a:t>
            </a:r>
            <a:endParaRPr lang="en-IN" dirty="0"/>
          </a:p>
        </p:txBody>
      </p:sp>
    </p:spTree>
    <p:extLst>
      <p:ext uri="{BB962C8B-B14F-4D97-AF65-F5344CB8AC3E}">
        <p14:creationId xmlns:p14="http://schemas.microsoft.com/office/powerpoint/2010/main" val="2398873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BSON </a:t>
            </a:r>
            <a:r>
              <a:rPr lang="en-IN" dirty="0" smtClean="0"/>
              <a:t>Format Example</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912768" cy="456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496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Sharding</a:t>
            </a:r>
            <a:endParaRPr lang="en-IN" dirty="0"/>
          </a:p>
        </p:txBody>
      </p:sp>
      <p:sp>
        <p:nvSpPr>
          <p:cNvPr id="3" name="Content Placeholder 2"/>
          <p:cNvSpPr>
            <a:spLocks noGrp="1"/>
          </p:cNvSpPr>
          <p:nvPr>
            <p:ph idx="1"/>
          </p:nvPr>
        </p:nvSpPr>
        <p:spPr/>
        <p:txBody>
          <a:bodyPr/>
          <a:lstStyle/>
          <a:p>
            <a:r>
              <a:rPr lang="en-US" dirty="0"/>
              <a:t>The major problem with any web/mobile application is scaling</a:t>
            </a:r>
            <a:r>
              <a:rPr lang="en-US" dirty="0" smtClean="0"/>
              <a:t>.</a:t>
            </a:r>
          </a:p>
          <a:p>
            <a:r>
              <a:rPr lang="en-US" dirty="0" err="1"/>
              <a:t>MongoDB</a:t>
            </a:r>
            <a:r>
              <a:rPr lang="en-US" dirty="0"/>
              <a:t> provides </a:t>
            </a:r>
            <a:r>
              <a:rPr lang="en-US" dirty="0" err="1"/>
              <a:t>sharding</a:t>
            </a:r>
            <a:r>
              <a:rPr lang="en-US" dirty="0"/>
              <a:t> that helps users with its awesome features. </a:t>
            </a:r>
            <a:endParaRPr lang="en-US" dirty="0" smtClean="0"/>
          </a:p>
          <a:p>
            <a:r>
              <a:rPr lang="en-US" dirty="0" err="1"/>
              <a:t>Sharding</a:t>
            </a:r>
            <a:r>
              <a:rPr lang="en-US" dirty="0"/>
              <a:t> is a method in which data is distributed across multiple machines. </a:t>
            </a:r>
            <a:endParaRPr lang="en-US" dirty="0" smtClean="0"/>
          </a:p>
          <a:p>
            <a:r>
              <a:rPr lang="en-US" dirty="0"/>
              <a:t>With the help of </a:t>
            </a:r>
            <a:r>
              <a:rPr lang="en-US" dirty="0" err="1"/>
              <a:t>sharding</a:t>
            </a:r>
            <a:r>
              <a:rPr lang="en-US" dirty="0"/>
              <a:t>, it is able to offer horizontal scalability</a:t>
            </a:r>
            <a:r>
              <a:rPr lang="en-US" dirty="0" smtClean="0"/>
              <a:t>.</a:t>
            </a:r>
          </a:p>
          <a:p>
            <a:endParaRPr lang="en-IN" dirty="0"/>
          </a:p>
        </p:txBody>
      </p:sp>
    </p:spTree>
    <p:extLst>
      <p:ext uri="{BB962C8B-B14F-4D97-AF65-F5344CB8AC3E}">
        <p14:creationId xmlns:p14="http://schemas.microsoft.com/office/powerpoint/2010/main" val="3446992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Sharding</a:t>
            </a:r>
            <a:endParaRPr lang="en-IN" dirty="0"/>
          </a:p>
        </p:txBody>
      </p:sp>
      <p:sp>
        <p:nvSpPr>
          <p:cNvPr id="3" name="Content Placeholder 2"/>
          <p:cNvSpPr>
            <a:spLocks noGrp="1"/>
          </p:cNvSpPr>
          <p:nvPr>
            <p:ph idx="1"/>
          </p:nvPr>
        </p:nvSpPr>
        <p:spPr/>
        <p:txBody>
          <a:bodyPr/>
          <a:lstStyle/>
          <a:p>
            <a:r>
              <a:rPr lang="en-US" dirty="0" err="1"/>
              <a:t>Sharding</a:t>
            </a:r>
            <a:r>
              <a:rPr lang="en-US" dirty="0"/>
              <a:t> is a complicated process and is done with the help of several shards</a:t>
            </a:r>
            <a:r>
              <a:rPr lang="en-US" dirty="0" smtClean="0"/>
              <a:t>.</a:t>
            </a:r>
          </a:p>
          <a:p>
            <a:r>
              <a:rPr lang="en-US" dirty="0"/>
              <a:t>Each shard holds some part of the data and functions as a separate database. </a:t>
            </a:r>
            <a:endParaRPr lang="en-US" dirty="0" smtClean="0"/>
          </a:p>
          <a:p>
            <a:r>
              <a:rPr lang="en-US" dirty="0"/>
              <a:t>Merging all the shards together forms a single logical database. Operations over here are performed by query routers.</a:t>
            </a:r>
            <a:endParaRPr lang="en-IN" dirty="0"/>
          </a:p>
        </p:txBody>
      </p:sp>
    </p:spTree>
    <p:extLst>
      <p:ext uri="{BB962C8B-B14F-4D97-AF65-F5344CB8AC3E}">
        <p14:creationId xmlns:p14="http://schemas.microsoft.com/office/powerpoint/2010/main" val="2152585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Sharding</a:t>
            </a:r>
            <a:endParaRPr lang="en-IN"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3181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582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Ad-hoc </a:t>
            </a:r>
            <a:r>
              <a:rPr lang="en-IN" b="1" dirty="0" smtClean="0"/>
              <a:t>Queries</a:t>
            </a:r>
            <a:endParaRPr lang="en-IN" dirty="0"/>
          </a:p>
        </p:txBody>
      </p:sp>
      <p:sp>
        <p:nvSpPr>
          <p:cNvPr id="3" name="Content Placeholder 2"/>
          <p:cNvSpPr>
            <a:spLocks noGrp="1"/>
          </p:cNvSpPr>
          <p:nvPr>
            <p:ph idx="1"/>
          </p:nvPr>
        </p:nvSpPr>
        <p:spPr>
          <a:xfrm>
            <a:off x="457200" y="1600201"/>
            <a:ext cx="8229600" cy="2476872"/>
          </a:xfrm>
        </p:spPr>
        <p:txBody>
          <a:bodyPr>
            <a:normAutofit fontScale="77500" lnSpcReduction="20000"/>
          </a:bodyPr>
          <a:lstStyle/>
          <a:p>
            <a:r>
              <a:rPr lang="en-US" dirty="0" err="1"/>
              <a:t>MongoDB</a:t>
            </a:r>
            <a:r>
              <a:rPr lang="en-US" dirty="0"/>
              <a:t> supports range query, </a:t>
            </a:r>
            <a:r>
              <a:rPr lang="en-US" dirty="0" err="1"/>
              <a:t>MongoDB</a:t>
            </a:r>
            <a:r>
              <a:rPr lang="en-US" dirty="0"/>
              <a:t> regular expression, and many other types of searches. </a:t>
            </a:r>
            <a:endParaRPr lang="en-US" dirty="0" smtClean="0"/>
          </a:p>
          <a:p>
            <a:r>
              <a:rPr lang="en-US" dirty="0"/>
              <a:t>The queries in it include user-defined JavaScript functions and they return specific fields from the documents. </a:t>
            </a:r>
            <a:endParaRPr lang="en-US" dirty="0" smtClean="0"/>
          </a:p>
          <a:p>
            <a:r>
              <a:rPr lang="en-US" dirty="0"/>
              <a:t> By indexing BSON documents, it can support ad-hoc queries</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33056"/>
            <a:ext cx="770485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01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Indexing</a:t>
            </a:r>
            <a:endParaRPr lang="en-IN" dirty="0"/>
          </a:p>
        </p:txBody>
      </p:sp>
      <p:sp>
        <p:nvSpPr>
          <p:cNvPr id="3" name="Content Placeholder 2"/>
          <p:cNvSpPr>
            <a:spLocks noGrp="1"/>
          </p:cNvSpPr>
          <p:nvPr>
            <p:ph idx="1"/>
          </p:nvPr>
        </p:nvSpPr>
        <p:spPr>
          <a:xfrm>
            <a:off x="539552" y="1556793"/>
            <a:ext cx="8229600" cy="2088232"/>
          </a:xfrm>
        </p:spPr>
        <p:txBody>
          <a:bodyPr>
            <a:normAutofit fontScale="92500" lnSpcReduction="20000"/>
          </a:bodyPr>
          <a:lstStyle/>
          <a:p>
            <a:r>
              <a:rPr lang="en-US" dirty="0" err="1"/>
              <a:t>MongoDB</a:t>
            </a:r>
            <a:r>
              <a:rPr lang="en-US" dirty="0"/>
              <a:t> index is used to improve the performance of searches. Any field in a </a:t>
            </a:r>
            <a:r>
              <a:rPr lang="en-US" dirty="0" err="1"/>
              <a:t>MongoDB</a:t>
            </a:r>
            <a:r>
              <a:rPr lang="en-US" dirty="0"/>
              <a:t> document can be indexed as either primary or secondary. This lets the database engine to efficiently resolve the queries.</a:t>
            </a:r>
            <a:endParaRPr lang="en-IN"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17032"/>
            <a:ext cx="71723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629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Architecture</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670083" cy="3531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79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6408712" cy="424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51720" y="6237312"/>
            <a:ext cx="3456384" cy="369332"/>
          </a:xfrm>
          <a:prstGeom prst="rect">
            <a:avLst/>
          </a:prstGeom>
          <a:noFill/>
        </p:spPr>
        <p:txBody>
          <a:bodyPr wrap="square" rtlCol="0">
            <a:spAutoFit/>
          </a:bodyPr>
          <a:lstStyle/>
          <a:p>
            <a:r>
              <a:rPr lang="en-IN" dirty="0" smtClean="0"/>
              <a:t>www.mongodb.org/download</a:t>
            </a:r>
            <a:endParaRPr lang="en-IN" dirty="0"/>
          </a:p>
        </p:txBody>
      </p:sp>
    </p:spTree>
    <p:extLst>
      <p:ext uri="{BB962C8B-B14F-4D97-AF65-F5344CB8AC3E}">
        <p14:creationId xmlns:p14="http://schemas.microsoft.com/office/powerpoint/2010/main" val="262795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Needs to be Stored?</a:t>
            </a:r>
            <a:endParaRPr lang="en-IN" dirty="0"/>
          </a:p>
        </p:txBody>
      </p:sp>
      <p:sp>
        <p:nvSpPr>
          <p:cNvPr id="3" name="Content Placeholder 2"/>
          <p:cNvSpPr>
            <a:spLocks noGrp="1"/>
          </p:cNvSpPr>
          <p:nvPr>
            <p:ph idx="1"/>
          </p:nvPr>
        </p:nvSpPr>
        <p:spPr>
          <a:xfrm>
            <a:off x="457200" y="1600201"/>
            <a:ext cx="8229600" cy="2188840"/>
          </a:xfrm>
        </p:spPr>
        <p:txBody>
          <a:bodyPr/>
          <a:lstStyle/>
          <a:p>
            <a:r>
              <a:rPr lang="en-IN" dirty="0" smtClean="0"/>
              <a:t>Collection of data is processed to extract information- report, budget report, financial projection etc.</a:t>
            </a:r>
          </a:p>
          <a:p>
            <a:r>
              <a:rPr lang="en-IN" dirty="0" smtClean="0"/>
              <a:t>It is needed for future reference.</a:t>
            </a:r>
            <a:endParaRPr lang="en-IN" dirty="0"/>
          </a:p>
        </p:txBody>
      </p:sp>
    </p:spTree>
    <p:extLst>
      <p:ext uri="{BB962C8B-B14F-4D97-AF65-F5344CB8AC3E}">
        <p14:creationId xmlns:p14="http://schemas.microsoft.com/office/powerpoint/2010/main" val="3583702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00808"/>
            <a:ext cx="4968552" cy="427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239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9414"/>
            <a:ext cx="5976664" cy="467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350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67339"/>
            <a:ext cx="703591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962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84784"/>
            <a:ext cx="4705499" cy="4798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443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4645458" cy="473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995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624736" cy="438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152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MogoDB</a:t>
            </a:r>
            <a:r>
              <a:rPr lang="en-IN" dirty="0" smtClean="0"/>
              <a:t> Setup</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6264696" cy="471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154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Setup</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6713611" cy="451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38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Setup</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6408712" cy="444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900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Setup</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6408712" cy="480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2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Data Model and Why it is Needed?</a:t>
            </a:r>
            <a:endParaRPr lang="en-IN" dirty="0"/>
          </a:p>
        </p:txBody>
      </p:sp>
      <p:sp>
        <p:nvSpPr>
          <p:cNvPr id="3" name="Content Placeholder 2"/>
          <p:cNvSpPr>
            <a:spLocks noGrp="1"/>
          </p:cNvSpPr>
          <p:nvPr>
            <p:ph idx="1"/>
          </p:nvPr>
        </p:nvSpPr>
        <p:spPr>
          <a:xfrm>
            <a:off x="457200" y="1600201"/>
            <a:ext cx="8229600" cy="2620888"/>
          </a:xfrm>
        </p:spPr>
        <p:txBody>
          <a:bodyPr>
            <a:normAutofit fontScale="92500" lnSpcReduction="20000"/>
          </a:bodyPr>
          <a:lstStyle/>
          <a:p>
            <a:r>
              <a:rPr lang="en-US" dirty="0"/>
              <a:t>Data Model is the modeling of the data description, data semantics, and consistency constraints of the data. </a:t>
            </a:r>
            <a:endParaRPr lang="en-US" dirty="0" smtClean="0"/>
          </a:p>
          <a:p>
            <a:r>
              <a:rPr lang="en-US" dirty="0"/>
              <a:t>It provides the conceptual tools for describing the design of a database at each level of data abstraction.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77072"/>
            <a:ext cx="7006158" cy="2285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37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Setup</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821700"/>
            <a:ext cx="6889287" cy="427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503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Compass Setup</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Compass requires:</a:t>
            </a:r>
          </a:p>
          <a:p>
            <a:r>
              <a:rPr lang="en-US" dirty="0"/>
              <a:t>64-bit version of Microsoft Windows 7 or later.</a:t>
            </a:r>
          </a:p>
          <a:p>
            <a:r>
              <a:rPr lang="en-US" dirty="0" err="1"/>
              <a:t>MongoDB</a:t>
            </a:r>
            <a:r>
              <a:rPr lang="en-US" dirty="0"/>
              <a:t> 3.6 or later.</a:t>
            </a:r>
          </a:p>
          <a:p>
            <a:r>
              <a:rPr lang="en-US" dirty="0">
                <a:hlinkClick r:id="rId2"/>
              </a:rPr>
              <a:t>Microsoft .NET Framework version 4.5 or later.</a:t>
            </a:r>
            <a:endParaRPr lang="en-US" dirty="0"/>
          </a:p>
          <a:p>
            <a:r>
              <a:rPr lang="en-US" dirty="0"/>
              <a:t>The Compass installer prompts you to install the minimum required version of the .NET framework if it is not already installed on your system.</a:t>
            </a:r>
          </a:p>
          <a:p>
            <a:r>
              <a:rPr lang="en-US" dirty="0"/>
              <a:t>Starting the installation as an administrator if you are running a silent installation using Microsoft PowerShell or installing on Azure Virtual Desktop Infrastructure (VDI).</a:t>
            </a:r>
          </a:p>
          <a:p>
            <a:endParaRPr lang="en-IN" dirty="0"/>
          </a:p>
        </p:txBody>
      </p:sp>
    </p:spTree>
    <p:extLst>
      <p:ext uri="{BB962C8B-B14F-4D97-AF65-F5344CB8AC3E}">
        <p14:creationId xmlns:p14="http://schemas.microsoft.com/office/powerpoint/2010/main" val="3294463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Compass Setup</a:t>
            </a:r>
          </a:p>
        </p:txBody>
      </p:sp>
      <p:sp>
        <p:nvSpPr>
          <p:cNvPr id="3" name="Content Placeholder 2"/>
          <p:cNvSpPr>
            <a:spLocks noGrp="1"/>
          </p:cNvSpPr>
          <p:nvPr>
            <p:ph idx="1"/>
          </p:nvPr>
        </p:nvSpPr>
        <p:spPr/>
        <p:txBody>
          <a:bodyPr>
            <a:normAutofit lnSpcReduction="10000"/>
          </a:bodyPr>
          <a:lstStyle/>
          <a:p>
            <a:pPr marL="0" indent="0">
              <a:buNone/>
            </a:pPr>
            <a:r>
              <a:rPr lang="en-US" b="1" dirty="0"/>
              <a:t>Download Compass</a:t>
            </a:r>
          </a:p>
          <a:p>
            <a:pPr marL="0" indent="0">
              <a:buNone/>
            </a:pPr>
            <a:r>
              <a:rPr lang="en-US" dirty="0"/>
              <a:t>To download Compass, you can use your preferred web browser.</a:t>
            </a:r>
          </a:p>
          <a:p>
            <a:r>
              <a:rPr lang="en-US" dirty="0"/>
              <a:t>Open the </a:t>
            </a:r>
            <a:r>
              <a:rPr lang="en-US" dirty="0">
                <a:hlinkClick r:id="rId2"/>
              </a:rPr>
              <a:t>downloads page.</a:t>
            </a:r>
            <a:endParaRPr lang="en-US" dirty="0"/>
          </a:p>
          <a:p>
            <a:r>
              <a:rPr lang="en-US" dirty="0"/>
              <a:t>Select the installer you prefer. The </a:t>
            </a:r>
            <a:r>
              <a:rPr lang="en-US" dirty="0" err="1"/>
              <a:t>MongoDB</a:t>
            </a:r>
            <a:r>
              <a:rPr lang="en-US" dirty="0"/>
              <a:t> Compass installer is available as a .exe or .</a:t>
            </a:r>
            <a:r>
              <a:rPr lang="en-US" dirty="0" err="1"/>
              <a:t>msi</a:t>
            </a:r>
            <a:r>
              <a:rPr lang="en-US" dirty="0"/>
              <a:t> package or a .zip archive.</a:t>
            </a:r>
          </a:p>
          <a:p>
            <a:r>
              <a:rPr lang="en-US" dirty="0"/>
              <a:t>Download the latest version of </a:t>
            </a:r>
            <a:r>
              <a:rPr lang="en-US" dirty="0" err="1"/>
              <a:t>MongoDB</a:t>
            </a:r>
            <a:r>
              <a:rPr lang="en-US" dirty="0"/>
              <a:t> Compass for Windows.</a:t>
            </a:r>
          </a:p>
          <a:p>
            <a:endParaRPr lang="en-IN" dirty="0"/>
          </a:p>
        </p:txBody>
      </p:sp>
    </p:spTree>
    <p:extLst>
      <p:ext uri="{BB962C8B-B14F-4D97-AF65-F5344CB8AC3E}">
        <p14:creationId xmlns:p14="http://schemas.microsoft.com/office/powerpoint/2010/main" val="2326461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MogoDB</a:t>
            </a:r>
            <a:r>
              <a:rPr lang="en-IN" dirty="0"/>
              <a:t> Compass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628800"/>
            <a:ext cx="803910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942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RDBMS </a:t>
            </a:r>
            <a:r>
              <a:rPr lang="en-IN" dirty="0" err="1" smtClean="0"/>
              <a:t>Vs</a:t>
            </a:r>
            <a:r>
              <a:rPr lang="en-IN" dirty="0" smtClean="0"/>
              <a:t> </a:t>
            </a:r>
            <a:r>
              <a:rPr lang="en-IN" dirty="0" err="1" smtClean="0"/>
              <a:t>MongoDB</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50" y="1844824"/>
            <a:ext cx="80962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22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Go to </a:t>
            </a:r>
            <a:r>
              <a:rPr lang="en-IN" dirty="0" err="1" smtClean="0"/>
              <a:t>mongodb</a:t>
            </a:r>
            <a:r>
              <a:rPr lang="en-IN" dirty="0" smtClean="0"/>
              <a:t> shell</a:t>
            </a:r>
          </a:p>
          <a:p>
            <a:r>
              <a:rPr lang="en-IN" dirty="0" smtClean="0"/>
              <a:t>To create a database we need write:</a:t>
            </a:r>
          </a:p>
          <a:p>
            <a:pPr marL="0" indent="0">
              <a:buNone/>
            </a:pPr>
            <a:r>
              <a:rPr lang="en-IN" b="1" dirty="0"/>
              <a:t>u</a:t>
            </a:r>
            <a:r>
              <a:rPr lang="en-IN" b="1" dirty="0" smtClean="0"/>
              <a:t>se &lt;database name&gt;</a:t>
            </a:r>
          </a:p>
          <a:p>
            <a:pPr marL="0" indent="0">
              <a:buNone/>
            </a:pPr>
            <a:endParaRPr lang="en-IN" dirty="0"/>
          </a:p>
          <a:p>
            <a:pPr marL="0" indent="0">
              <a:buNone/>
            </a:pPr>
            <a:r>
              <a:rPr lang="en-IN" dirty="0" smtClean="0"/>
              <a:t>Example:</a:t>
            </a:r>
          </a:p>
          <a:p>
            <a:pPr marL="0" indent="0">
              <a:buNone/>
            </a:pPr>
            <a:r>
              <a:rPr lang="en-IN" b="1" dirty="0"/>
              <a:t>u</a:t>
            </a:r>
            <a:r>
              <a:rPr lang="en-IN" b="1" dirty="0" smtClean="0"/>
              <a:t>se </a:t>
            </a:r>
            <a:r>
              <a:rPr lang="en-IN" b="1" dirty="0" err="1" smtClean="0"/>
              <a:t>new_db</a:t>
            </a:r>
            <a:endParaRPr lang="en-IN" b="1" dirty="0" smtClean="0"/>
          </a:p>
          <a:p>
            <a:pPr marL="0" indent="0">
              <a:buNone/>
            </a:pPr>
            <a:endParaRPr lang="en-IN" dirty="0" smtClean="0"/>
          </a:p>
          <a:p>
            <a:pPr marL="0" indent="0">
              <a:buNone/>
            </a:pPr>
            <a:r>
              <a:rPr lang="en-IN" dirty="0" smtClean="0"/>
              <a:t>It will create a database and a new </a:t>
            </a:r>
            <a:r>
              <a:rPr lang="en-IN" dirty="0" err="1" smtClean="0"/>
              <a:t>propmt</a:t>
            </a:r>
            <a:r>
              <a:rPr lang="en-IN" dirty="0" smtClean="0"/>
              <a:t> will be created with database name:</a:t>
            </a:r>
          </a:p>
          <a:p>
            <a:pPr marL="0" indent="0">
              <a:buNone/>
            </a:pPr>
            <a:r>
              <a:rPr lang="en-IN" b="1" dirty="0" err="1"/>
              <a:t>n</a:t>
            </a:r>
            <a:r>
              <a:rPr lang="en-IN" b="1" dirty="0" err="1" smtClean="0"/>
              <a:t>ew_db</a:t>
            </a:r>
            <a:r>
              <a:rPr lang="en-IN" b="1" dirty="0" smtClean="0"/>
              <a:t>&gt;</a:t>
            </a:r>
            <a:endParaRPr lang="en-IN" b="1" dirty="0"/>
          </a:p>
        </p:txBody>
      </p:sp>
    </p:spTree>
    <p:extLst>
      <p:ext uri="{BB962C8B-B14F-4D97-AF65-F5344CB8AC3E}">
        <p14:creationId xmlns:p14="http://schemas.microsoft.com/office/powerpoint/2010/main" val="1159314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84" y="3863169"/>
            <a:ext cx="32" cy="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77684"/>
            <a:ext cx="8136904" cy="509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232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84" y="3863169"/>
            <a:ext cx="32" cy="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4" y="2132856"/>
            <a:ext cx="900112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7544" y="1700808"/>
            <a:ext cx="6480720" cy="369332"/>
          </a:xfrm>
          <a:prstGeom prst="rect">
            <a:avLst/>
          </a:prstGeom>
          <a:noFill/>
        </p:spPr>
        <p:txBody>
          <a:bodyPr wrap="square" rtlCol="0">
            <a:spAutoFit/>
          </a:bodyPr>
          <a:lstStyle/>
          <a:p>
            <a:r>
              <a:rPr lang="en-IN" dirty="0" smtClean="0"/>
              <a:t>Example for </a:t>
            </a:r>
            <a:r>
              <a:rPr lang="en-IN" dirty="0" err="1" smtClean="0"/>
              <a:t>insertmany</a:t>
            </a:r>
            <a:endParaRPr lang="en-IN" dirty="0"/>
          </a:p>
        </p:txBody>
      </p:sp>
    </p:spTree>
    <p:extLst>
      <p:ext uri="{BB962C8B-B14F-4D97-AF65-F5344CB8AC3E}">
        <p14:creationId xmlns:p14="http://schemas.microsoft.com/office/powerpoint/2010/main" val="4128739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a:bodyPr>
          <a:lstStyle/>
          <a:p>
            <a:endParaRPr lang="en-IN"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28092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226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CRUD Operation</a:t>
            </a:r>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42493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41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problem with relational Model</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It is not powerful, flexible and expressive enough- Hardwick and Spooner(1989).</a:t>
            </a:r>
          </a:p>
          <a:p>
            <a:r>
              <a:rPr lang="en-IN" dirty="0" smtClean="0"/>
              <a:t>Fragmentation. Data about the object is in different relations- Liu et al.(1996).</a:t>
            </a:r>
          </a:p>
          <a:p>
            <a:r>
              <a:rPr lang="en-IN" dirty="0" smtClean="0"/>
              <a:t>Performance problems due to fragmentation- Hardwick and Spooner.</a:t>
            </a:r>
          </a:p>
          <a:p>
            <a:r>
              <a:rPr lang="en-IN" dirty="0" smtClean="0"/>
              <a:t>Lack of powerful type system- Taylor et. al.</a:t>
            </a:r>
          </a:p>
          <a:p>
            <a:r>
              <a:rPr lang="en-IN" dirty="0" smtClean="0"/>
              <a:t>Poor support to data that represents graph structures. Lack of facilities for making queries based on such data including finding transitive closure-Miguel et.al.(1990),Katz(1990)</a:t>
            </a:r>
          </a:p>
          <a:p>
            <a:r>
              <a:rPr lang="en-IN" dirty="0" smtClean="0"/>
              <a:t>Inappropriate transaction model for the engineering systems</a:t>
            </a:r>
            <a:endParaRPr lang="en-IN" dirty="0"/>
          </a:p>
        </p:txBody>
      </p:sp>
    </p:spTree>
    <p:extLst>
      <p:ext uri="{BB962C8B-B14F-4D97-AF65-F5344CB8AC3E}">
        <p14:creationId xmlns:p14="http://schemas.microsoft.com/office/powerpoint/2010/main" val="2845625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CRUD Operation</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56895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958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CRUD Operation</a:t>
            </a:r>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969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9309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CRUD Operation</a:t>
            </a:r>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71396"/>
            <a:ext cx="8391182" cy="502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914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CRUD Operation</a:t>
            </a:r>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30" y="1484784"/>
            <a:ext cx="869632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670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CRUD Operation</a:t>
            </a:r>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25" y="1412776"/>
            <a:ext cx="8707313" cy="525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191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a:bodyPr>
          <a:lstStyle/>
          <a:p>
            <a:endParaRPr lang="en-IN"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35292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921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a:bodyPr>
          <a:lstStyle/>
          <a:p>
            <a:endParaRPr lang="en-IN"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061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018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a:bodyPr>
          <a:lstStyle/>
          <a:p>
            <a:endParaRPr lang="en-IN" b="1" dirty="0"/>
          </a:p>
        </p:txBody>
      </p:sp>
    </p:spTree>
    <p:extLst>
      <p:ext uri="{BB962C8B-B14F-4D97-AF65-F5344CB8AC3E}">
        <p14:creationId xmlns:p14="http://schemas.microsoft.com/office/powerpoint/2010/main" val="18802247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a:bodyPr>
          <a:lstStyle/>
          <a:p>
            <a:endParaRPr lang="en-IN" b="1" dirty="0"/>
          </a:p>
        </p:txBody>
      </p:sp>
    </p:spTree>
    <p:extLst>
      <p:ext uri="{BB962C8B-B14F-4D97-AF65-F5344CB8AC3E}">
        <p14:creationId xmlns:p14="http://schemas.microsoft.com/office/powerpoint/2010/main" val="760796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CRUD Operation</a:t>
            </a:r>
            <a:endParaRPr lang="en-IN" dirty="0"/>
          </a:p>
        </p:txBody>
      </p:sp>
      <p:sp>
        <p:nvSpPr>
          <p:cNvPr id="3" name="Content Placeholder 2"/>
          <p:cNvSpPr>
            <a:spLocks noGrp="1"/>
          </p:cNvSpPr>
          <p:nvPr>
            <p:ph idx="1"/>
          </p:nvPr>
        </p:nvSpPr>
        <p:spPr/>
        <p:txBody>
          <a:bodyPr>
            <a:normAutofit/>
          </a:bodyPr>
          <a:lstStyle/>
          <a:p>
            <a:endParaRPr lang="en-IN" b="1" dirty="0"/>
          </a:p>
        </p:txBody>
      </p:sp>
    </p:spTree>
    <p:extLst>
      <p:ext uri="{BB962C8B-B14F-4D97-AF65-F5344CB8AC3E}">
        <p14:creationId xmlns:p14="http://schemas.microsoft.com/office/powerpoint/2010/main" val="50749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era of Data</a:t>
            </a:r>
            <a:endParaRPr lang="en-IN" dirty="0"/>
          </a:p>
        </p:txBody>
      </p:sp>
      <p:sp>
        <p:nvSpPr>
          <p:cNvPr id="3" name="Content Placeholder 2"/>
          <p:cNvSpPr>
            <a:spLocks noGrp="1"/>
          </p:cNvSpPr>
          <p:nvPr>
            <p:ph idx="1"/>
          </p:nvPr>
        </p:nvSpPr>
        <p:spPr/>
        <p:txBody>
          <a:bodyPr/>
          <a:lstStyle/>
          <a:p>
            <a:r>
              <a:rPr lang="en-IN" dirty="0" smtClean="0"/>
              <a:t>Data is commodity.</a:t>
            </a:r>
          </a:p>
          <a:p>
            <a:r>
              <a:rPr lang="en-IN" dirty="0" smtClean="0"/>
              <a:t>Possession of data is not enough.</a:t>
            </a:r>
          </a:p>
          <a:p>
            <a:r>
              <a:rPr lang="en-IN" dirty="0" smtClean="0"/>
              <a:t>Data is part of Digital Economy.</a:t>
            </a:r>
          </a:p>
          <a:p>
            <a:r>
              <a:rPr lang="en-IN" dirty="0" smtClean="0"/>
              <a:t>Data is “new oil”.</a:t>
            </a:r>
          </a:p>
          <a:p>
            <a:r>
              <a:rPr lang="en-IN" dirty="0" smtClean="0"/>
              <a:t>Data is unstructured or semi-structured.</a:t>
            </a:r>
          </a:p>
          <a:p>
            <a:r>
              <a:rPr lang="en-IN" dirty="0" smtClean="0"/>
              <a:t>Refinement can take huge amount of time</a:t>
            </a:r>
          </a:p>
          <a:p>
            <a:endParaRPr lang="en-IN" dirty="0"/>
          </a:p>
        </p:txBody>
      </p:sp>
    </p:spTree>
    <p:extLst>
      <p:ext uri="{BB962C8B-B14F-4D97-AF65-F5344CB8AC3E}">
        <p14:creationId xmlns:p14="http://schemas.microsoft.com/office/powerpoint/2010/main" val="4050911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Data</a:t>
            </a:r>
            <a:endParaRPr lang="en-IN" dirty="0"/>
          </a:p>
        </p:txBody>
      </p:sp>
      <p:pic>
        <p:nvPicPr>
          <p:cNvPr id="1026" name="Picture 2" descr="1.1 Introduction to Data and Information | Mycloudwi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04" y="1844824"/>
            <a:ext cx="8468227"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10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Structured </a:t>
            </a:r>
            <a:r>
              <a:rPr lang="en-IN" dirty="0" err="1" smtClean="0"/>
              <a:t>Vs</a:t>
            </a:r>
            <a:r>
              <a:rPr lang="en-IN" dirty="0" smtClean="0"/>
              <a:t> Unstructured </a:t>
            </a:r>
            <a:r>
              <a:rPr lang="en-IN" dirty="0"/>
              <a:t>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98983"/>
            <a:ext cx="7632848" cy="504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767287"/>
      </p:ext>
    </p:extLst>
  </p:cSld>
  <p:clrMapOvr>
    <a:masterClrMapping/>
  </p:clrMapOvr>
</p:sld>
</file>

<file path=ppt/theme/theme1.xml><?xml version="1.0" encoding="utf-8"?>
<a:theme xmlns:a="http://schemas.openxmlformats.org/drawingml/2006/main" name="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Template>
  <TotalTime>1172</TotalTime>
  <Words>1006</Words>
  <Application>Microsoft Office PowerPoint</Application>
  <PresentationFormat>On-screen Show (4:3)</PresentationFormat>
  <Paragraphs>181</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ppt_template</vt:lpstr>
      <vt:lpstr>MongoDB</vt:lpstr>
      <vt:lpstr>What is Data?</vt:lpstr>
      <vt:lpstr>What is Data Storage</vt:lpstr>
      <vt:lpstr>Why Data Needs to be Stored?</vt:lpstr>
      <vt:lpstr>What is Data Model and Why it is Needed?</vt:lpstr>
      <vt:lpstr>What is the problem with relational Model</vt:lpstr>
      <vt:lpstr>Current era of Data</vt:lpstr>
      <vt:lpstr>Types of Data</vt:lpstr>
      <vt:lpstr>Structured Vs Unstructured data</vt:lpstr>
      <vt:lpstr>Data Hierarchy</vt:lpstr>
      <vt:lpstr>Semi-structured Data</vt:lpstr>
      <vt:lpstr>Data Base</vt:lpstr>
      <vt:lpstr>No-Sql</vt:lpstr>
      <vt:lpstr>Need for No-SQL Database</vt:lpstr>
      <vt:lpstr>NoSQl Types</vt:lpstr>
      <vt:lpstr>NoSQl Types</vt:lpstr>
      <vt:lpstr>Introduction to MongoDB</vt:lpstr>
      <vt:lpstr>What is MongoDB</vt:lpstr>
      <vt:lpstr>PowerPoint Presentation</vt:lpstr>
      <vt:lpstr>PowerPoint Presentation</vt:lpstr>
      <vt:lpstr>MongoDB Features</vt:lpstr>
      <vt:lpstr>MongoDB Features</vt:lpstr>
      <vt:lpstr>MongoDB Features</vt:lpstr>
      <vt:lpstr>MongoDB Features</vt:lpstr>
      <vt:lpstr>MongoDB Features</vt:lpstr>
      <vt:lpstr>MongoDB Features</vt:lpstr>
      <vt:lpstr>Additional Features</vt:lpstr>
      <vt:lpstr>Why MongoDB?</vt:lpstr>
      <vt:lpstr>Aggregation Framework</vt:lpstr>
      <vt:lpstr>Aggregation Framework</vt:lpstr>
      <vt:lpstr>BSON Format</vt:lpstr>
      <vt:lpstr>BSON Format Example</vt:lpstr>
      <vt:lpstr>Sharding</vt:lpstr>
      <vt:lpstr>Sharding</vt:lpstr>
      <vt:lpstr>Sharding</vt:lpstr>
      <vt:lpstr>Ad-hoc Queries</vt:lpstr>
      <vt:lpstr>Indexing</vt:lpstr>
      <vt:lpstr>MongoDB Architecture</vt:lpstr>
      <vt:lpstr>MogoDB Setup</vt:lpstr>
      <vt:lpstr>MogoDB Setup</vt:lpstr>
      <vt:lpstr>MogoDB Setup</vt:lpstr>
      <vt:lpstr>MogoDB Setup</vt:lpstr>
      <vt:lpstr>MogoDB Setup</vt:lpstr>
      <vt:lpstr>MogoDB Setup</vt:lpstr>
      <vt:lpstr>MogoDB Setup</vt:lpstr>
      <vt:lpstr>MogoDB Setup</vt:lpstr>
      <vt:lpstr>MogoDB Setup</vt:lpstr>
      <vt:lpstr>MogoDB Setup</vt:lpstr>
      <vt:lpstr>MogoDB Setup</vt:lpstr>
      <vt:lpstr>MogoDB Setup</vt:lpstr>
      <vt:lpstr>MogoDB Compass Setup</vt:lpstr>
      <vt:lpstr>MogoDB Compass Setup</vt:lpstr>
      <vt:lpstr>MogoDB Compass </vt:lpstr>
      <vt:lpstr>RDBMS Vs MongoDB</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lpstr>MongoDb CRUD Operation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Sujit</dc:creator>
  <cp:lastModifiedBy>Sujit</cp:lastModifiedBy>
  <cp:revision>45</cp:revision>
  <dcterms:created xsi:type="dcterms:W3CDTF">2023-05-31T13:20:33Z</dcterms:created>
  <dcterms:modified xsi:type="dcterms:W3CDTF">2023-06-06T17:35:19Z</dcterms:modified>
</cp:coreProperties>
</file>