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257" r:id="rId4"/>
    <p:sldId id="259" r:id="rId5"/>
    <p:sldId id="260" r:id="rId6"/>
    <p:sldId id="261" r:id="rId7"/>
    <p:sldId id="264" r:id="rId8"/>
    <p:sldId id="265" r:id="rId9"/>
    <p:sldId id="288" r:id="rId10"/>
    <p:sldId id="266" r:id="rId11"/>
    <p:sldId id="289" r:id="rId12"/>
    <p:sldId id="267" r:id="rId13"/>
    <p:sldId id="290" r:id="rId14"/>
    <p:sldId id="268" r:id="rId15"/>
    <p:sldId id="291" r:id="rId16"/>
    <p:sldId id="269" r:id="rId17"/>
    <p:sldId id="272" r:id="rId18"/>
    <p:sldId id="292" r:id="rId19"/>
    <p:sldId id="270" r:id="rId20"/>
    <p:sldId id="293" r:id="rId21"/>
    <p:sldId id="271" r:id="rId22"/>
    <p:sldId id="294" r:id="rId23"/>
    <p:sldId id="274" r:id="rId24"/>
    <p:sldId id="275" r:id="rId25"/>
    <p:sldId id="276" r:id="rId26"/>
    <p:sldId id="277" r:id="rId27"/>
    <p:sldId id="278" r:id="rId28"/>
    <p:sldId id="279" r:id="rId29"/>
    <p:sldId id="281" r:id="rId30"/>
    <p:sldId id="280" r:id="rId31"/>
    <p:sldId id="295" r:id="rId32"/>
    <p:sldId id="296" r:id="rId33"/>
    <p:sldId id="282" r:id="rId34"/>
    <p:sldId id="283" r:id="rId35"/>
    <p:sldId id="284" r:id="rId36"/>
    <p:sldId id="285" r:id="rId37"/>
    <p:sldId id="286" r:id="rId38"/>
    <p:sldId id="287" r:id="rId39"/>
    <p:sldId id="297" r:id="rId40"/>
    <p:sldId id="29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8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248E14-D5A1-43D7-9F90-0ACA1B4028DE}" type="datetimeFigureOut">
              <a:rPr lang="en-IN" smtClean="0"/>
              <a:t>20-02-2023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E36DE6-8BEF-4EFD-B997-108D07393D0F}" type="slidenum">
              <a:rPr lang="en-IN" smtClean="0"/>
              <a:t>‹#›</a:t>
            </a:fld>
            <a:endParaRPr lang="en-IN"/>
          </a:p>
        </p:txBody>
      </p:sp>
    </p:spTree>
    <p:extLst>
      <p:ext uri="{BB962C8B-B14F-4D97-AF65-F5344CB8AC3E}">
        <p14:creationId xmlns:p14="http://schemas.microsoft.com/office/powerpoint/2010/main" val="184535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6110406-D258-4F3E-B9A6-8F839A086785}" type="datetime1">
              <a:rPr lang="en-IN" smtClean="0"/>
              <a:t>20-02-2023</a:t>
            </a:fld>
            <a:endParaRPr lang="en-IN"/>
          </a:p>
        </p:txBody>
      </p:sp>
      <p:sp>
        <p:nvSpPr>
          <p:cNvPr id="5" name="Footer Placeholder 4"/>
          <p:cNvSpPr>
            <a:spLocks noGrp="1"/>
          </p:cNvSpPr>
          <p:nvPr>
            <p:ph type="ftr" sz="quarter" idx="11"/>
          </p:nvPr>
        </p:nvSpPr>
        <p:spPr/>
        <p:txBody>
          <a:bodyPr/>
          <a:lstStyle/>
          <a:p>
            <a:r>
              <a:rPr lang="en-US" smtClean="0"/>
              <a:t>Full Stack Web Development Lecture 1</a:t>
            </a:r>
            <a:endParaRPr lang="en-IN"/>
          </a:p>
        </p:txBody>
      </p:sp>
      <p:sp>
        <p:nvSpPr>
          <p:cNvPr id="6" name="Slide Number Placeholder 5"/>
          <p:cNvSpPr>
            <a:spLocks noGrp="1"/>
          </p:cNvSpPr>
          <p:nvPr>
            <p:ph type="sldNum" sz="quarter" idx="12"/>
          </p:nvPr>
        </p:nvSpPr>
        <p:spPr/>
        <p:txBody>
          <a:bodyPr/>
          <a:lstStyle/>
          <a:p>
            <a:fld id="{DB67E285-DA7E-45C3-B612-BD4F014DB728}" type="slidenum">
              <a:rPr lang="en-IN" smtClean="0"/>
              <a:t>‹#›</a:t>
            </a:fld>
            <a:endParaRPr lang="en-IN"/>
          </a:p>
        </p:txBody>
      </p:sp>
    </p:spTree>
    <p:extLst>
      <p:ext uri="{BB962C8B-B14F-4D97-AF65-F5344CB8AC3E}">
        <p14:creationId xmlns:p14="http://schemas.microsoft.com/office/powerpoint/2010/main" val="417952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5B4868B-C378-4F66-9B13-872166C2B589}" type="datetime1">
              <a:rPr lang="en-IN" smtClean="0"/>
              <a:t>20-02-2023</a:t>
            </a:fld>
            <a:endParaRPr lang="en-IN"/>
          </a:p>
        </p:txBody>
      </p:sp>
      <p:sp>
        <p:nvSpPr>
          <p:cNvPr id="5" name="Footer Placeholder 4"/>
          <p:cNvSpPr>
            <a:spLocks noGrp="1"/>
          </p:cNvSpPr>
          <p:nvPr>
            <p:ph type="ftr" sz="quarter" idx="11"/>
          </p:nvPr>
        </p:nvSpPr>
        <p:spPr/>
        <p:txBody>
          <a:bodyPr/>
          <a:lstStyle/>
          <a:p>
            <a:r>
              <a:rPr lang="en-US" smtClean="0"/>
              <a:t>Full Stack Web Development Lecture 1</a:t>
            </a:r>
            <a:endParaRPr lang="en-IN"/>
          </a:p>
        </p:txBody>
      </p:sp>
      <p:sp>
        <p:nvSpPr>
          <p:cNvPr id="6" name="Slide Number Placeholder 5"/>
          <p:cNvSpPr>
            <a:spLocks noGrp="1"/>
          </p:cNvSpPr>
          <p:nvPr>
            <p:ph type="sldNum" sz="quarter" idx="12"/>
          </p:nvPr>
        </p:nvSpPr>
        <p:spPr/>
        <p:txBody>
          <a:bodyPr/>
          <a:lstStyle/>
          <a:p>
            <a:fld id="{DB67E285-DA7E-45C3-B612-BD4F014DB728}" type="slidenum">
              <a:rPr lang="en-IN" smtClean="0"/>
              <a:t>‹#›</a:t>
            </a:fld>
            <a:endParaRPr lang="en-IN"/>
          </a:p>
        </p:txBody>
      </p:sp>
    </p:spTree>
    <p:extLst>
      <p:ext uri="{BB962C8B-B14F-4D97-AF65-F5344CB8AC3E}">
        <p14:creationId xmlns:p14="http://schemas.microsoft.com/office/powerpoint/2010/main" val="382043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08C0D3-2103-4D9B-9335-D83A911133A1}" type="datetime1">
              <a:rPr lang="en-IN" smtClean="0"/>
              <a:t>20-02-2023</a:t>
            </a:fld>
            <a:endParaRPr lang="en-IN"/>
          </a:p>
        </p:txBody>
      </p:sp>
      <p:sp>
        <p:nvSpPr>
          <p:cNvPr id="5" name="Footer Placeholder 4"/>
          <p:cNvSpPr>
            <a:spLocks noGrp="1"/>
          </p:cNvSpPr>
          <p:nvPr>
            <p:ph type="ftr" sz="quarter" idx="11"/>
          </p:nvPr>
        </p:nvSpPr>
        <p:spPr/>
        <p:txBody>
          <a:bodyPr/>
          <a:lstStyle/>
          <a:p>
            <a:r>
              <a:rPr lang="en-US" smtClean="0"/>
              <a:t>Full Stack Web Development Lecture 1</a:t>
            </a:r>
            <a:endParaRPr lang="en-IN"/>
          </a:p>
        </p:txBody>
      </p:sp>
      <p:sp>
        <p:nvSpPr>
          <p:cNvPr id="6" name="Slide Number Placeholder 5"/>
          <p:cNvSpPr>
            <a:spLocks noGrp="1"/>
          </p:cNvSpPr>
          <p:nvPr>
            <p:ph type="sldNum" sz="quarter" idx="12"/>
          </p:nvPr>
        </p:nvSpPr>
        <p:spPr/>
        <p:txBody>
          <a:bodyPr/>
          <a:lstStyle/>
          <a:p>
            <a:fld id="{DB67E285-DA7E-45C3-B612-BD4F014DB728}" type="slidenum">
              <a:rPr lang="en-IN" smtClean="0"/>
              <a:t>‹#›</a:t>
            </a:fld>
            <a:endParaRPr lang="en-IN"/>
          </a:p>
        </p:txBody>
      </p:sp>
    </p:spTree>
    <p:extLst>
      <p:ext uri="{BB962C8B-B14F-4D97-AF65-F5344CB8AC3E}">
        <p14:creationId xmlns:p14="http://schemas.microsoft.com/office/powerpoint/2010/main" val="264465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1B52DF-4B00-4F34-83DA-268574A29089}" type="datetime1">
              <a:rPr lang="en-IN" smtClean="0"/>
              <a:t>20-02-2023</a:t>
            </a:fld>
            <a:endParaRPr lang="en-IN"/>
          </a:p>
        </p:txBody>
      </p:sp>
      <p:sp>
        <p:nvSpPr>
          <p:cNvPr id="5" name="Footer Placeholder 4"/>
          <p:cNvSpPr>
            <a:spLocks noGrp="1"/>
          </p:cNvSpPr>
          <p:nvPr>
            <p:ph type="ftr" sz="quarter" idx="11"/>
          </p:nvPr>
        </p:nvSpPr>
        <p:spPr/>
        <p:txBody>
          <a:bodyPr/>
          <a:lstStyle/>
          <a:p>
            <a:r>
              <a:rPr lang="en-US" smtClean="0"/>
              <a:t>Full Stack Web Development Lecture 1</a:t>
            </a:r>
            <a:endParaRPr lang="en-IN"/>
          </a:p>
        </p:txBody>
      </p:sp>
      <p:sp>
        <p:nvSpPr>
          <p:cNvPr id="6" name="Slide Number Placeholder 5"/>
          <p:cNvSpPr>
            <a:spLocks noGrp="1"/>
          </p:cNvSpPr>
          <p:nvPr>
            <p:ph type="sldNum" sz="quarter" idx="12"/>
          </p:nvPr>
        </p:nvSpPr>
        <p:spPr/>
        <p:txBody>
          <a:bodyPr/>
          <a:lstStyle/>
          <a:p>
            <a:fld id="{DB67E285-DA7E-45C3-B612-BD4F014DB728}" type="slidenum">
              <a:rPr lang="en-IN" smtClean="0"/>
              <a:t>‹#›</a:t>
            </a:fld>
            <a:endParaRPr lang="en-IN"/>
          </a:p>
        </p:txBody>
      </p:sp>
    </p:spTree>
    <p:extLst>
      <p:ext uri="{BB962C8B-B14F-4D97-AF65-F5344CB8AC3E}">
        <p14:creationId xmlns:p14="http://schemas.microsoft.com/office/powerpoint/2010/main" val="2271703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AD8B22-28CB-4BAD-BDF1-B10D5B62A9BE}" type="datetime1">
              <a:rPr lang="en-IN" smtClean="0"/>
              <a:t>20-02-2023</a:t>
            </a:fld>
            <a:endParaRPr lang="en-IN"/>
          </a:p>
        </p:txBody>
      </p:sp>
      <p:sp>
        <p:nvSpPr>
          <p:cNvPr id="5" name="Footer Placeholder 4"/>
          <p:cNvSpPr>
            <a:spLocks noGrp="1"/>
          </p:cNvSpPr>
          <p:nvPr>
            <p:ph type="ftr" sz="quarter" idx="11"/>
          </p:nvPr>
        </p:nvSpPr>
        <p:spPr/>
        <p:txBody>
          <a:bodyPr/>
          <a:lstStyle/>
          <a:p>
            <a:r>
              <a:rPr lang="en-US" smtClean="0"/>
              <a:t>Full Stack Web Development Lecture 1</a:t>
            </a:r>
            <a:endParaRPr lang="en-IN"/>
          </a:p>
        </p:txBody>
      </p:sp>
      <p:sp>
        <p:nvSpPr>
          <p:cNvPr id="6" name="Slide Number Placeholder 5"/>
          <p:cNvSpPr>
            <a:spLocks noGrp="1"/>
          </p:cNvSpPr>
          <p:nvPr>
            <p:ph type="sldNum" sz="quarter" idx="12"/>
          </p:nvPr>
        </p:nvSpPr>
        <p:spPr/>
        <p:txBody>
          <a:bodyPr/>
          <a:lstStyle/>
          <a:p>
            <a:fld id="{DB67E285-DA7E-45C3-B612-BD4F014DB728}" type="slidenum">
              <a:rPr lang="en-IN" smtClean="0"/>
              <a:t>‹#›</a:t>
            </a:fld>
            <a:endParaRPr lang="en-IN"/>
          </a:p>
        </p:txBody>
      </p:sp>
    </p:spTree>
    <p:extLst>
      <p:ext uri="{BB962C8B-B14F-4D97-AF65-F5344CB8AC3E}">
        <p14:creationId xmlns:p14="http://schemas.microsoft.com/office/powerpoint/2010/main" val="381258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16870B5-71B2-4E90-AF50-E151D4B10D71}" type="datetime1">
              <a:rPr lang="en-IN" smtClean="0"/>
              <a:t>20-02-2023</a:t>
            </a:fld>
            <a:endParaRPr lang="en-IN"/>
          </a:p>
        </p:txBody>
      </p:sp>
      <p:sp>
        <p:nvSpPr>
          <p:cNvPr id="6" name="Footer Placeholder 5"/>
          <p:cNvSpPr>
            <a:spLocks noGrp="1"/>
          </p:cNvSpPr>
          <p:nvPr>
            <p:ph type="ftr" sz="quarter" idx="11"/>
          </p:nvPr>
        </p:nvSpPr>
        <p:spPr/>
        <p:txBody>
          <a:bodyPr/>
          <a:lstStyle/>
          <a:p>
            <a:r>
              <a:rPr lang="en-US" smtClean="0"/>
              <a:t>Full Stack Web Development Lecture 1</a:t>
            </a:r>
            <a:endParaRPr lang="en-IN"/>
          </a:p>
        </p:txBody>
      </p:sp>
      <p:sp>
        <p:nvSpPr>
          <p:cNvPr id="7" name="Slide Number Placeholder 6"/>
          <p:cNvSpPr>
            <a:spLocks noGrp="1"/>
          </p:cNvSpPr>
          <p:nvPr>
            <p:ph type="sldNum" sz="quarter" idx="12"/>
          </p:nvPr>
        </p:nvSpPr>
        <p:spPr/>
        <p:txBody>
          <a:bodyPr/>
          <a:lstStyle/>
          <a:p>
            <a:fld id="{DB67E285-DA7E-45C3-B612-BD4F014DB728}" type="slidenum">
              <a:rPr lang="en-IN" smtClean="0"/>
              <a:t>‹#›</a:t>
            </a:fld>
            <a:endParaRPr lang="en-IN"/>
          </a:p>
        </p:txBody>
      </p:sp>
    </p:spTree>
    <p:extLst>
      <p:ext uri="{BB962C8B-B14F-4D97-AF65-F5344CB8AC3E}">
        <p14:creationId xmlns:p14="http://schemas.microsoft.com/office/powerpoint/2010/main" val="282903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633D35-6979-42AC-ADD4-33F595BBE287}" type="datetime1">
              <a:rPr lang="en-IN" smtClean="0"/>
              <a:t>20-02-2023</a:t>
            </a:fld>
            <a:endParaRPr lang="en-IN"/>
          </a:p>
        </p:txBody>
      </p:sp>
      <p:sp>
        <p:nvSpPr>
          <p:cNvPr id="8" name="Footer Placeholder 7"/>
          <p:cNvSpPr>
            <a:spLocks noGrp="1"/>
          </p:cNvSpPr>
          <p:nvPr>
            <p:ph type="ftr" sz="quarter" idx="11"/>
          </p:nvPr>
        </p:nvSpPr>
        <p:spPr/>
        <p:txBody>
          <a:bodyPr/>
          <a:lstStyle/>
          <a:p>
            <a:r>
              <a:rPr lang="en-US" smtClean="0"/>
              <a:t>Full Stack Web Development Lecture 1</a:t>
            </a:r>
            <a:endParaRPr lang="en-IN"/>
          </a:p>
        </p:txBody>
      </p:sp>
      <p:sp>
        <p:nvSpPr>
          <p:cNvPr id="9" name="Slide Number Placeholder 8"/>
          <p:cNvSpPr>
            <a:spLocks noGrp="1"/>
          </p:cNvSpPr>
          <p:nvPr>
            <p:ph type="sldNum" sz="quarter" idx="12"/>
          </p:nvPr>
        </p:nvSpPr>
        <p:spPr/>
        <p:txBody>
          <a:bodyPr/>
          <a:lstStyle/>
          <a:p>
            <a:fld id="{DB67E285-DA7E-45C3-B612-BD4F014DB728}" type="slidenum">
              <a:rPr lang="en-IN" smtClean="0"/>
              <a:t>‹#›</a:t>
            </a:fld>
            <a:endParaRPr lang="en-IN"/>
          </a:p>
        </p:txBody>
      </p:sp>
    </p:spTree>
    <p:extLst>
      <p:ext uri="{BB962C8B-B14F-4D97-AF65-F5344CB8AC3E}">
        <p14:creationId xmlns:p14="http://schemas.microsoft.com/office/powerpoint/2010/main" val="1325115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E0D45B9-6D4A-4DC1-9B64-2E6353D04A3F}" type="datetime1">
              <a:rPr lang="en-IN" smtClean="0"/>
              <a:t>20-02-2023</a:t>
            </a:fld>
            <a:endParaRPr lang="en-IN"/>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a:t>
            </a:fld>
            <a:endParaRPr lang="en-IN"/>
          </a:p>
        </p:txBody>
      </p:sp>
    </p:spTree>
    <p:extLst>
      <p:ext uri="{BB962C8B-B14F-4D97-AF65-F5344CB8AC3E}">
        <p14:creationId xmlns:p14="http://schemas.microsoft.com/office/powerpoint/2010/main" val="169409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7AAC7-5196-40CB-BDDA-8174A4044D77}" type="datetime1">
              <a:rPr lang="en-IN" smtClean="0"/>
              <a:t>20-02-2023</a:t>
            </a:fld>
            <a:endParaRPr lang="en-IN"/>
          </a:p>
        </p:txBody>
      </p:sp>
      <p:sp>
        <p:nvSpPr>
          <p:cNvPr id="3" name="Footer Placeholder 2"/>
          <p:cNvSpPr>
            <a:spLocks noGrp="1"/>
          </p:cNvSpPr>
          <p:nvPr>
            <p:ph type="ftr" sz="quarter" idx="11"/>
          </p:nvPr>
        </p:nvSpPr>
        <p:spPr/>
        <p:txBody>
          <a:bodyPr/>
          <a:lstStyle/>
          <a:p>
            <a:r>
              <a:rPr lang="en-US" smtClean="0"/>
              <a:t>Full Stack Web Development Lecture 1</a:t>
            </a:r>
            <a:endParaRPr lang="en-IN"/>
          </a:p>
        </p:txBody>
      </p:sp>
      <p:sp>
        <p:nvSpPr>
          <p:cNvPr id="4" name="Slide Number Placeholder 3"/>
          <p:cNvSpPr>
            <a:spLocks noGrp="1"/>
          </p:cNvSpPr>
          <p:nvPr>
            <p:ph type="sldNum" sz="quarter" idx="12"/>
          </p:nvPr>
        </p:nvSpPr>
        <p:spPr/>
        <p:txBody>
          <a:bodyPr/>
          <a:lstStyle/>
          <a:p>
            <a:fld id="{DB67E285-DA7E-45C3-B612-BD4F014DB728}" type="slidenum">
              <a:rPr lang="en-IN" smtClean="0"/>
              <a:t>‹#›</a:t>
            </a:fld>
            <a:endParaRPr lang="en-IN"/>
          </a:p>
        </p:txBody>
      </p:sp>
    </p:spTree>
    <p:extLst>
      <p:ext uri="{BB962C8B-B14F-4D97-AF65-F5344CB8AC3E}">
        <p14:creationId xmlns:p14="http://schemas.microsoft.com/office/powerpoint/2010/main" val="2766918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4C6606-B4CF-442C-9CB2-241F74B5C61C}" type="datetime1">
              <a:rPr lang="en-IN" smtClean="0"/>
              <a:t>20-02-2023</a:t>
            </a:fld>
            <a:endParaRPr lang="en-IN"/>
          </a:p>
        </p:txBody>
      </p:sp>
      <p:sp>
        <p:nvSpPr>
          <p:cNvPr id="6" name="Footer Placeholder 5"/>
          <p:cNvSpPr>
            <a:spLocks noGrp="1"/>
          </p:cNvSpPr>
          <p:nvPr>
            <p:ph type="ftr" sz="quarter" idx="11"/>
          </p:nvPr>
        </p:nvSpPr>
        <p:spPr/>
        <p:txBody>
          <a:bodyPr/>
          <a:lstStyle/>
          <a:p>
            <a:r>
              <a:rPr lang="en-US" smtClean="0"/>
              <a:t>Full Stack Web Development Lecture 1</a:t>
            </a:r>
            <a:endParaRPr lang="en-IN"/>
          </a:p>
        </p:txBody>
      </p:sp>
      <p:sp>
        <p:nvSpPr>
          <p:cNvPr id="7" name="Slide Number Placeholder 6"/>
          <p:cNvSpPr>
            <a:spLocks noGrp="1"/>
          </p:cNvSpPr>
          <p:nvPr>
            <p:ph type="sldNum" sz="quarter" idx="12"/>
          </p:nvPr>
        </p:nvSpPr>
        <p:spPr/>
        <p:txBody>
          <a:bodyPr/>
          <a:lstStyle/>
          <a:p>
            <a:fld id="{DB67E285-DA7E-45C3-B612-BD4F014DB728}" type="slidenum">
              <a:rPr lang="en-IN" smtClean="0"/>
              <a:t>‹#›</a:t>
            </a:fld>
            <a:endParaRPr lang="en-IN"/>
          </a:p>
        </p:txBody>
      </p:sp>
    </p:spTree>
    <p:extLst>
      <p:ext uri="{BB962C8B-B14F-4D97-AF65-F5344CB8AC3E}">
        <p14:creationId xmlns:p14="http://schemas.microsoft.com/office/powerpoint/2010/main" val="3880463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2F4117-7F69-4260-B4FB-2EE9EA2614C8}" type="datetime1">
              <a:rPr lang="en-IN" smtClean="0"/>
              <a:t>20-02-2023</a:t>
            </a:fld>
            <a:endParaRPr lang="en-IN"/>
          </a:p>
        </p:txBody>
      </p:sp>
      <p:sp>
        <p:nvSpPr>
          <p:cNvPr id="6" name="Footer Placeholder 5"/>
          <p:cNvSpPr>
            <a:spLocks noGrp="1"/>
          </p:cNvSpPr>
          <p:nvPr>
            <p:ph type="ftr" sz="quarter" idx="11"/>
          </p:nvPr>
        </p:nvSpPr>
        <p:spPr/>
        <p:txBody>
          <a:bodyPr/>
          <a:lstStyle/>
          <a:p>
            <a:r>
              <a:rPr lang="en-US" smtClean="0"/>
              <a:t>Full Stack Web Development Lecture 1</a:t>
            </a:r>
            <a:endParaRPr lang="en-IN"/>
          </a:p>
        </p:txBody>
      </p:sp>
      <p:sp>
        <p:nvSpPr>
          <p:cNvPr id="7" name="Slide Number Placeholder 6"/>
          <p:cNvSpPr>
            <a:spLocks noGrp="1"/>
          </p:cNvSpPr>
          <p:nvPr>
            <p:ph type="sldNum" sz="quarter" idx="12"/>
          </p:nvPr>
        </p:nvSpPr>
        <p:spPr/>
        <p:txBody>
          <a:bodyPr/>
          <a:lstStyle/>
          <a:p>
            <a:fld id="{DB67E285-DA7E-45C3-B612-BD4F014DB728}" type="slidenum">
              <a:rPr lang="en-IN" smtClean="0"/>
              <a:t>‹#›</a:t>
            </a:fld>
            <a:endParaRPr lang="en-IN"/>
          </a:p>
        </p:txBody>
      </p:sp>
    </p:spTree>
    <p:extLst>
      <p:ext uri="{BB962C8B-B14F-4D97-AF65-F5344CB8AC3E}">
        <p14:creationId xmlns:p14="http://schemas.microsoft.com/office/powerpoint/2010/main" val="1586137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981CFD-290D-41D6-922C-7C3F25A4AD69}" type="datetime1">
              <a:rPr lang="en-IN" smtClean="0"/>
              <a:t>20-02-2023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Full Stack Web Development Lecture 1</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7E285-DA7E-45C3-B612-BD4F014DB728}" type="slidenum">
              <a:rPr lang="en-IN" smtClean="0"/>
              <a:t>‹#›</a:t>
            </a:fld>
            <a:endParaRPr lang="en-IN"/>
          </a:p>
        </p:txBody>
      </p:sp>
    </p:spTree>
    <p:extLst>
      <p:ext uri="{BB962C8B-B14F-4D97-AF65-F5344CB8AC3E}">
        <p14:creationId xmlns:p14="http://schemas.microsoft.com/office/powerpoint/2010/main" val="784295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I</a:t>
            </a:r>
            <a:br>
              <a:rPr lang="en-IN" dirty="0" smtClean="0"/>
            </a:br>
            <a:r>
              <a:rPr lang="en-IN" dirty="0" smtClean="0"/>
              <a:t>Introduction to Angular</a:t>
            </a:r>
            <a:endParaRPr lang="en-IN" dirty="0"/>
          </a:p>
        </p:txBody>
      </p:sp>
      <p:sp>
        <p:nvSpPr>
          <p:cNvPr id="3" name="Subtitle 2"/>
          <p:cNvSpPr>
            <a:spLocks noGrp="1"/>
          </p:cNvSpPr>
          <p:nvPr>
            <p:ph type="subTitle" idx="1"/>
          </p:nvPr>
        </p:nvSpPr>
        <p:spPr/>
        <p:txBody>
          <a:bodyPr/>
          <a:lstStyle/>
          <a:p>
            <a:endParaRPr lang="en-IN" dirty="0"/>
          </a:p>
        </p:txBody>
      </p:sp>
      <p:sp>
        <p:nvSpPr>
          <p:cNvPr id="4" name="Footer Placeholder 3"/>
          <p:cNvSpPr>
            <a:spLocks noGrp="1"/>
          </p:cNvSpPr>
          <p:nvPr>
            <p:ph type="ftr" sz="quarter" idx="11"/>
          </p:nvPr>
        </p:nvSpPr>
        <p:spPr/>
        <p:txBody>
          <a:bodyPr/>
          <a:lstStyle/>
          <a:p>
            <a:r>
              <a:rPr lang="en-US" dirty="0" smtClean="0"/>
              <a:t>Full Stack Web Development Lecture 1</a:t>
            </a:r>
            <a:endParaRPr lang="en-IN" dirty="0"/>
          </a:p>
        </p:txBody>
      </p:sp>
      <p:sp>
        <p:nvSpPr>
          <p:cNvPr id="5" name="Slide Number Placeholder 4"/>
          <p:cNvSpPr>
            <a:spLocks noGrp="1"/>
          </p:cNvSpPr>
          <p:nvPr>
            <p:ph type="sldNum" sz="quarter" idx="12"/>
          </p:nvPr>
        </p:nvSpPr>
        <p:spPr/>
        <p:txBody>
          <a:bodyPr/>
          <a:lstStyle/>
          <a:p>
            <a:fld id="{DB67E285-DA7E-45C3-B612-BD4F014DB728}" type="slidenum">
              <a:rPr lang="en-IN" smtClean="0"/>
              <a:t>1</a:t>
            </a:fld>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32656"/>
            <a:ext cx="30289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2011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a:t>
            </a:r>
            <a:endParaRPr lang="en-IN" dirty="0"/>
          </a:p>
        </p:txBody>
      </p:sp>
      <p:sp>
        <p:nvSpPr>
          <p:cNvPr id="3" name="Content Placeholder 2"/>
          <p:cNvSpPr>
            <a:spLocks noGrp="1"/>
          </p:cNvSpPr>
          <p:nvPr>
            <p:ph idx="1"/>
          </p:nvPr>
        </p:nvSpPr>
        <p:spPr>
          <a:xfrm>
            <a:off x="457200" y="1600200"/>
            <a:ext cx="4978896" cy="4525963"/>
          </a:xfrm>
        </p:spPr>
        <p:txBody>
          <a:bodyPr>
            <a:normAutofit fontScale="70000" lnSpcReduction="20000"/>
          </a:bodyPr>
          <a:lstStyle/>
          <a:p>
            <a:pPr algn="just"/>
            <a:r>
              <a:rPr lang="en-US" dirty="0"/>
              <a:t>Components are the most basic UI building block of an Angular app. </a:t>
            </a:r>
            <a:endParaRPr lang="en-US" dirty="0" smtClean="0"/>
          </a:p>
          <a:p>
            <a:pPr algn="just"/>
            <a:r>
              <a:rPr lang="en-US" dirty="0"/>
              <a:t> Each component consists of:</a:t>
            </a:r>
          </a:p>
          <a:p>
            <a:pPr marL="0" indent="0" algn="just">
              <a:buNone/>
            </a:pPr>
            <a:r>
              <a:rPr lang="en-US" dirty="0" smtClean="0"/>
              <a:t>	1. An </a:t>
            </a:r>
            <a:r>
              <a:rPr lang="en-US" dirty="0"/>
              <a:t>HTML template that </a:t>
            </a:r>
            <a:endParaRPr lang="en-US" dirty="0" smtClean="0"/>
          </a:p>
          <a:p>
            <a:pPr marL="0" indent="0" algn="just">
              <a:buNone/>
            </a:pPr>
            <a:r>
              <a:rPr lang="en-US" dirty="0"/>
              <a:t>	</a:t>
            </a:r>
            <a:r>
              <a:rPr lang="en-US" dirty="0" smtClean="0"/>
              <a:t>declares </a:t>
            </a:r>
            <a:r>
              <a:rPr lang="en-US" dirty="0"/>
              <a:t>what renders on the </a:t>
            </a:r>
            <a:endParaRPr lang="en-US" dirty="0" smtClean="0"/>
          </a:p>
          <a:p>
            <a:pPr marL="0" indent="0" algn="just">
              <a:buNone/>
            </a:pPr>
            <a:r>
              <a:rPr lang="en-US" dirty="0"/>
              <a:t>	</a:t>
            </a:r>
            <a:r>
              <a:rPr lang="en-US" dirty="0" smtClean="0"/>
              <a:t>page</a:t>
            </a:r>
            <a:endParaRPr lang="en-US" dirty="0"/>
          </a:p>
          <a:p>
            <a:pPr marL="0" indent="0" algn="just">
              <a:buNone/>
            </a:pPr>
            <a:r>
              <a:rPr lang="en-US" dirty="0" smtClean="0"/>
              <a:t>	2. A </a:t>
            </a:r>
            <a:r>
              <a:rPr lang="en-US" dirty="0" err="1"/>
              <a:t>TypeScript</a:t>
            </a:r>
            <a:r>
              <a:rPr lang="en-US" dirty="0"/>
              <a:t> class that defines </a:t>
            </a:r>
            <a:endParaRPr lang="en-US" dirty="0" smtClean="0"/>
          </a:p>
          <a:p>
            <a:pPr marL="0" indent="0" algn="just">
              <a:buNone/>
            </a:pPr>
            <a:r>
              <a:rPr lang="en-US" dirty="0"/>
              <a:t>	</a:t>
            </a:r>
            <a:r>
              <a:rPr lang="en-US" dirty="0" smtClean="0"/>
              <a:t>behavior</a:t>
            </a:r>
            <a:endParaRPr lang="en-US" dirty="0"/>
          </a:p>
          <a:p>
            <a:pPr marL="0" indent="0" algn="just">
              <a:buNone/>
            </a:pPr>
            <a:r>
              <a:rPr lang="en-US" dirty="0" smtClean="0"/>
              <a:t>	3. A </a:t>
            </a:r>
            <a:r>
              <a:rPr lang="en-US" dirty="0"/>
              <a:t>CSS selector that defines how </a:t>
            </a:r>
            <a:endParaRPr lang="en-US" dirty="0" smtClean="0"/>
          </a:p>
          <a:p>
            <a:pPr marL="0" indent="0" algn="just">
              <a:buNone/>
            </a:pPr>
            <a:r>
              <a:rPr lang="en-US" dirty="0"/>
              <a:t>	</a:t>
            </a:r>
            <a:r>
              <a:rPr lang="en-US" dirty="0" smtClean="0"/>
              <a:t>the </a:t>
            </a:r>
            <a:r>
              <a:rPr lang="en-US" dirty="0"/>
              <a:t>component is used in a </a:t>
            </a:r>
            <a:endParaRPr lang="en-US" dirty="0" smtClean="0"/>
          </a:p>
          <a:p>
            <a:pPr marL="0" indent="0" algn="just">
              <a:buNone/>
            </a:pPr>
            <a:r>
              <a:rPr lang="en-US" dirty="0"/>
              <a:t>	</a:t>
            </a:r>
            <a:r>
              <a:rPr lang="en-US" dirty="0" smtClean="0"/>
              <a:t>template</a:t>
            </a:r>
            <a:endParaRPr lang="en-US" dirty="0"/>
          </a:p>
          <a:p>
            <a:pPr marL="0" indent="0" algn="just">
              <a:buNone/>
            </a:pPr>
            <a:r>
              <a:rPr lang="en-US" dirty="0" smtClean="0"/>
              <a:t>	4. Optionally</a:t>
            </a:r>
            <a:r>
              <a:rPr lang="en-US" dirty="0"/>
              <a:t>, CSS styles applied to </a:t>
            </a:r>
            <a:endParaRPr lang="en-US" dirty="0" smtClean="0"/>
          </a:p>
          <a:p>
            <a:pPr marL="0" indent="0" algn="just">
              <a:buNone/>
            </a:pPr>
            <a:r>
              <a:rPr lang="en-US" dirty="0"/>
              <a:t>	</a:t>
            </a:r>
            <a:r>
              <a:rPr lang="en-US" dirty="0" smtClean="0"/>
              <a:t>the </a:t>
            </a:r>
            <a:r>
              <a:rPr lang="en-US" dirty="0"/>
              <a:t>template</a:t>
            </a:r>
          </a:p>
          <a:p>
            <a:endParaRPr lang="en-IN"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10</a:t>
            </a:fld>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1772816"/>
            <a:ext cx="3447082"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6518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a:t>
            </a:r>
            <a:endParaRPr lang="en-IN" dirty="0"/>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11</a:t>
            </a:fld>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68760"/>
            <a:ext cx="8496944" cy="5409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16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a:t>
            </a:r>
            <a:endParaRPr lang="en-IN" dirty="0"/>
          </a:p>
        </p:txBody>
      </p:sp>
      <p:sp>
        <p:nvSpPr>
          <p:cNvPr id="3" name="Content Placeholder 2"/>
          <p:cNvSpPr>
            <a:spLocks noGrp="1"/>
          </p:cNvSpPr>
          <p:nvPr>
            <p:ph idx="1"/>
          </p:nvPr>
        </p:nvSpPr>
        <p:spPr>
          <a:xfrm>
            <a:off x="457200" y="1600200"/>
            <a:ext cx="4762872" cy="4525963"/>
          </a:xfrm>
        </p:spPr>
        <p:txBody>
          <a:bodyPr/>
          <a:lstStyle/>
          <a:p>
            <a:r>
              <a:rPr lang="en-US" dirty="0"/>
              <a:t>a template is a blueprint for a fragment of a user interface (UI</a:t>
            </a:r>
            <a:r>
              <a:rPr lang="en-US" dirty="0" smtClean="0"/>
              <a:t>).</a:t>
            </a:r>
          </a:p>
          <a:p>
            <a:r>
              <a:rPr lang="en-US" dirty="0"/>
              <a:t>Templates are written in </a:t>
            </a:r>
            <a:r>
              <a:rPr lang="en-US" dirty="0" smtClean="0"/>
              <a:t>HTML.</a:t>
            </a:r>
          </a:p>
          <a:p>
            <a:r>
              <a:rPr lang="en-US" dirty="0"/>
              <a:t>tells Angular how to render the component.</a:t>
            </a:r>
            <a:endParaRPr lang="en-IN"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12</a:t>
            </a:fld>
            <a:endParaRPr lang="en-I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342859"/>
            <a:ext cx="3816424" cy="317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877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IN" dirty="0"/>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13</a:t>
            </a:fld>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12777"/>
            <a:ext cx="8928991"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7979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Pipe/Filter</a:t>
            </a:r>
            <a:endParaRPr lang="en-IN" dirty="0"/>
          </a:p>
        </p:txBody>
      </p:sp>
      <p:sp>
        <p:nvSpPr>
          <p:cNvPr id="3" name="Content Placeholder 2"/>
          <p:cNvSpPr>
            <a:spLocks noGrp="1"/>
          </p:cNvSpPr>
          <p:nvPr>
            <p:ph idx="1"/>
          </p:nvPr>
        </p:nvSpPr>
        <p:spPr>
          <a:xfrm>
            <a:off x="457200" y="1600201"/>
            <a:ext cx="8229600" cy="820688"/>
          </a:xfrm>
        </p:spPr>
        <p:txBody>
          <a:bodyPr>
            <a:normAutofit fontScale="55000" lnSpcReduction="20000"/>
          </a:bodyPr>
          <a:lstStyle/>
          <a:p>
            <a:r>
              <a:rPr lang="en-US" dirty="0"/>
              <a:t>Angular Pipes </a:t>
            </a:r>
            <a:r>
              <a:rPr lang="en-US" dirty="0" smtClean="0"/>
              <a:t>take data as input and transform it into an output.</a:t>
            </a:r>
          </a:p>
          <a:p>
            <a:r>
              <a:rPr lang="en-US" dirty="0" smtClean="0"/>
              <a:t>The pipes purpose is to allow the transformation of an existing value and reusability.</a:t>
            </a:r>
            <a:r>
              <a:rPr lang="en-US" dirty="0"/>
              <a:t> </a:t>
            </a:r>
            <a:endParaRPr lang="en-IN"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14</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901" y="2348880"/>
            <a:ext cx="7027882" cy="4190366"/>
          </a:xfrm>
          <a:prstGeom prst="rect">
            <a:avLst/>
          </a:prstGeom>
        </p:spPr>
      </p:pic>
    </p:spTree>
    <p:extLst>
      <p:ext uri="{BB962C8B-B14F-4D97-AF65-F5344CB8AC3E}">
        <p14:creationId xmlns:p14="http://schemas.microsoft.com/office/powerpoint/2010/main" val="2060998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Pipe/Filter</a:t>
            </a:r>
            <a:endParaRPr lang="en-IN" dirty="0"/>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15</a:t>
            </a:fld>
            <a:endParaRPr lang="en-IN"/>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83877"/>
            <a:ext cx="8712968" cy="4997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050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IN" dirty="0"/>
          </a:p>
        </p:txBody>
      </p:sp>
      <p:sp>
        <p:nvSpPr>
          <p:cNvPr id="3" name="Content Placeholder 2"/>
          <p:cNvSpPr>
            <a:spLocks noGrp="1"/>
          </p:cNvSpPr>
          <p:nvPr>
            <p:ph idx="1"/>
          </p:nvPr>
        </p:nvSpPr>
        <p:spPr>
          <a:xfrm>
            <a:off x="457200" y="1600201"/>
            <a:ext cx="8003232" cy="1828800"/>
          </a:xfrm>
        </p:spPr>
        <p:txBody>
          <a:bodyPr>
            <a:normAutofit/>
          </a:bodyPr>
          <a:lstStyle/>
          <a:p>
            <a:r>
              <a:rPr lang="en-US" dirty="0"/>
              <a:t>Data binding deals with how to bind your data from component to HTML DOM elements (Templates). </a:t>
            </a:r>
            <a:endParaRPr lang="en-IN"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16</a:t>
            </a:fld>
            <a:endParaRPr lang="en-IN"/>
          </a:p>
        </p:txBody>
      </p:sp>
      <p:pic>
        <p:nvPicPr>
          <p:cNvPr id="13314" name="Picture 2" descr="AngularJS: Developer Guide: Data Bin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501008"/>
            <a:ext cx="3810000" cy="2644899"/>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AngularJS: Developer Guide: Data Bin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429000"/>
            <a:ext cx="3810000" cy="2762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084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IN" dirty="0"/>
          </a:p>
        </p:txBody>
      </p:sp>
      <p:sp>
        <p:nvSpPr>
          <p:cNvPr id="3" name="Content Placeholder 2"/>
          <p:cNvSpPr>
            <a:spLocks noGrp="1"/>
          </p:cNvSpPr>
          <p:nvPr>
            <p:ph idx="1"/>
          </p:nvPr>
        </p:nvSpPr>
        <p:spPr>
          <a:xfrm>
            <a:off x="457200" y="1600200"/>
            <a:ext cx="4546848" cy="4525963"/>
          </a:xfrm>
        </p:spPr>
        <p:txBody>
          <a:bodyPr>
            <a:normAutofit fontScale="62500" lnSpcReduction="20000"/>
          </a:bodyPr>
          <a:lstStyle/>
          <a:p>
            <a:r>
              <a:rPr lang="en-US" dirty="0"/>
              <a:t>Directives in Angular are a fundamental development </a:t>
            </a:r>
            <a:r>
              <a:rPr lang="en-US" dirty="0" smtClean="0"/>
              <a:t>concept.</a:t>
            </a:r>
          </a:p>
          <a:p>
            <a:r>
              <a:rPr lang="en-US" dirty="0"/>
              <a:t>Directives are defined as classes that can add new behavior to the elements in the template or modify existing behavior</a:t>
            </a:r>
            <a:r>
              <a:rPr lang="en-US" dirty="0" smtClean="0"/>
              <a:t>.</a:t>
            </a:r>
          </a:p>
          <a:p>
            <a:r>
              <a:rPr lang="en-US" dirty="0"/>
              <a:t>The purpose of Directives in Angular is to maneuver the DOM, be it by adding new elements to DOM or removing elements and even changing the appearance of the DOM elements</a:t>
            </a:r>
            <a:r>
              <a:rPr lang="en-US" dirty="0" smtClean="0"/>
              <a:t>.</a:t>
            </a:r>
          </a:p>
          <a:p>
            <a:r>
              <a:rPr lang="en-US" dirty="0"/>
              <a:t>Directives have a name and can be predefined or custom-defined so that they can be called anything. Depending on the predefined directive, its use is determined – attribute, comment, element, or class.</a:t>
            </a:r>
            <a:endParaRPr lang="en-IN"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17</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2204864"/>
            <a:ext cx="32766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9989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Directives</a:t>
            </a:r>
            <a:endParaRPr lang="en-IN" dirty="0"/>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18</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268760"/>
            <a:ext cx="6696744" cy="5133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139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Validators</a:t>
            </a:r>
            <a:endParaRPr lang="en-IN" dirty="0"/>
          </a:p>
        </p:txBody>
      </p:sp>
      <p:sp>
        <p:nvSpPr>
          <p:cNvPr id="3" name="Content Placeholder 2"/>
          <p:cNvSpPr>
            <a:spLocks noGrp="1"/>
          </p:cNvSpPr>
          <p:nvPr>
            <p:ph idx="1"/>
          </p:nvPr>
        </p:nvSpPr>
        <p:spPr>
          <a:xfrm>
            <a:off x="457200" y="1600200"/>
            <a:ext cx="4546848" cy="4525963"/>
          </a:xfrm>
        </p:spPr>
        <p:txBody>
          <a:bodyPr>
            <a:normAutofit fontScale="77500" lnSpcReduction="20000"/>
          </a:bodyPr>
          <a:lstStyle/>
          <a:p>
            <a:r>
              <a:rPr lang="en-US" dirty="0"/>
              <a:t>Forms are an essential part of every Angular application and necessary to get data from the user</a:t>
            </a:r>
            <a:r>
              <a:rPr lang="en-US" dirty="0" smtClean="0"/>
              <a:t>.</a:t>
            </a:r>
          </a:p>
          <a:p>
            <a:r>
              <a:rPr lang="en-US" dirty="0"/>
              <a:t>collected data is only valuable if the quality is right - means if it meets our criteria</a:t>
            </a:r>
            <a:r>
              <a:rPr lang="en-US" dirty="0" smtClean="0"/>
              <a:t>.</a:t>
            </a:r>
          </a:p>
          <a:p>
            <a:r>
              <a:rPr lang="en-US" dirty="0" smtClean="0"/>
              <a:t>For example, email data should match the format as: any </a:t>
            </a:r>
            <a:r>
              <a:rPr lang="en-US" dirty="0" err="1" smtClean="0"/>
              <a:t>combinationation</a:t>
            </a:r>
            <a:r>
              <a:rPr lang="en-US" dirty="0" smtClean="0"/>
              <a:t> of digits or alphabet and dots and @ , then followed by domain name</a:t>
            </a:r>
            <a:endParaRPr lang="en-IN"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19</a:t>
            </a:fld>
            <a:endParaRPr lang="en-IN"/>
          </a:p>
        </p:txBody>
      </p:sp>
      <p:sp>
        <p:nvSpPr>
          <p:cNvPr id="6" name="TextBox 5"/>
          <p:cNvSpPr txBox="1"/>
          <p:nvPr/>
        </p:nvSpPr>
        <p:spPr>
          <a:xfrm>
            <a:off x="5436096" y="2574196"/>
            <a:ext cx="295232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sam123@gmail.com</a:t>
            </a:r>
            <a:endParaRPr lang="en-IN" dirty="0"/>
          </a:p>
        </p:txBody>
      </p:sp>
      <p:sp>
        <p:nvSpPr>
          <p:cNvPr id="7" name="TextBox 6"/>
          <p:cNvSpPr txBox="1"/>
          <p:nvPr/>
        </p:nvSpPr>
        <p:spPr>
          <a:xfrm>
            <a:off x="5364088" y="4077072"/>
            <a:ext cx="309634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Xzs.dfge.123</a:t>
            </a:r>
            <a:endParaRPr lang="en-IN" dirty="0"/>
          </a:p>
        </p:txBody>
      </p:sp>
      <p:cxnSp>
        <p:nvCxnSpPr>
          <p:cNvPr id="9" name="Straight Arrow Connector 8"/>
          <p:cNvCxnSpPr/>
          <p:nvPr/>
        </p:nvCxnSpPr>
        <p:spPr>
          <a:xfrm flipH="1">
            <a:off x="7164288" y="1844824"/>
            <a:ext cx="216024" cy="7293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72200" y="1484784"/>
            <a:ext cx="1584176" cy="369332"/>
          </a:xfrm>
          <a:prstGeom prst="rect">
            <a:avLst/>
          </a:prstGeom>
          <a:noFill/>
        </p:spPr>
        <p:txBody>
          <a:bodyPr wrap="square" rtlCol="0">
            <a:spAutoFit/>
          </a:bodyPr>
          <a:lstStyle/>
          <a:p>
            <a:r>
              <a:rPr lang="en-IN" dirty="0" smtClean="0"/>
              <a:t>Correct format</a:t>
            </a:r>
            <a:endParaRPr lang="en-IN" dirty="0"/>
          </a:p>
        </p:txBody>
      </p:sp>
      <p:cxnSp>
        <p:nvCxnSpPr>
          <p:cNvPr id="12" name="Straight Arrow Connector 11"/>
          <p:cNvCxnSpPr>
            <a:endCxn id="7" idx="2"/>
          </p:cNvCxnSpPr>
          <p:nvPr/>
        </p:nvCxnSpPr>
        <p:spPr>
          <a:xfrm flipH="1" flipV="1">
            <a:off x="6912260" y="4446404"/>
            <a:ext cx="684076" cy="998820"/>
          </a:xfrm>
          <a:prstGeom prst="straightConnector1">
            <a:avLst/>
          </a:prstGeom>
          <a:ln w="28575">
            <a:tailEnd type="arrow"/>
          </a:ln>
        </p:spPr>
        <p:style>
          <a:lnRef idx="1">
            <a:schemeClr val="accent6"/>
          </a:lnRef>
          <a:fillRef idx="0">
            <a:schemeClr val="accent6"/>
          </a:fillRef>
          <a:effectRef idx="0">
            <a:schemeClr val="accent6"/>
          </a:effectRef>
          <a:fontRef idx="minor">
            <a:schemeClr val="tx1"/>
          </a:fontRef>
        </p:style>
      </p:cxnSp>
      <p:sp>
        <p:nvSpPr>
          <p:cNvPr id="13" name="TextBox 12"/>
          <p:cNvSpPr txBox="1"/>
          <p:nvPr/>
        </p:nvSpPr>
        <p:spPr>
          <a:xfrm>
            <a:off x="6660232" y="5435932"/>
            <a:ext cx="1584176" cy="369332"/>
          </a:xfrm>
          <a:prstGeom prst="rect">
            <a:avLst/>
          </a:prstGeom>
          <a:noFill/>
        </p:spPr>
        <p:txBody>
          <a:bodyPr wrap="square" rtlCol="0">
            <a:spAutoFit/>
          </a:bodyPr>
          <a:lstStyle/>
          <a:p>
            <a:r>
              <a:rPr lang="en-IN" dirty="0" smtClean="0">
                <a:solidFill>
                  <a:srgbClr val="FF0000"/>
                </a:solidFill>
              </a:rPr>
              <a:t>wrong format</a:t>
            </a:r>
            <a:endParaRPr lang="en-IN" dirty="0">
              <a:solidFill>
                <a:srgbClr val="FF0000"/>
              </a:solidFill>
            </a:endParaRPr>
          </a:p>
        </p:txBody>
      </p:sp>
    </p:spTree>
    <p:extLst>
      <p:ext uri="{BB962C8B-B14F-4D97-AF65-F5344CB8AC3E}">
        <p14:creationId xmlns:p14="http://schemas.microsoft.com/office/powerpoint/2010/main" val="2335524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Framework?</a:t>
            </a:r>
            <a:endParaRPr lang="en-IN" dirty="0"/>
          </a:p>
        </p:txBody>
      </p:sp>
      <p:sp>
        <p:nvSpPr>
          <p:cNvPr id="3" name="Content Placeholder 2"/>
          <p:cNvSpPr>
            <a:spLocks noGrp="1"/>
          </p:cNvSpPr>
          <p:nvPr>
            <p:ph idx="1"/>
          </p:nvPr>
        </p:nvSpPr>
        <p:spPr/>
        <p:txBody>
          <a:bodyPr/>
          <a:lstStyle/>
          <a:p>
            <a:r>
              <a:rPr lang="en-IN" dirty="0" smtClean="0"/>
              <a:t>It reduce development time and increases productivity.</a:t>
            </a:r>
          </a:p>
          <a:p>
            <a:r>
              <a:rPr lang="en-IN" dirty="0" smtClean="0"/>
              <a:t>It remove complexity from design.</a:t>
            </a:r>
          </a:p>
          <a:p>
            <a:r>
              <a:rPr lang="en-IN" dirty="0" smtClean="0"/>
              <a:t>It provides reusable components</a:t>
            </a:r>
          </a:p>
          <a:p>
            <a:r>
              <a:rPr lang="en-IN" dirty="0" smtClean="0"/>
              <a:t>Problem finding and problem isolation becomes very easy.</a:t>
            </a:r>
            <a:endParaRPr lang="en-IN"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2</a:t>
            </a:fld>
            <a:endParaRPr lang="en-IN"/>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8" y="332656"/>
            <a:ext cx="1732806" cy="866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2809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Validators</a:t>
            </a:r>
            <a:endParaRPr lang="en-IN" dirty="0"/>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20</a:t>
            </a:fld>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8064896"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8386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IN" dirty="0"/>
          </a:p>
        </p:txBody>
      </p:sp>
      <p:sp>
        <p:nvSpPr>
          <p:cNvPr id="3" name="Content Placeholder 2"/>
          <p:cNvSpPr>
            <a:spLocks noGrp="1"/>
          </p:cNvSpPr>
          <p:nvPr>
            <p:ph idx="1"/>
          </p:nvPr>
        </p:nvSpPr>
        <p:spPr>
          <a:xfrm>
            <a:off x="457200" y="1600201"/>
            <a:ext cx="8229600" cy="2116832"/>
          </a:xfrm>
        </p:spPr>
        <p:txBody>
          <a:bodyPr>
            <a:normAutofit fontScale="77500" lnSpcReduction="20000"/>
          </a:bodyPr>
          <a:lstStyle/>
          <a:p>
            <a:r>
              <a:rPr lang="en-US" dirty="0"/>
              <a:t>Angular services are objects that get instantiated just once during the lifetime of an application</a:t>
            </a:r>
            <a:r>
              <a:rPr lang="en-US" dirty="0" smtClean="0"/>
              <a:t>.</a:t>
            </a:r>
          </a:p>
          <a:p>
            <a:r>
              <a:rPr lang="en-US" dirty="0"/>
              <a:t>They contain methods that maintain data throughout the life of an </a:t>
            </a:r>
            <a:r>
              <a:rPr lang="en-US" dirty="0" smtClean="0"/>
              <a:t>application.</a:t>
            </a:r>
          </a:p>
          <a:p>
            <a:r>
              <a:rPr lang="en-US" dirty="0"/>
              <a:t> data is available all the time. </a:t>
            </a:r>
            <a:br>
              <a:rPr lang="en-US" dirty="0"/>
            </a:br>
            <a:endParaRPr lang="en-IN"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21</a:t>
            </a:fld>
            <a:endParaRPr lang="en-IN"/>
          </a:p>
        </p:txBody>
      </p:sp>
      <p:pic>
        <p:nvPicPr>
          <p:cNvPr id="4098" name="Picture 2" descr="Angular_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443310"/>
            <a:ext cx="8064896" cy="2794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761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Services</a:t>
            </a:r>
            <a:endParaRPr lang="en-IN"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22</a:t>
            </a:fld>
            <a:endParaRPr lang="en-IN"/>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43899"/>
            <a:ext cx="8229600" cy="363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56562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Dependency Injective</a:t>
            </a:r>
            <a:endParaRPr lang="en-IN" dirty="0"/>
          </a:p>
        </p:txBody>
      </p:sp>
      <p:sp>
        <p:nvSpPr>
          <p:cNvPr id="3" name="Content Placeholder 2"/>
          <p:cNvSpPr>
            <a:spLocks noGrp="1"/>
          </p:cNvSpPr>
          <p:nvPr>
            <p:ph idx="1"/>
          </p:nvPr>
        </p:nvSpPr>
        <p:spPr>
          <a:xfrm>
            <a:off x="457200" y="1600201"/>
            <a:ext cx="4906888" cy="4493096"/>
          </a:xfrm>
        </p:spPr>
        <p:txBody>
          <a:bodyPr>
            <a:normAutofit fontScale="70000" lnSpcReduction="20000"/>
          </a:bodyPr>
          <a:lstStyle/>
          <a:p>
            <a:r>
              <a:rPr lang="en-US" dirty="0"/>
              <a:t>dependency injection is what makes a class independent of its dependencies. </a:t>
            </a:r>
            <a:endParaRPr lang="en-US" dirty="0" smtClean="0"/>
          </a:p>
          <a:p>
            <a:r>
              <a:rPr lang="en-US" dirty="0"/>
              <a:t>Dependency injection enables the creation of dependent objects outside of a class while providing those very objects to a class in numerous ways</a:t>
            </a:r>
            <a:r>
              <a:rPr lang="en-US" dirty="0" smtClean="0"/>
              <a:t>.</a:t>
            </a:r>
          </a:p>
          <a:p>
            <a:r>
              <a:rPr lang="en-US" dirty="0"/>
              <a:t>Consider two classes, A and B. Let’s assume that class A uses the objects of class B. Normally, in OOPS, an instance of class B is created so that class A can access the objects. Using DI, we move the creation and binding of the dependent objects outside of the class that depend on them. </a:t>
            </a:r>
            <a:endParaRPr lang="en-IN"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23</a:t>
            </a:fld>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461" y="1772816"/>
            <a:ext cx="3905051"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731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Dependency Injection</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2060848"/>
            <a:ext cx="8856984" cy="4104456"/>
          </a:xfrm>
        </p:spPr>
      </p:pic>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24</a:t>
            </a:fld>
            <a:endParaRPr lang="en-IN"/>
          </a:p>
        </p:txBody>
      </p:sp>
    </p:spTree>
    <p:extLst>
      <p:ext uri="{BB962C8B-B14F-4D97-AF65-F5344CB8AC3E}">
        <p14:creationId xmlns:p14="http://schemas.microsoft.com/office/powerpoint/2010/main" val="616422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Installation</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IN" dirty="0"/>
              <a:t>Download Node JS: https://nodejs.org/en/download/</a:t>
            </a:r>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25</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731170"/>
            <a:ext cx="8352928" cy="3578150"/>
          </a:xfrm>
          <a:prstGeom prst="rect">
            <a:avLst/>
          </a:prstGeom>
        </p:spPr>
      </p:pic>
    </p:spTree>
    <p:extLst>
      <p:ext uri="{BB962C8B-B14F-4D97-AF65-F5344CB8AC3E}">
        <p14:creationId xmlns:p14="http://schemas.microsoft.com/office/powerpoint/2010/main" val="1409925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Angular Installation</a:t>
            </a:r>
          </a:p>
        </p:txBody>
      </p:sp>
      <p:sp>
        <p:nvSpPr>
          <p:cNvPr id="3" name="Content Placeholder 2"/>
          <p:cNvSpPr>
            <a:spLocks noGrp="1"/>
          </p:cNvSpPr>
          <p:nvPr>
            <p:ph idx="1"/>
          </p:nvPr>
        </p:nvSpPr>
        <p:spPr/>
        <p:txBody>
          <a:bodyPr/>
          <a:lstStyle/>
          <a:p>
            <a:pPr marL="0" indent="0">
              <a:buNone/>
            </a:pPr>
            <a:r>
              <a:rPr lang="en-IN" dirty="0" smtClean="0"/>
              <a:t>2. Install Node JS: </a:t>
            </a:r>
            <a:endParaRPr lang="en-IN"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26</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204864"/>
            <a:ext cx="4716780" cy="3710940"/>
          </a:xfrm>
          <a:prstGeom prst="rect">
            <a:avLst/>
          </a:prstGeom>
        </p:spPr>
      </p:pic>
    </p:spTree>
    <p:extLst>
      <p:ext uri="{BB962C8B-B14F-4D97-AF65-F5344CB8AC3E}">
        <p14:creationId xmlns:p14="http://schemas.microsoft.com/office/powerpoint/2010/main" val="1231960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Angular Installation</a:t>
            </a:r>
          </a:p>
        </p:txBody>
      </p:sp>
      <p:sp>
        <p:nvSpPr>
          <p:cNvPr id="3" name="Content Placeholder 2"/>
          <p:cNvSpPr>
            <a:spLocks noGrp="1"/>
          </p:cNvSpPr>
          <p:nvPr>
            <p:ph idx="1"/>
          </p:nvPr>
        </p:nvSpPr>
        <p:spPr/>
        <p:txBody>
          <a:bodyPr/>
          <a:lstStyle/>
          <a:p>
            <a:pPr marL="514350" indent="-514350">
              <a:buAutoNum type="arabicPeriod" startAt="3"/>
            </a:pPr>
            <a:r>
              <a:rPr lang="en-IN" dirty="0" smtClean="0"/>
              <a:t>After installation a package manager tool for Node is available: </a:t>
            </a:r>
            <a:r>
              <a:rPr lang="en-IN" b="1" dirty="0" err="1" smtClean="0">
                <a:solidFill>
                  <a:srgbClr val="FF0000"/>
                </a:solidFill>
              </a:rPr>
              <a:t>npm</a:t>
            </a:r>
            <a:r>
              <a:rPr lang="en-IN" dirty="0"/>
              <a:t> </a:t>
            </a:r>
            <a:r>
              <a:rPr lang="en-IN" dirty="0" smtClean="0"/>
              <a:t>(node package manager)</a:t>
            </a:r>
          </a:p>
          <a:p>
            <a:pPr marL="514350" indent="-514350">
              <a:buAutoNum type="arabicPeriod" startAt="3"/>
            </a:pPr>
            <a:r>
              <a:rPr lang="en-IN" dirty="0" err="1"/>
              <a:t>n</a:t>
            </a:r>
            <a:r>
              <a:rPr lang="en-IN" dirty="0" err="1" smtClean="0"/>
              <a:t>pm</a:t>
            </a:r>
            <a:r>
              <a:rPr lang="en-IN" dirty="0" smtClean="0"/>
              <a:t> is used install all the packages required for web application development.</a:t>
            </a:r>
          </a:p>
          <a:p>
            <a:pPr marL="514350" indent="-514350">
              <a:buAutoNum type="arabicPeriod" startAt="3"/>
            </a:pPr>
            <a:r>
              <a:rPr lang="en-IN" b="1" dirty="0" smtClean="0">
                <a:solidFill>
                  <a:srgbClr val="FF0000"/>
                </a:solidFill>
              </a:rPr>
              <a:t>Angular cli </a:t>
            </a:r>
            <a:r>
              <a:rPr lang="en-IN" dirty="0" smtClean="0"/>
              <a:t>can be installed using </a:t>
            </a:r>
            <a:r>
              <a:rPr lang="en-IN" dirty="0" err="1" smtClean="0"/>
              <a:t>npm</a:t>
            </a:r>
            <a:r>
              <a:rPr lang="en-IN" dirty="0" smtClean="0"/>
              <a:t>.</a:t>
            </a:r>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27</a:t>
            </a:fld>
            <a:endParaRPr lang="en-IN"/>
          </a:p>
        </p:txBody>
      </p:sp>
    </p:spTree>
    <p:extLst>
      <p:ext uri="{BB962C8B-B14F-4D97-AF65-F5344CB8AC3E}">
        <p14:creationId xmlns:p14="http://schemas.microsoft.com/office/powerpoint/2010/main" val="36554318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Angular Installation</a:t>
            </a:r>
          </a:p>
        </p:txBody>
      </p:sp>
      <p:sp>
        <p:nvSpPr>
          <p:cNvPr id="3" name="Content Placeholder 2"/>
          <p:cNvSpPr>
            <a:spLocks noGrp="1"/>
          </p:cNvSpPr>
          <p:nvPr>
            <p:ph idx="1"/>
          </p:nvPr>
        </p:nvSpPr>
        <p:spPr/>
        <p:txBody>
          <a:bodyPr/>
          <a:lstStyle/>
          <a:p>
            <a:pPr marL="0" indent="0">
              <a:buNone/>
            </a:pPr>
            <a:r>
              <a:rPr lang="en-IN" dirty="0" smtClean="0"/>
              <a:t>6. Check whether Node is properly installed or not:</a:t>
            </a:r>
            <a:r>
              <a:rPr lang="en-IN" dirty="0"/>
              <a:t> </a:t>
            </a:r>
            <a:r>
              <a:rPr lang="en-IN" dirty="0" smtClean="0"/>
              <a:t>In command prompt type </a:t>
            </a:r>
            <a:r>
              <a:rPr lang="en-IN" dirty="0" err="1" smtClean="0"/>
              <a:t>type</a:t>
            </a:r>
            <a:r>
              <a:rPr lang="en-IN" dirty="0" smtClean="0"/>
              <a:t> command</a:t>
            </a:r>
          </a:p>
          <a:p>
            <a:pPr marL="0" indent="0">
              <a:buNone/>
            </a:pPr>
            <a:r>
              <a:rPr lang="en-IN" dirty="0" smtClean="0"/>
              <a:t>C:\&gt;npm --</a:t>
            </a:r>
            <a:r>
              <a:rPr lang="en-IN" dirty="0" err="1" smtClean="0"/>
              <a:t>verssion</a:t>
            </a:r>
            <a:endParaRPr lang="en-IN" dirty="0" smtClean="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28</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429000"/>
            <a:ext cx="5616624" cy="2606778"/>
          </a:xfrm>
          <a:prstGeom prst="rect">
            <a:avLst/>
          </a:prstGeom>
        </p:spPr>
      </p:pic>
    </p:spTree>
    <p:extLst>
      <p:ext uri="{BB962C8B-B14F-4D97-AF65-F5344CB8AC3E}">
        <p14:creationId xmlns:p14="http://schemas.microsoft.com/office/powerpoint/2010/main" val="28749403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Angular Installation</a:t>
            </a:r>
          </a:p>
        </p:txBody>
      </p:sp>
      <p:sp>
        <p:nvSpPr>
          <p:cNvPr id="3" name="Content Placeholder 2"/>
          <p:cNvSpPr>
            <a:spLocks noGrp="1"/>
          </p:cNvSpPr>
          <p:nvPr>
            <p:ph idx="1"/>
          </p:nvPr>
        </p:nvSpPr>
        <p:spPr/>
        <p:txBody>
          <a:bodyPr/>
          <a:lstStyle/>
          <a:p>
            <a:pPr marL="0" indent="0">
              <a:buNone/>
            </a:pPr>
            <a:r>
              <a:rPr lang="en-IN" dirty="0" smtClean="0"/>
              <a:t>7. To know all available command for </a:t>
            </a:r>
            <a:r>
              <a:rPr lang="en-IN" dirty="0" err="1" smtClean="0"/>
              <a:t>npm</a:t>
            </a:r>
            <a:r>
              <a:rPr lang="en-IN" dirty="0" smtClean="0"/>
              <a:t> type</a:t>
            </a:r>
          </a:p>
          <a:p>
            <a:pPr marL="0" indent="0">
              <a:buNone/>
            </a:pPr>
            <a:r>
              <a:rPr lang="en-IN" dirty="0" smtClean="0"/>
              <a:t>C:\&gt; </a:t>
            </a:r>
            <a:r>
              <a:rPr lang="en-IN" dirty="0" err="1" smtClean="0"/>
              <a:t>npm</a:t>
            </a:r>
            <a:r>
              <a:rPr lang="en-IN" dirty="0" smtClean="0"/>
              <a:t> help</a:t>
            </a:r>
            <a:endParaRPr lang="en-IN"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29</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780928"/>
            <a:ext cx="7632848" cy="3528392"/>
          </a:xfrm>
          <a:prstGeom prst="rect">
            <a:avLst/>
          </a:prstGeom>
        </p:spPr>
      </p:pic>
    </p:spTree>
    <p:extLst>
      <p:ext uri="{BB962C8B-B14F-4D97-AF65-F5344CB8AC3E}">
        <p14:creationId xmlns:p14="http://schemas.microsoft.com/office/powerpoint/2010/main" val="436633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Angular?</a:t>
            </a:r>
            <a:endParaRPr lang="en-IN" dirty="0"/>
          </a:p>
        </p:txBody>
      </p:sp>
      <p:sp>
        <p:nvSpPr>
          <p:cNvPr id="3" name="Content Placeholder 2"/>
          <p:cNvSpPr>
            <a:spLocks noGrp="1"/>
          </p:cNvSpPr>
          <p:nvPr>
            <p:ph idx="1"/>
          </p:nvPr>
        </p:nvSpPr>
        <p:spPr/>
        <p:txBody>
          <a:bodyPr>
            <a:normAutofit lnSpcReduction="10000"/>
          </a:bodyPr>
          <a:lstStyle/>
          <a:p>
            <a:r>
              <a:rPr lang="en-US" dirty="0"/>
              <a:t>Angular is a platform and framework for building single-page client applications using HTML and </a:t>
            </a:r>
            <a:r>
              <a:rPr lang="en-US" dirty="0" err="1"/>
              <a:t>TypeScript</a:t>
            </a:r>
            <a:r>
              <a:rPr lang="en-US" dirty="0" smtClean="0"/>
              <a:t>.</a:t>
            </a:r>
          </a:p>
          <a:p>
            <a:r>
              <a:rPr lang="en-US" dirty="0"/>
              <a:t>Angular is written in </a:t>
            </a:r>
            <a:r>
              <a:rPr lang="en-US" dirty="0" err="1" smtClean="0"/>
              <a:t>TypeScript</a:t>
            </a:r>
            <a:r>
              <a:rPr lang="en-US" dirty="0" smtClean="0"/>
              <a:t>.</a:t>
            </a:r>
          </a:p>
          <a:p>
            <a:r>
              <a:rPr lang="en-US" dirty="0"/>
              <a:t> It implements core and optional functionality as a set of </a:t>
            </a:r>
            <a:r>
              <a:rPr lang="en-US" dirty="0" err="1"/>
              <a:t>TypeScript</a:t>
            </a:r>
            <a:r>
              <a:rPr lang="en-US" dirty="0"/>
              <a:t> libraries that you import into your applications</a:t>
            </a:r>
            <a:r>
              <a:rPr lang="en-US" dirty="0" smtClean="0"/>
              <a:t>.</a:t>
            </a:r>
          </a:p>
          <a:p>
            <a:r>
              <a:rPr lang="en-US" dirty="0" smtClean="0"/>
              <a:t>It helps you to structure your code, separate your concern and remove trivial code.</a:t>
            </a:r>
            <a:endParaRPr lang="en-IN"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3</a:t>
            </a:fld>
            <a:endParaRPr lang="en-IN"/>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2656"/>
            <a:ext cx="1944644" cy="97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78125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3059832" y="2708920"/>
            <a:ext cx="576064"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a:t>Angular Installation</a:t>
            </a:r>
          </a:p>
        </p:txBody>
      </p:sp>
      <p:sp>
        <p:nvSpPr>
          <p:cNvPr id="3" name="Content Placeholder 2"/>
          <p:cNvSpPr>
            <a:spLocks noGrp="1"/>
          </p:cNvSpPr>
          <p:nvPr>
            <p:ph idx="1"/>
          </p:nvPr>
        </p:nvSpPr>
        <p:spPr/>
        <p:txBody>
          <a:bodyPr/>
          <a:lstStyle/>
          <a:p>
            <a:pPr marL="0" indent="0">
              <a:buNone/>
            </a:pPr>
            <a:r>
              <a:rPr lang="en-IN" dirty="0"/>
              <a:t>8</a:t>
            </a:r>
            <a:r>
              <a:rPr lang="en-IN" dirty="0" smtClean="0"/>
              <a:t>. </a:t>
            </a:r>
            <a:r>
              <a:rPr lang="en-IN" b="1" dirty="0" smtClean="0">
                <a:solidFill>
                  <a:srgbClr val="FF0000"/>
                </a:solidFill>
              </a:rPr>
              <a:t>Install Angular CLI</a:t>
            </a:r>
            <a:r>
              <a:rPr lang="en-IN" dirty="0" smtClean="0"/>
              <a:t>: type the following command in command </a:t>
            </a:r>
            <a:r>
              <a:rPr lang="en-IN" dirty="0" err="1" smtClean="0"/>
              <a:t>propmt</a:t>
            </a:r>
            <a:endParaRPr lang="en-IN" dirty="0" smtClean="0"/>
          </a:p>
          <a:p>
            <a:pPr marL="0" indent="0">
              <a:buNone/>
            </a:pPr>
            <a:r>
              <a:rPr lang="en-IN" dirty="0" smtClean="0"/>
              <a:t>C:\&gt;npm install –g @angular/cli</a:t>
            </a:r>
            <a:endParaRPr lang="en-IN"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30</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3555166"/>
            <a:ext cx="7109460" cy="71628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4745428"/>
            <a:ext cx="7155130" cy="1661160"/>
          </a:xfrm>
          <a:prstGeom prst="rect">
            <a:avLst/>
          </a:prstGeom>
        </p:spPr>
      </p:pic>
      <p:cxnSp>
        <p:nvCxnSpPr>
          <p:cNvPr id="12" name="Straight Arrow Connector 11"/>
          <p:cNvCxnSpPr/>
          <p:nvPr/>
        </p:nvCxnSpPr>
        <p:spPr>
          <a:xfrm flipH="1">
            <a:off x="3635896" y="2492896"/>
            <a:ext cx="2736304" cy="3600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72200" y="2339588"/>
            <a:ext cx="2016224" cy="369332"/>
          </a:xfrm>
          <a:prstGeom prst="rect">
            <a:avLst/>
          </a:prstGeom>
          <a:noFill/>
        </p:spPr>
        <p:txBody>
          <a:bodyPr wrap="square" rtlCol="0">
            <a:spAutoFit/>
          </a:bodyPr>
          <a:lstStyle/>
          <a:p>
            <a:r>
              <a:rPr lang="en-IN" b="1" dirty="0" smtClean="0">
                <a:solidFill>
                  <a:srgbClr val="FF0000"/>
                </a:solidFill>
              </a:rPr>
              <a:t>Install Globally </a:t>
            </a:r>
            <a:endParaRPr lang="en-IN" b="1" dirty="0">
              <a:solidFill>
                <a:srgbClr val="FF0000"/>
              </a:solidFill>
            </a:endParaRPr>
          </a:p>
        </p:txBody>
      </p:sp>
      <p:sp>
        <p:nvSpPr>
          <p:cNvPr id="16" name="Rectangle 15"/>
          <p:cNvSpPr/>
          <p:nvPr/>
        </p:nvSpPr>
        <p:spPr>
          <a:xfrm>
            <a:off x="683568" y="5229200"/>
            <a:ext cx="511256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Arrow Connector 19"/>
          <p:cNvCxnSpPr/>
          <p:nvPr/>
        </p:nvCxnSpPr>
        <p:spPr>
          <a:xfrm flipH="1">
            <a:off x="4355976" y="4590420"/>
            <a:ext cx="1224136" cy="6387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7905" y="4221088"/>
            <a:ext cx="5184576" cy="369332"/>
          </a:xfrm>
          <a:prstGeom prst="rect">
            <a:avLst/>
          </a:prstGeom>
          <a:noFill/>
        </p:spPr>
        <p:txBody>
          <a:bodyPr wrap="square" rtlCol="0">
            <a:spAutoFit/>
          </a:bodyPr>
          <a:lstStyle/>
          <a:p>
            <a:r>
              <a:rPr lang="en-IN" b="1" dirty="0" smtClean="0">
                <a:solidFill>
                  <a:srgbClr val="FF0000"/>
                </a:solidFill>
              </a:rPr>
              <a:t>Reports How Many Packages have been installed</a:t>
            </a:r>
            <a:endParaRPr lang="en-IN" b="1" dirty="0">
              <a:solidFill>
                <a:srgbClr val="FF0000"/>
              </a:solidFill>
            </a:endParaRPr>
          </a:p>
        </p:txBody>
      </p:sp>
    </p:spTree>
    <p:extLst>
      <p:ext uri="{BB962C8B-B14F-4D97-AF65-F5344CB8AC3E}">
        <p14:creationId xmlns:p14="http://schemas.microsoft.com/office/powerpoint/2010/main" val="39903317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Angular Installation</a:t>
            </a:r>
          </a:p>
        </p:txBody>
      </p:sp>
      <p:sp>
        <p:nvSpPr>
          <p:cNvPr id="3" name="Content Placeholder 2"/>
          <p:cNvSpPr>
            <a:spLocks noGrp="1"/>
          </p:cNvSpPr>
          <p:nvPr>
            <p:ph idx="1"/>
          </p:nvPr>
        </p:nvSpPr>
        <p:spPr>
          <a:xfrm>
            <a:off x="457200" y="1600200"/>
            <a:ext cx="4330824" cy="4525963"/>
          </a:xfrm>
        </p:spPr>
        <p:txBody>
          <a:bodyPr/>
          <a:lstStyle/>
          <a:p>
            <a:pPr marL="0" indent="0">
              <a:buNone/>
            </a:pPr>
            <a:r>
              <a:rPr lang="en-IN" dirty="0" smtClean="0"/>
              <a:t>9. After Installation we get another tool “</a:t>
            </a:r>
            <a:r>
              <a:rPr lang="en-IN" b="1" dirty="0" err="1" smtClean="0">
                <a:solidFill>
                  <a:srgbClr val="FF0000"/>
                </a:solidFill>
              </a:rPr>
              <a:t>ng</a:t>
            </a:r>
            <a:r>
              <a:rPr lang="en-IN" dirty="0" smtClean="0"/>
              <a:t>” which is used to create angular projects. To check whether angular is installed or not, type:</a:t>
            </a:r>
          </a:p>
          <a:p>
            <a:pPr marL="0" indent="0">
              <a:buNone/>
            </a:pPr>
            <a:r>
              <a:rPr lang="en-IN" dirty="0" smtClean="0"/>
              <a:t>C:\&gt;ng version</a:t>
            </a:r>
            <a:endParaRPr lang="en-IN"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31</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1772816"/>
            <a:ext cx="4320480" cy="4176464"/>
          </a:xfrm>
          <a:prstGeom prst="rect">
            <a:avLst/>
          </a:prstGeom>
        </p:spPr>
      </p:pic>
    </p:spTree>
    <p:extLst>
      <p:ext uri="{BB962C8B-B14F-4D97-AF65-F5344CB8AC3E}">
        <p14:creationId xmlns:p14="http://schemas.microsoft.com/office/powerpoint/2010/main" val="9697854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Commands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484785"/>
            <a:ext cx="8856984" cy="4752528"/>
          </a:xfrm>
        </p:spPr>
      </p:pic>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32</a:t>
            </a:fld>
            <a:endParaRPr lang="en-IN"/>
          </a:p>
        </p:txBody>
      </p:sp>
    </p:spTree>
    <p:extLst>
      <p:ext uri="{BB962C8B-B14F-4D97-AF65-F5344CB8AC3E}">
        <p14:creationId xmlns:p14="http://schemas.microsoft.com/office/powerpoint/2010/main" val="2683670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Angular </a:t>
            </a:r>
            <a:r>
              <a:rPr lang="en-IN" dirty="0" smtClean="0"/>
              <a:t>Project</a:t>
            </a:r>
            <a:endParaRPr lang="en-IN" dirty="0"/>
          </a:p>
        </p:txBody>
      </p:sp>
      <p:sp>
        <p:nvSpPr>
          <p:cNvPr id="3" name="Content Placeholder 2"/>
          <p:cNvSpPr>
            <a:spLocks noGrp="1"/>
          </p:cNvSpPr>
          <p:nvPr>
            <p:ph idx="1"/>
          </p:nvPr>
        </p:nvSpPr>
        <p:spPr/>
        <p:txBody>
          <a:bodyPr/>
          <a:lstStyle/>
          <a:p>
            <a:r>
              <a:rPr lang="en-IN" dirty="0" smtClean="0"/>
              <a:t>To create an Angular Project, type:</a:t>
            </a:r>
          </a:p>
          <a:p>
            <a:pPr marL="0" indent="0">
              <a:buNone/>
            </a:pPr>
            <a:r>
              <a:rPr lang="en-IN" dirty="0" smtClean="0"/>
              <a:t>C:\&gt;ng new </a:t>
            </a:r>
            <a:r>
              <a:rPr lang="en-IN" b="1" i="1" dirty="0" smtClean="0"/>
              <a:t>project name</a:t>
            </a:r>
            <a:endParaRPr lang="en-IN" b="1" i="1"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33</a:t>
            </a:fld>
            <a:endParaRPr lang="en-IN"/>
          </a:p>
        </p:txBody>
      </p:sp>
      <p:sp>
        <p:nvSpPr>
          <p:cNvPr id="6" name="Rectangle 5"/>
          <p:cNvSpPr/>
          <p:nvPr/>
        </p:nvSpPr>
        <p:spPr>
          <a:xfrm>
            <a:off x="2483768" y="2204864"/>
            <a:ext cx="252028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p:cNvCxnSpPr/>
          <p:nvPr/>
        </p:nvCxnSpPr>
        <p:spPr>
          <a:xfrm flipH="1">
            <a:off x="5004048" y="2492896"/>
            <a:ext cx="1800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09725" y="2211760"/>
            <a:ext cx="1872208" cy="646331"/>
          </a:xfrm>
          <a:prstGeom prst="rect">
            <a:avLst/>
          </a:prstGeom>
          <a:noFill/>
        </p:spPr>
        <p:txBody>
          <a:bodyPr wrap="square" rtlCol="0">
            <a:spAutoFit/>
          </a:bodyPr>
          <a:lstStyle/>
          <a:p>
            <a:r>
              <a:rPr lang="en-IN" b="1" dirty="0" smtClean="0">
                <a:solidFill>
                  <a:srgbClr val="FF0000"/>
                </a:solidFill>
              </a:rPr>
              <a:t>This can be any name</a:t>
            </a:r>
            <a:endParaRPr lang="en-IN" b="1" dirty="0">
              <a:solidFill>
                <a:srgbClr val="FF0000"/>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140968"/>
            <a:ext cx="6552728" cy="3142534"/>
          </a:xfrm>
          <a:prstGeom prst="rect">
            <a:avLst/>
          </a:prstGeom>
        </p:spPr>
      </p:pic>
    </p:spTree>
    <p:extLst>
      <p:ext uri="{BB962C8B-B14F-4D97-AF65-F5344CB8AC3E}">
        <p14:creationId xmlns:p14="http://schemas.microsoft.com/office/powerpoint/2010/main" val="29148673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Angular </a:t>
            </a:r>
            <a:r>
              <a:rPr lang="en-IN" dirty="0" smtClean="0"/>
              <a:t>Project</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484784"/>
            <a:ext cx="4752528" cy="4896544"/>
          </a:xfrm>
        </p:spPr>
      </p:pic>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34</a:t>
            </a:fld>
            <a:endParaRPr lang="en-IN"/>
          </a:p>
        </p:txBody>
      </p:sp>
      <p:sp>
        <p:nvSpPr>
          <p:cNvPr id="7" name="Rectangle 6"/>
          <p:cNvSpPr/>
          <p:nvPr/>
        </p:nvSpPr>
        <p:spPr>
          <a:xfrm>
            <a:off x="323528" y="1844824"/>
            <a:ext cx="136815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95536" y="2204864"/>
            <a:ext cx="1800200"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a:endCxn id="7" idx="3"/>
          </p:cNvCxnSpPr>
          <p:nvPr/>
        </p:nvCxnSpPr>
        <p:spPr>
          <a:xfrm flipH="1">
            <a:off x="1691680" y="1844824"/>
            <a:ext cx="3456384" cy="10801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195736" y="2708920"/>
            <a:ext cx="3024336" cy="1800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20072" y="1700808"/>
            <a:ext cx="2232248" cy="646331"/>
          </a:xfrm>
          <a:prstGeom prst="rect">
            <a:avLst/>
          </a:prstGeom>
          <a:noFill/>
        </p:spPr>
        <p:txBody>
          <a:bodyPr wrap="square" rtlCol="0">
            <a:spAutoFit/>
          </a:bodyPr>
          <a:lstStyle/>
          <a:p>
            <a:r>
              <a:rPr lang="en-IN" dirty="0" smtClean="0"/>
              <a:t>Contains all packages to run the application</a:t>
            </a:r>
            <a:endParaRPr lang="en-IN" dirty="0"/>
          </a:p>
        </p:txBody>
      </p:sp>
      <p:sp>
        <p:nvSpPr>
          <p:cNvPr id="15" name="TextBox 14"/>
          <p:cNvSpPr txBox="1"/>
          <p:nvPr/>
        </p:nvSpPr>
        <p:spPr>
          <a:xfrm>
            <a:off x="5220072" y="2564904"/>
            <a:ext cx="2304256" cy="646331"/>
          </a:xfrm>
          <a:prstGeom prst="rect">
            <a:avLst/>
          </a:prstGeom>
          <a:noFill/>
        </p:spPr>
        <p:txBody>
          <a:bodyPr wrap="square" rtlCol="0">
            <a:spAutoFit/>
          </a:bodyPr>
          <a:lstStyle/>
          <a:p>
            <a:r>
              <a:rPr lang="en-IN" dirty="0" smtClean="0"/>
              <a:t>The Main project Content</a:t>
            </a:r>
            <a:endParaRPr lang="en-IN" dirty="0"/>
          </a:p>
        </p:txBody>
      </p:sp>
      <p:sp>
        <p:nvSpPr>
          <p:cNvPr id="16" name="Rectangle 15"/>
          <p:cNvSpPr/>
          <p:nvPr/>
        </p:nvSpPr>
        <p:spPr>
          <a:xfrm>
            <a:off x="251520" y="3933056"/>
            <a:ext cx="129614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p:cNvCxnSpPr>
            <a:endCxn id="16" idx="3"/>
          </p:cNvCxnSpPr>
          <p:nvPr/>
        </p:nvCxnSpPr>
        <p:spPr>
          <a:xfrm flipH="1">
            <a:off x="1547664" y="4041068"/>
            <a:ext cx="3672408"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148064" y="3717032"/>
            <a:ext cx="2592288" cy="646331"/>
          </a:xfrm>
          <a:prstGeom prst="rect">
            <a:avLst/>
          </a:prstGeom>
          <a:noFill/>
        </p:spPr>
        <p:txBody>
          <a:bodyPr wrap="square" rtlCol="0">
            <a:spAutoFit/>
          </a:bodyPr>
          <a:lstStyle/>
          <a:p>
            <a:r>
              <a:rPr lang="en-IN" dirty="0" smtClean="0"/>
              <a:t>The home page for application</a:t>
            </a:r>
            <a:endParaRPr lang="en-IN" dirty="0"/>
          </a:p>
        </p:txBody>
      </p:sp>
    </p:spTree>
    <p:extLst>
      <p:ext uri="{BB962C8B-B14F-4D97-AF65-F5344CB8AC3E}">
        <p14:creationId xmlns:p14="http://schemas.microsoft.com/office/powerpoint/2010/main" val="4391603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Angular </a:t>
            </a:r>
            <a:r>
              <a:rPr lang="en-IN" dirty="0" smtClean="0"/>
              <a:t>Project File Description</a:t>
            </a:r>
            <a:endParaRPr lang="en-IN"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35</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3602157906"/>
              </p:ext>
            </p:extLst>
          </p:nvPr>
        </p:nvGraphicFramePr>
        <p:xfrm>
          <a:off x="467544" y="1422400"/>
          <a:ext cx="8424936" cy="3606363"/>
        </p:xfrm>
        <a:graphic>
          <a:graphicData uri="http://schemas.openxmlformats.org/drawingml/2006/table">
            <a:tbl>
              <a:tblPr firstRow="1" bandRow="1">
                <a:tableStyleId>{5940675A-B579-460E-94D1-54222C63F5DA}</a:tableStyleId>
              </a:tblPr>
              <a:tblGrid>
                <a:gridCol w="4212468"/>
                <a:gridCol w="4212468"/>
              </a:tblGrid>
              <a:tr h="311641">
                <a:tc>
                  <a:txBody>
                    <a:bodyPr/>
                    <a:lstStyle/>
                    <a:p>
                      <a:r>
                        <a:rPr lang="en-IN" sz="1200" dirty="0" smtClean="0"/>
                        <a:t>File Name/ Folder Name</a:t>
                      </a:r>
                      <a:endParaRPr lang="en-IN" sz="1200" dirty="0"/>
                    </a:p>
                  </a:txBody>
                  <a:tcPr/>
                </a:tc>
                <a:tc>
                  <a:txBody>
                    <a:bodyPr/>
                    <a:lstStyle/>
                    <a:p>
                      <a:r>
                        <a:rPr lang="en-IN" sz="1200" dirty="0" smtClean="0"/>
                        <a:t>Description</a:t>
                      </a:r>
                      <a:endParaRPr lang="en-IN" sz="1200" dirty="0"/>
                    </a:p>
                  </a:txBody>
                  <a:tcPr/>
                </a:tc>
              </a:tr>
              <a:tr h="537901">
                <a:tc>
                  <a:txBody>
                    <a:bodyPr/>
                    <a:lstStyle/>
                    <a:p>
                      <a:r>
                        <a:rPr lang="en-IN" sz="1200" dirty="0" smtClean="0"/>
                        <a:t>.</a:t>
                      </a:r>
                      <a:r>
                        <a:rPr lang="en-IN" sz="1200" dirty="0" err="1" smtClean="0"/>
                        <a:t>vscode</a:t>
                      </a:r>
                      <a:endParaRPr lang="en-IN" sz="1200" dirty="0"/>
                    </a:p>
                  </a:txBody>
                  <a:tcPr/>
                </a:tc>
                <a:tc>
                  <a:txBody>
                    <a:bodyPr/>
                    <a:lstStyle/>
                    <a:p>
                      <a:r>
                        <a:rPr lang="en-IN" sz="1200" dirty="0" smtClean="0"/>
                        <a:t>Contains all the configuration file</a:t>
                      </a:r>
                      <a:endParaRPr lang="en-IN" sz="1200" dirty="0"/>
                    </a:p>
                  </a:txBody>
                  <a:tcPr/>
                </a:tc>
              </a:tr>
              <a:tr h="580994">
                <a:tc>
                  <a:txBody>
                    <a:bodyPr/>
                    <a:lstStyle/>
                    <a:p>
                      <a:r>
                        <a:rPr lang="en-IN" sz="1200" dirty="0" err="1" smtClean="0"/>
                        <a:t>src</a:t>
                      </a:r>
                      <a:endParaRPr lang="en-IN" sz="1200" dirty="0"/>
                    </a:p>
                  </a:txBody>
                  <a:tcPr/>
                </a:tc>
                <a:tc>
                  <a:txBody>
                    <a:bodyPr/>
                    <a:lstStyle/>
                    <a:p>
                      <a:r>
                        <a:rPr lang="en-IN" sz="1200" dirty="0" smtClean="0"/>
                        <a:t>Contains App</a:t>
                      </a:r>
                      <a:r>
                        <a:rPr lang="en-IN" sz="1200" baseline="0" dirty="0" smtClean="0"/>
                        <a:t> folder, </a:t>
                      </a:r>
                      <a:r>
                        <a:rPr lang="en-IN" sz="1200" baseline="0" dirty="0" err="1" smtClean="0"/>
                        <a:t>hompage</a:t>
                      </a:r>
                      <a:r>
                        <a:rPr lang="en-IN" sz="1200" baseline="0" dirty="0" smtClean="0"/>
                        <a:t> html file, home page style sheet, icon, editor configuration file, </a:t>
                      </a:r>
                      <a:r>
                        <a:rPr lang="en-IN" sz="1200" baseline="0" dirty="0" err="1" smtClean="0"/>
                        <a:t>main.ts</a:t>
                      </a:r>
                      <a:r>
                        <a:rPr lang="en-IN" sz="1200" baseline="0" dirty="0" smtClean="0"/>
                        <a:t> </a:t>
                      </a:r>
                      <a:endParaRPr lang="en-IN" sz="1200" dirty="0"/>
                    </a:p>
                  </a:txBody>
                  <a:tcPr/>
                </a:tc>
              </a:tr>
              <a:tr h="300954">
                <a:tc>
                  <a:txBody>
                    <a:bodyPr/>
                    <a:lstStyle/>
                    <a:p>
                      <a:r>
                        <a:rPr lang="en-IN" sz="1200" dirty="0" smtClean="0"/>
                        <a:t>App-&gt;app-</a:t>
                      </a:r>
                      <a:r>
                        <a:rPr lang="en-IN" sz="1200" dirty="0" err="1" smtClean="0"/>
                        <a:t>routing.modules.ts</a:t>
                      </a:r>
                      <a:endParaRPr lang="en-IN" sz="1200" dirty="0"/>
                    </a:p>
                  </a:txBody>
                  <a:tcPr/>
                </a:tc>
                <a:tc>
                  <a:txBody>
                    <a:bodyPr/>
                    <a:lstStyle/>
                    <a:p>
                      <a:r>
                        <a:rPr lang="en-US" sz="1200" dirty="0" smtClean="0"/>
                        <a:t>outsource your routing in a different file</a:t>
                      </a:r>
                      <a:endParaRPr lang="en-IN" sz="1200" dirty="0"/>
                    </a:p>
                  </a:txBody>
                  <a:tcPr/>
                </a:tc>
              </a:tr>
              <a:tr h="628309">
                <a:tc>
                  <a:txBody>
                    <a:bodyPr/>
                    <a:lstStyle/>
                    <a:p>
                      <a:r>
                        <a:rPr lang="en-IN" sz="1200" dirty="0" smtClean="0"/>
                        <a:t>App-&gt;</a:t>
                      </a:r>
                      <a:r>
                        <a:rPr lang="en-IN" sz="1200" dirty="0" err="1" smtClean="0"/>
                        <a:t>app.component.ts</a:t>
                      </a:r>
                      <a:endParaRPr lang="en-IN" sz="1200" dirty="0"/>
                    </a:p>
                  </a:txBody>
                  <a:tcPr/>
                </a:tc>
                <a:tc>
                  <a:txBody>
                    <a:bodyPr/>
                    <a:lstStyle/>
                    <a:p>
                      <a:r>
                        <a:rPr lang="en-IN" sz="1200" dirty="0" smtClean="0"/>
                        <a:t>Contains all the codes needed for app component,</a:t>
                      </a:r>
                      <a:r>
                        <a:rPr lang="en-IN" sz="1200" baseline="0" dirty="0" smtClean="0"/>
                        <a:t> like property class , required packages etc.</a:t>
                      </a:r>
                      <a:endParaRPr lang="en-IN" sz="1200" dirty="0"/>
                    </a:p>
                  </a:txBody>
                  <a:tcPr/>
                </a:tc>
              </a:tr>
              <a:tr h="311641">
                <a:tc>
                  <a:txBody>
                    <a:bodyPr/>
                    <a:lstStyle/>
                    <a:p>
                      <a:r>
                        <a:rPr lang="en-IN" sz="1200" dirty="0" smtClean="0"/>
                        <a:t>App-&gt;app.component.html</a:t>
                      </a:r>
                      <a:endParaRPr lang="en-IN" sz="1200" dirty="0"/>
                    </a:p>
                  </a:txBody>
                  <a:tcPr/>
                </a:tc>
                <a:tc>
                  <a:txBody>
                    <a:bodyPr/>
                    <a:lstStyle/>
                    <a:p>
                      <a:r>
                        <a:rPr lang="en-IN" sz="1200" dirty="0" smtClean="0"/>
                        <a:t>It is the template for app </a:t>
                      </a:r>
                      <a:endParaRPr lang="en-IN" sz="1200" dirty="0"/>
                    </a:p>
                  </a:txBody>
                  <a:tcPr/>
                </a:tc>
              </a:tr>
              <a:tr h="311641">
                <a:tc>
                  <a:txBody>
                    <a:bodyPr/>
                    <a:lstStyle/>
                    <a:p>
                      <a:r>
                        <a:rPr lang="en-IN" sz="1200" dirty="0" smtClean="0"/>
                        <a:t>App-&gt;app.component.css</a:t>
                      </a:r>
                      <a:endParaRPr lang="en-IN" sz="1200" dirty="0"/>
                    </a:p>
                  </a:txBody>
                  <a:tcPr/>
                </a:tc>
                <a:tc>
                  <a:txBody>
                    <a:bodyPr/>
                    <a:lstStyle/>
                    <a:p>
                      <a:r>
                        <a:rPr lang="en-IN" sz="1200" dirty="0" smtClean="0"/>
                        <a:t>It contains all the style applicable to app component </a:t>
                      </a:r>
                      <a:endParaRPr lang="en-IN" sz="1200" dirty="0"/>
                    </a:p>
                  </a:txBody>
                  <a:tcPr/>
                </a:tc>
              </a:tr>
              <a:tr h="311641">
                <a:tc>
                  <a:txBody>
                    <a:bodyPr/>
                    <a:lstStyle/>
                    <a:p>
                      <a:r>
                        <a:rPr lang="en-IN" sz="1200" dirty="0" smtClean="0"/>
                        <a:t>App-&gt;</a:t>
                      </a:r>
                      <a:r>
                        <a:rPr lang="en-IN" sz="1200" dirty="0" err="1" smtClean="0"/>
                        <a:t>app.component.spec.ts</a:t>
                      </a:r>
                      <a:endParaRPr lang="en-IN" sz="1200" dirty="0"/>
                    </a:p>
                  </a:txBody>
                  <a:tcPr/>
                </a:tc>
                <a:tc>
                  <a:txBody>
                    <a:bodyPr/>
                    <a:lstStyle/>
                    <a:p>
                      <a:r>
                        <a:rPr lang="en-IN" sz="1200" dirty="0" smtClean="0"/>
                        <a:t>It is used to do unit testing for the component</a:t>
                      </a:r>
                      <a:endParaRPr lang="en-IN" sz="1200" dirty="0"/>
                    </a:p>
                  </a:txBody>
                  <a:tcPr/>
                </a:tc>
              </a:tr>
              <a:tr h="311641">
                <a:tc>
                  <a:txBody>
                    <a:bodyPr/>
                    <a:lstStyle/>
                    <a:p>
                      <a:r>
                        <a:rPr lang="en-IN" sz="1200" dirty="0" smtClean="0"/>
                        <a:t>App-&gt;</a:t>
                      </a:r>
                      <a:r>
                        <a:rPr lang="en-IN" sz="1200" dirty="0" err="1" smtClean="0"/>
                        <a:t>app.module.ts</a:t>
                      </a:r>
                      <a:endParaRPr lang="en-IN" sz="1200" dirty="0"/>
                    </a:p>
                  </a:txBody>
                  <a:tcPr/>
                </a:tc>
                <a:tc>
                  <a:txBody>
                    <a:bodyPr/>
                    <a:lstStyle/>
                    <a:p>
                      <a:r>
                        <a:rPr lang="en-US" sz="1200" dirty="0" smtClean="0"/>
                        <a:t>Modules are a way of organizing and separating your code. </a:t>
                      </a:r>
                      <a:endParaRPr lang="en-IN" sz="1200" dirty="0"/>
                    </a:p>
                  </a:txBody>
                  <a:tcPr/>
                </a:tc>
              </a:tr>
            </a:tbl>
          </a:graphicData>
        </a:graphic>
      </p:graphicFrame>
    </p:spTree>
    <p:extLst>
      <p:ext uri="{BB962C8B-B14F-4D97-AF65-F5344CB8AC3E}">
        <p14:creationId xmlns:p14="http://schemas.microsoft.com/office/powerpoint/2010/main" val="41319029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Angular Project File Description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40566208"/>
              </p:ext>
            </p:extLst>
          </p:nvPr>
        </p:nvGraphicFramePr>
        <p:xfrm>
          <a:off x="457200" y="1340768"/>
          <a:ext cx="8229600" cy="4912360"/>
        </p:xfrm>
        <a:graphic>
          <a:graphicData uri="http://schemas.openxmlformats.org/drawingml/2006/table">
            <a:tbl>
              <a:tblPr firstRow="1" bandRow="1">
                <a:tableStyleId>{5940675A-B579-460E-94D1-54222C63F5DA}</a:tableStyleId>
              </a:tblPr>
              <a:tblGrid>
                <a:gridCol w="4114800"/>
                <a:gridCol w="4114800"/>
              </a:tblGrid>
              <a:tr h="370840">
                <a:tc>
                  <a:txBody>
                    <a:bodyPr/>
                    <a:lstStyle/>
                    <a:p>
                      <a:r>
                        <a:rPr lang="en-IN" sz="1200" dirty="0" smtClean="0"/>
                        <a:t>File Name/ Folder Name</a:t>
                      </a:r>
                      <a:endParaRPr lang="en-IN" sz="1200" dirty="0"/>
                    </a:p>
                  </a:txBody>
                  <a:tcPr/>
                </a:tc>
                <a:tc>
                  <a:txBody>
                    <a:bodyPr/>
                    <a:lstStyle/>
                    <a:p>
                      <a:r>
                        <a:rPr lang="en-IN" sz="1200" dirty="0" smtClean="0"/>
                        <a:t>Description</a:t>
                      </a:r>
                      <a:endParaRPr lang="en-IN" sz="1200" dirty="0"/>
                    </a:p>
                  </a:txBody>
                  <a:tcPr/>
                </a:tc>
              </a:tr>
              <a:tr h="370840">
                <a:tc>
                  <a:txBody>
                    <a:bodyPr/>
                    <a:lstStyle/>
                    <a:p>
                      <a:r>
                        <a:rPr lang="en-IN" sz="1300" dirty="0" err="1" smtClean="0"/>
                        <a:t>Src</a:t>
                      </a:r>
                      <a:r>
                        <a:rPr lang="en-IN" sz="1300" dirty="0" smtClean="0"/>
                        <a:t>-&gt;</a:t>
                      </a:r>
                      <a:r>
                        <a:rPr lang="en-IN" sz="1300" dirty="0" err="1" smtClean="0"/>
                        <a:t>main.ts</a:t>
                      </a:r>
                      <a:endParaRPr lang="en-IN" sz="1300" dirty="0"/>
                    </a:p>
                  </a:txBody>
                  <a:tcPr/>
                </a:tc>
                <a:tc>
                  <a:txBody>
                    <a:bodyPr/>
                    <a:lstStyle/>
                    <a:p>
                      <a:r>
                        <a:rPr lang="en-IN" sz="1300" dirty="0" smtClean="0"/>
                        <a:t>It contains information about root app</a:t>
                      </a:r>
                      <a:endParaRPr lang="en-IN" sz="1300" dirty="0"/>
                    </a:p>
                  </a:txBody>
                  <a:tcPr/>
                </a:tc>
              </a:tr>
              <a:tr h="370840">
                <a:tc>
                  <a:txBody>
                    <a:bodyPr/>
                    <a:lstStyle/>
                    <a:p>
                      <a:r>
                        <a:rPr lang="en-IN" sz="1300" dirty="0" err="1" smtClean="0"/>
                        <a:t>Src</a:t>
                      </a:r>
                      <a:r>
                        <a:rPr lang="en-IN" sz="1300" dirty="0" smtClean="0"/>
                        <a:t>-&gt;indext.html</a:t>
                      </a:r>
                      <a:endParaRPr lang="en-IN" sz="1300" dirty="0"/>
                    </a:p>
                  </a:txBody>
                  <a:tcPr/>
                </a:tc>
                <a:tc>
                  <a:txBody>
                    <a:bodyPr/>
                    <a:lstStyle/>
                    <a:p>
                      <a:r>
                        <a:rPr lang="en-IN" sz="1300" dirty="0" smtClean="0"/>
                        <a:t>It</a:t>
                      </a:r>
                      <a:r>
                        <a:rPr lang="en-IN" sz="1300" baseline="0" dirty="0" smtClean="0"/>
                        <a:t> is the home page of the project</a:t>
                      </a:r>
                      <a:endParaRPr lang="en-IN" sz="1300" dirty="0"/>
                    </a:p>
                  </a:txBody>
                  <a:tcPr/>
                </a:tc>
              </a:tr>
              <a:tr h="370840">
                <a:tc>
                  <a:txBody>
                    <a:bodyPr/>
                    <a:lstStyle/>
                    <a:p>
                      <a:r>
                        <a:rPr lang="en-IN" sz="1300" dirty="0" err="1" smtClean="0"/>
                        <a:t>Src</a:t>
                      </a:r>
                      <a:r>
                        <a:rPr lang="en-IN" sz="1300" dirty="0" smtClean="0"/>
                        <a:t>-&gt;style.css</a:t>
                      </a:r>
                      <a:endParaRPr lang="en-IN" sz="1300" dirty="0"/>
                    </a:p>
                  </a:txBody>
                  <a:tcPr/>
                </a:tc>
                <a:tc>
                  <a:txBody>
                    <a:bodyPr/>
                    <a:lstStyle/>
                    <a:p>
                      <a:r>
                        <a:rPr lang="en-IN" sz="1300" dirty="0" smtClean="0"/>
                        <a:t>It contains</a:t>
                      </a:r>
                      <a:r>
                        <a:rPr lang="en-IN" sz="1300" baseline="0" dirty="0" smtClean="0"/>
                        <a:t> styles which is applicable to all the apps and </a:t>
                      </a:r>
                      <a:endParaRPr lang="en-IN" sz="1300" dirty="0"/>
                    </a:p>
                  </a:txBody>
                  <a:tcPr/>
                </a:tc>
              </a:tr>
              <a:tr h="370840">
                <a:tc>
                  <a:txBody>
                    <a:bodyPr/>
                    <a:lstStyle/>
                    <a:p>
                      <a:r>
                        <a:rPr lang="en-IN" sz="1300" dirty="0" err="1" smtClean="0"/>
                        <a:t>Src</a:t>
                      </a:r>
                      <a:r>
                        <a:rPr lang="en-IN" sz="1300" dirty="0" smtClean="0"/>
                        <a:t>-&gt;.</a:t>
                      </a:r>
                      <a:r>
                        <a:rPr lang="en-IN" sz="1300" dirty="0" err="1" smtClean="0"/>
                        <a:t>editorconfig.json</a:t>
                      </a:r>
                      <a:endParaRPr lang="en-IN" sz="1300" dirty="0"/>
                    </a:p>
                  </a:txBody>
                  <a:tcPr/>
                </a:tc>
                <a:tc>
                  <a:txBody>
                    <a:bodyPr/>
                    <a:lstStyle/>
                    <a:p>
                      <a:r>
                        <a:rPr lang="en-US" sz="1300" dirty="0" smtClean="0"/>
                        <a:t>a simple configuration file that contains a list of rules which can be applied to any IDE’s or code editors for proper formatting of code.</a:t>
                      </a:r>
                      <a:endParaRPr lang="en-IN" sz="1300" dirty="0"/>
                    </a:p>
                  </a:txBody>
                  <a:tcPr/>
                </a:tc>
              </a:tr>
              <a:tr h="370840">
                <a:tc>
                  <a:txBody>
                    <a:bodyPr/>
                    <a:lstStyle/>
                    <a:p>
                      <a:r>
                        <a:rPr lang="en-IN" sz="1300" dirty="0" smtClean="0"/>
                        <a:t>.</a:t>
                      </a:r>
                      <a:r>
                        <a:rPr lang="en-IN" sz="1300" dirty="0" err="1" smtClean="0"/>
                        <a:t>gitignore</a:t>
                      </a:r>
                      <a:endParaRPr lang="en-IN" sz="1300" dirty="0"/>
                    </a:p>
                  </a:txBody>
                  <a:tcPr/>
                </a:tc>
                <a:tc>
                  <a:txBody>
                    <a:bodyPr/>
                    <a:lstStyle/>
                    <a:p>
                      <a:r>
                        <a:rPr lang="en-US" sz="1300" dirty="0" smtClean="0"/>
                        <a:t>specifies intentionally untracked files that </a:t>
                      </a:r>
                      <a:r>
                        <a:rPr lang="en-US" sz="1300" dirty="0" err="1" smtClean="0"/>
                        <a:t>Git</a:t>
                      </a:r>
                      <a:r>
                        <a:rPr lang="en-US" sz="1300" dirty="0" smtClean="0"/>
                        <a:t> should ignore. </a:t>
                      </a:r>
                      <a:endParaRPr lang="en-IN" sz="1300" dirty="0"/>
                    </a:p>
                  </a:txBody>
                  <a:tcPr/>
                </a:tc>
              </a:tr>
              <a:tr h="370840">
                <a:tc>
                  <a:txBody>
                    <a:bodyPr/>
                    <a:lstStyle/>
                    <a:p>
                      <a:r>
                        <a:rPr lang="en-IN" sz="1300" dirty="0" err="1" smtClean="0"/>
                        <a:t>Angular.json</a:t>
                      </a:r>
                      <a:endParaRPr lang="en-IN" sz="1300" dirty="0"/>
                    </a:p>
                  </a:txBody>
                  <a:tcPr/>
                </a:tc>
                <a:tc>
                  <a:txBody>
                    <a:bodyPr/>
                    <a:lstStyle/>
                    <a:p>
                      <a:r>
                        <a:rPr lang="en-US" sz="1300" dirty="0" smtClean="0"/>
                        <a:t>workspace-wide and project-specific configuration defaults</a:t>
                      </a:r>
                      <a:r>
                        <a:rPr lang="en-US" sz="1300" baseline="0" dirty="0" smtClean="0"/>
                        <a:t> settings. It is used by angular tools.</a:t>
                      </a:r>
                      <a:endParaRPr lang="en-IN" sz="1300" dirty="0"/>
                    </a:p>
                  </a:txBody>
                  <a:tcPr/>
                </a:tc>
              </a:tr>
              <a:tr h="370840">
                <a:tc>
                  <a:txBody>
                    <a:bodyPr/>
                    <a:lstStyle/>
                    <a:p>
                      <a:r>
                        <a:rPr lang="en-IN" sz="1300" dirty="0" smtClean="0"/>
                        <a:t>Package-</a:t>
                      </a:r>
                      <a:r>
                        <a:rPr lang="en-IN" sz="1300" dirty="0" err="1" smtClean="0"/>
                        <a:t>lock.json</a:t>
                      </a:r>
                      <a:endParaRPr lang="en-IN" sz="1300" dirty="0"/>
                    </a:p>
                  </a:txBody>
                  <a:tcPr/>
                </a:tc>
                <a:tc>
                  <a:txBody>
                    <a:bodyPr/>
                    <a:lstStyle/>
                    <a:p>
                      <a:r>
                        <a:rPr lang="en-US" sz="1300" dirty="0" smtClean="0"/>
                        <a:t>created for locking the dependency with the installed version. It will install the exact latest version of that package in your application and save it in </a:t>
                      </a:r>
                      <a:r>
                        <a:rPr lang="en-US" sz="1300" dirty="0" err="1" smtClean="0"/>
                        <a:t>package.json</a:t>
                      </a:r>
                      <a:r>
                        <a:rPr lang="en-US" sz="1300" dirty="0" smtClean="0"/>
                        <a:t>. </a:t>
                      </a:r>
                      <a:endParaRPr lang="en-IN" sz="1300" dirty="0"/>
                    </a:p>
                  </a:txBody>
                  <a:tcPr/>
                </a:tc>
              </a:tr>
              <a:tr h="370840">
                <a:tc>
                  <a:txBody>
                    <a:bodyPr/>
                    <a:lstStyle/>
                    <a:p>
                      <a:r>
                        <a:rPr lang="en-IN" sz="1300" dirty="0" err="1" smtClean="0"/>
                        <a:t>Package.json</a:t>
                      </a:r>
                      <a:endParaRPr lang="en-IN" sz="1300" dirty="0"/>
                    </a:p>
                  </a:txBody>
                  <a:tcPr/>
                </a:tc>
                <a:tc>
                  <a:txBody>
                    <a:bodyPr/>
                    <a:lstStyle/>
                    <a:p>
                      <a:r>
                        <a:rPr lang="en-US" sz="1300" dirty="0" smtClean="0"/>
                        <a:t>It records important metadata about a project which is required before publishing to NPM, and also defines functional attributes of a project that </a:t>
                      </a:r>
                      <a:r>
                        <a:rPr lang="en-US" sz="1300" dirty="0" err="1" smtClean="0"/>
                        <a:t>npm</a:t>
                      </a:r>
                      <a:r>
                        <a:rPr lang="en-US" sz="1300" dirty="0" smtClean="0"/>
                        <a:t> uses to install dependencies, run scripts, and identify the entry point to our package.</a:t>
                      </a:r>
                      <a:endParaRPr lang="en-IN" sz="1300" dirty="0"/>
                    </a:p>
                  </a:txBody>
                  <a:tcPr/>
                </a:tc>
              </a:tr>
            </a:tbl>
          </a:graphicData>
        </a:graphic>
      </p:graphicFrame>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36</a:t>
            </a:fld>
            <a:endParaRPr lang="en-IN"/>
          </a:p>
        </p:txBody>
      </p:sp>
    </p:spTree>
    <p:extLst>
      <p:ext uri="{BB962C8B-B14F-4D97-AF65-F5344CB8AC3E}">
        <p14:creationId xmlns:p14="http://schemas.microsoft.com/office/powerpoint/2010/main" val="24985425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Angular Project File Description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20227879"/>
              </p:ext>
            </p:extLst>
          </p:nvPr>
        </p:nvGraphicFramePr>
        <p:xfrm>
          <a:off x="457200" y="1600200"/>
          <a:ext cx="8229600" cy="2966720"/>
        </p:xfrm>
        <a:graphic>
          <a:graphicData uri="http://schemas.openxmlformats.org/drawingml/2006/table">
            <a:tbl>
              <a:tblPr firstRow="1" bandRow="1">
                <a:tableStyleId>{5940675A-B579-460E-94D1-54222C63F5DA}</a:tableStyleId>
              </a:tblPr>
              <a:tblGrid>
                <a:gridCol w="4114800"/>
                <a:gridCol w="4114800"/>
              </a:tblGrid>
              <a:tr h="370840">
                <a:tc>
                  <a:txBody>
                    <a:bodyPr/>
                    <a:lstStyle/>
                    <a:p>
                      <a:r>
                        <a:rPr lang="en-IN" sz="1200" dirty="0" smtClean="0"/>
                        <a:t>File Name/ Folder Name</a:t>
                      </a:r>
                      <a:endParaRPr lang="en-IN" sz="1200" dirty="0"/>
                    </a:p>
                  </a:txBody>
                  <a:tcPr/>
                </a:tc>
                <a:tc>
                  <a:txBody>
                    <a:bodyPr/>
                    <a:lstStyle/>
                    <a:p>
                      <a:r>
                        <a:rPr lang="en-IN" sz="1200" dirty="0" smtClean="0"/>
                        <a:t>Description</a:t>
                      </a:r>
                      <a:endParaRPr lang="en-IN" sz="1200" dirty="0"/>
                    </a:p>
                  </a:txBody>
                  <a:tcPr/>
                </a:tc>
              </a:tr>
              <a:tr h="370840">
                <a:tc>
                  <a:txBody>
                    <a:bodyPr/>
                    <a:lstStyle/>
                    <a:p>
                      <a:r>
                        <a:rPr lang="en-IN" dirty="0" err="1" smtClean="0"/>
                        <a:t>Tsconfig.json</a:t>
                      </a:r>
                      <a:endParaRPr lang="en-IN" dirty="0"/>
                    </a:p>
                  </a:txBody>
                  <a:tcPr/>
                </a:tc>
                <a:tc>
                  <a:txBody>
                    <a:bodyPr/>
                    <a:lstStyle/>
                    <a:p>
                      <a:endParaRPr lang="en-IN"/>
                    </a:p>
                  </a:txBody>
                  <a:tcPr/>
                </a:tc>
              </a:tr>
              <a:tr h="370840">
                <a:tc>
                  <a:txBody>
                    <a:bodyPr/>
                    <a:lstStyle/>
                    <a:p>
                      <a:r>
                        <a:rPr lang="en-IN" dirty="0" err="1" smtClean="0"/>
                        <a:t>Tsconfig.app.json</a:t>
                      </a:r>
                      <a:endParaRPr lang="en-IN" dirty="0"/>
                    </a:p>
                  </a:txBody>
                  <a:tcPr/>
                </a:tc>
                <a:tc>
                  <a:txBody>
                    <a:bodyPr/>
                    <a:lstStyle/>
                    <a:p>
                      <a:endParaRPr lang="en-IN"/>
                    </a:p>
                  </a:txBody>
                  <a:tcPr/>
                </a:tc>
              </a:tr>
              <a:tr h="370840">
                <a:tc>
                  <a:txBody>
                    <a:bodyPr/>
                    <a:lstStyle/>
                    <a:p>
                      <a:r>
                        <a:rPr lang="en-IN" dirty="0" err="1" smtClean="0"/>
                        <a:t>Tsconfig.spec.json</a:t>
                      </a:r>
                      <a:endParaRPr lang="en-IN" dirty="0"/>
                    </a:p>
                  </a:txBody>
                  <a:tcPr/>
                </a:tc>
                <a:tc>
                  <a:txBody>
                    <a:bodyPr/>
                    <a:lstStyle/>
                    <a:p>
                      <a:endParaRPr lang="en-IN"/>
                    </a:p>
                  </a:txBody>
                  <a:tcPr/>
                </a:tc>
              </a:tr>
              <a:tr h="370840">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r>
            </a:tbl>
          </a:graphicData>
        </a:graphic>
      </p:graphicFrame>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37</a:t>
            </a:fld>
            <a:endParaRPr lang="en-IN"/>
          </a:p>
        </p:txBody>
      </p:sp>
    </p:spTree>
    <p:extLst>
      <p:ext uri="{BB962C8B-B14F-4D97-AF65-F5344CB8AC3E}">
        <p14:creationId xmlns:p14="http://schemas.microsoft.com/office/powerpoint/2010/main" val="21444097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Execute Angular Project</a:t>
            </a:r>
            <a:endParaRPr lang="en-IN" dirty="0"/>
          </a:p>
        </p:txBody>
      </p:sp>
      <p:sp>
        <p:nvSpPr>
          <p:cNvPr id="3" name="Content Placeholder 2"/>
          <p:cNvSpPr>
            <a:spLocks noGrp="1"/>
          </p:cNvSpPr>
          <p:nvPr>
            <p:ph idx="1"/>
          </p:nvPr>
        </p:nvSpPr>
        <p:spPr/>
        <p:txBody>
          <a:bodyPr/>
          <a:lstStyle/>
          <a:p>
            <a:r>
              <a:rPr lang="en-IN" dirty="0" smtClean="0"/>
              <a:t>In terminal type:</a:t>
            </a:r>
          </a:p>
          <a:p>
            <a:pPr marL="0" indent="0">
              <a:buNone/>
            </a:pPr>
            <a:r>
              <a:rPr lang="en-IN" dirty="0" smtClean="0"/>
              <a:t>c:\&gt;cd </a:t>
            </a:r>
            <a:r>
              <a:rPr lang="en-IN" dirty="0" err="1" smtClean="0"/>
              <a:t>myapp</a:t>
            </a:r>
            <a:endParaRPr lang="en-IN" dirty="0" smtClean="0"/>
          </a:p>
          <a:p>
            <a:pPr marL="0" indent="0">
              <a:buNone/>
            </a:pPr>
            <a:r>
              <a:rPr lang="en-IN" dirty="0" smtClean="0"/>
              <a:t>C:\myapp&gt;ng server --open</a:t>
            </a:r>
            <a:endParaRPr lang="en-IN"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38</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3" y="3356992"/>
            <a:ext cx="8752117" cy="2880320"/>
          </a:xfrm>
          <a:prstGeom prst="rect">
            <a:avLst/>
          </a:prstGeom>
        </p:spPr>
      </p:pic>
    </p:spTree>
    <p:extLst>
      <p:ext uri="{BB962C8B-B14F-4D97-AF65-F5344CB8AC3E}">
        <p14:creationId xmlns:p14="http://schemas.microsoft.com/office/powerpoint/2010/main" val="3778447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340768"/>
            <a:ext cx="8280920" cy="4968552"/>
          </a:xfrm>
        </p:spPr>
      </p:pic>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39</a:t>
            </a:fld>
            <a:endParaRPr lang="en-IN"/>
          </a:p>
        </p:txBody>
      </p:sp>
    </p:spTree>
    <p:extLst>
      <p:ext uri="{BB962C8B-B14F-4D97-AF65-F5344CB8AC3E}">
        <p14:creationId xmlns:p14="http://schemas.microsoft.com/office/powerpoint/2010/main" val="422832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Typescript</a:t>
            </a:r>
            <a:endParaRPr lang="en-IN" dirty="0"/>
          </a:p>
        </p:txBody>
      </p:sp>
      <p:sp>
        <p:nvSpPr>
          <p:cNvPr id="3" name="Content Placeholder 2"/>
          <p:cNvSpPr>
            <a:spLocks noGrp="1"/>
          </p:cNvSpPr>
          <p:nvPr>
            <p:ph idx="1"/>
          </p:nvPr>
        </p:nvSpPr>
        <p:spPr/>
        <p:txBody>
          <a:bodyPr>
            <a:normAutofit fontScale="92500" lnSpcReduction="20000"/>
          </a:bodyPr>
          <a:lstStyle/>
          <a:p>
            <a:r>
              <a:rPr lang="en-US" dirty="0" err="1"/>
              <a:t>TypeScript</a:t>
            </a:r>
            <a:r>
              <a:rPr lang="en-US" dirty="0"/>
              <a:t> stands in an unusual relationship to JavaScript. </a:t>
            </a:r>
            <a:endParaRPr lang="en-US" dirty="0" smtClean="0"/>
          </a:p>
          <a:p>
            <a:r>
              <a:rPr lang="en-US" dirty="0" err="1"/>
              <a:t>TypeScript</a:t>
            </a:r>
            <a:r>
              <a:rPr lang="en-US" dirty="0"/>
              <a:t> offers all of JavaScript’s features, and an additional layer on top of these: </a:t>
            </a:r>
            <a:r>
              <a:rPr lang="en-US" dirty="0" err="1"/>
              <a:t>TypeScript’s</a:t>
            </a:r>
            <a:r>
              <a:rPr lang="en-US" dirty="0"/>
              <a:t> type system</a:t>
            </a:r>
            <a:r>
              <a:rPr lang="en-US" dirty="0" smtClean="0"/>
              <a:t>.</a:t>
            </a:r>
          </a:p>
          <a:p>
            <a:r>
              <a:rPr lang="en-US" dirty="0"/>
              <a:t>For example, JavaScript provides language primitives like </a:t>
            </a:r>
            <a:r>
              <a:rPr lang="en-US" dirty="0" smtClean="0"/>
              <a:t>string</a:t>
            </a:r>
            <a:r>
              <a:rPr lang="en-US" dirty="0"/>
              <a:t> and </a:t>
            </a:r>
            <a:r>
              <a:rPr lang="en-US" dirty="0" smtClean="0"/>
              <a:t>number</a:t>
            </a:r>
            <a:r>
              <a:rPr lang="en-US" dirty="0"/>
              <a:t>, but it doesn’t check that you’ve consistently assigned these. </a:t>
            </a:r>
            <a:r>
              <a:rPr lang="en-US" dirty="0" err="1"/>
              <a:t>TypeScript</a:t>
            </a:r>
            <a:r>
              <a:rPr lang="en-US" dirty="0"/>
              <a:t> does</a:t>
            </a:r>
            <a:r>
              <a:rPr lang="en-US" dirty="0" smtClean="0"/>
              <a:t>.</a:t>
            </a:r>
          </a:p>
          <a:p>
            <a:pPr marL="0" indent="0">
              <a:buNone/>
            </a:pPr>
            <a:r>
              <a:rPr lang="en-US" dirty="0"/>
              <a:t>let </a:t>
            </a:r>
            <a:r>
              <a:rPr lang="en-US" dirty="0" err="1"/>
              <a:t>helloWorld</a:t>
            </a:r>
            <a:r>
              <a:rPr lang="en-US" dirty="0"/>
              <a:t> = "Hello World";</a:t>
            </a:r>
          </a:p>
          <a:p>
            <a:pPr marL="0" indent="0">
              <a:buNone/>
            </a:pPr>
            <a:r>
              <a:rPr lang="en-US" dirty="0"/>
              <a:t>let </a:t>
            </a:r>
            <a:r>
              <a:rPr lang="en-US" dirty="0" err="1"/>
              <a:t>helloWorld</a:t>
            </a:r>
            <a:r>
              <a:rPr lang="en-US" dirty="0"/>
              <a:t>: string</a:t>
            </a:r>
          </a:p>
          <a:p>
            <a:endParaRPr lang="en-IN"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4</a:t>
            </a:fld>
            <a:endParaRPr lang="en-IN"/>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332656"/>
            <a:ext cx="1875384" cy="935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2340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348880"/>
            <a:ext cx="8229600" cy="1143000"/>
          </a:xfrm>
        </p:spPr>
        <p:txBody>
          <a:bodyPr>
            <a:noAutofit/>
          </a:bodyPr>
          <a:lstStyle/>
          <a:p>
            <a:r>
              <a:rPr lang="en-IN" sz="7200" dirty="0" smtClean="0"/>
              <a:t>Thank You</a:t>
            </a:r>
            <a:endParaRPr lang="en-IN" sz="7200"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40</a:t>
            </a:fld>
            <a:endParaRPr lang="en-IN"/>
          </a:p>
        </p:txBody>
      </p:sp>
    </p:spTree>
    <p:extLst>
      <p:ext uri="{BB962C8B-B14F-4D97-AF65-F5344CB8AC3E}">
        <p14:creationId xmlns:p14="http://schemas.microsoft.com/office/powerpoint/2010/main" val="1390222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1514476"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IN" dirty="0" smtClean="0"/>
              <a:t>Single Page Application(SPA)</a:t>
            </a:r>
            <a:endParaRPr lang="en-IN" dirty="0"/>
          </a:p>
        </p:txBody>
      </p:sp>
      <p:sp>
        <p:nvSpPr>
          <p:cNvPr id="3" name="Content Placeholder 2"/>
          <p:cNvSpPr>
            <a:spLocks noGrp="1"/>
          </p:cNvSpPr>
          <p:nvPr>
            <p:ph idx="1"/>
          </p:nvPr>
        </p:nvSpPr>
        <p:spPr/>
        <p:txBody>
          <a:bodyPr>
            <a:normAutofit fontScale="92500" lnSpcReduction="20000"/>
          </a:bodyPr>
          <a:lstStyle/>
          <a:p>
            <a:r>
              <a:rPr lang="en-US" dirty="0"/>
              <a:t>A Single Page Application (SPA) is a single web page, website, or web application that works within a web browser and loads just a single document. </a:t>
            </a:r>
            <a:endParaRPr lang="en-US" dirty="0" smtClean="0"/>
          </a:p>
          <a:p>
            <a:r>
              <a:rPr lang="en-US" dirty="0"/>
              <a:t> It does not need page reloading during its usage, and most of its content remains the same while only some of it needs updating. </a:t>
            </a:r>
            <a:endParaRPr lang="en-US" dirty="0" smtClean="0"/>
          </a:p>
          <a:p>
            <a:r>
              <a:rPr lang="en-US" dirty="0"/>
              <a:t>the content needs to be updated, the SPA does it through JavaScript APIs</a:t>
            </a:r>
            <a:r>
              <a:rPr lang="en-US" dirty="0" smtClean="0"/>
              <a:t>.</a:t>
            </a:r>
          </a:p>
          <a:p>
            <a:r>
              <a:rPr lang="en-US" dirty="0"/>
              <a:t>users can view a website without loading the entire new page and data from the server. </a:t>
            </a:r>
            <a:endParaRPr lang="en-IN"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5</a:t>
            </a:fld>
            <a:endParaRPr lang="en-IN"/>
          </a:p>
        </p:txBody>
      </p:sp>
    </p:spTree>
    <p:extLst>
      <p:ext uri="{BB962C8B-B14F-4D97-AF65-F5344CB8AC3E}">
        <p14:creationId xmlns:p14="http://schemas.microsoft.com/office/powerpoint/2010/main" val="931563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6</a:t>
            </a:fld>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8496944"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6" y="260648"/>
            <a:ext cx="1300758" cy="650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2571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7</a:t>
            </a:fld>
            <a:endParaRPr lang="en-IN"/>
          </a:p>
        </p:txBody>
      </p:sp>
      <p:sp>
        <p:nvSpPr>
          <p:cNvPr id="6" name="Rectangle 5"/>
          <p:cNvSpPr/>
          <p:nvPr/>
        </p:nvSpPr>
        <p:spPr>
          <a:xfrm>
            <a:off x="323528" y="1196752"/>
            <a:ext cx="8496944" cy="5260776"/>
          </a:xfrm>
          <a:prstGeom prst="rect">
            <a:avLst/>
          </a:prstGeom>
          <a:gradFill flip="none" rotWithShape="1">
            <a:gsLst>
              <a:gs pos="0">
                <a:srgbClr val="D6B19C"/>
              </a:gs>
              <a:gs pos="31000">
                <a:srgbClr val="D49E6C"/>
              </a:gs>
              <a:gs pos="56000">
                <a:srgbClr val="A65528"/>
              </a:gs>
              <a:gs pos="100000">
                <a:srgbClr val="66301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Angular Features</a:t>
            </a:r>
            <a:endParaRPr lang="en-IN" dirty="0"/>
          </a:p>
        </p:txBody>
      </p:sp>
      <p:sp>
        <p:nvSpPr>
          <p:cNvPr id="8" name="Footer Placeholder 3"/>
          <p:cNvSpPr txBox="1">
            <a:spLocks/>
          </p:cNvSpPr>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Full Stack Web Development Lecture 1</a:t>
            </a:r>
            <a:endParaRPr lang="en-IN"/>
          </a:p>
        </p:txBody>
      </p:sp>
      <p:sp>
        <p:nvSpPr>
          <p:cNvPr id="9"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67E285-DA7E-45C3-B612-BD4F014DB728}" type="slidenum">
              <a:rPr lang="en-IN" smtClean="0"/>
              <a:pPr/>
              <a:t>7</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260648"/>
            <a:ext cx="1300758" cy="650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10"/>
          <p:cNvSpPr/>
          <p:nvPr/>
        </p:nvSpPr>
        <p:spPr>
          <a:xfrm>
            <a:off x="3059832" y="2420888"/>
            <a:ext cx="3024336" cy="295232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3316052" y="2636912"/>
            <a:ext cx="2511896" cy="252866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6926" y="3429000"/>
            <a:ext cx="2010148" cy="1005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Oval 13"/>
          <p:cNvSpPr/>
          <p:nvPr/>
        </p:nvSpPr>
        <p:spPr>
          <a:xfrm>
            <a:off x="5724128" y="1556792"/>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1</a:t>
            </a:r>
            <a:endParaRPr lang="en-IN" b="1" dirty="0">
              <a:solidFill>
                <a:srgbClr val="FF0000"/>
              </a:solidFill>
            </a:endParaRPr>
          </a:p>
        </p:txBody>
      </p:sp>
      <p:sp>
        <p:nvSpPr>
          <p:cNvPr id="15" name="Oval 14"/>
          <p:cNvSpPr/>
          <p:nvPr/>
        </p:nvSpPr>
        <p:spPr>
          <a:xfrm>
            <a:off x="6516216" y="2852936"/>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a:t>
            </a:r>
            <a:endParaRPr lang="en-IN" b="1" dirty="0">
              <a:solidFill>
                <a:srgbClr val="FF0000"/>
              </a:solidFill>
            </a:endParaRPr>
          </a:p>
        </p:txBody>
      </p:sp>
      <p:sp>
        <p:nvSpPr>
          <p:cNvPr id="16" name="Oval 15"/>
          <p:cNvSpPr/>
          <p:nvPr/>
        </p:nvSpPr>
        <p:spPr>
          <a:xfrm>
            <a:off x="6444208" y="4221088"/>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3</a:t>
            </a:r>
            <a:endParaRPr lang="en-IN" b="1" dirty="0">
              <a:solidFill>
                <a:srgbClr val="FF0000"/>
              </a:solidFill>
            </a:endParaRPr>
          </a:p>
        </p:txBody>
      </p:sp>
      <p:sp>
        <p:nvSpPr>
          <p:cNvPr id="17" name="Oval 16"/>
          <p:cNvSpPr/>
          <p:nvPr/>
        </p:nvSpPr>
        <p:spPr>
          <a:xfrm>
            <a:off x="5467908" y="5352391"/>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4</a:t>
            </a:r>
            <a:endParaRPr lang="en-IN" b="1" dirty="0">
              <a:solidFill>
                <a:srgbClr val="FF0000"/>
              </a:solidFill>
            </a:endParaRPr>
          </a:p>
        </p:txBody>
      </p:sp>
      <p:sp>
        <p:nvSpPr>
          <p:cNvPr id="18" name="Oval 17"/>
          <p:cNvSpPr/>
          <p:nvPr/>
        </p:nvSpPr>
        <p:spPr>
          <a:xfrm>
            <a:off x="3851920" y="5517232"/>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5</a:t>
            </a:r>
            <a:endParaRPr lang="en-IN" b="1" dirty="0">
              <a:solidFill>
                <a:srgbClr val="FF0000"/>
              </a:solidFill>
            </a:endParaRPr>
          </a:p>
        </p:txBody>
      </p:sp>
      <p:sp>
        <p:nvSpPr>
          <p:cNvPr id="19" name="Oval 18"/>
          <p:cNvSpPr/>
          <p:nvPr/>
        </p:nvSpPr>
        <p:spPr>
          <a:xfrm>
            <a:off x="2411760" y="5013176"/>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6</a:t>
            </a:r>
            <a:endParaRPr lang="en-IN" b="1" dirty="0">
              <a:solidFill>
                <a:srgbClr val="FF0000"/>
              </a:solidFill>
            </a:endParaRPr>
          </a:p>
        </p:txBody>
      </p:sp>
      <p:sp>
        <p:nvSpPr>
          <p:cNvPr id="20" name="Oval 19"/>
          <p:cNvSpPr/>
          <p:nvPr/>
        </p:nvSpPr>
        <p:spPr>
          <a:xfrm>
            <a:off x="1738942" y="3713994"/>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7</a:t>
            </a:r>
            <a:endParaRPr lang="en-IN" b="1" dirty="0">
              <a:solidFill>
                <a:srgbClr val="FF0000"/>
              </a:solidFill>
            </a:endParaRPr>
          </a:p>
        </p:txBody>
      </p:sp>
      <p:sp>
        <p:nvSpPr>
          <p:cNvPr id="21" name="Oval 20"/>
          <p:cNvSpPr/>
          <p:nvPr/>
        </p:nvSpPr>
        <p:spPr>
          <a:xfrm>
            <a:off x="2051720" y="2348880"/>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8</a:t>
            </a:r>
            <a:endParaRPr lang="en-IN" b="1" dirty="0">
              <a:solidFill>
                <a:srgbClr val="FF0000"/>
              </a:solidFill>
            </a:endParaRPr>
          </a:p>
        </p:txBody>
      </p:sp>
      <p:sp>
        <p:nvSpPr>
          <p:cNvPr id="22" name="Oval 21"/>
          <p:cNvSpPr/>
          <p:nvPr/>
        </p:nvSpPr>
        <p:spPr>
          <a:xfrm>
            <a:off x="3635896" y="1412776"/>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9</a:t>
            </a:r>
            <a:endParaRPr lang="en-IN" b="1" dirty="0">
              <a:solidFill>
                <a:srgbClr val="FF0000"/>
              </a:solidFill>
            </a:endParaRPr>
          </a:p>
        </p:txBody>
      </p:sp>
      <p:sp>
        <p:nvSpPr>
          <p:cNvPr id="23" name="TextBox 22"/>
          <p:cNvSpPr txBox="1"/>
          <p:nvPr/>
        </p:nvSpPr>
        <p:spPr>
          <a:xfrm>
            <a:off x="6516216" y="1556792"/>
            <a:ext cx="1656184" cy="369332"/>
          </a:xfrm>
          <a:prstGeom prst="rect">
            <a:avLst/>
          </a:prstGeom>
          <a:noFill/>
          <a:ln>
            <a:solidFill>
              <a:schemeClr val="bg1">
                <a:lumMod val="95000"/>
              </a:schemeClr>
            </a:solidFill>
            <a:prstDash val="dash"/>
          </a:ln>
        </p:spPr>
        <p:txBody>
          <a:bodyPr wrap="square" rtlCol="0">
            <a:spAutoFit/>
          </a:bodyPr>
          <a:lstStyle/>
          <a:p>
            <a:r>
              <a:rPr lang="en-US" b="1" i="1" dirty="0" smtClean="0">
                <a:solidFill>
                  <a:schemeClr val="accent6">
                    <a:lumMod val="40000"/>
                    <a:lumOff val="60000"/>
                  </a:schemeClr>
                </a:solidFill>
              </a:rPr>
              <a:t>Modules</a:t>
            </a:r>
            <a:endParaRPr lang="en-IN" b="1" i="1" dirty="0">
              <a:solidFill>
                <a:schemeClr val="accent6">
                  <a:lumMod val="40000"/>
                  <a:lumOff val="60000"/>
                </a:schemeClr>
              </a:solidFill>
            </a:endParaRPr>
          </a:p>
        </p:txBody>
      </p:sp>
      <p:sp>
        <p:nvSpPr>
          <p:cNvPr id="24" name="TextBox 23"/>
          <p:cNvSpPr txBox="1"/>
          <p:nvPr/>
        </p:nvSpPr>
        <p:spPr>
          <a:xfrm>
            <a:off x="6804248" y="2483604"/>
            <a:ext cx="1656184" cy="369332"/>
          </a:xfrm>
          <a:prstGeom prst="rect">
            <a:avLst/>
          </a:prstGeom>
          <a:noFill/>
          <a:ln>
            <a:solidFill>
              <a:schemeClr val="bg1">
                <a:lumMod val="95000"/>
              </a:schemeClr>
            </a:solidFill>
            <a:prstDash val="dash"/>
          </a:ln>
        </p:spPr>
        <p:txBody>
          <a:bodyPr wrap="square" rtlCol="0">
            <a:spAutoFit/>
          </a:bodyPr>
          <a:lstStyle/>
          <a:p>
            <a:r>
              <a:rPr lang="en-US" b="1" i="1" dirty="0" smtClean="0">
                <a:solidFill>
                  <a:schemeClr val="accent6">
                    <a:lumMod val="40000"/>
                    <a:lumOff val="60000"/>
                  </a:schemeClr>
                </a:solidFill>
              </a:rPr>
              <a:t>Component</a:t>
            </a:r>
            <a:endParaRPr lang="en-IN" b="1" i="1" dirty="0">
              <a:solidFill>
                <a:schemeClr val="accent6">
                  <a:lumMod val="40000"/>
                  <a:lumOff val="60000"/>
                </a:schemeClr>
              </a:solidFill>
            </a:endParaRPr>
          </a:p>
        </p:txBody>
      </p:sp>
      <p:sp>
        <p:nvSpPr>
          <p:cNvPr id="25" name="TextBox 24"/>
          <p:cNvSpPr txBox="1"/>
          <p:nvPr/>
        </p:nvSpPr>
        <p:spPr>
          <a:xfrm>
            <a:off x="6804248" y="3861825"/>
            <a:ext cx="1656184" cy="369332"/>
          </a:xfrm>
          <a:prstGeom prst="rect">
            <a:avLst/>
          </a:prstGeom>
          <a:noFill/>
          <a:ln>
            <a:solidFill>
              <a:schemeClr val="bg1">
                <a:lumMod val="95000"/>
              </a:schemeClr>
            </a:solidFill>
            <a:prstDash val="dash"/>
          </a:ln>
        </p:spPr>
        <p:txBody>
          <a:bodyPr wrap="square" rtlCol="0">
            <a:spAutoFit/>
          </a:bodyPr>
          <a:lstStyle/>
          <a:p>
            <a:r>
              <a:rPr lang="en-US" b="1" i="1" dirty="0" smtClean="0">
                <a:solidFill>
                  <a:schemeClr val="accent6">
                    <a:lumMod val="40000"/>
                    <a:lumOff val="60000"/>
                  </a:schemeClr>
                </a:solidFill>
              </a:rPr>
              <a:t>Template</a:t>
            </a:r>
            <a:endParaRPr lang="en-IN" b="1" i="1" dirty="0">
              <a:solidFill>
                <a:schemeClr val="accent6">
                  <a:lumMod val="40000"/>
                  <a:lumOff val="60000"/>
                </a:schemeClr>
              </a:solidFill>
            </a:endParaRPr>
          </a:p>
        </p:txBody>
      </p:sp>
      <p:sp>
        <p:nvSpPr>
          <p:cNvPr id="26" name="TextBox 25"/>
          <p:cNvSpPr txBox="1"/>
          <p:nvPr/>
        </p:nvSpPr>
        <p:spPr>
          <a:xfrm>
            <a:off x="6413580" y="5343099"/>
            <a:ext cx="1656184" cy="369332"/>
          </a:xfrm>
          <a:prstGeom prst="rect">
            <a:avLst/>
          </a:prstGeom>
          <a:noFill/>
          <a:ln>
            <a:solidFill>
              <a:schemeClr val="bg1">
                <a:lumMod val="95000"/>
              </a:schemeClr>
            </a:solidFill>
            <a:prstDash val="dash"/>
          </a:ln>
        </p:spPr>
        <p:txBody>
          <a:bodyPr wrap="square" rtlCol="0">
            <a:spAutoFit/>
          </a:bodyPr>
          <a:lstStyle/>
          <a:p>
            <a:r>
              <a:rPr lang="en-US" b="1" i="1" dirty="0" smtClean="0">
                <a:solidFill>
                  <a:schemeClr val="accent6">
                    <a:lumMod val="40000"/>
                    <a:lumOff val="60000"/>
                  </a:schemeClr>
                </a:solidFill>
              </a:rPr>
              <a:t>Pipe</a:t>
            </a:r>
            <a:endParaRPr lang="en-IN" b="1" i="1" dirty="0">
              <a:solidFill>
                <a:schemeClr val="accent6">
                  <a:lumMod val="40000"/>
                  <a:lumOff val="60000"/>
                </a:schemeClr>
              </a:solidFill>
            </a:endParaRPr>
          </a:p>
        </p:txBody>
      </p:sp>
      <p:sp>
        <p:nvSpPr>
          <p:cNvPr id="27" name="TextBox 26"/>
          <p:cNvSpPr txBox="1"/>
          <p:nvPr/>
        </p:nvSpPr>
        <p:spPr>
          <a:xfrm>
            <a:off x="1336254" y="5949280"/>
            <a:ext cx="2487573" cy="369332"/>
          </a:xfrm>
          <a:prstGeom prst="rect">
            <a:avLst/>
          </a:prstGeom>
          <a:noFill/>
          <a:ln>
            <a:solidFill>
              <a:schemeClr val="bg1">
                <a:lumMod val="95000"/>
              </a:schemeClr>
            </a:solidFill>
            <a:prstDash val="dash"/>
          </a:ln>
        </p:spPr>
        <p:txBody>
          <a:bodyPr wrap="square" rtlCol="0">
            <a:spAutoFit/>
          </a:bodyPr>
          <a:lstStyle/>
          <a:p>
            <a:r>
              <a:rPr lang="en-US" b="1" i="1" dirty="0" smtClean="0">
                <a:solidFill>
                  <a:schemeClr val="accent6">
                    <a:lumMod val="40000"/>
                    <a:lumOff val="60000"/>
                  </a:schemeClr>
                </a:solidFill>
              </a:rPr>
              <a:t>Dependency Injection</a:t>
            </a:r>
            <a:endParaRPr lang="en-IN" b="1" i="1" dirty="0">
              <a:solidFill>
                <a:schemeClr val="accent6">
                  <a:lumMod val="40000"/>
                  <a:lumOff val="60000"/>
                </a:schemeClr>
              </a:solidFill>
            </a:endParaRPr>
          </a:p>
        </p:txBody>
      </p:sp>
      <p:sp>
        <p:nvSpPr>
          <p:cNvPr id="28" name="TextBox 27"/>
          <p:cNvSpPr txBox="1"/>
          <p:nvPr/>
        </p:nvSpPr>
        <p:spPr>
          <a:xfrm>
            <a:off x="683568" y="5188550"/>
            <a:ext cx="1656184" cy="369332"/>
          </a:xfrm>
          <a:prstGeom prst="rect">
            <a:avLst/>
          </a:prstGeom>
          <a:noFill/>
          <a:ln>
            <a:solidFill>
              <a:schemeClr val="bg1">
                <a:lumMod val="95000"/>
              </a:schemeClr>
            </a:solidFill>
            <a:prstDash val="dash"/>
          </a:ln>
        </p:spPr>
        <p:txBody>
          <a:bodyPr wrap="square" rtlCol="0">
            <a:spAutoFit/>
          </a:bodyPr>
          <a:lstStyle/>
          <a:p>
            <a:r>
              <a:rPr lang="en-US" b="1" i="1" dirty="0" smtClean="0">
                <a:solidFill>
                  <a:schemeClr val="accent6">
                    <a:lumMod val="40000"/>
                    <a:lumOff val="60000"/>
                  </a:schemeClr>
                </a:solidFill>
              </a:rPr>
              <a:t>Validators</a:t>
            </a:r>
            <a:endParaRPr lang="en-IN" b="1" i="1" dirty="0">
              <a:solidFill>
                <a:schemeClr val="accent6">
                  <a:lumMod val="40000"/>
                  <a:lumOff val="60000"/>
                </a:schemeClr>
              </a:solidFill>
            </a:endParaRPr>
          </a:p>
        </p:txBody>
      </p:sp>
      <p:sp>
        <p:nvSpPr>
          <p:cNvPr id="29" name="TextBox 28"/>
          <p:cNvSpPr txBox="1"/>
          <p:nvPr/>
        </p:nvSpPr>
        <p:spPr>
          <a:xfrm>
            <a:off x="419877" y="3548719"/>
            <a:ext cx="1656184" cy="369332"/>
          </a:xfrm>
          <a:prstGeom prst="rect">
            <a:avLst/>
          </a:prstGeom>
          <a:noFill/>
          <a:ln>
            <a:solidFill>
              <a:schemeClr val="bg1">
                <a:lumMod val="95000"/>
              </a:schemeClr>
            </a:solidFill>
            <a:prstDash val="dash"/>
          </a:ln>
        </p:spPr>
        <p:txBody>
          <a:bodyPr wrap="square" rtlCol="0">
            <a:spAutoFit/>
          </a:bodyPr>
          <a:lstStyle/>
          <a:p>
            <a:r>
              <a:rPr lang="en-US" b="1" i="1" dirty="0" smtClean="0">
                <a:solidFill>
                  <a:schemeClr val="accent6">
                    <a:lumMod val="40000"/>
                    <a:lumOff val="60000"/>
                  </a:schemeClr>
                </a:solidFill>
              </a:rPr>
              <a:t>Services</a:t>
            </a:r>
            <a:endParaRPr lang="en-IN" b="1" i="1" dirty="0">
              <a:solidFill>
                <a:schemeClr val="accent6">
                  <a:lumMod val="40000"/>
                  <a:lumOff val="60000"/>
                </a:schemeClr>
              </a:solidFill>
            </a:endParaRPr>
          </a:p>
        </p:txBody>
      </p:sp>
      <p:sp>
        <p:nvSpPr>
          <p:cNvPr id="30" name="TextBox 29"/>
          <p:cNvSpPr txBox="1"/>
          <p:nvPr/>
        </p:nvSpPr>
        <p:spPr>
          <a:xfrm>
            <a:off x="390464" y="2164214"/>
            <a:ext cx="1656184" cy="369332"/>
          </a:xfrm>
          <a:prstGeom prst="rect">
            <a:avLst/>
          </a:prstGeom>
          <a:noFill/>
          <a:ln>
            <a:solidFill>
              <a:schemeClr val="bg1">
                <a:lumMod val="95000"/>
              </a:schemeClr>
            </a:solidFill>
            <a:prstDash val="dash"/>
          </a:ln>
        </p:spPr>
        <p:txBody>
          <a:bodyPr wrap="square" rtlCol="0">
            <a:spAutoFit/>
          </a:bodyPr>
          <a:lstStyle/>
          <a:p>
            <a:r>
              <a:rPr lang="en-US" b="1" i="1" dirty="0" smtClean="0">
                <a:solidFill>
                  <a:schemeClr val="accent6">
                    <a:lumMod val="40000"/>
                    <a:lumOff val="60000"/>
                  </a:schemeClr>
                </a:solidFill>
              </a:rPr>
              <a:t>Directives</a:t>
            </a:r>
            <a:endParaRPr lang="en-IN" b="1" i="1" dirty="0">
              <a:solidFill>
                <a:schemeClr val="accent6">
                  <a:lumMod val="40000"/>
                  <a:lumOff val="60000"/>
                </a:schemeClr>
              </a:solidFill>
            </a:endParaRPr>
          </a:p>
        </p:txBody>
      </p:sp>
      <p:sp>
        <p:nvSpPr>
          <p:cNvPr id="31" name="TextBox 30"/>
          <p:cNvSpPr txBox="1"/>
          <p:nvPr/>
        </p:nvSpPr>
        <p:spPr>
          <a:xfrm>
            <a:off x="1882344" y="1435277"/>
            <a:ext cx="1656184" cy="369332"/>
          </a:xfrm>
          <a:prstGeom prst="rect">
            <a:avLst/>
          </a:prstGeom>
          <a:noFill/>
          <a:ln>
            <a:solidFill>
              <a:schemeClr val="bg1">
                <a:lumMod val="95000"/>
              </a:schemeClr>
            </a:solidFill>
            <a:prstDash val="dash"/>
          </a:ln>
        </p:spPr>
        <p:txBody>
          <a:bodyPr wrap="square" rtlCol="0">
            <a:spAutoFit/>
          </a:bodyPr>
          <a:lstStyle/>
          <a:p>
            <a:r>
              <a:rPr lang="en-US" b="1" i="1" dirty="0" smtClean="0">
                <a:solidFill>
                  <a:schemeClr val="accent6">
                    <a:lumMod val="40000"/>
                    <a:lumOff val="60000"/>
                  </a:schemeClr>
                </a:solidFill>
              </a:rPr>
              <a:t>Data Bindings</a:t>
            </a:r>
            <a:endParaRPr lang="en-IN" b="1" i="1" dirty="0">
              <a:solidFill>
                <a:schemeClr val="accent6">
                  <a:lumMod val="40000"/>
                  <a:lumOff val="60000"/>
                </a:schemeClr>
              </a:solidFill>
            </a:endParaRPr>
          </a:p>
        </p:txBody>
      </p:sp>
    </p:spTree>
    <p:extLst>
      <p:ext uri="{BB962C8B-B14F-4D97-AF65-F5344CB8AC3E}">
        <p14:creationId xmlns:p14="http://schemas.microsoft.com/office/powerpoint/2010/main" val="2334217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3" name="Content Placeholder 2"/>
          <p:cNvSpPr>
            <a:spLocks noGrp="1"/>
          </p:cNvSpPr>
          <p:nvPr>
            <p:ph idx="1"/>
          </p:nvPr>
        </p:nvSpPr>
        <p:spPr>
          <a:xfrm>
            <a:off x="457200" y="1600200"/>
            <a:ext cx="4618856" cy="4525963"/>
          </a:xfrm>
        </p:spPr>
        <p:txBody>
          <a:bodyPr>
            <a:normAutofit fontScale="62500" lnSpcReduction="20000"/>
          </a:bodyPr>
          <a:lstStyle/>
          <a:p>
            <a:pPr algn="just"/>
            <a:r>
              <a:rPr lang="en-US" dirty="0"/>
              <a:t>a module is a mechanism to group components, directives, pipes and services that are related, in such a way that can be combined with other modules to create an </a:t>
            </a:r>
            <a:r>
              <a:rPr lang="en-US" dirty="0" smtClean="0"/>
              <a:t>application.</a:t>
            </a:r>
          </a:p>
          <a:p>
            <a:pPr algn="just"/>
            <a:r>
              <a:rPr lang="en-IN" dirty="0"/>
              <a:t>Angular modules is classes. </a:t>
            </a:r>
            <a:endParaRPr lang="en-IN" dirty="0" smtClean="0"/>
          </a:p>
          <a:p>
            <a:pPr algn="just"/>
            <a:r>
              <a:rPr lang="en-US" dirty="0"/>
              <a:t>a module can export or hide components, directives, pipes and services</a:t>
            </a:r>
            <a:r>
              <a:rPr lang="en-US" dirty="0" smtClean="0"/>
              <a:t>.</a:t>
            </a:r>
          </a:p>
          <a:p>
            <a:pPr algn="just"/>
            <a:r>
              <a:rPr lang="en-US" dirty="0"/>
              <a:t>The exported elements are meant to be used by other </a:t>
            </a:r>
            <a:r>
              <a:rPr lang="en-US" dirty="0" smtClean="0"/>
              <a:t>modules.</a:t>
            </a:r>
          </a:p>
          <a:p>
            <a:pPr algn="just"/>
            <a:r>
              <a:rPr lang="en-US" dirty="0" smtClean="0"/>
              <a:t>Not </a:t>
            </a:r>
            <a:r>
              <a:rPr lang="en-US" dirty="0"/>
              <a:t>exported (hidden) are just used inside the module itself and cannot be directly accessed by other modules of our application.</a:t>
            </a:r>
            <a:endParaRPr lang="en-IN"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8</a:t>
            </a:fld>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844824"/>
            <a:ext cx="3806313"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0522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4" name="Footer Placeholder 3"/>
          <p:cNvSpPr>
            <a:spLocks noGrp="1"/>
          </p:cNvSpPr>
          <p:nvPr>
            <p:ph type="ftr" sz="quarter" idx="11"/>
          </p:nvPr>
        </p:nvSpPr>
        <p:spPr/>
        <p:txBody>
          <a:bodyPr/>
          <a:lstStyle/>
          <a:p>
            <a:r>
              <a:rPr lang="en-US" smtClean="0"/>
              <a:t>Full Stack Web Development Lecture 1</a:t>
            </a:r>
            <a:endParaRPr lang="en-IN"/>
          </a:p>
        </p:txBody>
      </p:sp>
      <p:sp>
        <p:nvSpPr>
          <p:cNvPr id="5" name="Slide Number Placeholder 4"/>
          <p:cNvSpPr>
            <a:spLocks noGrp="1"/>
          </p:cNvSpPr>
          <p:nvPr>
            <p:ph type="sldNum" sz="quarter" idx="12"/>
          </p:nvPr>
        </p:nvSpPr>
        <p:spPr/>
        <p:txBody>
          <a:bodyPr/>
          <a:lstStyle/>
          <a:p>
            <a:fld id="{DB67E285-DA7E-45C3-B612-BD4F014DB728}" type="slidenum">
              <a:rPr lang="en-IN" smtClean="0"/>
              <a:t>9</a:t>
            </a:fld>
            <a:endParaRPr lang="en-IN"/>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412776"/>
            <a:ext cx="8712968"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1133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TotalTime>
  <Words>1350</Words>
  <Application>Microsoft Office PowerPoint</Application>
  <PresentationFormat>On-screen Show (4:3)</PresentationFormat>
  <Paragraphs>261</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UNIT I Introduction to Angular</vt:lpstr>
      <vt:lpstr>Why Framework?</vt:lpstr>
      <vt:lpstr>What is Angular?</vt:lpstr>
      <vt:lpstr>Typescript</vt:lpstr>
      <vt:lpstr>Single Page Application(SPA)</vt:lpstr>
      <vt:lpstr>PowerPoint Presentation</vt:lpstr>
      <vt:lpstr>PowerPoint Presentation</vt:lpstr>
      <vt:lpstr>Modules</vt:lpstr>
      <vt:lpstr>Modules</vt:lpstr>
      <vt:lpstr>Component</vt:lpstr>
      <vt:lpstr>Component</vt:lpstr>
      <vt:lpstr>Template</vt:lpstr>
      <vt:lpstr>Templates</vt:lpstr>
      <vt:lpstr>Pipe/Filter</vt:lpstr>
      <vt:lpstr>Pipe/Filter</vt:lpstr>
      <vt:lpstr>Data Binding</vt:lpstr>
      <vt:lpstr>Directives</vt:lpstr>
      <vt:lpstr>Directives</vt:lpstr>
      <vt:lpstr>Validators</vt:lpstr>
      <vt:lpstr>Validators</vt:lpstr>
      <vt:lpstr>Services</vt:lpstr>
      <vt:lpstr>Services</vt:lpstr>
      <vt:lpstr>Dependency Injective</vt:lpstr>
      <vt:lpstr>Dependency Injection</vt:lpstr>
      <vt:lpstr>Angular Installation</vt:lpstr>
      <vt:lpstr>Angular Installation</vt:lpstr>
      <vt:lpstr>Angular Installation</vt:lpstr>
      <vt:lpstr>Angular Installation</vt:lpstr>
      <vt:lpstr>Angular Installation</vt:lpstr>
      <vt:lpstr>Angular Installation</vt:lpstr>
      <vt:lpstr>Angular Installation</vt:lpstr>
      <vt:lpstr>Angular Commands</vt:lpstr>
      <vt:lpstr>Angular Project</vt:lpstr>
      <vt:lpstr>Angular Project</vt:lpstr>
      <vt:lpstr>Angular Project File Description</vt:lpstr>
      <vt:lpstr>Angular Project File Description</vt:lpstr>
      <vt:lpstr>Angular Project File Description</vt:lpstr>
      <vt:lpstr>How To Execute Angular Project</vt:lpstr>
      <vt:lpstr>Output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Introduction to Angular</dc:title>
  <dc:creator>Sujit</dc:creator>
  <cp:lastModifiedBy>Sujit</cp:lastModifiedBy>
  <cp:revision>46</cp:revision>
  <dcterms:created xsi:type="dcterms:W3CDTF">2023-02-17T16:44:56Z</dcterms:created>
  <dcterms:modified xsi:type="dcterms:W3CDTF">2023-02-20T17:23:31Z</dcterms:modified>
</cp:coreProperties>
</file>