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4" r:id="rId4"/>
    <p:sldId id="269" r:id="rId5"/>
    <p:sldId id="270" r:id="rId6"/>
    <p:sldId id="272" r:id="rId7"/>
    <p:sldId id="276" r:id="rId8"/>
    <p:sldId id="279" r:id="rId9"/>
    <p:sldId id="280" r:id="rId10"/>
    <p:sldId id="283" r:id="rId11"/>
    <p:sldId id="284" r:id="rId12"/>
    <p:sldId id="289" r:id="rId13"/>
    <p:sldId id="290" r:id="rId14"/>
    <p:sldId id="291" r:id="rId15"/>
    <p:sldId id="292" r:id="rId16"/>
    <p:sldId id="293" r:id="rId17"/>
    <p:sldId id="295" r:id="rId18"/>
    <p:sldId id="298" r:id="rId19"/>
    <p:sldId id="300" r:id="rId20"/>
    <p:sldId id="302" r:id="rId21"/>
    <p:sldId id="303" r:id="rId22"/>
    <p:sldId id="304" r:id="rId23"/>
    <p:sldId id="305" r:id="rId24"/>
    <p:sldId id="307" r:id="rId25"/>
    <p:sldId id="308" r:id="rId26"/>
    <p:sldId id="309" r:id="rId27"/>
    <p:sldId id="312" r:id="rId28"/>
    <p:sldId id="314" r:id="rId29"/>
    <p:sldId id="318" r:id="rId30"/>
    <p:sldId id="321" r:id="rId31"/>
    <p:sldId id="326" r:id="rId32"/>
    <p:sldId id="327" r:id="rId33"/>
    <p:sldId id="328" r:id="rId34"/>
    <p:sldId id="329" r:id="rId35"/>
    <p:sldId id="330" r:id="rId36"/>
    <p:sldId id="334" r:id="rId37"/>
    <p:sldId id="338" r:id="rId38"/>
    <p:sldId id="341" r:id="rId39"/>
    <p:sldId id="343" r:id="rId40"/>
    <p:sldId id="344" r:id="rId41"/>
    <p:sldId id="348" r:id="rId42"/>
    <p:sldId id="351" r:id="rId43"/>
    <p:sldId id="354" r:id="rId44"/>
    <p:sldId id="355" r:id="rId45"/>
    <p:sldId id="357" r:id="rId46"/>
    <p:sldId id="359" r:id="rId47"/>
    <p:sldId id="362" r:id="rId48"/>
    <p:sldId id="367" r:id="rId49"/>
    <p:sldId id="368" r:id="rId50"/>
    <p:sldId id="371" r:id="rId51"/>
    <p:sldId id="372" r:id="rId52"/>
    <p:sldId id="374" r:id="rId53"/>
    <p:sldId id="376" r:id="rId54"/>
    <p:sldId id="377" r:id="rId55"/>
    <p:sldId id="378" r:id="rId56"/>
    <p:sldId id="380" r:id="rId57"/>
    <p:sldId id="384" r:id="rId58"/>
    <p:sldId id="386" r:id="rId59"/>
    <p:sldId id="387" r:id="rId60"/>
    <p:sldId id="388" r:id="rId61"/>
    <p:sldId id="389" r:id="rId62"/>
    <p:sldId id="390" r:id="rId63"/>
    <p:sldId id="391" r:id="rId64"/>
    <p:sldId id="392" r:id="rId65"/>
    <p:sldId id="393" r:id="rId66"/>
    <p:sldId id="395" r:id="rId67"/>
    <p:sldId id="396" r:id="rId68"/>
    <p:sldId id="399" r:id="rId69"/>
    <p:sldId id="400" r:id="rId70"/>
    <p:sldId id="401" r:id="rId71"/>
    <p:sldId id="402" r:id="rId72"/>
    <p:sldId id="403" r:id="rId73"/>
    <p:sldId id="404" r:id="rId74"/>
    <p:sldId id="405" r:id="rId75"/>
    <p:sldId id="407" r:id="rId76"/>
    <p:sldId id="409" r:id="rId77"/>
    <p:sldId id="410" r:id="rId78"/>
    <p:sldId id="411" r:id="rId79"/>
    <p:sldId id="414" r:id="rId80"/>
    <p:sldId id="415" r:id="rId81"/>
    <p:sldId id="416" r:id="rId82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76" d="100"/>
          <a:sy n="176" d="100"/>
        </p:scale>
        <p:origin x="-1483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8658" y="856513"/>
            <a:ext cx="3732783" cy="4718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20" dirty="0"/>
              <a:t>‹#›</a:t>
            </a:fld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14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1">
                <a:solidFill>
                  <a:srgbClr val="3333B2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20" dirty="0"/>
              <a:t>‹#›</a:t>
            </a:fld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14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20" dirty="0"/>
              <a:t>‹#›</a:t>
            </a:fld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14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20" dirty="0"/>
              <a:t>‹#›</a:t>
            </a:fld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14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95396" y="326242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5"/>
                </a:moveTo>
                <a:lnTo>
                  <a:pt x="43014" y="30365"/>
                </a:lnTo>
                <a:lnTo>
                  <a:pt x="43014" y="0"/>
                </a:lnTo>
                <a:lnTo>
                  <a:pt x="0" y="0"/>
                </a:lnTo>
                <a:lnTo>
                  <a:pt x="0" y="30365"/>
                </a:lnTo>
                <a:close/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15781" y="32584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93582" y="32584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099"/>
                </a:lnTo>
                <a:lnTo>
                  <a:pt x="25400" y="19049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44659" y="3252114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799"/>
                </a:moveTo>
                <a:lnTo>
                  <a:pt x="43014" y="50799"/>
                </a:lnTo>
                <a:lnTo>
                  <a:pt x="43014" y="20434"/>
                </a:lnTo>
                <a:lnTo>
                  <a:pt x="0" y="20434"/>
                </a:lnTo>
                <a:lnTo>
                  <a:pt x="0" y="50799"/>
                </a:lnTo>
                <a:close/>
              </a:path>
              <a:path w="64135" h="50800">
                <a:moveTo>
                  <a:pt x="10490" y="20319"/>
                </a:moveTo>
                <a:lnTo>
                  <a:pt x="10490" y="10159"/>
                </a:lnTo>
                <a:lnTo>
                  <a:pt x="53670" y="10159"/>
                </a:lnTo>
                <a:lnTo>
                  <a:pt x="53670" y="40639"/>
                </a:lnTo>
                <a:lnTo>
                  <a:pt x="43510" y="40639"/>
                </a:lnTo>
              </a:path>
              <a:path w="64135" h="50800">
                <a:moveTo>
                  <a:pt x="20650" y="10159"/>
                </a:moveTo>
                <a:lnTo>
                  <a:pt x="20650" y="0"/>
                </a:lnTo>
                <a:lnTo>
                  <a:pt x="63830" y="0"/>
                </a:lnTo>
                <a:lnTo>
                  <a:pt x="63830" y="30479"/>
                </a:lnTo>
                <a:lnTo>
                  <a:pt x="53670" y="30479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81490" y="32584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099"/>
                </a:lnTo>
                <a:lnTo>
                  <a:pt x="203200" y="19049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36112" y="3264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47212" y="32584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099"/>
                </a:lnTo>
                <a:lnTo>
                  <a:pt x="203200" y="19049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23412" y="325211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89122" y="3252113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12922" y="32584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099"/>
                </a:lnTo>
                <a:lnTo>
                  <a:pt x="203200" y="19049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89122" y="3290214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54831" y="325211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8259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19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71" y="3256093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5" y="15189"/>
                </a:moveTo>
                <a:lnTo>
                  <a:pt x="30365" y="6807"/>
                </a:lnTo>
                <a:lnTo>
                  <a:pt x="23571" y="0"/>
                </a:lnTo>
                <a:lnTo>
                  <a:pt x="15176" y="0"/>
                </a:lnTo>
                <a:lnTo>
                  <a:pt x="6794" y="0"/>
                </a:lnTo>
                <a:lnTo>
                  <a:pt x="0" y="6807"/>
                </a:lnTo>
                <a:lnTo>
                  <a:pt x="0" y="15189"/>
                </a:lnTo>
                <a:lnTo>
                  <a:pt x="0" y="23571"/>
                </a:lnTo>
                <a:lnTo>
                  <a:pt x="6794" y="30378"/>
                </a:lnTo>
                <a:lnTo>
                  <a:pt x="15176" y="30378"/>
                </a:lnTo>
                <a:lnTo>
                  <a:pt x="23571" y="30378"/>
                </a:lnTo>
                <a:lnTo>
                  <a:pt x="30365" y="23571"/>
                </a:lnTo>
                <a:lnTo>
                  <a:pt x="30365" y="15189"/>
                </a:lnTo>
                <a:close/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3" y="3252114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39" y="50799"/>
                </a:moveTo>
                <a:lnTo>
                  <a:pt x="50400" y="48795"/>
                </a:lnTo>
                <a:lnTo>
                  <a:pt x="58488" y="43338"/>
                </a:lnTo>
                <a:lnTo>
                  <a:pt x="64001" y="35262"/>
                </a:lnTo>
                <a:lnTo>
                  <a:pt x="66039" y="25399"/>
                </a:lnTo>
                <a:lnTo>
                  <a:pt x="64035" y="15537"/>
                </a:lnTo>
                <a:lnTo>
                  <a:pt x="58578" y="7461"/>
                </a:lnTo>
                <a:lnTo>
                  <a:pt x="50502" y="2004"/>
                </a:lnTo>
                <a:lnTo>
                  <a:pt x="40639" y="0"/>
                </a:lnTo>
                <a:lnTo>
                  <a:pt x="30777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39" y="25399"/>
                </a:lnTo>
              </a:path>
              <a:path w="233679" h="50800">
                <a:moveTo>
                  <a:pt x="30479" y="17779"/>
                </a:moveTo>
                <a:lnTo>
                  <a:pt x="15239" y="30479"/>
                </a:lnTo>
                <a:lnTo>
                  <a:pt x="0" y="17779"/>
                </a:lnTo>
              </a:path>
              <a:path w="233679" h="50800">
                <a:moveTo>
                  <a:pt x="193039" y="50799"/>
                </a:moveTo>
                <a:lnTo>
                  <a:pt x="183177" y="48795"/>
                </a:lnTo>
                <a:lnTo>
                  <a:pt x="175101" y="43338"/>
                </a:lnTo>
                <a:lnTo>
                  <a:pt x="169644" y="35262"/>
                </a:lnTo>
                <a:lnTo>
                  <a:pt x="167639" y="25399"/>
                </a:lnTo>
                <a:lnTo>
                  <a:pt x="169644" y="15537"/>
                </a:lnTo>
                <a:lnTo>
                  <a:pt x="175101" y="7461"/>
                </a:lnTo>
                <a:lnTo>
                  <a:pt x="183177" y="2004"/>
                </a:lnTo>
                <a:lnTo>
                  <a:pt x="193039" y="0"/>
                </a:lnTo>
                <a:lnTo>
                  <a:pt x="202902" y="2004"/>
                </a:lnTo>
                <a:lnTo>
                  <a:pt x="210978" y="7461"/>
                </a:lnTo>
                <a:lnTo>
                  <a:pt x="216435" y="15537"/>
                </a:lnTo>
                <a:lnTo>
                  <a:pt x="218439" y="25399"/>
                </a:lnTo>
              </a:path>
              <a:path w="233679" h="50800">
                <a:moveTo>
                  <a:pt x="233679" y="17779"/>
                </a:moveTo>
                <a:lnTo>
                  <a:pt x="218439" y="30479"/>
                </a:lnTo>
                <a:lnTo>
                  <a:pt x="203199" y="17779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20" dirty="0"/>
              <a:t>‹#›</a:t>
            </a:fld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14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95396" y="326242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5"/>
                </a:moveTo>
                <a:lnTo>
                  <a:pt x="43014" y="30365"/>
                </a:lnTo>
                <a:lnTo>
                  <a:pt x="43014" y="0"/>
                </a:lnTo>
                <a:lnTo>
                  <a:pt x="0" y="0"/>
                </a:lnTo>
                <a:lnTo>
                  <a:pt x="0" y="30365"/>
                </a:lnTo>
                <a:close/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15781" y="32584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93582" y="32584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099"/>
                </a:lnTo>
                <a:lnTo>
                  <a:pt x="25400" y="19049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44659" y="3252114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799"/>
                </a:moveTo>
                <a:lnTo>
                  <a:pt x="43014" y="50799"/>
                </a:lnTo>
                <a:lnTo>
                  <a:pt x="43014" y="20434"/>
                </a:lnTo>
                <a:lnTo>
                  <a:pt x="0" y="20434"/>
                </a:lnTo>
                <a:lnTo>
                  <a:pt x="0" y="50799"/>
                </a:lnTo>
                <a:close/>
              </a:path>
              <a:path w="64135" h="50800">
                <a:moveTo>
                  <a:pt x="10490" y="20319"/>
                </a:moveTo>
                <a:lnTo>
                  <a:pt x="10490" y="10159"/>
                </a:lnTo>
                <a:lnTo>
                  <a:pt x="53670" y="10159"/>
                </a:lnTo>
                <a:lnTo>
                  <a:pt x="53670" y="40639"/>
                </a:lnTo>
                <a:lnTo>
                  <a:pt x="43510" y="40639"/>
                </a:lnTo>
              </a:path>
              <a:path w="64135" h="50800">
                <a:moveTo>
                  <a:pt x="20650" y="10159"/>
                </a:moveTo>
                <a:lnTo>
                  <a:pt x="20650" y="0"/>
                </a:lnTo>
                <a:lnTo>
                  <a:pt x="63830" y="0"/>
                </a:lnTo>
                <a:lnTo>
                  <a:pt x="63830" y="30479"/>
                </a:lnTo>
                <a:lnTo>
                  <a:pt x="53670" y="30479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81490" y="32584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099"/>
                </a:lnTo>
                <a:lnTo>
                  <a:pt x="203200" y="19049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36112" y="3264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47212" y="32584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099"/>
                </a:lnTo>
                <a:lnTo>
                  <a:pt x="203200" y="19049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23412" y="325211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89122" y="3252113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12922" y="32584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099"/>
                </a:lnTo>
                <a:lnTo>
                  <a:pt x="203200" y="19049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89122" y="3290214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54831" y="325211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8259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19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71" y="3256093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5" y="15189"/>
                </a:moveTo>
                <a:lnTo>
                  <a:pt x="30365" y="6807"/>
                </a:lnTo>
                <a:lnTo>
                  <a:pt x="23571" y="0"/>
                </a:lnTo>
                <a:lnTo>
                  <a:pt x="15176" y="0"/>
                </a:lnTo>
                <a:lnTo>
                  <a:pt x="6794" y="0"/>
                </a:lnTo>
                <a:lnTo>
                  <a:pt x="0" y="6807"/>
                </a:lnTo>
                <a:lnTo>
                  <a:pt x="0" y="15189"/>
                </a:lnTo>
                <a:lnTo>
                  <a:pt x="0" y="23571"/>
                </a:lnTo>
                <a:lnTo>
                  <a:pt x="6794" y="30378"/>
                </a:lnTo>
                <a:lnTo>
                  <a:pt x="15176" y="30378"/>
                </a:lnTo>
                <a:lnTo>
                  <a:pt x="23571" y="30378"/>
                </a:lnTo>
                <a:lnTo>
                  <a:pt x="30365" y="23571"/>
                </a:lnTo>
                <a:lnTo>
                  <a:pt x="30365" y="15189"/>
                </a:lnTo>
                <a:close/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3" y="3252114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39" y="50799"/>
                </a:moveTo>
                <a:lnTo>
                  <a:pt x="50400" y="48795"/>
                </a:lnTo>
                <a:lnTo>
                  <a:pt x="58488" y="43338"/>
                </a:lnTo>
                <a:lnTo>
                  <a:pt x="64001" y="35262"/>
                </a:lnTo>
                <a:lnTo>
                  <a:pt x="66039" y="25399"/>
                </a:lnTo>
                <a:lnTo>
                  <a:pt x="64035" y="15537"/>
                </a:lnTo>
                <a:lnTo>
                  <a:pt x="58578" y="7461"/>
                </a:lnTo>
                <a:lnTo>
                  <a:pt x="50502" y="2004"/>
                </a:lnTo>
                <a:lnTo>
                  <a:pt x="40639" y="0"/>
                </a:lnTo>
                <a:lnTo>
                  <a:pt x="30777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39" y="25399"/>
                </a:lnTo>
              </a:path>
              <a:path w="233679" h="50800">
                <a:moveTo>
                  <a:pt x="30479" y="17779"/>
                </a:moveTo>
                <a:lnTo>
                  <a:pt x="15239" y="30479"/>
                </a:lnTo>
                <a:lnTo>
                  <a:pt x="0" y="17779"/>
                </a:lnTo>
              </a:path>
              <a:path w="233679" h="50800">
                <a:moveTo>
                  <a:pt x="193039" y="50799"/>
                </a:moveTo>
                <a:lnTo>
                  <a:pt x="183177" y="48795"/>
                </a:lnTo>
                <a:lnTo>
                  <a:pt x="175101" y="43338"/>
                </a:lnTo>
                <a:lnTo>
                  <a:pt x="169644" y="35262"/>
                </a:lnTo>
                <a:lnTo>
                  <a:pt x="167639" y="25399"/>
                </a:lnTo>
                <a:lnTo>
                  <a:pt x="169644" y="15537"/>
                </a:lnTo>
                <a:lnTo>
                  <a:pt x="175101" y="7461"/>
                </a:lnTo>
                <a:lnTo>
                  <a:pt x="183177" y="2004"/>
                </a:lnTo>
                <a:lnTo>
                  <a:pt x="193039" y="0"/>
                </a:lnTo>
                <a:lnTo>
                  <a:pt x="202902" y="2004"/>
                </a:lnTo>
                <a:lnTo>
                  <a:pt x="210978" y="7461"/>
                </a:lnTo>
                <a:lnTo>
                  <a:pt x="216435" y="15537"/>
                </a:lnTo>
                <a:lnTo>
                  <a:pt x="218439" y="25399"/>
                </a:lnTo>
              </a:path>
              <a:path w="233679" h="50800">
                <a:moveTo>
                  <a:pt x="233679" y="17779"/>
                </a:moveTo>
                <a:lnTo>
                  <a:pt x="218439" y="30479"/>
                </a:lnTo>
                <a:lnTo>
                  <a:pt x="203199" y="17779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60502"/>
            <a:ext cx="44194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5844" y="671224"/>
            <a:ext cx="4343400" cy="21475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1">
                <a:solidFill>
                  <a:srgbClr val="3333B2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82714" y="3339672"/>
            <a:ext cx="970915" cy="116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29986" y="3339672"/>
            <a:ext cx="262254" cy="116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20" dirty="0"/>
              <a:t>‹#›</a:t>
            </a:fld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9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6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9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9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9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12" Type="http://schemas.openxmlformats.org/officeDocument/2006/relationships/image" Target="../media/image3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43.png"/><Relationship Id="rId5" Type="http://schemas.openxmlformats.org/officeDocument/2006/relationships/image" Target="../media/image41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4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6.png"/><Relationship Id="rId7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0.png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0.png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52.png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9.png"/><Relationship Id="rId4" Type="http://schemas.openxmlformats.org/officeDocument/2006/relationships/image" Target="../media/image2.png"/><Relationship Id="rId9" Type="http://schemas.openxmlformats.org/officeDocument/2006/relationships/image" Target="../media/image6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63.png"/><Relationship Id="rId5" Type="http://schemas.openxmlformats.org/officeDocument/2006/relationships/image" Target="../media/image61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62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jpg"/><Relationship Id="rId5" Type="http://schemas.openxmlformats.org/officeDocument/2006/relationships/image" Target="../media/image64.png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6.png"/><Relationship Id="rId4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1.png"/><Relationship Id="rId7" Type="http://schemas.openxmlformats.org/officeDocument/2006/relationships/image" Target="../media/image4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jpg"/><Relationship Id="rId5" Type="http://schemas.openxmlformats.org/officeDocument/2006/relationships/image" Target="../media/image67.png"/><Relationship Id="rId4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0.png"/><Relationship Id="rId4" Type="http://schemas.openxmlformats.org/officeDocument/2006/relationships/image" Target="../media/image2.png"/><Relationship Id="rId9" Type="http://schemas.openxmlformats.org/officeDocument/2006/relationships/image" Target="../media/image1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72.png"/><Relationship Id="rId4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73.png"/><Relationship Id="rId4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78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8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3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4.jp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jpg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g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g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jp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jp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jp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4.png"/><Relationship Id="rId4" Type="http://schemas.openxmlformats.org/officeDocument/2006/relationships/image" Target="../media/image2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6.png"/><Relationship Id="rId7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96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jpg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8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nlp.stanford.edu/projects/glove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43" y="908939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7743" y="953363"/>
            <a:ext cx="4483735" cy="347345"/>
            <a:chOff x="87743" y="953363"/>
            <a:chExt cx="4483735" cy="3473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44" y="1198854"/>
              <a:ext cx="101599" cy="101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344" y="1186154"/>
              <a:ext cx="4381715" cy="1143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0311" y="959510"/>
              <a:ext cx="50749" cy="23934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7743" y="953363"/>
              <a:ext cx="4432935" cy="296545"/>
            </a:xfrm>
            <a:custGeom>
              <a:avLst/>
              <a:gdLst/>
              <a:ahLst/>
              <a:cxnLst/>
              <a:rect l="l" t="t" r="r" b="b"/>
              <a:pathLst>
                <a:path w="4432935" h="296544">
                  <a:moveTo>
                    <a:pt x="4432566" y="0"/>
                  </a:moveTo>
                  <a:lnTo>
                    <a:pt x="0" y="0"/>
                  </a:lnTo>
                  <a:lnTo>
                    <a:pt x="0" y="245490"/>
                  </a:lnTo>
                  <a:lnTo>
                    <a:pt x="4008" y="265215"/>
                  </a:lnTo>
                  <a:lnTo>
                    <a:pt x="14922" y="281368"/>
                  </a:lnTo>
                  <a:lnTo>
                    <a:pt x="31075" y="292282"/>
                  </a:lnTo>
                  <a:lnTo>
                    <a:pt x="50800" y="296290"/>
                  </a:lnTo>
                  <a:lnTo>
                    <a:pt x="4381766" y="296290"/>
                  </a:lnTo>
                  <a:lnTo>
                    <a:pt x="4401491" y="292282"/>
                  </a:lnTo>
                  <a:lnTo>
                    <a:pt x="4417644" y="281368"/>
                  </a:lnTo>
                  <a:lnTo>
                    <a:pt x="4428558" y="265215"/>
                  </a:lnTo>
                  <a:lnTo>
                    <a:pt x="4432566" y="24549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20309" y="997597"/>
              <a:ext cx="0" cy="220345"/>
            </a:xfrm>
            <a:custGeom>
              <a:avLst/>
              <a:gdLst/>
              <a:ahLst/>
              <a:cxnLst/>
              <a:rect l="l" t="t" r="r" b="b"/>
              <a:pathLst>
                <a:path h="220344">
                  <a:moveTo>
                    <a:pt x="0" y="22030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309" y="98490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97220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95950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57338" y="957732"/>
            <a:ext cx="28936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Distributional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5" dirty="0">
                <a:solidFill>
                  <a:srgbClr val="FFFFFF"/>
                </a:solidFill>
                <a:latin typeface="Cambria"/>
                <a:cs typeface="Cambria"/>
              </a:rPr>
              <a:t>Semantics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30" dirty="0">
                <a:solidFill>
                  <a:srgbClr val="FFFFFF"/>
                </a:solidFill>
                <a:latin typeface="Cambria"/>
                <a:cs typeface="Cambria"/>
              </a:rPr>
              <a:t>-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25" dirty="0">
                <a:solidFill>
                  <a:srgbClr val="FFFFFF"/>
                </a:solidFill>
                <a:latin typeface="Cambria"/>
                <a:cs typeface="Cambria"/>
              </a:rPr>
              <a:t>Introduction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20" dirty="0"/>
              <a:t>1</a:t>
            </a:fld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14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9715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Vector</a:t>
            </a:r>
            <a:r>
              <a:rPr spc="-45" dirty="0"/>
              <a:t> </a:t>
            </a:r>
            <a:r>
              <a:rPr spc="5" dirty="0"/>
              <a:t>Space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6749" y="924511"/>
            <a:ext cx="1537868" cy="140552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52727" y="892184"/>
            <a:ext cx="1602904" cy="146932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5844" y="2577366"/>
            <a:ext cx="2870835" cy="35814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950" spc="15" dirty="0">
                <a:latin typeface="Trebuchet MS"/>
                <a:cs typeface="Trebuchet MS"/>
              </a:rPr>
              <a:t>In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practice, </a:t>
            </a:r>
            <a:r>
              <a:rPr sz="950" spc="25" dirty="0">
                <a:latin typeface="Trebuchet MS"/>
                <a:cs typeface="Trebuchet MS"/>
              </a:rPr>
              <a:t>many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more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dimensions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are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used.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100" i="1" spc="-35" dirty="0">
                <a:latin typeface="Cambria"/>
                <a:cs typeface="Cambria"/>
              </a:rPr>
              <a:t>cat</a:t>
            </a:r>
            <a:r>
              <a:rPr sz="1100" i="1" spc="10" dirty="0">
                <a:latin typeface="Cambria"/>
                <a:cs typeface="Cambria"/>
              </a:rPr>
              <a:t> </a:t>
            </a:r>
            <a:r>
              <a:rPr sz="1100" spc="204" dirty="0">
                <a:latin typeface="Microsoft Sans Serif"/>
                <a:cs typeface="Microsoft Sans Serif"/>
              </a:rPr>
              <a:t>=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[...dog</a:t>
            </a:r>
            <a:r>
              <a:rPr sz="950" spc="-15" dirty="0">
                <a:latin typeface="Trebuchet MS"/>
                <a:cs typeface="Trebuchet MS"/>
              </a:rPr>
              <a:t> 0.8,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eat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0.7, </a:t>
            </a:r>
            <a:r>
              <a:rPr sz="950" spc="-20" dirty="0">
                <a:latin typeface="Trebuchet MS"/>
                <a:cs typeface="Trebuchet MS"/>
              </a:rPr>
              <a:t>joke </a:t>
            </a:r>
            <a:r>
              <a:rPr sz="950" spc="-5" dirty="0">
                <a:latin typeface="Trebuchet MS"/>
                <a:cs typeface="Trebuchet MS"/>
              </a:rPr>
              <a:t>0.01,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mansion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45" dirty="0">
                <a:latin typeface="Trebuchet MS"/>
                <a:cs typeface="Trebuchet MS"/>
              </a:rPr>
              <a:t>0.2,...]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55386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9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8877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0" dirty="0"/>
              <a:t>W</a:t>
            </a:r>
            <a:r>
              <a:rPr spc="-5" dirty="0"/>
              <a:t>o</a:t>
            </a:r>
            <a:r>
              <a:rPr spc="-60" dirty="0"/>
              <a:t>r</a:t>
            </a:r>
            <a:r>
              <a:rPr spc="-20" dirty="0"/>
              <a:t>d</a:t>
            </a:r>
            <a:r>
              <a:rPr spc="50" dirty="0"/>
              <a:t> </a:t>
            </a:r>
            <a:r>
              <a:rPr spc="5" dirty="0"/>
              <a:t>Space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719658"/>
            <a:ext cx="4483735" cy="1672589"/>
            <a:chOff x="87743" y="719658"/>
            <a:chExt cx="4483735" cy="1672589"/>
          </a:xfrm>
        </p:grpSpPr>
        <p:sp>
          <p:nvSpPr>
            <p:cNvPr id="4" name="object 4"/>
            <p:cNvSpPr/>
            <p:nvPr/>
          </p:nvSpPr>
          <p:spPr>
            <a:xfrm>
              <a:off x="87743" y="719658"/>
              <a:ext cx="4432935" cy="176530"/>
            </a:xfrm>
            <a:custGeom>
              <a:avLst/>
              <a:gdLst/>
              <a:ahLst/>
              <a:cxnLst/>
              <a:rect l="l" t="t" r="r" b="b"/>
              <a:pathLst>
                <a:path w="4432935" h="17653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883323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290508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277808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763892"/>
              <a:ext cx="50749" cy="152661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927582"/>
              <a:ext cx="4432935" cy="1414145"/>
            </a:xfrm>
            <a:custGeom>
              <a:avLst/>
              <a:gdLst/>
              <a:ahLst/>
              <a:cxnLst/>
              <a:rect l="l" t="t" r="r" b="b"/>
              <a:pathLst>
                <a:path w="4432935" h="1414145">
                  <a:moveTo>
                    <a:pt x="4432566" y="0"/>
                  </a:moveTo>
                  <a:lnTo>
                    <a:pt x="0" y="0"/>
                  </a:lnTo>
                  <a:lnTo>
                    <a:pt x="0" y="1362925"/>
                  </a:lnTo>
                  <a:lnTo>
                    <a:pt x="4008" y="1382650"/>
                  </a:lnTo>
                  <a:lnTo>
                    <a:pt x="14922" y="1398803"/>
                  </a:lnTo>
                  <a:lnTo>
                    <a:pt x="31075" y="1409717"/>
                  </a:lnTo>
                  <a:lnTo>
                    <a:pt x="50800" y="1413725"/>
                  </a:lnTo>
                  <a:lnTo>
                    <a:pt x="4381766" y="1413725"/>
                  </a:lnTo>
                  <a:lnTo>
                    <a:pt x="4401491" y="1409717"/>
                  </a:lnTo>
                  <a:lnTo>
                    <a:pt x="4417644" y="1398803"/>
                  </a:lnTo>
                  <a:lnTo>
                    <a:pt x="4428558" y="1382650"/>
                  </a:lnTo>
                  <a:lnTo>
                    <a:pt x="4432566" y="136292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801967"/>
              <a:ext cx="0" cy="1508125"/>
            </a:xfrm>
            <a:custGeom>
              <a:avLst/>
              <a:gdLst/>
              <a:ahLst/>
              <a:cxnLst/>
              <a:rect l="l" t="t" r="r" b="b"/>
              <a:pathLst>
                <a:path h="1508125">
                  <a:moveTo>
                    <a:pt x="0" y="150759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78926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77656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76386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25844" y="647640"/>
            <a:ext cx="4325620" cy="230124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Small</a:t>
            </a:r>
            <a:r>
              <a:rPr sz="1100" i="1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Dataset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900" i="1" spc="25" dirty="0">
                <a:latin typeface="Trebuchet MS"/>
                <a:cs typeface="Trebuchet MS"/>
              </a:rPr>
              <a:t>An</a:t>
            </a:r>
            <a:r>
              <a:rPr sz="900" i="1" spc="-20" dirty="0">
                <a:latin typeface="Trebuchet MS"/>
                <a:cs typeface="Trebuchet MS"/>
              </a:rPr>
              <a:t> </a:t>
            </a:r>
            <a:r>
              <a:rPr sz="900" i="1" spc="-25" dirty="0">
                <a:latin typeface="Trebuchet MS"/>
                <a:cs typeface="Trebuchet MS"/>
              </a:rPr>
              <a:t>automobile</a:t>
            </a:r>
            <a:r>
              <a:rPr sz="900" i="1" spc="-20" dirty="0">
                <a:latin typeface="Trebuchet MS"/>
                <a:cs typeface="Trebuchet MS"/>
              </a:rPr>
              <a:t> </a:t>
            </a:r>
            <a:r>
              <a:rPr sz="900" i="1" dirty="0">
                <a:latin typeface="Trebuchet MS"/>
                <a:cs typeface="Trebuchet MS"/>
              </a:rPr>
              <a:t>is</a:t>
            </a:r>
            <a:r>
              <a:rPr sz="900" i="1" spc="-20" dirty="0">
                <a:latin typeface="Trebuchet MS"/>
                <a:cs typeface="Trebuchet MS"/>
              </a:rPr>
              <a:t> </a:t>
            </a:r>
            <a:r>
              <a:rPr sz="900" i="1" spc="25" dirty="0">
                <a:latin typeface="Trebuchet MS"/>
                <a:cs typeface="Trebuchet MS"/>
              </a:rPr>
              <a:t>a</a:t>
            </a:r>
            <a:r>
              <a:rPr sz="900" i="1" spc="-20" dirty="0">
                <a:latin typeface="Trebuchet MS"/>
                <a:cs typeface="Trebuchet MS"/>
              </a:rPr>
              <a:t> </a:t>
            </a:r>
            <a:r>
              <a:rPr sz="900" i="1" spc="-15" dirty="0">
                <a:latin typeface="Trebuchet MS"/>
                <a:cs typeface="Trebuchet MS"/>
              </a:rPr>
              <a:t>wheeled</a:t>
            </a:r>
            <a:r>
              <a:rPr sz="900" i="1" spc="-20" dirty="0">
                <a:latin typeface="Trebuchet MS"/>
                <a:cs typeface="Trebuchet MS"/>
              </a:rPr>
              <a:t> </a:t>
            </a:r>
            <a:r>
              <a:rPr sz="900" i="1" spc="-35" dirty="0">
                <a:latin typeface="Trebuchet MS"/>
                <a:cs typeface="Trebuchet MS"/>
              </a:rPr>
              <a:t>motor</a:t>
            </a:r>
            <a:r>
              <a:rPr sz="900" i="1" spc="-20" dirty="0">
                <a:latin typeface="Trebuchet MS"/>
                <a:cs typeface="Trebuchet MS"/>
              </a:rPr>
              <a:t> vehicle </a:t>
            </a:r>
            <a:r>
              <a:rPr sz="900" i="1" spc="20" dirty="0">
                <a:latin typeface="Trebuchet MS"/>
                <a:cs typeface="Trebuchet MS"/>
              </a:rPr>
              <a:t>used</a:t>
            </a:r>
            <a:r>
              <a:rPr sz="900" i="1" spc="-20" dirty="0">
                <a:latin typeface="Trebuchet MS"/>
                <a:cs typeface="Trebuchet MS"/>
              </a:rPr>
              <a:t> </a:t>
            </a:r>
            <a:r>
              <a:rPr sz="900" i="1" spc="-70" dirty="0">
                <a:latin typeface="Trebuchet MS"/>
                <a:cs typeface="Trebuchet MS"/>
              </a:rPr>
              <a:t>for</a:t>
            </a:r>
            <a:r>
              <a:rPr sz="900" i="1" spc="-20" dirty="0">
                <a:latin typeface="Trebuchet MS"/>
                <a:cs typeface="Trebuchet MS"/>
              </a:rPr>
              <a:t> </a:t>
            </a:r>
            <a:r>
              <a:rPr sz="900" i="1" spc="-25" dirty="0">
                <a:latin typeface="Trebuchet MS"/>
                <a:cs typeface="Trebuchet MS"/>
              </a:rPr>
              <a:t>transporting</a:t>
            </a:r>
            <a:r>
              <a:rPr sz="900" i="1" spc="-20" dirty="0">
                <a:latin typeface="Trebuchet MS"/>
                <a:cs typeface="Trebuchet MS"/>
              </a:rPr>
              <a:t> </a:t>
            </a:r>
            <a:r>
              <a:rPr sz="900" i="1" spc="25" dirty="0">
                <a:latin typeface="Trebuchet MS"/>
                <a:cs typeface="Trebuchet MS"/>
              </a:rPr>
              <a:t>passengers</a:t>
            </a:r>
            <a:r>
              <a:rPr sz="900" i="1" spc="-20" dirty="0">
                <a:latin typeface="Trebuchet MS"/>
                <a:cs typeface="Trebuchet MS"/>
              </a:rPr>
              <a:t> </a:t>
            </a:r>
            <a:r>
              <a:rPr sz="900" i="1" spc="-85" dirty="0">
                <a:latin typeface="Trebuchet MS"/>
                <a:cs typeface="Trebuchet MS"/>
              </a:rPr>
              <a:t>.</a:t>
            </a:r>
            <a:endParaRPr sz="900">
              <a:latin typeface="Trebuchet MS"/>
              <a:cs typeface="Trebuchet MS"/>
            </a:endParaRPr>
          </a:p>
          <a:p>
            <a:pPr marL="12700" marR="5080">
              <a:lnSpc>
                <a:spcPct val="110700"/>
              </a:lnSpc>
            </a:pPr>
            <a:r>
              <a:rPr sz="900" i="1" spc="45" dirty="0">
                <a:latin typeface="Trebuchet MS"/>
                <a:cs typeface="Trebuchet MS"/>
              </a:rPr>
              <a:t>A</a:t>
            </a:r>
            <a:r>
              <a:rPr sz="900" i="1" spc="-20" dirty="0">
                <a:latin typeface="Trebuchet MS"/>
                <a:cs typeface="Trebuchet MS"/>
              </a:rPr>
              <a:t> </a:t>
            </a:r>
            <a:r>
              <a:rPr sz="900" i="1" spc="-10" dirty="0">
                <a:latin typeface="Trebuchet MS"/>
                <a:cs typeface="Trebuchet MS"/>
              </a:rPr>
              <a:t>car</a:t>
            </a:r>
            <a:r>
              <a:rPr sz="900" i="1" spc="-20" dirty="0">
                <a:latin typeface="Trebuchet MS"/>
                <a:cs typeface="Trebuchet MS"/>
              </a:rPr>
              <a:t> </a:t>
            </a:r>
            <a:r>
              <a:rPr sz="900" i="1" dirty="0">
                <a:latin typeface="Trebuchet MS"/>
                <a:cs typeface="Trebuchet MS"/>
              </a:rPr>
              <a:t>is</a:t>
            </a:r>
            <a:r>
              <a:rPr sz="900" i="1" spc="-15" dirty="0">
                <a:latin typeface="Trebuchet MS"/>
                <a:cs typeface="Trebuchet MS"/>
              </a:rPr>
              <a:t> </a:t>
            </a:r>
            <a:r>
              <a:rPr sz="900" i="1" spc="25" dirty="0">
                <a:latin typeface="Trebuchet MS"/>
                <a:cs typeface="Trebuchet MS"/>
              </a:rPr>
              <a:t>a</a:t>
            </a:r>
            <a:r>
              <a:rPr sz="900" i="1" spc="-20" dirty="0">
                <a:latin typeface="Trebuchet MS"/>
                <a:cs typeface="Trebuchet MS"/>
              </a:rPr>
              <a:t> </a:t>
            </a:r>
            <a:r>
              <a:rPr sz="900" i="1" spc="-50" dirty="0">
                <a:latin typeface="Trebuchet MS"/>
                <a:cs typeface="Trebuchet MS"/>
              </a:rPr>
              <a:t>form</a:t>
            </a:r>
            <a:r>
              <a:rPr sz="900" i="1" spc="-20" dirty="0">
                <a:latin typeface="Trebuchet MS"/>
                <a:cs typeface="Trebuchet MS"/>
              </a:rPr>
              <a:t> </a:t>
            </a:r>
            <a:r>
              <a:rPr sz="900" i="1" spc="-50" dirty="0">
                <a:latin typeface="Trebuchet MS"/>
                <a:cs typeface="Trebuchet MS"/>
              </a:rPr>
              <a:t>of</a:t>
            </a:r>
            <a:r>
              <a:rPr sz="900" i="1" spc="-15" dirty="0">
                <a:latin typeface="Trebuchet MS"/>
                <a:cs typeface="Trebuchet MS"/>
              </a:rPr>
              <a:t> </a:t>
            </a:r>
            <a:r>
              <a:rPr sz="900" i="1" spc="-30" dirty="0">
                <a:latin typeface="Trebuchet MS"/>
                <a:cs typeface="Trebuchet MS"/>
              </a:rPr>
              <a:t>transport</a:t>
            </a:r>
            <a:r>
              <a:rPr sz="900" i="1" spc="-20" dirty="0">
                <a:latin typeface="Trebuchet MS"/>
                <a:cs typeface="Trebuchet MS"/>
              </a:rPr>
              <a:t> </a:t>
            </a:r>
            <a:r>
              <a:rPr sz="900" i="1" spc="-85" dirty="0">
                <a:latin typeface="Trebuchet MS"/>
                <a:cs typeface="Trebuchet MS"/>
              </a:rPr>
              <a:t>,</a:t>
            </a:r>
            <a:r>
              <a:rPr sz="900" i="1" spc="-20" dirty="0">
                <a:latin typeface="Trebuchet MS"/>
                <a:cs typeface="Trebuchet MS"/>
              </a:rPr>
              <a:t> </a:t>
            </a:r>
            <a:r>
              <a:rPr sz="900" i="1" spc="-10" dirty="0">
                <a:latin typeface="Trebuchet MS"/>
                <a:cs typeface="Trebuchet MS"/>
              </a:rPr>
              <a:t>usually</a:t>
            </a:r>
            <a:r>
              <a:rPr sz="900" i="1" spc="-15" dirty="0">
                <a:latin typeface="Trebuchet MS"/>
                <a:cs typeface="Trebuchet MS"/>
              </a:rPr>
              <a:t> </a:t>
            </a:r>
            <a:r>
              <a:rPr sz="900" i="1" spc="-60" dirty="0">
                <a:latin typeface="Trebuchet MS"/>
                <a:cs typeface="Trebuchet MS"/>
              </a:rPr>
              <a:t>with</a:t>
            </a:r>
            <a:r>
              <a:rPr sz="900" i="1" spc="-20" dirty="0">
                <a:latin typeface="Trebuchet MS"/>
                <a:cs typeface="Trebuchet MS"/>
              </a:rPr>
              <a:t> </a:t>
            </a:r>
            <a:r>
              <a:rPr sz="900" i="1" spc="-55" dirty="0">
                <a:latin typeface="Trebuchet MS"/>
                <a:cs typeface="Trebuchet MS"/>
              </a:rPr>
              <a:t>four</a:t>
            </a:r>
            <a:r>
              <a:rPr sz="900" i="1" spc="-20" dirty="0">
                <a:latin typeface="Trebuchet MS"/>
                <a:cs typeface="Trebuchet MS"/>
              </a:rPr>
              <a:t> </a:t>
            </a:r>
            <a:r>
              <a:rPr sz="900" i="1" spc="-5" dirty="0">
                <a:latin typeface="Trebuchet MS"/>
                <a:cs typeface="Trebuchet MS"/>
              </a:rPr>
              <a:t>wheels</a:t>
            </a:r>
            <a:r>
              <a:rPr sz="900" i="1" spc="-15" dirty="0">
                <a:latin typeface="Trebuchet MS"/>
                <a:cs typeface="Trebuchet MS"/>
              </a:rPr>
              <a:t> </a:t>
            </a:r>
            <a:r>
              <a:rPr sz="900" i="1" spc="5" dirty="0">
                <a:latin typeface="Trebuchet MS"/>
                <a:cs typeface="Trebuchet MS"/>
              </a:rPr>
              <a:t>and</a:t>
            </a:r>
            <a:r>
              <a:rPr sz="900" i="1" spc="-20" dirty="0">
                <a:latin typeface="Trebuchet MS"/>
                <a:cs typeface="Trebuchet MS"/>
              </a:rPr>
              <a:t> </a:t>
            </a:r>
            <a:r>
              <a:rPr sz="900" i="1" spc="-40" dirty="0">
                <a:latin typeface="Trebuchet MS"/>
                <a:cs typeface="Trebuchet MS"/>
              </a:rPr>
              <a:t>the</a:t>
            </a:r>
            <a:r>
              <a:rPr sz="900" i="1" spc="-20" dirty="0">
                <a:latin typeface="Trebuchet MS"/>
                <a:cs typeface="Trebuchet MS"/>
              </a:rPr>
              <a:t> </a:t>
            </a:r>
            <a:r>
              <a:rPr sz="900" i="1" spc="-15" dirty="0">
                <a:latin typeface="Trebuchet MS"/>
                <a:cs typeface="Trebuchet MS"/>
              </a:rPr>
              <a:t>capacity </a:t>
            </a:r>
            <a:r>
              <a:rPr sz="900" i="1" spc="-60" dirty="0">
                <a:latin typeface="Trebuchet MS"/>
                <a:cs typeface="Trebuchet MS"/>
              </a:rPr>
              <a:t>to</a:t>
            </a:r>
            <a:r>
              <a:rPr sz="900" i="1" spc="-20" dirty="0">
                <a:latin typeface="Trebuchet MS"/>
                <a:cs typeface="Trebuchet MS"/>
              </a:rPr>
              <a:t> </a:t>
            </a:r>
            <a:r>
              <a:rPr sz="900" i="1" spc="-15" dirty="0">
                <a:latin typeface="Trebuchet MS"/>
                <a:cs typeface="Trebuchet MS"/>
              </a:rPr>
              <a:t>carry</a:t>
            </a:r>
            <a:r>
              <a:rPr sz="900" i="1" spc="-20" dirty="0">
                <a:latin typeface="Trebuchet MS"/>
                <a:cs typeface="Trebuchet MS"/>
              </a:rPr>
              <a:t> </a:t>
            </a:r>
            <a:r>
              <a:rPr sz="900" i="1" spc="-10" dirty="0">
                <a:latin typeface="Trebuchet MS"/>
                <a:cs typeface="Trebuchet MS"/>
              </a:rPr>
              <a:t>around </a:t>
            </a:r>
            <a:r>
              <a:rPr sz="900" i="1" spc="-254" dirty="0">
                <a:latin typeface="Trebuchet MS"/>
                <a:cs typeface="Trebuchet MS"/>
              </a:rPr>
              <a:t> </a:t>
            </a:r>
            <a:r>
              <a:rPr sz="900" i="1" spc="-50" dirty="0">
                <a:latin typeface="Trebuchet MS"/>
                <a:cs typeface="Trebuchet MS"/>
              </a:rPr>
              <a:t>five</a:t>
            </a:r>
            <a:r>
              <a:rPr sz="900" i="1" spc="-30" dirty="0">
                <a:latin typeface="Trebuchet MS"/>
                <a:cs typeface="Trebuchet MS"/>
              </a:rPr>
              <a:t> </a:t>
            </a:r>
            <a:r>
              <a:rPr sz="900" i="1" spc="25" dirty="0">
                <a:latin typeface="Trebuchet MS"/>
                <a:cs typeface="Trebuchet MS"/>
              </a:rPr>
              <a:t>passengers</a:t>
            </a:r>
            <a:r>
              <a:rPr sz="900" i="1" spc="-25" dirty="0">
                <a:latin typeface="Trebuchet MS"/>
                <a:cs typeface="Trebuchet MS"/>
              </a:rPr>
              <a:t> </a:t>
            </a:r>
            <a:r>
              <a:rPr sz="900" i="1" spc="-85" dirty="0">
                <a:latin typeface="Trebuchet MS"/>
                <a:cs typeface="Trebuchet MS"/>
              </a:rPr>
              <a:t>.</a:t>
            </a:r>
            <a:endParaRPr sz="900">
              <a:latin typeface="Trebuchet MS"/>
              <a:cs typeface="Trebuchet MS"/>
            </a:endParaRPr>
          </a:p>
          <a:p>
            <a:pPr marL="12700" marR="83185">
              <a:lnSpc>
                <a:spcPct val="110700"/>
              </a:lnSpc>
            </a:pPr>
            <a:r>
              <a:rPr sz="900" i="1" spc="-25" dirty="0">
                <a:latin typeface="Trebuchet MS"/>
                <a:cs typeface="Trebuchet MS"/>
              </a:rPr>
              <a:t>Transport </a:t>
            </a:r>
            <a:r>
              <a:rPr sz="900" i="1" spc="-70" dirty="0">
                <a:latin typeface="Trebuchet MS"/>
                <a:cs typeface="Trebuchet MS"/>
              </a:rPr>
              <a:t>for </a:t>
            </a:r>
            <a:r>
              <a:rPr sz="900" i="1" spc="-40" dirty="0">
                <a:latin typeface="Trebuchet MS"/>
                <a:cs typeface="Trebuchet MS"/>
              </a:rPr>
              <a:t>the </a:t>
            </a:r>
            <a:r>
              <a:rPr sz="900" i="1" spc="10" dirty="0">
                <a:latin typeface="Trebuchet MS"/>
                <a:cs typeface="Trebuchet MS"/>
              </a:rPr>
              <a:t>London </a:t>
            </a:r>
            <a:r>
              <a:rPr sz="900" i="1" spc="30" dirty="0">
                <a:latin typeface="Trebuchet MS"/>
                <a:cs typeface="Trebuchet MS"/>
              </a:rPr>
              <a:t>games </a:t>
            </a:r>
            <a:r>
              <a:rPr sz="900" i="1" dirty="0">
                <a:latin typeface="Trebuchet MS"/>
                <a:cs typeface="Trebuchet MS"/>
              </a:rPr>
              <a:t>is </a:t>
            </a:r>
            <a:r>
              <a:rPr sz="900" i="1" spc="-55" dirty="0">
                <a:latin typeface="Trebuchet MS"/>
                <a:cs typeface="Trebuchet MS"/>
              </a:rPr>
              <a:t>limited </a:t>
            </a:r>
            <a:r>
              <a:rPr sz="900" i="1" spc="-85" dirty="0">
                <a:latin typeface="Trebuchet MS"/>
                <a:cs typeface="Trebuchet MS"/>
              </a:rPr>
              <a:t>,</a:t>
            </a:r>
            <a:r>
              <a:rPr sz="900" i="1" spc="-80" dirty="0">
                <a:latin typeface="Trebuchet MS"/>
                <a:cs typeface="Trebuchet MS"/>
              </a:rPr>
              <a:t> </a:t>
            </a:r>
            <a:r>
              <a:rPr sz="900" i="1" spc="-60" dirty="0">
                <a:latin typeface="Trebuchet MS"/>
                <a:cs typeface="Trebuchet MS"/>
              </a:rPr>
              <a:t>with </a:t>
            </a:r>
            <a:r>
              <a:rPr sz="900" i="1" spc="-10" dirty="0">
                <a:latin typeface="Trebuchet MS"/>
                <a:cs typeface="Trebuchet MS"/>
              </a:rPr>
              <a:t>spectators </a:t>
            </a:r>
            <a:r>
              <a:rPr sz="900" i="1" spc="-20" dirty="0">
                <a:latin typeface="Trebuchet MS"/>
                <a:cs typeface="Trebuchet MS"/>
              </a:rPr>
              <a:t>strongly </a:t>
            </a:r>
            <a:r>
              <a:rPr sz="900" i="1" spc="5" dirty="0">
                <a:latin typeface="Trebuchet MS"/>
                <a:cs typeface="Trebuchet MS"/>
              </a:rPr>
              <a:t>advised </a:t>
            </a:r>
            <a:r>
              <a:rPr sz="900" i="1" spc="-60" dirty="0">
                <a:latin typeface="Trebuchet MS"/>
                <a:cs typeface="Trebuchet MS"/>
              </a:rPr>
              <a:t>to </a:t>
            </a:r>
            <a:r>
              <a:rPr sz="900" i="1" spc="-20" dirty="0">
                <a:latin typeface="Trebuchet MS"/>
                <a:cs typeface="Trebuchet MS"/>
              </a:rPr>
              <a:t>avoid </a:t>
            </a:r>
            <a:r>
              <a:rPr sz="900" i="1" spc="-260" dirty="0">
                <a:latin typeface="Trebuchet MS"/>
                <a:cs typeface="Trebuchet MS"/>
              </a:rPr>
              <a:t> </a:t>
            </a:r>
            <a:r>
              <a:rPr sz="900" i="1" spc="-40" dirty="0">
                <a:latin typeface="Trebuchet MS"/>
                <a:cs typeface="Trebuchet MS"/>
              </a:rPr>
              <a:t>the</a:t>
            </a:r>
            <a:r>
              <a:rPr sz="900" i="1" spc="-30" dirty="0">
                <a:latin typeface="Trebuchet MS"/>
                <a:cs typeface="Trebuchet MS"/>
              </a:rPr>
              <a:t> </a:t>
            </a:r>
            <a:r>
              <a:rPr sz="900" i="1" spc="30" dirty="0">
                <a:latin typeface="Trebuchet MS"/>
                <a:cs typeface="Trebuchet MS"/>
              </a:rPr>
              <a:t>use</a:t>
            </a:r>
            <a:r>
              <a:rPr sz="900" i="1" spc="-25" dirty="0">
                <a:latin typeface="Trebuchet MS"/>
                <a:cs typeface="Trebuchet MS"/>
              </a:rPr>
              <a:t> </a:t>
            </a:r>
            <a:r>
              <a:rPr sz="900" i="1" spc="-50" dirty="0">
                <a:latin typeface="Trebuchet MS"/>
                <a:cs typeface="Trebuchet MS"/>
              </a:rPr>
              <a:t>of</a:t>
            </a:r>
            <a:r>
              <a:rPr sz="900" i="1" spc="-25" dirty="0">
                <a:latin typeface="Trebuchet MS"/>
                <a:cs typeface="Trebuchet MS"/>
              </a:rPr>
              <a:t> </a:t>
            </a:r>
            <a:r>
              <a:rPr sz="900" i="1" spc="15" dirty="0">
                <a:latin typeface="Trebuchet MS"/>
                <a:cs typeface="Trebuchet MS"/>
              </a:rPr>
              <a:t>cars</a:t>
            </a:r>
            <a:r>
              <a:rPr sz="900" i="1" spc="-25" dirty="0">
                <a:latin typeface="Trebuchet MS"/>
                <a:cs typeface="Trebuchet MS"/>
              </a:rPr>
              <a:t> </a:t>
            </a:r>
            <a:r>
              <a:rPr sz="900" i="1" spc="-85" dirty="0">
                <a:latin typeface="Trebuchet MS"/>
                <a:cs typeface="Trebuchet MS"/>
              </a:rPr>
              <a:t>.</a:t>
            </a:r>
            <a:endParaRPr sz="900">
              <a:latin typeface="Trebuchet MS"/>
              <a:cs typeface="Trebuchet MS"/>
            </a:endParaRPr>
          </a:p>
          <a:p>
            <a:pPr marL="12700" marR="193675">
              <a:lnSpc>
                <a:spcPct val="110700"/>
              </a:lnSpc>
            </a:pPr>
            <a:r>
              <a:rPr sz="900" i="1" spc="10" dirty="0">
                <a:latin typeface="Trebuchet MS"/>
                <a:cs typeface="Trebuchet MS"/>
              </a:rPr>
              <a:t>The</a:t>
            </a:r>
            <a:r>
              <a:rPr sz="900" i="1" spc="-25" dirty="0">
                <a:latin typeface="Trebuchet MS"/>
                <a:cs typeface="Trebuchet MS"/>
              </a:rPr>
              <a:t> </a:t>
            </a:r>
            <a:r>
              <a:rPr sz="900" i="1" spc="10" dirty="0">
                <a:latin typeface="Trebuchet MS"/>
                <a:cs typeface="Trebuchet MS"/>
              </a:rPr>
              <a:t>London</a:t>
            </a:r>
            <a:r>
              <a:rPr sz="900" i="1" spc="-20" dirty="0">
                <a:latin typeface="Trebuchet MS"/>
                <a:cs typeface="Trebuchet MS"/>
              </a:rPr>
              <a:t> </a:t>
            </a:r>
            <a:r>
              <a:rPr sz="900" i="1" spc="25" dirty="0">
                <a:latin typeface="Trebuchet MS"/>
                <a:cs typeface="Trebuchet MS"/>
              </a:rPr>
              <a:t>2012</a:t>
            </a:r>
            <a:r>
              <a:rPr sz="900" i="1" spc="-20" dirty="0">
                <a:latin typeface="Trebuchet MS"/>
                <a:cs typeface="Trebuchet MS"/>
              </a:rPr>
              <a:t> </a:t>
            </a:r>
            <a:r>
              <a:rPr sz="900" i="1" spc="15" dirty="0">
                <a:latin typeface="Trebuchet MS"/>
                <a:cs typeface="Trebuchet MS"/>
              </a:rPr>
              <a:t>soccer</a:t>
            </a:r>
            <a:r>
              <a:rPr sz="900" i="1" spc="-20" dirty="0">
                <a:latin typeface="Trebuchet MS"/>
                <a:cs typeface="Trebuchet MS"/>
              </a:rPr>
              <a:t> </a:t>
            </a:r>
            <a:r>
              <a:rPr sz="900" i="1" spc="-25" dirty="0">
                <a:latin typeface="Trebuchet MS"/>
                <a:cs typeface="Trebuchet MS"/>
              </a:rPr>
              <a:t>tournament</a:t>
            </a:r>
            <a:r>
              <a:rPr sz="900" i="1" spc="-20" dirty="0">
                <a:latin typeface="Trebuchet MS"/>
                <a:cs typeface="Trebuchet MS"/>
              </a:rPr>
              <a:t> </a:t>
            </a:r>
            <a:r>
              <a:rPr sz="900" i="1" spc="15" dirty="0">
                <a:latin typeface="Trebuchet MS"/>
                <a:cs typeface="Trebuchet MS"/>
              </a:rPr>
              <a:t>began</a:t>
            </a:r>
            <a:r>
              <a:rPr sz="900" i="1" spc="-25" dirty="0">
                <a:latin typeface="Trebuchet MS"/>
                <a:cs typeface="Trebuchet MS"/>
              </a:rPr>
              <a:t> </a:t>
            </a:r>
            <a:r>
              <a:rPr sz="900" i="1" spc="-15" dirty="0">
                <a:latin typeface="Trebuchet MS"/>
                <a:cs typeface="Trebuchet MS"/>
              </a:rPr>
              <a:t>yesterday</a:t>
            </a:r>
            <a:r>
              <a:rPr sz="900" i="1" spc="-20" dirty="0">
                <a:latin typeface="Trebuchet MS"/>
                <a:cs typeface="Trebuchet MS"/>
              </a:rPr>
              <a:t> </a:t>
            </a:r>
            <a:r>
              <a:rPr sz="900" i="1" spc="-85" dirty="0">
                <a:latin typeface="Trebuchet MS"/>
                <a:cs typeface="Trebuchet MS"/>
              </a:rPr>
              <a:t>,</a:t>
            </a:r>
            <a:r>
              <a:rPr sz="900" i="1" spc="-20" dirty="0">
                <a:latin typeface="Trebuchet MS"/>
                <a:cs typeface="Trebuchet MS"/>
              </a:rPr>
              <a:t> </a:t>
            </a:r>
            <a:r>
              <a:rPr sz="900" i="1" spc="-60" dirty="0">
                <a:latin typeface="Trebuchet MS"/>
                <a:cs typeface="Trebuchet MS"/>
              </a:rPr>
              <a:t>with</a:t>
            </a:r>
            <a:r>
              <a:rPr sz="900" i="1" spc="-20" dirty="0">
                <a:latin typeface="Trebuchet MS"/>
                <a:cs typeface="Trebuchet MS"/>
              </a:rPr>
              <a:t> </a:t>
            </a:r>
            <a:r>
              <a:rPr sz="900" i="1" spc="-35" dirty="0">
                <a:latin typeface="Trebuchet MS"/>
                <a:cs typeface="Trebuchet MS"/>
              </a:rPr>
              <a:t>plenty</a:t>
            </a:r>
            <a:r>
              <a:rPr sz="900" i="1" spc="-20" dirty="0">
                <a:latin typeface="Trebuchet MS"/>
                <a:cs typeface="Trebuchet MS"/>
              </a:rPr>
              <a:t> </a:t>
            </a:r>
            <a:r>
              <a:rPr sz="900" i="1" spc="-50" dirty="0">
                <a:latin typeface="Trebuchet MS"/>
                <a:cs typeface="Trebuchet MS"/>
              </a:rPr>
              <a:t>of</a:t>
            </a:r>
            <a:r>
              <a:rPr sz="900" i="1" spc="-25" dirty="0">
                <a:latin typeface="Trebuchet MS"/>
                <a:cs typeface="Trebuchet MS"/>
              </a:rPr>
              <a:t> </a:t>
            </a:r>
            <a:r>
              <a:rPr sz="900" i="1" spc="15" dirty="0">
                <a:latin typeface="Trebuchet MS"/>
                <a:cs typeface="Trebuchet MS"/>
              </a:rPr>
              <a:t>goals</a:t>
            </a:r>
            <a:r>
              <a:rPr sz="900" i="1" spc="-20" dirty="0">
                <a:latin typeface="Trebuchet MS"/>
                <a:cs typeface="Trebuchet MS"/>
              </a:rPr>
              <a:t> </a:t>
            </a:r>
            <a:r>
              <a:rPr sz="900" i="1" spc="-40" dirty="0">
                <a:latin typeface="Trebuchet MS"/>
                <a:cs typeface="Trebuchet MS"/>
              </a:rPr>
              <a:t>in</a:t>
            </a:r>
            <a:r>
              <a:rPr sz="900" i="1" spc="-20" dirty="0">
                <a:latin typeface="Trebuchet MS"/>
                <a:cs typeface="Trebuchet MS"/>
              </a:rPr>
              <a:t> </a:t>
            </a:r>
            <a:r>
              <a:rPr sz="900" i="1" spc="-40" dirty="0">
                <a:latin typeface="Trebuchet MS"/>
                <a:cs typeface="Trebuchet MS"/>
              </a:rPr>
              <a:t>the </a:t>
            </a:r>
            <a:r>
              <a:rPr sz="900" i="1" spc="-254" dirty="0">
                <a:latin typeface="Trebuchet MS"/>
                <a:cs typeface="Trebuchet MS"/>
              </a:rPr>
              <a:t> </a:t>
            </a:r>
            <a:r>
              <a:rPr sz="900" i="1" dirty="0">
                <a:latin typeface="Trebuchet MS"/>
                <a:cs typeface="Trebuchet MS"/>
              </a:rPr>
              <a:t>opening</a:t>
            </a:r>
            <a:r>
              <a:rPr sz="900" i="1" spc="-30" dirty="0">
                <a:latin typeface="Trebuchet MS"/>
                <a:cs typeface="Trebuchet MS"/>
              </a:rPr>
              <a:t> </a:t>
            </a:r>
            <a:r>
              <a:rPr sz="900" i="1" dirty="0">
                <a:latin typeface="Trebuchet MS"/>
                <a:cs typeface="Trebuchet MS"/>
              </a:rPr>
              <a:t>matches</a:t>
            </a:r>
            <a:r>
              <a:rPr sz="900" i="1" spc="-25" dirty="0">
                <a:latin typeface="Trebuchet MS"/>
                <a:cs typeface="Trebuchet MS"/>
              </a:rPr>
              <a:t> </a:t>
            </a:r>
            <a:r>
              <a:rPr sz="900" i="1" spc="-85" dirty="0">
                <a:latin typeface="Trebuchet MS"/>
                <a:cs typeface="Trebuchet MS"/>
              </a:rPr>
              <a:t>.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i="1" spc="35" dirty="0">
                <a:latin typeface="Trebuchet MS"/>
                <a:cs typeface="Trebuchet MS"/>
              </a:rPr>
              <a:t>Giggs</a:t>
            </a:r>
            <a:r>
              <a:rPr sz="900" i="1" spc="-25" dirty="0">
                <a:latin typeface="Trebuchet MS"/>
                <a:cs typeface="Trebuchet MS"/>
              </a:rPr>
              <a:t> </a:t>
            </a:r>
            <a:r>
              <a:rPr sz="900" i="1" spc="10" dirty="0">
                <a:latin typeface="Trebuchet MS"/>
                <a:cs typeface="Trebuchet MS"/>
              </a:rPr>
              <a:t>scored</a:t>
            </a:r>
            <a:r>
              <a:rPr sz="900" i="1" spc="-20" dirty="0">
                <a:latin typeface="Trebuchet MS"/>
                <a:cs typeface="Trebuchet MS"/>
              </a:rPr>
              <a:t> </a:t>
            </a:r>
            <a:r>
              <a:rPr sz="900" i="1" spc="-40" dirty="0">
                <a:latin typeface="Trebuchet MS"/>
                <a:cs typeface="Trebuchet MS"/>
              </a:rPr>
              <a:t>the</a:t>
            </a:r>
            <a:r>
              <a:rPr sz="900" i="1" spc="-20" dirty="0">
                <a:latin typeface="Trebuchet MS"/>
                <a:cs typeface="Trebuchet MS"/>
              </a:rPr>
              <a:t> </a:t>
            </a:r>
            <a:r>
              <a:rPr sz="900" i="1" spc="-65" dirty="0">
                <a:latin typeface="Trebuchet MS"/>
                <a:cs typeface="Trebuchet MS"/>
              </a:rPr>
              <a:t>first</a:t>
            </a:r>
            <a:r>
              <a:rPr sz="900" i="1" spc="-25" dirty="0">
                <a:latin typeface="Trebuchet MS"/>
                <a:cs typeface="Trebuchet MS"/>
              </a:rPr>
              <a:t> </a:t>
            </a:r>
            <a:r>
              <a:rPr sz="900" i="1" spc="-5" dirty="0">
                <a:latin typeface="Trebuchet MS"/>
                <a:cs typeface="Trebuchet MS"/>
              </a:rPr>
              <a:t>goal</a:t>
            </a:r>
            <a:r>
              <a:rPr sz="900" i="1" spc="-20" dirty="0">
                <a:latin typeface="Trebuchet MS"/>
                <a:cs typeface="Trebuchet MS"/>
              </a:rPr>
              <a:t> </a:t>
            </a:r>
            <a:r>
              <a:rPr sz="900" i="1" spc="-50" dirty="0">
                <a:latin typeface="Trebuchet MS"/>
                <a:cs typeface="Trebuchet MS"/>
              </a:rPr>
              <a:t>of</a:t>
            </a:r>
            <a:r>
              <a:rPr sz="900" i="1" spc="-20" dirty="0">
                <a:latin typeface="Trebuchet MS"/>
                <a:cs typeface="Trebuchet MS"/>
              </a:rPr>
              <a:t> </a:t>
            </a:r>
            <a:r>
              <a:rPr sz="900" i="1" spc="-40" dirty="0">
                <a:latin typeface="Trebuchet MS"/>
                <a:cs typeface="Trebuchet MS"/>
              </a:rPr>
              <a:t>the</a:t>
            </a:r>
            <a:r>
              <a:rPr sz="900" i="1" spc="-25" dirty="0">
                <a:latin typeface="Trebuchet MS"/>
                <a:cs typeface="Trebuchet MS"/>
              </a:rPr>
              <a:t> </a:t>
            </a:r>
            <a:r>
              <a:rPr sz="900" i="1" spc="-50" dirty="0">
                <a:latin typeface="Trebuchet MS"/>
                <a:cs typeface="Trebuchet MS"/>
              </a:rPr>
              <a:t>football</a:t>
            </a:r>
            <a:r>
              <a:rPr sz="900" i="1" spc="-20" dirty="0">
                <a:latin typeface="Trebuchet MS"/>
                <a:cs typeface="Trebuchet MS"/>
              </a:rPr>
              <a:t> </a:t>
            </a:r>
            <a:r>
              <a:rPr sz="900" i="1" spc="-25" dirty="0">
                <a:latin typeface="Trebuchet MS"/>
                <a:cs typeface="Trebuchet MS"/>
              </a:rPr>
              <a:t>tournament</a:t>
            </a:r>
            <a:r>
              <a:rPr sz="900" i="1" spc="-20" dirty="0">
                <a:latin typeface="Trebuchet MS"/>
                <a:cs typeface="Trebuchet MS"/>
              </a:rPr>
              <a:t> </a:t>
            </a:r>
            <a:r>
              <a:rPr sz="900" i="1" spc="-55" dirty="0">
                <a:latin typeface="Trebuchet MS"/>
                <a:cs typeface="Trebuchet MS"/>
              </a:rPr>
              <a:t>at</a:t>
            </a:r>
            <a:r>
              <a:rPr sz="900" i="1" spc="-20" dirty="0">
                <a:latin typeface="Trebuchet MS"/>
                <a:cs typeface="Trebuchet MS"/>
              </a:rPr>
              <a:t> </a:t>
            </a:r>
            <a:r>
              <a:rPr sz="900" i="1" spc="-10" dirty="0">
                <a:latin typeface="Trebuchet MS"/>
                <a:cs typeface="Trebuchet MS"/>
              </a:rPr>
              <a:t>Wembley</a:t>
            </a:r>
            <a:r>
              <a:rPr sz="900" i="1" spc="-25" dirty="0">
                <a:latin typeface="Trebuchet MS"/>
                <a:cs typeface="Trebuchet MS"/>
              </a:rPr>
              <a:t> </a:t>
            </a:r>
            <a:r>
              <a:rPr sz="900" i="1" spc="-85" dirty="0">
                <a:latin typeface="Trebuchet MS"/>
                <a:cs typeface="Trebuchet MS"/>
              </a:rPr>
              <a:t>,</a:t>
            </a:r>
            <a:r>
              <a:rPr sz="900" i="1" spc="-20" dirty="0">
                <a:latin typeface="Trebuchet MS"/>
                <a:cs typeface="Trebuchet MS"/>
              </a:rPr>
              <a:t> North </a:t>
            </a:r>
            <a:r>
              <a:rPr sz="900" i="1" spc="10" dirty="0">
                <a:latin typeface="Trebuchet MS"/>
                <a:cs typeface="Trebuchet MS"/>
              </a:rPr>
              <a:t>London</a:t>
            </a:r>
            <a:r>
              <a:rPr sz="900" i="1" spc="-25" dirty="0">
                <a:latin typeface="Trebuchet MS"/>
                <a:cs typeface="Trebuchet MS"/>
              </a:rPr>
              <a:t> </a:t>
            </a:r>
            <a:r>
              <a:rPr sz="900" i="1" spc="-85" dirty="0">
                <a:latin typeface="Trebuchet MS"/>
                <a:cs typeface="Trebuchet MS"/>
              </a:rPr>
              <a:t>.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900" i="1" spc="-10" dirty="0">
                <a:latin typeface="Trebuchet MS"/>
                <a:cs typeface="Trebuchet MS"/>
              </a:rPr>
              <a:t>Bellamy</a:t>
            </a:r>
            <a:r>
              <a:rPr sz="900" i="1" spc="-25" dirty="0">
                <a:latin typeface="Trebuchet MS"/>
                <a:cs typeface="Trebuchet MS"/>
              </a:rPr>
              <a:t> </a:t>
            </a:r>
            <a:r>
              <a:rPr sz="900" i="1" spc="20" dirty="0">
                <a:latin typeface="Trebuchet MS"/>
                <a:cs typeface="Trebuchet MS"/>
              </a:rPr>
              <a:t>was</a:t>
            </a:r>
            <a:r>
              <a:rPr sz="900" i="1" spc="-25" dirty="0">
                <a:latin typeface="Trebuchet MS"/>
                <a:cs typeface="Trebuchet MS"/>
              </a:rPr>
              <a:t> largely</a:t>
            </a:r>
            <a:r>
              <a:rPr sz="900" i="1" spc="-20" dirty="0">
                <a:latin typeface="Trebuchet MS"/>
                <a:cs typeface="Trebuchet MS"/>
              </a:rPr>
              <a:t> </a:t>
            </a:r>
            <a:r>
              <a:rPr sz="900" i="1" spc="25" dirty="0">
                <a:latin typeface="Trebuchet MS"/>
                <a:cs typeface="Trebuchet MS"/>
              </a:rPr>
              <a:t>a</a:t>
            </a:r>
            <a:r>
              <a:rPr sz="900" i="1" spc="-25" dirty="0">
                <a:latin typeface="Trebuchet MS"/>
                <a:cs typeface="Trebuchet MS"/>
              </a:rPr>
              <a:t> </a:t>
            </a:r>
            <a:r>
              <a:rPr sz="900" i="1" spc="20" dirty="0">
                <a:latin typeface="Trebuchet MS"/>
                <a:cs typeface="Trebuchet MS"/>
              </a:rPr>
              <a:t>passenger</a:t>
            </a:r>
            <a:r>
              <a:rPr sz="900" i="1" spc="-25" dirty="0">
                <a:latin typeface="Trebuchet MS"/>
                <a:cs typeface="Trebuchet MS"/>
              </a:rPr>
              <a:t> </a:t>
            </a:r>
            <a:r>
              <a:rPr sz="900" i="1" spc="-40" dirty="0">
                <a:latin typeface="Trebuchet MS"/>
                <a:cs typeface="Trebuchet MS"/>
              </a:rPr>
              <a:t>in</a:t>
            </a:r>
            <a:r>
              <a:rPr sz="900" i="1" spc="-25" dirty="0">
                <a:latin typeface="Trebuchet MS"/>
                <a:cs typeface="Trebuchet MS"/>
              </a:rPr>
              <a:t> </a:t>
            </a:r>
            <a:r>
              <a:rPr sz="900" i="1" spc="-40" dirty="0">
                <a:latin typeface="Trebuchet MS"/>
                <a:cs typeface="Trebuchet MS"/>
              </a:rPr>
              <a:t>the</a:t>
            </a:r>
            <a:r>
              <a:rPr sz="900" i="1" spc="-20" dirty="0">
                <a:latin typeface="Trebuchet MS"/>
                <a:cs typeface="Trebuchet MS"/>
              </a:rPr>
              <a:t> </a:t>
            </a:r>
            <a:r>
              <a:rPr sz="900" i="1" spc="-50" dirty="0">
                <a:latin typeface="Trebuchet MS"/>
                <a:cs typeface="Trebuchet MS"/>
              </a:rPr>
              <a:t>football</a:t>
            </a:r>
            <a:r>
              <a:rPr sz="900" i="1" spc="-25" dirty="0">
                <a:latin typeface="Trebuchet MS"/>
                <a:cs typeface="Trebuchet MS"/>
              </a:rPr>
              <a:t> </a:t>
            </a:r>
            <a:r>
              <a:rPr sz="900" i="1" spc="-15" dirty="0">
                <a:latin typeface="Trebuchet MS"/>
                <a:cs typeface="Trebuchet MS"/>
              </a:rPr>
              <a:t>match</a:t>
            </a:r>
            <a:r>
              <a:rPr sz="900" i="1" spc="-20" dirty="0">
                <a:latin typeface="Trebuchet MS"/>
                <a:cs typeface="Trebuchet MS"/>
              </a:rPr>
              <a:t> </a:t>
            </a:r>
            <a:r>
              <a:rPr sz="900" i="1" spc="-85" dirty="0">
                <a:latin typeface="Trebuchet MS"/>
                <a:cs typeface="Trebuchet MS"/>
              </a:rPr>
              <a:t>,</a:t>
            </a:r>
            <a:r>
              <a:rPr sz="900" i="1" spc="-25" dirty="0">
                <a:latin typeface="Trebuchet MS"/>
                <a:cs typeface="Trebuchet MS"/>
              </a:rPr>
              <a:t> </a:t>
            </a:r>
            <a:r>
              <a:rPr sz="900" i="1" spc="-20" dirty="0">
                <a:latin typeface="Trebuchet MS"/>
                <a:cs typeface="Trebuchet MS"/>
              </a:rPr>
              <a:t>playing </a:t>
            </a:r>
            <a:r>
              <a:rPr sz="900" i="1" spc="10" dirty="0">
                <a:latin typeface="Trebuchet MS"/>
                <a:cs typeface="Trebuchet MS"/>
              </a:rPr>
              <a:t>no</a:t>
            </a:r>
            <a:r>
              <a:rPr sz="900" i="1" spc="-25" dirty="0">
                <a:latin typeface="Trebuchet MS"/>
                <a:cs typeface="Trebuchet MS"/>
              </a:rPr>
              <a:t> </a:t>
            </a:r>
            <a:r>
              <a:rPr sz="900" i="1" spc="-40" dirty="0">
                <a:latin typeface="Trebuchet MS"/>
                <a:cs typeface="Trebuchet MS"/>
              </a:rPr>
              <a:t>part</a:t>
            </a:r>
            <a:r>
              <a:rPr sz="900" i="1" spc="-20" dirty="0">
                <a:latin typeface="Trebuchet MS"/>
                <a:cs typeface="Trebuchet MS"/>
              </a:rPr>
              <a:t> </a:t>
            </a:r>
            <a:r>
              <a:rPr sz="900" i="1" spc="-40" dirty="0">
                <a:latin typeface="Trebuchet MS"/>
                <a:cs typeface="Trebuchet MS"/>
              </a:rPr>
              <a:t>in</a:t>
            </a:r>
            <a:r>
              <a:rPr sz="900" i="1" spc="-30" dirty="0">
                <a:latin typeface="Trebuchet MS"/>
                <a:cs typeface="Trebuchet MS"/>
              </a:rPr>
              <a:t> </a:t>
            </a:r>
            <a:r>
              <a:rPr sz="900" i="1" spc="-45" dirty="0">
                <a:latin typeface="Trebuchet MS"/>
                <a:cs typeface="Trebuchet MS"/>
              </a:rPr>
              <a:t>either</a:t>
            </a:r>
            <a:r>
              <a:rPr sz="900" i="1" spc="-20" dirty="0">
                <a:latin typeface="Trebuchet MS"/>
                <a:cs typeface="Trebuchet MS"/>
              </a:rPr>
              <a:t> </a:t>
            </a:r>
            <a:r>
              <a:rPr sz="900" i="1" spc="-5" dirty="0">
                <a:latin typeface="Trebuchet MS"/>
                <a:cs typeface="Trebuchet MS"/>
              </a:rPr>
              <a:t>goal</a:t>
            </a:r>
            <a:r>
              <a:rPr sz="900" i="1" spc="-25" dirty="0">
                <a:latin typeface="Trebuchet MS"/>
                <a:cs typeface="Trebuchet MS"/>
              </a:rPr>
              <a:t> </a:t>
            </a:r>
            <a:r>
              <a:rPr sz="900" i="1" spc="-85" dirty="0">
                <a:latin typeface="Trebuchet MS"/>
                <a:cs typeface="Trebuchet MS"/>
              </a:rPr>
              <a:t>.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50" i="1" spc="-75" dirty="0">
                <a:latin typeface="Trebuchet MS"/>
                <a:cs typeface="Trebuchet MS"/>
              </a:rPr>
              <a:t>T</a:t>
            </a:r>
            <a:r>
              <a:rPr sz="950" i="1" spc="-10" dirty="0">
                <a:latin typeface="Trebuchet MS"/>
                <a:cs typeface="Trebuchet MS"/>
              </a:rPr>
              <a:t>arget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10" dirty="0">
                <a:latin typeface="Trebuchet MS"/>
                <a:cs typeface="Trebuchet MS"/>
              </a:rPr>
              <a:t>w</a:t>
            </a:r>
            <a:r>
              <a:rPr sz="950" i="1" spc="20" dirty="0">
                <a:latin typeface="Trebuchet MS"/>
                <a:cs typeface="Trebuchet MS"/>
              </a:rPr>
              <a:t>ord</a:t>
            </a:r>
            <a:r>
              <a:rPr sz="950" i="1" spc="40" dirty="0">
                <a:latin typeface="Trebuchet MS"/>
                <a:cs typeface="Trebuchet MS"/>
              </a:rPr>
              <a:t>s</a:t>
            </a:r>
            <a:r>
              <a:rPr sz="950" spc="-80" dirty="0">
                <a:latin typeface="Trebuchet MS"/>
                <a:cs typeface="Trebuchet MS"/>
              </a:rPr>
              <a:t>: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1100" spc="-685" dirty="0">
                <a:latin typeface="SimSun-ExtB"/>
                <a:cs typeface="SimSun-ExtB"/>
              </a:rPr>
              <a:t>⟨</a:t>
            </a:r>
            <a:r>
              <a:rPr sz="950" dirty="0">
                <a:latin typeface="Trebuchet MS"/>
                <a:cs typeface="Trebuchet MS"/>
              </a:rPr>
              <a:t>automobil</a:t>
            </a:r>
            <a:r>
              <a:rPr sz="950" spc="-15" dirty="0">
                <a:latin typeface="Trebuchet MS"/>
                <a:cs typeface="Trebuchet MS"/>
              </a:rPr>
              <a:t>e</a:t>
            </a:r>
            <a:r>
              <a:rPr sz="950" spc="-80" dirty="0">
                <a:latin typeface="Trebuchet MS"/>
                <a:cs typeface="Trebuchet MS"/>
              </a:rPr>
              <a:t>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ca</a:t>
            </a:r>
            <a:r>
              <a:rPr sz="950" spc="-45" dirty="0">
                <a:latin typeface="Trebuchet MS"/>
                <a:cs typeface="Trebuchet MS"/>
              </a:rPr>
              <a:t>r</a:t>
            </a:r>
            <a:r>
              <a:rPr sz="950" spc="-80" dirty="0">
                <a:latin typeface="Trebuchet MS"/>
                <a:cs typeface="Trebuchet MS"/>
              </a:rPr>
              <a:t>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socce</a:t>
            </a:r>
            <a:r>
              <a:rPr sz="950" spc="-30" dirty="0">
                <a:latin typeface="Trebuchet MS"/>
                <a:cs typeface="Trebuchet MS"/>
              </a:rPr>
              <a:t>r</a:t>
            </a:r>
            <a:r>
              <a:rPr sz="950" spc="-80" dirty="0">
                <a:latin typeface="Trebuchet MS"/>
                <a:cs typeface="Trebuchet MS"/>
              </a:rPr>
              <a:t>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10" dirty="0">
                <a:latin typeface="Trebuchet MS"/>
                <a:cs typeface="Trebuchet MS"/>
              </a:rPr>
              <a:t>f</a:t>
            </a:r>
            <a:r>
              <a:rPr sz="950" spc="-15" dirty="0">
                <a:latin typeface="Trebuchet MS"/>
                <a:cs typeface="Trebuchet MS"/>
              </a:rPr>
              <a:t>ootball</a:t>
            </a:r>
            <a:r>
              <a:rPr sz="1100" spc="-680" dirty="0">
                <a:latin typeface="SimSun-ExtB"/>
                <a:cs typeface="SimSun-ExtB"/>
              </a:rPr>
              <a:t>⟩</a:t>
            </a:r>
            <a:endParaRPr sz="1100">
              <a:latin typeface="SimSun-ExtB"/>
              <a:cs typeface="SimSun-ExtB"/>
            </a:endParaRPr>
          </a:p>
          <a:p>
            <a:pPr marL="12700" marR="182245">
              <a:lnSpc>
                <a:spcPct val="102699"/>
              </a:lnSpc>
            </a:pPr>
            <a:r>
              <a:rPr sz="950" i="1" spc="-15" dirty="0">
                <a:latin typeface="Trebuchet MS"/>
                <a:cs typeface="Trebuchet MS"/>
              </a:rPr>
              <a:t>Term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spc="5" dirty="0">
                <a:latin typeface="Trebuchet MS"/>
                <a:cs typeface="Trebuchet MS"/>
              </a:rPr>
              <a:t>vocabulary</a:t>
            </a:r>
            <a:r>
              <a:rPr sz="950" i="1" spc="-185" dirty="0">
                <a:latin typeface="Trebuchet MS"/>
                <a:cs typeface="Trebuchet MS"/>
              </a:rPr>
              <a:t> </a:t>
            </a:r>
            <a:r>
              <a:rPr sz="950" spc="-80" dirty="0">
                <a:latin typeface="Trebuchet MS"/>
                <a:cs typeface="Trebuchet MS"/>
              </a:rPr>
              <a:t>:</a:t>
            </a:r>
            <a:r>
              <a:rPr sz="950" spc="60" dirty="0">
                <a:latin typeface="Trebuchet MS"/>
                <a:cs typeface="Trebuchet MS"/>
              </a:rPr>
              <a:t> </a:t>
            </a:r>
            <a:r>
              <a:rPr sz="1100" spc="-105" dirty="0">
                <a:latin typeface="SimSun-ExtB"/>
                <a:cs typeface="SimSun-ExtB"/>
              </a:rPr>
              <a:t>⟨</a:t>
            </a:r>
            <a:r>
              <a:rPr sz="950" spc="-105" dirty="0">
                <a:latin typeface="Trebuchet MS"/>
                <a:cs typeface="Trebuchet MS"/>
              </a:rPr>
              <a:t>wheel,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transport,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passenger,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tournament,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London,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goal,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950" spc="-110" dirty="0">
                <a:latin typeface="Trebuchet MS"/>
                <a:cs typeface="Trebuchet MS"/>
              </a:rPr>
              <a:t>match</a:t>
            </a:r>
            <a:r>
              <a:rPr sz="1100" spc="-110" dirty="0">
                <a:latin typeface="SimSun-ExtB"/>
                <a:cs typeface="SimSun-ExtB"/>
              </a:rPr>
              <a:t>⟩</a:t>
            </a:r>
            <a:endParaRPr sz="1100">
              <a:latin typeface="SimSun-ExtB"/>
              <a:cs typeface="SimSun-ExtB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292026" y="3339672"/>
            <a:ext cx="3003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10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9354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Constructing</a:t>
            </a:r>
            <a:r>
              <a:rPr spc="30" dirty="0"/>
              <a:t> </a:t>
            </a:r>
            <a:r>
              <a:rPr spc="-70" dirty="0"/>
              <a:t>Word</a:t>
            </a:r>
            <a:r>
              <a:rPr spc="35" dirty="0"/>
              <a:t> </a:t>
            </a:r>
            <a:r>
              <a:rPr spc="5" dirty="0"/>
              <a:t>spaces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240104"/>
            <a:ext cx="64757" cy="6475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429893"/>
            <a:ext cx="64757" cy="6475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968893"/>
            <a:ext cx="64757" cy="6475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597" y="2350998"/>
            <a:ext cx="64757" cy="6475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0444" y="899561"/>
            <a:ext cx="4351655" cy="155638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5"/>
              </a:spcBef>
            </a:pPr>
            <a:r>
              <a:rPr sz="950" spc="-10" dirty="0">
                <a:latin typeface="Trebuchet MS"/>
                <a:cs typeface="Trebuchet MS"/>
              </a:rPr>
              <a:t>Informal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algorithm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for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constructing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0" dirty="0">
                <a:latin typeface="Trebuchet MS"/>
                <a:cs typeface="Trebuchet MS"/>
              </a:rPr>
              <a:t>spaces</a:t>
            </a:r>
            <a:endParaRPr sz="950" dirty="0">
              <a:latin typeface="Trebuchet MS"/>
              <a:cs typeface="Trebuchet MS"/>
            </a:endParaRPr>
          </a:p>
          <a:p>
            <a:pPr marL="314960">
              <a:lnSpc>
                <a:spcPct val="100000"/>
              </a:lnSpc>
              <a:spcBef>
                <a:spcPts val="515"/>
              </a:spcBef>
            </a:pPr>
            <a:r>
              <a:rPr sz="950" spc="20" dirty="0">
                <a:latin typeface="Trebuchet MS"/>
                <a:cs typeface="Trebuchet MS"/>
              </a:rPr>
              <a:t>Pick</a:t>
            </a:r>
            <a:r>
              <a:rPr sz="950" spc="-20" dirty="0">
                <a:latin typeface="Trebuchet MS"/>
                <a:cs typeface="Trebuchet MS"/>
              </a:rPr>
              <a:t> 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words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you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are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interested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in: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b="1" dirty="0">
                <a:latin typeface="Trebuchet MS"/>
                <a:cs typeface="Trebuchet MS"/>
              </a:rPr>
              <a:t>target</a:t>
            </a:r>
            <a:r>
              <a:rPr sz="950" b="1" spc="-15" dirty="0">
                <a:latin typeface="Trebuchet MS"/>
                <a:cs typeface="Trebuchet MS"/>
              </a:rPr>
              <a:t> </a:t>
            </a:r>
            <a:r>
              <a:rPr sz="950" b="1" spc="40" dirty="0">
                <a:latin typeface="Trebuchet MS"/>
                <a:cs typeface="Trebuchet MS"/>
              </a:rPr>
              <a:t>words</a:t>
            </a:r>
            <a:endParaRPr sz="950" dirty="0">
              <a:latin typeface="Trebuchet MS"/>
              <a:cs typeface="Trebuchet MS"/>
            </a:endParaRPr>
          </a:p>
          <a:p>
            <a:pPr marL="314960">
              <a:lnSpc>
                <a:spcPct val="100000"/>
              </a:lnSpc>
              <a:spcBef>
                <a:spcPts val="355"/>
              </a:spcBef>
            </a:pPr>
            <a:r>
              <a:rPr sz="950" spc="10" dirty="0">
                <a:latin typeface="Trebuchet MS"/>
                <a:cs typeface="Trebuchet MS"/>
              </a:rPr>
              <a:t>Define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b="1" spc="5" dirty="0">
                <a:latin typeface="Trebuchet MS"/>
                <a:cs typeface="Trebuchet MS"/>
              </a:rPr>
              <a:t>context</a:t>
            </a:r>
            <a:r>
              <a:rPr sz="950" b="1" spc="-10" dirty="0">
                <a:latin typeface="Trebuchet MS"/>
                <a:cs typeface="Trebuchet MS"/>
              </a:rPr>
              <a:t> </a:t>
            </a:r>
            <a:r>
              <a:rPr sz="950" b="1" spc="10" dirty="0">
                <a:latin typeface="Trebuchet MS"/>
                <a:cs typeface="Trebuchet MS"/>
              </a:rPr>
              <a:t>window</a:t>
            </a:r>
            <a:r>
              <a:rPr sz="950" spc="10" dirty="0">
                <a:latin typeface="Trebuchet MS"/>
                <a:cs typeface="Trebuchet MS"/>
              </a:rPr>
              <a:t>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number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words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surrounding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target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</a:t>
            </a:r>
          </a:p>
          <a:p>
            <a:pPr marL="591820" marR="61594" indent="-137160">
              <a:lnSpc>
                <a:spcPct val="110700"/>
              </a:lnSpc>
              <a:spcBef>
                <a:spcPts val="190"/>
              </a:spcBef>
            </a:pPr>
            <a:r>
              <a:rPr sz="900" spc="502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)</a:t>
            </a:r>
            <a:r>
              <a:rPr sz="900" spc="540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900" spc="10" dirty="0">
                <a:latin typeface="Trebuchet MS"/>
                <a:cs typeface="Trebuchet MS"/>
              </a:rPr>
              <a:t>The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context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10" dirty="0">
                <a:latin typeface="Trebuchet MS"/>
                <a:cs typeface="Trebuchet MS"/>
              </a:rPr>
              <a:t>can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in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general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be</a:t>
            </a:r>
            <a:r>
              <a:rPr sz="900" spc="-20" dirty="0">
                <a:latin typeface="Trebuchet MS"/>
                <a:cs typeface="Trebuchet MS"/>
              </a:rPr>
              <a:t> defined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in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terms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of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documents,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5" dirty="0">
                <a:latin typeface="Trebuchet MS"/>
                <a:cs typeface="Trebuchet MS"/>
              </a:rPr>
              <a:t>paragraphs </a:t>
            </a:r>
            <a:r>
              <a:rPr sz="900" spc="-254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or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sentences.</a:t>
            </a:r>
          </a:p>
          <a:p>
            <a:pPr marL="314960">
              <a:lnSpc>
                <a:spcPct val="100000"/>
              </a:lnSpc>
              <a:spcBef>
                <a:spcPts val="520"/>
              </a:spcBef>
            </a:pPr>
            <a:r>
              <a:rPr sz="950" spc="25" dirty="0">
                <a:latin typeface="Trebuchet MS"/>
                <a:cs typeface="Trebuchet MS"/>
              </a:rPr>
              <a:t>Count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number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times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target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co-occurs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with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context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words:</a:t>
            </a:r>
            <a:endParaRPr sz="950" dirty="0">
              <a:latin typeface="Trebuchet MS"/>
              <a:cs typeface="Trebuchet MS"/>
            </a:endParaRPr>
          </a:p>
          <a:p>
            <a:pPr marL="314960">
              <a:lnSpc>
                <a:spcPct val="100000"/>
              </a:lnSpc>
              <a:spcBef>
                <a:spcPts val="215"/>
              </a:spcBef>
            </a:pPr>
            <a:r>
              <a:rPr sz="950" b="1" spc="25" dirty="0">
                <a:latin typeface="Trebuchet MS"/>
                <a:cs typeface="Trebuchet MS"/>
              </a:rPr>
              <a:t>co-occurrence</a:t>
            </a:r>
            <a:r>
              <a:rPr sz="950" b="1" spc="-40" dirty="0">
                <a:latin typeface="Trebuchet MS"/>
                <a:cs typeface="Trebuchet MS"/>
              </a:rPr>
              <a:t> </a:t>
            </a:r>
            <a:r>
              <a:rPr sz="950" b="1" spc="5" dirty="0">
                <a:latin typeface="Trebuchet MS"/>
                <a:cs typeface="Trebuchet MS"/>
              </a:rPr>
              <a:t>matrix</a:t>
            </a:r>
            <a:endParaRPr sz="950" dirty="0">
              <a:latin typeface="Trebuchet MS"/>
              <a:cs typeface="Trebuchet MS"/>
            </a:endParaRPr>
          </a:p>
          <a:p>
            <a:pPr marL="314960">
              <a:lnSpc>
                <a:spcPct val="100000"/>
              </a:lnSpc>
              <a:spcBef>
                <a:spcPts val="515"/>
              </a:spcBef>
            </a:pPr>
            <a:r>
              <a:rPr sz="950" spc="5" dirty="0">
                <a:latin typeface="Trebuchet MS"/>
                <a:cs typeface="Trebuchet MS"/>
              </a:rPr>
              <a:t>Build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vectors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out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(a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function </a:t>
            </a:r>
            <a:r>
              <a:rPr sz="950" spc="-25" dirty="0">
                <a:latin typeface="Trebuchet MS"/>
                <a:cs typeface="Trebuchet MS"/>
              </a:rPr>
              <a:t>of)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these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co-occurrence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counts</a:t>
            </a:r>
            <a:endParaRPr sz="950" dirty="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17426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11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36112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Constructing</a:t>
            </a:r>
            <a:r>
              <a:rPr spc="45" dirty="0"/>
              <a:t> </a:t>
            </a:r>
            <a:r>
              <a:rPr spc="-70" dirty="0"/>
              <a:t>Word</a:t>
            </a:r>
            <a:r>
              <a:rPr spc="45" dirty="0"/>
              <a:t> </a:t>
            </a:r>
            <a:r>
              <a:rPr spc="20" dirty="0"/>
              <a:t>spaces:</a:t>
            </a:r>
            <a:r>
              <a:rPr spc="130" dirty="0"/>
              <a:t> </a:t>
            </a:r>
            <a:r>
              <a:rPr spc="-15" dirty="0"/>
              <a:t>distributional</a:t>
            </a:r>
            <a:r>
              <a:rPr spc="50" dirty="0"/>
              <a:t> </a:t>
            </a:r>
            <a:r>
              <a:rPr spc="-10" dirty="0"/>
              <a:t>vectors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1131405"/>
            <a:ext cx="223710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15" dirty="0">
                <a:latin typeface="Trebuchet MS"/>
                <a:cs typeface="Trebuchet MS"/>
              </a:rPr>
              <a:t>distributional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matrix </a:t>
            </a:r>
            <a:r>
              <a:rPr sz="950" spc="75" dirty="0">
                <a:latin typeface="Trebuchet MS"/>
                <a:cs typeface="Trebuchet MS"/>
              </a:rPr>
              <a:t>=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dirty="0">
                <a:solidFill>
                  <a:srgbClr val="0000FF"/>
                </a:solidFill>
                <a:latin typeface="Trebuchet MS"/>
                <a:cs typeface="Trebuchet MS"/>
              </a:rPr>
              <a:t>targets</a:t>
            </a:r>
            <a:r>
              <a:rPr sz="950" spc="-2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950" spc="125" dirty="0">
                <a:latin typeface="Trebuchet MS"/>
                <a:cs typeface="Trebuchet MS"/>
              </a:rPr>
              <a:t>X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5" dirty="0">
                <a:solidFill>
                  <a:srgbClr val="FF0000"/>
                </a:solidFill>
                <a:latin typeface="Trebuchet MS"/>
                <a:cs typeface="Trebuchet MS"/>
              </a:rPr>
              <a:t>contexts</a:t>
            </a:r>
            <a:endParaRPr sz="950" dirty="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897783"/>
              </p:ext>
            </p:extLst>
          </p:nvPr>
        </p:nvGraphicFramePr>
        <p:xfrm>
          <a:off x="182715" y="1451284"/>
          <a:ext cx="4332136" cy="7362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587"/>
                <a:gridCol w="439385"/>
                <a:gridCol w="588110"/>
                <a:gridCol w="664631"/>
                <a:gridCol w="710297"/>
                <a:gridCol w="517141"/>
                <a:gridCol w="357308"/>
                <a:gridCol w="406677"/>
              </a:tblGrid>
              <a:tr h="1415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035"/>
                        </a:lnSpc>
                      </a:pPr>
                      <a:r>
                        <a:rPr sz="900" spc="-1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wheel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35"/>
                        </a:lnSpc>
                      </a:pPr>
                      <a:r>
                        <a:rPr sz="900" spc="-2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transport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35"/>
                        </a:lnSpc>
                      </a:pPr>
                      <a:r>
                        <a:rPr sz="900" spc="2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passenger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35"/>
                        </a:lnSpc>
                      </a:pPr>
                      <a:r>
                        <a:rPr sz="900" spc="-2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tournament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35"/>
                        </a:lnSpc>
                      </a:pPr>
                      <a:r>
                        <a:rPr sz="900" spc="1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London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35"/>
                        </a:lnSpc>
                      </a:pPr>
                      <a:r>
                        <a:rPr sz="900" spc="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goal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ts val="1035"/>
                        </a:lnSpc>
                      </a:pPr>
                      <a:r>
                        <a:rPr sz="900" spc="-1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match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</a:tr>
              <a:tr h="146830">
                <a:tc>
                  <a:txBody>
                    <a:bodyPr/>
                    <a:lstStyle/>
                    <a:p>
                      <a:pPr marL="31750">
                        <a:lnSpc>
                          <a:spcPts val="1075"/>
                        </a:lnSpc>
                      </a:pPr>
                      <a:r>
                        <a:rPr sz="900" spc="-2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automobile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075"/>
                        </a:lnSpc>
                      </a:pPr>
                      <a:r>
                        <a:rPr sz="900" dirty="0">
                          <a:latin typeface="Trebuchet MS"/>
                          <a:cs typeface="Trebuchet MS"/>
                        </a:rPr>
                        <a:t>1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900" dirty="0">
                          <a:latin typeface="Trebuchet MS"/>
                          <a:cs typeface="Trebuchet MS"/>
                        </a:rPr>
                        <a:t>1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900" dirty="0">
                          <a:latin typeface="Trebuchet MS"/>
                          <a:cs typeface="Trebuchet MS"/>
                        </a:rPr>
                        <a:t>1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900" dirty="0">
                          <a:latin typeface="Trebuchet MS"/>
                          <a:cs typeface="Trebuchet MS"/>
                        </a:rPr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900" dirty="0">
                          <a:latin typeface="Trebuchet MS"/>
                          <a:cs typeface="Trebuchet MS"/>
                        </a:rPr>
                        <a:t>0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900" dirty="0">
                          <a:latin typeface="Trebuchet MS"/>
                          <a:cs typeface="Trebuchet MS"/>
                        </a:rPr>
                        <a:t>0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ts val="1075"/>
                        </a:lnSpc>
                      </a:pPr>
                      <a:r>
                        <a:rPr sz="900" dirty="0">
                          <a:latin typeface="Trebuchet MS"/>
                          <a:cs typeface="Trebuchet MS"/>
                        </a:rPr>
                        <a:t>0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</a:tr>
              <a:tr h="146830">
                <a:tc>
                  <a:txBody>
                    <a:bodyPr/>
                    <a:lstStyle/>
                    <a:p>
                      <a:pPr marL="31750">
                        <a:lnSpc>
                          <a:spcPts val="1075"/>
                        </a:lnSpc>
                      </a:pPr>
                      <a:r>
                        <a:rPr sz="900" spc="-1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car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075"/>
                        </a:lnSpc>
                      </a:pPr>
                      <a:r>
                        <a:rPr sz="900" dirty="0">
                          <a:latin typeface="Trebuchet MS"/>
                          <a:cs typeface="Trebuchet MS"/>
                        </a:rPr>
                        <a:t>1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900" dirty="0">
                          <a:latin typeface="Trebuchet MS"/>
                          <a:cs typeface="Trebuchet MS"/>
                        </a:rPr>
                        <a:t>2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900" dirty="0">
                          <a:latin typeface="Trebuchet MS"/>
                          <a:cs typeface="Trebuchet MS"/>
                        </a:rPr>
                        <a:t>1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900" dirty="0">
                          <a:latin typeface="Trebuchet MS"/>
                          <a:cs typeface="Trebuchet MS"/>
                        </a:rPr>
                        <a:t>0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900" dirty="0">
                          <a:latin typeface="Trebuchet MS"/>
                          <a:cs typeface="Trebuchet MS"/>
                        </a:rPr>
                        <a:t>1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900" dirty="0">
                          <a:latin typeface="Trebuchet MS"/>
                          <a:cs typeface="Trebuchet MS"/>
                        </a:rPr>
                        <a:t>0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ts val="1075"/>
                        </a:lnSpc>
                      </a:pPr>
                      <a:r>
                        <a:rPr sz="900" dirty="0">
                          <a:latin typeface="Trebuchet MS"/>
                          <a:cs typeface="Trebuchet MS"/>
                        </a:rPr>
                        <a:t>0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</a:tr>
              <a:tr h="146825">
                <a:tc>
                  <a:txBody>
                    <a:bodyPr/>
                    <a:lstStyle/>
                    <a:p>
                      <a:pPr marL="31750">
                        <a:lnSpc>
                          <a:spcPts val="1075"/>
                        </a:lnSpc>
                      </a:pPr>
                      <a:r>
                        <a:rPr sz="900" spc="1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soccer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075"/>
                        </a:lnSpc>
                      </a:pPr>
                      <a:r>
                        <a:rPr sz="900" dirty="0">
                          <a:latin typeface="Trebuchet MS"/>
                          <a:cs typeface="Trebuchet MS"/>
                        </a:rPr>
                        <a:t>0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900" dirty="0">
                          <a:latin typeface="Trebuchet MS"/>
                          <a:cs typeface="Trebuchet MS"/>
                        </a:rPr>
                        <a:t>0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900" dirty="0">
                          <a:latin typeface="Trebuchet MS"/>
                          <a:cs typeface="Trebuchet MS"/>
                        </a:rPr>
                        <a:t>0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900" dirty="0">
                          <a:latin typeface="Trebuchet MS"/>
                          <a:cs typeface="Trebuchet MS"/>
                        </a:rPr>
                        <a:t>1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900" dirty="0">
                          <a:latin typeface="Trebuchet MS"/>
                          <a:cs typeface="Trebuchet MS"/>
                        </a:rPr>
                        <a:t>1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900" dirty="0">
                          <a:latin typeface="Trebuchet MS"/>
                          <a:cs typeface="Trebuchet MS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ts val="1075"/>
                        </a:lnSpc>
                      </a:pPr>
                      <a:r>
                        <a:rPr sz="900" dirty="0">
                          <a:latin typeface="Trebuchet MS"/>
                          <a:cs typeface="Trebuchet MS"/>
                        </a:rPr>
                        <a:t>1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</a:tr>
              <a:tr h="154232">
                <a:tc>
                  <a:txBody>
                    <a:bodyPr/>
                    <a:lstStyle/>
                    <a:p>
                      <a:pPr marL="31750">
                        <a:lnSpc>
                          <a:spcPts val="1075"/>
                        </a:lnSpc>
                      </a:pPr>
                      <a:r>
                        <a:rPr sz="900" spc="-4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football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075"/>
                        </a:lnSpc>
                      </a:pPr>
                      <a:r>
                        <a:rPr sz="900" dirty="0">
                          <a:latin typeface="Trebuchet MS"/>
                          <a:cs typeface="Trebuchet MS"/>
                        </a:rPr>
                        <a:t>0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900" dirty="0">
                          <a:latin typeface="Trebuchet MS"/>
                          <a:cs typeface="Trebuchet MS"/>
                        </a:rPr>
                        <a:t>0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900" dirty="0">
                          <a:latin typeface="Trebuchet MS"/>
                          <a:cs typeface="Trebuchet MS"/>
                        </a:rPr>
                        <a:t>1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900" dirty="0">
                          <a:latin typeface="Trebuchet MS"/>
                          <a:cs typeface="Trebuchet MS"/>
                        </a:rPr>
                        <a:t>1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900" dirty="0">
                          <a:latin typeface="Trebuchet MS"/>
                          <a:cs typeface="Trebuchet MS"/>
                        </a:rPr>
                        <a:t>1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900" dirty="0">
                          <a:latin typeface="Trebuchet MS"/>
                          <a:cs typeface="Trebuchet MS"/>
                        </a:rPr>
                        <a:t>2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ts val="1075"/>
                        </a:lnSpc>
                      </a:pPr>
                      <a:r>
                        <a:rPr sz="900" dirty="0">
                          <a:latin typeface="Trebuchet MS"/>
                          <a:cs typeface="Trebuchet MS"/>
                        </a:rPr>
                        <a:t>1</a:t>
                      </a: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92026" y="3339672"/>
            <a:ext cx="3003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12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8453" y="745400"/>
            <a:ext cx="2688590" cy="1392555"/>
            <a:chOff x="1028453" y="745400"/>
            <a:chExt cx="2688590" cy="1392555"/>
          </a:xfrm>
        </p:grpSpPr>
        <p:sp>
          <p:nvSpPr>
            <p:cNvPr id="3" name="object 3"/>
            <p:cNvSpPr/>
            <p:nvPr/>
          </p:nvSpPr>
          <p:spPr>
            <a:xfrm>
              <a:off x="1033144" y="2125621"/>
              <a:ext cx="2682875" cy="11430"/>
            </a:xfrm>
            <a:custGeom>
              <a:avLst/>
              <a:gdLst/>
              <a:ahLst/>
              <a:cxnLst/>
              <a:rect l="l" t="t" r="r" b="b"/>
              <a:pathLst>
                <a:path w="2682875" h="11430">
                  <a:moveTo>
                    <a:pt x="42" y="7475"/>
                  </a:moveTo>
                  <a:lnTo>
                    <a:pt x="2682784" y="7475"/>
                  </a:lnTo>
                </a:path>
                <a:path w="2682875" h="11430">
                  <a:moveTo>
                    <a:pt x="0" y="0"/>
                  </a:moveTo>
                  <a:lnTo>
                    <a:pt x="0" y="11213"/>
                  </a:lnTo>
                </a:path>
                <a:path w="2682875" h="11430">
                  <a:moveTo>
                    <a:pt x="536381" y="0"/>
                  </a:moveTo>
                  <a:lnTo>
                    <a:pt x="536381" y="11213"/>
                  </a:lnTo>
                </a:path>
                <a:path w="2682875" h="11430">
                  <a:moveTo>
                    <a:pt x="1072763" y="0"/>
                  </a:moveTo>
                  <a:lnTo>
                    <a:pt x="1072763" y="11213"/>
                  </a:lnTo>
                </a:path>
                <a:path w="2682875" h="11430">
                  <a:moveTo>
                    <a:pt x="1609144" y="0"/>
                  </a:moveTo>
                  <a:lnTo>
                    <a:pt x="1609144" y="11213"/>
                  </a:lnTo>
                </a:path>
                <a:path w="2682875" h="11430">
                  <a:moveTo>
                    <a:pt x="2145534" y="0"/>
                  </a:moveTo>
                  <a:lnTo>
                    <a:pt x="2145534" y="11213"/>
                  </a:lnTo>
                </a:path>
                <a:path w="2682875" h="11430">
                  <a:moveTo>
                    <a:pt x="2681900" y="0"/>
                  </a:moveTo>
                  <a:lnTo>
                    <a:pt x="2681900" y="1121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29406" y="746353"/>
              <a:ext cx="11430" cy="1388745"/>
            </a:xfrm>
            <a:custGeom>
              <a:avLst/>
              <a:gdLst/>
              <a:ahLst/>
              <a:cxnLst/>
              <a:rect l="l" t="t" r="r" b="b"/>
              <a:pathLst>
                <a:path w="11430" h="1388745">
                  <a:moveTo>
                    <a:pt x="3738" y="1388519"/>
                  </a:moveTo>
                  <a:lnTo>
                    <a:pt x="3738" y="94"/>
                  </a:lnTo>
                </a:path>
                <a:path w="11430" h="1388745">
                  <a:moveTo>
                    <a:pt x="11213" y="1386744"/>
                  </a:moveTo>
                  <a:lnTo>
                    <a:pt x="0" y="1386744"/>
                  </a:lnTo>
                </a:path>
                <a:path w="11430" h="1388745">
                  <a:moveTo>
                    <a:pt x="11213" y="1110142"/>
                  </a:moveTo>
                  <a:lnTo>
                    <a:pt x="0" y="1110142"/>
                  </a:lnTo>
                </a:path>
                <a:path w="11430" h="1388745">
                  <a:moveTo>
                    <a:pt x="11213" y="833541"/>
                  </a:moveTo>
                  <a:lnTo>
                    <a:pt x="0" y="833541"/>
                  </a:lnTo>
                </a:path>
                <a:path w="11430" h="1388745">
                  <a:moveTo>
                    <a:pt x="11213" y="555071"/>
                  </a:moveTo>
                  <a:lnTo>
                    <a:pt x="0" y="555071"/>
                  </a:lnTo>
                </a:path>
                <a:path w="11430" h="1388745">
                  <a:moveTo>
                    <a:pt x="11213" y="278470"/>
                  </a:moveTo>
                  <a:lnTo>
                    <a:pt x="0" y="278470"/>
                  </a:lnTo>
                </a:path>
                <a:path w="11430" h="1388745">
                  <a:moveTo>
                    <a:pt x="11213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684598" y="2130676"/>
            <a:ext cx="60960" cy="527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" spc="5" dirty="0">
                <a:latin typeface="Lucida Sans Unicode"/>
                <a:cs typeface="Lucida Sans Unicode"/>
              </a:rPr>
              <a:t>2.5</a:t>
            </a:r>
            <a:endParaRPr sz="1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3894" y="2130676"/>
            <a:ext cx="40005" cy="527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" spc="15" dirty="0">
                <a:latin typeface="Lucida Sans Unicode"/>
                <a:cs typeface="Lucida Sans Unicode"/>
              </a:rPr>
              <a:t>0</a:t>
            </a:r>
            <a:endParaRPr sz="15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39064" y="2130676"/>
            <a:ext cx="60960" cy="527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" spc="5" dirty="0">
                <a:latin typeface="Lucida Sans Unicode"/>
                <a:cs typeface="Lucida Sans Unicode"/>
              </a:rPr>
              <a:t>0.5</a:t>
            </a:r>
            <a:endParaRPr sz="15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84792" y="2130676"/>
            <a:ext cx="40005" cy="527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" spc="15" dirty="0">
                <a:latin typeface="Lucida Sans Unicode"/>
                <a:cs typeface="Lucida Sans Unicode"/>
              </a:rPr>
              <a:t>1</a:t>
            </a:r>
            <a:endParaRPr sz="15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11831" y="2130676"/>
            <a:ext cx="60960" cy="527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" spc="5" dirty="0">
                <a:latin typeface="Lucida Sans Unicode"/>
                <a:cs typeface="Lucida Sans Unicode"/>
              </a:rPr>
              <a:t>1.5</a:t>
            </a:r>
            <a:endParaRPr sz="15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57559" y="2130676"/>
            <a:ext cx="40005" cy="527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" spc="15" dirty="0">
                <a:latin typeface="Lucida Sans Unicode"/>
                <a:cs typeface="Lucida Sans Unicode"/>
              </a:rPr>
              <a:t>2</a:t>
            </a:r>
            <a:endParaRPr sz="15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74646" y="721501"/>
            <a:ext cx="60960" cy="527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" spc="5" dirty="0">
                <a:latin typeface="Lucida Sans Unicode"/>
                <a:cs typeface="Lucida Sans Unicode"/>
              </a:rPr>
              <a:t>2.5</a:t>
            </a:r>
            <a:endParaRPr sz="15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95205" y="2108249"/>
            <a:ext cx="40005" cy="527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" spc="15" dirty="0">
                <a:latin typeface="Lucida Sans Unicode"/>
                <a:cs typeface="Lucida Sans Unicode"/>
              </a:rPr>
              <a:t>0</a:t>
            </a:r>
            <a:endParaRPr sz="15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74646" y="1831647"/>
            <a:ext cx="60960" cy="527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" spc="5" dirty="0">
                <a:latin typeface="Lucida Sans Unicode"/>
                <a:cs typeface="Lucida Sans Unicode"/>
              </a:rPr>
              <a:t>0.5</a:t>
            </a:r>
            <a:endParaRPr sz="15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74646" y="1276574"/>
            <a:ext cx="60960" cy="527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" spc="5" dirty="0">
                <a:latin typeface="Lucida Sans Unicode"/>
                <a:cs typeface="Lucida Sans Unicode"/>
              </a:rPr>
              <a:t>1.5</a:t>
            </a:r>
            <a:endParaRPr sz="15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16787" y="1007414"/>
            <a:ext cx="2179320" cy="1144270"/>
          </a:xfrm>
          <a:custGeom>
            <a:avLst/>
            <a:gdLst/>
            <a:ahLst/>
            <a:cxnLst/>
            <a:rect l="l" t="t" r="r" b="b"/>
            <a:pathLst>
              <a:path w="2179320" h="1144270">
                <a:moveTo>
                  <a:pt x="34467" y="566953"/>
                </a:moveTo>
                <a:lnTo>
                  <a:pt x="22199" y="554697"/>
                </a:lnTo>
                <a:lnTo>
                  <a:pt x="12268" y="554697"/>
                </a:lnTo>
                <a:lnTo>
                  <a:pt x="0" y="566953"/>
                </a:lnTo>
                <a:lnTo>
                  <a:pt x="0" y="576897"/>
                </a:lnTo>
                <a:lnTo>
                  <a:pt x="12268" y="589153"/>
                </a:lnTo>
                <a:lnTo>
                  <a:pt x="22199" y="589153"/>
                </a:lnTo>
                <a:lnTo>
                  <a:pt x="28333" y="583031"/>
                </a:lnTo>
                <a:lnTo>
                  <a:pt x="34467" y="576897"/>
                </a:lnTo>
                <a:lnTo>
                  <a:pt x="34467" y="566953"/>
                </a:lnTo>
                <a:close/>
              </a:path>
              <a:path w="2179320" h="1144270">
                <a:moveTo>
                  <a:pt x="34467" y="12255"/>
                </a:moveTo>
                <a:lnTo>
                  <a:pt x="22199" y="0"/>
                </a:lnTo>
                <a:lnTo>
                  <a:pt x="12268" y="0"/>
                </a:lnTo>
                <a:lnTo>
                  <a:pt x="0" y="12255"/>
                </a:lnTo>
                <a:lnTo>
                  <a:pt x="0" y="22199"/>
                </a:lnTo>
                <a:lnTo>
                  <a:pt x="12268" y="34455"/>
                </a:lnTo>
                <a:lnTo>
                  <a:pt x="22199" y="34455"/>
                </a:lnTo>
                <a:lnTo>
                  <a:pt x="28333" y="28333"/>
                </a:lnTo>
                <a:lnTo>
                  <a:pt x="34467" y="22199"/>
                </a:lnTo>
                <a:lnTo>
                  <a:pt x="34467" y="12255"/>
                </a:lnTo>
                <a:close/>
              </a:path>
              <a:path w="2179320" h="1144270">
                <a:moveTo>
                  <a:pt x="1106881" y="1121651"/>
                </a:moveTo>
                <a:lnTo>
                  <a:pt x="1094625" y="1109395"/>
                </a:lnTo>
                <a:lnTo>
                  <a:pt x="1084681" y="1109395"/>
                </a:lnTo>
                <a:lnTo>
                  <a:pt x="1072426" y="1121651"/>
                </a:lnTo>
                <a:lnTo>
                  <a:pt x="1072426" y="1131595"/>
                </a:lnTo>
                <a:lnTo>
                  <a:pt x="1084681" y="1143850"/>
                </a:lnTo>
                <a:lnTo>
                  <a:pt x="1094625" y="1143850"/>
                </a:lnTo>
                <a:lnTo>
                  <a:pt x="1100759" y="1137729"/>
                </a:lnTo>
                <a:lnTo>
                  <a:pt x="1106881" y="1131595"/>
                </a:lnTo>
                <a:lnTo>
                  <a:pt x="1106881" y="1121651"/>
                </a:lnTo>
                <a:close/>
              </a:path>
              <a:path w="2179320" h="1144270">
                <a:moveTo>
                  <a:pt x="2179294" y="1121651"/>
                </a:moveTo>
                <a:lnTo>
                  <a:pt x="2167051" y="1109395"/>
                </a:lnTo>
                <a:lnTo>
                  <a:pt x="2157120" y="1109395"/>
                </a:lnTo>
                <a:lnTo>
                  <a:pt x="2150973" y="1115517"/>
                </a:lnTo>
                <a:lnTo>
                  <a:pt x="2144839" y="1121651"/>
                </a:lnTo>
                <a:lnTo>
                  <a:pt x="2144839" y="1131595"/>
                </a:lnTo>
                <a:lnTo>
                  <a:pt x="2150973" y="1137729"/>
                </a:lnTo>
                <a:lnTo>
                  <a:pt x="2157120" y="1143850"/>
                </a:lnTo>
                <a:lnTo>
                  <a:pt x="2167051" y="1143850"/>
                </a:lnTo>
                <a:lnTo>
                  <a:pt x="2173173" y="1137729"/>
                </a:lnTo>
                <a:lnTo>
                  <a:pt x="2179294" y="1131595"/>
                </a:lnTo>
                <a:lnTo>
                  <a:pt x="2179294" y="11216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181981" y="2192350"/>
            <a:ext cx="395605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b="1" spc="25" dirty="0">
                <a:solidFill>
                  <a:srgbClr val="0000FF"/>
                </a:solidFill>
                <a:latin typeface="Trebuchet MS"/>
                <a:cs typeface="Trebuchet MS"/>
              </a:rPr>
              <a:t>transport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62823" y="1355545"/>
            <a:ext cx="102870" cy="170180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b="1" dirty="0">
                <a:solidFill>
                  <a:srgbClr val="0000FF"/>
                </a:solidFill>
                <a:latin typeface="Trebuchet MS"/>
                <a:cs typeface="Trebuchet MS"/>
              </a:rPr>
              <a:t>goal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66108" y="1983031"/>
            <a:ext cx="530225" cy="97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50" b="1" spc="35" dirty="0">
                <a:solidFill>
                  <a:srgbClr val="FF0000"/>
                </a:solidFill>
                <a:latin typeface="Trebuchet MS"/>
                <a:cs typeface="Trebuchet MS"/>
              </a:rPr>
              <a:t>automobile</a:t>
            </a:r>
            <a:r>
              <a:rPr sz="450" b="1" spc="-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450" b="1" spc="10" dirty="0">
                <a:solidFill>
                  <a:srgbClr val="FF0000"/>
                </a:solidFill>
                <a:latin typeface="Trebuchet MS"/>
                <a:cs typeface="Trebuchet MS"/>
              </a:rPr>
              <a:t>(1,0)</a:t>
            </a:r>
            <a:endParaRPr sz="45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08972" y="1992375"/>
            <a:ext cx="277495" cy="97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50" b="1" spc="20" dirty="0">
                <a:solidFill>
                  <a:srgbClr val="FF0000"/>
                </a:solidFill>
                <a:latin typeface="Trebuchet MS"/>
                <a:cs typeface="Trebuchet MS"/>
              </a:rPr>
              <a:t>car</a:t>
            </a:r>
            <a:r>
              <a:rPr sz="450" b="1" spc="-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450" b="1" spc="10" dirty="0">
                <a:solidFill>
                  <a:srgbClr val="FF0000"/>
                </a:solidFill>
                <a:latin typeface="Trebuchet MS"/>
                <a:cs typeface="Trebuchet MS"/>
              </a:rPr>
              <a:t>(2,0)</a:t>
            </a:r>
            <a:endParaRPr sz="45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95205" y="970070"/>
            <a:ext cx="499745" cy="97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25" spc="22" baseline="18518" dirty="0">
                <a:latin typeface="Lucida Sans Unicode"/>
                <a:cs typeface="Lucida Sans Unicode"/>
              </a:rPr>
              <a:t>2      </a:t>
            </a:r>
            <a:r>
              <a:rPr sz="225" spc="97" baseline="18518" dirty="0">
                <a:latin typeface="Lucida Sans Unicode"/>
                <a:cs typeface="Lucida Sans Unicode"/>
              </a:rPr>
              <a:t> </a:t>
            </a:r>
            <a:r>
              <a:rPr sz="450" b="1" spc="30" dirty="0">
                <a:solidFill>
                  <a:srgbClr val="FF0000"/>
                </a:solidFill>
                <a:latin typeface="Trebuchet MS"/>
                <a:cs typeface="Trebuchet MS"/>
              </a:rPr>
              <a:t>football</a:t>
            </a:r>
            <a:r>
              <a:rPr sz="450" b="1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450" b="1" spc="10" dirty="0">
                <a:solidFill>
                  <a:srgbClr val="FF0000"/>
                </a:solidFill>
                <a:latin typeface="Trebuchet MS"/>
                <a:cs typeface="Trebuchet MS"/>
              </a:rPr>
              <a:t>(0,2)</a:t>
            </a:r>
            <a:endParaRPr sz="45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95205" y="1517666"/>
            <a:ext cx="463550" cy="97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" spc="15" dirty="0">
                <a:latin typeface="Lucida Sans Unicode"/>
                <a:cs typeface="Lucida Sans Unicode"/>
              </a:rPr>
              <a:t>1       </a:t>
            </a:r>
            <a:r>
              <a:rPr sz="150" spc="50" dirty="0">
                <a:latin typeface="Lucida Sans Unicode"/>
                <a:cs typeface="Lucida Sans Unicode"/>
              </a:rPr>
              <a:t> </a:t>
            </a:r>
            <a:r>
              <a:rPr sz="675" b="1" spc="37" baseline="6172" dirty="0">
                <a:solidFill>
                  <a:srgbClr val="FF0000"/>
                </a:solidFill>
                <a:latin typeface="Trebuchet MS"/>
                <a:cs typeface="Trebuchet MS"/>
              </a:rPr>
              <a:t>soccer</a:t>
            </a:r>
            <a:r>
              <a:rPr sz="675" b="1" spc="7" baseline="6172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675" b="1" spc="15" baseline="6172" dirty="0">
                <a:solidFill>
                  <a:srgbClr val="FF0000"/>
                </a:solidFill>
                <a:latin typeface="Trebuchet MS"/>
                <a:cs typeface="Trebuchet MS"/>
              </a:rPr>
              <a:t>(0,1)</a:t>
            </a:r>
            <a:endParaRPr sz="675" baseline="6172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292026" y="3339672"/>
            <a:ext cx="3003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13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5798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Computing</a:t>
            </a:r>
            <a:r>
              <a:rPr spc="-40" dirty="0"/>
              <a:t> </a:t>
            </a:r>
            <a:r>
              <a:rPr spc="-10" dirty="0"/>
              <a:t>similarity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82714" y="996650"/>
          <a:ext cx="4457695" cy="761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7385"/>
                <a:gridCol w="452120"/>
                <a:gridCol w="605155"/>
                <a:gridCol w="683894"/>
                <a:gridCol w="730884"/>
                <a:gridCol w="532129"/>
                <a:gridCol w="367664"/>
                <a:gridCol w="418464"/>
              </a:tblGrid>
              <a:tr h="1463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035"/>
                        </a:lnSpc>
                      </a:pPr>
                      <a:r>
                        <a:rPr sz="900" spc="-1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wheel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35"/>
                        </a:lnSpc>
                      </a:pPr>
                      <a:r>
                        <a:rPr sz="900" spc="-2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transport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35"/>
                        </a:lnSpc>
                      </a:pPr>
                      <a:r>
                        <a:rPr sz="900" spc="2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passenger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35"/>
                        </a:lnSpc>
                      </a:pPr>
                      <a:r>
                        <a:rPr sz="900" spc="-2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tournament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35"/>
                        </a:lnSpc>
                      </a:pPr>
                      <a:r>
                        <a:rPr sz="900" spc="1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London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35"/>
                        </a:lnSpc>
                      </a:pPr>
                      <a:r>
                        <a:rPr sz="900" spc="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goal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ts val="1035"/>
                        </a:lnSpc>
                      </a:pPr>
                      <a:r>
                        <a:rPr sz="900" spc="-1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match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</a:tr>
              <a:tr h="151834">
                <a:tc>
                  <a:txBody>
                    <a:bodyPr/>
                    <a:lstStyle/>
                    <a:p>
                      <a:pPr marL="31750">
                        <a:lnSpc>
                          <a:spcPts val="1075"/>
                        </a:lnSpc>
                      </a:pPr>
                      <a:r>
                        <a:rPr sz="900" spc="-2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automobile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075"/>
                        </a:lnSpc>
                      </a:pPr>
                      <a:r>
                        <a:rPr sz="900" dirty="0">
                          <a:latin typeface="Trebuchet MS"/>
                          <a:cs typeface="Trebuchet MS"/>
                        </a:rPr>
                        <a:t>1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900" dirty="0">
                          <a:latin typeface="Trebuchet MS"/>
                          <a:cs typeface="Trebuchet MS"/>
                        </a:rPr>
                        <a:t>1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900" dirty="0">
                          <a:latin typeface="Trebuchet MS"/>
                          <a:cs typeface="Trebuchet MS"/>
                        </a:rPr>
                        <a:t>1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900" dirty="0">
                          <a:latin typeface="Trebuchet MS"/>
                          <a:cs typeface="Trebuchet MS"/>
                        </a:rPr>
                        <a:t>0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900" dirty="0">
                          <a:latin typeface="Trebuchet MS"/>
                          <a:cs typeface="Trebuchet MS"/>
                        </a:rPr>
                        <a:t>0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900" dirty="0">
                          <a:latin typeface="Trebuchet MS"/>
                          <a:cs typeface="Trebuchet MS"/>
                        </a:rPr>
                        <a:t>0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ts val="1075"/>
                        </a:lnSpc>
                      </a:pPr>
                      <a:r>
                        <a:rPr sz="900" dirty="0">
                          <a:latin typeface="Trebuchet MS"/>
                          <a:cs typeface="Trebuchet MS"/>
                        </a:rPr>
                        <a:t>0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</a:tr>
              <a:tr h="151834">
                <a:tc>
                  <a:txBody>
                    <a:bodyPr/>
                    <a:lstStyle/>
                    <a:p>
                      <a:pPr marL="31750">
                        <a:lnSpc>
                          <a:spcPts val="1075"/>
                        </a:lnSpc>
                      </a:pPr>
                      <a:r>
                        <a:rPr sz="900" spc="-1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car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075"/>
                        </a:lnSpc>
                      </a:pPr>
                      <a:r>
                        <a:rPr sz="900" dirty="0">
                          <a:latin typeface="Trebuchet MS"/>
                          <a:cs typeface="Trebuchet MS"/>
                        </a:rPr>
                        <a:t>1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900" dirty="0">
                          <a:latin typeface="Trebuchet MS"/>
                          <a:cs typeface="Trebuchet MS"/>
                        </a:rPr>
                        <a:t>2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900" dirty="0">
                          <a:latin typeface="Trebuchet MS"/>
                          <a:cs typeface="Trebuchet MS"/>
                        </a:rPr>
                        <a:t>1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900" dirty="0">
                          <a:latin typeface="Trebuchet MS"/>
                          <a:cs typeface="Trebuchet MS"/>
                        </a:rPr>
                        <a:t>0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900" dirty="0">
                          <a:latin typeface="Trebuchet MS"/>
                          <a:cs typeface="Trebuchet MS"/>
                        </a:rPr>
                        <a:t>1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900" dirty="0">
                          <a:latin typeface="Trebuchet MS"/>
                          <a:cs typeface="Trebuchet MS"/>
                        </a:rPr>
                        <a:t>0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ts val="1075"/>
                        </a:lnSpc>
                      </a:pPr>
                      <a:r>
                        <a:rPr sz="900" dirty="0">
                          <a:latin typeface="Trebuchet MS"/>
                          <a:cs typeface="Trebuchet MS"/>
                        </a:rPr>
                        <a:t>0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</a:tr>
              <a:tr h="151828">
                <a:tc>
                  <a:txBody>
                    <a:bodyPr/>
                    <a:lstStyle/>
                    <a:p>
                      <a:pPr marL="31750">
                        <a:lnSpc>
                          <a:spcPts val="1075"/>
                        </a:lnSpc>
                      </a:pPr>
                      <a:r>
                        <a:rPr sz="900" spc="1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soccer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075"/>
                        </a:lnSpc>
                      </a:pPr>
                      <a:r>
                        <a:rPr sz="900" dirty="0">
                          <a:latin typeface="Trebuchet MS"/>
                          <a:cs typeface="Trebuchet MS"/>
                        </a:rPr>
                        <a:t>0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900" dirty="0">
                          <a:latin typeface="Trebuchet MS"/>
                          <a:cs typeface="Trebuchet MS"/>
                        </a:rPr>
                        <a:t>0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900" dirty="0">
                          <a:latin typeface="Trebuchet MS"/>
                          <a:cs typeface="Trebuchet MS"/>
                        </a:rPr>
                        <a:t>0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900" dirty="0">
                          <a:latin typeface="Trebuchet MS"/>
                          <a:cs typeface="Trebuchet MS"/>
                        </a:rPr>
                        <a:t>1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900" dirty="0">
                          <a:latin typeface="Trebuchet MS"/>
                          <a:cs typeface="Trebuchet MS"/>
                        </a:rPr>
                        <a:t>1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900" dirty="0">
                          <a:latin typeface="Trebuchet MS"/>
                          <a:cs typeface="Trebuchet MS"/>
                        </a:rPr>
                        <a:t>1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ts val="1075"/>
                        </a:lnSpc>
                      </a:pPr>
                      <a:r>
                        <a:rPr sz="900" dirty="0">
                          <a:latin typeface="Trebuchet MS"/>
                          <a:cs typeface="Trebuchet MS"/>
                        </a:rPr>
                        <a:t>1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</a:tr>
              <a:tr h="159501">
                <a:tc>
                  <a:txBody>
                    <a:bodyPr/>
                    <a:lstStyle/>
                    <a:p>
                      <a:pPr marL="31750">
                        <a:lnSpc>
                          <a:spcPts val="1075"/>
                        </a:lnSpc>
                      </a:pPr>
                      <a:r>
                        <a:rPr sz="900" spc="-4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football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075"/>
                        </a:lnSpc>
                      </a:pPr>
                      <a:r>
                        <a:rPr sz="900" dirty="0">
                          <a:latin typeface="Trebuchet MS"/>
                          <a:cs typeface="Trebuchet MS"/>
                        </a:rPr>
                        <a:t>0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900" dirty="0">
                          <a:latin typeface="Trebuchet MS"/>
                          <a:cs typeface="Trebuchet MS"/>
                        </a:rPr>
                        <a:t>0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900" dirty="0">
                          <a:latin typeface="Trebuchet MS"/>
                          <a:cs typeface="Trebuchet MS"/>
                        </a:rPr>
                        <a:t>1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900" dirty="0">
                          <a:latin typeface="Trebuchet MS"/>
                          <a:cs typeface="Trebuchet MS"/>
                        </a:rPr>
                        <a:t>1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900" dirty="0">
                          <a:latin typeface="Trebuchet MS"/>
                          <a:cs typeface="Trebuchet MS"/>
                        </a:rPr>
                        <a:t>1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900" dirty="0">
                          <a:latin typeface="Trebuchet MS"/>
                          <a:cs typeface="Trebuchet MS"/>
                        </a:rPr>
                        <a:t>2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ts val="1075"/>
                        </a:lnSpc>
                      </a:pPr>
                      <a:r>
                        <a:rPr sz="900" dirty="0">
                          <a:latin typeface="Trebuchet MS"/>
                          <a:cs typeface="Trebuchet MS"/>
                        </a:rPr>
                        <a:t>1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87743" y="1871967"/>
            <a:ext cx="4432935" cy="186055"/>
          </a:xfrm>
          <a:custGeom>
            <a:avLst/>
            <a:gdLst/>
            <a:ahLst/>
            <a:cxnLst/>
            <a:rect l="l" t="t" r="r" b="b"/>
            <a:pathLst>
              <a:path w="4432935" h="186055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5674"/>
                </a:lnTo>
                <a:lnTo>
                  <a:pt x="4432566" y="18567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5844" y="1852752"/>
            <a:ext cx="15932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5" dirty="0">
                <a:solidFill>
                  <a:srgbClr val="3333B2"/>
                </a:solidFill>
                <a:latin typeface="Cambria"/>
                <a:cs typeface="Cambria"/>
              </a:rPr>
              <a:t>Using</a:t>
            </a:r>
            <a:r>
              <a:rPr sz="1100" i="1" spc="1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simple</a:t>
            </a:r>
            <a:r>
              <a:rPr sz="1100" i="1" spc="1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vector</a:t>
            </a:r>
            <a:r>
              <a:rPr sz="1100" i="1" spc="1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product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7743" y="1916190"/>
            <a:ext cx="4483735" cy="733425"/>
            <a:chOff x="87743" y="1916190"/>
            <a:chExt cx="4483735" cy="73342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2044979"/>
              <a:ext cx="4432566" cy="5060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547708"/>
              <a:ext cx="101599" cy="1016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535008"/>
              <a:ext cx="4381715" cy="1143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916201"/>
              <a:ext cx="50749" cy="63150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7743" y="2089251"/>
              <a:ext cx="4432935" cy="509270"/>
            </a:xfrm>
            <a:custGeom>
              <a:avLst/>
              <a:gdLst/>
              <a:ahLst/>
              <a:cxnLst/>
              <a:rect l="l" t="t" r="r" b="b"/>
              <a:pathLst>
                <a:path w="4432935" h="509269">
                  <a:moveTo>
                    <a:pt x="4432566" y="0"/>
                  </a:moveTo>
                  <a:lnTo>
                    <a:pt x="0" y="0"/>
                  </a:lnTo>
                  <a:lnTo>
                    <a:pt x="0" y="458457"/>
                  </a:lnTo>
                  <a:lnTo>
                    <a:pt x="4008" y="478181"/>
                  </a:lnTo>
                  <a:lnTo>
                    <a:pt x="14922" y="494334"/>
                  </a:lnTo>
                  <a:lnTo>
                    <a:pt x="31075" y="505248"/>
                  </a:lnTo>
                  <a:lnTo>
                    <a:pt x="50800" y="509257"/>
                  </a:lnTo>
                  <a:lnTo>
                    <a:pt x="4381766" y="509257"/>
                  </a:lnTo>
                  <a:lnTo>
                    <a:pt x="4401491" y="505248"/>
                  </a:lnTo>
                  <a:lnTo>
                    <a:pt x="4417644" y="494334"/>
                  </a:lnTo>
                  <a:lnTo>
                    <a:pt x="4428558" y="478181"/>
                  </a:lnTo>
                  <a:lnTo>
                    <a:pt x="4432566" y="458457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954288"/>
              <a:ext cx="0" cy="612775"/>
            </a:xfrm>
            <a:custGeom>
              <a:avLst/>
              <a:gdLst/>
              <a:ahLst/>
              <a:cxnLst/>
              <a:rect l="l" t="t" r="r" b="b"/>
              <a:pathLst>
                <a:path h="612775">
                  <a:moveTo>
                    <a:pt x="0" y="61247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94159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20309" y="192889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20309" y="191619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23303" y="2057260"/>
            <a:ext cx="1353185" cy="5359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dirty="0">
                <a:latin typeface="Trebuchet MS"/>
                <a:cs typeface="Trebuchet MS"/>
              </a:rPr>
              <a:t>automobile</a:t>
            </a:r>
            <a:r>
              <a:rPr sz="950" spc="-35" dirty="0">
                <a:latin typeface="Trebuchet MS"/>
                <a:cs typeface="Trebuchet MS"/>
              </a:rPr>
              <a:t> </a:t>
            </a:r>
            <a:r>
              <a:rPr sz="1100" i="1" spc="-5" dirty="0">
                <a:latin typeface="Arial"/>
                <a:cs typeface="Arial"/>
              </a:rPr>
              <a:t>.</a:t>
            </a:r>
            <a:r>
              <a:rPr sz="1100" i="1" spc="-50" dirty="0">
                <a:latin typeface="Arial"/>
                <a:cs typeface="Arial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car</a:t>
            </a:r>
            <a:r>
              <a:rPr sz="950" spc="-35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=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4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dirty="0">
                <a:latin typeface="Trebuchet MS"/>
                <a:cs typeface="Trebuchet MS"/>
              </a:rPr>
              <a:t>automobile</a:t>
            </a:r>
            <a:r>
              <a:rPr sz="950" spc="-35" dirty="0">
                <a:latin typeface="Trebuchet MS"/>
                <a:cs typeface="Trebuchet MS"/>
              </a:rPr>
              <a:t> </a:t>
            </a:r>
            <a:r>
              <a:rPr sz="1100" i="1" spc="-5" dirty="0">
                <a:latin typeface="Arial"/>
                <a:cs typeface="Arial"/>
              </a:rPr>
              <a:t>.</a:t>
            </a:r>
            <a:r>
              <a:rPr sz="1100" i="1" spc="-55" dirty="0">
                <a:latin typeface="Arial"/>
                <a:cs typeface="Arial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soccer</a:t>
            </a:r>
            <a:r>
              <a:rPr sz="950" spc="-35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=</a:t>
            </a:r>
            <a:r>
              <a:rPr sz="950" spc="-3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dirty="0">
                <a:latin typeface="Trebuchet MS"/>
                <a:cs typeface="Trebuchet MS"/>
              </a:rPr>
              <a:t>automobile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1100" i="1" spc="-5" dirty="0">
                <a:latin typeface="Arial"/>
                <a:cs typeface="Arial"/>
              </a:rPr>
              <a:t>.</a:t>
            </a:r>
            <a:r>
              <a:rPr sz="1100" i="1" spc="-50" dirty="0">
                <a:latin typeface="Arial"/>
                <a:cs typeface="Arial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football </a:t>
            </a:r>
            <a:r>
              <a:rPr sz="950" spc="75" dirty="0">
                <a:latin typeface="Trebuchet MS"/>
                <a:cs typeface="Trebuchet MS"/>
              </a:rPr>
              <a:t>=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59304" y="2057260"/>
            <a:ext cx="1109980" cy="5359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spc="5" dirty="0">
                <a:latin typeface="Trebuchet MS"/>
                <a:cs typeface="Trebuchet MS"/>
              </a:rPr>
              <a:t>car</a:t>
            </a:r>
            <a:r>
              <a:rPr sz="950" spc="-35" dirty="0">
                <a:latin typeface="Trebuchet MS"/>
                <a:cs typeface="Trebuchet MS"/>
              </a:rPr>
              <a:t> </a:t>
            </a:r>
            <a:r>
              <a:rPr sz="1100" i="1" spc="-5" dirty="0">
                <a:latin typeface="Arial"/>
                <a:cs typeface="Arial"/>
              </a:rPr>
              <a:t>.</a:t>
            </a:r>
            <a:r>
              <a:rPr sz="1100" i="1" spc="-50" dirty="0">
                <a:latin typeface="Arial"/>
                <a:cs typeface="Arial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soccer</a:t>
            </a:r>
            <a:r>
              <a:rPr sz="950" spc="-35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=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5" dirty="0">
                <a:latin typeface="Trebuchet MS"/>
                <a:cs typeface="Trebuchet MS"/>
              </a:rPr>
              <a:t>car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1100" i="1" spc="-5" dirty="0">
                <a:latin typeface="Arial"/>
                <a:cs typeface="Arial"/>
              </a:rPr>
              <a:t>.</a:t>
            </a:r>
            <a:r>
              <a:rPr sz="1100" i="1" spc="-45" dirty="0">
                <a:latin typeface="Arial"/>
                <a:cs typeface="Arial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football </a:t>
            </a:r>
            <a:r>
              <a:rPr sz="950" spc="75" dirty="0">
                <a:latin typeface="Trebuchet MS"/>
                <a:cs typeface="Trebuchet MS"/>
              </a:rPr>
              <a:t>=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2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25" dirty="0">
                <a:latin typeface="Trebuchet MS"/>
                <a:cs typeface="Trebuchet MS"/>
              </a:rPr>
              <a:t>soccer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1100" i="1" spc="-5" dirty="0">
                <a:latin typeface="Arial"/>
                <a:cs typeface="Arial"/>
              </a:rPr>
              <a:t>.</a:t>
            </a:r>
            <a:r>
              <a:rPr sz="1100" i="1" spc="-45" dirty="0">
                <a:latin typeface="Arial"/>
                <a:cs typeface="Arial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football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=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5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292026" y="3339672"/>
            <a:ext cx="3003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43" y="893356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7743" y="937768"/>
            <a:ext cx="4483735" cy="382270"/>
            <a:chOff x="87743" y="937768"/>
            <a:chExt cx="4483735" cy="3822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44" y="1218336"/>
              <a:ext cx="101599" cy="101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344" y="1205636"/>
              <a:ext cx="4381715" cy="1143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0311" y="943914"/>
              <a:ext cx="50749" cy="27442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7743" y="937768"/>
              <a:ext cx="4432935" cy="331470"/>
            </a:xfrm>
            <a:custGeom>
              <a:avLst/>
              <a:gdLst/>
              <a:ahLst/>
              <a:cxnLst/>
              <a:rect l="l" t="t" r="r" b="b"/>
              <a:pathLst>
                <a:path w="4432935" h="331469">
                  <a:moveTo>
                    <a:pt x="4432566" y="0"/>
                  </a:moveTo>
                  <a:lnTo>
                    <a:pt x="0" y="0"/>
                  </a:lnTo>
                  <a:lnTo>
                    <a:pt x="0" y="280568"/>
                  </a:lnTo>
                  <a:lnTo>
                    <a:pt x="4008" y="300293"/>
                  </a:lnTo>
                  <a:lnTo>
                    <a:pt x="14922" y="316445"/>
                  </a:lnTo>
                  <a:lnTo>
                    <a:pt x="31075" y="327359"/>
                  </a:lnTo>
                  <a:lnTo>
                    <a:pt x="50800" y="331368"/>
                  </a:lnTo>
                  <a:lnTo>
                    <a:pt x="4381766" y="331368"/>
                  </a:lnTo>
                  <a:lnTo>
                    <a:pt x="4401491" y="327359"/>
                  </a:lnTo>
                  <a:lnTo>
                    <a:pt x="4417644" y="316445"/>
                  </a:lnTo>
                  <a:lnTo>
                    <a:pt x="4428558" y="300293"/>
                  </a:lnTo>
                  <a:lnTo>
                    <a:pt x="4432566" y="280568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20309" y="982014"/>
              <a:ext cx="0" cy="255904"/>
            </a:xfrm>
            <a:custGeom>
              <a:avLst/>
              <a:gdLst/>
              <a:ahLst/>
              <a:cxnLst/>
              <a:rect l="l" t="t" r="r" b="b"/>
              <a:pathLst>
                <a:path h="255905">
                  <a:moveTo>
                    <a:pt x="0" y="25537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309" y="9693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9566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9439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999997" y="942136"/>
            <a:ext cx="26085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Distributional</a:t>
            </a:r>
            <a:r>
              <a:rPr sz="14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20" dirty="0">
                <a:solidFill>
                  <a:srgbClr val="FFFFFF"/>
                </a:solidFill>
                <a:latin typeface="Cambria"/>
                <a:cs typeface="Cambria"/>
              </a:rPr>
              <a:t>Models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5" dirty="0">
                <a:solidFill>
                  <a:srgbClr val="FFFFFF"/>
                </a:solidFill>
                <a:latin typeface="Cambria"/>
                <a:cs typeface="Cambria"/>
              </a:rPr>
              <a:t>Semantics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1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19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502"/>
            <a:ext cx="385317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25" dirty="0">
                <a:solidFill>
                  <a:srgbClr val="FFFFFF"/>
                </a:solidFill>
                <a:latin typeface="Cambria"/>
                <a:cs typeface="Cambria"/>
              </a:rPr>
              <a:t>Vector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5" dirty="0">
                <a:solidFill>
                  <a:srgbClr val="FFFFFF"/>
                </a:solidFill>
                <a:latin typeface="Cambria"/>
                <a:cs typeface="Cambria"/>
              </a:rPr>
              <a:t>Space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20" dirty="0">
                <a:solidFill>
                  <a:srgbClr val="FFFFFF"/>
                </a:solidFill>
                <a:latin typeface="Cambria"/>
                <a:cs typeface="Cambria"/>
              </a:rPr>
              <a:t>Model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40" dirty="0">
                <a:solidFill>
                  <a:srgbClr val="FFFFFF"/>
                </a:solidFill>
                <a:latin typeface="Cambria"/>
                <a:cs typeface="Cambria"/>
              </a:rPr>
              <a:t>without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5" dirty="0">
                <a:solidFill>
                  <a:srgbClr val="FFFFFF"/>
                </a:solidFill>
                <a:latin typeface="Cambria"/>
                <a:cs typeface="Cambria"/>
              </a:rPr>
              <a:t>distributional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0" dirty="0">
                <a:solidFill>
                  <a:srgbClr val="FFFFFF"/>
                </a:solidFill>
                <a:latin typeface="Cambria"/>
                <a:cs typeface="Cambria"/>
              </a:rPr>
              <a:t>similarity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743" y="1401851"/>
            <a:ext cx="4432935" cy="186055"/>
          </a:xfrm>
          <a:custGeom>
            <a:avLst/>
            <a:gdLst/>
            <a:ahLst/>
            <a:cxnLst/>
            <a:rect l="l" t="t" r="r" b="b"/>
            <a:pathLst>
              <a:path w="4432935" h="186055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5674"/>
                </a:lnTo>
                <a:lnTo>
                  <a:pt x="4432566" y="18567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5844" y="1050482"/>
            <a:ext cx="2080260" cy="52387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950" spc="40" dirty="0">
                <a:latin typeface="Trebuchet MS"/>
                <a:cs typeface="Trebuchet MS"/>
              </a:rPr>
              <a:t>Words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are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treated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as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atomic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symbols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One-hot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representation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7743" y="1446085"/>
            <a:ext cx="4483735" cy="294005"/>
            <a:chOff x="87743" y="1446085"/>
            <a:chExt cx="4483735" cy="29400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574863"/>
              <a:ext cx="4483315" cy="16482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20311" y="1446085"/>
              <a:ext cx="50749" cy="19199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7743" y="1619148"/>
              <a:ext cx="4432935" cy="69850"/>
            </a:xfrm>
            <a:custGeom>
              <a:avLst/>
              <a:gdLst/>
              <a:ahLst/>
              <a:cxnLst/>
              <a:rect l="l" t="t" r="r" b="b"/>
              <a:pathLst>
                <a:path w="4432935" h="69850">
                  <a:moveTo>
                    <a:pt x="4432566" y="0"/>
                  </a:moveTo>
                  <a:lnTo>
                    <a:pt x="0" y="0"/>
                  </a:lnTo>
                  <a:lnTo>
                    <a:pt x="0" y="18935"/>
                  </a:lnTo>
                  <a:lnTo>
                    <a:pt x="4008" y="38660"/>
                  </a:lnTo>
                  <a:lnTo>
                    <a:pt x="14922" y="54813"/>
                  </a:lnTo>
                  <a:lnTo>
                    <a:pt x="31075" y="65727"/>
                  </a:lnTo>
                  <a:lnTo>
                    <a:pt x="50800" y="69735"/>
                  </a:lnTo>
                  <a:lnTo>
                    <a:pt x="4381766" y="69735"/>
                  </a:lnTo>
                  <a:lnTo>
                    <a:pt x="4401491" y="65727"/>
                  </a:lnTo>
                  <a:lnTo>
                    <a:pt x="4417644" y="54813"/>
                  </a:lnTo>
                  <a:lnTo>
                    <a:pt x="4428558" y="38660"/>
                  </a:lnTo>
                  <a:lnTo>
                    <a:pt x="4432566" y="1893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309" y="1484185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5">
                  <a:moveTo>
                    <a:pt x="0" y="17294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147148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45878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44608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9984" y="1809343"/>
            <a:ext cx="3916680" cy="365760"/>
          </a:xfrm>
          <a:prstGeom prst="rect">
            <a:avLst/>
          </a:prstGeom>
        </p:spPr>
      </p:pic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55386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19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502"/>
            <a:ext cx="352297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Distributional</a:t>
            </a:r>
            <a:r>
              <a:rPr sz="1400" i="1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0" dirty="0">
                <a:solidFill>
                  <a:srgbClr val="FFFFFF"/>
                </a:solidFill>
                <a:latin typeface="Cambria"/>
                <a:cs typeface="Cambria"/>
              </a:rPr>
              <a:t>Similarity</a:t>
            </a:r>
            <a:r>
              <a:rPr sz="14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5" dirty="0">
                <a:solidFill>
                  <a:srgbClr val="FFFFFF"/>
                </a:solidFill>
                <a:latin typeface="Cambria"/>
                <a:cs typeface="Cambria"/>
              </a:rPr>
              <a:t>Based</a:t>
            </a:r>
            <a:r>
              <a:rPr sz="14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5" dirty="0">
                <a:solidFill>
                  <a:srgbClr val="FFFFFF"/>
                </a:solidFill>
                <a:latin typeface="Cambria"/>
                <a:cs typeface="Cambria"/>
              </a:rPr>
              <a:t>Representations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743" y="1133182"/>
            <a:ext cx="4432935" cy="186055"/>
          </a:xfrm>
          <a:custGeom>
            <a:avLst/>
            <a:gdLst/>
            <a:ahLst/>
            <a:cxnLst/>
            <a:rect l="l" t="t" r="r" b="b"/>
            <a:pathLst>
              <a:path w="4432935" h="186055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5674"/>
                </a:lnTo>
                <a:lnTo>
                  <a:pt x="4432566" y="18567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5844" y="1113967"/>
            <a:ext cx="23304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5" dirty="0">
                <a:solidFill>
                  <a:srgbClr val="3333B2"/>
                </a:solidFill>
                <a:latin typeface="Cambria"/>
                <a:cs typeface="Cambria"/>
              </a:rPr>
              <a:t>You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50" dirty="0">
                <a:solidFill>
                  <a:srgbClr val="3333B2"/>
                </a:solidFill>
                <a:latin typeface="Cambria"/>
                <a:cs typeface="Cambria"/>
              </a:rPr>
              <a:t>know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a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50" dirty="0">
                <a:solidFill>
                  <a:srgbClr val="3333B2"/>
                </a:solidFill>
                <a:latin typeface="Cambria"/>
                <a:cs typeface="Cambria"/>
              </a:rPr>
              <a:t>word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by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5" dirty="0">
                <a:solidFill>
                  <a:srgbClr val="3333B2"/>
                </a:solidFill>
                <a:latin typeface="Cambria"/>
                <a:cs typeface="Cambria"/>
              </a:rPr>
              <a:t>the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company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it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keeps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7743" y="1177417"/>
            <a:ext cx="4483735" cy="706755"/>
            <a:chOff x="87743" y="1177417"/>
            <a:chExt cx="4483735" cy="70675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306195"/>
              <a:ext cx="4483315" cy="16482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20311" y="1177417"/>
              <a:ext cx="50749" cy="19199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7743" y="1350479"/>
              <a:ext cx="4432935" cy="69850"/>
            </a:xfrm>
            <a:custGeom>
              <a:avLst/>
              <a:gdLst/>
              <a:ahLst/>
              <a:cxnLst/>
              <a:rect l="l" t="t" r="r" b="b"/>
              <a:pathLst>
                <a:path w="4432935" h="69850">
                  <a:moveTo>
                    <a:pt x="4432566" y="0"/>
                  </a:moveTo>
                  <a:lnTo>
                    <a:pt x="0" y="0"/>
                  </a:lnTo>
                  <a:lnTo>
                    <a:pt x="0" y="18935"/>
                  </a:lnTo>
                  <a:lnTo>
                    <a:pt x="4008" y="38660"/>
                  </a:lnTo>
                  <a:lnTo>
                    <a:pt x="14922" y="54813"/>
                  </a:lnTo>
                  <a:lnTo>
                    <a:pt x="31075" y="65727"/>
                  </a:lnTo>
                  <a:lnTo>
                    <a:pt x="50800" y="69735"/>
                  </a:lnTo>
                  <a:lnTo>
                    <a:pt x="4381766" y="69735"/>
                  </a:lnTo>
                  <a:lnTo>
                    <a:pt x="4401491" y="65727"/>
                  </a:lnTo>
                  <a:lnTo>
                    <a:pt x="4417644" y="54813"/>
                  </a:lnTo>
                  <a:lnTo>
                    <a:pt x="4428558" y="38660"/>
                  </a:lnTo>
                  <a:lnTo>
                    <a:pt x="4432566" y="1893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309" y="1215517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5">
                  <a:moveTo>
                    <a:pt x="0" y="17294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120281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19011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17741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8544" y="1483525"/>
              <a:ext cx="3710940" cy="400049"/>
            </a:xfrm>
            <a:prstGeom prst="rect">
              <a:avLst/>
            </a:prstGeom>
          </p:spPr>
        </p:pic>
      </p:grpSp>
      <p:sp>
        <p:nvSpPr>
          <p:cNvPr id="14" name="object 14"/>
          <p:cNvSpPr/>
          <p:nvPr/>
        </p:nvSpPr>
        <p:spPr>
          <a:xfrm>
            <a:off x="87743" y="1984844"/>
            <a:ext cx="4432935" cy="186055"/>
          </a:xfrm>
          <a:custGeom>
            <a:avLst/>
            <a:gdLst/>
            <a:ahLst/>
            <a:cxnLst/>
            <a:rect l="l" t="t" r="r" b="b"/>
            <a:pathLst>
              <a:path w="4432935" h="186055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5674"/>
                </a:lnTo>
                <a:lnTo>
                  <a:pt x="4432566" y="18567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25844" y="1965629"/>
            <a:ext cx="19881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20" dirty="0">
                <a:solidFill>
                  <a:srgbClr val="FF0000"/>
                </a:solidFill>
                <a:latin typeface="Cambria"/>
                <a:cs typeface="Cambria"/>
              </a:rPr>
              <a:t>These</a:t>
            </a:r>
            <a:r>
              <a:rPr sz="1100" i="1" spc="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FF0000"/>
                </a:solidFill>
                <a:latin typeface="Cambria"/>
                <a:cs typeface="Cambria"/>
              </a:rPr>
              <a:t>words</a:t>
            </a:r>
            <a:r>
              <a:rPr sz="1100" i="1" spc="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15" dirty="0">
                <a:solidFill>
                  <a:srgbClr val="FF0000"/>
                </a:solidFill>
                <a:latin typeface="Cambria"/>
                <a:cs typeface="Cambria"/>
              </a:rPr>
              <a:t>will</a:t>
            </a:r>
            <a:r>
              <a:rPr sz="1100" i="1" spc="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FF0000"/>
                </a:solidFill>
                <a:latin typeface="Cambria"/>
                <a:cs typeface="Cambria"/>
              </a:rPr>
              <a:t>represent</a:t>
            </a:r>
            <a:r>
              <a:rPr sz="1100" i="1" spc="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FF0000"/>
                </a:solidFill>
                <a:latin typeface="Cambria"/>
                <a:cs typeface="Cambria"/>
              </a:rPr>
              <a:t>banking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7743" y="2029079"/>
            <a:ext cx="4483735" cy="294005"/>
            <a:chOff x="87743" y="2029079"/>
            <a:chExt cx="4483735" cy="294005"/>
          </a:xfrm>
        </p:grpSpPr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744" y="2157869"/>
              <a:ext cx="4483315" cy="16480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20311" y="2029079"/>
              <a:ext cx="50749" cy="19199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87743" y="2202141"/>
              <a:ext cx="4432935" cy="69850"/>
            </a:xfrm>
            <a:custGeom>
              <a:avLst/>
              <a:gdLst/>
              <a:ahLst/>
              <a:cxnLst/>
              <a:rect l="l" t="t" r="r" b="b"/>
              <a:pathLst>
                <a:path w="4432935" h="69850">
                  <a:moveTo>
                    <a:pt x="4432566" y="0"/>
                  </a:moveTo>
                  <a:lnTo>
                    <a:pt x="0" y="0"/>
                  </a:lnTo>
                  <a:lnTo>
                    <a:pt x="0" y="18935"/>
                  </a:lnTo>
                  <a:lnTo>
                    <a:pt x="4008" y="38660"/>
                  </a:lnTo>
                  <a:lnTo>
                    <a:pt x="14922" y="54813"/>
                  </a:lnTo>
                  <a:lnTo>
                    <a:pt x="31075" y="65727"/>
                  </a:lnTo>
                  <a:lnTo>
                    <a:pt x="50800" y="69735"/>
                  </a:lnTo>
                  <a:lnTo>
                    <a:pt x="4381766" y="69735"/>
                  </a:lnTo>
                  <a:lnTo>
                    <a:pt x="4401491" y="65727"/>
                  </a:lnTo>
                  <a:lnTo>
                    <a:pt x="4417644" y="54813"/>
                  </a:lnTo>
                  <a:lnTo>
                    <a:pt x="4428558" y="38660"/>
                  </a:lnTo>
                  <a:lnTo>
                    <a:pt x="4432566" y="1893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20309" y="2067179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5">
                  <a:moveTo>
                    <a:pt x="0" y="17294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20309" y="205447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20309" y="204177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202907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355386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19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1361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Building</a:t>
            </a:r>
            <a:r>
              <a:rPr spc="40" dirty="0"/>
              <a:t> </a:t>
            </a:r>
            <a:r>
              <a:rPr spc="-20" dirty="0"/>
              <a:t>a</a:t>
            </a:r>
            <a:r>
              <a:rPr spc="40" dirty="0"/>
              <a:t> </a:t>
            </a:r>
            <a:r>
              <a:rPr spc="85" dirty="0"/>
              <a:t>DSM</a:t>
            </a:r>
            <a:r>
              <a:rPr spc="40" dirty="0"/>
              <a:t> </a:t>
            </a:r>
            <a:r>
              <a:rPr spc="-15" dirty="0"/>
              <a:t>step-by-step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514997"/>
            <a:ext cx="4483735" cy="802005"/>
            <a:chOff x="87743" y="514997"/>
            <a:chExt cx="4483735" cy="802005"/>
          </a:xfrm>
        </p:grpSpPr>
        <p:sp>
          <p:nvSpPr>
            <p:cNvPr id="4" name="object 4"/>
            <p:cNvSpPr/>
            <p:nvPr/>
          </p:nvSpPr>
          <p:spPr>
            <a:xfrm>
              <a:off x="87743" y="514997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4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688022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214843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202143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559244"/>
              <a:ext cx="50749" cy="65559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732307"/>
              <a:ext cx="4432935" cy="533400"/>
            </a:xfrm>
            <a:custGeom>
              <a:avLst/>
              <a:gdLst/>
              <a:ahLst/>
              <a:cxnLst/>
              <a:rect l="l" t="t" r="r" b="b"/>
              <a:pathLst>
                <a:path w="4432935" h="533400">
                  <a:moveTo>
                    <a:pt x="4432566" y="0"/>
                  </a:moveTo>
                  <a:lnTo>
                    <a:pt x="0" y="0"/>
                  </a:lnTo>
                  <a:lnTo>
                    <a:pt x="0" y="482536"/>
                  </a:lnTo>
                  <a:lnTo>
                    <a:pt x="4008" y="502261"/>
                  </a:lnTo>
                  <a:lnTo>
                    <a:pt x="14922" y="518414"/>
                  </a:lnTo>
                  <a:lnTo>
                    <a:pt x="31075" y="529328"/>
                  </a:lnTo>
                  <a:lnTo>
                    <a:pt x="50800" y="533336"/>
                  </a:lnTo>
                  <a:lnTo>
                    <a:pt x="4381766" y="533336"/>
                  </a:lnTo>
                  <a:lnTo>
                    <a:pt x="4401491" y="529328"/>
                  </a:lnTo>
                  <a:lnTo>
                    <a:pt x="4417644" y="518414"/>
                  </a:lnTo>
                  <a:lnTo>
                    <a:pt x="4428558" y="502261"/>
                  </a:lnTo>
                  <a:lnTo>
                    <a:pt x="4432566" y="482536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597344"/>
              <a:ext cx="0" cy="636905"/>
            </a:xfrm>
            <a:custGeom>
              <a:avLst/>
              <a:gdLst/>
              <a:ahLst/>
              <a:cxnLst/>
              <a:rect l="l" t="t" r="r" b="b"/>
              <a:pathLst>
                <a:path h="636905">
                  <a:moveTo>
                    <a:pt x="0" y="63654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58463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57193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55923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87743" y="1417561"/>
            <a:ext cx="4483735" cy="1832610"/>
            <a:chOff x="87743" y="1417561"/>
            <a:chExt cx="4483735" cy="1832610"/>
          </a:xfrm>
        </p:grpSpPr>
        <p:sp>
          <p:nvSpPr>
            <p:cNvPr id="15" name="object 15"/>
            <p:cNvSpPr/>
            <p:nvPr/>
          </p:nvSpPr>
          <p:spPr>
            <a:xfrm>
              <a:off x="87743" y="1417561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744" y="1590586"/>
              <a:ext cx="4432566" cy="5060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3148355"/>
              <a:ext cx="101599" cy="1016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3135655"/>
              <a:ext cx="4381715" cy="1143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20311" y="1461795"/>
              <a:ext cx="50749" cy="168655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7743" y="1634845"/>
              <a:ext cx="4432935" cy="1564640"/>
            </a:xfrm>
            <a:custGeom>
              <a:avLst/>
              <a:gdLst/>
              <a:ahLst/>
              <a:cxnLst/>
              <a:rect l="l" t="t" r="r" b="b"/>
              <a:pathLst>
                <a:path w="4432935" h="1564639">
                  <a:moveTo>
                    <a:pt x="4432566" y="0"/>
                  </a:moveTo>
                  <a:lnTo>
                    <a:pt x="0" y="0"/>
                  </a:lnTo>
                  <a:lnTo>
                    <a:pt x="0" y="1513509"/>
                  </a:lnTo>
                  <a:lnTo>
                    <a:pt x="4008" y="1533234"/>
                  </a:lnTo>
                  <a:lnTo>
                    <a:pt x="14922" y="1549387"/>
                  </a:lnTo>
                  <a:lnTo>
                    <a:pt x="31075" y="1560301"/>
                  </a:lnTo>
                  <a:lnTo>
                    <a:pt x="50800" y="1564309"/>
                  </a:lnTo>
                  <a:lnTo>
                    <a:pt x="4381766" y="1564309"/>
                  </a:lnTo>
                  <a:lnTo>
                    <a:pt x="4401491" y="1560301"/>
                  </a:lnTo>
                  <a:lnTo>
                    <a:pt x="4417644" y="1549387"/>
                  </a:lnTo>
                  <a:lnTo>
                    <a:pt x="4428558" y="1533234"/>
                  </a:lnTo>
                  <a:lnTo>
                    <a:pt x="4432566" y="1513509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20309" y="1499882"/>
              <a:ext cx="0" cy="1668145"/>
            </a:xfrm>
            <a:custGeom>
              <a:avLst/>
              <a:gdLst/>
              <a:ahLst/>
              <a:cxnLst/>
              <a:rect l="l" t="t" r="r" b="b"/>
              <a:pathLst>
                <a:path h="1668145">
                  <a:moveTo>
                    <a:pt x="0" y="166752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20309" y="148718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147448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146178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25844" y="440363"/>
            <a:ext cx="3677285" cy="272605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The</a:t>
            </a:r>
            <a:r>
              <a:rPr sz="1100" i="1" spc="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20" dirty="0">
                <a:solidFill>
                  <a:srgbClr val="3333B2"/>
                </a:solidFill>
                <a:latin typeface="Cambria"/>
                <a:cs typeface="Cambria"/>
              </a:rPr>
              <a:t>“linguistic”</a:t>
            </a:r>
            <a:r>
              <a:rPr sz="1100" i="1" spc="1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steps</a:t>
            </a:r>
            <a:endParaRPr sz="1100">
              <a:latin typeface="Cambria"/>
              <a:cs typeface="Cambria"/>
            </a:endParaRPr>
          </a:p>
          <a:p>
            <a:pPr marL="679450" algn="ctr">
              <a:lnSpc>
                <a:spcPct val="100000"/>
              </a:lnSpc>
              <a:spcBef>
                <a:spcPts val="425"/>
              </a:spcBef>
            </a:pPr>
            <a:r>
              <a:rPr sz="950" spc="30" dirty="0">
                <a:latin typeface="Trebuchet MS"/>
                <a:cs typeface="Trebuchet MS"/>
              </a:rPr>
              <a:t>Pre-process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corpus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(to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define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targets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contexts)</a:t>
            </a:r>
            <a:endParaRPr sz="950">
              <a:latin typeface="Trebuchet MS"/>
              <a:cs typeface="Trebuchet MS"/>
            </a:endParaRPr>
          </a:p>
          <a:p>
            <a:pPr marL="679450" algn="ctr">
              <a:lnSpc>
                <a:spcPct val="100000"/>
              </a:lnSpc>
              <a:spcBef>
                <a:spcPts val="65"/>
              </a:spcBef>
            </a:pPr>
            <a:r>
              <a:rPr sz="1100" spc="20" dirty="0">
                <a:latin typeface="Cambria"/>
                <a:cs typeface="Cambria"/>
              </a:rPr>
              <a:t>⇓</a:t>
            </a:r>
            <a:endParaRPr sz="1100">
              <a:latin typeface="Cambria"/>
              <a:cs typeface="Cambria"/>
            </a:endParaRPr>
          </a:p>
          <a:p>
            <a:pPr marL="679450" algn="ctr">
              <a:lnSpc>
                <a:spcPct val="100000"/>
              </a:lnSpc>
              <a:spcBef>
                <a:spcPts val="185"/>
              </a:spcBef>
            </a:pPr>
            <a:r>
              <a:rPr sz="950" spc="15" dirty="0">
                <a:latin typeface="Trebuchet MS"/>
                <a:cs typeface="Trebuchet MS"/>
              </a:rPr>
              <a:t>Select</a:t>
            </a:r>
            <a:r>
              <a:rPr sz="950" spc="-20" dirty="0">
                <a:latin typeface="Trebuchet MS"/>
                <a:cs typeface="Trebuchet MS"/>
              </a:rPr>
              <a:t> the </a:t>
            </a:r>
            <a:r>
              <a:rPr sz="950" dirty="0">
                <a:latin typeface="Trebuchet MS"/>
                <a:cs typeface="Trebuchet MS"/>
              </a:rPr>
              <a:t>targets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20" dirty="0">
                <a:latin typeface="Trebuchet MS"/>
                <a:cs typeface="Trebuchet MS"/>
              </a:rPr>
              <a:t> the </a:t>
            </a:r>
            <a:r>
              <a:rPr sz="950" spc="-5" dirty="0">
                <a:latin typeface="Trebuchet MS"/>
                <a:cs typeface="Trebuchet MS"/>
              </a:rPr>
              <a:t>contexts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The</a:t>
            </a:r>
            <a:r>
              <a:rPr sz="1100" i="1" spc="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5" dirty="0">
                <a:solidFill>
                  <a:srgbClr val="3333B2"/>
                </a:solidFill>
                <a:latin typeface="Cambria"/>
                <a:cs typeface="Cambria"/>
              </a:rPr>
              <a:t>“mathematical”</a:t>
            </a:r>
            <a:r>
              <a:rPr sz="1100" i="1" spc="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steps</a:t>
            </a:r>
            <a:endParaRPr sz="1100">
              <a:latin typeface="Cambria"/>
              <a:cs typeface="Cambria"/>
            </a:endParaRPr>
          </a:p>
          <a:p>
            <a:pPr marL="679450" algn="ctr">
              <a:lnSpc>
                <a:spcPct val="100000"/>
              </a:lnSpc>
              <a:spcBef>
                <a:spcPts val="420"/>
              </a:spcBef>
            </a:pPr>
            <a:r>
              <a:rPr sz="950" spc="25" dirty="0">
                <a:latin typeface="Trebuchet MS"/>
                <a:cs typeface="Trebuchet MS"/>
              </a:rPr>
              <a:t>Count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target-context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co-occurrences</a:t>
            </a:r>
            <a:endParaRPr sz="950">
              <a:latin typeface="Trebuchet MS"/>
              <a:cs typeface="Trebuchet MS"/>
            </a:endParaRPr>
          </a:p>
          <a:p>
            <a:pPr marL="679450" algn="ctr">
              <a:lnSpc>
                <a:spcPct val="100000"/>
              </a:lnSpc>
              <a:spcBef>
                <a:spcPts val="65"/>
              </a:spcBef>
            </a:pPr>
            <a:r>
              <a:rPr sz="1100" spc="20" dirty="0">
                <a:latin typeface="Cambria"/>
                <a:cs typeface="Cambria"/>
              </a:rPr>
              <a:t>⇓</a:t>
            </a:r>
            <a:endParaRPr sz="1100">
              <a:latin typeface="Cambria"/>
              <a:cs typeface="Cambria"/>
            </a:endParaRPr>
          </a:p>
          <a:p>
            <a:pPr marL="679450" algn="ctr">
              <a:lnSpc>
                <a:spcPct val="100000"/>
              </a:lnSpc>
              <a:spcBef>
                <a:spcPts val="185"/>
              </a:spcBef>
            </a:pPr>
            <a:r>
              <a:rPr sz="950" spc="5" dirty="0">
                <a:latin typeface="Trebuchet MS"/>
                <a:cs typeface="Trebuchet MS"/>
              </a:rPr>
              <a:t>Weight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contexts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(optional)</a:t>
            </a:r>
            <a:endParaRPr sz="950">
              <a:latin typeface="Trebuchet MS"/>
              <a:cs typeface="Trebuchet MS"/>
            </a:endParaRPr>
          </a:p>
          <a:p>
            <a:pPr marL="679450" algn="ctr">
              <a:lnSpc>
                <a:spcPct val="100000"/>
              </a:lnSpc>
              <a:spcBef>
                <a:spcPts val="65"/>
              </a:spcBef>
            </a:pPr>
            <a:r>
              <a:rPr sz="1100" spc="20" dirty="0">
                <a:latin typeface="Cambria"/>
                <a:cs typeface="Cambria"/>
              </a:rPr>
              <a:t>⇓</a:t>
            </a:r>
            <a:endParaRPr sz="1100">
              <a:latin typeface="Cambria"/>
              <a:cs typeface="Cambria"/>
            </a:endParaRPr>
          </a:p>
          <a:p>
            <a:pPr marL="679450" algn="ctr">
              <a:lnSpc>
                <a:spcPct val="100000"/>
              </a:lnSpc>
              <a:spcBef>
                <a:spcPts val="185"/>
              </a:spcBef>
            </a:pPr>
            <a:r>
              <a:rPr sz="950" spc="5" dirty="0">
                <a:latin typeface="Trebuchet MS"/>
                <a:cs typeface="Trebuchet MS"/>
              </a:rPr>
              <a:t>Build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distributional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matrix</a:t>
            </a:r>
            <a:endParaRPr sz="950">
              <a:latin typeface="Trebuchet MS"/>
              <a:cs typeface="Trebuchet MS"/>
            </a:endParaRPr>
          </a:p>
          <a:p>
            <a:pPr marL="679450" algn="ctr">
              <a:lnSpc>
                <a:spcPct val="100000"/>
              </a:lnSpc>
              <a:spcBef>
                <a:spcPts val="65"/>
              </a:spcBef>
            </a:pPr>
            <a:r>
              <a:rPr sz="1100" spc="20" dirty="0">
                <a:latin typeface="Cambria"/>
                <a:cs typeface="Cambria"/>
              </a:rPr>
              <a:t>⇓</a:t>
            </a:r>
            <a:endParaRPr sz="1100">
              <a:latin typeface="Cambria"/>
              <a:cs typeface="Cambria"/>
            </a:endParaRPr>
          </a:p>
          <a:p>
            <a:pPr marL="679450" algn="ctr">
              <a:lnSpc>
                <a:spcPct val="100000"/>
              </a:lnSpc>
              <a:spcBef>
                <a:spcPts val="185"/>
              </a:spcBef>
            </a:pPr>
            <a:r>
              <a:rPr sz="950" spc="45" dirty="0">
                <a:latin typeface="Trebuchet MS"/>
                <a:cs typeface="Trebuchet MS"/>
              </a:rPr>
              <a:t>Reduce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matrix </a:t>
            </a:r>
            <a:r>
              <a:rPr sz="950" spc="25" dirty="0">
                <a:latin typeface="Trebuchet MS"/>
                <a:cs typeface="Trebuchet MS"/>
              </a:rPr>
              <a:t>dimensions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(optional)</a:t>
            </a:r>
            <a:endParaRPr sz="950">
              <a:latin typeface="Trebuchet MS"/>
              <a:cs typeface="Trebuchet MS"/>
            </a:endParaRPr>
          </a:p>
          <a:p>
            <a:pPr marL="679450" algn="ctr">
              <a:lnSpc>
                <a:spcPct val="100000"/>
              </a:lnSpc>
              <a:spcBef>
                <a:spcPts val="65"/>
              </a:spcBef>
            </a:pPr>
            <a:r>
              <a:rPr sz="1100" spc="20" dirty="0">
                <a:latin typeface="Cambria"/>
                <a:cs typeface="Cambria"/>
              </a:rPr>
              <a:t>⇓</a:t>
            </a:r>
            <a:endParaRPr sz="1100">
              <a:latin typeface="Cambria"/>
              <a:cs typeface="Cambria"/>
            </a:endParaRPr>
          </a:p>
          <a:p>
            <a:pPr marL="679450" algn="ctr">
              <a:lnSpc>
                <a:spcPct val="100000"/>
              </a:lnSpc>
              <a:spcBef>
                <a:spcPts val="185"/>
              </a:spcBef>
            </a:pPr>
            <a:r>
              <a:rPr sz="950" spc="20" dirty="0">
                <a:latin typeface="Trebuchet MS"/>
                <a:cs typeface="Trebuchet MS"/>
              </a:rPr>
              <a:t>Compute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vector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distances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on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(reduced)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matrix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355386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19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502"/>
            <a:ext cx="92836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25" dirty="0">
                <a:solidFill>
                  <a:srgbClr val="FFFFFF"/>
                </a:solidFill>
                <a:latin typeface="Cambria"/>
                <a:cs typeface="Cambria"/>
              </a:rPr>
              <a:t>Introduction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7743" y="1361871"/>
            <a:ext cx="4483735" cy="617855"/>
            <a:chOff x="87743" y="1361871"/>
            <a:chExt cx="4483735" cy="617855"/>
          </a:xfrm>
        </p:grpSpPr>
        <p:sp>
          <p:nvSpPr>
            <p:cNvPr id="4" name="object 4"/>
            <p:cNvSpPr/>
            <p:nvPr/>
          </p:nvSpPr>
          <p:spPr>
            <a:xfrm>
              <a:off x="87743" y="1361871"/>
              <a:ext cx="4432935" cy="176530"/>
            </a:xfrm>
            <a:custGeom>
              <a:avLst/>
              <a:gdLst/>
              <a:ahLst/>
              <a:cxnLst/>
              <a:rect l="l" t="t" r="r" b="b"/>
              <a:pathLst>
                <a:path w="4432935" h="17653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525536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878038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865338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406118"/>
              <a:ext cx="50749" cy="47191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569821"/>
              <a:ext cx="4432935" cy="359410"/>
            </a:xfrm>
            <a:custGeom>
              <a:avLst/>
              <a:gdLst/>
              <a:ahLst/>
              <a:cxnLst/>
              <a:rect l="l" t="t" r="r" b="b"/>
              <a:pathLst>
                <a:path w="4432935" h="359410">
                  <a:moveTo>
                    <a:pt x="4432566" y="0"/>
                  </a:moveTo>
                  <a:lnTo>
                    <a:pt x="0" y="0"/>
                  </a:lnTo>
                  <a:lnTo>
                    <a:pt x="0" y="308216"/>
                  </a:lnTo>
                  <a:lnTo>
                    <a:pt x="4008" y="327940"/>
                  </a:lnTo>
                  <a:lnTo>
                    <a:pt x="14922" y="344093"/>
                  </a:lnTo>
                  <a:lnTo>
                    <a:pt x="31075" y="355007"/>
                  </a:lnTo>
                  <a:lnTo>
                    <a:pt x="50800" y="359016"/>
                  </a:lnTo>
                  <a:lnTo>
                    <a:pt x="4381766" y="359016"/>
                  </a:lnTo>
                  <a:lnTo>
                    <a:pt x="4401491" y="355007"/>
                  </a:lnTo>
                  <a:lnTo>
                    <a:pt x="4417644" y="344093"/>
                  </a:lnTo>
                  <a:lnTo>
                    <a:pt x="4428558" y="327940"/>
                  </a:lnTo>
                  <a:lnTo>
                    <a:pt x="4432566" y="308216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1444206"/>
              <a:ext cx="0" cy="453390"/>
            </a:xfrm>
            <a:custGeom>
              <a:avLst/>
              <a:gdLst/>
              <a:ahLst/>
              <a:cxnLst/>
              <a:rect l="l" t="t" r="r" b="b"/>
              <a:pathLst>
                <a:path h="453389">
                  <a:moveTo>
                    <a:pt x="0" y="45288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43150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41880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40610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25844" y="1298470"/>
            <a:ext cx="3925570" cy="59753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i="1" spc="-60" dirty="0">
                <a:solidFill>
                  <a:srgbClr val="3333B2"/>
                </a:solidFill>
                <a:latin typeface="Cambria"/>
                <a:cs typeface="Cambria"/>
              </a:rPr>
              <a:t>What</a:t>
            </a:r>
            <a:r>
              <a:rPr sz="1100" i="1" spc="1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dirty="0">
                <a:solidFill>
                  <a:srgbClr val="3333B2"/>
                </a:solidFill>
                <a:latin typeface="Cambria"/>
                <a:cs typeface="Cambria"/>
              </a:rPr>
              <a:t>is</a:t>
            </a:r>
            <a:r>
              <a:rPr sz="1100" i="1" spc="1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Semantics?</a:t>
            </a:r>
            <a:endParaRPr sz="1100">
              <a:latin typeface="Cambria"/>
              <a:cs typeface="Cambria"/>
            </a:endParaRPr>
          </a:p>
          <a:p>
            <a:pPr marL="12700" marR="5080">
              <a:lnSpc>
                <a:spcPct val="118900"/>
              </a:lnSpc>
              <a:spcBef>
                <a:spcPts val="130"/>
              </a:spcBef>
            </a:pPr>
            <a:r>
              <a:rPr sz="950" b="1" spc="15" dirty="0">
                <a:latin typeface="Trebuchet MS"/>
                <a:cs typeface="Trebuchet MS"/>
              </a:rPr>
              <a:t>The</a:t>
            </a:r>
            <a:r>
              <a:rPr sz="950" b="1" spc="-15" dirty="0">
                <a:latin typeface="Trebuchet MS"/>
                <a:cs typeface="Trebuchet MS"/>
              </a:rPr>
              <a:t> </a:t>
            </a:r>
            <a:r>
              <a:rPr sz="950" b="1" spc="35" dirty="0">
                <a:latin typeface="Trebuchet MS"/>
                <a:cs typeface="Trebuchet MS"/>
              </a:rPr>
              <a:t>study</a:t>
            </a:r>
            <a:r>
              <a:rPr sz="950" b="1" spc="-10" dirty="0">
                <a:latin typeface="Trebuchet MS"/>
                <a:cs typeface="Trebuchet MS"/>
              </a:rPr>
              <a:t> </a:t>
            </a:r>
            <a:r>
              <a:rPr sz="950" b="1" spc="15" dirty="0">
                <a:latin typeface="Trebuchet MS"/>
                <a:cs typeface="Trebuchet MS"/>
              </a:rPr>
              <a:t>of</a:t>
            </a:r>
            <a:r>
              <a:rPr sz="950" b="1" spc="-10" dirty="0">
                <a:latin typeface="Trebuchet MS"/>
                <a:cs typeface="Trebuchet MS"/>
              </a:rPr>
              <a:t> </a:t>
            </a:r>
            <a:r>
              <a:rPr sz="950" b="1" spc="30" dirty="0">
                <a:latin typeface="Trebuchet MS"/>
                <a:cs typeface="Trebuchet MS"/>
              </a:rPr>
              <a:t>meaning:</a:t>
            </a:r>
            <a:r>
              <a:rPr sz="950" b="1" spc="5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Relation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between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symbols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their</a:t>
            </a:r>
            <a:r>
              <a:rPr sz="950" spc="-10" dirty="0">
                <a:latin typeface="Trebuchet MS"/>
                <a:cs typeface="Trebuchet MS"/>
              </a:rPr>
              <a:t> denotata.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John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told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Mary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that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train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moved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out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station </a:t>
            </a:r>
            <a:r>
              <a:rPr sz="950" spc="-30" dirty="0">
                <a:latin typeface="Trebuchet MS"/>
                <a:cs typeface="Trebuchet MS"/>
              </a:rPr>
              <a:t>at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3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o’clock.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355386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5513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Many</a:t>
            </a:r>
            <a:r>
              <a:rPr spc="20" dirty="0"/>
              <a:t> </a:t>
            </a:r>
            <a:r>
              <a:rPr spc="-5" dirty="0"/>
              <a:t>design</a:t>
            </a:r>
            <a:r>
              <a:rPr spc="20" dirty="0"/>
              <a:t> </a:t>
            </a:r>
            <a:r>
              <a:rPr spc="5" dirty="0"/>
              <a:t>choices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0954" y="991514"/>
            <a:ext cx="3745229" cy="115443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87743" y="2437714"/>
            <a:ext cx="4483735" cy="662305"/>
            <a:chOff x="87743" y="2437714"/>
            <a:chExt cx="4483735" cy="662305"/>
          </a:xfrm>
        </p:grpSpPr>
        <p:sp>
          <p:nvSpPr>
            <p:cNvPr id="5" name="object 5"/>
            <p:cNvSpPr/>
            <p:nvPr/>
          </p:nvSpPr>
          <p:spPr>
            <a:xfrm>
              <a:off x="87743" y="2437714"/>
              <a:ext cx="4432935" cy="182245"/>
            </a:xfrm>
            <a:custGeom>
              <a:avLst/>
              <a:gdLst/>
              <a:ahLst/>
              <a:cxnLst/>
              <a:rect l="l" t="t" r="r" b="b"/>
              <a:pathLst>
                <a:path w="4432935" h="182244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1648"/>
                  </a:lnTo>
                  <a:lnTo>
                    <a:pt x="4432566" y="181648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CCE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744" y="2606713"/>
              <a:ext cx="4432566" cy="5060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8544" y="2997911"/>
              <a:ext cx="101599" cy="1016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9344" y="2985211"/>
              <a:ext cx="4381715" cy="114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20311" y="2481948"/>
              <a:ext cx="50749" cy="51596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7743" y="2650985"/>
              <a:ext cx="4432935" cy="398145"/>
            </a:xfrm>
            <a:custGeom>
              <a:avLst/>
              <a:gdLst/>
              <a:ahLst/>
              <a:cxnLst/>
              <a:rect l="l" t="t" r="r" b="b"/>
              <a:pathLst>
                <a:path w="4432935" h="398144">
                  <a:moveTo>
                    <a:pt x="4432566" y="0"/>
                  </a:moveTo>
                  <a:lnTo>
                    <a:pt x="0" y="0"/>
                  </a:lnTo>
                  <a:lnTo>
                    <a:pt x="0" y="346925"/>
                  </a:lnTo>
                  <a:lnTo>
                    <a:pt x="4008" y="366650"/>
                  </a:lnTo>
                  <a:lnTo>
                    <a:pt x="14922" y="382803"/>
                  </a:lnTo>
                  <a:lnTo>
                    <a:pt x="31075" y="393717"/>
                  </a:lnTo>
                  <a:lnTo>
                    <a:pt x="50800" y="397725"/>
                  </a:lnTo>
                  <a:lnTo>
                    <a:pt x="4381766" y="397725"/>
                  </a:lnTo>
                  <a:lnTo>
                    <a:pt x="4401491" y="393717"/>
                  </a:lnTo>
                  <a:lnTo>
                    <a:pt x="4417644" y="382803"/>
                  </a:lnTo>
                  <a:lnTo>
                    <a:pt x="4428558" y="366650"/>
                  </a:lnTo>
                  <a:lnTo>
                    <a:pt x="4432566" y="34692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2520035"/>
              <a:ext cx="0" cy="497205"/>
            </a:xfrm>
            <a:custGeom>
              <a:avLst/>
              <a:gdLst/>
              <a:ahLst/>
              <a:cxnLst/>
              <a:rect l="l" t="t" r="r" b="b"/>
              <a:pathLst>
                <a:path h="497205">
                  <a:moveTo>
                    <a:pt x="0" y="49692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250733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249463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20309" y="248193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2700718"/>
              <a:ext cx="64757" cy="6475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1597" y="2910751"/>
              <a:ext cx="64757" cy="64757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25844" y="2367540"/>
            <a:ext cx="4044315" cy="64833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1100" i="1" spc="-5" dirty="0">
                <a:solidFill>
                  <a:srgbClr val="007F00"/>
                </a:solidFill>
                <a:latin typeface="Cambria"/>
                <a:cs typeface="Cambria"/>
              </a:rPr>
              <a:t>General</a:t>
            </a:r>
            <a:r>
              <a:rPr sz="1100" i="1" spc="5" dirty="0">
                <a:solidFill>
                  <a:srgbClr val="007F00"/>
                </a:solidFill>
                <a:latin typeface="Cambria"/>
                <a:cs typeface="Cambria"/>
              </a:rPr>
              <a:t> </a:t>
            </a:r>
            <a:r>
              <a:rPr sz="1100" i="1" spc="-10" dirty="0">
                <a:solidFill>
                  <a:srgbClr val="007F00"/>
                </a:solidFill>
                <a:latin typeface="Cambria"/>
                <a:cs typeface="Cambria"/>
              </a:rPr>
              <a:t>Questions</a:t>
            </a:r>
            <a:endParaRPr sz="110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390"/>
              </a:spcBef>
            </a:pPr>
            <a:r>
              <a:rPr sz="950" spc="35" dirty="0">
                <a:latin typeface="Trebuchet MS"/>
                <a:cs typeface="Trebuchet MS"/>
              </a:rPr>
              <a:t>How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do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rows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(words,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65" dirty="0">
                <a:latin typeface="Trebuchet MS"/>
                <a:cs typeface="Trebuchet MS"/>
              </a:rPr>
              <a:t>...)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relate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each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other?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15"/>
              </a:spcBef>
            </a:pPr>
            <a:r>
              <a:rPr sz="950" spc="35" dirty="0">
                <a:latin typeface="Trebuchet MS"/>
                <a:cs typeface="Trebuchet MS"/>
              </a:rPr>
              <a:t>How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do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columns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(contexts,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documents,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65" dirty="0">
                <a:latin typeface="Trebuchet MS"/>
                <a:cs typeface="Trebuchet MS"/>
              </a:rPr>
              <a:t>...)</a:t>
            </a:r>
            <a:r>
              <a:rPr sz="950" spc="5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relate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each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other?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355386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19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5614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5" dirty="0"/>
              <a:t>The</a:t>
            </a:r>
            <a:r>
              <a:rPr spc="25" dirty="0"/>
              <a:t> </a:t>
            </a:r>
            <a:r>
              <a:rPr spc="-35" dirty="0"/>
              <a:t>parameter</a:t>
            </a:r>
            <a:r>
              <a:rPr spc="30" dirty="0"/>
              <a:t> </a:t>
            </a:r>
            <a:r>
              <a:rPr dirty="0"/>
              <a:t>space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1006602"/>
            <a:ext cx="4483735" cy="1506220"/>
            <a:chOff x="87743" y="1006602"/>
            <a:chExt cx="4483735" cy="1506220"/>
          </a:xfrm>
        </p:grpSpPr>
        <p:sp>
          <p:nvSpPr>
            <p:cNvPr id="4" name="object 4"/>
            <p:cNvSpPr/>
            <p:nvPr/>
          </p:nvSpPr>
          <p:spPr>
            <a:xfrm>
              <a:off x="87743" y="1006602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179614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410955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398255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050836"/>
              <a:ext cx="50749" cy="136011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223886"/>
              <a:ext cx="4432935" cy="1238250"/>
            </a:xfrm>
            <a:custGeom>
              <a:avLst/>
              <a:gdLst/>
              <a:ahLst/>
              <a:cxnLst/>
              <a:rect l="l" t="t" r="r" b="b"/>
              <a:pathLst>
                <a:path w="4432935" h="1238250">
                  <a:moveTo>
                    <a:pt x="4432566" y="0"/>
                  </a:moveTo>
                  <a:lnTo>
                    <a:pt x="0" y="0"/>
                  </a:lnTo>
                  <a:lnTo>
                    <a:pt x="0" y="1187069"/>
                  </a:lnTo>
                  <a:lnTo>
                    <a:pt x="4008" y="1206793"/>
                  </a:lnTo>
                  <a:lnTo>
                    <a:pt x="14922" y="1222946"/>
                  </a:lnTo>
                  <a:lnTo>
                    <a:pt x="31075" y="1233860"/>
                  </a:lnTo>
                  <a:lnTo>
                    <a:pt x="50800" y="1237869"/>
                  </a:lnTo>
                  <a:lnTo>
                    <a:pt x="4381766" y="1237869"/>
                  </a:lnTo>
                  <a:lnTo>
                    <a:pt x="4401491" y="1233860"/>
                  </a:lnTo>
                  <a:lnTo>
                    <a:pt x="4417644" y="1222946"/>
                  </a:lnTo>
                  <a:lnTo>
                    <a:pt x="4428558" y="1206793"/>
                  </a:lnTo>
                  <a:lnTo>
                    <a:pt x="4432566" y="1187069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1088923"/>
              <a:ext cx="0" cy="1341120"/>
            </a:xfrm>
            <a:custGeom>
              <a:avLst/>
              <a:gdLst/>
              <a:ahLst/>
              <a:cxnLst/>
              <a:rect l="l" t="t" r="r" b="b"/>
              <a:pathLst>
                <a:path h="1341120">
                  <a:moveTo>
                    <a:pt x="0" y="134108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07622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06352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05082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273632"/>
              <a:ext cx="64757" cy="64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483664"/>
              <a:ext cx="64757" cy="6475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693697"/>
              <a:ext cx="64757" cy="6475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903730"/>
              <a:ext cx="64757" cy="64757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25844" y="931955"/>
            <a:ext cx="4189729" cy="149733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100" i="1" spc="15" dirty="0">
                <a:solidFill>
                  <a:srgbClr val="3333B2"/>
                </a:solidFill>
                <a:latin typeface="Cambria"/>
                <a:cs typeface="Cambria"/>
              </a:rPr>
              <a:t>A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5" dirty="0">
                <a:solidFill>
                  <a:srgbClr val="3333B2"/>
                </a:solidFill>
                <a:latin typeface="Cambria"/>
                <a:cs typeface="Cambria"/>
              </a:rPr>
              <a:t>number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of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parameters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5" dirty="0">
                <a:solidFill>
                  <a:srgbClr val="3333B2"/>
                </a:solidFill>
                <a:latin typeface="Cambria"/>
                <a:cs typeface="Cambria"/>
              </a:rPr>
              <a:t>to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be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fixed</a:t>
            </a:r>
            <a:endParaRPr sz="1100">
              <a:latin typeface="Cambria"/>
              <a:cs typeface="Cambria"/>
            </a:endParaRPr>
          </a:p>
          <a:p>
            <a:pPr marL="289560" marR="2435225">
              <a:lnSpc>
                <a:spcPts val="1650"/>
              </a:lnSpc>
              <a:spcBef>
                <a:spcPts val="55"/>
              </a:spcBef>
            </a:pPr>
            <a:r>
              <a:rPr sz="950" spc="25" dirty="0">
                <a:latin typeface="Trebuchet MS"/>
                <a:cs typeface="Trebuchet MS"/>
              </a:rPr>
              <a:t>Which </a:t>
            </a:r>
            <a:r>
              <a:rPr sz="950" spc="-10" dirty="0">
                <a:latin typeface="Trebuchet MS"/>
                <a:cs typeface="Trebuchet MS"/>
              </a:rPr>
              <a:t>type </a:t>
            </a:r>
            <a:r>
              <a:rPr sz="950" spc="-25" dirty="0">
                <a:latin typeface="Trebuchet MS"/>
                <a:cs typeface="Trebuchet MS"/>
              </a:rPr>
              <a:t>of </a:t>
            </a:r>
            <a:r>
              <a:rPr sz="950" spc="10" dirty="0">
                <a:latin typeface="Trebuchet MS"/>
                <a:cs typeface="Trebuchet MS"/>
              </a:rPr>
              <a:t>context? 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Which</a:t>
            </a:r>
            <a:r>
              <a:rPr sz="950" spc="-4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weighting</a:t>
            </a:r>
            <a:r>
              <a:rPr sz="950" spc="-45" dirty="0">
                <a:latin typeface="Trebuchet MS"/>
                <a:cs typeface="Trebuchet MS"/>
              </a:rPr>
              <a:t> </a:t>
            </a:r>
            <a:r>
              <a:rPr sz="950" spc="60" dirty="0">
                <a:latin typeface="Trebuchet MS"/>
                <a:cs typeface="Trebuchet MS"/>
              </a:rPr>
              <a:t>scheme?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Which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similarity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50" dirty="0">
                <a:latin typeface="Trebuchet MS"/>
                <a:cs typeface="Trebuchet MS"/>
              </a:rPr>
              <a:t>measure?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380"/>
              </a:spcBef>
            </a:pPr>
            <a:r>
              <a:rPr sz="950" spc="-80" dirty="0">
                <a:latin typeface="Trebuchet MS"/>
                <a:cs typeface="Trebuchet MS"/>
              </a:rPr>
              <a:t>...</a:t>
            </a:r>
            <a:endParaRPr sz="950">
              <a:latin typeface="Trebuchet MS"/>
              <a:cs typeface="Trebuchet MS"/>
            </a:endParaRPr>
          </a:p>
          <a:p>
            <a:pPr marL="12700" marR="5080">
              <a:lnSpc>
                <a:spcPct val="118900"/>
              </a:lnSpc>
              <a:spcBef>
                <a:spcPts val="595"/>
              </a:spcBef>
            </a:pPr>
            <a:r>
              <a:rPr sz="950" spc="90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specific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parameter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setting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determines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particular</a:t>
            </a:r>
            <a:r>
              <a:rPr sz="950" spc="-10" dirty="0">
                <a:latin typeface="Trebuchet MS"/>
                <a:cs typeface="Trebuchet MS"/>
              </a:rPr>
              <a:t> type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55" dirty="0">
                <a:latin typeface="Trebuchet MS"/>
                <a:cs typeface="Trebuchet MS"/>
              </a:rPr>
              <a:t>DSM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(e.g.</a:t>
            </a:r>
            <a:r>
              <a:rPr sz="950" spc="60" dirty="0">
                <a:latin typeface="Trebuchet MS"/>
                <a:cs typeface="Trebuchet MS"/>
              </a:rPr>
              <a:t> </a:t>
            </a:r>
            <a:r>
              <a:rPr sz="950" spc="70" dirty="0">
                <a:latin typeface="Trebuchet MS"/>
                <a:cs typeface="Trebuchet MS"/>
              </a:rPr>
              <a:t>LSA,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950" spc="40" dirty="0">
                <a:latin typeface="Trebuchet MS"/>
                <a:cs typeface="Trebuchet MS"/>
              </a:rPr>
              <a:t>HAL,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etc.)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6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19</a:t>
            </a: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30607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Documents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dirty="0">
                <a:solidFill>
                  <a:srgbClr val="FFFFFF"/>
                </a:solidFill>
                <a:latin typeface="Cambria"/>
                <a:cs typeface="Cambria"/>
              </a:rPr>
              <a:t>as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0" dirty="0">
                <a:solidFill>
                  <a:srgbClr val="FFFFFF"/>
                </a:solidFill>
                <a:latin typeface="Cambria"/>
                <a:cs typeface="Cambria"/>
              </a:rPr>
              <a:t>context:</a:t>
            </a:r>
            <a:r>
              <a:rPr sz="1400" i="1" spc="1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70" dirty="0">
                <a:solidFill>
                  <a:srgbClr val="FFFFFF"/>
                </a:solidFill>
                <a:latin typeface="Cambria"/>
                <a:cs typeface="Cambria"/>
              </a:rPr>
              <a:t>Word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335" dirty="0">
                <a:solidFill>
                  <a:srgbClr val="FFFFFF"/>
                </a:solidFill>
                <a:latin typeface="Cambria"/>
                <a:cs typeface="Cambria"/>
              </a:rPr>
              <a:t>×</a:t>
            </a:r>
            <a:r>
              <a:rPr sz="1400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30" dirty="0">
                <a:solidFill>
                  <a:srgbClr val="FFFFFF"/>
                </a:solidFill>
                <a:latin typeface="Cambria"/>
                <a:cs typeface="Cambria"/>
              </a:rPr>
              <a:t>document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884" y="813460"/>
            <a:ext cx="3373754" cy="1862454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7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19</a:t>
            </a: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23660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50" dirty="0">
                <a:solidFill>
                  <a:srgbClr val="FFFFFF"/>
                </a:solidFill>
                <a:latin typeface="Cambria"/>
                <a:cs typeface="Cambria"/>
              </a:rPr>
              <a:t>Words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dirty="0">
                <a:solidFill>
                  <a:srgbClr val="FFFFFF"/>
                </a:solidFill>
                <a:latin typeface="Cambria"/>
                <a:cs typeface="Cambria"/>
              </a:rPr>
              <a:t>as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0" dirty="0">
                <a:solidFill>
                  <a:srgbClr val="FFFFFF"/>
                </a:solidFill>
                <a:latin typeface="Cambria"/>
                <a:cs typeface="Cambria"/>
              </a:rPr>
              <a:t>context:</a:t>
            </a:r>
            <a:r>
              <a:rPr sz="1400" i="1" spc="1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70" dirty="0">
                <a:solidFill>
                  <a:srgbClr val="FFFFFF"/>
                </a:solidFill>
                <a:latin typeface="Cambria"/>
                <a:cs typeface="Cambria"/>
              </a:rPr>
              <a:t>Word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335" dirty="0">
                <a:solidFill>
                  <a:srgbClr val="FFFFFF"/>
                </a:solidFill>
                <a:latin typeface="Cambria"/>
                <a:cs typeface="Cambria"/>
              </a:rPr>
              <a:t>×</a:t>
            </a:r>
            <a:r>
              <a:rPr sz="1400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70" dirty="0">
                <a:solidFill>
                  <a:srgbClr val="FFFFFF"/>
                </a:solidFill>
                <a:latin typeface="Cambria"/>
                <a:cs typeface="Cambria"/>
              </a:rPr>
              <a:t>Word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824" y="829132"/>
            <a:ext cx="4023359" cy="1845056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8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19</a:t>
            </a: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3246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0" dirty="0"/>
              <a:t>Words</a:t>
            </a:r>
            <a:r>
              <a:rPr spc="20" dirty="0"/>
              <a:t> </a:t>
            </a:r>
            <a:r>
              <a:rPr dirty="0"/>
              <a:t>as</a:t>
            </a:r>
            <a:r>
              <a:rPr spc="20" dirty="0"/>
              <a:t> </a:t>
            </a:r>
            <a:r>
              <a:rPr spc="-25" dirty="0"/>
              <a:t>contexts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781316"/>
            <a:ext cx="4483735" cy="650875"/>
            <a:chOff x="87743" y="781316"/>
            <a:chExt cx="4483735" cy="650875"/>
          </a:xfrm>
        </p:grpSpPr>
        <p:sp>
          <p:nvSpPr>
            <p:cNvPr id="4" name="object 4"/>
            <p:cNvSpPr/>
            <p:nvPr/>
          </p:nvSpPr>
          <p:spPr>
            <a:xfrm>
              <a:off x="87743" y="781316"/>
              <a:ext cx="4432935" cy="172085"/>
            </a:xfrm>
            <a:custGeom>
              <a:avLst/>
              <a:gdLst/>
              <a:ahLst/>
              <a:cxnLst/>
              <a:rect l="l" t="t" r="r" b="b"/>
              <a:pathLst>
                <a:path w="4432935" h="172084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1602"/>
                  </a:lnTo>
                  <a:lnTo>
                    <a:pt x="4432566" y="171602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940270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330096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317396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825550"/>
              <a:ext cx="50749" cy="50454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984542"/>
              <a:ext cx="4432935" cy="396875"/>
            </a:xfrm>
            <a:custGeom>
              <a:avLst/>
              <a:gdLst/>
              <a:ahLst/>
              <a:cxnLst/>
              <a:rect l="l" t="t" r="r" b="b"/>
              <a:pathLst>
                <a:path w="4432935" h="396875">
                  <a:moveTo>
                    <a:pt x="4432566" y="0"/>
                  </a:moveTo>
                  <a:lnTo>
                    <a:pt x="0" y="0"/>
                  </a:lnTo>
                  <a:lnTo>
                    <a:pt x="0" y="345554"/>
                  </a:lnTo>
                  <a:lnTo>
                    <a:pt x="4008" y="365278"/>
                  </a:lnTo>
                  <a:lnTo>
                    <a:pt x="14922" y="381431"/>
                  </a:lnTo>
                  <a:lnTo>
                    <a:pt x="31075" y="392345"/>
                  </a:lnTo>
                  <a:lnTo>
                    <a:pt x="50800" y="396354"/>
                  </a:lnTo>
                  <a:lnTo>
                    <a:pt x="4381766" y="396354"/>
                  </a:lnTo>
                  <a:lnTo>
                    <a:pt x="4401491" y="392345"/>
                  </a:lnTo>
                  <a:lnTo>
                    <a:pt x="4417644" y="381431"/>
                  </a:lnTo>
                  <a:lnTo>
                    <a:pt x="4428558" y="365278"/>
                  </a:lnTo>
                  <a:lnTo>
                    <a:pt x="4432566" y="345554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863638"/>
              <a:ext cx="0" cy="485775"/>
            </a:xfrm>
            <a:custGeom>
              <a:avLst/>
              <a:gdLst/>
              <a:ahLst/>
              <a:cxnLst/>
              <a:rect l="l" t="t" r="r" b="b"/>
              <a:pathLst>
                <a:path h="485775">
                  <a:moveTo>
                    <a:pt x="0" y="48550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85094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83824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82554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031405"/>
              <a:ext cx="64757" cy="64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241437"/>
              <a:ext cx="64757" cy="64757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87743" y="1532826"/>
            <a:ext cx="4483735" cy="1318260"/>
            <a:chOff x="87743" y="1532826"/>
            <a:chExt cx="4483735" cy="1318260"/>
          </a:xfrm>
        </p:grpSpPr>
        <p:sp>
          <p:nvSpPr>
            <p:cNvPr id="17" name="object 17"/>
            <p:cNvSpPr/>
            <p:nvPr/>
          </p:nvSpPr>
          <p:spPr>
            <a:xfrm>
              <a:off x="87743" y="1532826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705838"/>
              <a:ext cx="4432566" cy="5060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748876"/>
              <a:ext cx="101599" cy="1016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736176"/>
              <a:ext cx="4381715" cy="1143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20311" y="1577060"/>
              <a:ext cx="50749" cy="117181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87743" y="1750110"/>
              <a:ext cx="4432935" cy="1049655"/>
            </a:xfrm>
            <a:custGeom>
              <a:avLst/>
              <a:gdLst/>
              <a:ahLst/>
              <a:cxnLst/>
              <a:rect l="l" t="t" r="r" b="b"/>
              <a:pathLst>
                <a:path w="4432935" h="1049655">
                  <a:moveTo>
                    <a:pt x="4432566" y="0"/>
                  </a:moveTo>
                  <a:lnTo>
                    <a:pt x="0" y="0"/>
                  </a:lnTo>
                  <a:lnTo>
                    <a:pt x="0" y="998766"/>
                  </a:lnTo>
                  <a:lnTo>
                    <a:pt x="4008" y="1018490"/>
                  </a:lnTo>
                  <a:lnTo>
                    <a:pt x="14922" y="1034643"/>
                  </a:lnTo>
                  <a:lnTo>
                    <a:pt x="31075" y="1045557"/>
                  </a:lnTo>
                  <a:lnTo>
                    <a:pt x="50800" y="1049566"/>
                  </a:lnTo>
                  <a:lnTo>
                    <a:pt x="4381766" y="1049566"/>
                  </a:lnTo>
                  <a:lnTo>
                    <a:pt x="4401491" y="1045557"/>
                  </a:lnTo>
                  <a:lnTo>
                    <a:pt x="4417644" y="1034643"/>
                  </a:lnTo>
                  <a:lnTo>
                    <a:pt x="4428558" y="1018490"/>
                  </a:lnTo>
                  <a:lnTo>
                    <a:pt x="4432566" y="998766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1615135"/>
              <a:ext cx="0" cy="1153160"/>
            </a:xfrm>
            <a:custGeom>
              <a:avLst/>
              <a:gdLst/>
              <a:ahLst/>
              <a:cxnLst/>
              <a:rect l="l" t="t" r="r" b="b"/>
              <a:pathLst>
                <a:path h="1153160">
                  <a:moveTo>
                    <a:pt x="0" y="115279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160244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309" y="158974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20309" y="157704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25844" y="715533"/>
            <a:ext cx="4344035" cy="204978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Parameters</a:t>
            </a:r>
            <a:endParaRPr sz="110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325"/>
              </a:spcBef>
            </a:pPr>
            <a:r>
              <a:rPr sz="950" spc="20" dirty="0">
                <a:latin typeface="Trebuchet MS"/>
                <a:cs typeface="Trebuchet MS"/>
              </a:rPr>
              <a:t>Window</a:t>
            </a:r>
            <a:r>
              <a:rPr sz="950" spc="-5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size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15"/>
              </a:spcBef>
            </a:pPr>
            <a:r>
              <a:rPr sz="950" spc="20" dirty="0">
                <a:latin typeface="Trebuchet MS"/>
                <a:cs typeface="Trebuchet MS"/>
              </a:rPr>
              <a:t>Window</a:t>
            </a:r>
            <a:r>
              <a:rPr sz="950" dirty="0">
                <a:latin typeface="Trebuchet MS"/>
                <a:cs typeface="Trebuchet MS"/>
              </a:rPr>
              <a:t> </a:t>
            </a:r>
            <a:r>
              <a:rPr sz="950" spc="40" dirty="0">
                <a:latin typeface="Trebuchet MS"/>
                <a:cs typeface="Trebuchet MS"/>
              </a:rPr>
              <a:t>shape</a:t>
            </a:r>
            <a:r>
              <a:rPr sz="95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-</a:t>
            </a:r>
            <a:r>
              <a:rPr sz="95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rectangular/triangular/other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i="1" dirty="0">
                <a:solidFill>
                  <a:srgbClr val="3333B2"/>
                </a:solidFill>
                <a:latin typeface="Cambria"/>
                <a:cs typeface="Cambria"/>
              </a:rPr>
              <a:t>Consider</a:t>
            </a:r>
            <a:r>
              <a:rPr sz="1100" i="1" spc="1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5" dirty="0">
                <a:solidFill>
                  <a:srgbClr val="3333B2"/>
                </a:solidFill>
                <a:latin typeface="Cambria"/>
                <a:cs typeface="Cambria"/>
              </a:rPr>
              <a:t>the</a:t>
            </a:r>
            <a:r>
              <a:rPr sz="1100" i="1" spc="1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following</a:t>
            </a:r>
            <a:r>
              <a:rPr sz="1100" i="1" spc="1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passage</a:t>
            </a:r>
            <a:endParaRPr sz="1100">
              <a:latin typeface="Cambria"/>
              <a:cs typeface="Cambria"/>
            </a:endParaRPr>
          </a:p>
          <a:p>
            <a:pPr marL="12700" marR="5080" indent="34290">
              <a:lnSpc>
                <a:spcPct val="118900"/>
              </a:lnSpc>
              <a:spcBef>
                <a:spcPts val="204"/>
              </a:spcBef>
            </a:pPr>
            <a:r>
              <a:rPr sz="950" i="1" spc="35" dirty="0">
                <a:latin typeface="Trebuchet MS"/>
                <a:cs typeface="Trebuchet MS"/>
              </a:rPr>
              <a:t>Suspected </a:t>
            </a:r>
            <a:r>
              <a:rPr sz="950" i="1" spc="5" dirty="0">
                <a:latin typeface="Trebuchet MS"/>
                <a:cs typeface="Trebuchet MS"/>
              </a:rPr>
              <a:t>communist rebels </a:t>
            </a:r>
            <a:r>
              <a:rPr sz="950" i="1" spc="30" dirty="0">
                <a:latin typeface="Trebuchet MS"/>
                <a:cs typeface="Trebuchet MS"/>
              </a:rPr>
              <a:t>on </a:t>
            </a:r>
            <a:r>
              <a:rPr sz="950" i="1" spc="45" dirty="0">
                <a:latin typeface="Trebuchet MS"/>
                <a:cs typeface="Trebuchet MS"/>
              </a:rPr>
              <a:t>4 </a:t>
            </a:r>
            <a:r>
              <a:rPr sz="950" i="1" spc="-10" dirty="0">
                <a:latin typeface="Trebuchet MS"/>
                <a:cs typeface="Trebuchet MS"/>
              </a:rPr>
              <a:t>July </a:t>
            </a:r>
            <a:r>
              <a:rPr sz="950" i="1" spc="45" dirty="0">
                <a:latin typeface="Trebuchet MS"/>
                <a:cs typeface="Trebuchet MS"/>
              </a:rPr>
              <a:t>1989 </a:t>
            </a:r>
            <a:r>
              <a:rPr sz="950" i="1" spc="-35" dirty="0">
                <a:latin typeface="Trebuchet MS"/>
                <a:cs typeface="Trebuchet MS"/>
              </a:rPr>
              <a:t>killed </a:t>
            </a:r>
            <a:r>
              <a:rPr sz="950" i="1" dirty="0">
                <a:latin typeface="Trebuchet MS"/>
                <a:cs typeface="Trebuchet MS"/>
              </a:rPr>
              <a:t>Col. Herminio </a:t>
            </a:r>
            <a:r>
              <a:rPr sz="950" i="1" spc="-35" dirty="0">
                <a:latin typeface="Trebuchet MS"/>
                <a:cs typeface="Trebuchet MS"/>
              </a:rPr>
              <a:t>Taylo, </a:t>
            </a:r>
            <a:r>
              <a:rPr sz="950" i="1" spc="-5" dirty="0">
                <a:latin typeface="Trebuchet MS"/>
                <a:cs typeface="Trebuchet MS"/>
              </a:rPr>
              <a:t>police </a:t>
            </a:r>
            <a:r>
              <a:rPr sz="950" i="1" spc="-275" dirty="0">
                <a:latin typeface="Trebuchet MS"/>
                <a:cs typeface="Trebuchet MS"/>
              </a:rPr>
              <a:t> </a:t>
            </a:r>
            <a:r>
              <a:rPr sz="950" i="1" spc="-20" dirty="0">
                <a:latin typeface="Trebuchet MS"/>
                <a:cs typeface="Trebuchet MS"/>
              </a:rPr>
              <a:t>chief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spc="-40" dirty="0">
                <a:latin typeface="Trebuchet MS"/>
                <a:cs typeface="Trebuchet MS"/>
              </a:rPr>
              <a:t>of</a:t>
            </a:r>
            <a:r>
              <a:rPr sz="950" i="1" spc="-5" dirty="0">
                <a:latin typeface="Trebuchet MS"/>
                <a:cs typeface="Trebuchet MS"/>
              </a:rPr>
              <a:t> </a:t>
            </a:r>
            <a:r>
              <a:rPr sz="950" i="1" spc="-15" dirty="0">
                <a:latin typeface="Trebuchet MS"/>
                <a:cs typeface="Trebuchet MS"/>
              </a:rPr>
              <a:t>Makati,</a:t>
            </a:r>
            <a:r>
              <a:rPr sz="950" i="1" spc="-5" dirty="0">
                <a:latin typeface="Trebuchet MS"/>
                <a:cs typeface="Trebuchet MS"/>
              </a:rPr>
              <a:t> </a:t>
            </a:r>
            <a:r>
              <a:rPr sz="950" i="1" spc="-25" dirty="0">
                <a:latin typeface="Trebuchet MS"/>
                <a:cs typeface="Trebuchet MS"/>
              </a:rPr>
              <a:t>the</a:t>
            </a:r>
            <a:r>
              <a:rPr sz="950" i="1" spc="-5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Philippines</a:t>
            </a:r>
            <a:r>
              <a:rPr sz="950" i="1" spc="-5" dirty="0">
                <a:latin typeface="Trebuchet MS"/>
                <a:cs typeface="Trebuchet MS"/>
              </a:rPr>
              <a:t> </a:t>
            </a:r>
            <a:r>
              <a:rPr sz="950" i="1" spc="-20" dirty="0">
                <a:latin typeface="Trebuchet MS"/>
                <a:cs typeface="Trebuchet MS"/>
              </a:rPr>
              <a:t>major</a:t>
            </a:r>
            <a:r>
              <a:rPr sz="950" i="1" spc="-5" dirty="0">
                <a:latin typeface="Trebuchet MS"/>
                <a:cs typeface="Trebuchet MS"/>
              </a:rPr>
              <a:t> </a:t>
            </a:r>
            <a:r>
              <a:rPr sz="950" i="1" spc="-20" dirty="0">
                <a:latin typeface="Trebuchet MS"/>
                <a:cs typeface="Trebuchet MS"/>
              </a:rPr>
              <a:t>financial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spc="-25" dirty="0">
                <a:latin typeface="Trebuchet MS"/>
                <a:cs typeface="Trebuchet MS"/>
              </a:rPr>
              <a:t>center,</a:t>
            </a:r>
            <a:r>
              <a:rPr sz="950" i="1" spc="-5" dirty="0">
                <a:latin typeface="Trebuchet MS"/>
                <a:cs typeface="Trebuchet MS"/>
              </a:rPr>
              <a:t> </a:t>
            </a:r>
            <a:r>
              <a:rPr sz="950" i="1" spc="-25" dirty="0">
                <a:latin typeface="Trebuchet MS"/>
                <a:cs typeface="Trebuchet MS"/>
              </a:rPr>
              <a:t>in</a:t>
            </a:r>
            <a:r>
              <a:rPr sz="950" i="1" spc="-5" dirty="0">
                <a:latin typeface="Trebuchet MS"/>
                <a:cs typeface="Trebuchet MS"/>
              </a:rPr>
              <a:t> </a:t>
            </a:r>
            <a:r>
              <a:rPr sz="950" i="1" spc="35" dirty="0">
                <a:latin typeface="Trebuchet MS"/>
                <a:cs typeface="Trebuchet MS"/>
              </a:rPr>
              <a:t>an</a:t>
            </a:r>
            <a:r>
              <a:rPr sz="950" i="1" spc="-5" dirty="0">
                <a:latin typeface="Trebuchet MS"/>
                <a:cs typeface="Trebuchet MS"/>
              </a:rPr>
              <a:t> </a:t>
            </a:r>
            <a:r>
              <a:rPr sz="950" i="1" spc="5" dirty="0">
                <a:latin typeface="Trebuchet MS"/>
                <a:cs typeface="Trebuchet MS"/>
              </a:rPr>
              <a:t>escalation</a:t>
            </a:r>
            <a:r>
              <a:rPr sz="950" i="1" spc="-5" dirty="0">
                <a:latin typeface="Trebuchet MS"/>
                <a:cs typeface="Trebuchet MS"/>
              </a:rPr>
              <a:t> </a:t>
            </a:r>
            <a:r>
              <a:rPr sz="950" i="1" spc="-40" dirty="0">
                <a:latin typeface="Trebuchet MS"/>
                <a:cs typeface="Trebuchet MS"/>
              </a:rPr>
              <a:t>of</a:t>
            </a:r>
            <a:r>
              <a:rPr sz="950" i="1" spc="-5" dirty="0">
                <a:latin typeface="Trebuchet MS"/>
                <a:cs typeface="Trebuchet MS"/>
              </a:rPr>
              <a:t> </a:t>
            </a:r>
            <a:r>
              <a:rPr sz="950" i="1" spc="-25" dirty="0">
                <a:latin typeface="Trebuchet MS"/>
                <a:cs typeface="Trebuchet MS"/>
              </a:rPr>
              <a:t>street </a:t>
            </a:r>
            <a:r>
              <a:rPr sz="950" i="1" spc="-275" dirty="0">
                <a:latin typeface="Trebuchet MS"/>
                <a:cs typeface="Trebuchet MS"/>
              </a:rPr>
              <a:t> </a:t>
            </a:r>
            <a:r>
              <a:rPr sz="950" i="1" spc="5" dirty="0">
                <a:latin typeface="Trebuchet MS"/>
                <a:cs typeface="Trebuchet MS"/>
              </a:rPr>
              <a:t>violence </a:t>
            </a:r>
            <a:r>
              <a:rPr sz="950" i="1" spc="20" dirty="0">
                <a:latin typeface="Trebuchet MS"/>
                <a:cs typeface="Trebuchet MS"/>
              </a:rPr>
              <a:t>sweeping </a:t>
            </a:r>
            <a:r>
              <a:rPr sz="950" i="1" spc="-25" dirty="0">
                <a:latin typeface="Trebuchet MS"/>
                <a:cs typeface="Trebuchet MS"/>
              </a:rPr>
              <a:t>the </a:t>
            </a:r>
            <a:r>
              <a:rPr sz="950" i="1" spc="-10" dirty="0">
                <a:latin typeface="Trebuchet MS"/>
                <a:cs typeface="Trebuchet MS"/>
              </a:rPr>
              <a:t>Capitol </a:t>
            </a:r>
            <a:r>
              <a:rPr sz="950" i="1" spc="-5" dirty="0">
                <a:latin typeface="Trebuchet MS"/>
                <a:cs typeface="Trebuchet MS"/>
              </a:rPr>
              <a:t>area. </a:t>
            </a:r>
            <a:r>
              <a:rPr sz="950" i="1" spc="30" dirty="0">
                <a:latin typeface="Trebuchet MS"/>
                <a:cs typeface="Trebuchet MS"/>
              </a:rPr>
              <a:t>The gunmen </a:t>
            </a:r>
            <a:r>
              <a:rPr sz="950" i="1" spc="10" dirty="0">
                <a:latin typeface="Trebuchet MS"/>
                <a:cs typeface="Trebuchet MS"/>
              </a:rPr>
              <a:t>shouted </a:t>
            </a:r>
            <a:r>
              <a:rPr sz="950" i="1" spc="5" dirty="0">
                <a:latin typeface="Trebuchet MS"/>
                <a:cs typeface="Trebuchet MS"/>
              </a:rPr>
              <a:t>references </a:t>
            </a:r>
            <a:r>
              <a:rPr sz="950" i="1" spc="-45" dirty="0">
                <a:latin typeface="Trebuchet MS"/>
                <a:cs typeface="Trebuchet MS"/>
              </a:rPr>
              <a:t>to </a:t>
            </a:r>
            <a:r>
              <a:rPr sz="950" i="1" spc="-25" dirty="0">
                <a:latin typeface="Trebuchet MS"/>
                <a:cs typeface="Trebuchet MS"/>
              </a:rPr>
              <a:t>the 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i="1" spc="-15" dirty="0">
                <a:latin typeface="Trebuchet MS"/>
                <a:cs typeface="Trebuchet MS"/>
              </a:rPr>
              <a:t>rebel </a:t>
            </a:r>
            <a:r>
              <a:rPr sz="950" i="1" spc="40" dirty="0">
                <a:latin typeface="Trebuchet MS"/>
                <a:cs typeface="Trebuchet MS"/>
              </a:rPr>
              <a:t>New </a:t>
            </a:r>
            <a:r>
              <a:rPr sz="950" i="1" spc="5" dirty="0">
                <a:latin typeface="Trebuchet MS"/>
                <a:cs typeface="Trebuchet MS"/>
              </a:rPr>
              <a:t>People’s </a:t>
            </a:r>
            <a:r>
              <a:rPr sz="950" i="1" spc="-25" dirty="0">
                <a:latin typeface="Trebuchet MS"/>
                <a:cs typeface="Trebuchet MS"/>
              </a:rPr>
              <a:t>Army. </a:t>
            </a:r>
            <a:r>
              <a:rPr sz="950" i="1" spc="25" dirty="0">
                <a:latin typeface="Trebuchet MS"/>
                <a:cs typeface="Trebuchet MS"/>
              </a:rPr>
              <a:t>They </a:t>
            </a:r>
            <a:r>
              <a:rPr sz="950" i="1" spc="-40" dirty="0">
                <a:latin typeface="Trebuchet MS"/>
                <a:cs typeface="Trebuchet MS"/>
              </a:rPr>
              <a:t>fled </a:t>
            </a:r>
            <a:r>
              <a:rPr sz="950" i="1" spc="-25" dirty="0">
                <a:latin typeface="Trebuchet MS"/>
                <a:cs typeface="Trebuchet MS"/>
              </a:rPr>
              <a:t>in </a:t>
            </a:r>
            <a:r>
              <a:rPr sz="950" i="1" spc="45" dirty="0">
                <a:latin typeface="Trebuchet MS"/>
                <a:cs typeface="Trebuchet MS"/>
              </a:rPr>
              <a:t>a </a:t>
            </a:r>
            <a:r>
              <a:rPr sz="950" i="1" spc="20" dirty="0">
                <a:latin typeface="Trebuchet MS"/>
                <a:cs typeface="Trebuchet MS"/>
              </a:rPr>
              <a:t>commandeered </a:t>
            </a:r>
            <a:r>
              <a:rPr sz="950" i="1" spc="40" dirty="0">
                <a:latin typeface="Trebuchet MS"/>
                <a:cs typeface="Trebuchet MS"/>
              </a:rPr>
              <a:t>passenger </a:t>
            </a:r>
            <a:r>
              <a:rPr sz="950" i="1" spc="-35" dirty="0">
                <a:latin typeface="Trebuchet MS"/>
                <a:cs typeface="Trebuchet MS"/>
              </a:rPr>
              <a:t>jeep. </a:t>
            </a:r>
            <a:r>
              <a:rPr sz="950" i="1" spc="30" dirty="0">
                <a:latin typeface="Trebuchet MS"/>
                <a:cs typeface="Trebuchet MS"/>
              </a:rPr>
              <a:t>The </a:t>
            </a:r>
            <a:r>
              <a:rPr sz="950" i="1" spc="35" dirty="0">
                <a:latin typeface="Trebuchet MS"/>
                <a:cs typeface="Trebuchet MS"/>
              </a:rPr>
              <a:t> </a:t>
            </a:r>
            <a:r>
              <a:rPr sz="950" i="1" spc="-40" dirty="0">
                <a:latin typeface="Trebuchet MS"/>
                <a:cs typeface="Trebuchet MS"/>
              </a:rPr>
              <a:t>military </a:t>
            </a:r>
            <a:r>
              <a:rPr sz="950" i="1" spc="60" dirty="0">
                <a:latin typeface="Trebuchet MS"/>
                <a:cs typeface="Trebuchet MS"/>
              </a:rPr>
              <a:t>says </a:t>
            </a:r>
            <a:r>
              <a:rPr sz="950" i="1" spc="5" dirty="0">
                <a:latin typeface="Trebuchet MS"/>
                <a:cs typeface="Trebuchet MS"/>
              </a:rPr>
              <a:t>communist rebels </a:t>
            </a:r>
            <a:r>
              <a:rPr sz="950" i="1" spc="15" dirty="0">
                <a:latin typeface="Trebuchet MS"/>
                <a:cs typeface="Trebuchet MS"/>
              </a:rPr>
              <a:t>have </a:t>
            </a:r>
            <a:r>
              <a:rPr sz="950" i="1" spc="-35" dirty="0">
                <a:latin typeface="Trebuchet MS"/>
                <a:cs typeface="Trebuchet MS"/>
              </a:rPr>
              <a:t>killed </a:t>
            </a:r>
            <a:r>
              <a:rPr sz="950" i="1" spc="15" dirty="0">
                <a:latin typeface="Trebuchet MS"/>
                <a:cs typeface="Trebuchet MS"/>
              </a:rPr>
              <a:t>up </a:t>
            </a:r>
            <a:r>
              <a:rPr sz="950" i="1" spc="-45" dirty="0">
                <a:latin typeface="Trebuchet MS"/>
                <a:cs typeface="Trebuchet MS"/>
              </a:rPr>
              <a:t>to </a:t>
            </a:r>
            <a:r>
              <a:rPr sz="950" i="1" spc="45" dirty="0">
                <a:latin typeface="Trebuchet MS"/>
                <a:cs typeface="Trebuchet MS"/>
              </a:rPr>
              <a:t>65 </a:t>
            </a:r>
            <a:r>
              <a:rPr sz="950" i="1" spc="5" dirty="0">
                <a:latin typeface="Trebuchet MS"/>
                <a:cs typeface="Trebuchet MS"/>
              </a:rPr>
              <a:t>soldiers </a:t>
            </a:r>
            <a:r>
              <a:rPr sz="950" i="1" spc="30" dirty="0">
                <a:latin typeface="Trebuchet MS"/>
                <a:cs typeface="Trebuchet MS"/>
              </a:rPr>
              <a:t>and </a:t>
            </a:r>
            <a:r>
              <a:rPr sz="950" i="1" spc="-5" dirty="0">
                <a:latin typeface="Trebuchet MS"/>
                <a:cs typeface="Trebuchet MS"/>
              </a:rPr>
              <a:t>police </a:t>
            </a:r>
            <a:r>
              <a:rPr sz="950" i="1" spc="-25" dirty="0">
                <a:latin typeface="Trebuchet MS"/>
                <a:cs typeface="Trebuchet MS"/>
              </a:rPr>
              <a:t>in the 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i="1" spc="-10" dirty="0">
                <a:latin typeface="Trebuchet MS"/>
                <a:cs typeface="Trebuchet MS"/>
              </a:rPr>
              <a:t>Capitol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region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25" dirty="0">
                <a:latin typeface="Trebuchet MS"/>
                <a:cs typeface="Trebuchet MS"/>
              </a:rPr>
              <a:t>since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10" dirty="0">
                <a:latin typeface="Trebuchet MS"/>
                <a:cs typeface="Trebuchet MS"/>
              </a:rPr>
              <a:t>January.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355386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9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19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3246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0" dirty="0"/>
              <a:t>Words</a:t>
            </a:r>
            <a:r>
              <a:rPr spc="20" dirty="0"/>
              <a:t> </a:t>
            </a:r>
            <a:r>
              <a:rPr dirty="0"/>
              <a:t>as</a:t>
            </a:r>
            <a:r>
              <a:rPr spc="20" dirty="0"/>
              <a:t> </a:t>
            </a:r>
            <a:r>
              <a:rPr spc="-25" dirty="0"/>
              <a:t>contexts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781316"/>
            <a:ext cx="4483735" cy="650875"/>
            <a:chOff x="87743" y="781316"/>
            <a:chExt cx="4483735" cy="650875"/>
          </a:xfrm>
        </p:grpSpPr>
        <p:sp>
          <p:nvSpPr>
            <p:cNvPr id="4" name="object 4"/>
            <p:cNvSpPr/>
            <p:nvPr/>
          </p:nvSpPr>
          <p:spPr>
            <a:xfrm>
              <a:off x="87743" y="781316"/>
              <a:ext cx="4432935" cy="172085"/>
            </a:xfrm>
            <a:custGeom>
              <a:avLst/>
              <a:gdLst/>
              <a:ahLst/>
              <a:cxnLst/>
              <a:rect l="l" t="t" r="r" b="b"/>
              <a:pathLst>
                <a:path w="4432935" h="172084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1602"/>
                  </a:lnTo>
                  <a:lnTo>
                    <a:pt x="4432566" y="171602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940270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330096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317396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825550"/>
              <a:ext cx="50749" cy="50454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984542"/>
              <a:ext cx="4432935" cy="396875"/>
            </a:xfrm>
            <a:custGeom>
              <a:avLst/>
              <a:gdLst/>
              <a:ahLst/>
              <a:cxnLst/>
              <a:rect l="l" t="t" r="r" b="b"/>
              <a:pathLst>
                <a:path w="4432935" h="396875">
                  <a:moveTo>
                    <a:pt x="4432566" y="0"/>
                  </a:moveTo>
                  <a:lnTo>
                    <a:pt x="0" y="0"/>
                  </a:lnTo>
                  <a:lnTo>
                    <a:pt x="0" y="345554"/>
                  </a:lnTo>
                  <a:lnTo>
                    <a:pt x="4008" y="365278"/>
                  </a:lnTo>
                  <a:lnTo>
                    <a:pt x="14922" y="381431"/>
                  </a:lnTo>
                  <a:lnTo>
                    <a:pt x="31075" y="392345"/>
                  </a:lnTo>
                  <a:lnTo>
                    <a:pt x="50800" y="396354"/>
                  </a:lnTo>
                  <a:lnTo>
                    <a:pt x="4381766" y="396354"/>
                  </a:lnTo>
                  <a:lnTo>
                    <a:pt x="4401491" y="392345"/>
                  </a:lnTo>
                  <a:lnTo>
                    <a:pt x="4417644" y="381431"/>
                  </a:lnTo>
                  <a:lnTo>
                    <a:pt x="4428558" y="365278"/>
                  </a:lnTo>
                  <a:lnTo>
                    <a:pt x="4432566" y="345554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863638"/>
              <a:ext cx="0" cy="485775"/>
            </a:xfrm>
            <a:custGeom>
              <a:avLst/>
              <a:gdLst/>
              <a:ahLst/>
              <a:cxnLst/>
              <a:rect l="l" t="t" r="r" b="b"/>
              <a:pathLst>
                <a:path h="485775">
                  <a:moveTo>
                    <a:pt x="0" y="48550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85094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83824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82554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031405"/>
              <a:ext cx="64757" cy="64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241437"/>
              <a:ext cx="64757" cy="64757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87743" y="1532826"/>
            <a:ext cx="4483735" cy="1318260"/>
            <a:chOff x="87743" y="1532826"/>
            <a:chExt cx="4483735" cy="1318260"/>
          </a:xfrm>
        </p:grpSpPr>
        <p:sp>
          <p:nvSpPr>
            <p:cNvPr id="17" name="object 17"/>
            <p:cNvSpPr/>
            <p:nvPr/>
          </p:nvSpPr>
          <p:spPr>
            <a:xfrm>
              <a:off x="87743" y="1532826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705838"/>
              <a:ext cx="4432566" cy="5060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748876"/>
              <a:ext cx="101599" cy="1016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736176"/>
              <a:ext cx="4381715" cy="1143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20311" y="1577060"/>
              <a:ext cx="50749" cy="117181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87743" y="1750110"/>
              <a:ext cx="4432935" cy="1049655"/>
            </a:xfrm>
            <a:custGeom>
              <a:avLst/>
              <a:gdLst/>
              <a:ahLst/>
              <a:cxnLst/>
              <a:rect l="l" t="t" r="r" b="b"/>
              <a:pathLst>
                <a:path w="4432935" h="1049655">
                  <a:moveTo>
                    <a:pt x="4432566" y="0"/>
                  </a:moveTo>
                  <a:lnTo>
                    <a:pt x="0" y="0"/>
                  </a:lnTo>
                  <a:lnTo>
                    <a:pt x="0" y="998766"/>
                  </a:lnTo>
                  <a:lnTo>
                    <a:pt x="4008" y="1018490"/>
                  </a:lnTo>
                  <a:lnTo>
                    <a:pt x="14922" y="1034643"/>
                  </a:lnTo>
                  <a:lnTo>
                    <a:pt x="31075" y="1045557"/>
                  </a:lnTo>
                  <a:lnTo>
                    <a:pt x="50800" y="1049566"/>
                  </a:lnTo>
                  <a:lnTo>
                    <a:pt x="4381766" y="1049566"/>
                  </a:lnTo>
                  <a:lnTo>
                    <a:pt x="4401491" y="1045557"/>
                  </a:lnTo>
                  <a:lnTo>
                    <a:pt x="4417644" y="1034643"/>
                  </a:lnTo>
                  <a:lnTo>
                    <a:pt x="4428558" y="1018490"/>
                  </a:lnTo>
                  <a:lnTo>
                    <a:pt x="4432566" y="998766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1615135"/>
              <a:ext cx="0" cy="1153160"/>
            </a:xfrm>
            <a:custGeom>
              <a:avLst/>
              <a:gdLst/>
              <a:ahLst/>
              <a:cxnLst/>
              <a:rect l="l" t="t" r="r" b="b"/>
              <a:pathLst>
                <a:path h="1153160">
                  <a:moveTo>
                    <a:pt x="0" y="115279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160244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309" y="158974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20309" y="157704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25844" y="715533"/>
            <a:ext cx="4344035" cy="204978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Parameters</a:t>
            </a:r>
            <a:endParaRPr sz="110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325"/>
              </a:spcBef>
            </a:pPr>
            <a:r>
              <a:rPr sz="950" spc="20" dirty="0">
                <a:latin typeface="Trebuchet MS"/>
                <a:cs typeface="Trebuchet MS"/>
              </a:rPr>
              <a:t>Window</a:t>
            </a:r>
            <a:r>
              <a:rPr sz="950" spc="-5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size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15"/>
              </a:spcBef>
            </a:pPr>
            <a:r>
              <a:rPr sz="950" spc="20" dirty="0">
                <a:latin typeface="Trebuchet MS"/>
                <a:cs typeface="Trebuchet MS"/>
              </a:rPr>
              <a:t>Window</a:t>
            </a:r>
            <a:r>
              <a:rPr sz="950" dirty="0">
                <a:latin typeface="Trebuchet MS"/>
                <a:cs typeface="Trebuchet MS"/>
              </a:rPr>
              <a:t> </a:t>
            </a:r>
            <a:r>
              <a:rPr sz="950" spc="40" dirty="0">
                <a:latin typeface="Trebuchet MS"/>
                <a:cs typeface="Trebuchet MS"/>
              </a:rPr>
              <a:t>shape</a:t>
            </a:r>
            <a:r>
              <a:rPr sz="95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-</a:t>
            </a:r>
            <a:r>
              <a:rPr sz="95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rectangular/triangular/other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rebuchet MS"/>
              <a:cs typeface="Trebuchet MS"/>
            </a:endParaRPr>
          </a:p>
          <a:p>
            <a:pPr marL="12700" marR="5080">
              <a:lnSpc>
                <a:spcPct val="123200"/>
              </a:lnSpc>
            </a:pP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5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words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window</a:t>
            </a:r>
            <a:r>
              <a:rPr sz="1100" i="1" spc="16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(unfiltered):</a:t>
            </a:r>
            <a:r>
              <a:rPr sz="1100" i="1" spc="18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2</a:t>
            </a:r>
            <a:r>
              <a:rPr sz="1100" i="1" spc="16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words</a:t>
            </a:r>
            <a:r>
              <a:rPr sz="1100" i="1" spc="16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either </a:t>
            </a: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side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of </a:t>
            </a:r>
            <a:r>
              <a:rPr sz="1100" i="1" spc="-45" dirty="0">
                <a:solidFill>
                  <a:srgbClr val="3333B2"/>
                </a:solidFill>
                <a:latin typeface="Cambria"/>
                <a:cs typeface="Cambria"/>
              </a:rPr>
              <a:t>the</a:t>
            </a:r>
            <a:r>
              <a:rPr sz="1100" i="1" spc="15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55" dirty="0">
                <a:solidFill>
                  <a:srgbClr val="3333B2"/>
                </a:solidFill>
                <a:latin typeface="Cambria"/>
                <a:cs typeface="Cambria"/>
              </a:rPr>
              <a:t>target</a:t>
            </a:r>
            <a:r>
              <a:rPr sz="1100" i="1" spc="1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50" dirty="0">
                <a:solidFill>
                  <a:srgbClr val="3333B2"/>
                </a:solidFill>
                <a:latin typeface="Cambria"/>
                <a:cs typeface="Cambria"/>
              </a:rPr>
              <a:t>word </a:t>
            </a:r>
            <a:r>
              <a:rPr sz="1100" i="1" spc="-4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950" i="1" spc="35" dirty="0">
                <a:solidFill>
                  <a:srgbClr val="00FF00"/>
                </a:solidFill>
                <a:latin typeface="Trebuchet MS"/>
                <a:cs typeface="Trebuchet MS"/>
              </a:rPr>
              <a:t>Suspected </a:t>
            </a:r>
            <a:r>
              <a:rPr sz="950" i="1" spc="5" dirty="0">
                <a:solidFill>
                  <a:srgbClr val="00FF00"/>
                </a:solidFill>
                <a:latin typeface="Trebuchet MS"/>
                <a:cs typeface="Trebuchet MS"/>
              </a:rPr>
              <a:t>communist </a:t>
            </a:r>
            <a:r>
              <a:rPr sz="950" i="1" spc="5" dirty="0">
                <a:solidFill>
                  <a:srgbClr val="FF0000"/>
                </a:solidFill>
                <a:latin typeface="Trebuchet MS"/>
                <a:cs typeface="Trebuchet MS"/>
              </a:rPr>
              <a:t>rebels </a:t>
            </a:r>
            <a:r>
              <a:rPr sz="950" i="1" spc="30" dirty="0">
                <a:solidFill>
                  <a:srgbClr val="00FF00"/>
                </a:solidFill>
                <a:latin typeface="Trebuchet MS"/>
                <a:cs typeface="Trebuchet MS"/>
              </a:rPr>
              <a:t>on </a:t>
            </a:r>
            <a:r>
              <a:rPr sz="950" i="1" spc="45" dirty="0">
                <a:solidFill>
                  <a:srgbClr val="00FF00"/>
                </a:solidFill>
                <a:latin typeface="Trebuchet MS"/>
                <a:cs typeface="Trebuchet MS"/>
              </a:rPr>
              <a:t>4 </a:t>
            </a:r>
            <a:r>
              <a:rPr sz="950" i="1" spc="-10" dirty="0">
                <a:latin typeface="Trebuchet MS"/>
                <a:cs typeface="Trebuchet MS"/>
              </a:rPr>
              <a:t>July </a:t>
            </a:r>
            <a:r>
              <a:rPr sz="950" i="1" spc="45" dirty="0">
                <a:latin typeface="Trebuchet MS"/>
                <a:cs typeface="Trebuchet MS"/>
              </a:rPr>
              <a:t>1989 </a:t>
            </a:r>
            <a:r>
              <a:rPr sz="950" i="1" spc="-35" dirty="0">
                <a:latin typeface="Trebuchet MS"/>
                <a:cs typeface="Trebuchet MS"/>
              </a:rPr>
              <a:t>killed </a:t>
            </a:r>
            <a:r>
              <a:rPr sz="950" i="1" dirty="0">
                <a:latin typeface="Trebuchet MS"/>
                <a:cs typeface="Trebuchet MS"/>
              </a:rPr>
              <a:t>Col. Herminio </a:t>
            </a:r>
            <a:r>
              <a:rPr sz="950" i="1" spc="-35" dirty="0">
                <a:latin typeface="Trebuchet MS"/>
                <a:cs typeface="Trebuchet MS"/>
              </a:rPr>
              <a:t>Taylo, </a:t>
            </a:r>
            <a:r>
              <a:rPr sz="950" i="1" spc="-5" dirty="0">
                <a:latin typeface="Trebuchet MS"/>
                <a:cs typeface="Trebuchet MS"/>
              </a:rPr>
              <a:t>police </a:t>
            </a:r>
            <a:r>
              <a:rPr sz="950" i="1" dirty="0">
                <a:latin typeface="Trebuchet MS"/>
                <a:cs typeface="Trebuchet MS"/>
              </a:rPr>
              <a:t> </a:t>
            </a:r>
            <a:r>
              <a:rPr sz="950" i="1" spc="-20" dirty="0">
                <a:latin typeface="Trebuchet MS"/>
                <a:cs typeface="Trebuchet MS"/>
              </a:rPr>
              <a:t>chief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spc="-40" dirty="0">
                <a:latin typeface="Trebuchet MS"/>
                <a:cs typeface="Trebuchet MS"/>
              </a:rPr>
              <a:t>of</a:t>
            </a:r>
            <a:r>
              <a:rPr sz="950" i="1" spc="-5" dirty="0">
                <a:latin typeface="Trebuchet MS"/>
                <a:cs typeface="Trebuchet MS"/>
              </a:rPr>
              <a:t> </a:t>
            </a:r>
            <a:r>
              <a:rPr sz="950" i="1" spc="-15" dirty="0">
                <a:latin typeface="Trebuchet MS"/>
                <a:cs typeface="Trebuchet MS"/>
              </a:rPr>
              <a:t>Makati,</a:t>
            </a:r>
            <a:r>
              <a:rPr sz="950" i="1" spc="-5" dirty="0">
                <a:latin typeface="Trebuchet MS"/>
                <a:cs typeface="Trebuchet MS"/>
              </a:rPr>
              <a:t> </a:t>
            </a:r>
            <a:r>
              <a:rPr sz="950" i="1" spc="-25" dirty="0">
                <a:latin typeface="Trebuchet MS"/>
                <a:cs typeface="Trebuchet MS"/>
              </a:rPr>
              <a:t>the</a:t>
            </a:r>
            <a:r>
              <a:rPr sz="950" i="1" spc="-5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Philippines</a:t>
            </a:r>
            <a:r>
              <a:rPr sz="950" i="1" spc="-5" dirty="0">
                <a:latin typeface="Trebuchet MS"/>
                <a:cs typeface="Trebuchet MS"/>
              </a:rPr>
              <a:t> </a:t>
            </a:r>
            <a:r>
              <a:rPr sz="950" i="1" spc="-20" dirty="0">
                <a:latin typeface="Trebuchet MS"/>
                <a:cs typeface="Trebuchet MS"/>
              </a:rPr>
              <a:t>major</a:t>
            </a:r>
            <a:r>
              <a:rPr sz="950" i="1" spc="-5" dirty="0">
                <a:latin typeface="Trebuchet MS"/>
                <a:cs typeface="Trebuchet MS"/>
              </a:rPr>
              <a:t> </a:t>
            </a:r>
            <a:r>
              <a:rPr sz="950" i="1" spc="-20" dirty="0">
                <a:latin typeface="Trebuchet MS"/>
                <a:cs typeface="Trebuchet MS"/>
              </a:rPr>
              <a:t>financial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spc="-25" dirty="0">
                <a:latin typeface="Trebuchet MS"/>
                <a:cs typeface="Trebuchet MS"/>
              </a:rPr>
              <a:t>center,</a:t>
            </a:r>
            <a:r>
              <a:rPr sz="950" i="1" spc="-5" dirty="0">
                <a:latin typeface="Trebuchet MS"/>
                <a:cs typeface="Trebuchet MS"/>
              </a:rPr>
              <a:t> </a:t>
            </a:r>
            <a:r>
              <a:rPr sz="950" i="1" spc="-25" dirty="0">
                <a:latin typeface="Trebuchet MS"/>
                <a:cs typeface="Trebuchet MS"/>
              </a:rPr>
              <a:t>in</a:t>
            </a:r>
            <a:r>
              <a:rPr sz="950" i="1" spc="-5" dirty="0">
                <a:latin typeface="Trebuchet MS"/>
                <a:cs typeface="Trebuchet MS"/>
              </a:rPr>
              <a:t> </a:t>
            </a:r>
            <a:r>
              <a:rPr sz="950" i="1" spc="35" dirty="0">
                <a:latin typeface="Trebuchet MS"/>
                <a:cs typeface="Trebuchet MS"/>
              </a:rPr>
              <a:t>an</a:t>
            </a:r>
            <a:r>
              <a:rPr sz="950" i="1" spc="-5" dirty="0">
                <a:latin typeface="Trebuchet MS"/>
                <a:cs typeface="Trebuchet MS"/>
              </a:rPr>
              <a:t> </a:t>
            </a:r>
            <a:r>
              <a:rPr sz="950" i="1" spc="5" dirty="0">
                <a:latin typeface="Trebuchet MS"/>
                <a:cs typeface="Trebuchet MS"/>
              </a:rPr>
              <a:t>escalation</a:t>
            </a:r>
            <a:r>
              <a:rPr sz="950" i="1" spc="-5" dirty="0">
                <a:latin typeface="Trebuchet MS"/>
                <a:cs typeface="Trebuchet MS"/>
              </a:rPr>
              <a:t> </a:t>
            </a:r>
            <a:r>
              <a:rPr sz="950" i="1" spc="-40" dirty="0">
                <a:latin typeface="Trebuchet MS"/>
                <a:cs typeface="Trebuchet MS"/>
              </a:rPr>
              <a:t>of</a:t>
            </a:r>
            <a:r>
              <a:rPr sz="950" i="1" spc="-5" dirty="0">
                <a:latin typeface="Trebuchet MS"/>
                <a:cs typeface="Trebuchet MS"/>
              </a:rPr>
              <a:t> </a:t>
            </a:r>
            <a:r>
              <a:rPr sz="950" i="1" spc="-25" dirty="0">
                <a:latin typeface="Trebuchet MS"/>
                <a:cs typeface="Trebuchet MS"/>
              </a:rPr>
              <a:t>street </a:t>
            </a:r>
            <a:r>
              <a:rPr sz="950" i="1" spc="-275" dirty="0">
                <a:latin typeface="Trebuchet MS"/>
                <a:cs typeface="Trebuchet MS"/>
              </a:rPr>
              <a:t> </a:t>
            </a:r>
            <a:r>
              <a:rPr sz="950" i="1" spc="5" dirty="0">
                <a:latin typeface="Trebuchet MS"/>
                <a:cs typeface="Trebuchet MS"/>
              </a:rPr>
              <a:t>violence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20" dirty="0">
                <a:latin typeface="Trebuchet MS"/>
                <a:cs typeface="Trebuchet MS"/>
              </a:rPr>
              <a:t>sweeping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spc="-25" dirty="0">
                <a:latin typeface="Trebuchet MS"/>
                <a:cs typeface="Trebuchet MS"/>
              </a:rPr>
              <a:t>the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10" dirty="0">
                <a:latin typeface="Trebuchet MS"/>
                <a:cs typeface="Trebuchet MS"/>
              </a:rPr>
              <a:t>Capitol </a:t>
            </a:r>
            <a:r>
              <a:rPr sz="950" i="1" spc="-5" dirty="0">
                <a:latin typeface="Trebuchet MS"/>
                <a:cs typeface="Trebuchet MS"/>
              </a:rPr>
              <a:t>area.</a:t>
            </a:r>
            <a:r>
              <a:rPr sz="950" i="1" spc="50" dirty="0">
                <a:latin typeface="Trebuchet MS"/>
                <a:cs typeface="Trebuchet MS"/>
              </a:rPr>
              <a:t> </a:t>
            </a:r>
            <a:r>
              <a:rPr sz="950" i="1" spc="30" dirty="0">
                <a:latin typeface="Trebuchet MS"/>
                <a:cs typeface="Trebuchet MS"/>
              </a:rPr>
              <a:t>The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spc="30" dirty="0">
                <a:latin typeface="Trebuchet MS"/>
                <a:cs typeface="Trebuchet MS"/>
              </a:rPr>
              <a:t>gunmen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10" dirty="0">
                <a:latin typeface="Trebuchet MS"/>
                <a:cs typeface="Trebuchet MS"/>
              </a:rPr>
              <a:t>shouted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spc="5" dirty="0">
                <a:latin typeface="Trebuchet MS"/>
                <a:cs typeface="Trebuchet MS"/>
              </a:rPr>
              <a:t>references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45" dirty="0">
                <a:latin typeface="Trebuchet MS"/>
                <a:cs typeface="Trebuchet MS"/>
              </a:rPr>
              <a:t>to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spc="-25" dirty="0">
                <a:latin typeface="Trebuchet MS"/>
                <a:cs typeface="Trebuchet MS"/>
              </a:rPr>
              <a:t>the</a:t>
            </a:r>
            <a:endParaRPr sz="950">
              <a:latin typeface="Trebuchet MS"/>
              <a:cs typeface="Trebuchet MS"/>
            </a:endParaRPr>
          </a:p>
          <a:p>
            <a:pPr marL="12700" marR="50165">
              <a:lnSpc>
                <a:spcPct val="118900"/>
              </a:lnSpc>
            </a:pPr>
            <a:r>
              <a:rPr sz="950" i="1" spc="-15" dirty="0">
                <a:latin typeface="Trebuchet MS"/>
                <a:cs typeface="Trebuchet MS"/>
              </a:rPr>
              <a:t>rebel </a:t>
            </a:r>
            <a:r>
              <a:rPr sz="950" i="1" spc="40" dirty="0">
                <a:latin typeface="Trebuchet MS"/>
                <a:cs typeface="Trebuchet MS"/>
              </a:rPr>
              <a:t>New </a:t>
            </a:r>
            <a:r>
              <a:rPr sz="950" i="1" spc="5" dirty="0">
                <a:latin typeface="Trebuchet MS"/>
                <a:cs typeface="Trebuchet MS"/>
              </a:rPr>
              <a:t>People’s </a:t>
            </a:r>
            <a:r>
              <a:rPr sz="950" i="1" spc="-25" dirty="0">
                <a:latin typeface="Trebuchet MS"/>
                <a:cs typeface="Trebuchet MS"/>
              </a:rPr>
              <a:t>Army. </a:t>
            </a:r>
            <a:r>
              <a:rPr sz="950" i="1" spc="25" dirty="0">
                <a:latin typeface="Trebuchet MS"/>
                <a:cs typeface="Trebuchet MS"/>
              </a:rPr>
              <a:t>They </a:t>
            </a:r>
            <a:r>
              <a:rPr sz="950" i="1" spc="-40" dirty="0">
                <a:latin typeface="Trebuchet MS"/>
                <a:cs typeface="Trebuchet MS"/>
              </a:rPr>
              <a:t>fled </a:t>
            </a:r>
            <a:r>
              <a:rPr sz="950" i="1" spc="-25" dirty="0">
                <a:latin typeface="Trebuchet MS"/>
                <a:cs typeface="Trebuchet MS"/>
              </a:rPr>
              <a:t>in </a:t>
            </a:r>
            <a:r>
              <a:rPr sz="950" i="1" spc="45" dirty="0">
                <a:latin typeface="Trebuchet MS"/>
                <a:cs typeface="Trebuchet MS"/>
              </a:rPr>
              <a:t>a </a:t>
            </a:r>
            <a:r>
              <a:rPr sz="950" i="1" spc="20" dirty="0">
                <a:latin typeface="Trebuchet MS"/>
                <a:cs typeface="Trebuchet MS"/>
              </a:rPr>
              <a:t>commandeered </a:t>
            </a:r>
            <a:r>
              <a:rPr sz="950" i="1" spc="40" dirty="0">
                <a:latin typeface="Trebuchet MS"/>
                <a:cs typeface="Trebuchet MS"/>
              </a:rPr>
              <a:t>passenger </a:t>
            </a:r>
            <a:r>
              <a:rPr sz="950" i="1" spc="-35" dirty="0">
                <a:latin typeface="Trebuchet MS"/>
                <a:cs typeface="Trebuchet MS"/>
              </a:rPr>
              <a:t>jeep. </a:t>
            </a:r>
            <a:r>
              <a:rPr sz="950" i="1" spc="30" dirty="0">
                <a:latin typeface="Trebuchet MS"/>
                <a:cs typeface="Trebuchet MS"/>
              </a:rPr>
              <a:t>The </a:t>
            </a:r>
            <a:r>
              <a:rPr sz="950" i="1" spc="-275" dirty="0">
                <a:latin typeface="Trebuchet MS"/>
                <a:cs typeface="Trebuchet MS"/>
              </a:rPr>
              <a:t> </a:t>
            </a:r>
            <a:r>
              <a:rPr sz="950" i="1" spc="-40" dirty="0">
                <a:latin typeface="Trebuchet MS"/>
                <a:cs typeface="Trebuchet MS"/>
              </a:rPr>
              <a:t>military </a:t>
            </a:r>
            <a:r>
              <a:rPr sz="950" i="1" spc="60" dirty="0">
                <a:solidFill>
                  <a:srgbClr val="00FF00"/>
                </a:solidFill>
                <a:latin typeface="Trebuchet MS"/>
                <a:cs typeface="Trebuchet MS"/>
              </a:rPr>
              <a:t>says </a:t>
            </a:r>
            <a:r>
              <a:rPr sz="950" i="1" spc="5" dirty="0">
                <a:solidFill>
                  <a:srgbClr val="00FF00"/>
                </a:solidFill>
                <a:latin typeface="Trebuchet MS"/>
                <a:cs typeface="Trebuchet MS"/>
              </a:rPr>
              <a:t>communist </a:t>
            </a:r>
            <a:r>
              <a:rPr sz="950" i="1" spc="5" dirty="0">
                <a:solidFill>
                  <a:srgbClr val="FF0000"/>
                </a:solidFill>
                <a:latin typeface="Trebuchet MS"/>
                <a:cs typeface="Trebuchet MS"/>
              </a:rPr>
              <a:t>rebels </a:t>
            </a:r>
            <a:r>
              <a:rPr sz="950" i="1" spc="15" dirty="0">
                <a:solidFill>
                  <a:srgbClr val="00FF00"/>
                </a:solidFill>
                <a:latin typeface="Trebuchet MS"/>
                <a:cs typeface="Trebuchet MS"/>
              </a:rPr>
              <a:t>have </a:t>
            </a:r>
            <a:r>
              <a:rPr sz="950" i="1" spc="-35" dirty="0">
                <a:solidFill>
                  <a:srgbClr val="00FF00"/>
                </a:solidFill>
                <a:latin typeface="Trebuchet MS"/>
                <a:cs typeface="Trebuchet MS"/>
              </a:rPr>
              <a:t>killed </a:t>
            </a:r>
            <a:r>
              <a:rPr sz="950" i="1" spc="15" dirty="0">
                <a:latin typeface="Trebuchet MS"/>
                <a:cs typeface="Trebuchet MS"/>
              </a:rPr>
              <a:t>up </a:t>
            </a:r>
            <a:r>
              <a:rPr sz="950" i="1" spc="-45" dirty="0">
                <a:latin typeface="Trebuchet MS"/>
                <a:cs typeface="Trebuchet MS"/>
              </a:rPr>
              <a:t>to </a:t>
            </a:r>
            <a:r>
              <a:rPr sz="950" i="1" spc="45" dirty="0">
                <a:latin typeface="Trebuchet MS"/>
                <a:cs typeface="Trebuchet MS"/>
              </a:rPr>
              <a:t>65 </a:t>
            </a:r>
            <a:r>
              <a:rPr sz="950" i="1" spc="5" dirty="0">
                <a:latin typeface="Trebuchet MS"/>
                <a:cs typeface="Trebuchet MS"/>
              </a:rPr>
              <a:t>soldiers </a:t>
            </a:r>
            <a:r>
              <a:rPr sz="950" i="1" spc="30" dirty="0">
                <a:latin typeface="Trebuchet MS"/>
                <a:cs typeface="Trebuchet MS"/>
              </a:rPr>
              <a:t>and </a:t>
            </a:r>
            <a:r>
              <a:rPr sz="950" i="1" spc="-5" dirty="0">
                <a:latin typeface="Trebuchet MS"/>
                <a:cs typeface="Trebuchet MS"/>
              </a:rPr>
              <a:t>police </a:t>
            </a:r>
            <a:r>
              <a:rPr sz="950" i="1" spc="-25" dirty="0">
                <a:latin typeface="Trebuchet MS"/>
                <a:cs typeface="Trebuchet MS"/>
              </a:rPr>
              <a:t>in the 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i="1" spc="-10" dirty="0">
                <a:latin typeface="Trebuchet MS"/>
                <a:cs typeface="Trebuchet MS"/>
              </a:rPr>
              <a:t>Capitol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region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25" dirty="0">
                <a:latin typeface="Trebuchet MS"/>
                <a:cs typeface="Trebuchet MS"/>
              </a:rPr>
              <a:t>since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10" dirty="0">
                <a:latin typeface="Trebuchet MS"/>
                <a:cs typeface="Trebuchet MS"/>
              </a:rPr>
              <a:t>January.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82714" y="3333902"/>
            <a:ext cx="97091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</a:rPr>
              <a:t>Pawan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Goyal</a:t>
            </a:r>
            <a:r>
              <a:rPr sz="600" i="1" spc="1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(IIT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Kharagpur)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646220" y="3333902"/>
            <a:ext cx="5638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355386" y="3333902"/>
            <a:ext cx="1987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9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19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3246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0" dirty="0"/>
              <a:t>Words</a:t>
            </a:r>
            <a:r>
              <a:rPr spc="20" dirty="0"/>
              <a:t> </a:t>
            </a:r>
            <a:r>
              <a:rPr dirty="0"/>
              <a:t>as</a:t>
            </a:r>
            <a:r>
              <a:rPr spc="20" dirty="0"/>
              <a:t> </a:t>
            </a:r>
            <a:r>
              <a:rPr spc="-25" dirty="0"/>
              <a:t>contexts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781316"/>
            <a:ext cx="4483735" cy="650875"/>
            <a:chOff x="87743" y="781316"/>
            <a:chExt cx="4483735" cy="650875"/>
          </a:xfrm>
        </p:grpSpPr>
        <p:sp>
          <p:nvSpPr>
            <p:cNvPr id="4" name="object 4"/>
            <p:cNvSpPr/>
            <p:nvPr/>
          </p:nvSpPr>
          <p:spPr>
            <a:xfrm>
              <a:off x="87743" y="781316"/>
              <a:ext cx="4432935" cy="172085"/>
            </a:xfrm>
            <a:custGeom>
              <a:avLst/>
              <a:gdLst/>
              <a:ahLst/>
              <a:cxnLst/>
              <a:rect l="l" t="t" r="r" b="b"/>
              <a:pathLst>
                <a:path w="4432935" h="172084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1602"/>
                  </a:lnTo>
                  <a:lnTo>
                    <a:pt x="4432566" y="171602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940270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330096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317396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825550"/>
              <a:ext cx="50749" cy="50454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984542"/>
              <a:ext cx="4432935" cy="396875"/>
            </a:xfrm>
            <a:custGeom>
              <a:avLst/>
              <a:gdLst/>
              <a:ahLst/>
              <a:cxnLst/>
              <a:rect l="l" t="t" r="r" b="b"/>
              <a:pathLst>
                <a:path w="4432935" h="396875">
                  <a:moveTo>
                    <a:pt x="4432566" y="0"/>
                  </a:moveTo>
                  <a:lnTo>
                    <a:pt x="0" y="0"/>
                  </a:lnTo>
                  <a:lnTo>
                    <a:pt x="0" y="345554"/>
                  </a:lnTo>
                  <a:lnTo>
                    <a:pt x="4008" y="365278"/>
                  </a:lnTo>
                  <a:lnTo>
                    <a:pt x="14922" y="381431"/>
                  </a:lnTo>
                  <a:lnTo>
                    <a:pt x="31075" y="392345"/>
                  </a:lnTo>
                  <a:lnTo>
                    <a:pt x="50800" y="396354"/>
                  </a:lnTo>
                  <a:lnTo>
                    <a:pt x="4381766" y="396354"/>
                  </a:lnTo>
                  <a:lnTo>
                    <a:pt x="4401491" y="392345"/>
                  </a:lnTo>
                  <a:lnTo>
                    <a:pt x="4417644" y="381431"/>
                  </a:lnTo>
                  <a:lnTo>
                    <a:pt x="4428558" y="365278"/>
                  </a:lnTo>
                  <a:lnTo>
                    <a:pt x="4432566" y="345554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863638"/>
              <a:ext cx="0" cy="485775"/>
            </a:xfrm>
            <a:custGeom>
              <a:avLst/>
              <a:gdLst/>
              <a:ahLst/>
              <a:cxnLst/>
              <a:rect l="l" t="t" r="r" b="b"/>
              <a:pathLst>
                <a:path h="485775">
                  <a:moveTo>
                    <a:pt x="0" y="48550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85094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83824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82554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031405"/>
              <a:ext cx="64757" cy="64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241437"/>
              <a:ext cx="64757" cy="64757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87743" y="1532826"/>
            <a:ext cx="4483735" cy="1318260"/>
            <a:chOff x="87743" y="1532826"/>
            <a:chExt cx="4483735" cy="1318260"/>
          </a:xfrm>
        </p:grpSpPr>
        <p:sp>
          <p:nvSpPr>
            <p:cNvPr id="17" name="object 17"/>
            <p:cNvSpPr/>
            <p:nvPr/>
          </p:nvSpPr>
          <p:spPr>
            <a:xfrm>
              <a:off x="87743" y="1532826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705838"/>
              <a:ext cx="4432566" cy="5060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748876"/>
              <a:ext cx="101599" cy="1016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736176"/>
              <a:ext cx="4381715" cy="1143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20311" y="1577060"/>
              <a:ext cx="50749" cy="117181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87743" y="1750110"/>
              <a:ext cx="4432935" cy="1049655"/>
            </a:xfrm>
            <a:custGeom>
              <a:avLst/>
              <a:gdLst/>
              <a:ahLst/>
              <a:cxnLst/>
              <a:rect l="l" t="t" r="r" b="b"/>
              <a:pathLst>
                <a:path w="4432935" h="1049655">
                  <a:moveTo>
                    <a:pt x="4432566" y="0"/>
                  </a:moveTo>
                  <a:lnTo>
                    <a:pt x="0" y="0"/>
                  </a:lnTo>
                  <a:lnTo>
                    <a:pt x="0" y="998766"/>
                  </a:lnTo>
                  <a:lnTo>
                    <a:pt x="4008" y="1018490"/>
                  </a:lnTo>
                  <a:lnTo>
                    <a:pt x="14922" y="1034643"/>
                  </a:lnTo>
                  <a:lnTo>
                    <a:pt x="31075" y="1045557"/>
                  </a:lnTo>
                  <a:lnTo>
                    <a:pt x="50800" y="1049566"/>
                  </a:lnTo>
                  <a:lnTo>
                    <a:pt x="4381766" y="1049566"/>
                  </a:lnTo>
                  <a:lnTo>
                    <a:pt x="4401491" y="1045557"/>
                  </a:lnTo>
                  <a:lnTo>
                    <a:pt x="4417644" y="1034643"/>
                  </a:lnTo>
                  <a:lnTo>
                    <a:pt x="4428558" y="1018490"/>
                  </a:lnTo>
                  <a:lnTo>
                    <a:pt x="4432566" y="998766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1615135"/>
              <a:ext cx="0" cy="1153160"/>
            </a:xfrm>
            <a:custGeom>
              <a:avLst/>
              <a:gdLst/>
              <a:ahLst/>
              <a:cxnLst/>
              <a:rect l="l" t="t" r="r" b="b"/>
              <a:pathLst>
                <a:path h="1153160">
                  <a:moveTo>
                    <a:pt x="0" y="115279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160244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309" y="158974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20309" y="157704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25844" y="715533"/>
            <a:ext cx="4344035" cy="204978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Parameters</a:t>
            </a:r>
            <a:endParaRPr sz="110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325"/>
              </a:spcBef>
            </a:pPr>
            <a:r>
              <a:rPr sz="950" spc="20" dirty="0">
                <a:latin typeface="Trebuchet MS"/>
                <a:cs typeface="Trebuchet MS"/>
              </a:rPr>
              <a:t>Window</a:t>
            </a:r>
            <a:r>
              <a:rPr sz="950" spc="-5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size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15"/>
              </a:spcBef>
            </a:pPr>
            <a:r>
              <a:rPr sz="950" spc="20" dirty="0">
                <a:latin typeface="Trebuchet MS"/>
                <a:cs typeface="Trebuchet MS"/>
              </a:rPr>
              <a:t>Window</a:t>
            </a:r>
            <a:r>
              <a:rPr sz="950" dirty="0">
                <a:latin typeface="Trebuchet MS"/>
                <a:cs typeface="Trebuchet MS"/>
              </a:rPr>
              <a:t> </a:t>
            </a:r>
            <a:r>
              <a:rPr sz="950" spc="40" dirty="0">
                <a:latin typeface="Trebuchet MS"/>
                <a:cs typeface="Trebuchet MS"/>
              </a:rPr>
              <a:t>shape</a:t>
            </a:r>
            <a:r>
              <a:rPr sz="95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-</a:t>
            </a:r>
            <a:r>
              <a:rPr sz="95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rectangular/triangular/other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5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words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window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(filtered):</a:t>
            </a:r>
            <a:r>
              <a:rPr sz="1100" i="1" spc="10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2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words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either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side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of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5" dirty="0">
                <a:solidFill>
                  <a:srgbClr val="3333B2"/>
                </a:solidFill>
                <a:latin typeface="Cambria"/>
                <a:cs typeface="Cambria"/>
              </a:rPr>
              <a:t>the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55" dirty="0">
                <a:solidFill>
                  <a:srgbClr val="3333B2"/>
                </a:solidFill>
                <a:latin typeface="Cambria"/>
                <a:cs typeface="Cambria"/>
              </a:rPr>
              <a:t>target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50" dirty="0">
                <a:solidFill>
                  <a:srgbClr val="3333B2"/>
                </a:solidFill>
                <a:latin typeface="Cambria"/>
                <a:cs typeface="Cambria"/>
              </a:rPr>
              <a:t>word</a:t>
            </a:r>
            <a:endParaRPr sz="1100">
              <a:latin typeface="Cambria"/>
              <a:cs typeface="Cambria"/>
            </a:endParaRPr>
          </a:p>
          <a:p>
            <a:pPr marL="12700" marR="5080" indent="34290">
              <a:lnSpc>
                <a:spcPct val="118900"/>
              </a:lnSpc>
              <a:spcBef>
                <a:spcPts val="204"/>
              </a:spcBef>
            </a:pPr>
            <a:r>
              <a:rPr sz="950" i="1" spc="35" dirty="0">
                <a:solidFill>
                  <a:srgbClr val="00FF00"/>
                </a:solidFill>
                <a:latin typeface="Trebuchet MS"/>
                <a:cs typeface="Trebuchet MS"/>
              </a:rPr>
              <a:t>Suspected </a:t>
            </a:r>
            <a:r>
              <a:rPr sz="950" i="1" spc="5" dirty="0">
                <a:solidFill>
                  <a:srgbClr val="00FF00"/>
                </a:solidFill>
                <a:latin typeface="Trebuchet MS"/>
                <a:cs typeface="Trebuchet MS"/>
              </a:rPr>
              <a:t>communist </a:t>
            </a:r>
            <a:r>
              <a:rPr sz="950" i="1" spc="5" dirty="0">
                <a:solidFill>
                  <a:srgbClr val="FF0000"/>
                </a:solidFill>
                <a:latin typeface="Trebuchet MS"/>
                <a:cs typeface="Trebuchet MS"/>
              </a:rPr>
              <a:t>rebels </a:t>
            </a:r>
            <a:r>
              <a:rPr sz="950" i="1" spc="30" dirty="0">
                <a:solidFill>
                  <a:srgbClr val="FFF200"/>
                </a:solidFill>
                <a:latin typeface="Trebuchet MS"/>
                <a:cs typeface="Trebuchet MS"/>
              </a:rPr>
              <a:t>on </a:t>
            </a:r>
            <a:r>
              <a:rPr sz="950" i="1" spc="45" dirty="0">
                <a:solidFill>
                  <a:srgbClr val="FFF200"/>
                </a:solidFill>
                <a:latin typeface="Trebuchet MS"/>
                <a:cs typeface="Trebuchet MS"/>
              </a:rPr>
              <a:t>4 </a:t>
            </a:r>
            <a:r>
              <a:rPr sz="950" i="1" spc="-10" dirty="0">
                <a:solidFill>
                  <a:srgbClr val="00FF00"/>
                </a:solidFill>
                <a:latin typeface="Trebuchet MS"/>
                <a:cs typeface="Trebuchet MS"/>
              </a:rPr>
              <a:t>July </a:t>
            </a:r>
            <a:r>
              <a:rPr sz="950" i="1" spc="45" dirty="0">
                <a:solidFill>
                  <a:srgbClr val="FFF200"/>
                </a:solidFill>
                <a:latin typeface="Trebuchet MS"/>
                <a:cs typeface="Trebuchet MS"/>
              </a:rPr>
              <a:t>1989 </a:t>
            </a:r>
            <a:r>
              <a:rPr sz="950" i="1" spc="-35" dirty="0">
                <a:solidFill>
                  <a:srgbClr val="00FF00"/>
                </a:solidFill>
                <a:latin typeface="Trebuchet MS"/>
                <a:cs typeface="Trebuchet MS"/>
              </a:rPr>
              <a:t>killed </a:t>
            </a:r>
            <a:r>
              <a:rPr sz="950" i="1" dirty="0">
                <a:latin typeface="Trebuchet MS"/>
                <a:cs typeface="Trebuchet MS"/>
              </a:rPr>
              <a:t>Col. Herminio </a:t>
            </a:r>
            <a:r>
              <a:rPr sz="950" i="1" spc="-35" dirty="0">
                <a:latin typeface="Trebuchet MS"/>
                <a:cs typeface="Trebuchet MS"/>
              </a:rPr>
              <a:t>Taylo, </a:t>
            </a:r>
            <a:r>
              <a:rPr sz="950" i="1" spc="-5" dirty="0">
                <a:latin typeface="Trebuchet MS"/>
                <a:cs typeface="Trebuchet MS"/>
              </a:rPr>
              <a:t>police </a:t>
            </a:r>
            <a:r>
              <a:rPr sz="950" i="1" spc="-275" dirty="0">
                <a:latin typeface="Trebuchet MS"/>
                <a:cs typeface="Trebuchet MS"/>
              </a:rPr>
              <a:t> </a:t>
            </a:r>
            <a:r>
              <a:rPr sz="950" i="1" spc="-20" dirty="0">
                <a:latin typeface="Trebuchet MS"/>
                <a:cs typeface="Trebuchet MS"/>
              </a:rPr>
              <a:t>chief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spc="-40" dirty="0">
                <a:latin typeface="Trebuchet MS"/>
                <a:cs typeface="Trebuchet MS"/>
              </a:rPr>
              <a:t>of</a:t>
            </a:r>
            <a:r>
              <a:rPr sz="950" i="1" spc="-5" dirty="0">
                <a:latin typeface="Trebuchet MS"/>
                <a:cs typeface="Trebuchet MS"/>
              </a:rPr>
              <a:t> </a:t>
            </a:r>
            <a:r>
              <a:rPr sz="950" i="1" spc="-15" dirty="0">
                <a:latin typeface="Trebuchet MS"/>
                <a:cs typeface="Trebuchet MS"/>
              </a:rPr>
              <a:t>Makati,</a:t>
            </a:r>
            <a:r>
              <a:rPr sz="950" i="1" spc="-5" dirty="0">
                <a:latin typeface="Trebuchet MS"/>
                <a:cs typeface="Trebuchet MS"/>
              </a:rPr>
              <a:t> </a:t>
            </a:r>
            <a:r>
              <a:rPr sz="950" i="1" spc="-25" dirty="0">
                <a:latin typeface="Trebuchet MS"/>
                <a:cs typeface="Trebuchet MS"/>
              </a:rPr>
              <a:t>the</a:t>
            </a:r>
            <a:r>
              <a:rPr sz="950" i="1" spc="-5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Philippines</a:t>
            </a:r>
            <a:r>
              <a:rPr sz="950" i="1" spc="-5" dirty="0">
                <a:latin typeface="Trebuchet MS"/>
                <a:cs typeface="Trebuchet MS"/>
              </a:rPr>
              <a:t> </a:t>
            </a:r>
            <a:r>
              <a:rPr sz="950" i="1" spc="-20" dirty="0">
                <a:latin typeface="Trebuchet MS"/>
                <a:cs typeface="Trebuchet MS"/>
              </a:rPr>
              <a:t>major</a:t>
            </a:r>
            <a:r>
              <a:rPr sz="950" i="1" spc="-5" dirty="0">
                <a:latin typeface="Trebuchet MS"/>
                <a:cs typeface="Trebuchet MS"/>
              </a:rPr>
              <a:t> </a:t>
            </a:r>
            <a:r>
              <a:rPr sz="950" i="1" spc="-20" dirty="0">
                <a:latin typeface="Trebuchet MS"/>
                <a:cs typeface="Trebuchet MS"/>
              </a:rPr>
              <a:t>financial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spc="-25" dirty="0">
                <a:latin typeface="Trebuchet MS"/>
                <a:cs typeface="Trebuchet MS"/>
              </a:rPr>
              <a:t>center,</a:t>
            </a:r>
            <a:r>
              <a:rPr sz="950" i="1" spc="-5" dirty="0">
                <a:latin typeface="Trebuchet MS"/>
                <a:cs typeface="Trebuchet MS"/>
              </a:rPr>
              <a:t> </a:t>
            </a:r>
            <a:r>
              <a:rPr sz="950" i="1" spc="-25" dirty="0">
                <a:latin typeface="Trebuchet MS"/>
                <a:cs typeface="Trebuchet MS"/>
              </a:rPr>
              <a:t>in</a:t>
            </a:r>
            <a:r>
              <a:rPr sz="950" i="1" spc="-5" dirty="0">
                <a:latin typeface="Trebuchet MS"/>
                <a:cs typeface="Trebuchet MS"/>
              </a:rPr>
              <a:t> </a:t>
            </a:r>
            <a:r>
              <a:rPr sz="950" i="1" spc="35" dirty="0">
                <a:latin typeface="Trebuchet MS"/>
                <a:cs typeface="Trebuchet MS"/>
              </a:rPr>
              <a:t>an</a:t>
            </a:r>
            <a:r>
              <a:rPr sz="950" i="1" spc="-5" dirty="0">
                <a:latin typeface="Trebuchet MS"/>
                <a:cs typeface="Trebuchet MS"/>
              </a:rPr>
              <a:t> </a:t>
            </a:r>
            <a:r>
              <a:rPr sz="950" i="1" spc="5" dirty="0">
                <a:latin typeface="Trebuchet MS"/>
                <a:cs typeface="Trebuchet MS"/>
              </a:rPr>
              <a:t>escalation</a:t>
            </a:r>
            <a:r>
              <a:rPr sz="950" i="1" spc="-5" dirty="0">
                <a:latin typeface="Trebuchet MS"/>
                <a:cs typeface="Trebuchet MS"/>
              </a:rPr>
              <a:t> </a:t>
            </a:r>
            <a:r>
              <a:rPr sz="950" i="1" spc="-40" dirty="0">
                <a:latin typeface="Trebuchet MS"/>
                <a:cs typeface="Trebuchet MS"/>
              </a:rPr>
              <a:t>of</a:t>
            </a:r>
            <a:r>
              <a:rPr sz="950" i="1" spc="-5" dirty="0">
                <a:latin typeface="Trebuchet MS"/>
                <a:cs typeface="Trebuchet MS"/>
              </a:rPr>
              <a:t> </a:t>
            </a:r>
            <a:r>
              <a:rPr sz="950" i="1" spc="-25" dirty="0">
                <a:latin typeface="Trebuchet MS"/>
                <a:cs typeface="Trebuchet MS"/>
              </a:rPr>
              <a:t>street </a:t>
            </a:r>
            <a:r>
              <a:rPr sz="950" i="1" spc="-275" dirty="0">
                <a:latin typeface="Trebuchet MS"/>
                <a:cs typeface="Trebuchet MS"/>
              </a:rPr>
              <a:t> </a:t>
            </a:r>
            <a:r>
              <a:rPr sz="950" i="1" spc="5" dirty="0">
                <a:latin typeface="Trebuchet MS"/>
                <a:cs typeface="Trebuchet MS"/>
              </a:rPr>
              <a:t>violence </a:t>
            </a:r>
            <a:r>
              <a:rPr sz="950" i="1" spc="20" dirty="0">
                <a:latin typeface="Trebuchet MS"/>
                <a:cs typeface="Trebuchet MS"/>
              </a:rPr>
              <a:t>sweeping </a:t>
            </a:r>
            <a:r>
              <a:rPr sz="950" i="1" spc="-25" dirty="0">
                <a:latin typeface="Trebuchet MS"/>
                <a:cs typeface="Trebuchet MS"/>
              </a:rPr>
              <a:t>the </a:t>
            </a:r>
            <a:r>
              <a:rPr sz="950" i="1" spc="-10" dirty="0">
                <a:latin typeface="Trebuchet MS"/>
                <a:cs typeface="Trebuchet MS"/>
              </a:rPr>
              <a:t>Capitol </a:t>
            </a:r>
            <a:r>
              <a:rPr sz="950" i="1" spc="-5" dirty="0">
                <a:latin typeface="Trebuchet MS"/>
                <a:cs typeface="Trebuchet MS"/>
              </a:rPr>
              <a:t>area. </a:t>
            </a:r>
            <a:r>
              <a:rPr sz="950" i="1" spc="30" dirty="0">
                <a:latin typeface="Trebuchet MS"/>
                <a:cs typeface="Trebuchet MS"/>
              </a:rPr>
              <a:t>The gunmen </a:t>
            </a:r>
            <a:r>
              <a:rPr sz="950" i="1" spc="10" dirty="0">
                <a:latin typeface="Trebuchet MS"/>
                <a:cs typeface="Trebuchet MS"/>
              </a:rPr>
              <a:t>shouted </a:t>
            </a:r>
            <a:r>
              <a:rPr sz="950" i="1" spc="5" dirty="0">
                <a:latin typeface="Trebuchet MS"/>
                <a:cs typeface="Trebuchet MS"/>
              </a:rPr>
              <a:t>references </a:t>
            </a:r>
            <a:r>
              <a:rPr sz="950" i="1" spc="-45" dirty="0">
                <a:latin typeface="Trebuchet MS"/>
                <a:cs typeface="Trebuchet MS"/>
              </a:rPr>
              <a:t>to </a:t>
            </a:r>
            <a:r>
              <a:rPr sz="950" i="1" spc="-25" dirty="0">
                <a:latin typeface="Trebuchet MS"/>
                <a:cs typeface="Trebuchet MS"/>
              </a:rPr>
              <a:t>the 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i="1" spc="-15" dirty="0">
                <a:latin typeface="Trebuchet MS"/>
                <a:cs typeface="Trebuchet MS"/>
              </a:rPr>
              <a:t>rebel </a:t>
            </a:r>
            <a:r>
              <a:rPr sz="950" i="1" spc="40" dirty="0">
                <a:latin typeface="Trebuchet MS"/>
                <a:cs typeface="Trebuchet MS"/>
              </a:rPr>
              <a:t>New </a:t>
            </a:r>
            <a:r>
              <a:rPr sz="950" i="1" spc="5" dirty="0">
                <a:latin typeface="Trebuchet MS"/>
                <a:cs typeface="Trebuchet MS"/>
              </a:rPr>
              <a:t>People’s </a:t>
            </a:r>
            <a:r>
              <a:rPr sz="950" i="1" spc="-25" dirty="0">
                <a:latin typeface="Trebuchet MS"/>
                <a:cs typeface="Trebuchet MS"/>
              </a:rPr>
              <a:t>Army. </a:t>
            </a:r>
            <a:r>
              <a:rPr sz="950" i="1" spc="25" dirty="0">
                <a:latin typeface="Trebuchet MS"/>
                <a:cs typeface="Trebuchet MS"/>
              </a:rPr>
              <a:t>They </a:t>
            </a:r>
            <a:r>
              <a:rPr sz="950" i="1" spc="-40" dirty="0">
                <a:latin typeface="Trebuchet MS"/>
                <a:cs typeface="Trebuchet MS"/>
              </a:rPr>
              <a:t>fled </a:t>
            </a:r>
            <a:r>
              <a:rPr sz="950" i="1" spc="-25" dirty="0">
                <a:latin typeface="Trebuchet MS"/>
                <a:cs typeface="Trebuchet MS"/>
              </a:rPr>
              <a:t>in </a:t>
            </a:r>
            <a:r>
              <a:rPr sz="950" i="1" spc="45" dirty="0">
                <a:latin typeface="Trebuchet MS"/>
                <a:cs typeface="Trebuchet MS"/>
              </a:rPr>
              <a:t>a </a:t>
            </a:r>
            <a:r>
              <a:rPr sz="950" i="1" spc="20" dirty="0">
                <a:latin typeface="Trebuchet MS"/>
                <a:cs typeface="Trebuchet MS"/>
              </a:rPr>
              <a:t>commandeered </a:t>
            </a:r>
            <a:r>
              <a:rPr sz="950" i="1" spc="40" dirty="0">
                <a:latin typeface="Trebuchet MS"/>
                <a:cs typeface="Trebuchet MS"/>
              </a:rPr>
              <a:t>passenger </a:t>
            </a:r>
            <a:r>
              <a:rPr sz="950" i="1" spc="-35" dirty="0">
                <a:latin typeface="Trebuchet MS"/>
                <a:cs typeface="Trebuchet MS"/>
              </a:rPr>
              <a:t>jeep. </a:t>
            </a:r>
            <a:r>
              <a:rPr sz="950" i="1" spc="30" dirty="0">
                <a:latin typeface="Trebuchet MS"/>
                <a:cs typeface="Trebuchet MS"/>
              </a:rPr>
              <a:t>The </a:t>
            </a:r>
            <a:r>
              <a:rPr sz="950" i="1" spc="35" dirty="0">
                <a:latin typeface="Trebuchet MS"/>
                <a:cs typeface="Trebuchet MS"/>
              </a:rPr>
              <a:t> </a:t>
            </a:r>
            <a:r>
              <a:rPr sz="950" i="1" spc="-40" dirty="0">
                <a:latin typeface="Trebuchet MS"/>
                <a:cs typeface="Trebuchet MS"/>
              </a:rPr>
              <a:t>military </a:t>
            </a:r>
            <a:r>
              <a:rPr sz="950" i="1" spc="60" dirty="0">
                <a:solidFill>
                  <a:srgbClr val="00FF00"/>
                </a:solidFill>
                <a:latin typeface="Trebuchet MS"/>
                <a:cs typeface="Trebuchet MS"/>
              </a:rPr>
              <a:t>says </a:t>
            </a:r>
            <a:r>
              <a:rPr sz="950" i="1" spc="5" dirty="0">
                <a:solidFill>
                  <a:srgbClr val="00FF00"/>
                </a:solidFill>
                <a:latin typeface="Trebuchet MS"/>
                <a:cs typeface="Trebuchet MS"/>
              </a:rPr>
              <a:t>communist </a:t>
            </a:r>
            <a:r>
              <a:rPr sz="950" i="1" spc="5" dirty="0">
                <a:solidFill>
                  <a:srgbClr val="FF0000"/>
                </a:solidFill>
                <a:latin typeface="Trebuchet MS"/>
                <a:cs typeface="Trebuchet MS"/>
              </a:rPr>
              <a:t>rebels </a:t>
            </a:r>
            <a:r>
              <a:rPr sz="950" i="1" spc="15" dirty="0">
                <a:solidFill>
                  <a:srgbClr val="FFF200"/>
                </a:solidFill>
                <a:latin typeface="Trebuchet MS"/>
                <a:cs typeface="Trebuchet MS"/>
              </a:rPr>
              <a:t>have </a:t>
            </a:r>
            <a:r>
              <a:rPr sz="950" i="1" spc="-35" dirty="0">
                <a:solidFill>
                  <a:srgbClr val="00FF00"/>
                </a:solidFill>
                <a:latin typeface="Trebuchet MS"/>
                <a:cs typeface="Trebuchet MS"/>
              </a:rPr>
              <a:t>killed </a:t>
            </a:r>
            <a:r>
              <a:rPr sz="950" i="1" spc="15" dirty="0">
                <a:solidFill>
                  <a:srgbClr val="FFF200"/>
                </a:solidFill>
                <a:latin typeface="Trebuchet MS"/>
                <a:cs typeface="Trebuchet MS"/>
              </a:rPr>
              <a:t>up </a:t>
            </a:r>
            <a:r>
              <a:rPr sz="950" i="1" spc="-45" dirty="0">
                <a:solidFill>
                  <a:srgbClr val="FFF200"/>
                </a:solidFill>
                <a:latin typeface="Trebuchet MS"/>
                <a:cs typeface="Trebuchet MS"/>
              </a:rPr>
              <a:t>to </a:t>
            </a:r>
            <a:r>
              <a:rPr sz="950" i="1" spc="45" dirty="0">
                <a:solidFill>
                  <a:srgbClr val="FFF200"/>
                </a:solidFill>
                <a:latin typeface="Trebuchet MS"/>
                <a:cs typeface="Trebuchet MS"/>
              </a:rPr>
              <a:t>65 </a:t>
            </a:r>
            <a:r>
              <a:rPr sz="950" i="1" spc="5" dirty="0">
                <a:solidFill>
                  <a:srgbClr val="00FF00"/>
                </a:solidFill>
                <a:latin typeface="Trebuchet MS"/>
                <a:cs typeface="Trebuchet MS"/>
              </a:rPr>
              <a:t>soldiers </a:t>
            </a:r>
            <a:r>
              <a:rPr sz="950" i="1" spc="30" dirty="0">
                <a:latin typeface="Trebuchet MS"/>
                <a:cs typeface="Trebuchet MS"/>
              </a:rPr>
              <a:t>and </a:t>
            </a:r>
            <a:r>
              <a:rPr sz="950" i="1" spc="-5" dirty="0">
                <a:latin typeface="Trebuchet MS"/>
                <a:cs typeface="Trebuchet MS"/>
              </a:rPr>
              <a:t>police </a:t>
            </a:r>
            <a:r>
              <a:rPr sz="950" i="1" spc="-25" dirty="0">
                <a:latin typeface="Trebuchet MS"/>
                <a:cs typeface="Trebuchet MS"/>
              </a:rPr>
              <a:t>in the 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i="1" spc="-10" dirty="0">
                <a:latin typeface="Trebuchet MS"/>
                <a:cs typeface="Trebuchet MS"/>
              </a:rPr>
              <a:t>Capitol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region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25" dirty="0">
                <a:latin typeface="Trebuchet MS"/>
                <a:cs typeface="Trebuchet MS"/>
              </a:rPr>
              <a:t>since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10" dirty="0">
                <a:latin typeface="Trebuchet MS"/>
                <a:cs typeface="Trebuchet MS"/>
              </a:rPr>
              <a:t>January.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9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19</a:t>
            </a: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30251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Context</a:t>
            </a:r>
            <a:r>
              <a:rPr spc="50" dirty="0"/>
              <a:t> </a:t>
            </a:r>
            <a:r>
              <a:rPr spc="-10" dirty="0"/>
              <a:t>weighting:</a:t>
            </a:r>
            <a:r>
              <a:rPr spc="135" dirty="0"/>
              <a:t> </a:t>
            </a:r>
            <a:r>
              <a:rPr spc="-25" dirty="0"/>
              <a:t>documents</a:t>
            </a:r>
            <a:r>
              <a:rPr spc="50" dirty="0"/>
              <a:t> </a:t>
            </a:r>
            <a:r>
              <a:rPr dirty="0"/>
              <a:t>as</a:t>
            </a:r>
            <a:r>
              <a:rPr spc="50" dirty="0"/>
              <a:t> </a:t>
            </a:r>
            <a:r>
              <a:rPr spc="-30" dirty="0"/>
              <a:t>context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727532"/>
            <a:ext cx="4483735" cy="1447165"/>
            <a:chOff x="87743" y="727532"/>
            <a:chExt cx="4483735" cy="1447165"/>
          </a:xfrm>
        </p:grpSpPr>
        <p:sp>
          <p:nvSpPr>
            <p:cNvPr id="4" name="object 4"/>
            <p:cNvSpPr/>
            <p:nvPr/>
          </p:nvSpPr>
          <p:spPr>
            <a:xfrm>
              <a:off x="87743" y="727532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900557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072500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059800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771779"/>
              <a:ext cx="50749" cy="130072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944829"/>
              <a:ext cx="4432935" cy="1178560"/>
            </a:xfrm>
            <a:custGeom>
              <a:avLst/>
              <a:gdLst/>
              <a:ahLst/>
              <a:cxnLst/>
              <a:rect l="l" t="t" r="r" b="b"/>
              <a:pathLst>
                <a:path w="4432935" h="1178560">
                  <a:moveTo>
                    <a:pt x="4432566" y="0"/>
                  </a:moveTo>
                  <a:lnTo>
                    <a:pt x="0" y="0"/>
                  </a:lnTo>
                  <a:lnTo>
                    <a:pt x="0" y="1127671"/>
                  </a:lnTo>
                  <a:lnTo>
                    <a:pt x="4008" y="1147395"/>
                  </a:lnTo>
                  <a:lnTo>
                    <a:pt x="14922" y="1163548"/>
                  </a:lnTo>
                  <a:lnTo>
                    <a:pt x="31075" y="1174462"/>
                  </a:lnTo>
                  <a:lnTo>
                    <a:pt x="50800" y="1178471"/>
                  </a:lnTo>
                  <a:lnTo>
                    <a:pt x="4381766" y="1178471"/>
                  </a:lnTo>
                  <a:lnTo>
                    <a:pt x="4401491" y="1174462"/>
                  </a:lnTo>
                  <a:lnTo>
                    <a:pt x="4417644" y="1163548"/>
                  </a:lnTo>
                  <a:lnTo>
                    <a:pt x="4428558" y="1147395"/>
                  </a:lnTo>
                  <a:lnTo>
                    <a:pt x="4432566" y="1127671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809866"/>
              <a:ext cx="0" cy="1282065"/>
            </a:xfrm>
            <a:custGeom>
              <a:avLst/>
              <a:gdLst/>
              <a:ahLst/>
              <a:cxnLst/>
              <a:rect l="l" t="t" r="r" b="b"/>
              <a:pathLst>
                <a:path h="1282064">
                  <a:moveTo>
                    <a:pt x="0" y="128168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79716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78446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77176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996784"/>
              <a:ext cx="64757" cy="64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378902"/>
              <a:ext cx="64757" cy="64757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00444" y="670075"/>
            <a:ext cx="4421505" cy="81661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90"/>
              </a:spcBef>
            </a:pP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Indexing</a:t>
            </a:r>
            <a:r>
              <a:rPr sz="1100" i="1" spc="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function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100" dirty="0">
                <a:solidFill>
                  <a:srgbClr val="3333B2"/>
                </a:solidFill>
                <a:latin typeface="Cambria"/>
                <a:cs typeface="Cambria"/>
              </a:rPr>
              <a:t>F:</a:t>
            </a:r>
            <a:r>
              <a:rPr sz="1100" i="1" spc="9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Essential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factors</a:t>
            </a:r>
            <a:endParaRPr sz="1100">
              <a:latin typeface="Cambria"/>
              <a:cs typeface="Cambria"/>
            </a:endParaRPr>
          </a:p>
          <a:p>
            <a:pPr marL="314960">
              <a:lnSpc>
                <a:spcPct val="100000"/>
              </a:lnSpc>
              <a:spcBef>
                <a:spcPts val="290"/>
              </a:spcBef>
            </a:pPr>
            <a:r>
              <a:rPr sz="950" b="1" spc="20" dirty="0">
                <a:latin typeface="Trebuchet MS"/>
                <a:cs typeface="Trebuchet MS"/>
              </a:rPr>
              <a:t>Word</a:t>
            </a:r>
            <a:r>
              <a:rPr sz="950" b="1" spc="-15" dirty="0">
                <a:latin typeface="Trebuchet MS"/>
                <a:cs typeface="Trebuchet MS"/>
              </a:rPr>
              <a:t> </a:t>
            </a:r>
            <a:r>
              <a:rPr sz="950" b="1" spc="15" dirty="0">
                <a:latin typeface="Trebuchet MS"/>
                <a:cs typeface="Trebuchet MS"/>
              </a:rPr>
              <a:t>frequency</a:t>
            </a:r>
            <a:r>
              <a:rPr sz="950" b="1" spc="-15" dirty="0">
                <a:latin typeface="Trebuchet MS"/>
                <a:cs typeface="Trebuchet MS"/>
              </a:rPr>
              <a:t> </a:t>
            </a:r>
            <a:r>
              <a:rPr sz="950" b="1" spc="-5" dirty="0">
                <a:latin typeface="Trebuchet MS"/>
                <a:cs typeface="Trebuchet MS"/>
              </a:rPr>
              <a:t>(</a:t>
            </a:r>
            <a:r>
              <a:rPr sz="1100" i="1" spc="-5" dirty="0">
                <a:latin typeface="Cambria"/>
                <a:cs typeface="Cambria"/>
              </a:rPr>
              <a:t>f</a:t>
            </a:r>
            <a:r>
              <a:rPr sz="1200" i="1" spc="-7" baseline="-10416" dirty="0">
                <a:latin typeface="Cambria"/>
                <a:cs typeface="Cambria"/>
              </a:rPr>
              <a:t>ij</a:t>
            </a:r>
            <a:r>
              <a:rPr sz="950" b="1" spc="-5" dirty="0">
                <a:latin typeface="Trebuchet MS"/>
                <a:cs typeface="Trebuchet MS"/>
              </a:rPr>
              <a:t>):</a:t>
            </a:r>
            <a:r>
              <a:rPr sz="950" b="1" spc="50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How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many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times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appears</a:t>
            </a:r>
            <a:r>
              <a:rPr sz="950" spc="-15" dirty="0">
                <a:latin typeface="Trebuchet MS"/>
                <a:cs typeface="Trebuchet MS"/>
              </a:rPr>
              <a:t> in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document?</a:t>
            </a:r>
            <a:endParaRPr sz="950">
              <a:latin typeface="Trebuchet MS"/>
              <a:cs typeface="Trebuchet MS"/>
            </a:endParaRPr>
          </a:p>
          <a:p>
            <a:pPr marL="314960">
              <a:lnSpc>
                <a:spcPct val="100000"/>
              </a:lnSpc>
              <a:spcBef>
                <a:spcPts val="35"/>
              </a:spcBef>
            </a:pPr>
            <a:r>
              <a:rPr sz="1100" i="1" spc="85" dirty="0">
                <a:latin typeface="Cambria"/>
                <a:cs typeface="Cambria"/>
              </a:rPr>
              <a:t>F</a:t>
            </a:r>
            <a:r>
              <a:rPr sz="1100" i="1" spc="35" dirty="0">
                <a:latin typeface="Cambria"/>
                <a:cs typeface="Cambria"/>
              </a:rPr>
              <a:t> </a:t>
            </a:r>
            <a:r>
              <a:rPr sz="1100" spc="-260" dirty="0">
                <a:latin typeface="Lucida Sans Unicode"/>
                <a:cs typeface="Lucida Sans Unicode"/>
              </a:rPr>
              <a:t>∝</a:t>
            </a:r>
            <a:r>
              <a:rPr sz="1100" spc="-110" dirty="0">
                <a:latin typeface="Lucida Sans Unicode"/>
                <a:cs typeface="Lucida Sans Unicode"/>
              </a:rPr>
              <a:t> </a:t>
            </a:r>
            <a:r>
              <a:rPr sz="1100" i="1" spc="-20" dirty="0">
                <a:latin typeface="Cambria"/>
                <a:cs typeface="Cambria"/>
              </a:rPr>
              <a:t>f</a:t>
            </a:r>
            <a:r>
              <a:rPr sz="1200" i="1" spc="7" baseline="-10416" dirty="0">
                <a:latin typeface="Cambria"/>
                <a:cs typeface="Cambria"/>
              </a:rPr>
              <a:t>ij</a:t>
            </a:r>
            <a:endParaRPr sz="1200" baseline="-10416">
              <a:latin typeface="Cambria"/>
              <a:cs typeface="Cambria"/>
            </a:endParaRPr>
          </a:p>
          <a:p>
            <a:pPr marL="314960">
              <a:lnSpc>
                <a:spcPct val="100000"/>
              </a:lnSpc>
              <a:spcBef>
                <a:spcPts val="335"/>
              </a:spcBef>
            </a:pPr>
            <a:r>
              <a:rPr sz="950" b="1" spc="35" dirty="0">
                <a:latin typeface="Trebuchet MS"/>
                <a:cs typeface="Trebuchet MS"/>
              </a:rPr>
              <a:t>Document</a:t>
            </a:r>
            <a:r>
              <a:rPr sz="950" b="1" spc="-15" dirty="0">
                <a:latin typeface="Trebuchet MS"/>
                <a:cs typeface="Trebuchet MS"/>
              </a:rPr>
              <a:t> </a:t>
            </a:r>
            <a:r>
              <a:rPr sz="950" b="1" spc="20" dirty="0">
                <a:latin typeface="Trebuchet MS"/>
                <a:cs typeface="Trebuchet MS"/>
              </a:rPr>
              <a:t>length</a:t>
            </a:r>
            <a:r>
              <a:rPr sz="950" b="1" spc="-10" dirty="0">
                <a:latin typeface="Trebuchet MS"/>
                <a:cs typeface="Trebuchet MS"/>
              </a:rPr>
              <a:t> (</a:t>
            </a:r>
            <a:r>
              <a:rPr sz="1100" spc="-10" dirty="0">
                <a:latin typeface="Cambria"/>
                <a:cs typeface="Cambria"/>
              </a:rPr>
              <a:t>|</a:t>
            </a:r>
            <a:r>
              <a:rPr sz="1100" i="1" spc="-10" dirty="0">
                <a:latin typeface="Cambria"/>
                <a:cs typeface="Cambria"/>
              </a:rPr>
              <a:t>D</a:t>
            </a:r>
            <a:r>
              <a:rPr sz="1200" i="1" spc="-15" baseline="-10416" dirty="0">
                <a:latin typeface="Cambria"/>
                <a:cs typeface="Cambria"/>
              </a:rPr>
              <a:t>i</a:t>
            </a:r>
            <a:r>
              <a:rPr sz="1100" spc="-10" dirty="0">
                <a:latin typeface="Cambria"/>
                <a:cs typeface="Cambria"/>
              </a:rPr>
              <a:t>|</a:t>
            </a:r>
            <a:r>
              <a:rPr sz="950" b="1" spc="-10" dirty="0">
                <a:latin typeface="Trebuchet MS"/>
                <a:cs typeface="Trebuchet MS"/>
              </a:rPr>
              <a:t>):</a:t>
            </a:r>
            <a:r>
              <a:rPr sz="950" b="1" spc="60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How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many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words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appear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in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document?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2932" y="1467015"/>
            <a:ext cx="2444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85" dirty="0">
                <a:latin typeface="Cambria"/>
                <a:cs typeface="Cambria"/>
              </a:rPr>
              <a:t>F</a:t>
            </a:r>
            <a:r>
              <a:rPr sz="1100" i="1" spc="-35" dirty="0">
                <a:latin typeface="Cambria"/>
                <a:cs typeface="Cambria"/>
              </a:rPr>
              <a:t> </a:t>
            </a:r>
            <a:r>
              <a:rPr sz="1100" spc="-260" dirty="0">
                <a:latin typeface="Lucida Sans Unicode"/>
                <a:cs typeface="Lucida Sans Unicode"/>
              </a:rPr>
              <a:t>∝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0826" y="1449755"/>
            <a:ext cx="762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80542" y="1583626"/>
            <a:ext cx="156845" cy="0"/>
          </a:xfrm>
          <a:custGeom>
            <a:avLst/>
            <a:gdLst/>
            <a:ahLst/>
            <a:cxnLst/>
            <a:rect l="l" t="t" r="r" b="b"/>
            <a:pathLst>
              <a:path w="156844">
                <a:moveTo>
                  <a:pt x="0" y="0"/>
                </a:moveTo>
                <a:lnTo>
                  <a:pt x="15657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42442" y="1553425"/>
            <a:ext cx="24574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800" spc="5" dirty="0">
                <a:latin typeface="Cambria"/>
                <a:cs typeface="Cambria"/>
              </a:rPr>
              <a:t>|</a:t>
            </a:r>
            <a:r>
              <a:rPr sz="800" i="1" spc="5" dirty="0">
                <a:latin typeface="Cambria"/>
                <a:cs typeface="Cambria"/>
              </a:rPr>
              <a:t>D</a:t>
            </a:r>
            <a:r>
              <a:rPr sz="900" i="1" spc="7" baseline="-9259" dirty="0">
                <a:latin typeface="Cambria"/>
                <a:cs typeface="Cambria"/>
              </a:rPr>
              <a:t>i</a:t>
            </a:r>
            <a:r>
              <a:rPr sz="800" spc="5" dirty="0">
                <a:latin typeface="Cambria"/>
                <a:cs typeface="Cambria"/>
              </a:rPr>
              <a:t>|</a:t>
            </a:r>
            <a:endParaRPr sz="800">
              <a:latin typeface="Cambria"/>
              <a:cs typeface="Cambria"/>
            </a:endParaRPr>
          </a:p>
        </p:txBody>
      </p:sp>
      <p:pic>
        <p:nvPicPr>
          <p:cNvPr id="21" name="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1597" y="1761007"/>
            <a:ext cx="64757" cy="64757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377532" y="1677047"/>
            <a:ext cx="37636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950" b="1" spc="35" dirty="0">
                <a:latin typeface="Trebuchet MS"/>
                <a:cs typeface="Trebuchet MS"/>
              </a:rPr>
              <a:t>Document</a:t>
            </a:r>
            <a:r>
              <a:rPr sz="950" b="1" spc="-15" dirty="0">
                <a:latin typeface="Trebuchet MS"/>
                <a:cs typeface="Trebuchet MS"/>
              </a:rPr>
              <a:t> </a:t>
            </a:r>
            <a:r>
              <a:rPr sz="950" b="1" spc="15" dirty="0">
                <a:latin typeface="Trebuchet MS"/>
                <a:cs typeface="Trebuchet MS"/>
              </a:rPr>
              <a:t>frequency</a:t>
            </a:r>
            <a:r>
              <a:rPr sz="950" b="1" spc="-15" dirty="0">
                <a:latin typeface="Trebuchet MS"/>
                <a:cs typeface="Trebuchet MS"/>
              </a:rPr>
              <a:t> </a:t>
            </a:r>
            <a:r>
              <a:rPr sz="950" b="1" spc="-5" dirty="0">
                <a:latin typeface="Trebuchet MS"/>
                <a:cs typeface="Trebuchet MS"/>
              </a:rPr>
              <a:t>(</a:t>
            </a:r>
            <a:r>
              <a:rPr sz="1100" i="1" spc="-5" dirty="0">
                <a:latin typeface="Cambria"/>
                <a:cs typeface="Cambria"/>
              </a:rPr>
              <a:t>N</a:t>
            </a:r>
            <a:r>
              <a:rPr sz="1200" i="1" spc="-7" baseline="-10416" dirty="0">
                <a:latin typeface="Cambria"/>
                <a:cs typeface="Cambria"/>
              </a:rPr>
              <a:t>j</a:t>
            </a:r>
            <a:r>
              <a:rPr sz="950" b="1" spc="-5" dirty="0">
                <a:latin typeface="Trebuchet MS"/>
                <a:cs typeface="Trebuchet MS"/>
              </a:rPr>
              <a:t>):</a:t>
            </a:r>
            <a:r>
              <a:rPr sz="950" b="1" spc="5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Number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documents</a:t>
            </a:r>
            <a:r>
              <a:rPr sz="950" spc="-15" dirty="0">
                <a:latin typeface="Trebuchet MS"/>
                <a:cs typeface="Trebuchet MS"/>
              </a:rPr>
              <a:t> in </a:t>
            </a:r>
            <a:r>
              <a:rPr sz="950" dirty="0">
                <a:latin typeface="Trebuchet MS"/>
                <a:cs typeface="Trebuchet MS"/>
              </a:rPr>
              <a:t>which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377532" y="1849120"/>
            <a:ext cx="9404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950" spc="30" dirty="0">
                <a:latin typeface="Trebuchet MS"/>
                <a:cs typeface="Trebuchet MS"/>
              </a:rPr>
              <a:t>appear</a:t>
            </a:r>
            <a:r>
              <a:rPr sz="950" spc="10" dirty="0">
                <a:latin typeface="Trebuchet MS"/>
                <a:cs typeface="Trebuchet MS"/>
              </a:rPr>
              <a:t>s</a:t>
            </a:r>
            <a:r>
              <a:rPr sz="950" spc="-80" dirty="0">
                <a:latin typeface="Trebuchet MS"/>
                <a:cs typeface="Trebuchet MS"/>
              </a:rPr>
              <a:t>.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1100" i="1" spc="85" dirty="0">
                <a:latin typeface="Cambria"/>
                <a:cs typeface="Cambria"/>
              </a:rPr>
              <a:t>F</a:t>
            </a:r>
            <a:r>
              <a:rPr sz="1100" i="1" spc="35" dirty="0">
                <a:latin typeface="Cambria"/>
                <a:cs typeface="Cambria"/>
              </a:rPr>
              <a:t> </a:t>
            </a:r>
            <a:r>
              <a:rPr sz="1100" spc="-260" dirty="0">
                <a:latin typeface="Lucida Sans Unicode"/>
                <a:cs typeface="Lucida Sans Unicode"/>
              </a:rPr>
              <a:t>∝</a:t>
            </a:r>
            <a:r>
              <a:rPr sz="1100" spc="10" dirty="0">
                <a:latin typeface="Lucida Sans Unicode"/>
                <a:cs typeface="Lucida Sans Unicode"/>
              </a:rPr>
              <a:t> </a:t>
            </a:r>
            <a:r>
              <a:rPr sz="1200" u="sng" spc="-44" baseline="312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7" baseline="312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1200" baseline="312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68615" y="1934248"/>
            <a:ext cx="1651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800" i="1" dirty="0">
                <a:latin typeface="Cambria"/>
                <a:cs typeface="Cambria"/>
              </a:rPr>
              <a:t>N</a:t>
            </a:r>
            <a:r>
              <a:rPr sz="900" i="1" baseline="-9259" dirty="0">
                <a:latin typeface="Cambria"/>
                <a:cs typeface="Cambria"/>
              </a:rPr>
              <a:t>j</a:t>
            </a:r>
            <a:endParaRPr sz="900" baseline="-9259">
              <a:latin typeface="Cambria"/>
              <a:cs typeface="Cambri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7743" y="2275230"/>
            <a:ext cx="4432935" cy="186055"/>
          </a:xfrm>
          <a:custGeom>
            <a:avLst/>
            <a:gdLst/>
            <a:ahLst/>
            <a:cxnLst/>
            <a:rect l="l" t="t" r="r" b="b"/>
            <a:pathLst>
              <a:path w="4432935" h="186055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799"/>
                </a:lnTo>
                <a:lnTo>
                  <a:pt x="0" y="185673"/>
                </a:lnTo>
                <a:lnTo>
                  <a:pt x="4432566" y="185673"/>
                </a:lnTo>
                <a:lnTo>
                  <a:pt x="4432566" y="50799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25844" y="2256015"/>
            <a:ext cx="12884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25" dirty="0">
                <a:solidFill>
                  <a:srgbClr val="007F00"/>
                </a:solidFill>
                <a:latin typeface="Cambria"/>
                <a:cs typeface="Cambria"/>
              </a:rPr>
              <a:t>Indexing</a:t>
            </a:r>
            <a:r>
              <a:rPr sz="1100" i="1" spc="15" dirty="0">
                <a:solidFill>
                  <a:srgbClr val="007F00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007F00"/>
                </a:solidFill>
                <a:latin typeface="Cambria"/>
                <a:cs typeface="Cambria"/>
              </a:rPr>
              <a:t>Weight:</a:t>
            </a:r>
            <a:r>
              <a:rPr sz="1100" i="1" spc="80" dirty="0">
                <a:solidFill>
                  <a:srgbClr val="007F00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007F00"/>
                </a:solidFill>
                <a:latin typeface="Cambria"/>
                <a:cs typeface="Cambria"/>
              </a:rPr>
              <a:t>tf-Idf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7743" y="2319453"/>
            <a:ext cx="4483735" cy="612140"/>
            <a:chOff x="87743" y="2319453"/>
            <a:chExt cx="4483735" cy="612140"/>
          </a:xfrm>
        </p:grpSpPr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7744" y="2448242"/>
              <a:ext cx="4432566" cy="5060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544" y="2829547"/>
              <a:ext cx="101599" cy="10160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816847"/>
              <a:ext cx="4381715" cy="11430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20311" y="2319464"/>
              <a:ext cx="50749" cy="510082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87743" y="2492514"/>
              <a:ext cx="4432935" cy="387985"/>
            </a:xfrm>
            <a:custGeom>
              <a:avLst/>
              <a:gdLst/>
              <a:ahLst/>
              <a:cxnLst/>
              <a:rect l="l" t="t" r="r" b="b"/>
              <a:pathLst>
                <a:path w="4432935" h="387985">
                  <a:moveTo>
                    <a:pt x="4432566" y="0"/>
                  </a:moveTo>
                  <a:lnTo>
                    <a:pt x="0" y="0"/>
                  </a:lnTo>
                  <a:lnTo>
                    <a:pt x="0" y="337032"/>
                  </a:lnTo>
                  <a:lnTo>
                    <a:pt x="4008" y="356757"/>
                  </a:lnTo>
                  <a:lnTo>
                    <a:pt x="14922" y="372910"/>
                  </a:lnTo>
                  <a:lnTo>
                    <a:pt x="31075" y="383824"/>
                  </a:lnTo>
                  <a:lnTo>
                    <a:pt x="50800" y="387832"/>
                  </a:lnTo>
                  <a:lnTo>
                    <a:pt x="4381766" y="387832"/>
                  </a:lnTo>
                  <a:lnTo>
                    <a:pt x="4401491" y="383824"/>
                  </a:lnTo>
                  <a:lnTo>
                    <a:pt x="4417644" y="372910"/>
                  </a:lnTo>
                  <a:lnTo>
                    <a:pt x="4428558" y="356757"/>
                  </a:lnTo>
                  <a:lnTo>
                    <a:pt x="4432566" y="337032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520309" y="2357551"/>
              <a:ext cx="0" cy="491490"/>
            </a:xfrm>
            <a:custGeom>
              <a:avLst/>
              <a:gdLst/>
              <a:ahLst/>
              <a:cxnLst/>
              <a:rect l="l" t="t" r="r" b="b"/>
              <a:pathLst>
                <a:path h="491489">
                  <a:moveTo>
                    <a:pt x="0" y="49104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520309" y="234485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520309" y="233215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520309" y="231945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1597" y="2570315"/>
              <a:ext cx="64757" cy="64757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441451" y="2544457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5" dirty="0">
                <a:latin typeface="Cambria"/>
                <a:cs typeface="Cambria"/>
              </a:rPr>
              <a:t>ij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67219" y="2469095"/>
            <a:ext cx="9334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u="sng" spc="-1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N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31151" y="2571483"/>
            <a:ext cx="1651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800" i="1" dirty="0">
                <a:latin typeface="Cambria"/>
                <a:cs typeface="Cambria"/>
              </a:rPr>
              <a:t>N</a:t>
            </a:r>
            <a:r>
              <a:rPr sz="900" i="1" baseline="-9259" dirty="0">
                <a:latin typeface="Cambria"/>
                <a:cs typeface="Cambria"/>
              </a:rPr>
              <a:t>j</a:t>
            </a:r>
            <a:endParaRPr sz="900" baseline="-9259">
              <a:latin typeface="Cambria"/>
              <a:cs typeface="Cambri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02932" y="2486355"/>
            <a:ext cx="36988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20" dirty="0">
                <a:latin typeface="Cambria"/>
                <a:cs typeface="Cambria"/>
              </a:rPr>
              <a:t>f  </a:t>
            </a:r>
            <a:r>
              <a:rPr sz="1100" i="1" spc="-8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∗</a:t>
            </a:r>
            <a:r>
              <a:rPr sz="1100" spc="-95" dirty="0">
                <a:latin typeface="Cambria"/>
                <a:cs typeface="Cambria"/>
              </a:rPr>
              <a:t> </a:t>
            </a:r>
            <a:r>
              <a:rPr sz="1100" i="1" spc="-5" dirty="0">
                <a:latin typeface="Cambria"/>
                <a:cs typeface="Cambria"/>
              </a:rPr>
              <a:t>l</a:t>
            </a:r>
            <a:r>
              <a:rPr sz="1100" i="1" spc="-20" dirty="0">
                <a:latin typeface="Cambria"/>
                <a:cs typeface="Cambria"/>
              </a:rPr>
              <a:t>o</a:t>
            </a:r>
            <a:r>
              <a:rPr sz="1100" i="1" spc="-30" dirty="0">
                <a:latin typeface="Cambria"/>
                <a:cs typeface="Cambria"/>
              </a:rPr>
              <a:t>g</a:t>
            </a:r>
            <a:r>
              <a:rPr sz="1100" spc="-80" dirty="0">
                <a:latin typeface="Verdana"/>
                <a:cs typeface="Verdana"/>
              </a:rPr>
              <a:t>(</a:t>
            </a:r>
            <a:r>
              <a:rPr sz="1100" dirty="0">
                <a:latin typeface="Verdana"/>
                <a:cs typeface="Verdana"/>
              </a:rPr>
              <a:t>  </a:t>
            </a:r>
            <a:r>
              <a:rPr sz="1100" spc="-175" dirty="0">
                <a:latin typeface="Verdana"/>
                <a:cs typeface="Verdana"/>
              </a:rPr>
              <a:t> </a:t>
            </a:r>
            <a:r>
              <a:rPr sz="1100" spc="-80" dirty="0">
                <a:latin typeface="Verdana"/>
                <a:cs typeface="Verdana"/>
              </a:rPr>
              <a:t>)</a:t>
            </a:r>
            <a:r>
              <a:rPr sz="1100" spc="-114" dirty="0">
                <a:latin typeface="Verdana"/>
                <a:cs typeface="Verdana"/>
              </a:rPr>
              <a:t> </a:t>
            </a:r>
            <a:r>
              <a:rPr sz="950" spc="-110" dirty="0">
                <a:latin typeface="Trebuchet MS"/>
                <a:cs typeface="Trebuchet MS"/>
              </a:rPr>
              <a:t>f</a:t>
            </a:r>
            <a:r>
              <a:rPr sz="950" spc="-5" dirty="0">
                <a:latin typeface="Trebuchet MS"/>
                <a:cs typeface="Trebuchet MS"/>
              </a:rPr>
              <a:t>or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each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45" dirty="0">
                <a:latin typeface="Trebuchet MS"/>
                <a:cs typeface="Trebuchet MS"/>
              </a:rPr>
              <a:t>te</a:t>
            </a:r>
            <a:r>
              <a:rPr sz="950" spc="-15" dirty="0">
                <a:latin typeface="Trebuchet MS"/>
                <a:cs typeface="Trebuchet MS"/>
              </a:rPr>
              <a:t>r</a:t>
            </a:r>
            <a:r>
              <a:rPr sz="950" spc="-25" dirty="0">
                <a:latin typeface="Trebuchet MS"/>
                <a:cs typeface="Trebuchet MS"/>
              </a:rPr>
              <a:t>m,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no</a:t>
            </a:r>
            <a:r>
              <a:rPr sz="950" spc="25" dirty="0">
                <a:latin typeface="Trebuchet MS"/>
                <a:cs typeface="Trebuchet MS"/>
              </a:rPr>
              <a:t>r</a:t>
            </a:r>
            <a:r>
              <a:rPr sz="950" dirty="0">
                <a:latin typeface="Trebuchet MS"/>
                <a:cs typeface="Trebuchet MS"/>
              </a:rPr>
              <a:t>mali</a:t>
            </a:r>
            <a:r>
              <a:rPr sz="950" spc="-15" dirty="0">
                <a:latin typeface="Trebuchet MS"/>
                <a:cs typeface="Trebuchet MS"/>
              </a:rPr>
              <a:t>z</a:t>
            </a:r>
            <a:r>
              <a:rPr sz="950" spc="25" dirty="0">
                <a:latin typeface="Trebuchet MS"/>
                <a:cs typeface="Trebuchet MS"/>
              </a:rPr>
              <a:t>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weight</a:t>
            </a:r>
            <a:r>
              <a:rPr sz="950" spc="-15" dirty="0">
                <a:latin typeface="Trebuchet MS"/>
                <a:cs typeface="Trebuchet MS"/>
              </a:rPr>
              <a:t> in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document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with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77532" y="2658427"/>
            <a:ext cx="11557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950" spc="5" dirty="0">
                <a:latin typeface="Trebuchet MS"/>
                <a:cs typeface="Trebuchet MS"/>
              </a:rPr>
              <a:t>respect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30" dirty="0">
                <a:latin typeface="Cambria"/>
                <a:cs typeface="Cambria"/>
              </a:rPr>
              <a:t>L</a:t>
            </a:r>
            <a:r>
              <a:rPr sz="1200" spc="60" baseline="-10416" dirty="0">
                <a:latin typeface="Times New Roman"/>
                <a:cs typeface="Times New Roman"/>
              </a:rPr>
              <a:t>2</a:t>
            </a:r>
            <a:r>
              <a:rPr sz="950" spc="-5" dirty="0">
                <a:latin typeface="Trebuchet MS"/>
                <a:cs typeface="Trebuchet MS"/>
              </a:rPr>
              <a:t>-no</a:t>
            </a:r>
            <a:r>
              <a:rPr sz="950" spc="15" dirty="0">
                <a:latin typeface="Trebuchet MS"/>
                <a:cs typeface="Trebuchet MS"/>
              </a:rPr>
              <a:t>r</a:t>
            </a:r>
            <a:r>
              <a:rPr sz="950" spc="-25" dirty="0">
                <a:latin typeface="Trebuchet MS"/>
                <a:cs typeface="Trebuchet MS"/>
              </a:rPr>
              <a:t>m.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317426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10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19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6847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Context</a:t>
            </a:r>
            <a:r>
              <a:rPr spc="40" dirty="0"/>
              <a:t> </a:t>
            </a:r>
            <a:r>
              <a:rPr spc="-10" dirty="0"/>
              <a:t>weighting:</a:t>
            </a:r>
            <a:r>
              <a:rPr spc="130" dirty="0"/>
              <a:t> </a:t>
            </a:r>
            <a:r>
              <a:rPr spc="-25" dirty="0"/>
              <a:t>words</a:t>
            </a:r>
            <a:r>
              <a:rPr spc="45" dirty="0"/>
              <a:t> </a:t>
            </a:r>
            <a:r>
              <a:rPr dirty="0"/>
              <a:t>as</a:t>
            </a:r>
            <a:r>
              <a:rPr spc="45" dirty="0"/>
              <a:t> </a:t>
            </a:r>
            <a:r>
              <a:rPr spc="-30" dirty="0"/>
              <a:t>context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730618"/>
            <a:ext cx="4483735" cy="850265"/>
            <a:chOff x="87743" y="730618"/>
            <a:chExt cx="4483735" cy="850265"/>
          </a:xfrm>
        </p:grpSpPr>
        <p:sp>
          <p:nvSpPr>
            <p:cNvPr id="4" name="object 4"/>
            <p:cNvSpPr/>
            <p:nvPr/>
          </p:nvSpPr>
          <p:spPr>
            <a:xfrm>
              <a:off x="87743" y="730618"/>
              <a:ext cx="4432935" cy="176530"/>
            </a:xfrm>
            <a:custGeom>
              <a:avLst/>
              <a:gdLst/>
              <a:ahLst/>
              <a:cxnLst/>
              <a:rect l="l" t="t" r="r" b="b"/>
              <a:pathLst>
                <a:path w="4432935" h="17653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894283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478788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466088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774852"/>
              <a:ext cx="50749" cy="70393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938568"/>
              <a:ext cx="4432935" cy="591185"/>
            </a:xfrm>
            <a:custGeom>
              <a:avLst/>
              <a:gdLst/>
              <a:ahLst/>
              <a:cxnLst/>
              <a:rect l="l" t="t" r="r" b="b"/>
              <a:pathLst>
                <a:path w="4432935" h="591185">
                  <a:moveTo>
                    <a:pt x="4432566" y="0"/>
                  </a:moveTo>
                  <a:lnTo>
                    <a:pt x="0" y="0"/>
                  </a:lnTo>
                  <a:lnTo>
                    <a:pt x="0" y="540219"/>
                  </a:lnTo>
                  <a:lnTo>
                    <a:pt x="4008" y="559944"/>
                  </a:lnTo>
                  <a:lnTo>
                    <a:pt x="14922" y="576097"/>
                  </a:lnTo>
                  <a:lnTo>
                    <a:pt x="31075" y="587011"/>
                  </a:lnTo>
                  <a:lnTo>
                    <a:pt x="50800" y="591019"/>
                  </a:lnTo>
                  <a:lnTo>
                    <a:pt x="4381766" y="591019"/>
                  </a:lnTo>
                  <a:lnTo>
                    <a:pt x="4401491" y="587011"/>
                  </a:lnTo>
                  <a:lnTo>
                    <a:pt x="4417644" y="576097"/>
                  </a:lnTo>
                  <a:lnTo>
                    <a:pt x="4428558" y="559944"/>
                  </a:lnTo>
                  <a:lnTo>
                    <a:pt x="4432566" y="540219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812952"/>
              <a:ext cx="0" cy="685165"/>
            </a:xfrm>
            <a:custGeom>
              <a:avLst/>
              <a:gdLst/>
              <a:ahLst/>
              <a:cxnLst/>
              <a:rect l="l" t="t" r="r" b="b"/>
              <a:pathLst>
                <a:path h="685165">
                  <a:moveTo>
                    <a:pt x="0" y="68488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80025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78755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77485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25844" y="634423"/>
            <a:ext cx="930275" cy="48768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basic</a:t>
            </a:r>
            <a:r>
              <a:rPr sz="1100" i="1" spc="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intuition</a:t>
            </a:r>
            <a:endParaRPr sz="1100">
              <a:latin typeface="Cambria"/>
              <a:cs typeface="Cambria"/>
            </a:endParaRPr>
          </a:p>
          <a:p>
            <a:pPr marL="88265">
              <a:lnSpc>
                <a:spcPct val="100000"/>
              </a:lnSpc>
              <a:spcBef>
                <a:spcPts val="575"/>
              </a:spcBef>
              <a:tabLst>
                <a:tab pos="578485" algn="l"/>
              </a:tabLst>
            </a:pPr>
            <a:r>
              <a:rPr sz="950" spc="-10" dirty="0">
                <a:latin typeface="Trebuchet MS"/>
                <a:cs typeface="Trebuchet MS"/>
              </a:rPr>
              <a:t>w</a:t>
            </a:r>
            <a:r>
              <a:rPr sz="950" spc="10" dirty="0">
                <a:latin typeface="Trebuchet MS"/>
                <a:cs typeface="Trebuchet MS"/>
              </a:rPr>
              <a:t>ord1</a:t>
            </a:r>
            <a:r>
              <a:rPr sz="950" dirty="0">
                <a:latin typeface="Trebuchet MS"/>
                <a:cs typeface="Trebuchet MS"/>
              </a:rPr>
              <a:t>	</a:t>
            </a:r>
            <a:r>
              <a:rPr sz="950" spc="-10" dirty="0">
                <a:latin typeface="Trebuchet MS"/>
                <a:cs typeface="Trebuchet MS"/>
              </a:rPr>
              <a:t>w</a:t>
            </a:r>
            <a:r>
              <a:rPr sz="950" spc="10" dirty="0">
                <a:latin typeface="Trebuchet MS"/>
                <a:cs typeface="Trebuchet MS"/>
              </a:rPr>
              <a:t>ord2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85179" y="946937"/>
            <a:ext cx="49720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15" dirty="0">
                <a:latin typeface="Trebuchet MS"/>
                <a:cs typeface="Trebuchet MS"/>
              </a:rPr>
              <a:t>freq(1,2)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22338" y="946937"/>
            <a:ext cx="39306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15" dirty="0">
                <a:latin typeface="Trebuchet MS"/>
                <a:cs typeface="Trebuchet MS"/>
              </a:rPr>
              <a:t>freq(1)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24708" y="946937"/>
            <a:ext cx="39306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15" dirty="0">
                <a:latin typeface="Trebuchet MS"/>
                <a:cs typeface="Trebuchet MS"/>
              </a:rPr>
              <a:t>freq(2)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38544" y="1138478"/>
            <a:ext cx="3142615" cy="0"/>
          </a:xfrm>
          <a:custGeom>
            <a:avLst/>
            <a:gdLst/>
            <a:ahLst/>
            <a:cxnLst/>
            <a:rect l="l" t="t" r="r" b="b"/>
            <a:pathLst>
              <a:path w="3142615">
                <a:moveTo>
                  <a:pt x="0" y="0"/>
                </a:moveTo>
                <a:lnTo>
                  <a:pt x="314206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01764" y="1101630"/>
            <a:ext cx="233679" cy="369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8900"/>
              </a:lnSpc>
              <a:spcBef>
                <a:spcPts val="90"/>
              </a:spcBef>
            </a:pPr>
            <a:r>
              <a:rPr sz="950" spc="35" dirty="0">
                <a:latin typeface="Trebuchet MS"/>
                <a:cs typeface="Trebuchet MS"/>
              </a:rPr>
              <a:t>dog  dog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91915" y="1101630"/>
            <a:ext cx="767080" cy="369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8900"/>
              </a:lnSpc>
              <a:spcBef>
                <a:spcPts val="90"/>
              </a:spcBef>
            </a:pPr>
            <a:r>
              <a:rPr sz="950" spc="10" dirty="0">
                <a:latin typeface="Trebuchet MS"/>
                <a:cs typeface="Trebuchet MS"/>
              </a:rPr>
              <a:t>small 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domesticated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48421" y="1101630"/>
            <a:ext cx="1369060" cy="36957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  <a:tabLst>
                <a:tab pos="372110" algn="l"/>
                <a:tab pos="905510" algn="l"/>
              </a:tabLst>
            </a:pPr>
            <a:r>
              <a:rPr sz="950" spc="45" dirty="0">
                <a:latin typeface="Trebuchet MS"/>
                <a:cs typeface="Trebuchet MS"/>
              </a:rPr>
              <a:t>855	</a:t>
            </a:r>
            <a:r>
              <a:rPr sz="950" spc="25" dirty="0">
                <a:latin typeface="Trebuchet MS"/>
                <a:cs typeface="Trebuchet MS"/>
              </a:rPr>
              <a:t>33,338	</a:t>
            </a:r>
            <a:r>
              <a:rPr sz="950" spc="30" dirty="0">
                <a:latin typeface="Trebuchet MS"/>
                <a:cs typeface="Trebuchet MS"/>
              </a:rPr>
              <a:t>490,580</a:t>
            </a:r>
            <a:endParaRPr sz="950" dirty="0">
              <a:latin typeface="Trebuchet MS"/>
              <a:cs typeface="Trebuchet MS"/>
            </a:endParaRPr>
          </a:p>
          <a:p>
            <a:pPr marL="81915">
              <a:lnSpc>
                <a:spcPct val="100000"/>
              </a:lnSpc>
              <a:spcBef>
                <a:spcPts val="215"/>
              </a:spcBef>
              <a:tabLst>
                <a:tab pos="372110" algn="l"/>
                <a:tab pos="1148080" algn="l"/>
              </a:tabLst>
            </a:pPr>
            <a:r>
              <a:rPr sz="950" spc="45" dirty="0">
                <a:latin typeface="Trebuchet MS"/>
                <a:cs typeface="Trebuchet MS"/>
              </a:rPr>
              <a:t>29	</a:t>
            </a:r>
            <a:r>
              <a:rPr sz="950" spc="25" dirty="0">
                <a:latin typeface="Trebuchet MS"/>
                <a:cs typeface="Trebuchet MS"/>
              </a:rPr>
              <a:t>33,338	</a:t>
            </a:r>
            <a:r>
              <a:rPr sz="950" spc="45" dirty="0">
                <a:latin typeface="Trebuchet MS"/>
                <a:cs typeface="Trebuchet MS"/>
              </a:rPr>
              <a:t>918</a:t>
            </a:r>
            <a:endParaRPr sz="950" dirty="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317426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11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19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6847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Context</a:t>
            </a:r>
            <a:r>
              <a:rPr spc="40" dirty="0"/>
              <a:t> </a:t>
            </a:r>
            <a:r>
              <a:rPr spc="-10" dirty="0"/>
              <a:t>weighting:</a:t>
            </a:r>
            <a:r>
              <a:rPr spc="130" dirty="0"/>
              <a:t> </a:t>
            </a:r>
            <a:r>
              <a:rPr spc="-25" dirty="0"/>
              <a:t>words</a:t>
            </a:r>
            <a:r>
              <a:rPr spc="45" dirty="0"/>
              <a:t> </a:t>
            </a:r>
            <a:r>
              <a:rPr dirty="0"/>
              <a:t>as</a:t>
            </a:r>
            <a:r>
              <a:rPr spc="45" dirty="0"/>
              <a:t> </a:t>
            </a:r>
            <a:r>
              <a:rPr spc="-30" dirty="0"/>
              <a:t>context</a:t>
            </a:r>
          </a:p>
        </p:txBody>
      </p:sp>
      <p:sp>
        <p:nvSpPr>
          <p:cNvPr id="3" name="object 3"/>
          <p:cNvSpPr/>
          <p:nvPr/>
        </p:nvSpPr>
        <p:spPr>
          <a:xfrm>
            <a:off x="87743" y="730618"/>
            <a:ext cx="4432935" cy="176530"/>
          </a:xfrm>
          <a:custGeom>
            <a:avLst/>
            <a:gdLst/>
            <a:ahLst/>
            <a:cxnLst/>
            <a:rect l="l" t="t" r="r" b="b"/>
            <a:pathLst>
              <a:path w="4432935" h="176530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6314"/>
                </a:lnTo>
                <a:lnTo>
                  <a:pt x="4432566" y="17631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5844" y="711403"/>
            <a:ext cx="8223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basic</a:t>
            </a: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intuition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7743" y="774852"/>
            <a:ext cx="4483735" cy="805815"/>
            <a:chOff x="87743" y="774852"/>
            <a:chExt cx="4483735" cy="80581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894283"/>
              <a:ext cx="4432566" cy="5060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478788"/>
              <a:ext cx="101599" cy="1016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466088"/>
              <a:ext cx="4381715" cy="114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774852"/>
              <a:ext cx="50749" cy="70393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7743" y="938568"/>
              <a:ext cx="4432935" cy="591185"/>
            </a:xfrm>
            <a:custGeom>
              <a:avLst/>
              <a:gdLst/>
              <a:ahLst/>
              <a:cxnLst/>
              <a:rect l="l" t="t" r="r" b="b"/>
              <a:pathLst>
                <a:path w="4432935" h="591185">
                  <a:moveTo>
                    <a:pt x="4432566" y="0"/>
                  </a:moveTo>
                  <a:lnTo>
                    <a:pt x="0" y="0"/>
                  </a:lnTo>
                  <a:lnTo>
                    <a:pt x="0" y="540219"/>
                  </a:lnTo>
                  <a:lnTo>
                    <a:pt x="4008" y="559944"/>
                  </a:lnTo>
                  <a:lnTo>
                    <a:pt x="14922" y="576097"/>
                  </a:lnTo>
                  <a:lnTo>
                    <a:pt x="31075" y="587011"/>
                  </a:lnTo>
                  <a:lnTo>
                    <a:pt x="50800" y="591019"/>
                  </a:lnTo>
                  <a:lnTo>
                    <a:pt x="4381766" y="591019"/>
                  </a:lnTo>
                  <a:lnTo>
                    <a:pt x="4401491" y="587011"/>
                  </a:lnTo>
                  <a:lnTo>
                    <a:pt x="4417644" y="576097"/>
                  </a:lnTo>
                  <a:lnTo>
                    <a:pt x="4428558" y="559944"/>
                  </a:lnTo>
                  <a:lnTo>
                    <a:pt x="4432566" y="540219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812952"/>
              <a:ext cx="0" cy="685165"/>
            </a:xfrm>
            <a:custGeom>
              <a:avLst/>
              <a:gdLst/>
              <a:ahLst/>
              <a:cxnLst/>
              <a:rect l="l" t="t" r="r" b="b"/>
              <a:pathLst>
                <a:path h="685165">
                  <a:moveTo>
                    <a:pt x="0" y="68488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80025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78755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20309" y="77485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8544" y="1138478"/>
              <a:ext cx="3142615" cy="0"/>
            </a:xfrm>
            <a:custGeom>
              <a:avLst/>
              <a:gdLst/>
              <a:ahLst/>
              <a:cxnLst/>
              <a:rect l="l" t="t" r="r" b="b"/>
              <a:pathLst>
                <a:path w="3142615">
                  <a:moveTo>
                    <a:pt x="0" y="0"/>
                  </a:moveTo>
                  <a:lnTo>
                    <a:pt x="3142068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1597" y="2067141"/>
            <a:ext cx="64757" cy="64757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1597" y="2793390"/>
            <a:ext cx="64757" cy="64757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125844" y="1592486"/>
            <a:ext cx="4311015" cy="13061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243840">
              <a:lnSpc>
                <a:spcPct val="118900"/>
              </a:lnSpc>
              <a:spcBef>
                <a:spcPts val="90"/>
              </a:spcBef>
            </a:pPr>
            <a:r>
              <a:rPr sz="950" b="1" spc="50" dirty="0">
                <a:latin typeface="Trebuchet MS"/>
                <a:cs typeface="Trebuchet MS"/>
              </a:rPr>
              <a:t>Association</a:t>
            </a:r>
            <a:r>
              <a:rPr sz="950" b="1" spc="-15" dirty="0">
                <a:latin typeface="Trebuchet MS"/>
                <a:cs typeface="Trebuchet MS"/>
              </a:rPr>
              <a:t> </a:t>
            </a:r>
            <a:r>
              <a:rPr sz="950" b="1" spc="45" dirty="0">
                <a:latin typeface="Trebuchet MS"/>
                <a:cs typeface="Trebuchet MS"/>
              </a:rPr>
              <a:t>measures</a:t>
            </a:r>
            <a:r>
              <a:rPr sz="950" b="1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are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0" dirty="0">
                <a:latin typeface="Trebuchet MS"/>
                <a:cs typeface="Trebuchet MS"/>
              </a:rPr>
              <a:t>used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give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more</a:t>
            </a:r>
            <a:r>
              <a:rPr sz="950" spc="-10" dirty="0">
                <a:latin typeface="Trebuchet MS"/>
                <a:cs typeface="Trebuchet MS"/>
              </a:rPr>
              <a:t> weight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contexts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that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are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more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significantly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associted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with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targer</a:t>
            </a:r>
            <a:r>
              <a:rPr sz="950" spc="-15" dirty="0">
                <a:latin typeface="Trebuchet MS"/>
                <a:cs typeface="Trebuchet MS"/>
              </a:rPr>
              <a:t> word.</a:t>
            </a:r>
            <a:endParaRPr sz="950">
              <a:latin typeface="Trebuchet MS"/>
              <a:cs typeface="Trebuchet MS"/>
            </a:endParaRPr>
          </a:p>
          <a:p>
            <a:pPr marL="289560" marR="289560">
              <a:lnSpc>
                <a:spcPct val="118900"/>
              </a:lnSpc>
              <a:spcBef>
                <a:spcPts val="300"/>
              </a:spcBef>
            </a:pPr>
            <a:r>
              <a:rPr sz="950" spc="3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0" dirty="0">
                <a:latin typeface="Trebuchet MS"/>
                <a:cs typeface="Trebuchet MS"/>
              </a:rPr>
              <a:t>less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frequent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target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context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element </a:t>
            </a:r>
            <a:r>
              <a:rPr sz="950" spc="-15" dirty="0">
                <a:latin typeface="Trebuchet MS"/>
                <a:cs typeface="Trebuchet MS"/>
              </a:rPr>
              <a:t>are,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higher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weight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given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their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co-occurrence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count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should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be.</a:t>
            </a:r>
            <a:endParaRPr sz="950">
              <a:latin typeface="Trebuchet MS"/>
              <a:cs typeface="Trebuchet MS"/>
            </a:endParaRPr>
          </a:p>
          <a:p>
            <a:pPr marL="289560" marR="5080">
              <a:lnSpc>
                <a:spcPts val="1350"/>
              </a:lnSpc>
              <a:spcBef>
                <a:spcPts val="85"/>
              </a:spcBef>
            </a:pPr>
            <a:r>
              <a:rPr sz="1100" spc="135" dirty="0">
                <a:latin typeface="Cambria"/>
                <a:cs typeface="Cambria"/>
              </a:rPr>
              <a:t>⇒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Co-occurrence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with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frequent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context</a:t>
            </a:r>
            <a:r>
              <a:rPr sz="950" spc="-5" dirty="0">
                <a:latin typeface="Trebuchet MS"/>
                <a:cs typeface="Trebuchet MS"/>
              </a:rPr>
              <a:t> element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small</a:t>
            </a:r>
            <a:r>
              <a:rPr sz="950" i="1" spc="8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40" dirty="0">
                <a:latin typeface="Trebuchet MS"/>
                <a:cs typeface="Trebuchet MS"/>
              </a:rPr>
              <a:t>less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informative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than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co-occurrence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with</a:t>
            </a:r>
            <a:r>
              <a:rPr sz="950" spc="-15" dirty="0">
                <a:latin typeface="Trebuchet MS"/>
                <a:cs typeface="Trebuchet MS"/>
              </a:rPr>
              <a:t> rarer </a:t>
            </a:r>
            <a:r>
              <a:rPr sz="950" i="1" spc="-5" dirty="0">
                <a:latin typeface="Trebuchet MS"/>
                <a:cs typeface="Trebuchet MS"/>
              </a:rPr>
              <a:t>domesticated</a:t>
            </a:r>
            <a:r>
              <a:rPr sz="950" spc="-5" dirty="0">
                <a:latin typeface="Trebuchet MS"/>
                <a:cs typeface="Trebuchet MS"/>
              </a:rPr>
              <a:t>.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440"/>
              </a:spcBef>
            </a:pPr>
            <a:r>
              <a:rPr sz="950" spc="-35" dirty="0">
                <a:latin typeface="Trebuchet MS"/>
                <a:cs typeface="Trebuchet MS"/>
              </a:rPr>
              <a:t>different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0" dirty="0">
                <a:latin typeface="Trebuchet MS"/>
                <a:cs typeface="Trebuchet MS"/>
              </a:rPr>
              <a:t>measures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-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e.g.,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Mutual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information,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Log-likelihood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ratio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292026" y="3339672"/>
            <a:ext cx="3003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11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19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9037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Computational</a:t>
            </a:r>
            <a:r>
              <a:rPr spc="-5" dirty="0"/>
              <a:t> </a:t>
            </a:r>
            <a:r>
              <a:rPr spc="-15" dirty="0"/>
              <a:t>Semantics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843368"/>
            <a:ext cx="4483735" cy="629920"/>
            <a:chOff x="87743" y="843368"/>
            <a:chExt cx="4483735" cy="629920"/>
          </a:xfrm>
        </p:grpSpPr>
        <p:sp>
          <p:nvSpPr>
            <p:cNvPr id="4" name="object 4"/>
            <p:cNvSpPr/>
            <p:nvPr/>
          </p:nvSpPr>
          <p:spPr>
            <a:xfrm>
              <a:off x="87743" y="843368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016393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371130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358430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887602"/>
              <a:ext cx="50749" cy="48352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060665"/>
              <a:ext cx="4432935" cy="361315"/>
            </a:xfrm>
            <a:custGeom>
              <a:avLst/>
              <a:gdLst/>
              <a:ahLst/>
              <a:cxnLst/>
              <a:rect l="l" t="t" r="r" b="b"/>
              <a:pathLst>
                <a:path w="4432935" h="361315">
                  <a:moveTo>
                    <a:pt x="4432566" y="0"/>
                  </a:moveTo>
                  <a:lnTo>
                    <a:pt x="0" y="0"/>
                  </a:lnTo>
                  <a:lnTo>
                    <a:pt x="0" y="310464"/>
                  </a:lnTo>
                  <a:lnTo>
                    <a:pt x="4008" y="330188"/>
                  </a:lnTo>
                  <a:lnTo>
                    <a:pt x="14922" y="346341"/>
                  </a:lnTo>
                  <a:lnTo>
                    <a:pt x="31075" y="357255"/>
                  </a:lnTo>
                  <a:lnTo>
                    <a:pt x="50800" y="361264"/>
                  </a:lnTo>
                  <a:lnTo>
                    <a:pt x="4381766" y="361264"/>
                  </a:lnTo>
                  <a:lnTo>
                    <a:pt x="4401491" y="357255"/>
                  </a:lnTo>
                  <a:lnTo>
                    <a:pt x="4417644" y="346341"/>
                  </a:lnTo>
                  <a:lnTo>
                    <a:pt x="4428558" y="330188"/>
                  </a:lnTo>
                  <a:lnTo>
                    <a:pt x="4432566" y="310464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925703"/>
              <a:ext cx="0" cy="464820"/>
            </a:xfrm>
            <a:custGeom>
              <a:avLst/>
              <a:gdLst/>
              <a:ahLst/>
              <a:cxnLst/>
              <a:rect l="l" t="t" r="r" b="b"/>
              <a:pathLst>
                <a:path h="464819">
                  <a:moveTo>
                    <a:pt x="0" y="46447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91300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90030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88760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87743" y="1573860"/>
            <a:ext cx="4483735" cy="1183640"/>
            <a:chOff x="87743" y="1573860"/>
            <a:chExt cx="4483735" cy="1183640"/>
          </a:xfrm>
        </p:grpSpPr>
        <p:sp>
          <p:nvSpPr>
            <p:cNvPr id="15" name="object 15"/>
            <p:cNvSpPr/>
            <p:nvPr/>
          </p:nvSpPr>
          <p:spPr>
            <a:xfrm>
              <a:off x="87743" y="1573860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744" y="1746872"/>
              <a:ext cx="4432566" cy="5060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8544" y="2655798"/>
              <a:ext cx="101599" cy="1016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643098"/>
              <a:ext cx="4381715" cy="1143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20311" y="1618094"/>
              <a:ext cx="50749" cy="103770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7743" y="1791144"/>
              <a:ext cx="4432935" cy="915669"/>
            </a:xfrm>
            <a:custGeom>
              <a:avLst/>
              <a:gdLst/>
              <a:ahLst/>
              <a:cxnLst/>
              <a:rect l="l" t="t" r="r" b="b"/>
              <a:pathLst>
                <a:path w="4432935" h="915669">
                  <a:moveTo>
                    <a:pt x="4432566" y="0"/>
                  </a:moveTo>
                  <a:lnTo>
                    <a:pt x="0" y="0"/>
                  </a:lnTo>
                  <a:lnTo>
                    <a:pt x="0" y="864654"/>
                  </a:lnTo>
                  <a:lnTo>
                    <a:pt x="4008" y="884378"/>
                  </a:lnTo>
                  <a:lnTo>
                    <a:pt x="14922" y="900531"/>
                  </a:lnTo>
                  <a:lnTo>
                    <a:pt x="31075" y="911445"/>
                  </a:lnTo>
                  <a:lnTo>
                    <a:pt x="50800" y="915454"/>
                  </a:lnTo>
                  <a:lnTo>
                    <a:pt x="4381766" y="915454"/>
                  </a:lnTo>
                  <a:lnTo>
                    <a:pt x="4401491" y="911445"/>
                  </a:lnTo>
                  <a:lnTo>
                    <a:pt x="4417644" y="900531"/>
                  </a:lnTo>
                  <a:lnTo>
                    <a:pt x="4428558" y="884378"/>
                  </a:lnTo>
                  <a:lnTo>
                    <a:pt x="4432566" y="864654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20309" y="1656181"/>
              <a:ext cx="0" cy="1019175"/>
            </a:xfrm>
            <a:custGeom>
              <a:avLst/>
              <a:gdLst/>
              <a:ahLst/>
              <a:cxnLst/>
              <a:rect l="l" t="t" r="r" b="b"/>
              <a:pathLst>
                <a:path h="1019175">
                  <a:moveTo>
                    <a:pt x="0" y="101866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20309" y="164348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163078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161808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1597" y="1840890"/>
              <a:ext cx="64757" cy="6475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1597" y="2395067"/>
              <a:ext cx="64757" cy="64757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125844" y="768722"/>
            <a:ext cx="4297680" cy="190373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Computational</a:t>
            </a:r>
            <a:r>
              <a:rPr sz="1100" i="1" spc="1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Semantics</a:t>
            </a:r>
            <a:endParaRPr sz="1100">
              <a:latin typeface="Cambria"/>
              <a:cs typeface="Cambria"/>
            </a:endParaRPr>
          </a:p>
          <a:p>
            <a:pPr marL="12700" marR="27940">
              <a:lnSpc>
                <a:spcPct val="118900"/>
              </a:lnSpc>
              <a:spcBef>
                <a:spcPts val="209"/>
              </a:spcBef>
            </a:pPr>
            <a:r>
              <a:rPr sz="950" spc="3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study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how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automate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process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constructing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reasoning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with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meaning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representations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natural </a:t>
            </a:r>
            <a:r>
              <a:rPr sz="950" spc="30" dirty="0">
                <a:latin typeface="Trebuchet MS"/>
                <a:cs typeface="Trebuchet MS"/>
              </a:rPr>
              <a:t>language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expressions.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00">
              <a:latin typeface="Trebuchet MS"/>
              <a:cs typeface="Trebuchet MS"/>
            </a:endParaRPr>
          </a:p>
          <a:p>
            <a:pPr marL="289560" marR="5080" indent="-277495">
              <a:lnSpc>
                <a:spcPct val="125400"/>
              </a:lnSpc>
            </a:pP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Methods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in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Computational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Semantics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generally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fall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in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55" dirty="0">
                <a:solidFill>
                  <a:srgbClr val="3333B2"/>
                </a:solidFill>
                <a:latin typeface="Cambria"/>
                <a:cs typeface="Cambria"/>
              </a:rPr>
              <a:t>two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categories: </a:t>
            </a: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950" b="1" spc="25" dirty="0">
                <a:latin typeface="Trebuchet MS"/>
                <a:cs typeface="Trebuchet MS"/>
              </a:rPr>
              <a:t>Formal</a:t>
            </a:r>
            <a:r>
              <a:rPr sz="950" b="1" spc="-15" dirty="0">
                <a:latin typeface="Trebuchet MS"/>
                <a:cs typeface="Trebuchet MS"/>
              </a:rPr>
              <a:t> </a:t>
            </a:r>
            <a:r>
              <a:rPr sz="950" b="1" spc="40" dirty="0">
                <a:latin typeface="Trebuchet MS"/>
                <a:cs typeface="Trebuchet MS"/>
              </a:rPr>
              <a:t>Semantics:</a:t>
            </a:r>
            <a:r>
              <a:rPr sz="950" b="1" spc="5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Construction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precise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mathematical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models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relations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between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expressions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in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natural </a:t>
            </a:r>
            <a:r>
              <a:rPr sz="950" spc="30" dirty="0">
                <a:latin typeface="Trebuchet MS"/>
                <a:cs typeface="Trebuchet MS"/>
              </a:rPr>
              <a:t>language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world.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65"/>
              </a:spcBef>
            </a:pPr>
            <a:r>
              <a:rPr sz="950" i="1" spc="25" dirty="0">
                <a:latin typeface="Trebuchet MS"/>
                <a:cs typeface="Trebuchet MS"/>
              </a:rPr>
              <a:t>John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60" dirty="0">
                <a:latin typeface="Trebuchet MS"/>
                <a:cs typeface="Trebuchet MS"/>
              </a:rPr>
              <a:t>chases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45" dirty="0">
                <a:latin typeface="Trebuchet MS"/>
                <a:cs typeface="Trebuchet MS"/>
              </a:rPr>
              <a:t>a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spc="-25" dirty="0">
                <a:latin typeface="Trebuchet MS"/>
                <a:cs typeface="Trebuchet MS"/>
              </a:rPr>
              <a:t>bat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SimSun-ExtB"/>
                <a:cs typeface="SimSun-ExtB"/>
              </a:rPr>
              <a:t>→</a:t>
            </a:r>
            <a:r>
              <a:rPr sz="1100" spc="-305" dirty="0">
                <a:latin typeface="SimSun-ExtB"/>
                <a:cs typeface="SimSun-ExtB"/>
              </a:rPr>
              <a:t> </a:t>
            </a:r>
            <a:r>
              <a:rPr sz="1100" spc="-60" dirty="0">
                <a:latin typeface="SimSun-ExtB"/>
                <a:cs typeface="SimSun-ExtB"/>
              </a:rPr>
              <a:t>∃</a:t>
            </a:r>
            <a:r>
              <a:rPr sz="1100" i="1" spc="-60" dirty="0">
                <a:latin typeface="Cambria"/>
                <a:cs typeface="Cambria"/>
              </a:rPr>
              <a:t>x</a:t>
            </a:r>
            <a:r>
              <a:rPr sz="1100" spc="-60" dirty="0">
                <a:latin typeface="Microsoft Sans Serif"/>
                <a:cs typeface="Microsoft Sans Serif"/>
              </a:rPr>
              <a:t>[</a:t>
            </a:r>
            <a:r>
              <a:rPr sz="1100" i="1" spc="-60" dirty="0">
                <a:latin typeface="Cambria"/>
                <a:cs typeface="Cambria"/>
              </a:rPr>
              <a:t>bat</a:t>
            </a:r>
            <a:r>
              <a:rPr sz="1100" spc="-60" dirty="0">
                <a:latin typeface="Microsoft Sans Serif"/>
                <a:cs typeface="Microsoft Sans Serif"/>
              </a:rPr>
              <a:t>(</a:t>
            </a:r>
            <a:r>
              <a:rPr sz="1100" i="1" spc="-60" dirty="0">
                <a:latin typeface="Cambria"/>
                <a:cs typeface="Cambria"/>
              </a:rPr>
              <a:t>x</a:t>
            </a:r>
            <a:r>
              <a:rPr sz="1100" spc="-60" dirty="0">
                <a:latin typeface="Microsoft Sans Serif"/>
                <a:cs typeface="Microsoft Sans Serif"/>
              </a:rPr>
              <a:t>)</a:t>
            </a:r>
            <a:r>
              <a:rPr sz="1100" spc="-140" dirty="0">
                <a:latin typeface="Microsoft Sans Serif"/>
                <a:cs typeface="Microsoft Sans Serif"/>
              </a:rPr>
              <a:t> </a:t>
            </a:r>
            <a:r>
              <a:rPr sz="1100" spc="-375" dirty="0">
                <a:latin typeface="SimSun-ExtB"/>
                <a:cs typeface="SimSun-ExtB"/>
              </a:rPr>
              <a:t>∧</a:t>
            </a:r>
            <a:r>
              <a:rPr sz="1100" spc="-400" dirty="0">
                <a:latin typeface="SimSun-ExtB"/>
                <a:cs typeface="SimSun-ExtB"/>
              </a:rPr>
              <a:t> </a:t>
            </a:r>
            <a:r>
              <a:rPr sz="1100" i="1" spc="-15" dirty="0">
                <a:latin typeface="Cambria"/>
                <a:cs typeface="Cambria"/>
              </a:rPr>
              <a:t>chase</a:t>
            </a:r>
            <a:r>
              <a:rPr sz="1100" spc="-15" dirty="0">
                <a:latin typeface="Microsoft Sans Serif"/>
                <a:cs typeface="Microsoft Sans Serif"/>
              </a:rPr>
              <a:t>(</a:t>
            </a:r>
            <a:r>
              <a:rPr sz="1100" i="1" spc="-15" dirty="0">
                <a:latin typeface="Cambria"/>
                <a:cs typeface="Cambria"/>
              </a:rPr>
              <a:t>john</a:t>
            </a:r>
            <a:r>
              <a:rPr sz="1100" i="1" spc="-15" dirty="0">
                <a:latin typeface="Arial"/>
                <a:cs typeface="Arial"/>
              </a:rPr>
              <a:t>,</a:t>
            </a:r>
            <a:r>
              <a:rPr sz="1100" i="1" spc="-185" dirty="0">
                <a:latin typeface="Arial"/>
                <a:cs typeface="Arial"/>
              </a:rPr>
              <a:t> </a:t>
            </a:r>
            <a:r>
              <a:rPr sz="1100" i="1" spc="15" dirty="0">
                <a:latin typeface="Cambria"/>
                <a:cs typeface="Cambria"/>
              </a:rPr>
              <a:t>x</a:t>
            </a:r>
            <a:r>
              <a:rPr sz="1100" spc="15" dirty="0">
                <a:latin typeface="Microsoft Sans Serif"/>
                <a:cs typeface="Microsoft Sans Serif"/>
              </a:rPr>
              <a:t>)]</a:t>
            </a:r>
            <a:endParaRPr sz="1100">
              <a:latin typeface="Microsoft Sans Serif"/>
              <a:cs typeface="Microsoft Sans Serif"/>
            </a:endParaRPr>
          </a:p>
          <a:p>
            <a:pPr marL="289560" marR="179070">
              <a:lnSpc>
                <a:spcPct val="118900"/>
              </a:lnSpc>
              <a:spcBef>
                <a:spcPts val="270"/>
              </a:spcBef>
            </a:pPr>
            <a:r>
              <a:rPr sz="950" b="1" spc="20" dirty="0">
                <a:latin typeface="Trebuchet MS"/>
                <a:cs typeface="Trebuchet MS"/>
              </a:rPr>
              <a:t>Distributional</a:t>
            </a:r>
            <a:r>
              <a:rPr sz="950" b="1" spc="-15" dirty="0">
                <a:latin typeface="Trebuchet MS"/>
                <a:cs typeface="Trebuchet MS"/>
              </a:rPr>
              <a:t> </a:t>
            </a:r>
            <a:r>
              <a:rPr sz="950" b="1" spc="40" dirty="0">
                <a:latin typeface="Trebuchet MS"/>
                <a:cs typeface="Trebuchet MS"/>
              </a:rPr>
              <a:t>Semantics:</a:t>
            </a:r>
            <a:r>
              <a:rPr sz="950" b="1" spc="5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study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statistical </a:t>
            </a:r>
            <a:r>
              <a:rPr sz="950" spc="-5" dirty="0">
                <a:latin typeface="Trebuchet MS"/>
                <a:cs typeface="Trebuchet MS"/>
              </a:rPr>
              <a:t>patterns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human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55" dirty="0">
                <a:latin typeface="Trebuchet MS"/>
                <a:cs typeface="Trebuchet MS"/>
              </a:rPr>
              <a:t>usage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extract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semantics.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355386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7082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5" dirty="0"/>
              <a:t>Pointwise</a:t>
            </a:r>
            <a:r>
              <a:rPr spc="25" dirty="0"/>
              <a:t> </a:t>
            </a:r>
            <a:r>
              <a:rPr spc="-10" dirty="0"/>
              <a:t>Mutual</a:t>
            </a:r>
            <a:r>
              <a:rPr spc="25" dirty="0"/>
              <a:t> </a:t>
            </a:r>
            <a:r>
              <a:rPr spc="-20" dirty="0"/>
              <a:t>Information</a:t>
            </a:r>
            <a:r>
              <a:rPr spc="25" dirty="0"/>
              <a:t> (PMI)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79652" y="1027684"/>
            <a:ext cx="20339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40" dirty="0">
                <a:latin typeface="Cambria"/>
                <a:cs typeface="Cambria"/>
              </a:rPr>
              <a:t>PM</a:t>
            </a:r>
            <a:r>
              <a:rPr sz="1100" i="1" spc="75" dirty="0">
                <a:latin typeface="Cambria"/>
                <a:cs typeface="Cambria"/>
              </a:rPr>
              <a:t>I</a:t>
            </a:r>
            <a:r>
              <a:rPr sz="1100" spc="-80" dirty="0">
                <a:latin typeface="Verdana"/>
                <a:cs typeface="Verdana"/>
              </a:rPr>
              <a:t>(</a:t>
            </a:r>
            <a:r>
              <a:rPr sz="1100" i="1" spc="-80" dirty="0">
                <a:latin typeface="Cambria"/>
                <a:cs typeface="Cambria"/>
              </a:rPr>
              <a:t>w</a:t>
            </a:r>
            <a:r>
              <a:rPr sz="1200" spc="60" baseline="-10416" dirty="0">
                <a:latin typeface="Times New Roman"/>
                <a:cs typeface="Times New Roman"/>
              </a:rPr>
              <a:t>1</a:t>
            </a:r>
            <a:r>
              <a:rPr sz="1100" i="1" spc="-5" dirty="0">
                <a:latin typeface="Arial"/>
                <a:cs typeface="Arial"/>
              </a:rPr>
              <a:t>,</a:t>
            </a:r>
            <a:r>
              <a:rPr sz="1100" i="1" spc="-185" dirty="0">
                <a:latin typeface="Arial"/>
                <a:cs typeface="Arial"/>
              </a:rPr>
              <a:t> 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spc="60" baseline="-10416" dirty="0">
                <a:latin typeface="Times New Roman"/>
                <a:cs typeface="Times New Roman"/>
              </a:rPr>
              <a:t>2</a:t>
            </a:r>
            <a:r>
              <a:rPr sz="1100" spc="-80" dirty="0">
                <a:latin typeface="Verdana"/>
                <a:cs typeface="Verdana"/>
              </a:rPr>
              <a:t>)</a:t>
            </a:r>
            <a:r>
              <a:rPr sz="1100" spc="-145" dirty="0">
                <a:latin typeface="Verdana"/>
                <a:cs typeface="Verdana"/>
              </a:rPr>
              <a:t> </a:t>
            </a:r>
            <a:r>
              <a:rPr sz="1100" spc="-55" dirty="0">
                <a:latin typeface="Verdana"/>
                <a:cs typeface="Verdana"/>
              </a:rPr>
              <a:t>=</a:t>
            </a:r>
            <a:r>
              <a:rPr sz="1100" spc="-145" dirty="0">
                <a:latin typeface="Verdana"/>
                <a:cs typeface="Verdana"/>
              </a:rPr>
              <a:t> </a:t>
            </a:r>
            <a:r>
              <a:rPr sz="1100" i="1" spc="-5" dirty="0">
                <a:latin typeface="Cambria"/>
                <a:cs typeface="Cambria"/>
              </a:rPr>
              <a:t>l</a:t>
            </a:r>
            <a:r>
              <a:rPr sz="1100" i="1" spc="-20" dirty="0">
                <a:latin typeface="Cambria"/>
                <a:cs typeface="Cambria"/>
              </a:rPr>
              <a:t>o</a:t>
            </a:r>
            <a:r>
              <a:rPr sz="1100" i="1" spc="-30" dirty="0">
                <a:latin typeface="Cambria"/>
                <a:cs typeface="Cambria"/>
              </a:rPr>
              <a:t>g</a:t>
            </a:r>
            <a:r>
              <a:rPr sz="1200" spc="-7" baseline="-10416" dirty="0">
                <a:latin typeface="Times New Roman"/>
                <a:cs typeface="Times New Roman"/>
              </a:rPr>
              <a:t>2</a:t>
            </a:r>
            <a:r>
              <a:rPr sz="1200" spc="-52" baseline="-10416" dirty="0">
                <a:latin typeface="Times New Roman"/>
                <a:cs typeface="Times New Roman"/>
              </a:rPr>
              <a:t> </a:t>
            </a:r>
            <a:r>
              <a:rPr sz="1650" i="1" u="sng" spc="82" baseline="37878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P</a:t>
            </a:r>
            <a:r>
              <a:rPr sz="1200" i="1" u="sng" spc="-22" baseline="41666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corpu</a:t>
            </a:r>
            <a:r>
              <a:rPr sz="1200" i="1" u="sng" spc="67" baseline="41666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s</a:t>
            </a:r>
            <a:r>
              <a:rPr sz="1650" u="sng" spc="-120" baseline="37878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(</a:t>
            </a:r>
            <a:r>
              <a:rPr sz="1650" i="1" u="sng" spc="-120" baseline="37878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w</a:t>
            </a:r>
            <a:r>
              <a:rPr sz="1200" u="sng" spc="60" baseline="41666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1650" i="1" u="sng" spc="-7" baseline="37878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,</a:t>
            </a:r>
            <a:r>
              <a:rPr sz="1650" i="1" u="sng" spc="-277" baseline="37878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50" i="1" u="sng" spc="-112" baseline="37878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w</a:t>
            </a:r>
            <a:r>
              <a:rPr sz="1200" u="sng" spc="60" baseline="41666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1650" u="sng" spc="-120" baseline="37878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)</a:t>
            </a:r>
            <a:endParaRPr sz="1650" baseline="37878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81973" y="1122730"/>
            <a:ext cx="7594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55" dirty="0">
                <a:latin typeface="Cambria"/>
                <a:cs typeface="Cambria"/>
              </a:rPr>
              <a:t>P</a:t>
            </a:r>
            <a:r>
              <a:rPr sz="1200" i="1" spc="-30" baseline="-10416" dirty="0">
                <a:latin typeface="Cambria"/>
                <a:cs typeface="Cambria"/>
              </a:rPr>
              <a:t>ind</a:t>
            </a:r>
            <a:r>
              <a:rPr sz="1200" i="1" spc="-157" baseline="-10416" dirty="0">
                <a:latin typeface="Cambria"/>
                <a:cs typeface="Cambria"/>
              </a:rPr>
              <a:t> </a:t>
            </a:r>
            <a:r>
              <a:rPr sz="1100" spc="-80" dirty="0">
                <a:latin typeface="Verdana"/>
                <a:cs typeface="Verdana"/>
              </a:rPr>
              <a:t>(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spc="60" baseline="-10416" dirty="0">
                <a:latin typeface="Times New Roman"/>
                <a:cs typeface="Times New Roman"/>
              </a:rPr>
              <a:t>1</a:t>
            </a:r>
            <a:r>
              <a:rPr sz="1100" i="1" spc="-5" dirty="0">
                <a:latin typeface="Arial"/>
                <a:cs typeface="Arial"/>
              </a:rPr>
              <a:t>,</a:t>
            </a:r>
            <a:r>
              <a:rPr sz="1100" i="1" spc="-185" dirty="0">
                <a:latin typeface="Arial"/>
                <a:cs typeface="Arial"/>
              </a:rPr>
              <a:t> 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spc="60" baseline="-10416" dirty="0">
                <a:latin typeface="Times New Roman"/>
                <a:cs typeface="Times New Roman"/>
              </a:rPr>
              <a:t>2</a:t>
            </a:r>
            <a:r>
              <a:rPr sz="1100" spc="-80" dirty="0"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9403" y="1494066"/>
            <a:ext cx="24542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1378585" algn="l"/>
                <a:tab pos="2415540" algn="l"/>
              </a:tabLst>
            </a:pPr>
            <a:r>
              <a:rPr sz="1100" i="1" spc="40" dirty="0">
                <a:latin typeface="Cambria"/>
                <a:cs typeface="Cambria"/>
              </a:rPr>
              <a:t>PM</a:t>
            </a:r>
            <a:r>
              <a:rPr sz="1100" i="1" spc="75" dirty="0">
                <a:latin typeface="Cambria"/>
                <a:cs typeface="Cambria"/>
              </a:rPr>
              <a:t>I</a:t>
            </a:r>
            <a:r>
              <a:rPr sz="1100" spc="-80" dirty="0">
                <a:latin typeface="Verdana"/>
                <a:cs typeface="Verdana"/>
              </a:rPr>
              <a:t>(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spc="60" baseline="-10416" dirty="0">
                <a:latin typeface="Times New Roman"/>
                <a:cs typeface="Times New Roman"/>
              </a:rPr>
              <a:t>1</a:t>
            </a:r>
            <a:r>
              <a:rPr sz="1100" i="1" spc="-5" dirty="0">
                <a:latin typeface="Arial"/>
                <a:cs typeface="Arial"/>
              </a:rPr>
              <a:t>,</a:t>
            </a:r>
            <a:r>
              <a:rPr sz="1100" i="1" spc="-185" dirty="0">
                <a:latin typeface="Arial"/>
                <a:cs typeface="Arial"/>
              </a:rPr>
              <a:t> 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spc="60" baseline="-10416" dirty="0">
                <a:latin typeface="Times New Roman"/>
                <a:cs typeface="Times New Roman"/>
              </a:rPr>
              <a:t>2</a:t>
            </a:r>
            <a:r>
              <a:rPr sz="1100" spc="-80" dirty="0">
                <a:latin typeface="Verdana"/>
                <a:cs typeface="Verdana"/>
              </a:rPr>
              <a:t>)</a:t>
            </a:r>
            <a:r>
              <a:rPr sz="1100" spc="-145" dirty="0">
                <a:latin typeface="Verdana"/>
                <a:cs typeface="Verdana"/>
              </a:rPr>
              <a:t> </a:t>
            </a:r>
            <a:r>
              <a:rPr sz="1100" spc="-55" dirty="0">
                <a:latin typeface="Verdana"/>
                <a:cs typeface="Verdana"/>
              </a:rPr>
              <a:t>=</a:t>
            </a:r>
            <a:r>
              <a:rPr sz="1100" spc="-145" dirty="0">
                <a:latin typeface="Verdana"/>
                <a:cs typeface="Verdana"/>
              </a:rPr>
              <a:t> </a:t>
            </a:r>
            <a:r>
              <a:rPr sz="1100" i="1" spc="-5" dirty="0">
                <a:latin typeface="Cambria"/>
                <a:cs typeface="Cambria"/>
              </a:rPr>
              <a:t>l</a:t>
            </a:r>
            <a:r>
              <a:rPr sz="1100" i="1" spc="-20" dirty="0">
                <a:latin typeface="Cambria"/>
                <a:cs typeface="Cambria"/>
              </a:rPr>
              <a:t>o</a:t>
            </a:r>
            <a:r>
              <a:rPr sz="1100" i="1" spc="-35" dirty="0">
                <a:latin typeface="Cambria"/>
                <a:cs typeface="Cambria"/>
              </a:rPr>
              <a:t>g</a:t>
            </a:r>
            <a:r>
              <a:rPr sz="1200" spc="-7" baseline="-10416" dirty="0">
                <a:latin typeface="Times New Roman"/>
                <a:cs typeface="Times New Roman"/>
              </a:rPr>
              <a:t>2</a:t>
            </a:r>
            <a:r>
              <a:rPr sz="1200" spc="-52" baseline="-10416" dirty="0">
                <a:latin typeface="Times New Roman"/>
                <a:cs typeface="Times New Roman"/>
              </a:rPr>
              <a:t> </a:t>
            </a:r>
            <a:r>
              <a:rPr sz="1650" u="sng" spc="-7" baseline="3787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50" u="sng" baseline="3787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650" i="1" u="sng" spc="82" baseline="37878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P</a:t>
            </a:r>
            <a:r>
              <a:rPr sz="1200" i="1" u="sng" spc="-22" baseline="41666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corpu</a:t>
            </a:r>
            <a:r>
              <a:rPr sz="1200" i="1" u="sng" spc="67" baseline="41666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s</a:t>
            </a:r>
            <a:r>
              <a:rPr sz="1650" u="sng" spc="-120" baseline="37878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(</a:t>
            </a:r>
            <a:r>
              <a:rPr sz="1650" i="1" u="sng" spc="-120" baseline="37878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w</a:t>
            </a:r>
            <a:r>
              <a:rPr sz="1200" u="sng" spc="60" baseline="41666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1650" i="1" u="sng" spc="-7" baseline="37878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,</a:t>
            </a:r>
            <a:r>
              <a:rPr sz="1650" i="1" u="sng" spc="-277" baseline="37878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50" i="1" u="sng" spc="-112" baseline="37878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w</a:t>
            </a:r>
            <a:r>
              <a:rPr sz="1200" u="sng" spc="60" baseline="41666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1650" u="sng" spc="-120" baseline="37878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)</a:t>
            </a:r>
            <a:r>
              <a:rPr sz="1650" u="sng" baseline="37878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	</a:t>
            </a:r>
            <a:endParaRPr sz="1650" baseline="37878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00008" y="1609890"/>
            <a:ext cx="13233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i="1" spc="-22" baseline="7575" dirty="0">
                <a:latin typeface="Cambria"/>
                <a:cs typeface="Cambria"/>
              </a:rPr>
              <a:t>P</a:t>
            </a:r>
            <a:r>
              <a:rPr sz="800" i="1" spc="-15" dirty="0">
                <a:latin typeface="Cambria"/>
                <a:cs typeface="Cambria"/>
              </a:rPr>
              <a:t>corpus</a:t>
            </a:r>
            <a:r>
              <a:rPr sz="1650" spc="-22" baseline="7575" dirty="0">
                <a:latin typeface="Verdana"/>
                <a:cs typeface="Verdana"/>
              </a:rPr>
              <a:t>(</a:t>
            </a:r>
            <a:r>
              <a:rPr sz="1650" i="1" spc="-22" baseline="7575" dirty="0">
                <a:latin typeface="Cambria"/>
                <a:cs typeface="Cambria"/>
              </a:rPr>
              <a:t>w</a:t>
            </a:r>
            <a:r>
              <a:rPr sz="800" spc="-15" dirty="0">
                <a:latin typeface="Times New Roman"/>
                <a:cs typeface="Times New Roman"/>
              </a:rPr>
              <a:t>1</a:t>
            </a:r>
            <a:r>
              <a:rPr sz="1650" spc="-22" baseline="7575" dirty="0">
                <a:latin typeface="Verdana"/>
                <a:cs typeface="Verdana"/>
              </a:rPr>
              <a:t>)</a:t>
            </a:r>
            <a:r>
              <a:rPr sz="1650" i="1" spc="-22" baseline="7575" dirty="0">
                <a:latin typeface="Cambria"/>
                <a:cs typeface="Cambria"/>
              </a:rPr>
              <a:t>P</a:t>
            </a:r>
            <a:r>
              <a:rPr sz="800" i="1" spc="-15" dirty="0">
                <a:latin typeface="Cambria"/>
                <a:cs typeface="Cambria"/>
              </a:rPr>
              <a:t>corpus</a:t>
            </a:r>
            <a:r>
              <a:rPr sz="1650" spc="-22" baseline="7575" dirty="0">
                <a:latin typeface="Verdana"/>
                <a:cs typeface="Verdana"/>
              </a:rPr>
              <a:t>(</a:t>
            </a:r>
            <a:r>
              <a:rPr sz="1650" i="1" spc="-22" baseline="7575" dirty="0">
                <a:latin typeface="Cambria"/>
                <a:cs typeface="Cambria"/>
              </a:rPr>
              <a:t>w</a:t>
            </a:r>
            <a:r>
              <a:rPr sz="800" spc="-15" dirty="0">
                <a:latin typeface="Times New Roman"/>
                <a:cs typeface="Times New Roman"/>
              </a:rPr>
              <a:t>2</a:t>
            </a:r>
            <a:r>
              <a:rPr sz="1650" spc="-22" baseline="7575" dirty="0">
                <a:latin typeface="Verdana"/>
                <a:cs typeface="Verdana"/>
              </a:rPr>
              <a:t>)</a:t>
            </a:r>
            <a:endParaRPr sz="1650" baseline="7575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62885" y="2464650"/>
            <a:ext cx="418465" cy="0"/>
          </a:xfrm>
          <a:custGeom>
            <a:avLst/>
            <a:gdLst/>
            <a:ahLst/>
            <a:cxnLst/>
            <a:rect l="l" t="t" r="r" b="b"/>
            <a:pathLst>
              <a:path w="418464">
                <a:moveTo>
                  <a:pt x="0" y="0"/>
                </a:moveTo>
                <a:lnTo>
                  <a:pt x="418236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75448" y="1842360"/>
            <a:ext cx="1842135" cy="79248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sz="1650" i="1" spc="-15" baseline="-37878" dirty="0">
                <a:latin typeface="Cambria"/>
                <a:cs typeface="Cambria"/>
              </a:rPr>
              <a:t>P</a:t>
            </a:r>
            <a:r>
              <a:rPr sz="1200" i="1" spc="-15" baseline="-62500" dirty="0">
                <a:latin typeface="Cambria"/>
                <a:cs typeface="Cambria"/>
              </a:rPr>
              <a:t>corpus</a:t>
            </a:r>
            <a:r>
              <a:rPr sz="1650" spc="-15" baseline="-37878" dirty="0">
                <a:latin typeface="Verdana"/>
                <a:cs typeface="Verdana"/>
              </a:rPr>
              <a:t>(</a:t>
            </a:r>
            <a:r>
              <a:rPr sz="1650" i="1" spc="-15" baseline="-37878" dirty="0">
                <a:latin typeface="Cambria"/>
                <a:cs typeface="Cambria"/>
              </a:rPr>
              <a:t>w</a:t>
            </a:r>
            <a:r>
              <a:rPr sz="1200" spc="-15" baseline="-62500" dirty="0">
                <a:latin typeface="Times New Roman"/>
                <a:cs typeface="Times New Roman"/>
              </a:rPr>
              <a:t>1</a:t>
            </a:r>
            <a:r>
              <a:rPr sz="1650" i="1" spc="-15" baseline="-37878" dirty="0">
                <a:latin typeface="Arial"/>
                <a:cs typeface="Arial"/>
              </a:rPr>
              <a:t>,</a:t>
            </a:r>
            <a:r>
              <a:rPr sz="1650" i="1" spc="-277" baseline="-37878" dirty="0">
                <a:latin typeface="Arial"/>
                <a:cs typeface="Arial"/>
              </a:rPr>
              <a:t> </a:t>
            </a:r>
            <a:r>
              <a:rPr sz="1650" i="1" spc="-60" baseline="-37878" dirty="0">
                <a:latin typeface="Cambria"/>
                <a:cs typeface="Cambria"/>
              </a:rPr>
              <a:t>w</a:t>
            </a:r>
            <a:r>
              <a:rPr sz="1200" spc="-60" baseline="-62500" dirty="0">
                <a:latin typeface="Times New Roman"/>
                <a:cs typeface="Times New Roman"/>
              </a:rPr>
              <a:t>2</a:t>
            </a:r>
            <a:r>
              <a:rPr sz="1650" spc="-60" baseline="-37878" dirty="0">
                <a:latin typeface="Verdana"/>
                <a:cs typeface="Verdana"/>
              </a:rPr>
              <a:t>)</a:t>
            </a:r>
            <a:r>
              <a:rPr sz="1650" spc="-217" baseline="-37878" dirty="0">
                <a:latin typeface="Verdana"/>
                <a:cs typeface="Verdana"/>
              </a:rPr>
              <a:t> </a:t>
            </a:r>
            <a:r>
              <a:rPr sz="1650" spc="-82" baseline="-37878" dirty="0">
                <a:latin typeface="Verdana"/>
                <a:cs typeface="Verdana"/>
              </a:rPr>
              <a:t>=</a:t>
            </a:r>
            <a:r>
              <a:rPr sz="1650" spc="-37" baseline="-37878" dirty="0">
                <a:latin typeface="Verdana"/>
                <a:cs typeface="Verdana"/>
              </a:rPr>
              <a:t> </a:t>
            </a:r>
            <a:r>
              <a:rPr sz="1100" i="1" u="sng" spc="-3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freq</a:t>
            </a:r>
            <a:r>
              <a:rPr sz="1100" u="sng" spc="-3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(</a:t>
            </a:r>
            <a:r>
              <a:rPr sz="1100" i="1" u="sng" spc="-3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w</a:t>
            </a:r>
            <a:r>
              <a:rPr sz="1200" u="sng" spc="-52" baseline="-10416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1100" i="1" u="sng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,</a:t>
            </a:r>
            <a:r>
              <a:rPr sz="1100" i="1" u="sng" spc="-1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100" i="1" u="sng" spc="-4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w</a:t>
            </a:r>
            <a:r>
              <a:rPr sz="1200" u="sng" spc="-60" baseline="-10416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1100" u="sng" spc="-4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  <a:p>
            <a:pPr marR="365125" algn="r">
              <a:lnSpc>
                <a:spcPct val="100000"/>
              </a:lnSpc>
              <a:spcBef>
                <a:spcPts val="170"/>
              </a:spcBef>
            </a:pPr>
            <a:r>
              <a:rPr sz="1100" i="1" spc="-15" dirty="0">
                <a:latin typeface="Cambria"/>
                <a:cs typeface="Cambria"/>
              </a:rPr>
              <a:t>N</a:t>
            </a:r>
            <a:endParaRPr sz="110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259"/>
              </a:spcBef>
            </a:pPr>
            <a:r>
              <a:rPr sz="1650" i="1" spc="82" baseline="-37878" dirty="0">
                <a:latin typeface="Cambria"/>
                <a:cs typeface="Cambria"/>
              </a:rPr>
              <a:t>P</a:t>
            </a:r>
            <a:r>
              <a:rPr sz="1200" i="1" spc="-22" baseline="-62500" dirty="0">
                <a:latin typeface="Cambria"/>
                <a:cs typeface="Cambria"/>
              </a:rPr>
              <a:t>corpu</a:t>
            </a:r>
            <a:r>
              <a:rPr sz="1200" i="1" spc="52" baseline="-62500" dirty="0">
                <a:latin typeface="Cambria"/>
                <a:cs typeface="Cambria"/>
              </a:rPr>
              <a:t>s</a:t>
            </a:r>
            <a:r>
              <a:rPr sz="1650" spc="-120" baseline="-37878" dirty="0">
                <a:latin typeface="Verdana"/>
                <a:cs typeface="Verdana"/>
              </a:rPr>
              <a:t>(</a:t>
            </a:r>
            <a:r>
              <a:rPr sz="1650" i="1" spc="-112" baseline="-37878" dirty="0">
                <a:latin typeface="Cambria"/>
                <a:cs typeface="Cambria"/>
              </a:rPr>
              <a:t>w</a:t>
            </a:r>
            <a:r>
              <a:rPr sz="1650" spc="-120" baseline="-37878" dirty="0">
                <a:latin typeface="Verdana"/>
                <a:cs typeface="Verdana"/>
              </a:rPr>
              <a:t>)</a:t>
            </a:r>
            <a:r>
              <a:rPr sz="1650" spc="-217" baseline="-37878" dirty="0">
                <a:latin typeface="Verdana"/>
                <a:cs typeface="Verdana"/>
              </a:rPr>
              <a:t> </a:t>
            </a:r>
            <a:r>
              <a:rPr sz="1650" spc="-82" baseline="-37878" dirty="0">
                <a:latin typeface="Verdana"/>
                <a:cs typeface="Verdana"/>
              </a:rPr>
              <a:t>=</a:t>
            </a:r>
            <a:r>
              <a:rPr sz="1650" spc="-37" baseline="-37878" dirty="0">
                <a:latin typeface="Verdana"/>
                <a:cs typeface="Verdana"/>
              </a:rPr>
              <a:t> </a:t>
            </a:r>
            <a:r>
              <a:rPr sz="1100" i="1" spc="-20" dirty="0">
                <a:latin typeface="Cambria"/>
                <a:cs typeface="Cambria"/>
              </a:rPr>
              <a:t>f</a:t>
            </a:r>
            <a:r>
              <a:rPr sz="1100" i="1" spc="-70" dirty="0">
                <a:latin typeface="Cambria"/>
                <a:cs typeface="Cambria"/>
              </a:rPr>
              <a:t>r</a:t>
            </a:r>
            <a:r>
              <a:rPr sz="1100" i="1" spc="-25" dirty="0">
                <a:latin typeface="Cambria"/>
                <a:cs typeface="Cambria"/>
              </a:rPr>
              <a:t>eq</a:t>
            </a:r>
            <a:r>
              <a:rPr sz="1100" spc="-80" dirty="0">
                <a:latin typeface="Verdana"/>
                <a:cs typeface="Verdana"/>
              </a:rPr>
              <a:t>(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100" spc="-80" dirty="0"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  <a:p>
            <a:pPr marR="495300" algn="r">
              <a:lnSpc>
                <a:spcPct val="100000"/>
              </a:lnSpc>
              <a:spcBef>
                <a:spcPts val="165"/>
              </a:spcBef>
            </a:pPr>
            <a:r>
              <a:rPr sz="1100" i="1" spc="-15" dirty="0">
                <a:latin typeface="Cambria"/>
                <a:cs typeface="Cambria"/>
              </a:rPr>
              <a:t>N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17426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12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19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0148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80" dirty="0"/>
              <a:t>PMI:</a:t>
            </a:r>
            <a:r>
              <a:rPr spc="25" dirty="0"/>
              <a:t> </a:t>
            </a:r>
            <a:r>
              <a:rPr spc="10" dirty="0"/>
              <a:t>Issues</a:t>
            </a:r>
            <a:r>
              <a:rPr spc="30" dirty="0"/>
              <a:t> </a:t>
            </a:r>
            <a:r>
              <a:rPr spc="-25" dirty="0"/>
              <a:t>and</a:t>
            </a:r>
            <a:r>
              <a:rPr spc="30" dirty="0"/>
              <a:t> </a:t>
            </a:r>
            <a:r>
              <a:rPr spc="-20" dirty="0"/>
              <a:t>Variations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620763"/>
            <a:ext cx="4483735" cy="439420"/>
            <a:chOff x="87743" y="620763"/>
            <a:chExt cx="4483735" cy="439420"/>
          </a:xfrm>
        </p:grpSpPr>
        <p:sp>
          <p:nvSpPr>
            <p:cNvPr id="4" name="object 4"/>
            <p:cNvSpPr/>
            <p:nvPr/>
          </p:nvSpPr>
          <p:spPr>
            <a:xfrm>
              <a:off x="87743" y="620763"/>
              <a:ext cx="4432935" cy="172085"/>
            </a:xfrm>
            <a:custGeom>
              <a:avLst/>
              <a:gdLst/>
              <a:ahLst/>
              <a:cxnLst/>
              <a:rect l="l" t="t" r="r" b="b"/>
              <a:pathLst>
                <a:path w="4432935" h="172084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1602"/>
                  </a:lnTo>
                  <a:lnTo>
                    <a:pt x="4432566" y="171602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779716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958011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945311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664997"/>
              <a:ext cx="50749" cy="29301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823988"/>
              <a:ext cx="4432935" cy="185420"/>
            </a:xfrm>
            <a:custGeom>
              <a:avLst/>
              <a:gdLst/>
              <a:ahLst/>
              <a:cxnLst/>
              <a:rect l="l" t="t" r="r" b="b"/>
              <a:pathLst>
                <a:path w="4432935" h="185419">
                  <a:moveTo>
                    <a:pt x="4432566" y="0"/>
                  </a:moveTo>
                  <a:lnTo>
                    <a:pt x="0" y="0"/>
                  </a:lnTo>
                  <a:lnTo>
                    <a:pt x="0" y="134023"/>
                  </a:lnTo>
                  <a:lnTo>
                    <a:pt x="4008" y="153747"/>
                  </a:lnTo>
                  <a:lnTo>
                    <a:pt x="14922" y="169900"/>
                  </a:lnTo>
                  <a:lnTo>
                    <a:pt x="31075" y="180814"/>
                  </a:lnTo>
                  <a:lnTo>
                    <a:pt x="50800" y="184823"/>
                  </a:lnTo>
                  <a:lnTo>
                    <a:pt x="4381766" y="184823"/>
                  </a:lnTo>
                  <a:lnTo>
                    <a:pt x="4401491" y="180814"/>
                  </a:lnTo>
                  <a:lnTo>
                    <a:pt x="4417644" y="169900"/>
                  </a:lnTo>
                  <a:lnTo>
                    <a:pt x="4428558" y="153747"/>
                  </a:lnTo>
                  <a:lnTo>
                    <a:pt x="4432566" y="134023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703084"/>
              <a:ext cx="0" cy="274320"/>
            </a:xfrm>
            <a:custGeom>
              <a:avLst/>
              <a:gdLst/>
              <a:ahLst/>
              <a:cxnLst/>
              <a:rect l="l" t="t" r="r" b="b"/>
              <a:pathLst>
                <a:path h="274319">
                  <a:moveTo>
                    <a:pt x="0" y="27397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69038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67768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66498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87743" y="1160742"/>
            <a:ext cx="4483735" cy="1931035"/>
            <a:chOff x="87743" y="1160742"/>
            <a:chExt cx="4483735" cy="1931035"/>
          </a:xfrm>
        </p:grpSpPr>
        <p:sp>
          <p:nvSpPr>
            <p:cNvPr id="15" name="object 15"/>
            <p:cNvSpPr/>
            <p:nvPr/>
          </p:nvSpPr>
          <p:spPr>
            <a:xfrm>
              <a:off x="87743" y="1160742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744" y="1333754"/>
              <a:ext cx="4432566" cy="5060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8544" y="2989719"/>
              <a:ext cx="101599" cy="1016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977019"/>
              <a:ext cx="4381715" cy="1143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20311" y="1204976"/>
              <a:ext cx="50749" cy="178474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7743" y="1378026"/>
              <a:ext cx="4432935" cy="1663064"/>
            </a:xfrm>
            <a:custGeom>
              <a:avLst/>
              <a:gdLst/>
              <a:ahLst/>
              <a:cxnLst/>
              <a:rect l="l" t="t" r="r" b="b"/>
              <a:pathLst>
                <a:path w="4432935" h="1663064">
                  <a:moveTo>
                    <a:pt x="4432566" y="0"/>
                  </a:moveTo>
                  <a:lnTo>
                    <a:pt x="0" y="0"/>
                  </a:lnTo>
                  <a:lnTo>
                    <a:pt x="0" y="1611693"/>
                  </a:lnTo>
                  <a:lnTo>
                    <a:pt x="4008" y="1631418"/>
                  </a:lnTo>
                  <a:lnTo>
                    <a:pt x="14922" y="1647570"/>
                  </a:lnTo>
                  <a:lnTo>
                    <a:pt x="31075" y="1658485"/>
                  </a:lnTo>
                  <a:lnTo>
                    <a:pt x="50800" y="1662493"/>
                  </a:lnTo>
                  <a:lnTo>
                    <a:pt x="4381766" y="1662493"/>
                  </a:lnTo>
                  <a:lnTo>
                    <a:pt x="4401491" y="1658485"/>
                  </a:lnTo>
                  <a:lnTo>
                    <a:pt x="4417644" y="1647570"/>
                  </a:lnTo>
                  <a:lnTo>
                    <a:pt x="4428558" y="1631418"/>
                  </a:lnTo>
                  <a:lnTo>
                    <a:pt x="4432566" y="1611693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20309" y="1243063"/>
              <a:ext cx="0" cy="1765935"/>
            </a:xfrm>
            <a:custGeom>
              <a:avLst/>
              <a:gdLst/>
              <a:ahLst/>
              <a:cxnLst/>
              <a:rect l="l" t="t" r="r" b="b"/>
              <a:pathLst>
                <a:path h="1765935">
                  <a:moveTo>
                    <a:pt x="0" y="176570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20309" y="123035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121765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120495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1544" y="554993"/>
            <a:ext cx="4472305" cy="244030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420"/>
              </a:spcBef>
            </a:pP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Positive</a:t>
            </a:r>
            <a:r>
              <a:rPr sz="1100" i="1" spc="-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PMI</a:t>
            </a:r>
            <a:endParaRPr sz="1100">
              <a:latin typeface="Cambria"/>
              <a:cs typeface="Cambria"/>
            </a:endParaRPr>
          </a:p>
          <a:p>
            <a:pPr marL="127000">
              <a:lnSpc>
                <a:spcPct val="100000"/>
              </a:lnSpc>
              <a:spcBef>
                <a:spcPts val="325"/>
              </a:spcBef>
            </a:pPr>
            <a:r>
              <a:rPr sz="950" spc="-10" dirty="0">
                <a:latin typeface="Trebuchet MS"/>
                <a:cs typeface="Trebuchet MS"/>
              </a:rPr>
              <a:t>All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90" dirty="0">
                <a:latin typeface="Trebuchet MS"/>
                <a:cs typeface="Trebuchet MS"/>
              </a:rPr>
              <a:t>PMI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values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0" dirty="0">
                <a:latin typeface="Trebuchet MS"/>
                <a:cs typeface="Trebuchet MS"/>
              </a:rPr>
              <a:t>less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than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zero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are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replaced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with</a:t>
            </a:r>
            <a:r>
              <a:rPr sz="950" spc="-15" dirty="0">
                <a:latin typeface="Trebuchet MS"/>
                <a:cs typeface="Trebuchet MS"/>
              </a:rPr>
              <a:t> zero.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rebuchet MS"/>
              <a:cs typeface="Trebuchet MS"/>
            </a:endParaRPr>
          </a:p>
          <a:p>
            <a:pPr marL="127000">
              <a:lnSpc>
                <a:spcPct val="100000"/>
              </a:lnSpc>
            </a:pPr>
            <a:r>
              <a:rPr sz="1100" i="1" spc="-5" dirty="0">
                <a:solidFill>
                  <a:srgbClr val="FF0000"/>
                </a:solidFill>
                <a:latin typeface="Cambria"/>
                <a:cs typeface="Cambria"/>
              </a:rPr>
              <a:t>Bias</a:t>
            </a:r>
            <a:r>
              <a:rPr sz="1100" i="1" spc="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45" dirty="0">
                <a:solidFill>
                  <a:srgbClr val="FF0000"/>
                </a:solidFill>
                <a:latin typeface="Cambria"/>
                <a:cs typeface="Cambria"/>
              </a:rPr>
              <a:t>towards</a:t>
            </a:r>
            <a:r>
              <a:rPr sz="1100" i="1" spc="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FF0000"/>
                </a:solidFill>
                <a:latin typeface="Cambria"/>
                <a:cs typeface="Cambria"/>
              </a:rPr>
              <a:t>infrequent</a:t>
            </a:r>
            <a:r>
              <a:rPr sz="1100" i="1" spc="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FF0000"/>
                </a:solidFill>
                <a:latin typeface="Cambria"/>
                <a:cs typeface="Cambria"/>
              </a:rPr>
              <a:t>events</a:t>
            </a:r>
            <a:endParaRPr sz="1100">
              <a:latin typeface="Cambria"/>
              <a:cs typeface="Cambria"/>
            </a:endParaRPr>
          </a:p>
          <a:p>
            <a:pPr marL="127000" marR="1384935">
              <a:lnSpc>
                <a:spcPct val="114999"/>
              </a:lnSpc>
              <a:spcBef>
                <a:spcPts val="75"/>
              </a:spcBef>
            </a:pPr>
            <a:r>
              <a:rPr sz="950" spc="30" dirty="0">
                <a:latin typeface="Trebuchet MS"/>
                <a:cs typeface="Trebuchet MS"/>
              </a:rPr>
              <a:t>Consider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35" dirty="0">
                <a:latin typeface="Cambria"/>
                <a:cs typeface="Cambria"/>
              </a:rPr>
              <a:t>w</a:t>
            </a:r>
            <a:r>
              <a:rPr sz="1200" i="1" spc="-52" baseline="-10416" dirty="0">
                <a:latin typeface="Cambria"/>
                <a:cs typeface="Cambria"/>
              </a:rPr>
              <a:t>j</a:t>
            </a:r>
            <a:r>
              <a:rPr sz="1200" i="1" spc="22" baseline="-10416" dirty="0">
                <a:latin typeface="Cambria"/>
                <a:cs typeface="Cambria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having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maximum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association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with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35" dirty="0">
                <a:latin typeface="Cambria"/>
                <a:cs typeface="Cambria"/>
              </a:rPr>
              <a:t>w</a:t>
            </a:r>
            <a:r>
              <a:rPr sz="1200" i="1" spc="-52" baseline="-10416" dirty="0">
                <a:latin typeface="Cambria"/>
                <a:cs typeface="Cambria"/>
              </a:rPr>
              <a:t>i</a:t>
            </a:r>
            <a:r>
              <a:rPr sz="950" spc="-35" dirty="0">
                <a:latin typeface="Trebuchet MS"/>
                <a:cs typeface="Trebuchet MS"/>
              </a:rPr>
              <a:t>,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1650" i="1" spc="-22" baseline="7575" dirty="0">
                <a:latin typeface="Cambria"/>
                <a:cs typeface="Cambria"/>
              </a:rPr>
              <a:t>P</a:t>
            </a:r>
            <a:r>
              <a:rPr sz="800" i="1" spc="-15" dirty="0">
                <a:latin typeface="Cambria"/>
                <a:cs typeface="Cambria"/>
              </a:rPr>
              <a:t>corpus</a:t>
            </a:r>
            <a:r>
              <a:rPr sz="1650" spc="-22" baseline="7575" dirty="0">
                <a:latin typeface="Verdana"/>
                <a:cs typeface="Verdana"/>
              </a:rPr>
              <a:t>(</a:t>
            </a:r>
            <a:r>
              <a:rPr sz="1650" i="1" spc="-22" baseline="7575" dirty="0">
                <a:latin typeface="Cambria"/>
                <a:cs typeface="Cambria"/>
              </a:rPr>
              <a:t>w</a:t>
            </a:r>
            <a:r>
              <a:rPr sz="800" i="1" spc="-15" dirty="0">
                <a:latin typeface="Cambria"/>
                <a:cs typeface="Cambria"/>
              </a:rPr>
              <a:t>i</a:t>
            </a:r>
            <a:r>
              <a:rPr sz="1650" spc="-22" baseline="7575" dirty="0">
                <a:latin typeface="Verdana"/>
                <a:cs typeface="Verdana"/>
              </a:rPr>
              <a:t>)</a:t>
            </a:r>
            <a:r>
              <a:rPr sz="1650" spc="-217" baseline="7575" dirty="0">
                <a:latin typeface="Verdana"/>
                <a:cs typeface="Verdana"/>
              </a:rPr>
              <a:t> </a:t>
            </a:r>
            <a:r>
              <a:rPr sz="1650" spc="352" baseline="7575" dirty="0">
                <a:latin typeface="Cambria"/>
                <a:cs typeface="Cambria"/>
              </a:rPr>
              <a:t>≈</a:t>
            </a:r>
            <a:r>
              <a:rPr sz="1650" baseline="7575" dirty="0">
                <a:latin typeface="Cambria"/>
                <a:cs typeface="Cambria"/>
              </a:rPr>
              <a:t> </a:t>
            </a:r>
            <a:r>
              <a:rPr sz="1650" i="1" spc="-22" baseline="7575" dirty="0">
                <a:latin typeface="Cambria"/>
                <a:cs typeface="Cambria"/>
              </a:rPr>
              <a:t>P</a:t>
            </a:r>
            <a:r>
              <a:rPr sz="800" i="1" spc="-15" dirty="0">
                <a:latin typeface="Cambria"/>
                <a:cs typeface="Cambria"/>
              </a:rPr>
              <a:t>corpus</a:t>
            </a:r>
            <a:r>
              <a:rPr sz="1650" spc="-22" baseline="7575" dirty="0">
                <a:latin typeface="Verdana"/>
                <a:cs typeface="Verdana"/>
              </a:rPr>
              <a:t>(</a:t>
            </a:r>
            <a:r>
              <a:rPr sz="1650" i="1" spc="-22" baseline="7575" dirty="0">
                <a:latin typeface="Cambria"/>
                <a:cs typeface="Cambria"/>
              </a:rPr>
              <a:t>w</a:t>
            </a:r>
            <a:r>
              <a:rPr sz="800" i="1" spc="-15" dirty="0">
                <a:latin typeface="Cambria"/>
                <a:cs typeface="Cambria"/>
              </a:rPr>
              <a:t>j</a:t>
            </a:r>
            <a:r>
              <a:rPr sz="1650" spc="-22" baseline="7575" dirty="0">
                <a:latin typeface="Verdana"/>
                <a:cs typeface="Verdana"/>
              </a:rPr>
              <a:t>)</a:t>
            </a:r>
            <a:r>
              <a:rPr sz="1650" spc="-217" baseline="7575" dirty="0">
                <a:latin typeface="Verdana"/>
                <a:cs typeface="Verdana"/>
              </a:rPr>
              <a:t> </a:t>
            </a:r>
            <a:r>
              <a:rPr sz="1650" spc="352" baseline="7575" dirty="0">
                <a:latin typeface="Cambria"/>
                <a:cs typeface="Cambria"/>
              </a:rPr>
              <a:t>≈</a:t>
            </a:r>
            <a:r>
              <a:rPr sz="1650" baseline="7575" dirty="0">
                <a:latin typeface="Cambria"/>
                <a:cs typeface="Cambria"/>
              </a:rPr>
              <a:t> </a:t>
            </a:r>
            <a:r>
              <a:rPr sz="1650" i="1" spc="-15" baseline="7575" dirty="0">
                <a:latin typeface="Cambria"/>
                <a:cs typeface="Cambria"/>
              </a:rPr>
              <a:t>P</a:t>
            </a:r>
            <a:r>
              <a:rPr sz="800" i="1" spc="-10" dirty="0">
                <a:latin typeface="Cambria"/>
                <a:cs typeface="Cambria"/>
              </a:rPr>
              <a:t>corpus</a:t>
            </a:r>
            <a:r>
              <a:rPr sz="1650" spc="-15" baseline="7575" dirty="0">
                <a:latin typeface="Verdana"/>
                <a:cs typeface="Verdana"/>
              </a:rPr>
              <a:t>(</a:t>
            </a:r>
            <a:r>
              <a:rPr sz="1650" i="1" spc="-15" baseline="7575" dirty="0">
                <a:latin typeface="Cambria"/>
                <a:cs typeface="Cambria"/>
              </a:rPr>
              <a:t>w</a:t>
            </a:r>
            <a:r>
              <a:rPr sz="800" i="1" spc="-10" dirty="0">
                <a:latin typeface="Cambria"/>
                <a:cs typeface="Cambria"/>
              </a:rPr>
              <a:t>i</a:t>
            </a:r>
            <a:r>
              <a:rPr sz="1650" i="1" spc="-15" baseline="7575" dirty="0">
                <a:latin typeface="Arial"/>
                <a:cs typeface="Arial"/>
              </a:rPr>
              <a:t>,</a:t>
            </a:r>
            <a:r>
              <a:rPr sz="1650" i="1" spc="-277" baseline="7575" dirty="0">
                <a:latin typeface="Arial"/>
                <a:cs typeface="Arial"/>
              </a:rPr>
              <a:t> </a:t>
            </a:r>
            <a:r>
              <a:rPr sz="1650" i="1" spc="-52" baseline="7575" dirty="0">
                <a:latin typeface="Cambria"/>
                <a:cs typeface="Cambria"/>
              </a:rPr>
              <a:t>w</a:t>
            </a:r>
            <a:r>
              <a:rPr sz="800" i="1" spc="-35" dirty="0">
                <a:latin typeface="Cambria"/>
                <a:cs typeface="Cambria"/>
              </a:rPr>
              <a:t>j</a:t>
            </a:r>
            <a:r>
              <a:rPr sz="1650" spc="-52" baseline="7575" dirty="0">
                <a:latin typeface="Verdana"/>
                <a:cs typeface="Verdana"/>
              </a:rPr>
              <a:t>)</a:t>
            </a:r>
            <a:endParaRPr sz="1650" baseline="7575">
              <a:latin typeface="Verdana"/>
              <a:cs typeface="Verdana"/>
            </a:endParaRPr>
          </a:p>
          <a:p>
            <a:pPr marL="127000">
              <a:lnSpc>
                <a:spcPts val="1190"/>
              </a:lnSpc>
            </a:pPr>
            <a:r>
              <a:rPr sz="950" spc="90" dirty="0">
                <a:latin typeface="Trebuchet MS"/>
                <a:cs typeface="Trebuchet MS"/>
              </a:rPr>
              <a:t>PMI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increases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as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probability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35" dirty="0">
                <a:latin typeface="Cambria"/>
                <a:cs typeface="Cambria"/>
              </a:rPr>
              <a:t>w</a:t>
            </a:r>
            <a:r>
              <a:rPr sz="1200" i="1" spc="-52" baseline="-10416" dirty="0">
                <a:latin typeface="Cambria"/>
                <a:cs typeface="Cambria"/>
              </a:rPr>
              <a:t>i</a:t>
            </a:r>
            <a:r>
              <a:rPr sz="1200" i="1" spc="22" baseline="-10416" dirty="0">
                <a:latin typeface="Cambria"/>
                <a:cs typeface="Cambria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decreases.</a:t>
            </a:r>
            <a:endParaRPr sz="950">
              <a:latin typeface="Trebuchet MS"/>
              <a:cs typeface="Trebuchet MS"/>
            </a:endParaRPr>
          </a:p>
          <a:p>
            <a:pPr marL="1270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Trebuchet MS"/>
                <a:cs typeface="Trebuchet MS"/>
              </a:rPr>
              <a:t>Also,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consider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1100" i="1" spc="-35" dirty="0">
                <a:latin typeface="Cambria"/>
                <a:cs typeface="Cambria"/>
              </a:rPr>
              <a:t>w</a:t>
            </a:r>
            <a:r>
              <a:rPr sz="1200" i="1" spc="-52" baseline="-10416" dirty="0">
                <a:latin typeface="Cambria"/>
                <a:cs typeface="Cambria"/>
              </a:rPr>
              <a:t>j</a:t>
            </a:r>
            <a:r>
              <a:rPr sz="1200" i="1" spc="22" baseline="-10416" dirty="0">
                <a:latin typeface="Cambria"/>
                <a:cs typeface="Cambria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that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occurs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once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in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corpus,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also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in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context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endParaRPr sz="950">
              <a:latin typeface="Trebuchet MS"/>
              <a:cs typeface="Trebuchet MS"/>
            </a:endParaRPr>
          </a:p>
          <a:p>
            <a:pPr marL="126364">
              <a:lnSpc>
                <a:spcPct val="100000"/>
              </a:lnSpc>
              <a:spcBef>
                <a:spcPts val="35"/>
              </a:spcBef>
            </a:pPr>
            <a:r>
              <a:rPr sz="1100" i="1" spc="-35" dirty="0">
                <a:latin typeface="Cambria"/>
                <a:cs typeface="Cambria"/>
              </a:rPr>
              <a:t>w</a:t>
            </a:r>
            <a:r>
              <a:rPr sz="1200" i="1" spc="-52" baseline="-10416" dirty="0">
                <a:latin typeface="Cambria"/>
                <a:cs typeface="Cambria"/>
              </a:rPr>
              <a:t>i</a:t>
            </a:r>
            <a:r>
              <a:rPr sz="950" spc="-35" dirty="0">
                <a:latin typeface="Trebuchet MS"/>
                <a:cs typeface="Trebuchet MS"/>
              </a:rPr>
              <a:t>.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950" spc="90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discounting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factor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proposed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by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Pantel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Lin:</a:t>
            </a:r>
            <a:endParaRPr sz="950">
              <a:latin typeface="Trebuchet MS"/>
              <a:cs typeface="Trebuchet MS"/>
            </a:endParaRPr>
          </a:p>
          <a:p>
            <a:pPr marL="97155" algn="ctr">
              <a:lnSpc>
                <a:spcPct val="100000"/>
              </a:lnSpc>
              <a:spcBef>
                <a:spcPts val="915"/>
              </a:spcBef>
              <a:tabLst>
                <a:tab pos="867410" algn="l"/>
              </a:tabLst>
            </a:pPr>
            <a:r>
              <a:rPr sz="1650" spc="-172" baseline="-37878" dirty="0">
                <a:latin typeface="Lucida Sans Unicode"/>
                <a:cs typeface="Lucida Sans Unicode"/>
              </a:rPr>
              <a:t>δ</a:t>
            </a:r>
            <a:r>
              <a:rPr sz="1200" i="1" spc="7" baseline="-62500" dirty="0">
                <a:latin typeface="Cambria"/>
                <a:cs typeface="Cambria"/>
              </a:rPr>
              <a:t>ij </a:t>
            </a:r>
            <a:r>
              <a:rPr sz="1200" i="1" spc="-97" baseline="-62500" dirty="0">
                <a:latin typeface="Cambria"/>
                <a:cs typeface="Cambria"/>
              </a:rPr>
              <a:t> </a:t>
            </a:r>
            <a:r>
              <a:rPr sz="1650" spc="-82" baseline="-37878" dirty="0">
                <a:latin typeface="Verdana"/>
                <a:cs typeface="Verdana"/>
              </a:rPr>
              <a:t>=</a:t>
            </a:r>
            <a:r>
              <a:rPr sz="1650" spc="-37" baseline="-37878" dirty="0">
                <a:latin typeface="Verdana"/>
                <a:cs typeface="Verdana"/>
              </a:rPr>
              <a:t> 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u="sng" spc="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i="1" u="sng" spc="-2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f</a:t>
            </a:r>
            <a:r>
              <a:rPr sz="1200" i="1" u="sng" baseline="-10416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i</a:t>
            </a:r>
            <a:r>
              <a:rPr sz="1200" i="1" u="sng" spc="7" baseline="-10416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j</a:t>
            </a:r>
            <a:r>
              <a:rPr sz="1200" i="1" u="sng" baseline="-10416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	</a:t>
            </a:r>
            <a:r>
              <a:rPr sz="1100" i="1" u="sng" spc="-4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min</a:t>
            </a:r>
            <a:r>
              <a:rPr sz="1100" u="sng" spc="-8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(</a:t>
            </a:r>
            <a:r>
              <a:rPr sz="1100" i="1" u="sng" spc="-2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f</a:t>
            </a:r>
            <a:r>
              <a:rPr sz="1200" i="1" u="sng" spc="67" baseline="-10416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i</a:t>
            </a:r>
            <a:r>
              <a:rPr sz="1100" i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,</a:t>
            </a:r>
            <a:r>
              <a:rPr sz="1100" i="1" u="sng" spc="-1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100" i="1" u="sng" spc="-2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f</a:t>
            </a:r>
            <a:r>
              <a:rPr sz="1200" i="1" u="sng" spc="75" baseline="-10416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j</a:t>
            </a:r>
            <a:r>
              <a:rPr sz="1100" u="sng" spc="-8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)</a:t>
            </a:r>
            <a:r>
              <a:rPr sz="1100" u="sng" spc="7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endParaRPr sz="1100">
              <a:latin typeface="Verdana"/>
              <a:cs typeface="Verdana"/>
            </a:endParaRPr>
          </a:p>
          <a:p>
            <a:pPr marL="1903730">
              <a:lnSpc>
                <a:spcPct val="100000"/>
              </a:lnSpc>
              <a:spcBef>
                <a:spcPts val="180"/>
              </a:spcBef>
            </a:pPr>
            <a:r>
              <a:rPr sz="1100" i="1" spc="-25" dirty="0">
                <a:latin typeface="Cambria"/>
                <a:cs typeface="Cambria"/>
              </a:rPr>
              <a:t>f</a:t>
            </a:r>
            <a:r>
              <a:rPr sz="1200" i="1" spc="7" baseline="-10416" dirty="0">
                <a:latin typeface="Cambria"/>
                <a:cs typeface="Cambria"/>
              </a:rPr>
              <a:t>ij</a:t>
            </a:r>
            <a:r>
              <a:rPr sz="1200" i="1" spc="37" baseline="-10416" dirty="0">
                <a:latin typeface="Cambria"/>
                <a:cs typeface="Cambria"/>
              </a:rPr>
              <a:t> </a:t>
            </a:r>
            <a:r>
              <a:rPr sz="1100" spc="-55" dirty="0">
                <a:latin typeface="Verdana"/>
                <a:cs typeface="Verdana"/>
              </a:rPr>
              <a:t>+</a:t>
            </a:r>
            <a:r>
              <a:rPr sz="1100" spc="-235" dirty="0">
                <a:latin typeface="Verdana"/>
                <a:cs typeface="Verdana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1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i="1" spc="-45" dirty="0">
                <a:latin typeface="Cambria"/>
                <a:cs typeface="Cambria"/>
              </a:rPr>
              <a:t>min</a:t>
            </a:r>
            <a:r>
              <a:rPr sz="1100" spc="-80" dirty="0">
                <a:latin typeface="Verdana"/>
                <a:cs typeface="Verdana"/>
              </a:rPr>
              <a:t>(</a:t>
            </a:r>
            <a:r>
              <a:rPr sz="1100" i="1" spc="-20" dirty="0">
                <a:latin typeface="Cambria"/>
                <a:cs typeface="Cambria"/>
              </a:rPr>
              <a:t>f</a:t>
            </a:r>
            <a:r>
              <a:rPr sz="1200" i="1" spc="67" baseline="-10416" dirty="0">
                <a:latin typeface="Cambria"/>
                <a:cs typeface="Cambria"/>
              </a:rPr>
              <a:t>i</a:t>
            </a:r>
            <a:r>
              <a:rPr sz="1100" i="1" spc="-5" dirty="0">
                <a:latin typeface="Arial"/>
                <a:cs typeface="Arial"/>
              </a:rPr>
              <a:t>,</a:t>
            </a:r>
            <a:r>
              <a:rPr sz="1100" i="1" spc="-185" dirty="0">
                <a:latin typeface="Arial"/>
                <a:cs typeface="Arial"/>
              </a:rPr>
              <a:t> </a:t>
            </a:r>
            <a:r>
              <a:rPr sz="1100" i="1" spc="-20" dirty="0">
                <a:latin typeface="Cambria"/>
                <a:cs typeface="Cambria"/>
              </a:rPr>
              <a:t>f</a:t>
            </a:r>
            <a:r>
              <a:rPr sz="1200" i="1" spc="75" baseline="-10416" dirty="0">
                <a:latin typeface="Cambria"/>
                <a:cs typeface="Cambria"/>
              </a:rPr>
              <a:t>j</a:t>
            </a:r>
            <a:r>
              <a:rPr sz="1100" spc="-80" dirty="0">
                <a:latin typeface="Verdana"/>
                <a:cs typeface="Verdana"/>
              </a:rPr>
              <a:t>)</a:t>
            </a:r>
            <a:r>
              <a:rPr sz="1100" spc="-235" dirty="0">
                <a:latin typeface="Verdana"/>
                <a:cs typeface="Verdana"/>
              </a:rPr>
              <a:t> </a:t>
            </a:r>
            <a:r>
              <a:rPr sz="1100" spc="-55" dirty="0">
                <a:latin typeface="Verdana"/>
                <a:cs typeface="Verdana"/>
              </a:rPr>
              <a:t>+</a:t>
            </a:r>
            <a:r>
              <a:rPr sz="1100" spc="-235" dirty="0">
                <a:latin typeface="Verdana"/>
                <a:cs typeface="Verdana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  <a:p>
            <a:pPr marL="126364">
              <a:lnSpc>
                <a:spcPct val="100000"/>
              </a:lnSpc>
              <a:spcBef>
                <a:spcPts val="1019"/>
              </a:spcBef>
            </a:pPr>
            <a:r>
              <a:rPr sz="1100" i="1" spc="30" dirty="0">
                <a:latin typeface="Cambria"/>
                <a:cs typeface="Cambria"/>
              </a:rPr>
              <a:t>PMI</a:t>
            </a:r>
            <a:r>
              <a:rPr sz="1200" i="1" spc="-37" baseline="-10416" dirty="0">
                <a:latin typeface="Cambria"/>
                <a:cs typeface="Cambria"/>
              </a:rPr>
              <a:t>n</a:t>
            </a:r>
            <a:r>
              <a:rPr sz="1200" i="1" spc="-52" baseline="-10416" dirty="0">
                <a:latin typeface="Cambria"/>
                <a:cs typeface="Cambria"/>
              </a:rPr>
              <a:t>e</a:t>
            </a:r>
            <a:r>
              <a:rPr sz="1200" i="1" spc="-15" baseline="-10416" dirty="0">
                <a:latin typeface="Cambria"/>
                <a:cs typeface="Cambria"/>
              </a:rPr>
              <a:t>w</a:t>
            </a:r>
            <a:r>
              <a:rPr sz="1100" spc="-80" dirty="0">
                <a:latin typeface="Verdana"/>
                <a:cs typeface="Verdana"/>
              </a:rPr>
              <a:t>(</a:t>
            </a:r>
            <a:r>
              <a:rPr sz="1100" i="1" spc="-80" dirty="0">
                <a:latin typeface="Cambria"/>
                <a:cs typeface="Cambria"/>
              </a:rPr>
              <a:t>w</a:t>
            </a:r>
            <a:r>
              <a:rPr sz="1200" i="1" spc="67" baseline="-10416" dirty="0">
                <a:latin typeface="Cambria"/>
                <a:cs typeface="Cambria"/>
              </a:rPr>
              <a:t>i</a:t>
            </a:r>
            <a:r>
              <a:rPr sz="1100" i="1" spc="-5" dirty="0">
                <a:latin typeface="Arial"/>
                <a:cs typeface="Arial"/>
              </a:rPr>
              <a:t>,</a:t>
            </a:r>
            <a:r>
              <a:rPr sz="1100" i="1" spc="-185" dirty="0">
                <a:latin typeface="Arial"/>
                <a:cs typeface="Arial"/>
              </a:rPr>
              <a:t> 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i="1" spc="75" baseline="-10416" dirty="0">
                <a:latin typeface="Cambria"/>
                <a:cs typeface="Cambria"/>
              </a:rPr>
              <a:t>j</a:t>
            </a:r>
            <a:r>
              <a:rPr sz="1100" spc="-80" dirty="0">
                <a:latin typeface="Verdana"/>
                <a:cs typeface="Verdana"/>
              </a:rPr>
              <a:t>)</a:t>
            </a:r>
            <a:r>
              <a:rPr sz="1100" spc="-145" dirty="0">
                <a:latin typeface="Verdana"/>
                <a:cs typeface="Verdana"/>
              </a:rPr>
              <a:t> </a:t>
            </a:r>
            <a:r>
              <a:rPr sz="1100" spc="-55" dirty="0">
                <a:latin typeface="Verdana"/>
                <a:cs typeface="Verdana"/>
              </a:rPr>
              <a:t>=</a:t>
            </a:r>
            <a:r>
              <a:rPr sz="1100" spc="-145" dirty="0">
                <a:latin typeface="Verdana"/>
                <a:cs typeface="Verdana"/>
              </a:rPr>
              <a:t> </a:t>
            </a:r>
            <a:r>
              <a:rPr sz="1100" spc="-114" dirty="0">
                <a:latin typeface="Lucida Sans Unicode"/>
                <a:cs typeface="Lucida Sans Unicode"/>
              </a:rPr>
              <a:t>δ</a:t>
            </a:r>
            <a:r>
              <a:rPr sz="1200" i="1" spc="7" baseline="-10416" dirty="0">
                <a:latin typeface="Cambria"/>
                <a:cs typeface="Cambria"/>
              </a:rPr>
              <a:t>i</a:t>
            </a:r>
            <a:r>
              <a:rPr sz="1200" i="1" spc="75" baseline="-10416" dirty="0">
                <a:latin typeface="Cambria"/>
                <a:cs typeface="Cambria"/>
              </a:rPr>
              <a:t>j</a:t>
            </a:r>
            <a:r>
              <a:rPr sz="1100" i="1" spc="40" dirty="0">
                <a:latin typeface="Cambria"/>
                <a:cs typeface="Cambria"/>
              </a:rPr>
              <a:t>PM</a:t>
            </a:r>
            <a:r>
              <a:rPr sz="1100" i="1" spc="75" dirty="0">
                <a:latin typeface="Cambria"/>
                <a:cs typeface="Cambria"/>
              </a:rPr>
              <a:t>I</a:t>
            </a:r>
            <a:r>
              <a:rPr sz="1100" spc="-80" dirty="0">
                <a:latin typeface="Verdana"/>
                <a:cs typeface="Verdana"/>
              </a:rPr>
              <a:t>(</a:t>
            </a:r>
            <a:r>
              <a:rPr sz="1100" i="1" spc="-80" dirty="0">
                <a:latin typeface="Cambria"/>
                <a:cs typeface="Cambria"/>
              </a:rPr>
              <a:t>w</a:t>
            </a:r>
            <a:r>
              <a:rPr sz="1200" i="1" spc="67" baseline="-10416" dirty="0">
                <a:latin typeface="Cambria"/>
                <a:cs typeface="Cambria"/>
              </a:rPr>
              <a:t>i</a:t>
            </a:r>
            <a:r>
              <a:rPr sz="1100" i="1" spc="-5" dirty="0">
                <a:latin typeface="Arial"/>
                <a:cs typeface="Arial"/>
              </a:rPr>
              <a:t>,</a:t>
            </a:r>
            <a:r>
              <a:rPr sz="1100" i="1" spc="-185" dirty="0">
                <a:latin typeface="Arial"/>
                <a:cs typeface="Arial"/>
              </a:rPr>
              <a:t> 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i="1" spc="75" baseline="-10416" dirty="0">
                <a:latin typeface="Cambria"/>
                <a:cs typeface="Cambria"/>
              </a:rPr>
              <a:t>j</a:t>
            </a:r>
            <a:r>
              <a:rPr sz="1100" spc="-80" dirty="0"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317426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13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19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3895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Distributional</a:t>
            </a:r>
            <a:r>
              <a:rPr spc="25" dirty="0"/>
              <a:t> </a:t>
            </a:r>
            <a:r>
              <a:rPr spc="-5" dirty="0"/>
              <a:t>Vectors:</a:t>
            </a:r>
            <a:r>
              <a:rPr spc="105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87743" y="980909"/>
            <a:ext cx="4432935" cy="186055"/>
          </a:xfrm>
          <a:custGeom>
            <a:avLst/>
            <a:gdLst/>
            <a:ahLst/>
            <a:cxnLst/>
            <a:rect l="l" t="t" r="r" b="b"/>
            <a:pathLst>
              <a:path w="4432935" h="186055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5674"/>
                </a:lnTo>
                <a:lnTo>
                  <a:pt x="4432566" y="18567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5844" y="961694"/>
            <a:ext cx="39668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Normalized</a:t>
            </a:r>
            <a:r>
              <a:rPr sz="1100" i="1" spc="4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Distributional</a:t>
            </a:r>
            <a:r>
              <a:rPr sz="1100" i="1" spc="4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Vectors</a:t>
            </a:r>
            <a:r>
              <a:rPr sz="1100" i="1" spc="4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using</a:t>
            </a:r>
            <a:r>
              <a:rPr sz="1100" i="1" spc="4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Pointwise</a:t>
            </a:r>
            <a:r>
              <a:rPr sz="1100" i="1" spc="4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Mutual</a:t>
            </a:r>
            <a:r>
              <a:rPr sz="1100" i="1" spc="4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Information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7743" y="1025130"/>
            <a:ext cx="4483735" cy="1526540"/>
            <a:chOff x="87743" y="1025130"/>
            <a:chExt cx="4483735" cy="152654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153922"/>
              <a:ext cx="4432566" cy="5060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449499"/>
              <a:ext cx="101599" cy="1016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436799"/>
              <a:ext cx="4381715" cy="114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025144"/>
              <a:ext cx="50749" cy="142435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7743" y="1198194"/>
              <a:ext cx="4432935" cy="1302385"/>
            </a:xfrm>
            <a:custGeom>
              <a:avLst/>
              <a:gdLst/>
              <a:ahLst/>
              <a:cxnLst/>
              <a:rect l="l" t="t" r="r" b="b"/>
              <a:pathLst>
                <a:path w="4432935" h="1302385">
                  <a:moveTo>
                    <a:pt x="4432566" y="0"/>
                  </a:moveTo>
                  <a:lnTo>
                    <a:pt x="0" y="0"/>
                  </a:lnTo>
                  <a:lnTo>
                    <a:pt x="0" y="1251305"/>
                  </a:lnTo>
                  <a:lnTo>
                    <a:pt x="4008" y="1271030"/>
                  </a:lnTo>
                  <a:lnTo>
                    <a:pt x="14922" y="1287183"/>
                  </a:lnTo>
                  <a:lnTo>
                    <a:pt x="31075" y="1298097"/>
                  </a:lnTo>
                  <a:lnTo>
                    <a:pt x="50800" y="1302105"/>
                  </a:lnTo>
                  <a:lnTo>
                    <a:pt x="4381766" y="1302105"/>
                  </a:lnTo>
                  <a:lnTo>
                    <a:pt x="4401491" y="1298097"/>
                  </a:lnTo>
                  <a:lnTo>
                    <a:pt x="4417644" y="1287183"/>
                  </a:lnTo>
                  <a:lnTo>
                    <a:pt x="4428558" y="1271030"/>
                  </a:lnTo>
                  <a:lnTo>
                    <a:pt x="4432566" y="125130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063231"/>
              <a:ext cx="0" cy="1405890"/>
            </a:xfrm>
            <a:custGeom>
              <a:avLst/>
              <a:gdLst/>
              <a:ahLst/>
              <a:cxnLst/>
              <a:rect l="l" t="t" r="r" b="b"/>
              <a:pathLst>
                <a:path h="1405889">
                  <a:moveTo>
                    <a:pt x="0" y="140531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05053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03783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20309" y="102513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138544" y="1223518"/>
          <a:ext cx="4266565" cy="12272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5630"/>
                <a:gridCol w="3670935"/>
              </a:tblGrid>
              <a:tr h="245452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700" b="1" spc="5" dirty="0">
                          <a:latin typeface="Trebuchet MS"/>
                          <a:cs typeface="Trebuchet MS"/>
                        </a:rPr>
                        <a:t>petroleum</a:t>
                      </a:r>
                      <a:endParaRPr sz="700">
                        <a:latin typeface="Trebuchet MS"/>
                        <a:cs typeface="Trebuchet MS"/>
                      </a:endParaRPr>
                    </a:p>
                  </a:txBody>
                  <a:tcPr marL="0" marR="0" marT="577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819"/>
                        </a:lnSpc>
                      </a:pPr>
                      <a:r>
                        <a:rPr sz="700" spc="-10" dirty="0">
                          <a:latin typeface="Trebuchet MS"/>
                          <a:cs typeface="Trebuchet MS"/>
                        </a:rPr>
                        <a:t>oil:0.032</a:t>
                      </a:r>
                      <a:r>
                        <a:rPr sz="7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700" spc="15" dirty="0">
                          <a:latin typeface="Trebuchet MS"/>
                          <a:cs typeface="Trebuchet MS"/>
                        </a:rPr>
                        <a:t>gas:0.029</a:t>
                      </a:r>
                      <a:r>
                        <a:rPr sz="7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700" dirty="0">
                          <a:latin typeface="Trebuchet MS"/>
                          <a:cs typeface="Trebuchet MS"/>
                        </a:rPr>
                        <a:t>crude:0.029</a:t>
                      </a:r>
                      <a:r>
                        <a:rPr sz="7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700" dirty="0">
                          <a:latin typeface="Trebuchet MS"/>
                          <a:cs typeface="Trebuchet MS"/>
                        </a:rPr>
                        <a:t>barrels:0.028</a:t>
                      </a:r>
                      <a:r>
                        <a:rPr sz="7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700" spc="-10" dirty="0">
                          <a:latin typeface="Trebuchet MS"/>
                          <a:cs typeface="Trebuchet MS"/>
                        </a:rPr>
                        <a:t>exploration:0.027</a:t>
                      </a:r>
                      <a:r>
                        <a:rPr sz="7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700" spc="-5" dirty="0">
                          <a:latin typeface="Trebuchet MS"/>
                          <a:cs typeface="Trebuchet MS"/>
                        </a:rPr>
                        <a:t>barrel:0.026</a:t>
                      </a:r>
                      <a:endParaRPr sz="700">
                        <a:latin typeface="Trebuchet MS"/>
                        <a:cs typeface="Trebuchet MS"/>
                      </a:endParaRPr>
                    </a:p>
                    <a:p>
                      <a:pPr marL="7810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700" spc="5" dirty="0">
                          <a:latin typeface="Trebuchet MS"/>
                          <a:cs typeface="Trebuchet MS"/>
                        </a:rPr>
                        <a:t>opec:0.026 </a:t>
                      </a:r>
                      <a:r>
                        <a:rPr sz="700" spc="-5" dirty="0">
                          <a:latin typeface="Trebuchet MS"/>
                          <a:cs typeface="Trebuchet MS"/>
                        </a:rPr>
                        <a:t>refining:0.026</a:t>
                      </a:r>
                      <a:r>
                        <a:rPr sz="7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700" spc="5" dirty="0">
                          <a:latin typeface="Trebuchet MS"/>
                          <a:cs typeface="Trebuchet MS"/>
                        </a:rPr>
                        <a:t>gasoline:0.026</a:t>
                      </a:r>
                      <a:r>
                        <a:rPr sz="7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700" spc="-10" dirty="0">
                          <a:latin typeface="Trebuchet MS"/>
                          <a:cs typeface="Trebuchet MS"/>
                        </a:rPr>
                        <a:t>fuel:0.025</a:t>
                      </a:r>
                      <a:r>
                        <a:rPr sz="7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700" spc="-10" dirty="0">
                          <a:latin typeface="Trebuchet MS"/>
                          <a:cs typeface="Trebuchet MS"/>
                        </a:rPr>
                        <a:t>natural:0.025</a:t>
                      </a:r>
                      <a:r>
                        <a:rPr sz="7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700" spc="-5" dirty="0">
                          <a:latin typeface="Trebuchet MS"/>
                          <a:cs typeface="Trebuchet MS"/>
                        </a:rPr>
                        <a:t>exporting:0.025</a:t>
                      </a:r>
                      <a:endParaRPr sz="7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5465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700" b="1" spc="30" dirty="0">
                          <a:latin typeface="Trebuchet MS"/>
                          <a:cs typeface="Trebuchet MS"/>
                        </a:rPr>
                        <a:t>drug</a:t>
                      </a:r>
                      <a:endParaRPr sz="700">
                        <a:latin typeface="Trebuchet MS"/>
                        <a:cs typeface="Trebuchet MS"/>
                      </a:endParaRPr>
                    </a:p>
                  </a:txBody>
                  <a:tcPr marL="0" marR="0" marT="577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825"/>
                        </a:lnSpc>
                      </a:pPr>
                      <a:r>
                        <a:rPr sz="700" spc="-15" dirty="0">
                          <a:latin typeface="Trebuchet MS"/>
                          <a:cs typeface="Trebuchet MS"/>
                        </a:rPr>
                        <a:t>trafficking:0.029</a:t>
                      </a:r>
                      <a:r>
                        <a:rPr sz="7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700" spc="5" dirty="0">
                          <a:latin typeface="Trebuchet MS"/>
                          <a:cs typeface="Trebuchet MS"/>
                        </a:rPr>
                        <a:t>cocaine:0.028</a:t>
                      </a:r>
                      <a:r>
                        <a:rPr sz="700" dirty="0">
                          <a:latin typeface="Trebuchet MS"/>
                          <a:cs typeface="Trebuchet MS"/>
                        </a:rPr>
                        <a:t> narcotics:0.027</a:t>
                      </a:r>
                      <a:r>
                        <a:rPr sz="7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700" spc="-5" dirty="0">
                          <a:latin typeface="Trebuchet MS"/>
                          <a:cs typeface="Trebuchet MS"/>
                        </a:rPr>
                        <a:t>fda:0.026</a:t>
                      </a:r>
                      <a:r>
                        <a:rPr sz="7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700" spc="-5" dirty="0">
                          <a:latin typeface="Trebuchet MS"/>
                          <a:cs typeface="Trebuchet MS"/>
                        </a:rPr>
                        <a:t>police:0.026</a:t>
                      </a:r>
                      <a:r>
                        <a:rPr sz="7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700" spc="10" dirty="0">
                          <a:latin typeface="Trebuchet MS"/>
                          <a:cs typeface="Trebuchet MS"/>
                        </a:rPr>
                        <a:t>abuse:0.026</a:t>
                      </a:r>
                      <a:endParaRPr sz="700">
                        <a:latin typeface="Trebuchet MS"/>
                        <a:cs typeface="Trebuchet MS"/>
                      </a:endParaRPr>
                    </a:p>
                    <a:p>
                      <a:pPr marL="7810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700" spc="-5" dirty="0">
                          <a:latin typeface="Trebuchet MS"/>
                          <a:cs typeface="Trebuchet MS"/>
                        </a:rPr>
                        <a:t>marijuana:0.025</a:t>
                      </a:r>
                      <a:r>
                        <a:rPr sz="7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700" spc="-5" dirty="0">
                          <a:latin typeface="Trebuchet MS"/>
                          <a:cs typeface="Trebuchet MS"/>
                        </a:rPr>
                        <a:t>crime:0.025</a:t>
                      </a:r>
                      <a:r>
                        <a:rPr sz="7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700" dirty="0">
                          <a:latin typeface="Trebuchet MS"/>
                          <a:cs typeface="Trebuchet MS"/>
                        </a:rPr>
                        <a:t>colombian:0.025</a:t>
                      </a:r>
                      <a:r>
                        <a:rPr sz="7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700" dirty="0">
                          <a:latin typeface="Trebuchet MS"/>
                          <a:cs typeface="Trebuchet MS"/>
                        </a:rPr>
                        <a:t>arrested:0.025</a:t>
                      </a:r>
                      <a:r>
                        <a:rPr sz="7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700" dirty="0">
                          <a:latin typeface="Trebuchet MS"/>
                          <a:cs typeface="Trebuchet MS"/>
                        </a:rPr>
                        <a:t>addicts:0.024</a:t>
                      </a:r>
                      <a:endParaRPr sz="7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5452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700" b="1" spc="20" dirty="0">
                          <a:latin typeface="Trebuchet MS"/>
                          <a:cs typeface="Trebuchet MS"/>
                        </a:rPr>
                        <a:t>insurance</a:t>
                      </a:r>
                      <a:endParaRPr sz="700">
                        <a:latin typeface="Trebuchet MS"/>
                        <a:cs typeface="Trebuchet MS"/>
                      </a:endParaRPr>
                    </a:p>
                  </a:txBody>
                  <a:tcPr marL="0" marR="0" marT="577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819"/>
                        </a:lnSpc>
                      </a:pPr>
                      <a:r>
                        <a:rPr sz="700" spc="5" dirty="0">
                          <a:latin typeface="Trebuchet MS"/>
                          <a:cs typeface="Trebuchet MS"/>
                        </a:rPr>
                        <a:t>insurers:0.028</a:t>
                      </a:r>
                      <a:r>
                        <a:rPr sz="7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700" spc="5" dirty="0">
                          <a:latin typeface="Trebuchet MS"/>
                          <a:cs typeface="Trebuchet MS"/>
                        </a:rPr>
                        <a:t>premiums:0.028</a:t>
                      </a:r>
                      <a:r>
                        <a:rPr sz="7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700" dirty="0">
                          <a:latin typeface="Trebuchet MS"/>
                          <a:cs typeface="Trebuchet MS"/>
                        </a:rPr>
                        <a:t>lloyds:0.026</a:t>
                      </a:r>
                      <a:r>
                        <a:rPr sz="7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700" spc="5" dirty="0">
                          <a:latin typeface="Trebuchet MS"/>
                          <a:cs typeface="Trebuchet MS"/>
                        </a:rPr>
                        <a:t>reinsurance:0.026</a:t>
                      </a:r>
                      <a:r>
                        <a:rPr sz="7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700" spc="-5" dirty="0">
                          <a:latin typeface="Trebuchet MS"/>
                          <a:cs typeface="Trebuchet MS"/>
                        </a:rPr>
                        <a:t>underwriting:0.025</a:t>
                      </a:r>
                      <a:endParaRPr sz="700">
                        <a:latin typeface="Trebuchet MS"/>
                        <a:cs typeface="Trebuchet MS"/>
                      </a:endParaRPr>
                    </a:p>
                    <a:p>
                      <a:pPr marL="7810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700" spc="5" dirty="0">
                          <a:latin typeface="Trebuchet MS"/>
                          <a:cs typeface="Trebuchet MS"/>
                        </a:rPr>
                        <a:t>pension:0.025</a:t>
                      </a:r>
                      <a:r>
                        <a:rPr sz="7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700" spc="5" dirty="0">
                          <a:latin typeface="Trebuchet MS"/>
                          <a:cs typeface="Trebuchet MS"/>
                        </a:rPr>
                        <a:t>mortgage:0.025</a:t>
                      </a:r>
                      <a:r>
                        <a:rPr sz="7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700" spc="-10" dirty="0">
                          <a:latin typeface="Trebuchet MS"/>
                          <a:cs typeface="Trebuchet MS"/>
                        </a:rPr>
                        <a:t>credit:0.025</a:t>
                      </a:r>
                      <a:r>
                        <a:rPr sz="7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700" dirty="0">
                          <a:latin typeface="Trebuchet MS"/>
                          <a:cs typeface="Trebuchet MS"/>
                        </a:rPr>
                        <a:t>investors:0.024</a:t>
                      </a:r>
                      <a:r>
                        <a:rPr sz="7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700" dirty="0">
                          <a:latin typeface="Trebuchet MS"/>
                          <a:cs typeface="Trebuchet MS"/>
                        </a:rPr>
                        <a:t>claims:0.024</a:t>
                      </a:r>
                      <a:r>
                        <a:rPr sz="7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700" spc="-5" dirty="0">
                          <a:latin typeface="Trebuchet MS"/>
                          <a:cs typeface="Trebuchet MS"/>
                        </a:rPr>
                        <a:t>benefits:0.024</a:t>
                      </a:r>
                      <a:endParaRPr sz="7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5465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700" b="1" spc="5" dirty="0">
                          <a:latin typeface="Trebuchet MS"/>
                          <a:cs typeface="Trebuchet MS"/>
                        </a:rPr>
                        <a:t>forest</a:t>
                      </a:r>
                      <a:endParaRPr sz="700">
                        <a:latin typeface="Trebuchet MS"/>
                        <a:cs typeface="Trebuchet MS"/>
                      </a:endParaRPr>
                    </a:p>
                  </a:txBody>
                  <a:tcPr marL="0" marR="0" marT="577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825"/>
                        </a:lnSpc>
                      </a:pPr>
                      <a:r>
                        <a:rPr sz="700" spc="-10" dirty="0">
                          <a:latin typeface="Trebuchet MS"/>
                          <a:cs typeface="Trebuchet MS"/>
                        </a:rPr>
                        <a:t>timber:0.028</a:t>
                      </a:r>
                      <a:r>
                        <a:rPr sz="7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700" dirty="0">
                          <a:latin typeface="Trebuchet MS"/>
                          <a:cs typeface="Trebuchet MS"/>
                        </a:rPr>
                        <a:t>trees:0.027 land:0.027</a:t>
                      </a:r>
                      <a:r>
                        <a:rPr sz="700" spc="-5" dirty="0">
                          <a:latin typeface="Trebuchet MS"/>
                          <a:cs typeface="Trebuchet MS"/>
                        </a:rPr>
                        <a:t> forestry:0.026</a:t>
                      </a:r>
                      <a:r>
                        <a:rPr sz="7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700" spc="-5" dirty="0">
                          <a:latin typeface="Trebuchet MS"/>
                          <a:cs typeface="Trebuchet MS"/>
                        </a:rPr>
                        <a:t>environmental:0.026 </a:t>
                      </a:r>
                      <a:r>
                        <a:rPr sz="700" spc="10" dirty="0">
                          <a:latin typeface="Trebuchet MS"/>
                          <a:cs typeface="Trebuchet MS"/>
                        </a:rPr>
                        <a:t>species:0.026</a:t>
                      </a:r>
                      <a:endParaRPr sz="700">
                        <a:latin typeface="Trebuchet MS"/>
                        <a:cs typeface="Trebuchet MS"/>
                      </a:endParaRPr>
                    </a:p>
                    <a:p>
                      <a:pPr marL="7810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700" spc="-20" dirty="0">
                          <a:latin typeface="Trebuchet MS"/>
                          <a:cs typeface="Trebuchet MS"/>
                        </a:rPr>
                        <a:t>wildlife:0.026</a:t>
                      </a:r>
                      <a:r>
                        <a:rPr sz="700" spc="-10" dirty="0">
                          <a:latin typeface="Trebuchet MS"/>
                          <a:cs typeface="Trebuchet MS"/>
                        </a:rPr>
                        <a:t> habitat:0.025 tree:0.025 </a:t>
                      </a:r>
                      <a:r>
                        <a:rPr sz="700" dirty="0">
                          <a:latin typeface="Trebuchet MS"/>
                          <a:cs typeface="Trebuchet MS"/>
                        </a:rPr>
                        <a:t>mountain:0.025</a:t>
                      </a:r>
                      <a:r>
                        <a:rPr sz="7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700" spc="-5" dirty="0">
                          <a:latin typeface="Trebuchet MS"/>
                          <a:cs typeface="Trebuchet MS"/>
                        </a:rPr>
                        <a:t>river:0.025</a:t>
                      </a:r>
                      <a:r>
                        <a:rPr sz="7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700" dirty="0">
                          <a:latin typeface="Trebuchet MS"/>
                          <a:cs typeface="Trebuchet MS"/>
                        </a:rPr>
                        <a:t>lake:0.025</a:t>
                      </a:r>
                      <a:endParaRPr sz="7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5452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700" b="1" spc="20" dirty="0">
                          <a:latin typeface="Trebuchet MS"/>
                          <a:cs typeface="Trebuchet MS"/>
                        </a:rPr>
                        <a:t>robotics</a:t>
                      </a:r>
                      <a:endParaRPr sz="700">
                        <a:latin typeface="Trebuchet MS"/>
                        <a:cs typeface="Trebuchet MS"/>
                      </a:endParaRPr>
                    </a:p>
                  </a:txBody>
                  <a:tcPr marL="0" marR="0" marT="577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819"/>
                        </a:lnSpc>
                      </a:pPr>
                      <a:r>
                        <a:rPr sz="700" dirty="0">
                          <a:latin typeface="Trebuchet MS"/>
                          <a:cs typeface="Trebuchet MS"/>
                        </a:rPr>
                        <a:t>robots:0.032</a:t>
                      </a:r>
                      <a:r>
                        <a:rPr sz="700" spc="-5" dirty="0">
                          <a:latin typeface="Trebuchet MS"/>
                          <a:cs typeface="Trebuchet MS"/>
                        </a:rPr>
                        <a:t> automation:0.029 </a:t>
                      </a:r>
                      <a:r>
                        <a:rPr sz="700" dirty="0">
                          <a:latin typeface="Trebuchet MS"/>
                          <a:cs typeface="Trebuchet MS"/>
                        </a:rPr>
                        <a:t>technology:0.028 </a:t>
                      </a:r>
                      <a:r>
                        <a:rPr sz="700" spc="5" dirty="0">
                          <a:latin typeface="Trebuchet MS"/>
                          <a:cs typeface="Trebuchet MS"/>
                        </a:rPr>
                        <a:t>engineering:0.026</a:t>
                      </a:r>
                      <a:r>
                        <a:rPr sz="7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700" spc="15" dirty="0">
                          <a:latin typeface="Trebuchet MS"/>
                          <a:cs typeface="Trebuchet MS"/>
                        </a:rPr>
                        <a:t>systems:0.026</a:t>
                      </a:r>
                      <a:endParaRPr sz="700">
                        <a:latin typeface="Trebuchet MS"/>
                        <a:cs typeface="Trebuchet MS"/>
                      </a:endParaRPr>
                    </a:p>
                    <a:p>
                      <a:pPr marL="7810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700" spc="20" dirty="0">
                          <a:latin typeface="Trebuchet MS"/>
                          <a:cs typeface="Trebuchet MS"/>
                        </a:rPr>
                        <a:t>sensors:0.025</a:t>
                      </a:r>
                      <a:r>
                        <a:rPr sz="7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700" dirty="0">
                          <a:latin typeface="Trebuchet MS"/>
                          <a:cs typeface="Trebuchet MS"/>
                        </a:rPr>
                        <a:t>welding:0.025</a:t>
                      </a:r>
                      <a:r>
                        <a:rPr sz="7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700" dirty="0">
                          <a:latin typeface="Trebuchet MS"/>
                          <a:cs typeface="Trebuchet MS"/>
                        </a:rPr>
                        <a:t>computer:0.025</a:t>
                      </a:r>
                      <a:r>
                        <a:rPr sz="7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700" spc="-5" dirty="0">
                          <a:latin typeface="Trebuchet MS"/>
                          <a:cs typeface="Trebuchet MS"/>
                        </a:rPr>
                        <a:t>manufacturing:0.025</a:t>
                      </a:r>
                      <a:r>
                        <a:rPr sz="7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700" dirty="0">
                          <a:latin typeface="Trebuchet MS"/>
                          <a:cs typeface="Trebuchet MS"/>
                        </a:rPr>
                        <a:t>automated:0.025</a:t>
                      </a:r>
                      <a:endParaRPr sz="7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317426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19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95396" y="326242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5"/>
                </a:moveTo>
                <a:lnTo>
                  <a:pt x="43014" y="30365"/>
                </a:lnTo>
                <a:lnTo>
                  <a:pt x="43014" y="0"/>
                </a:lnTo>
                <a:lnTo>
                  <a:pt x="0" y="0"/>
                </a:lnTo>
                <a:lnTo>
                  <a:pt x="0" y="30365"/>
                </a:lnTo>
                <a:close/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15781" y="32584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93582" y="32584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099"/>
                </a:lnTo>
                <a:lnTo>
                  <a:pt x="25400" y="19049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281490" y="3249587"/>
            <a:ext cx="203200" cy="55880"/>
            <a:chOff x="3281490" y="3249587"/>
            <a:chExt cx="203200" cy="55880"/>
          </a:xfrm>
        </p:grpSpPr>
        <p:sp>
          <p:nvSpPr>
            <p:cNvPr id="6" name="object 6"/>
            <p:cNvSpPr/>
            <p:nvPr/>
          </p:nvSpPr>
          <p:spPr>
            <a:xfrm>
              <a:off x="3344659" y="3252114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799"/>
                  </a:moveTo>
                  <a:lnTo>
                    <a:pt x="43014" y="50799"/>
                  </a:lnTo>
                  <a:lnTo>
                    <a:pt x="43014" y="20434"/>
                  </a:lnTo>
                  <a:lnTo>
                    <a:pt x="0" y="20434"/>
                  </a:lnTo>
                  <a:lnTo>
                    <a:pt x="0" y="50799"/>
                  </a:lnTo>
                  <a:close/>
                </a:path>
                <a:path w="64135" h="50800">
                  <a:moveTo>
                    <a:pt x="10490" y="20319"/>
                  </a:moveTo>
                  <a:lnTo>
                    <a:pt x="10490" y="10159"/>
                  </a:lnTo>
                  <a:lnTo>
                    <a:pt x="53670" y="10159"/>
                  </a:lnTo>
                  <a:lnTo>
                    <a:pt x="53670" y="40639"/>
                  </a:lnTo>
                  <a:lnTo>
                    <a:pt x="43510" y="40639"/>
                  </a:lnTo>
                </a:path>
                <a:path w="64135" h="50800">
                  <a:moveTo>
                    <a:pt x="20650" y="10159"/>
                  </a:moveTo>
                  <a:lnTo>
                    <a:pt x="20650" y="0"/>
                  </a:lnTo>
                  <a:lnTo>
                    <a:pt x="63830" y="0"/>
                  </a:lnTo>
                  <a:lnTo>
                    <a:pt x="63830" y="30479"/>
                  </a:lnTo>
                  <a:lnTo>
                    <a:pt x="53670" y="30479"/>
                  </a:lnTo>
                </a:path>
              </a:pathLst>
            </a:custGeom>
            <a:ln w="5054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81490" y="325846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49"/>
                  </a:lnTo>
                  <a:lnTo>
                    <a:pt x="25400" y="38099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099"/>
                  </a:lnTo>
                  <a:lnTo>
                    <a:pt x="203200" y="19049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547212" y="3248315"/>
            <a:ext cx="203200" cy="58419"/>
            <a:chOff x="3547212" y="3248315"/>
            <a:chExt cx="203200" cy="58419"/>
          </a:xfrm>
        </p:grpSpPr>
        <p:sp>
          <p:nvSpPr>
            <p:cNvPr id="9" name="object 9"/>
            <p:cNvSpPr/>
            <p:nvPr/>
          </p:nvSpPr>
          <p:spPr>
            <a:xfrm>
              <a:off x="3636112" y="326481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4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47212" y="325846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49"/>
                  </a:lnTo>
                  <a:lnTo>
                    <a:pt x="25400" y="38099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099"/>
                  </a:lnTo>
                  <a:lnTo>
                    <a:pt x="203200" y="19049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23412" y="325211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4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812922" y="3248315"/>
            <a:ext cx="203200" cy="58419"/>
            <a:chOff x="3812922" y="3248315"/>
            <a:chExt cx="203200" cy="58419"/>
          </a:xfrm>
        </p:grpSpPr>
        <p:sp>
          <p:nvSpPr>
            <p:cNvPr id="13" name="object 13"/>
            <p:cNvSpPr/>
            <p:nvPr/>
          </p:nvSpPr>
          <p:spPr>
            <a:xfrm>
              <a:off x="3889122" y="3252113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4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12922" y="325846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49"/>
                  </a:lnTo>
                  <a:lnTo>
                    <a:pt x="25400" y="38099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099"/>
                  </a:lnTo>
                  <a:lnTo>
                    <a:pt x="203200" y="19049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89122" y="329021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4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4154831" y="325211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4326586" y="3249587"/>
            <a:ext cx="238760" cy="57150"/>
            <a:chOff x="4326586" y="3249587"/>
            <a:chExt cx="238760" cy="57150"/>
          </a:xfrm>
        </p:grpSpPr>
        <p:sp>
          <p:nvSpPr>
            <p:cNvPr id="18" name="object 18"/>
            <p:cNvSpPr/>
            <p:nvPr/>
          </p:nvSpPr>
          <p:spPr>
            <a:xfrm>
              <a:off x="4451033" y="328259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19"/>
                  </a:lnTo>
                </a:path>
              </a:pathLst>
            </a:custGeom>
            <a:ln w="7594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23971" y="3256093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5" y="15189"/>
                  </a:moveTo>
                  <a:lnTo>
                    <a:pt x="30365" y="6807"/>
                  </a:lnTo>
                  <a:lnTo>
                    <a:pt x="23571" y="0"/>
                  </a:lnTo>
                  <a:lnTo>
                    <a:pt x="15176" y="0"/>
                  </a:lnTo>
                  <a:lnTo>
                    <a:pt x="6794" y="0"/>
                  </a:lnTo>
                  <a:lnTo>
                    <a:pt x="0" y="6807"/>
                  </a:lnTo>
                  <a:lnTo>
                    <a:pt x="0" y="15189"/>
                  </a:lnTo>
                  <a:lnTo>
                    <a:pt x="0" y="23571"/>
                  </a:lnTo>
                  <a:lnTo>
                    <a:pt x="6794" y="30378"/>
                  </a:lnTo>
                  <a:lnTo>
                    <a:pt x="15176" y="30378"/>
                  </a:lnTo>
                  <a:lnTo>
                    <a:pt x="23571" y="30378"/>
                  </a:lnTo>
                  <a:lnTo>
                    <a:pt x="30365" y="23571"/>
                  </a:lnTo>
                  <a:lnTo>
                    <a:pt x="30365" y="15189"/>
                  </a:lnTo>
                  <a:close/>
                </a:path>
              </a:pathLst>
            </a:custGeom>
            <a:ln w="5054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29113" y="3252114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39" y="50799"/>
                  </a:moveTo>
                  <a:lnTo>
                    <a:pt x="50400" y="48795"/>
                  </a:lnTo>
                  <a:lnTo>
                    <a:pt x="58488" y="43338"/>
                  </a:lnTo>
                  <a:lnTo>
                    <a:pt x="64001" y="35262"/>
                  </a:lnTo>
                  <a:lnTo>
                    <a:pt x="66039" y="25399"/>
                  </a:lnTo>
                  <a:lnTo>
                    <a:pt x="64035" y="15537"/>
                  </a:lnTo>
                  <a:lnTo>
                    <a:pt x="58578" y="7461"/>
                  </a:lnTo>
                  <a:lnTo>
                    <a:pt x="50502" y="2004"/>
                  </a:lnTo>
                  <a:lnTo>
                    <a:pt x="40639" y="0"/>
                  </a:lnTo>
                  <a:lnTo>
                    <a:pt x="30777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39" y="25399"/>
                  </a:lnTo>
                </a:path>
                <a:path w="233679" h="50800">
                  <a:moveTo>
                    <a:pt x="30479" y="17779"/>
                  </a:moveTo>
                  <a:lnTo>
                    <a:pt x="15239" y="30479"/>
                  </a:lnTo>
                  <a:lnTo>
                    <a:pt x="0" y="17779"/>
                  </a:lnTo>
                </a:path>
                <a:path w="233679" h="50800">
                  <a:moveTo>
                    <a:pt x="193039" y="50799"/>
                  </a:moveTo>
                  <a:lnTo>
                    <a:pt x="183177" y="48795"/>
                  </a:lnTo>
                  <a:lnTo>
                    <a:pt x="175101" y="43338"/>
                  </a:lnTo>
                  <a:lnTo>
                    <a:pt x="169644" y="35262"/>
                  </a:lnTo>
                  <a:lnTo>
                    <a:pt x="167639" y="25399"/>
                  </a:lnTo>
                  <a:lnTo>
                    <a:pt x="169644" y="15537"/>
                  </a:lnTo>
                  <a:lnTo>
                    <a:pt x="175101" y="7461"/>
                  </a:lnTo>
                  <a:lnTo>
                    <a:pt x="183177" y="2004"/>
                  </a:lnTo>
                  <a:lnTo>
                    <a:pt x="193039" y="0"/>
                  </a:lnTo>
                  <a:lnTo>
                    <a:pt x="202902" y="2004"/>
                  </a:lnTo>
                  <a:lnTo>
                    <a:pt x="210978" y="7461"/>
                  </a:lnTo>
                  <a:lnTo>
                    <a:pt x="216435" y="15537"/>
                  </a:lnTo>
                  <a:lnTo>
                    <a:pt x="218439" y="25399"/>
                  </a:lnTo>
                </a:path>
                <a:path w="233679" h="50800">
                  <a:moveTo>
                    <a:pt x="233679" y="17779"/>
                  </a:moveTo>
                  <a:lnTo>
                    <a:pt x="218439" y="30479"/>
                  </a:lnTo>
                  <a:lnTo>
                    <a:pt x="203199" y="17779"/>
                  </a:lnTo>
                </a:path>
              </a:pathLst>
            </a:custGeom>
            <a:ln w="5054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87743" y="807720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87743" y="852144"/>
            <a:ext cx="4483735" cy="575310"/>
            <a:chOff x="87743" y="852144"/>
            <a:chExt cx="4483735" cy="575310"/>
          </a:xfrm>
        </p:grpSpPr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44" y="1325384"/>
              <a:ext cx="101599" cy="1016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344" y="1312684"/>
              <a:ext cx="4381715" cy="1143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0311" y="858291"/>
              <a:ext cx="50749" cy="467093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87743" y="852144"/>
              <a:ext cx="4432935" cy="524510"/>
            </a:xfrm>
            <a:custGeom>
              <a:avLst/>
              <a:gdLst/>
              <a:ahLst/>
              <a:cxnLst/>
              <a:rect l="l" t="t" r="r" b="b"/>
              <a:pathLst>
                <a:path w="4432935" h="524510">
                  <a:moveTo>
                    <a:pt x="4432566" y="0"/>
                  </a:moveTo>
                  <a:lnTo>
                    <a:pt x="0" y="0"/>
                  </a:lnTo>
                  <a:lnTo>
                    <a:pt x="0" y="473240"/>
                  </a:lnTo>
                  <a:lnTo>
                    <a:pt x="4008" y="492964"/>
                  </a:lnTo>
                  <a:lnTo>
                    <a:pt x="14922" y="509117"/>
                  </a:lnTo>
                  <a:lnTo>
                    <a:pt x="31075" y="520031"/>
                  </a:lnTo>
                  <a:lnTo>
                    <a:pt x="50800" y="524040"/>
                  </a:lnTo>
                  <a:lnTo>
                    <a:pt x="4381766" y="524040"/>
                  </a:lnTo>
                  <a:lnTo>
                    <a:pt x="4401491" y="520031"/>
                  </a:lnTo>
                  <a:lnTo>
                    <a:pt x="4417644" y="509117"/>
                  </a:lnTo>
                  <a:lnTo>
                    <a:pt x="4428558" y="492964"/>
                  </a:lnTo>
                  <a:lnTo>
                    <a:pt x="4432566" y="47324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20309" y="896378"/>
              <a:ext cx="0" cy="448309"/>
            </a:xfrm>
            <a:custGeom>
              <a:avLst/>
              <a:gdLst/>
              <a:ahLst/>
              <a:cxnLst/>
              <a:rect l="l" t="t" r="r" b="b"/>
              <a:pathLst>
                <a:path h="448309">
                  <a:moveTo>
                    <a:pt x="0" y="44805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520309" y="88368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520309" y="87098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20309" y="85828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597025" marR="5080" indent="-1584960">
              <a:lnSpc>
                <a:spcPct val="106700"/>
              </a:lnSpc>
              <a:spcBef>
                <a:spcPts val="20"/>
              </a:spcBef>
            </a:pPr>
            <a:r>
              <a:rPr spc="-5" dirty="0"/>
              <a:t>Distributional</a:t>
            </a:r>
            <a:r>
              <a:rPr spc="40" dirty="0"/>
              <a:t> </a:t>
            </a:r>
            <a:r>
              <a:rPr dirty="0"/>
              <a:t>Semantics:</a:t>
            </a:r>
            <a:r>
              <a:rPr spc="130" dirty="0"/>
              <a:t> </a:t>
            </a:r>
            <a:r>
              <a:rPr spc="5" dirty="0"/>
              <a:t>Applications,</a:t>
            </a:r>
            <a:r>
              <a:rPr spc="45" dirty="0"/>
              <a:t> </a:t>
            </a:r>
            <a:r>
              <a:rPr spc="-30" dirty="0"/>
              <a:t>Structured </a:t>
            </a:r>
            <a:r>
              <a:rPr spc="-295" dirty="0"/>
              <a:t> </a:t>
            </a:r>
            <a:r>
              <a:rPr spc="20" dirty="0"/>
              <a:t>Models</a:t>
            </a:r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1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15</a:t>
            </a: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95396" y="326242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5"/>
                </a:moveTo>
                <a:lnTo>
                  <a:pt x="43014" y="30365"/>
                </a:lnTo>
                <a:lnTo>
                  <a:pt x="43014" y="0"/>
                </a:lnTo>
                <a:lnTo>
                  <a:pt x="0" y="0"/>
                </a:lnTo>
                <a:lnTo>
                  <a:pt x="0" y="30365"/>
                </a:lnTo>
                <a:close/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15781" y="32584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93582" y="32584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099"/>
                </a:lnTo>
                <a:lnTo>
                  <a:pt x="25400" y="19049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281490" y="3249587"/>
            <a:ext cx="203200" cy="55880"/>
            <a:chOff x="3281490" y="3249587"/>
            <a:chExt cx="203200" cy="55880"/>
          </a:xfrm>
        </p:grpSpPr>
        <p:sp>
          <p:nvSpPr>
            <p:cNvPr id="6" name="object 6"/>
            <p:cNvSpPr/>
            <p:nvPr/>
          </p:nvSpPr>
          <p:spPr>
            <a:xfrm>
              <a:off x="3344659" y="3252114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799"/>
                  </a:moveTo>
                  <a:lnTo>
                    <a:pt x="43014" y="50799"/>
                  </a:lnTo>
                  <a:lnTo>
                    <a:pt x="43014" y="20434"/>
                  </a:lnTo>
                  <a:lnTo>
                    <a:pt x="0" y="20434"/>
                  </a:lnTo>
                  <a:lnTo>
                    <a:pt x="0" y="50799"/>
                  </a:lnTo>
                  <a:close/>
                </a:path>
                <a:path w="64135" h="50800">
                  <a:moveTo>
                    <a:pt x="10490" y="20319"/>
                  </a:moveTo>
                  <a:lnTo>
                    <a:pt x="10490" y="10159"/>
                  </a:lnTo>
                  <a:lnTo>
                    <a:pt x="53670" y="10159"/>
                  </a:lnTo>
                  <a:lnTo>
                    <a:pt x="53670" y="40639"/>
                  </a:lnTo>
                  <a:lnTo>
                    <a:pt x="43510" y="40639"/>
                  </a:lnTo>
                </a:path>
                <a:path w="64135" h="50800">
                  <a:moveTo>
                    <a:pt x="20650" y="10159"/>
                  </a:moveTo>
                  <a:lnTo>
                    <a:pt x="20650" y="0"/>
                  </a:lnTo>
                  <a:lnTo>
                    <a:pt x="63830" y="0"/>
                  </a:lnTo>
                  <a:lnTo>
                    <a:pt x="63830" y="30479"/>
                  </a:lnTo>
                  <a:lnTo>
                    <a:pt x="53670" y="30479"/>
                  </a:lnTo>
                </a:path>
              </a:pathLst>
            </a:custGeom>
            <a:ln w="5054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81490" y="325846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49"/>
                  </a:lnTo>
                  <a:lnTo>
                    <a:pt x="25400" y="38099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099"/>
                  </a:lnTo>
                  <a:lnTo>
                    <a:pt x="203200" y="19049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547212" y="3248315"/>
            <a:ext cx="203200" cy="58419"/>
            <a:chOff x="3547212" y="3248315"/>
            <a:chExt cx="203200" cy="58419"/>
          </a:xfrm>
        </p:grpSpPr>
        <p:sp>
          <p:nvSpPr>
            <p:cNvPr id="9" name="object 9"/>
            <p:cNvSpPr/>
            <p:nvPr/>
          </p:nvSpPr>
          <p:spPr>
            <a:xfrm>
              <a:off x="3636112" y="326481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4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47212" y="325846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49"/>
                  </a:lnTo>
                  <a:lnTo>
                    <a:pt x="25400" y="38099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099"/>
                  </a:lnTo>
                  <a:lnTo>
                    <a:pt x="203200" y="19049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23412" y="325211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4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812922" y="3248315"/>
            <a:ext cx="203200" cy="58419"/>
            <a:chOff x="3812922" y="3248315"/>
            <a:chExt cx="203200" cy="58419"/>
          </a:xfrm>
        </p:grpSpPr>
        <p:sp>
          <p:nvSpPr>
            <p:cNvPr id="13" name="object 13"/>
            <p:cNvSpPr/>
            <p:nvPr/>
          </p:nvSpPr>
          <p:spPr>
            <a:xfrm>
              <a:off x="3889122" y="3252113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4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12922" y="325846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49"/>
                  </a:lnTo>
                  <a:lnTo>
                    <a:pt x="25400" y="38099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099"/>
                  </a:lnTo>
                  <a:lnTo>
                    <a:pt x="203200" y="19049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89122" y="329021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4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4154831" y="325211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4326586" y="3249587"/>
            <a:ext cx="238760" cy="57150"/>
            <a:chOff x="4326586" y="3249587"/>
            <a:chExt cx="238760" cy="57150"/>
          </a:xfrm>
        </p:grpSpPr>
        <p:sp>
          <p:nvSpPr>
            <p:cNvPr id="18" name="object 18"/>
            <p:cNvSpPr/>
            <p:nvPr/>
          </p:nvSpPr>
          <p:spPr>
            <a:xfrm>
              <a:off x="4451033" y="328259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19"/>
                  </a:lnTo>
                </a:path>
              </a:pathLst>
            </a:custGeom>
            <a:ln w="7594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23971" y="3256093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5" y="15189"/>
                  </a:moveTo>
                  <a:lnTo>
                    <a:pt x="30365" y="6807"/>
                  </a:lnTo>
                  <a:lnTo>
                    <a:pt x="23571" y="0"/>
                  </a:lnTo>
                  <a:lnTo>
                    <a:pt x="15176" y="0"/>
                  </a:lnTo>
                  <a:lnTo>
                    <a:pt x="6794" y="0"/>
                  </a:lnTo>
                  <a:lnTo>
                    <a:pt x="0" y="6807"/>
                  </a:lnTo>
                  <a:lnTo>
                    <a:pt x="0" y="15189"/>
                  </a:lnTo>
                  <a:lnTo>
                    <a:pt x="0" y="23571"/>
                  </a:lnTo>
                  <a:lnTo>
                    <a:pt x="6794" y="30378"/>
                  </a:lnTo>
                  <a:lnTo>
                    <a:pt x="15176" y="30378"/>
                  </a:lnTo>
                  <a:lnTo>
                    <a:pt x="23571" y="30378"/>
                  </a:lnTo>
                  <a:lnTo>
                    <a:pt x="30365" y="23571"/>
                  </a:lnTo>
                  <a:lnTo>
                    <a:pt x="30365" y="15189"/>
                  </a:lnTo>
                  <a:close/>
                </a:path>
              </a:pathLst>
            </a:custGeom>
            <a:ln w="5054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29113" y="3252114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39" y="50799"/>
                  </a:moveTo>
                  <a:lnTo>
                    <a:pt x="50400" y="48795"/>
                  </a:lnTo>
                  <a:lnTo>
                    <a:pt x="58488" y="43338"/>
                  </a:lnTo>
                  <a:lnTo>
                    <a:pt x="64001" y="35262"/>
                  </a:lnTo>
                  <a:lnTo>
                    <a:pt x="66039" y="25399"/>
                  </a:lnTo>
                  <a:lnTo>
                    <a:pt x="64035" y="15537"/>
                  </a:lnTo>
                  <a:lnTo>
                    <a:pt x="58578" y="7461"/>
                  </a:lnTo>
                  <a:lnTo>
                    <a:pt x="50502" y="2004"/>
                  </a:lnTo>
                  <a:lnTo>
                    <a:pt x="40639" y="0"/>
                  </a:lnTo>
                  <a:lnTo>
                    <a:pt x="30777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39" y="25399"/>
                  </a:lnTo>
                </a:path>
                <a:path w="233679" h="50800">
                  <a:moveTo>
                    <a:pt x="30479" y="17779"/>
                  </a:moveTo>
                  <a:lnTo>
                    <a:pt x="15239" y="30479"/>
                  </a:lnTo>
                  <a:lnTo>
                    <a:pt x="0" y="17779"/>
                  </a:lnTo>
                </a:path>
                <a:path w="233679" h="50800">
                  <a:moveTo>
                    <a:pt x="193039" y="50799"/>
                  </a:moveTo>
                  <a:lnTo>
                    <a:pt x="183177" y="48795"/>
                  </a:lnTo>
                  <a:lnTo>
                    <a:pt x="175101" y="43338"/>
                  </a:lnTo>
                  <a:lnTo>
                    <a:pt x="169644" y="35262"/>
                  </a:lnTo>
                  <a:lnTo>
                    <a:pt x="167639" y="25399"/>
                  </a:lnTo>
                  <a:lnTo>
                    <a:pt x="169644" y="15537"/>
                  </a:lnTo>
                  <a:lnTo>
                    <a:pt x="175101" y="7461"/>
                  </a:lnTo>
                  <a:lnTo>
                    <a:pt x="183177" y="2004"/>
                  </a:lnTo>
                  <a:lnTo>
                    <a:pt x="193039" y="0"/>
                  </a:lnTo>
                  <a:lnTo>
                    <a:pt x="202902" y="2004"/>
                  </a:lnTo>
                  <a:lnTo>
                    <a:pt x="210978" y="7461"/>
                  </a:lnTo>
                  <a:lnTo>
                    <a:pt x="216435" y="15537"/>
                  </a:lnTo>
                  <a:lnTo>
                    <a:pt x="218439" y="25399"/>
                  </a:lnTo>
                </a:path>
                <a:path w="233679" h="50800">
                  <a:moveTo>
                    <a:pt x="233679" y="17779"/>
                  </a:moveTo>
                  <a:lnTo>
                    <a:pt x="218439" y="30479"/>
                  </a:lnTo>
                  <a:lnTo>
                    <a:pt x="203199" y="17779"/>
                  </a:lnTo>
                </a:path>
              </a:pathLst>
            </a:custGeom>
            <a:ln w="5054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0" y="0"/>
            <a:ext cx="4608195" cy="579120"/>
          </a:xfrm>
          <a:custGeom>
            <a:avLst/>
            <a:gdLst/>
            <a:ahLst/>
            <a:cxnLst/>
            <a:rect l="l" t="t" r="r" b="b"/>
            <a:pathLst>
              <a:path w="4608195" h="579120">
                <a:moveTo>
                  <a:pt x="4608004" y="0"/>
                </a:moveTo>
                <a:lnTo>
                  <a:pt x="0" y="0"/>
                </a:lnTo>
                <a:lnTo>
                  <a:pt x="0" y="579120"/>
                </a:lnTo>
                <a:lnTo>
                  <a:pt x="4608004" y="57912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3722370" cy="47180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ct val="106700"/>
              </a:lnSpc>
              <a:spcBef>
                <a:spcPts val="20"/>
              </a:spcBef>
            </a:pPr>
            <a:r>
              <a:rPr spc="-5" dirty="0"/>
              <a:t>Application</a:t>
            </a:r>
            <a:r>
              <a:rPr spc="45" dirty="0"/>
              <a:t> </a:t>
            </a:r>
            <a:r>
              <a:rPr spc="-40" dirty="0"/>
              <a:t>to</a:t>
            </a:r>
            <a:r>
              <a:rPr spc="45" dirty="0"/>
              <a:t> </a:t>
            </a:r>
            <a:r>
              <a:rPr spc="20" dirty="0"/>
              <a:t>Query</a:t>
            </a:r>
            <a:r>
              <a:rPr spc="45" dirty="0"/>
              <a:t> </a:t>
            </a:r>
            <a:r>
              <a:rPr spc="15" dirty="0"/>
              <a:t>Expansion:</a:t>
            </a:r>
            <a:r>
              <a:rPr spc="125" dirty="0"/>
              <a:t> </a:t>
            </a:r>
            <a:r>
              <a:rPr spc="-5" dirty="0"/>
              <a:t>Addressing</a:t>
            </a:r>
            <a:r>
              <a:rPr spc="45" dirty="0"/>
              <a:t> </a:t>
            </a:r>
            <a:r>
              <a:rPr spc="-60" dirty="0"/>
              <a:t>Term </a:t>
            </a:r>
            <a:r>
              <a:rPr spc="-290" dirty="0"/>
              <a:t> </a:t>
            </a:r>
            <a:r>
              <a:rPr spc="-10" dirty="0"/>
              <a:t>Mismatch</a:t>
            </a:r>
          </a:p>
        </p:txBody>
      </p:sp>
      <p:grpSp>
        <p:nvGrpSpPr>
          <p:cNvPr id="23" name="object 23"/>
          <p:cNvGrpSpPr/>
          <p:nvPr/>
        </p:nvGrpSpPr>
        <p:grpSpPr>
          <a:xfrm>
            <a:off x="87743" y="762597"/>
            <a:ext cx="4483735" cy="1174750"/>
            <a:chOff x="87743" y="762597"/>
            <a:chExt cx="4483735" cy="1174750"/>
          </a:xfrm>
        </p:grpSpPr>
        <p:sp>
          <p:nvSpPr>
            <p:cNvPr id="24" name="object 24"/>
            <p:cNvSpPr/>
            <p:nvPr/>
          </p:nvSpPr>
          <p:spPr>
            <a:xfrm>
              <a:off x="87743" y="762597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935609"/>
              <a:ext cx="4432566" cy="5060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835404"/>
              <a:ext cx="101599" cy="1016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822704"/>
              <a:ext cx="4381715" cy="1143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806831"/>
              <a:ext cx="50749" cy="1028573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87743" y="979881"/>
              <a:ext cx="4432935" cy="906780"/>
            </a:xfrm>
            <a:custGeom>
              <a:avLst/>
              <a:gdLst/>
              <a:ahLst/>
              <a:cxnLst/>
              <a:rect l="l" t="t" r="r" b="b"/>
              <a:pathLst>
                <a:path w="4432935" h="906780">
                  <a:moveTo>
                    <a:pt x="4432566" y="0"/>
                  </a:moveTo>
                  <a:lnTo>
                    <a:pt x="0" y="0"/>
                  </a:lnTo>
                  <a:lnTo>
                    <a:pt x="0" y="855522"/>
                  </a:lnTo>
                  <a:lnTo>
                    <a:pt x="4008" y="875247"/>
                  </a:lnTo>
                  <a:lnTo>
                    <a:pt x="14922" y="891400"/>
                  </a:lnTo>
                  <a:lnTo>
                    <a:pt x="31075" y="902314"/>
                  </a:lnTo>
                  <a:lnTo>
                    <a:pt x="50800" y="906322"/>
                  </a:lnTo>
                  <a:lnTo>
                    <a:pt x="4381766" y="906322"/>
                  </a:lnTo>
                  <a:lnTo>
                    <a:pt x="4401491" y="902314"/>
                  </a:lnTo>
                  <a:lnTo>
                    <a:pt x="4417644" y="891400"/>
                  </a:lnTo>
                  <a:lnTo>
                    <a:pt x="4428558" y="875247"/>
                  </a:lnTo>
                  <a:lnTo>
                    <a:pt x="4432566" y="855522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20309" y="844918"/>
              <a:ext cx="0" cy="1009650"/>
            </a:xfrm>
            <a:custGeom>
              <a:avLst/>
              <a:gdLst/>
              <a:ahLst/>
              <a:cxnLst/>
              <a:rect l="l" t="t" r="r" b="b"/>
              <a:pathLst>
                <a:path h="1009650">
                  <a:moveTo>
                    <a:pt x="0" y="100953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20309" y="83221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20309" y="81951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520309" y="80681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059624"/>
              <a:ext cx="64757" cy="64757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287373"/>
              <a:ext cx="64757" cy="64757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515110"/>
              <a:ext cx="64757" cy="64757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742859"/>
              <a:ext cx="64757" cy="64757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125844" y="743381"/>
            <a:ext cx="4149725" cy="11049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70" dirty="0">
                <a:solidFill>
                  <a:srgbClr val="3333B2"/>
                </a:solidFill>
                <a:latin typeface="Cambria"/>
                <a:cs typeface="Cambria"/>
              </a:rPr>
              <a:t>Term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Mismatch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Problem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in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Information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Retrieval</a:t>
            </a:r>
            <a:endParaRPr sz="1100">
              <a:latin typeface="Cambria"/>
              <a:cs typeface="Cambria"/>
            </a:endParaRPr>
          </a:p>
          <a:p>
            <a:pPr marL="289560" marR="76200">
              <a:lnSpc>
                <a:spcPts val="1789"/>
              </a:lnSpc>
              <a:spcBef>
                <a:spcPts val="175"/>
              </a:spcBef>
            </a:pPr>
            <a:r>
              <a:rPr sz="900" spc="25" dirty="0">
                <a:latin typeface="Trebuchet MS"/>
                <a:cs typeface="Trebuchet MS"/>
              </a:rPr>
              <a:t>Stems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from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the</a:t>
            </a:r>
            <a:r>
              <a:rPr sz="900" spc="-20" dirty="0">
                <a:latin typeface="Trebuchet MS"/>
                <a:cs typeface="Trebuchet MS"/>
              </a:rPr>
              <a:t> word </a:t>
            </a:r>
            <a:r>
              <a:rPr sz="900" spc="-5" dirty="0">
                <a:latin typeface="Trebuchet MS"/>
                <a:cs typeface="Trebuchet MS"/>
              </a:rPr>
              <a:t>independence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5" dirty="0">
                <a:latin typeface="Trebuchet MS"/>
                <a:cs typeface="Trebuchet MS"/>
              </a:rPr>
              <a:t>assumption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during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document</a:t>
            </a:r>
            <a:r>
              <a:rPr sz="900" spc="-20" dirty="0">
                <a:latin typeface="Trebuchet MS"/>
                <a:cs typeface="Trebuchet MS"/>
              </a:rPr>
              <a:t> indexing. </a:t>
            </a:r>
            <a:r>
              <a:rPr sz="900" spc="-254" dirty="0">
                <a:latin typeface="Trebuchet MS"/>
                <a:cs typeface="Trebuchet MS"/>
              </a:rPr>
              <a:t> </a:t>
            </a:r>
            <a:r>
              <a:rPr sz="900" spc="25" dirty="0">
                <a:latin typeface="Trebuchet MS"/>
                <a:cs typeface="Trebuchet MS"/>
              </a:rPr>
              <a:t>User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15" dirty="0">
                <a:latin typeface="Trebuchet MS"/>
                <a:cs typeface="Trebuchet MS"/>
              </a:rPr>
              <a:t>que</a:t>
            </a:r>
            <a:r>
              <a:rPr sz="900" spc="15" dirty="0">
                <a:latin typeface="Trebuchet MS"/>
                <a:cs typeface="Trebuchet MS"/>
              </a:rPr>
              <a:t>r</a:t>
            </a:r>
            <a:r>
              <a:rPr sz="900" spc="-40" dirty="0">
                <a:latin typeface="Trebuchet MS"/>
                <a:cs typeface="Trebuchet MS"/>
              </a:rPr>
              <a:t>y:</a:t>
            </a:r>
            <a:r>
              <a:rPr sz="900" spc="35" dirty="0">
                <a:latin typeface="Trebuchet MS"/>
                <a:cs typeface="Trebuchet MS"/>
              </a:rPr>
              <a:t> </a:t>
            </a:r>
            <a:r>
              <a:rPr sz="900" i="1" spc="-15" dirty="0">
                <a:latin typeface="Trebuchet MS"/>
                <a:cs typeface="Trebuchet MS"/>
              </a:rPr>
              <a:t>insu</a:t>
            </a:r>
            <a:r>
              <a:rPr sz="900" i="1" spc="-25" dirty="0">
                <a:latin typeface="Trebuchet MS"/>
                <a:cs typeface="Trebuchet MS"/>
              </a:rPr>
              <a:t>r</a:t>
            </a:r>
            <a:r>
              <a:rPr sz="900" i="1" spc="20" dirty="0">
                <a:latin typeface="Trebuchet MS"/>
                <a:cs typeface="Trebuchet MS"/>
              </a:rPr>
              <a:t>ance</a:t>
            </a:r>
            <a:r>
              <a:rPr sz="900" i="1" spc="-25" dirty="0">
                <a:latin typeface="Trebuchet MS"/>
                <a:cs typeface="Trebuchet MS"/>
              </a:rPr>
              <a:t> </a:t>
            </a:r>
            <a:r>
              <a:rPr sz="900" i="1" spc="20" dirty="0">
                <a:latin typeface="Trebuchet MS"/>
                <a:cs typeface="Trebuchet MS"/>
              </a:rPr>
              <a:t>c</a:t>
            </a:r>
            <a:r>
              <a:rPr sz="900" i="1" spc="10" dirty="0">
                <a:latin typeface="Trebuchet MS"/>
                <a:cs typeface="Trebuchet MS"/>
              </a:rPr>
              <a:t>o</a:t>
            </a:r>
            <a:r>
              <a:rPr sz="900" i="1" spc="-20" dirty="0">
                <a:latin typeface="Trebuchet MS"/>
                <a:cs typeface="Trebuchet MS"/>
              </a:rPr>
              <a:t>v</a:t>
            </a:r>
            <a:r>
              <a:rPr sz="900" i="1" spc="-35" dirty="0">
                <a:latin typeface="Trebuchet MS"/>
                <a:cs typeface="Trebuchet MS"/>
              </a:rPr>
              <a:t>er</a:t>
            </a:r>
            <a:r>
              <a:rPr sz="900" i="1" spc="-25" dirty="0">
                <a:latin typeface="Trebuchet MS"/>
                <a:cs typeface="Trebuchet MS"/>
              </a:rPr>
              <a:t> </a:t>
            </a:r>
            <a:r>
              <a:rPr sz="900" i="1" spc="-15" dirty="0">
                <a:latin typeface="Trebuchet MS"/>
                <a:cs typeface="Trebuchet MS"/>
              </a:rPr>
              <a:t>which</a:t>
            </a:r>
            <a:r>
              <a:rPr sz="900" i="1" spc="-25" dirty="0">
                <a:latin typeface="Trebuchet MS"/>
                <a:cs typeface="Trebuchet MS"/>
              </a:rPr>
              <a:t> </a:t>
            </a:r>
            <a:r>
              <a:rPr sz="900" i="1" spc="10" dirty="0">
                <a:latin typeface="Trebuchet MS"/>
                <a:cs typeface="Trebuchet MS"/>
              </a:rPr>
              <a:t>p</a:t>
            </a:r>
            <a:r>
              <a:rPr sz="900" i="1" spc="-20" dirty="0">
                <a:latin typeface="Trebuchet MS"/>
                <a:cs typeface="Trebuchet MS"/>
              </a:rPr>
              <a:t>a</a:t>
            </a:r>
            <a:r>
              <a:rPr sz="900" i="1" spc="40" dirty="0">
                <a:latin typeface="Trebuchet MS"/>
                <a:cs typeface="Trebuchet MS"/>
              </a:rPr>
              <a:t>ys</a:t>
            </a:r>
            <a:r>
              <a:rPr sz="900" i="1" spc="-25" dirty="0">
                <a:latin typeface="Trebuchet MS"/>
                <a:cs typeface="Trebuchet MS"/>
              </a:rPr>
              <a:t> </a:t>
            </a:r>
            <a:r>
              <a:rPr sz="900" i="1" spc="-145" dirty="0">
                <a:latin typeface="Trebuchet MS"/>
                <a:cs typeface="Trebuchet MS"/>
              </a:rPr>
              <a:t>f</a:t>
            </a:r>
            <a:r>
              <a:rPr sz="900" i="1" spc="-35" dirty="0">
                <a:latin typeface="Trebuchet MS"/>
                <a:cs typeface="Trebuchet MS"/>
              </a:rPr>
              <a:t>or</a:t>
            </a:r>
            <a:r>
              <a:rPr sz="900" i="1" spc="-25" dirty="0">
                <a:latin typeface="Trebuchet MS"/>
                <a:cs typeface="Trebuchet MS"/>
              </a:rPr>
              <a:t> </a:t>
            </a:r>
            <a:r>
              <a:rPr sz="900" i="1" spc="-5" dirty="0">
                <a:latin typeface="Trebuchet MS"/>
                <a:cs typeface="Trebuchet MS"/>
              </a:rPr>
              <a:t>long</a:t>
            </a:r>
            <a:r>
              <a:rPr sz="900" i="1" spc="-25" dirty="0">
                <a:latin typeface="Trebuchet MS"/>
                <a:cs typeface="Trebuchet MS"/>
              </a:rPr>
              <a:t> </a:t>
            </a:r>
            <a:r>
              <a:rPr sz="900" i="1" spc="-70" dirty="0">
                <a:latin typeface="Trebuchet MS"/>
                <a:cs typeface="Trebuchet MS"/>
              </a:rPr>
              <a:t>te</a:t>
            </a:r>
            <a:r>
              <a:rPr sz="900" i="1" spc="-40" dirty="0">
                <a:latin typeface="Trebuchet MS"/>
                <a:cs typeface="Trebuchet MS"/>
              </a:rPr>
              <a:t>r</a:t>
            </a:r>
            <a:r>
              <a:rPr sz="900" i="1" spc="-5" dirty="0">
                <a:latin typeface="Trebuchet MS"/>
                <a:cs typeface="Trebuchet MS"/>
              </a:rPr>
              <a:t>m</a:t>
            </a:r>
            <a:r>
              <a:rPr sz="900" i="1" spc="-25" dirty="0">
                <a:latin typeface="Trebuchet MS"/>
                <a:cs typeface="Trebuchet MS"/>
              </a:rPr>
              <a:t> </a:t>
            </a:r>
            <a:r>
              <a:rPr sz="900" i="1" spc="-5" dirty="0">
                <a:latin typeface="Trebuchet MS"/>
                <a:cs typeface="Trebuchet MS"/>
              </a:rPr>
              <a:t>car</a:t>
            </a:r>
            <a:r>
              <a:rPr sz="900" i="1" spc="-20" dirty="0">
                <a:latin typeface="Trebuchet MS"/>
                <a:cs typeface="Trebuchet MS"/>
              </a:rPr>
              <a:t>e</a:t>
            </a:r>
            <a:r>
              <a:rPr sz="900" i="1" spc="-85" dirty="0">
                <a:latin typeface="Trebuchet MS"/>
                <a:cs typeface="Trebuchet MS"/>
              </a:rPr>
              <a:t>.</a:t>
            </a:r>
            <a:endParaRPr sz="900">
              <a:latin typeface="Trebuchet MS"/>
              <a:cs typeface="Trebuchet MS"/>
            </a:endParaRPr>
          </a:p>
          <a:p>
            <a:pPr marL="289560" marR="5080">
              <a:lnSpc>
                <a:spcPts val="1789"/>
              </a:lnSpc>
            </a:pPr>
            <a:r>
              <a:rPr sz="900" spc="65" dirty="0">
                <a:latin typeface="Trebuchet MS"/>
                <a:cs typeface="Trebuchet MS"/>
              </a:rPr>
              <a:t>A </a:t>
            </a:r>
            <a:r>
              <a:rPr sz="900" spc="-30" dirty="0">
                <a:latin typeface="Trebuchet MS"/>
                <a:cs typeface="Trebuchet MS"/>
              </a:rPr>
              <a:t>relevant </a:t>
            </a:r>
            <a:r>
              <a:rPr sz="900" spc="-10" dirty="0">
                <a:latin typeface="Trebuchet MS"/>
                <a:cs typeface="Trebuchet MS"/>
              </a:rPr>
              <a:t>document </a:t>
            </a:r>
            <a:r>
              <a:rPr sz="900" dirty="0">
                <a:latin typeface="Trebuchet MS"/>
                <a:cs typeface="Trebuchet MS"/>
              </a:rPr>
              <a:t>may </a:t>
            </a:r>
            <a:r>
              <a:rPr sz="900" spc="-20" dirty="0">
                <a:latin typeface="Trebuchet MS"/>
                <a:cs typeface="Trebuchet MS"/>
              </a:rPr>
              <a:t>contain </a:t>
            </a:r>
            <a:r>
              <a:rPr sz="900" spc="-10" dirty="0">
                <a:latin typeface="Trebuchet MS"/>
                <a:cs typeface="Trebuchet MS"/>
              </a:rPr>
              <a:t>terms </a:t>
            </a:r>
            <a:r>
              <a:rPr sz="900" spc="-45" dirty="0">
                <a:latin typeface="Trebuchet MS"/>
                <a:cs typeface="Trebuchet MS"/>
              </a:rPr>
              <a:t>different </a:t>
            </a:r>
            <a:r>
              <a:rPr sz="900" spc="-30" dirty="0">
                <a:latin typeface="Trebuchet MS"/>
                <a:cs typeface="Trebuchet MS"/>
              </a:rPr>
              <a:t>from </a:t>
            </a:r>
            <a:r>
              <a:rPr sz="900" spc="-35" dirty="0">
                <a:latin typeface="Trebuchet MS"/>
                <a:cs typeface="Trebuchet MS"/>
              </a:rPr>
              <a:t>the </a:t>
            </a:r>
            <a:r>
              <a:rPr sz="900" spc="-20" dirty="0">
                <a:latin typeface="Trebuchet MS"/>
                <a:cs typeface="Trebuchet MS"/>
              </a:rPr>
              <a:t>actual </a:t>
            </a:r>
            <a:r>
              <a:rPr sz="900" spc="10" dirty="0">
                <a:latin typeface="Trebuchet MS"/>
                <a:cs typeface="Trebuchet MS"/>
              </a:rPr>
              <a:t>user </a:t>
            </a:r>
            <a:r>
              <a:rPr sz="900" spc="-35" dirty="0">
                <a:latin typeface="Trebuchet MS"/>
                <a:cs typeface="Trebuchet MS"/>
              </a:rPr>
              <a:t>query. </a:t>
            </a:r>
            <a:r>
              <a:rPr sz="900" spc="-260" dirty="0">
                <a:latin typeface="Trebuchet MS"/>
                <a:cs typeface="Trebuchet MS"/>
              </a:rPr>
              <a:t> </a:t>
            </a:r>
            <a:r>
              <a:rPr sz="900" spc="45" dirty="0">
                <a:latin typeface="Trebuchet MS"/>
                <a:cs typeface="Trebuchet MS"/>
              </a:rPr>
              <a:t>Some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relevant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words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concerning</a:t>
            </a:r>
            <a:r>
              <a:rPr sz="900" spc="-20" dirty="0">
                <a:latin typeface="Trebuchet MS"/>
                <a:cs typeface="Trebuchet MS"/>
              </a:rPr>
              <a:t> this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query:</a:t>
            </a:r>
            <a:r>
              <a:rPr sz="900" spc="40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Cambria"/>
                <a:cs typeface="Cambria"/>
              </a:rPr>
              <a:t>{</a:t>
            </a:r>
            <a:r>
              <a:rPr sz="1000" i="1" spc="-10" dirty="0">
                <a:latin typeface="Cambria"/>
                <a:cs typeface="Cambria"/>
              </a:rPr>
              <a:t>medicare</a:t>
            </a:r>
            <a:r>
              <a:rPr sz="1000" i="1" spc="-10" dirty="0">
                <a:latin typeface="Arial"/>
                <a:cs typeface="Arial"/>
              </a:rPr>
              <a:t>,</a:t>
            </a:r>
            <a:r>
              <a:rPr sz="1000" i="1" spc="-165" dirty="0">
                <a:latin typeface="Arial"/>
                <a:cs typeface="Arial"/>
              </a:rPr>
              <a:t> </a:t>
            </a:r>
            <a:r>
              <a:rPr sz="1000" i="1" spc="-35" dirty="0">
                <a:latin typeface="Cambria"/>
                <a:cs typeface="Cambria"/>
              </a:rPr>
              <a:t>premiums</a:t>
            </a:r>
            <a:r>
              <a:rPr sz="1000" i="1" spc="-35" dirty="0">
                <a:latin typeface="Arial"/>
                <a:cs typeface="Arial"/>
              </a:rPr>
              <a:t>,</a:t>
            </a:r>
            <a:r>
              <a:rPr sz="1000" i="1" spc="-170" dirty="0">
                <a:latin typeface="Arial"/>
                <a:cs typeface="Arial"/>
              </a:rPr>
              <a:t> </a:t>
            </a:r>
            <a:r>
              <a:rPr sz="1000" i="1" spc="-10" dirty="0">
                <a:latin typeface="Cambria"/>
                <a:cs typeface="Cambria"/>
              </a:rPr>
              <a:t>insurers</a:t>
            </a:r>
            <a:r>
              <a:rPr sz="1000" spc="-10" dirty="0">
                <a:latin typeface="Cambria"/>
                <a:cs typeface="Cambria"/>
              </a:rPr>
              <a:t>}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355386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15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95396" y="326242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5"/>
                </a:moveTo>
                <a:lnTo>
                  <a:pt x="43014" y="30365"/>
                </a:lnTo>
                <a:lnTo>
                  <a:pt x="43014" y="0"/>
                </a:lnTo>
                <a:lnTo>
                  <a:pt x="0" y="0"/>
                </a:lnTo>
                <a:lnTo>
                  <a:pt x="0" y="30365"/>
                </a:lnTo>
                <a:close/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15781" y="32584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93582" y="32584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099"/>
                </a:lnTo>
                <a:lnTo>
                  <a:pt x="25400" y="19049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281490" y="3249587"/>
            <a:ext cx="203200" cy="55880"/>
            <a:chOff x="3281490" y="3249587"/>
            <a:chExt cx="203200" cy="55880"/>
          </a:xfrm>
        </p:grpSpPr>
        <p:sp>
          <p:nvSpPr>
            <p:cNvPr id="6" name="object 6"/>
            <p:cNvSpPr/>
            <p:nvPr/>
          </p:nvSpPr>
          <p:spPr>
            <a:xfrm>
              <a:off x="3344659" y="3252114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799"/>
                  </a:moveTo>
                  <a:lnTo>
                    <a:pt x="43014" y="50799"/>
                  </a:lnTo>
                  <a:lnTo>
                    <a:pt x="43014" y="20434"/>
                  </a:lnTo>
                  <a:lnTo>
                    <a:pt x="0" y="20434"/>
                  </a:lnTo>
                  <a:lnTo>
                    <a:pt x="0" y="50799"/>
                  </a:lnTo>
                  <a:close/>
                </a:path>
                <a:path w="64135" h="50800">
                  <a:moveTo>
                    <a:pt x="10490" y="20319"/>
                  </a:moveTo>
                  <a:lnTo>
                    <a:pt x="10490" y="10159"/>
                  </a:lnTo>
                  <a:lnTo>
                    <a:pt x="53670" y="10159"/>
                  </a:lnTo>
                  <a:lnTo>
                    <a:pt x="53670" y="40639"/>
                  </a:lnTo>
                  <a:lnTo>
                    <a:pt x="43510" y="40639"/>
                  </a:lnTo>
                </a:path>
                <a:path w="64135" h="50800">
                  <a:moveTo>
                    <a:pt x="20650" y="10159"/>
                  </a:moveTo>
                  <a:lnTo>
                    <a:pt x="20650" y="0"/>
                  </a:lnTo>
                  <a:lnTo>
                    <a:pt x="63830" y="0"/>
                  </a:lnTo>
                  <a:lnTo>
                    <a:pt x="63830" y="30479"/>
                  </a:lnTo>
                  <a:lnTo>
                    <a:pt x="53670" y="30479"/>
                  </a:lnTo>
                </a:path>
              </a:pathLst>
            </a:custGeom>
            <a:ln w="5054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81490" y="325846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49"/>
                  </a:lnTo>
                  <a:lnTo>
                    <a:pt x="25400" y="38099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099"/>
                  </a:lnTo>
                  <a:lnTo>
                    <a:pt x="203200" y="19049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547212" y="3248315"/>
            <a:ext cx="203200" cy="58419"/>
            <a:chOff x="3547212" y="3248315"/>
            <a:chExt cx="203200" cy="58419"/>
          </a:xfrm>
        </p:grpSpPr>
        <p:sp>
          <p:nvSpPr>
            <p:cNvPr id="9" name="object 9"/>
            <p:cNvSpPr/>
            <p:nvPr/>
          </p:nvSpPr>
          <p:spPr>
            <a:xfrm>
              <a:off x="3636112" y="326481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4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47212" y="325846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49"/>
                  </a:lnTo>
                  <a:lnTo>
                    <a:pt x="25400" y="38099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099"/>
                  </a:lnTo>
                  <a:lnTo>
                    <a:pt x="203200" y="19049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23412" y="325211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4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812922" y="3248315"/>
            <a:ext cx="203200" cy="58419"/>
            <a:chOff x="3812922" y="3248315"/>
            <a:chExt cx="203200" cy="58419"/>
          </a:xfrm>
        </p:grpSpPr>
        <p:sp>
          <p:nvSpPr>
            <p:cNvPr id="13" name="object 13"/>
            <p:cNvSpPr/>
            <p:nvPr/>
          </p:nvSpPr>
          <p:spPr>
            <a:xfrm>
              <a:off x="3889122" y="3252113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4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12922" y="325846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49"/>
                  </a:lnTo>
                  <a:lnTo>
                    <a:pt x="25400" y="38099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099"/>
                  </a:lnTo>
                  <a:lnTo>
                    <a:pt x="203200" y="19049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89122" y="329021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4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4154831" y="325211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4326586" y="3249587"/>
            <a:ext cx="238760" cy="57150"/>
            <a:chOff x="4326586" y="3249587"/>
            <a:chExt cx="238760" cy="57150"/>
          </a:xfrm>
        </p:grpSpPr>
        <p:sp>
          <p:nvSpPr>
            <p:cNvPr id="18" name="object 18"/>
            <p:cNvSpPr/>
            <p:nvPr/>
          </p:nvSpPr>
          <p:spPr>
            <a:xfrm>
              <a:off x="4451033" y="328259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19"/>
                  </a:lnTo>
                </a:path>
              </a:pathLst>
            </a:custGeom>
            <a:ln w="7594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23971" y="3256093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5" y="15189"/>
                  </a:moveTo>
                  <a:lnTo>
                    <a:pt x="30365" y="6807"/>
                  </a:lnTo>
                  <a:lnTo>
                    <a:pt x="23571" y="0"/>
                  </a:lnTo>
                  <a:lnTo>
                    <a:pt x="15176" y="0"/>
                  </a:lnTo>
                  <a:lnTo>
                    <a:pt x="6794" y="0"/>
                  </a:lnTo>
                  <a:lnTo>
                    <a:pt x="0" y="6807"/>
                  </a:lnTo>
                  <a:lnTo>
                    <a:pt x="0" y="15189"/>
                  </a:lnTo>
                  <a:lnTo>
                    <a:pt x="0" y="23571"/>
                  </a:lnTo>
                  <a:lnTo>
                    <a:pt x="6794" y="30378"/>
                  </a:lnTo>
                  <a:lnTo>
                    <a:pt x="15176" y="30378"/>
                  </a:lnTo>
                  <a:lnTo>
                    <a:pt x="23571" y="30378"/>
                  </a:lnTo>
                  <a:lnTo>
                    <a:pt x="30365" y="23571"/>
                  </a:lnTo>
                  <a:lnTo>
                    <a:pt x="30365" y="15189"/>
                  </a:lnTo>
                  <a:close/>
                </a:path>
              </a:pathLst>
            </a:custGeom>
            <a:ln w="5054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29113" y="3252114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39" y="50799"/>
                  </a:moveTo>
                  <a:lnTo>
                    <a:pt x="50400" y="48795"/>
                  </a:lnTo>
                  <a:lnTo>
                    <a:pt x="58488" y="43338"/>
                  </a:lnTo>
                  <a:lnTo>
                    <a:pt x="64001" y="35262"/>
                  </a:lnTo>
                  <a:lnTo>
                    <a:pt x="66039" y="25399"/>
                  </a:lnTo>
                  <a:lnTo>
                    <a:pt x="64035" y="15537"/>
                  </a:lnTo>
                  <a:lnTo>
                    <a:pt x="58578" y="7461"/>
                  </a:lnTo>
                  <a:lnTo>
                    <a:pt x="50502" y="2004"/>
                  </a:lnTo>
                  <a:lnTo>
                    <a:pt x="40639" y="0"/>
                  </a:lnTo>
                  <a:lnTo>
                    <a:pt x="30777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39" y="25399"/>
                  </a:lnTo>
                </a:path>
                <a:path w="233679" h="50800">
                  <a:moveTo>
                    <a:pt x="30479" y="17779"/>
                  </a:moveTo>
                  <a:lnTo>
                    <a:pt x="15239" y="30479"/>
                  </a:lnTo>
                  <a:lnTo>
                    <a:pt x="0" y="17779"/>
                  </a:lnTo>
                </a:path>
                <a:path w="233679" h="50800">
                  <a:moveTo>
                    <a:pt x="193039" y="50799"/>
                  </a:moveTo>
                  <a:lnTo>
                    <a:pt x="183177" y="48795"/>
                  </a:lnTo>
                  <a:lnTo>
                    <a:pt x="175101" y="43338"/>
                  </a:lnTo>
                  <a:lnTo>
                    <a:pt x="169644" y="35262"/>
                  </a:lnTo>
                  <a:lnTo>
                    <a:pt x="167639" y="25399"/>
                  </a:lnTo>
                  <a:lnTo>
                    <a:pt x="169644" y="15537"/>
                  </a:lnTo>
                  <a:lnTo>
                    <a:pt x="175101" y="7461"/>
                  </a:lnTo>
                  <a:lnTo>
                    <a:pt x="183177" y="2004"/>
                  </a:lnTo>
                  <a:lnTo>
                    <a:pt x="193039" y="0"/>
                  </a:lnTo>
                  <a:lnTo>
                    <a:pt x="202902" y="2004"/>
                  </a:lnTo>
                  <a:lnTo>
                    <a:pt x="210978" y="7461"/>
                  </a:lnTo>
                  <a:lnTo>
                    <a:pt x="216435" y="15537"/>
                  </a:lnTo>
                  <a:lnTo>
                    <a:pt x="218439" y="25399"/>
                  </a:lnTo>
                </a:path>
                <a:path w="233679" h="50800">
                  <a:moveTo>
                    <a:pt x="233679" y="17779"/>
                  </a:moveTo>
                  <a:lnTo>
                    <a:pt x="218439" y="30479"/>
                  </a:lnTo>
                  <a:lnTo>
                    <a:pt x="203199" y="17779"/>
                  </a:lnTo>
                </a:path>
              </a:pathLst>
            </a:custGeom>
            <a:ln w="5054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0" y="0"/>
            <a:ext cx="4608195" cy="579120"/>
          </a:xfrm>
          <a:custGeom>
            <a:avLst/>
            <a:gdLst/>
            <a:ahLst/>
            <a:cxnLst/>
            <a:rect l="l" t="t" r="r" b="b"/>
            <a:pathLst>
              <a:path w="4608195" h="579120">
                <a:moveTo>
                  <a:pt x="4608004" y="0"/>
                </a:moveTo>
                <a:lnTo>
                  <a:pt x="0" y="0"/>
                </a:lnTo>
                <a:lnTo>
                  <a:pt x="0" y="579120"/>
                </a:lnTo>
                <a:lnTo>
                  <a:pt x="4608004" y="57912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3722370" cy="47180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ct val="106700"/>
              </a:lnSpc>
              <a:spcBef>
                <a:spcPts val="20"/>
              </a:spcBef>
            </a:pPr>
            <a:r>
              <a:rPr spc="-5" dirty="0"/>
              <a:t>Application</a:t>
            </a:r>
            <a:r>
              <a:rPr spc="45" dirty="0"/>
              <a:t> </a:t>
            </a:r>
            <a:r>
              <a:rPr spc="-40" dirty="0"/>
              <a:t>to</a:t>
            </a:r>
            <a:r>
              <a:rPr spc="45" dirty="0"/>
              <a:t> </a:t>
            </a:r>
            <a:r>
              <a:rPr spc="20" dirty="0"/>
              <a:t>Query</a:t>
            </a:r>
            <a:r>
              <a:rPr spc="45" dirty="0"/>
              <a:t> </a:t>
            </a:r>
            <a:r>
              <a:rPr spc="15" dirty="0"/>
              <a:t>Expansion:</a:t>
            </a:r>
            <a:r>
              <a:rPr spc="125" dirty="0"/>
              <a:t> </a:t>
            </a:r>
            <a:r>
              <a:rPr spc="-5" dirty="0"/>
              <a:t>Addressing</a:t>
            </a:r>
            <a:r>
              <a:rPr spc="45" dirty="0"/>
              <a:t> </a:t>
            </a:r>
            <a:r>
              <a:rPr spc="-60" dirty="0"/>
              <a:t>Term </a:t>
            </a:r>
            <a:r>
              <a:rPr spc="-290" dirty="0"/>
              <a:t> </a:t>
            </a:r>
            <a:r>
              <a:rPr spc="-10" dirty="0"/>
              <a:t>Mismatch</a:t>
            </a:r>
          </a:p>
        </p:txBody>
      </p:sp>
      <p:grpSp>
        <p:nvGrpSpPr>
          <p:cNvPr id="23" name="object 23"/>
          <p:cNvGrpSpPr/>
          <p:nvPr/>
        </p:nvGrpSpPr>
        <p:grpSpPr>
          <a:xfrm>
            <a:off x="87743" y="762597"/>
            <a:ext cx="4483735" cy="1174750"/>
            <a:chOff x="87743" y="762597"/>
            <a:chExt cx="4483735" cy="1174750"/>
          </a:xfrm>
        </p:grpSpPr>
        <p:sp>
          <p:nvSpPr>
            <p:cNvPr id="24" name="object 24"/>
            <p:cNvSpPr/>
            <p:nvPr/>
          </p:nvSpPr>
          <p:spPr>
            <a:xfrm>
              <a:off x="87743" y="762597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935609"/>
              <a:ext cx="4432566" cy="5060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835404"/>
              <a:ext cx="101599" cy="1016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822704"/>
              <a:ext cx="4381715" cy="1143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806831"/>
              <a:ext cx="50749" cy="1028573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87743" y="979881"/>
              <a:ext cx="4432935" cy="906780"/>
            </a:xfrm>
            <a:custGeom>
              <a:avLst/>
              <a:gdLst/>
              <a:ahLst/>
              <a:cxnLst/>
              <a:rect l="l" t="t" r="r" b="b"/>
              <a:pathLst>
                <a:path w="4432935" h="906780">
                  <a:moveTo>
                    <a:pt x="4432566" y="0"/>
                  </a:moveTo>
                  <a:lnTo>
                    <a:pt x="0" y="0"/>
                  </a:lnTo>
                  <a:lnTo>
                    <a:pt x="0" y="855522"/>
                  </a:lnTo>
                  <a:lnTo>
                    <a:pt x="4008" y="875247"/>
                  </a:lnTo>
                  <a:lnTo>
                    <a:pt x="14922" y="891400"/>
                  </a:lnTo>
                  <a:lnTo>
                    <a:pt x="31075" y="902314"/>
                  </a:lnTo>
                  <a:lnTo>
                    <a:pt x="50800" y="906322"/>
                  </a:lnTo>
                  <a:lnTo>
                    <a:pt x="4381766" y="906322"/>
                  </a:lnTo>
                  <a:lnTo>
                    <a:pt x="4401491" y="902314"/>
                  </a:lnTo>
                  <a:lnTo>
                    <a:pt x="4417644" y="891400"/>
                  </a:lnTo>
                  <a:lnTo>
                    <a:pt x="4428558" y="875247"/>
                  </a:lnTo>
                  <a:lnTo>
                    <a:pt x="4432566" y="855522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20309" y="844918"/>
              <a:ext cx="0" cy="1009650"/>
            </a:xfrm>
            <a:custGeom>
              <a:avLst/>
              <a:gdLst/>
              <a:ahLst/>
              <a:cxnLst/>
              <a:rect l="l" t="t" r="r" b="b"/>
              <a:pathLst>
                <a:path h="1009650">
                  <a:moveTo>
                    <a:pt x="0" y="100953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20309" y="83221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20309" y="81951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520309" y="80681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059624"/>
              <a:ext cx="64757" cy="64757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287373"/>
              <a:ext cx="64757" cy="64757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515110"/>
              <a:ext cx="64757" cy="64757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742859"/>
              <a:ext cx="64757" cy="64757"/>
            </a:xfrm>
            <a:prstGeom prst="rect">
              <a:avLst/>
            </a:prstGeom>
          </p:spPr>
        </p:pic>
      </p:grpSp>
      <p:grpSp>
        <p:nvGrpSpPr>
          <p:cNvPr id="38" name="object 38"/>
          <p:cNvGrpSpPr/>
          <p:nvPr/>
        </p:nvGrpSpPr>
        <p:grpSpPr>
          <a:xfrm>
            <a:off x="87743" y="2038134"/>
            <a:ext cx="4483735" cy="1182370"/>
            <a:chOff x="87743" y="2038134"/>
            <a:chExt cx="4483735" cy="1182370"/>
          </a:xfrm>
        </p:grpSpPr>
        <p:sp>
          <p:nvSpPr>
            <p:cNvPr id="39" name="object 39"/>
            <p:cNvSpPr/>
            <p:nvPr/>
          </p:nvSpPr>
          <p:spPr>
            <a:xfrm>
              <a:off x="87743" y="2038134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2211146"/>
              <a:ext cx="4432566" cy="50609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3118573"/>
              <a:ext cx="101599" cy="10160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3105873"/>
              <a:ext cx="4381715" cy="11430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20311" y="2082368"/>
              <a:ext cx="50749" cy="1036205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87743" y="2255418"/>
              <a:ext cx="4432935" cy="914400"/>
            </a:xfrm>
            <a:custGeom>
              <a:avLst/>
              <a:gdLst/>
              <a:ahLst/>
              <a:cxnLst/>
              <a:rect l="l" t="t" r="r" b="b"/>
              <a:pathLst>
                <a:path w="4432935" h="914400">
                  <a:moveTo>
                    <a:pt x="4432566" y="0"/>
                  </a:moveTo>
                  <a:lnTo>
                    <a:pt x="0" y="0"/>
                  </a:lnTo>
                  <a:lnTo>
                    <a:pt x="0" y="863155"/>
                  </a:lnTo>
                  <a:lnTo>
                    <a:pt x="4008" y="882880"/>
                  </a:lnTo>
                  <a:lnTo>
                    <a:pt x="14922" y="899032"/>
                  </a:lnTo>
                  <a:lnTo>
                    <a:pt x="31075" y="909947"/>
                  </a:lnTo>
                  <a:lnTo>
                    <a:pt x="50800" y="913955"/>
                  </a:lnTo>
                  <a:lnTo>
                    <a:pt x="4381766" y="913955"/>
                  </a:lnTo>
                  <a:lnTo>
                    <a:pt x="4401491" y="909947"/>
                  </a:lnTo>
                  <a:lnTo>
                    <a:pt x="4417644" y="899032"/>
                  </a:lnTo>
                  <a:lnTo>
                    <a:pt x="4428558" y="882880"/>
                  </a:lnTo>
                  <a:lnTo>
                    <a:pt x="4432566" y="86315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520309" y="2120455"/>
              <a:ext cx="0" cy="1017269"/>
            </a:xfrm>
            <a:custGeom>
              <a:avLst/>
              <a:gdLst/>
              <a:ahLst/>
              <a:cxnLst/>
              <a:rect l="l" t="t" r="r" b="b"/>
              <a:pathLst>
                <a:path h="1017269">
                  <a:moveTo>
                    <a:pt x="0" y="101716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520309" y="210775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520309" y="209505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520309" y="208235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2676779"/>
              <a:ext cx="64757" cy="64757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2904528"/>
              <a:ext cx="64757" cy="64757"/>
            </a:xfrm>
            <a:prstGeom prst="rect">
              <a:avLst/>
            </a:prstGeom>
          </p:spPr>
        </p:pic>
      </p:grpSp>
      <p:sp>
        <p:nvSpPr>
          <p:cNvPr id="51" name="object 51"/>
          <p:cNvSpPr txBox="1"/>
          <p:nvPr/>
        </p:nvSpPr>
        <p:spPr>
          <a:xfrm>
            <a:off x="125844" y="743381"/>
            <a:ext cx="4310380" cy="24161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70" dirty="0">
                <a:solidFill>
                  <a:srgbClr val="3333B2"/>
                </a:solidFill>
                <a:latin typeface="Cambria"/>
                <a:cs typeface="Cambria"/>
              </a:rPr>
              <a:t>Term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Mismatch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Problem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in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Information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Retrieval</a:t>
            </a:r>
            <a:endParaRPr sz="1100">
              <a:latin typeface="Cambria"/>
              <a:cs typeface="Cambria"/>
            </a:endParaRPr>
          </a:p>
          <a:p>
            <a:pPr marL="289560" marR="236854">
              <a:lnSpc>
                <a:spcPts val="1789"/>
              </a:lnSpc>
              <a:spcBef>
                <a:spcPts val="175"/>
              </a:spcBef>
            </a:pPr>
            <a:r>
              <a:rPr sz="900" spc="25" dirty="0">
                <a:latin typeface="Trebuchet MS"/>
                <a:cs typeface="Trebuchet MS"/>
              </a:rPr>
              <a:t>Stems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from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the</a:t>
            </a:r>
            <a:r>
              <a:rPr sz="900" spc="-20" dirty="0">
                <a:latin typeface="Trebuchet MS"/>
                <a:cs typeface="Trebuchet MS"/>
              </a:rPr>
              <a:t> word </a:t>
            </a:r>
            <a:r>
              <a:rPr sz="900" spc="-5" dirty="0">
                <a:latin typeface="Trebuchet MS"/>
                <a:cs typeface="Trebuchet MS"/>
              </a:rPr>
              <a:t>independence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5" dirty="0">
                <a:latin typeface="Trebuchet MS"/>
                <a:cs typeface="Trebuchet MS"/>
              </a:rPr>
              <a:t>assumption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during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document</a:t>
            </a:r>
            <a:r>
              <a:rPr sz="900" spc="-20" dirty="0">
                <a:latin typeface="Trebuchet MS"/>
                <a:cs typeface="Trebuchet MS"/>
              </a:rPr>
              <a:t> indexing. </a:t>
            </a:r>
            <a:r>
              <a:rPr sz="900" spc="-254" dirty="0">
                <a:latin typeface="Trebuchet MS"/>
                <a:cs typeface="Trebuchet MS"/>
              </a:rPr>
              <a:t> </a:t>
            </a:r>
            <a:r>
              <a:rPr sz="900" spc="25" dirty="0">
                <a:latin typeface="Trebuchet MS"/>
                <a:cs typeface="Trebuchet MS"/>
              </a:rPr>
              <a:t>User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15" dirty="0">
                <a:latin typeface="Trebuchet MS"/>
                <a:cs typeface="Trebuchet MS"/>
              </a:rPr>
              <a:t>que</a:t>
            </a:r>
            <a:r>
              <a:rPr sz="900" spc="15" dirty="0">
                <a:latin typeface="Trebuchet MS"/>
                <a:cs typeface="Trebuchet MS"/>
              </a:rPr>
              <a:t>r</a:t>
            </a:r>
            <a:r>
              <a:rPr sz="900" spc="-40" dirty="0">
                <a:latin typeface="Trebuchet MS"/>
                <a:cs typeface="Trebuchet MS"/>
              </a:rPr>
              <a:t>y:</a:t>
            </a:r>
            <a:r>
              <a:rPr sz="900" spc="35" dirty="0">
                <a:latin typeface="Trebuchet MS"/>
                <a:cs typeface="Trebuchet MS"/>
              </a:rPr>
              <a:t> </a:t>
            </a:r>
            <a:r>
              <a:rPr sz="900" i="1" spc="-15" dirty="0">
                <a:latin typeface="Trebuchet MS"/>
                <a:cs typeface="Trebuchet MS"/>
              </a:rPr>
              <a:t>insu</a:t>
            </a:r>
            <a:r>
              <a:rPr sz="900" i="1" spc="-25" dirty="0">
                <a:latin typeface="Trebuchet MS"/>
                <a:cs typeface="Trebuchet MS"/>
              </a:rPr>
              <a:t>r</a:t>
            </a:r>
            <a:r>
              <a:rPr sz="900" i="1" spc="20" dirty="0">
                <a:latin typeface="Trebuchet MS"/>
                <a:cs typeface="Trebuchet MS"/>
              </a:rPr>
              <a:t>ance</a:t>
            </a:r>
            <a:r>
              <a:rPr sz="900" i="1" spc="-25" dirty="0">
                <a:latin typeface="Trebuchet MS"/>
                <a:cs typeface="Trebuchet MS"/>
              </a:rPr>
              <a:t> </a:t>
            </a:r>
            <a:r>
              <a:rPr sz="900" i="1" spc="20" dirty="0">
                <a:latin typeface="Trebuchet MS"/>
                <a:cs typeface="Trebuchet MS"/>
              </a:rPr>
              <a:t>c</a:t>
            </a:r>
            <a:r>
              <a:rPr sz="900" i="1" spc="10" dirty="0">
                <a:latin typeface="Trebuchet MS"/>
                <a:cs typeface="Trebuchet MS"/>
              </a:rPr>
              <a:t>o</a:t>
            </a:r>
            <a:r>
              <a:rPr sz="900" i="1" spc="-20" dirty="0">
                <a:latin typeface="Trebuchet MS"/>
                <a:cs typeface="Trebuchet MS"/>
              </a:rPr>
              <a:t>v</a:t>
            </a:r>
            <a:r>
              <a:rPr sz="900" i="1" spc="-35" dirty="0">
                <a:latin typeface="Trebuchet MS"/>
                <a:cs typeface="Trebuchet MS"/>
              </a:rPr>
              <a:t>er</a:t>
            </a:r>
            <a:r>
              <a:rPr sz="900" i="1" spc="-25" dirty="0">
                <a:latin typeface="Trebuchet MS"/>
                <a:cs typeface="Trebuchet MS"/>
              </a:rPr>
              <a:t> </a:t>
            </a:r>
            <a:r>
              <a:rPr sz="900" i="1" spc="-15" dirty="0">
                <a:latin typeface="Trebuchet MS"/>
                <a:cs typeface="Trebuchet MS"/>
              </a:rPr>
              <a:t>which</a:t>
            </a:r>
            <a:r>
              <a:rPr sz="900" i="1" spc="-25" dirty="0">
                <a:latin typeface="Trebuchet MS"/>
                <a:cs typeface="Trebuchet MS"/>
              </a:rPr>
              <a:t> </a:t>
            </a:r>
            <a:r>
              <a:rPr sz="900" i="1" spc="10" dirty="0">
                <a:latin typeface="Trebuchet MS"/>
                <a:cs typeface="Trebuchet MS"/>
              </a:rPr>
              <a:t>p</a:t>
            </a:r>
            <a:r>
              <a:rPr sz="900" i="1" spc="-20" dirty="0">
                <a:latin typeface="Trebuchet MS"/>
                <a:cs typeface="Trebuchet MS"/>
              </a:rPr>
              <a:t>a</a:t>
            </a:r>
            <a:r>
              <a:rPr sz="900" i="1" spc="40" dirty="0">
                <a:latin typeface="Trebuchet MS"/>
                <a:cs typeface="Trebuchet MS"/>
              </a:rPr>
              <a:t>ys</a:t>
            </a:r>
            <a:r>
              <a:rPr sz="900" i="1" spc="-25" dirty="0">
                <a:latin typeface="Trebuchet MS"/>
                <a:cs typeface="Trebuchet MS"/>
              </a:rPr>
              <a:t> </a:t>
            </a:r>
            <a:r>
              <a:rPr sz="900" i="1" spc="-145" dirty="0">
                <a:latin typeface="Trebuchet MS"/>
                <a:cs typeface="Trebuchet MS"/>
              </a:rPr>
              <a:t>f</a:t>
            </a:r>
            <a:r>
              <a:rPr sz="900" i="1" spc="-35" dirty="0">
                <a:latin typeface="Trebuchet MS"/>
                <a:cs typeface="Trebuchet MS"/>
              </a:rPr>
              <a:t>or</a:t>
            </a:r>
            <a:r>
              <a:rPr sz="900" i="1" spc="-25" dirty="0">
                <a:latin typeface="Trebuchet MS"/>
                <a:cs typeface="Trebuchet MS"/>
              </a:rPr>
              <a:t> </a:t>
            </a:r>
            <a:r>
              <a:rPr sz="900" i="1" spc="-5" dirty="0">
                <a:latin typeface="Trebuchet MS"/>
                <a:cs typeface="Trebuchet MS"/>
              </a:rPr>
              <a:t>long</a:t>
            </a:r>
            <a:r>
              <a:rPr sz="900" i="1" spc="-25" dirty="0">
                <a:latin typeface="Trebuchet MS"/>
                <a:cs typeface="Trebuchet MS"/>
              </a:rPr>
              <a:t> </a:t>
            </a:r>
            <a:r>
              <a:rPr sz="900" i="1" spc="-70" dirty="0">
                <a:latin typeface="Trebuchet MS"/>
                <a:cs typeface="Trebuchet MS"/>
              </a:rPr>
              <a:t>te</a:t>
            </a:r>
            <a:r>
              <a:rPr sz="900" i="1" spc="-40" dirty="0">
                <a:latin typeface="Trebuchet MS"/>
                <a:cs typeface="Trebuchet MS"/>
              </a:rPr>
              <a:t>r</a:t>
            </a:r>
            <a:r>
              <a:rPr sz="900" i="1" spc="-5" dirty="0">
                <a:latin typeface="Trebuchet MS"/>
                <a:cs typeface="Trebuchet MS"/>
              </a:rPr>
              <a:t>m</a:t>
            </a:r>
            <a:r>
              <a:rPr sz="900" i="1" spc="-25" dirty="0">
                <a:latin typeface="Trebuchet MS"/>
                <a:cs typeface="Trebuchet MS"/>
              </a:rPr>
              <a:t> </a:t>
            </a:r>
            <a:r>
              <a:rPr sz="900" i="1" spc="-5" dirty="0">
                <a:latin typeface="Trebuchet MS"/>
                <a:cs typeface="Trebuchet MS"/>
              </a:rPr>
              <a:t>car</a:t>
            </a:r>
            <a:r>
              <a:rPr sz="900" i="1" spc="-20" dirty="0">
                <a:latin typeface="Trebuchet MS"/>
                <a:cs typeface="Trebuchet MS"/>
              </a:rPr>
              <a:t>e</a:t>
            </a:r>
            <a:r>
              <a:rPr sz="900" i="1" spc="-85" dirty="0">
                <a:latin typeface="Trebuchet MS"/>
                <a:cs typeface="Trebuchet MS"/>
              </a:rPr>
              <a:t>.</a:t>
            </a:r>
            <a:endParaRPr sz="900">
              <a:latin typeface="Trebuchet MS"/>
              <a:cs typeface="Trebuchet MS"/>
            </a:endParaRPr>
          </a:p>
          <a:p>
            <a:pPr marL="289560" marR="165100">
              <a:lnSpc>
                <a:spcPts val="1789"/>
              </a:lnSpc>
              <a:spcBef>
                <a:spcPts val="10"/>
              </a:spcBef>
            </a:pPr>
            <a:r>
              <a:rPr sz="900" spc="65" dirty="0">
                <a:latin typeface="Trebuchet MS"/>
                <a:cs typeface="Trebuchet MS"/>
              </a:rPr>
              <a:t>A </a:t>
            </a:r>
            <a:r>
              <a:rPr sz="900" spc="-30" dirty="0">
                <a:latin typeface="Trebuchet MS"/>
                <a:cs typeface="Trebuchet MS"/>
              </a:rPr>
              <a:t>relevant </a:t>
            </a:r>
            <a:r>
              <a:rPr sz="900" spc="-10" dirty="0">
                <a:latin typeface="Trebuchet MS"/>
                <a:cs typeface="Trebuchet MS"/>
              </a:rPr>
              <a:t>document </a:t>
            </a:r>
            <a:r>
              <a:rPr sz="900" dirty="0">
                <a:latin typeface="Trebuchet MS"/>
                <a:cs typeface="Trebuchet MS"/>
              </a:rPr>
              <a:t>may </a:t>
            </a:r>
            <a:r>
              <a:rPr sz="900" spc="-20" dirty="0">
                <a:latin typeface="Trebuchet MS"/>
                <a:cs typeface="Trebuchet MS"/>
              </a:rPr>
              <a:t>contain </a:t>
            </a:r>
            <a:r>
              <a:rPr sz="900" spc="-10" dirty="0">
                <a:latin typeface="Trebuchet MS"/>
                <a:cs typeface="Trebuchet MS"/>
              </a:rPr>
              <a:t>terms </a:t>
            </a:r>
            <a:r>
              <a:rPr sz="900" spc="-45" dirty="0">
                <a:latin typeface="Trebuchet MS"/>
                <a:cs typeface="Trebuchet MS"/>
              </a:rPr>
              <a:t>different </a:t>
            </a:r>
            <a:r>
              <a:rPr sz="900" spc="-30" dirty="0">
                <a:latin typeface="Trebuchet MS"/>
                <a:cs typeface="Trebuchet MS"/>
              </a:rPr>
              <a:t>from </a:t>
            </a:r>
            <a:r>
              <a:rPr sz="900" spc="-35" dirty="0">
                <a:latin typeface="Trebuchet MS"/>
                <a:cs typeface="Trebuchet MS"/>
              </a:rPr>
              <a:t>the </a:t>
            </a:r>
            <a:r>
              <a:rPr sz="900" spc="-20" dirty="0">
                <a:latin typeface="Trebuchet MS"/>
                <a:cs typeface="Trebuchet MS"/>
              </a:rPr>
              <a:t>actual </a:t>
            </a:r>
            <a:r>
              <a:rPr sz="900" spc="10" dirty="0">
                <a:latin typeface="Trebuchet MS"/>
                <a:cs typeface="Trebuchet MS"/>
              </a:rPr>
              <a:t>user </a:t>
            </a:r>
            <a:r>
              <a:rPr sz="900" spc="-35" dirty="0">
                <a:latin typeface="Trebuchet MS"/>
                <a:cs typeface="Trebuchet MS"/>
              </a:rPr>
              <a:t>query. </a:t>
            </a:r>
            <a:r>
              <a:rPr sz="900" spc="-260" dirty="0">
                <a:latin typeface="Trebuchet MS"/>
                <a:cs typeface="Trebuchet MS"/>
              </a:rPr>
              <a:t> </a:t>
            </a:r>
            <a:r>
              <a:rPr sz="900" spc="45" dirty="0">
                <a:latin typeface="Trebuchet MS"/>
                <a:cs typeface="Trebuchet MS"/>
              </a:rPr>
              <a:t>Some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relevant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words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concerning</a:t>
            </a:r>
            <a:r>
              <a:rPr sz="900" spc="-20" dirty="0">
                <a:latin typeface="Trebuchet MS"/>
                <a:cs typeface="Trebuchet MS"/>
              </a:rPr>
              <a:t> this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query:</a:t>
            </a:r>
            <a:r>
              <a:rPr sz="900" spc="40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Cambria"/>
                <a:cs typeface="Cambria"/>
              </a:rPr>
              <a:t>{</a:t>
            </a:r>
            <a:r>
              <a:rPr sz="1000" i="1" spc="-10" dirty="0">
                <a:latin typeface="Cambria"/>
                <a:cs typeface="Cambria"/>
              </a:rPr>
              <a:t>medicare</a:t>
            </a:r>
            <a:r>
              <a:rPr sz="1000" i="1" spc="-10" dirty="0">
                <a:latin typeface="Arial"/>
                <a:cs typeface="Arial"/>
              </a:rPr>
              <a:t>,</a:t>
            </a:r>
            <a:r>
              <a:rPr sz="1000" i="1" spc="-165" dirty="0">
                <a:latin typeface="Arial"/>
                <a:cs typeface="Arial"/>
              </a:rPr>
              <a:t> </a:t>
            </a:r>
            <a:r>
              <a:rPr sz="1000" i="1" spc="-35" dirty="0">
                <a:latin typeface="Cambria"/>
                <a:cs typeface="Cambria"/>
              </a:rPr>
              <a:t>premiums</a:t>
            </a:r>
            <a:r>
              <a:rPr sz="1000" i="1" spc="-35" dirty="0">
                <a:latin typeface="Arial"/>
                <a:cs typeface="Arial"/>
              </a:rPr>
              <a:t>,</a:t>
            </a:r>
            <a:r>
              <a:rPr sz="1000" i="1" spc="-170" dirty="0">
                <a:latin typeface="Arial"/>
                <a:cs typeface="Arial"/>
              </a:rPr>
              <a:t> </a:t>
            </a:r>
            <a:r>
              <a:rPr sz="1000" i="1" spc="-10" dirty="0">
                <a:latin typeface="Cambria"/>
                <a:cs typeface="Cambria"/>
              </a:rPr>
              <a:t>insurers</a:t>
            </a:r>
            <a:r>
              <a:rPr sz="1000" spc="-10" dirty="0">
                <a:latin typeface="Cambria"/>
                <a:cs typeface="Cambria"/>
              </a:rPr>
              <a:t>}</a:t>
            </a:r>
            <a:endParaRPr sz="1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sz="1100" i="1" spc="5" dirty="0">
                <a:solidFill>
                  <a:srgbClr val="3333B2"/>
                </a:solidFill>
                <a:latin typeface="Cambria"/>
                <a:cs typeface="Cambria"/>
              </a:rPr>
              <a:t>Using</a:t>
            </a:r>
            <a:r>
              <a:rPr sz="1100" i="1" spc="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DSMs</a:t>
            </a:r>
            <a:r>
              <a:rPr sz="1100" i="1" spc="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for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5" dirty="0">
                <a:solidFill>
                  <a:srgbClr val="3333B2"/>
                </a:solidFill>
                <a:latin typeface="Cambria"/>
                <a:cs typeface="Cambria"/>
              </a:rPr>
              <a:t>Query</a:t>
            </a:r>
            <a:r>
              <a:rPr sz="1100" i="1" spc="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Expansion</a:t>
            </a:r>
            <a:endParaRPr sz="1100">
              <a:latin typeface="Cambria"/>
              <a:cs typeface="Cambria"/>
            </a:endParaRPr>
          </a:p>
          <a:p>
            <a:pPr marL="12700" marR="392430">
              <a:lnSpc>
                <a:spcPct val="110700"/>
              </a:lnSpc>
              <a:spcBef>
                <a:spcPts val="295"/>
              </a:spcBef>
            </a:pPr>
            <a:r>
              <a:rPr sz="900" spc="5" dirty="0">
                <a:latin typeface="Trebuchet MS"/>
                <a:cs typeface="Trebuchet MS"/>
              </a:rPr>
              <a:t>Given </a:t>
            </a:r>
            <a:r>
              <a:rPr sz="900" spc="25" dirty="0">
                <a:latin typeface="Trebuchet MS"/>
                <a:cs typeface="Trebuchet MS"/>
              </a:rPr>
              <a:t>a </a:t>
            </a:r>
            <a:r>
              <a:rPr sz="900" spc="10" dirty="0">
                <a:latin typeface="Trebuchet MS"/>
                <a:cs typeface="Trebuchet MS"/>
              </a:rPr>
              <a:t>user </a:t>
            </a:r>
            <a:r>
              <a:rPr sz="900" spc="-35" dirty="0">
                <a:latin typeface="Trebuchet MS"/>
                <a:cs typeface="Trebuchet MS"/>
              </a:rPr>
              <a:t>query, </a:t>
            </a:r>
            <a:r>
              <a:rPr sz="900" spc="-30" dirty="0">
                <a:latin typeface="Trebuchet MS"/>
                <a:cs typeface="Trebuchet MS"/>
              </a:rPr>
              <a:t>reformulate </a:t>
            </a:r>
            <a:r>
              <a:rPr sz="900" spc="-85" dirty="0">
                <a:latin typeface="Trebuchet MS"/>
                <a:cs typeface="Trebuchet MS"/>
              </a:rPr>
              <a:t>it </a:t>
            </a:r>
            <a:r>
              <a:rPr sz="900" spc="15" dirty="0">
                <a:latin typeface="Trebuchet MS"/>
                <a:cs typeface="Trebuchet MS"/>
              </a:rPr>
              <a:t>using </a:t>
            </a:r>
            <a:r>
              <a:rPr sz="900" spc="-30" dirty="0">
                <a:latin typeface="Trebuchet MS"/>
                <a:cs typeface="Trebuchet MS"/>
              </a:rPr>
              <a:t>related </a:t>
            </a:r>
            <a:r>
              <a:rPr sz="900" spc="-10" dirty="0">
                <a:latin typeface="Trebuchet MS"/>
                <a:cs typeface="Trebuchet MS"/>
              </a:rPr>
              <a:t>terms </a:t>
            </a:r>
            <a:r>
              <a:rPr sz="900" spc="-50" dirty="0">
                <a:latin typeface="Trebuchet MS"/>
                <a:cs typeface="Trebuchet MS"/>
              </a:rPr>
              <a:t>to </a:t>
            </a:r>
            <a:r>
              <a:rPr sz="900" spc="5" dirty="0">
                <a:latin typeface="Trebuchet MS"/>
                <a:cs typeface="Trebuchet MS"/>
              </a:rPr>
              <a:t>enhance </a:t>
            </a:r>
            <a:r>
              <a:rPr sz="900" spc="-35" dirty="0">
                <a:latin typeface="Trebuchet MS"/>
                <a:cs typeface="Trebuchet MS"/>
              </a:rPr>
              <a:t>the </a:t>
            </a:r>
            <a:r>
              <a:rPr sz="900" spc="-40" dirty="0">
                <a:latin typeface="Trebuchet MS"/>
                <a:cs typeface="Trebuchet MS"/>
              </a:rPr>
              <a:t>retrieval </a:t>
            </a:r>
            <a:r>
              <a:rPr sz="900" spc="-260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performance.</a:t>
            </a:r>
            <a:endParaRPr sz="90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710"/>
              </a:spcBef>
            </a:pPr>
            <a:r>
              <a:rPr sz="900" spc="10" dirty="0">
                <a:latin typeface="Trebuchet MS"/>
                <a:cs typeface="Trebuchet MS"/>
              </a:rPr>
              <a:t>The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distributional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vectors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50" dirty="0">
                <a:latin typeface="Trebuchet MS"/>
                <a:cs typeface="Trebuchet MS"/>
              </a:rPr>
              <a:t>for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the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query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terms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are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computed.</a:t>
            </a:r>
            <a:endParaRPr sz="900">
              <a:latin typeface="Trebuchet MS"/>
              <a:cs typeface="Trebuchet MS"/>
            </a:endParaRPr>
          </a:p>
          <a:p>
            <a:pPr marL="289560" marR="5080">
              <a:lnSpc>
                <a:spcPct val="110700"/>
              </a:lnSpc>
              <a:spcBef>
                <a:spcPts val="600"/>
              </a:spcBef>
            </a:pPr>
            <a:r>
              <a:rPr sz="900" spc="15" dirty="0">
                <a:latin typeface="Trebuchet MS"/>
                <a:cs typeface="Trebuchet MS"/>
              </a:rPr>
              <a:t>Expanded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query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10" dirty="0">
                <a:latin typeface="Trebuchet MS"/>
                <a:cs typeface="Trebuchet MS"/>
              </a:rPr>
              <a:t>is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15" dirty="0">
                <a:latin typeface="Trebuchet MS"/>
                <a:cs typeface="Trebuchet MS"/>
              </a:rPr>
              <a:t>obtained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by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25" dirty="0">
                <a:latin typeface="Trebuchet MS"/>
                <a:cs typeface="Trebuchet MS"/>
              </a:rPr>
              <a:t>a</a:t>
            </a:r>
            <a:r>
              <a:rPr sz="900" spc="-25" dirty="0">
                <a:latin typeface="Trebuchet MS"/>
                <a:cs typeface="Trebuchet MS"/>
              </a:rPr>
              <a:t> linear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15" dirty="0">
                <a:latin typeface="Trebuchet MS"/>
                <a:cs typeface="Trebuchet MS"/>
              </a:rPr>
              <a:t>combination</a:t>
            </a:r>
            <a:r>
              <a:rPr sz="900" spc="-20" dirty="0">
                <a:latin typeface="Trebuchet MS"/>
                <a:cs typeface="Trebuchet MS"/>
              </a:rPr>
              <a:t> or </a:t>
            </a:r>
            <a:r>
              <a:rPr sz="900" spc="25" dirty="0">
                <a:latin typeface="Trebuchet MS"/>
                <a:cs typeface="Trebuchet MS"/>
              </a:rPr>
              <a:t>a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functional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15" dirty="0">
                <a:latin typeface="Trebuchet MS"/>
                <a:cs typeface="Trebuchet MS"/>
              </a:rPr>
              <a:t>combination </a:t>
            </a:r>
            <a:r>
              <a:rPr sz="900" spc="-26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of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these</a:t>
            </a:r>
            <a:r>
              <a:rPr sz="900" spc="-25" dirty="0">
                <a:latin typeface="Trebuchet MS"/>
                <a:cs typeface="Trebuchet MS"/>
              </a:rPr>
              <a:t> vectors.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59" name="object 59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355386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15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32372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Query</a:t>
            </a:r>
            <a:r>
              <a:rPr spc="45" dirty="0"/>
              <a:t> </a:t>
            </a:r>
            <a:r>
              <a:rPr dirty="0"/>
              <a:t>Expansion</a:t>
            </a:r>
            <a:r>
              <a:rPr spc="45" dirty="0"/>
              <a:t> </a:t>
            </a:r>
            <a:r>
              <a:rPr spc="-10" dirty="0"/>
              <a:t>using</a:t>
            </a:r>
            <a:r>
              <a:rPr spc="50" dirty="0"/>
              <a:t> </a:t>
            </a:r>
            <a:r>
              <a:rPr spc="-15" dirty="0"/>
              <a:t>Unstructured</a:t>
            </a:r>
            <a:r>
              <a:rPr spc="45" dirty="0"/>
              <a:t> </a:t>
            </a:r>
            <a:r>
              <a:rPr spc="70" dirty="0"/>
              <a:t>DSMs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476593"/>
            <a:ext cx="4483735" cy="1367155"/>
            <a:chOff x="87743" y="476593"/>
            <a:chExt cx="4483735" cy="1367155"/>
          </a:xfrm>
        </p:grpSpPr>
        <p:sp>
          <p:nvSpPr>
            <p:cNvPr id="4" name="object 4"/>
            <p:cNvSpPr/>
            <p:nvPr/>
          </p:nvSpPr>
          <p:spPr>
            <a:xfrm>
              <a:off x="87743" y="476593"/>
              <a:ext cx="4432935" cy="187325"/>
            </a:xfrm>
            <a:custGeom>
              <a:avLst/>
              <a:gdLst/>
              <a:ahLst/>
              <a:cxnLst/>
              <a:rect l="l" t="t" r="r" b="b"/>
              <a:pathLst>
                <a:path w="4432935" h="18732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6918"/>
                  </a:lnTo>
                  <a:lnTo>
                    <a:pt x="4432566" y="186918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650849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742097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729397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520827"/>
              <a:ext cx="50749" cy="122127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695121"/>
              <a:ext cx="4432935" cy="1097915"/>
            </a:xfrm>
            <a:custGeom>
              <a:avLst/>
              <a:gdLst/>
              <a:ahLst/>
              <a:cxnLst/>
              <a:rect l="l" t="t" r="r" b="b"/>
              <a:pathLst>
                <a:path w="4432935" h="1097914">
                  <a:moveTo>
                    <a:pt x="4432566" y="0"/>
                  </a:moveTo>
                  <a:lnTo>
                    <a:pt x="0" y="0"/>
                  </a:lnTo>
                  <a:lnTo>
                    <a:pt x="0" y="1046975"/>
                  </a:lnTo>
                  <a:lnTo>
                    <a:pt x="4008" y="1066699"/>
                  </a:lnTo>
                  <a:lnTo>
                    <a:pt x="14922" y="1082852"/>
                  </a:lnTo>
                  <a:lnTo>
                    <a:pt x="31075" y="1093766"/>
                  </a:lnTo>
                  <a:lnTo>
                    <a:pt x="50800" y="1097775"/>
                  </a:lnTo>
                  <a:lnTo>
                    <a:pt x="4381766" y="1097775"/>
                  </a:lnTo>
                  <a:lnTo>
                    <a:pt x="4401491" y="1093766"/>
                  </a:lnTo>
                  <a:lnTo>
                    <a:pt x="4417644" y="1082852"/>
                  </a:lnTo>
                  <a:lnTo>
                    <a:pt x="4428558" y="1066699"/>
                  </a:lnTo>
                  <a:lnTo>
                    <a:pt x="4432566" y="104697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558914"/>
              <a:ext cx="0" cy="1202690"/>
            </a:xfrm>
            <a:custGeom>
              <a:avLst/>
              <a:gdLst/>
              <a:ahLst/>
              <a:cxnLst/>
              <a:rect l="l" t="t" r="r" b="b"/>
              <a:pathLst>
                <a:path h="1202689">
                  <a:moveTo>
                    <a:pt x="0" y="120223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54620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53350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52080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276273"/>
              <a:ext cx="64757" cy="64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504010"/>
              <a:ext cx="64757" cy="64757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87743" y="1933981"/>
            <a:ext cx="4483735" cy="1366520"/>
            <a:chOff x="87743" y="1933981"/>
            <a:chExt cx="4483735" cy="1366520"/>
          </a:xfrm>
        </p:grpSpPr>
        <p:sp>
          <p:nvSpPr>
            <p:cNvPr id="17" name="object 17"/>
            <p:cNvSpPr/>
            <p:nvPr/>
          </p:nvSpPr>
          <p:spPr>
            <a:xfrm>
              <a:off x="87743" y="1933981"/>
              <a:ext cx="4432935" cy="187325"/>
            </a:xfrm>
            <a:custGeom>
              <a:avLst/>
              <a:gdLst/>
              <a:ahLst/>
              <a:cxnLst/>
              <a:rect l="l" t="t" r="r" b="b"/>
              <a:pathLst>
                <a:path w="4432935" h="18732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6918"/>
                  </a:lnTo>
                  <a:lnTo>
                    <a:pt x="4432566" y="186918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2108250"/>
              <a:ext cx="4432566" cy="5060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3198736"/>
              <a:ext cx="101599" cy="10159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3186036"/>
              <a:ext cx="4381715" cy="1143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20311" y="1978215"/>
              <a:ext cx="50749" cy="122052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87743" y="2152510"/>
              <a:ext cx="4432935" cy="1097280"/>
            </a:xfrm>
            <a:custGeom>
              <a:avLst/>
              <a:gdLst/>
              <a:ahLst/>
              <a:cxnLst/>
              <a:rect l="l" t="t" r="r" b="b"/>
              <a:pathLst>
                <a:path w="4432935" h="1097280">
                  <a:moveTo>
                    <a:pt x="4432566" y="0"/>
                  </a:moveTo>
                  <a:lnTo>
                    <a:pt x="0" y="0"/>
                  </a:lnTo>
                  <a:lnTo>
                    <a:pt x="0" y="1046226"/>
                  </a:lnTo>
                  <a:lnTo>
                    <a:pt x="4008" y="1065950"/>
                  </a:lnTo>
                  <a:lnTo>
                    <a:pt x="14922" y="1082103"/>
                  </a:lnTo>
                  <a:lnTo>
                    <a:pt x="31075" y="1093017"/>
                  </a:lnTo>
                  <a:lnTo>
                    <a:pt x="50800" y="1097026"/>
                  </a:lnTo>
                  <a:lnTo>
                    <a:pt x="4381766" y="1097026"/>
                  </a:lnTo>
                  <a:lnTo>
                    <a:pt x="4401491" y="1093017"/>
                  </a:lnTo>
                  <a:lnTo>
                    <a:pt x="4417644" y="1082103"/>
                  </a:lnTo>
                  <a:lnTo>
                    <a:pt x="4428558" y="1065950"/>
                  </a:lnTo>
                  <a:lnTo>
                    <a:pt x="4432566" y="1046226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2016302"/>
              <a:ext cx="0" cy="1202055"/>
            </a:xfrm>
            <a:custGeom>
              <a:avLst/>
              <a:gdLst/>
              <a:ahLst/>
              <a:cxnLst/>
              <a:rect l="l" t="t" r="r" b="b"/>
              <a:pathLst>
                <a:path h="1202055">
                  <a:moveTo>
                    <a:pt x="0" y="120148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200359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309" y="199089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20309" y="197819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2732913"/>
              <a:ext cx="64757" cy="6475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2960662"/>
              <a:ext cx="64757" cy="64757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25844" y="403190"/>
            <a:ext cx="4314190" cy="281241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100" b="1" i="1" spc="-10" dirty="0">
                <a:solidFill>
                  <a:srgbClr val="3333B2"/>
                </a:solidFill>
                <a:latin typeface="Times New Roman"/>
                <a:cs typeface="Times New Roman"/>
              </a:rPr>
              <a:t>TREC </a:t>
            </a:r>
            <a:r>
              <a:rPr sz="1100" b="1" i="1" spc="-30" dirty="0">
                <a:solidFill>
                  <a:srgbClr val="3333B2"/>
                </a:solidFill>
                <a:latin typeface="Times New Roman"/>
                <a:cs typeface="Times New Roman"/>
              </a:rPr>
              <a:t>Topic</a:t>
            </a:r>
            <a:r>
              <a:rPr sz="1100" b="1" i="1" spc="-5" dirty="0">
                <a:solidFill>
                  <a:srgbClr val="3333B2"/>
                </a:solidFill>
                <a:latin typeface="Times New Roman"/>
                <a:cs typeface="Times New Roman"/>
              </a:rPr>
              <a:t> 104:</a:t>
            </a:r>
            <a:r>
              <a:rPr sz="1100" b="1" i="1" spc="55" dirty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catastrophic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health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insurance</a:t>
            </a:r>
            <a:endParaRPr sz="1100">
              <a:latin typeface="Cambria"/>
              <a:cs typeface="Cambria"/>
            </a:endParaRPr>
          </a:p>
          <a:p>
            <a:pPr marL="12700" marR="229235">
              <a:lnSpc>
                <a:spcPct val="104900"/>
              </a:lnSpc>
              <a:spcBef>
                <a:spcPts val="370"/>
              </a:spcBef>
            </a:pPr>
            <a:r>
              <a:rPr sz="950" b="1" spc="25" dirty="0">
                <a:latin typeface="Trebuchet MS"/>
                <a:cs typeface="Trebuchet MS"/>
              </a:rPr>
              <a:t>Query </a:t>
            </a:r>
            <a:r>
              <a:rPr sz="950" b="1" spc="20" dirty="0">
                <a:latin typeface="Trebuchet MS"/>
                <a:cs typeface="Trebuchet MS"/>
              </a:rPr>
              <a:t>Representation: </a:t>
            </a:r>
            <a:r>
              <a:rPr sz="950" dirty="0">
                <a:solidFill>
                  <a:srgbClr val="FF0000"/>
                </a:solidFill>
                <a:latin typeface="Trebuchet MS"/>
                <a:cs typeface="Trebuchet MS"/>
              </a:rPr>
              <a:t>surtax:1.0 </a:t>
            </a:r>
            <a:r>
              <a:rPr sz="950" spc="-5" dirty="0">
                <a:solidFill>
                  <a:srgbClr val="FF0000"/>
                </a:solidFill>
                <a:latin typeface="Trebuchet MS"/>
                <a:cs typeface="Trebuchet MS"/>
              </a:rPr>
              <a:t>hcfa:0.97 </a:t>
            </a:r>
            <a:r>
              <a:rPr sz="950" spc="5" dirty="0">
                <a:solidFill>
                  <a:srgbClr val="FF0000"/>
                </a:solidFill>
                <a:latin typeface="Trebuchet MS"/>
                <a:cs typeface="Trebuchet MS"/>
              </a:rPr>
              <a:t>medicare:0.93 </a:t>
            </a:r>
            <a:r>
              <a:rPr sz="950" spc="20" dirty="0">
                <a:solidFill>
                  <a:srgbClr val="FF0000"/>
                </a:solidFill>
                <a:latin typeface="Trebuchet MS"/>
                <a:cs typeface="Trebuchet MS"/>
              </a:rPr>
              <a:t>hmos:0.83 </a:t>
            </a:r>
            <a:r>
              <a:rPr sz="950" spc="2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950" spc="-5" dirty="0">
                <a:solidFill>
                  <a:srgbClr val="FF0000"/>
                </a:solidFill>
                <a:latin typeface="Trebuchet MS"/>
                <a:cs typeface="Trebuchet MS"/>
              </a:rPr>
              <a:t>medicaid:0.8</a:t>
            </a:r>
            <a:r>
              <a:rPr sz="950" spc="-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950" spc="10" dirty="0">
                <a:solidFill>
                  <a:srgbClr val="FF0000"/>
                </a:solidFill>
                <a:latin typeface="Trebuchet MS"/>
                <a:cs typeface="Trebuchet MS"/>
              </a:rPr>
              <a:t>hmo:0.78</a:t>
            </a:r>
            <a:r>
              <a:rPr sz="950" spc="-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950" dirty="0">
                <a:solidFill>
                  <a:srgbClr val="FF0000"/>
                </a:solidFill>
                <a:latin typeface="Trebuchet MS"/>
                <a:cs typeface="Trebuchet MS"/>
              </a:rPr>
              <a:t>beneficiaries:0.75</a:t>
            </a:r>
            <a:r>
              <a:rPr sz="950" spc="-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950" dirty="0">
                <a:solidFill>
                  <a:srgbClr val="FF0000"/>
                </a:solidFill>
                <a:latin typeface="Trebuchet MS"/>
                <a:cs typeface="Trebuchet MS"/>
              </a:rPr>
              <a:t>ambulatory:0.72</a:t>
            </a:r>
            <a:r>
              <a:rPr sz="950" spc="-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950" spc="10" dirty="0">
                <a:solidFill>
                  <a:srgbClr val="FF0000"/>
                </a:solidFill>
                <a:latin typeface="Trebuchet MS"/>
                <a:cs typeface="Trebuchet MS"/>
              </a:rPr>
              <a:t>premiums:0.72 </a:t>
            </a:r>
            <a:r>
              <a:rPr sz="950" spc="-27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950" spc="-5" dirty="0">
                <a:solidFill>
                  <a:srgbClr val="FF0000"/>
                </a:solidFill>
                <a:latin typeface="Trebuchet MS"/>
                <a:cs typeface="Trebuchet MS"/>
              </a:rPr>
              <a:t>hospitalization:0.71</a:t>
            </a:r>
            <a:r>
              <a:rPr sz="950" spc="-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950" spc="10" dirty="0">
                <a:solidFill>
                  <a:srgbClr val="FF0000"/>
                </a:solidFill>
                <a:latin typeface="Trebuchet MS"/>
                <a:cs typeface="Trebuchet MS"/>
              </a:rPr>
              <a:t>hhs:0.7</a:t>
            </a:r>
            <a:r>
              <a:rPr sz="950" spc="-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950" dirty="0">
                <a:solidFill>
                  <a:srgbClr val="FF0000"/>
                </a:solidFill>
                <a:latin typeface="Trebuchet MS"/>
                <a:cs typeface="Trebuchet MS"/>
              </a:rPr>
              <a:t>reimbursable:0.7</a:t>
            </a:r>
            <a:r>
              <a:rPr sz="950" spc="-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950" spc="-10" dirty="0">
                <a:solidFill>
                  <a:srgbClr val="FF0000"/>
                </a:solidFill>
                <a:latin typeface="Trebuchet MS"/>
                <a:cs typeface="Trebuchet MS"/>
              </a:rPr>
              <a:t>deductible:0.69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600"/>
              </a:spcBef>
            </a:pPr>
            <a:r>
              <a:rPr sz="900" spc="15" dirty="0">
                <a:latin typeface="Trebuchet MS"/>
                <a:cs typeface="Trebuchet MS"/>
              </a:rPr>
              <a:t>Broad</a:t>
            </a:r>
            <a:r>
              <a:rPr sz="900" spc="-25" dirty="0">
                <a:latin typeface="Trebuchet MS"/>
                <a:cs typeface="Trebuchet MS"/>
              </a:rPr>
              <a:t> e</a:t>
            </a:r>
            <a:r>
              <a:rPr sz="900" spc="5" dirty="0">
                <a:latin typeface="Trebuchet MS"/>
                <a:cs typeface="Trebuchet MS"/>
              </a:rPr>
              <a:t>xpansion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55" dirty="0">
                <a:latin typeface="Trebuchet MS"/>
                <a:cs typeface="Trebuchet MS"/>
              </a:rPr>
              <a:t>te</a:t>
            </a:r>
            <a:r>
              <a:rPr sz="900" spc="-25" dirty="0">
                <a:latin typeface="Trebuchet MS"/>
                <a:cs typeface="Trebuchet MS"/>
              </a:rPr>
              <a:t>r</a:t>
            </a:r>
            <a:r>
              <a:rPr sz="900" dirty="0">
                <a:latin typeface="Trebuchet MS"/>
                <a:cs typeface="Trebuchet MS"/>
              </a:rPr>
              <a:t>ms:</a:t>
            </a:r>
            <a:r>
              <a:rPr sz="900" spc="35" dirty="0">
                <a:latin typeface="Trebuchet MS"/>
                <a:cs typeface="Trebuchet MS"/>
              </a:rPr>
              <a:t> </a:t>
            </a:r>
            <a:r>
              <a:rPr sz="900" b="1" dirty="0">
                <a:latin typeface="Trebuchet MS"/>
                <a:cs typeface="Trebuchet MS"/>
              </a:rPr>
              <a:t>medicar</a:t>
            </a:r>
            <a:r>
              <a:rPr sz="900" b="1" spc="5" dirty="0">
                <a:latin typeface="Trebuchet MS"/>
                <a:cs typeface="Trebuchet MS"/>
              </a:rPr>
              <a:t>e</a:t>
            </a:r>
            <a:r>
              <a:rPr sz="900" b="1" spc="-85" dirty="0">
                <a:latin typeface="Trebuchet MS"/>
                <a:cs typeface="Trebuchet MS"/>
              </a:rPr>
              <a:t>,</a:t>
            </a:r>
            <a:r>
              <a:rPr sz="900" b="1" spc="-25" dirty="0">
                <a:latin typeface="Trebuchet MS"/>
                <a:cs typeface="Trebuchet MS"/>
              </a:rPr>
              <a:t> </a:t>
            </a:r>
            <a:r>
              <a:rPr sz="900" b="1" spc="-5" dirty="0">
                <a:latin typeface="Trebuchet MS"/>
                <a:cs typeface="Trebuchet MS"/>
              </a:rPr>
              <a:t>beneficiaries,</a:t>
            </a:r>
            <a:r>
              <a:rPr sz="900" b="1" spc="-25" dirty="0">
                <a:latin typeface="Trebuchet MS"/>
                <a:cs typeface="Trebuchet MS"/>
              </a:rPr>
              <a:t> </a:t>
            </a:r>
            <a:r>
              <a:rPr sz="900" b="1" spc="15" dirty="0">
                <a:latin typeface="Trebuchet MS"/>
                <a:cs typeface="Trebuchet MS"/>
              </a:rPr>
              <a:t>premiums</a:t>
            </a:r>
            <a:r>
              <a:rPr sz="900" b="1" spc="-25" dirty="0">
                <a:latin typeface="Trebuchet MS"/>
                <a:cs typeface="Trebuchet MS"/>
              </a:rPr>
              <a:t> </a:t>
            </a:r>
            <a:r>
              <a:rPr sz="1000" i="1" spc="-5" dirty="0">
                <a:latin typeface="Arial"/>
                <a:cs typeface="Arial"/>
              </a:rPr>
              <a:t>.</a:t>
            </a:r>
            <a:r>
              <a:rPr sz="1000" i="1" spc="-170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.</a:t>
            </a:r>
            <a:r>
              <a:rPr sz="1000" i="1" spc="-170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695"/>
              </a:spcBef>
            </a:pPr>
            <a:r>
              <a:rPr sz="900" spc="-5" dirty="0">
                <a:latin typeface="Trebuchet MS"/>
                <a:cs typeface="Trebuchet MS"/>
              </a:rPr>
              <a:t>Specific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domain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terms:</a:t>
            </a:r>
            <a:r>
              <a:rPr sz="900" spc="40" dirty="0">
                <a:latin typeface="Trebuchet MS"/>
                <a:cs typeface="Trebuchet MS"/>
              </a:rPr>
              <a:t> </a:t>
            </a:r>
            <a:r>
              <a:rPr sz="900" b="1" spc="35" dirty="0">
                <a:latin typeface="Trebuchet MS"/>
                <a:cs typeface="Trebuchet MS"/>
              </a:rPr>
              <a:t>HCFA</a:t>
            </a:r>
            <a:r>
              <a:rPr sz="900" b="1" spc="-1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(Health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spc="20" dirty="0">
                <a:latin typeface="Trebuchet MS"/>
                <a:cs typeface="Trebuchet MS"/>
              </a:rPr>
              <a:t>Care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5" dirty="0">
                <a:latin typeface="Trebuchet MS"/>
                <a:cs typeface="Trebuchet MS"/>
              </a:rPr>
              <a:t>Financing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Administration),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b="1" spc="55" dirty="0">
                <a:latin typeface="Trebuchet MS"/>
                <a:cs typeface="Trebuchet MS"/>
              </a:rPr>
              <a:t>HMO</a:t>
            </a:r>
            <a:endParaRPr sz="90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114"/>
              </a:spcBef>
            </a:pPr>
            <a:r>
              <a:rPr sz="900" spc="-20" dirty="0">
                <a:latin typeface="Trebuchet MS"/>
                <a:cs typeface="Trebuchet MS"/>
              </a:rPr>
              <a:t>(Health</a:t>
            </a:r>
            <a:r>
              <a:rPr sz="900" spc="-1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Maintenance</a:t>
            </a:r>
            <a:r>
              <a:rPr sz="900" spc="-10" dirty="0">
                <a:latin typeface="Trebuchet MS"/>
                <a:cs typeface="Trebuchet MS"/>
              </a:rPr>
              <a:t> </a:t>
            </a:r>
            <a:r>
              <a:rPr sz="900" spc="-15" dirty="0">
                <a:latin typeface="Trebuchet MS"/>
                <a:cs typeface="Trebuchet MS"/>
              </a:rPr>
              <a:t>Organization),</a:t>
            </a:r>
            <a:r>
              <a:rPr sz="900" spc="-10" dirty="0">
                <a:latin typeface="Trebuchet MS"/>
                <a:cs typeface="Trebuchet MS"/>
              </a:rPr>
              <a:t> </a:t>
            </a:r>
            <a:r>
              <a:rPr sz="900" b="1" spc="65" dirty="0">
                <a:latin typeface="Trebuchet MS"/>
                <a:cs typeface="Trebuchet MS"/>
              </a:rPr>
              <a:t>HHS</a:t>
            </a:r>
            <a:r>
              <a:rPr sz="900" b="1" spc="-10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(Health</a:t>
            </a:r>
            <a:r>
              <a:rPr sz="900" spc="-10" dirty="0">
                <a:latin typeface="Trebuchet MS"/>
                <a:cs typeface="Trebuchet MS"/>
              </a:rPr>
              <a:t> </a:t>
            </a:r>
            <a:r>
              <a:rPr sz="900" spc="5" dirty="0">
                <a:latin typeface="Trebuchet MS"/>
                <a:cs typeface="Trebuchet MS"/>
              </a:rPr>
              <a:t>and</a:t>
            </a:r>
            <a:r>
              <a:rPr sz="900" spc="-10" dirty="0">
                <a:latin typeface="Trebuchet MS"/>
                <a:cs typeface="Trebuchet MS"/>
              </a:rPr>
              <a:t> </a:t>
            </a:r>
            <a:r>
              <a:rPr sz="900" spc="15" dirty="0">
                <a:latin typeface="Trebuchet MS"/>
                <a:cs typeface="Trebuchet MS"/>
              </a:rPr>
              <a:t>Human</a:t>
            </a:r>
            <a:r>
              <a:rPr sz="900" spc="-10" dirty="0">
                <a:latin typeface="Trebuchet MS"/>
                <a:cs typeface="Trebuchet MS"/>
              </a:rPr>
              <a:t> </a:t>
            </a:r>
            <a:r>
              <a:rPr sz="900" spc="15" dirty="0">
                <a:latin typeface="Trebuchet MS"/>
                <a:cs typeface="Trebuchet MS"/>
              </a:rPr>
              <a:t>Services)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b="1" i="1" spc="-10" dirty="0">
                <a:solidFill>
                  <a:srgbClr val="3333B2"/>
                </a:solidFill>
                <a:latin typeface="Times New Roman"/>
                <a:cs typeface="Times New Roman"/>
              </a:rPr>
              <a:t>TREC </a:t>
            </a:r>
            <a:r>
              <a:rPr sz="1100" b="1" i="1" spc="-30" dirty="0">
                <a:solidFill>
                  <a:srgbClr val="3333B2"/>
                </a:solidFill>
                <a:latin typeface="Times New Roman"/>
                <a:cs typeface="Times New Roman"/>
              </a:rPr>
              <a:t>Topic</a:t>
            </a:r>
            <a:r>
              <a:rPr sz="1100" b="1" i="1" spc="-10" dirty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1100" b="1" i="1" spc="-5" dirty="0">
                <a:solidFill>
                  <a:srgbClr val="3333B2"/>
                </a:solidFill>
                <a:latin typeface="Times New Roman"/>
                <a:cs typeface="Times New Roman"/>
              </a:rPr>
              <a:t>355:</a:t>
            </a:r>
            <a:r>
              <a:rPr sz="1100" b="1" i="1" spc="60" dirty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ocean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50" dirty="0">
                <a:solidFill>
                  <a:srgbClr val="3333B2"/>
                </a:solidFill>
                <a:latin typeface="Cambria"/>
                <a:cs typeface="Cambria"/>
              </a:rPr>
              <a:t>remote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sensing</a:t>
            </a:r>
            <a:endParaRPr sz="1100">
              <a:latin typeface="Cambria"/>
              <a:cs typeface="Cambria"/>
            </a:endParaRPr>
          </a:p>
          <a:p>
            <a:pPr marL="12700" marR="409575">
              <a:lnSpc>
                <a:spcPct val="104900"/>
              </a:lnSpc>
              <a:spcBef>
                <a:spcPts val="360"/>
              </a:spcBef>
            </a:pPr>
            <a:r>
              <a:rPr sz="950" b="1" spc="25" dirty="0">
                <a:latin typeface="Trebuchet MS"/>
                <a:cs typeface="Trebuchet MS"/>
              </a:rPr>
              <a:t>Query</a:t>
            </a:r>
            <a:r>
              <a:rPr sz="950" b="1" spc="-5" dirty="0">
                <a:latin typeface="Trebuchet MS"/>
                <a:cs typeface="Trebuchet MS"/>
              </a:rPr>
              <a:t> </a:t>
            </a:r>
            <a:r>
              <a:rPr sz="950" b="1" spc="20" dirty="0">
                <a:latin typeface="Trebuchet MS"/>
                <a:cs typeface="Trebuchet MS"/>
              </a:rPr>
              <a:t>Representation:</a:t>
            </a:r>
            <a:r>
              <a:rPr sz="950" b="1" spc="60" dirty="0">
                <a:latin typeface="Trebuchet MS"/>
                <a:cs typeface="Trebuchet MS"/>
              </a:rPr>
              <a:t> </a:t>
            </a:r>
            <a:r>
              <a:rPr sz="950" spc="-10" dirty="0">
                <a:solidFill>
                  <a:srgbClr val="FF0000"/>
                </a:solidFill>
                <a:latin typeface="Trebuchet MS"/>
                <a:cs typeface="Trebuchet MS"/>
              </a:rPr>
              <a:t>radiometer:1.0</a:t>
            </a:r>
            <a:r>
              <a:rPr sz="950" spc="-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950" spc="5" dirty="0">
                <a:solidFill>
                  <a:srgbClr val="FF0000"/>
                </a:solidFill>
                <a:latin typeface="Trebuchet MS"/>
                <a:cs typeface="Trebuchet MS"/>
              </a:rPr>
              <a:t>landsat:0.97</a:t>
            </a:r>
            <a:r>
              <a:rPr sz="950" spc="-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950" spc="10" dirty="0">
                <a:solidFill>
                  <a:srgbClr val="FF0000"/>
                </a:solidFill>
                <a:latin typeface="Trebuchet MS"/>
                <a:cs typeface="Trebuchet MS"/>
              </a:rPr>
              <a:t>ionosphere:0.94 </a:t>
            </a:r>
            <a:r>
              <a:rPr sz="950" spc="15" dirty="0">
                <a:solidFill>
                  <a:srgbClr val="FF0000"/>
                </a:solidFill>
                <a:latin typeface="Trebuchet MS"/>
                <a:cs typeface="Trebuchet MS"/>
              </a:rPr>
              <a:t> cnes:0.84 </a:t>
            </a:r>
            <a:r>
              <a:rPr sz="950" spc="-20" dirty="0">
                <a:solidFill>
                  <a:srgbClr val="FF0000"/>
                </a:solidFill>
                <a:latin typeface="Trebuchet MS"/>
                <a:cs typeface="Trebuchet MS"/>
              </a:rPr>
              <a:t>altimeter:0.83</a:t>
            </a:r>
            <a:r>
              <a:rPr sz="950" spc="20" dirty="0">
                <a:solidFill>
                  <a:srgbClr val="FF0000"/>
                </a:solidFill>
                <a:latin typeface="Trebuchet MS"/>
                <a:cs typeface="Trebuchet MS"/>
              </a:rPr>
              <a:t> nasda:0.81 </a:t>
            </a:r>
            <a:r>
              <a:rPr sz="950" dirty="0">
                <a:solidFill>
                  <a:srgbClr val="FF0000"/>
                </a:solidFill>
                <a:latin typeface="Trebuchet MS"/>
                <a:cs typeface="Trebuchet MS"/>
              </a:rPr>
              <a:t>meterology:0.81</a:t>
            </a:r>
            <a:r>
              <a:rPr sz="950" spc="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950" dirty="0">
                <a:solidFill>
                  <a:srgbClr val="FF0000"/>
                </a:solidFill>
                <a:latin typeface="Trebuchet MS"/>
                <a:cs typeface="Trebuchet MS"/>
              </a:rPr>
              <a:t>cartography:0.78 </a:t>
            </a:r>
            <a:r>
              <a:rPr sz="950" spc="-27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950" spc="5" dirty="0">
                <a:solidFill>
                  <a:srgbClr val="FF0000"/>
                </a:solidFill>
                <a:latin typeface="Trebuchet MS"/>
                <a:cs typeface="Trebuchet MS"/>
              </a:rPr>
              <a:t>geostationary:0.78</a:t>
            </a:r>
            <a:r>
              <a:rPr sz="950" spc="-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950" dirty="0">
                <a:solidFill>
                  <a:srgbClr val="FF0000"/>
                </a:solidFill>
                <a:latin typeface="Trebuchet MS"/>
                <a:cs typeface="Trebuchet MS"/>
              </a:rPr>
              <a:t>doppler:0.78</a:t>
            </a:r>
            <a:r>
              <a:rPr sz="950" spc="-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950" spc="10" dirty="0">
                <a:solidFill>
                  <a:srgbClr val="FF0000"/>
                </a:solidFill>
                <a:latin typeface="Trebuchet MS"/>
                <a:cs typeface="Trebuchet MS"/>
              </a:rPr>
              <a:t>oceanographic:0.76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605"/>
              </a:spcBef>
            </a:pPr>
            <a:r>
              <a:rPr sz="900" spc="15" dirty="0">
                <a:latin typeface="Trebuchet MS"/>
                <a:cs typeface="Trebuchet MS"/>
              </a:rPr>
              <a:t>Broad</a:t>
            </a:r>
            <a:r>
              <a:rPr sz="900" spc="-25" dirty="0">
                <a:latin typeface="Trebuchet MS"/>
                <a:cs typeface="Trebuchet MS"/>
              </a:rPr>
              <a:t> e</a:t>
            </a:r>
            <a:r>
              <a:rPr sz="900" spc="5" dirty="0">
                <a:latin typeface="Trebuchet MS"/>
                <a:cs typeface="Trebuchet MS"/>
              </a:rPr>
              <a:t>xpansion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55" dirty="0">
                <a:latin typeface="Trebuchet MS"/>
                <a:cs typeface="Trebuchet MS"/>
              </a:rPr>
              <a:t>te</a:t>
            </a:r>
            <a:r>
              <a:rPr sz="900" spc="-25" dirty="0">
                <a:latin typeface="Trebuchet MS"/>
                <a:cs typeface="Trebuchet MS"/>
              </a:rPr>
              <a:t>r</a:t>
            </a:r>
            <a:r>
              <a:rPr sz="900" dirty="0">
                <a:latin typeface="Trebuchet MS"/>
                <a:cs typeface="Trebuchet MS"/>
              </a:rPr>
              <a:t>ms:</a:t>
            </a:r>
            <a:r>
              <a:rPr sz="900" spc="35" dirty="0">
                <a:latin typeface="Trebuchet MS"/>
                <a:cs typeface="Trebuchet MS"/>
              </a:rPr>
              <a:t> </a:t>
            </a:r>
            <a:r>
              <a:rPr sz="900" b="1" spc="-10" dirty="0">
                <a:latin typeface="Trebuchet MS"/>
                <a:cs typeface="Trebuchet MS"/>
              </a:rPr>
              <a:t>radiomete</a:t>
            </a:r>
            <a:r>
              <a:rPr sz="900" b="1" spc="-65" dirty="0">
                <a:latin typeface="Trebuchet MS"/>
                <a:cs typeface="Trebuchet MS"/>
              </a:rPr>
              <a:t>r</a:t>
            </a:r>
            <a:r>
              <a:rPr sz="900" b="1" spc="-85" dirty="0">
                <a:latin typeface="Trebuchet MS"/>
                <a:cs typeface="Trebuchet MS"/>
              </a:rPr>
              <a:t>,</a:t>
            </a:r>
            <a:r>
              <a:rPr sz="900" b="1" spc="-25" dirty="0">
                <a:latin typeface="Trebuchet MS"/>
                <a:cs typeface="Trebuchet MS"/>
              </a:rPr>
              <a:t> </a:t>
            </a:r>
            <a:r>
              <a:rPr sz="900" b="1" dirty="0">
                <a:latin typeface="Trebuchet MS"/>
                <a:cs typeface="Trebuchet MS"/>
              </a:rPr>
              <a:t>landsat,</a:t>
            </a:r>
            <a:r>
              <a:rPr sz="900" b="1" spc="-25" dirty="0">
                <a:latin typeface="Trebuchet MS"/>
                <a:cs typeface="Trebuchet MS"/>
              </a:rPr>
              <a:t> </a:t>
            </a:r>
            <a:r>
              <a:rPr sz="900" b="1" spc="15" dirty="0">
                <a:latin typeface="Trebuchet MS"/>
                <a:cs typeface="Trebuchet MS"/>
              </a:rPr>
              <a:t>ionosphere</a:t>
            </a:r>
            <a:r>
              <a:rPr sz="900" b="1" spc="-25" dirty="0">
                <a:latin typeface="Trebuchet MS"/>
                <a:cs typeface="Trebuchet MS"/>
              </a:rPr>
              <a:t> </a:t>
            </a:r>
            <a:r>
              <a:rPr sz="1000" i="1" spc="-5" dirty="0">
                <a:latin typeface="Arial"/>
                <a:cs typeface="Arial"/>
              </a:rPr>
              <a:t>.</a:t>
            </a:r>
            <a:r>
              <a:rPr sz="1000" i="1" spc="-170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.</a:t>
            </a:r>
            <a:r>
              <a:rPr sz="1000" i="1" spc="-170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695"/>
              </a:spcBef>
            </a:pPr>
            <a:r>
              <a:rPr sz="900" spc="-5" dirty="0">
                <a:latin typeface="Trebuchet MS"/>
                <a:cs typeface="Trebuchet MS"/>
              </a:rPr>
              <a:t>Specific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domain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terms:</a:t>
            </a:r>
            <a:r>
              <a:rPr sz="900" spc="50" dirty="0">
                <a:latin typeface="Trebuchet MS"/>
                <a:cs typeface="Trebuchet MS"/>
              </a:rPr>
              <a:t> </a:t>
            </a:r>
            <a:r>
              <a:rPr sz="900" b="1" spc="90" dirty="0">
                <a:latin typeface="Trebuchet MS"/>
                <a:cs typeface="Trebuchet MS"/>
              </a:rPr>
              <a:t>CNES</a:t>
            </a:r>
            <a:r>
              <a:rPr sz="900" b="1" spc="-1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(Centre </a:t>
            </a:r>
            <a:r>
              <a:rPr sz="900" spc="-15" dirty="0">
                <a:latin typeface="Trebuchet MS"/>
                <a:cs typeface="Trebuchet MS"/>
              </a:rPr>
              <a:t>National </a:t>
            </a:r>
            <a:r>
              <a:rPr sz="900" spc="10" dirty="0">
                <a:latin typeface="Trebuchet MS"/>
                <a:cs typeface="Trebuchet MS"/>
              </a:rPr>
              <a:t>dÉtudes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Spatiales)</a:t>
            </a:r>
            <a:r>
              <a:rPr sz="900" spc="-10" dirty="0">
                <a:latin typeface="Trebuchet MS"/>
                <a:cs typeface="Trebuchet MS"/>
              </a:rPr>
              <a:t> </a:t>
            </a:r>
            <a:r>
              <a:rPr sz="900" spc="5" dirty="0">
                <a:latin typeface="Trebuchet MS"/>
                <a:cs typeface="Trebuchet MS"/>
              </a:rPr>
              <a:t>and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b="1" spc="70" dirty="0">
                <a:latin typeface="Trebuchet MS"/>
                <a:cs typeface="Trebuchet MS"/>
              </a:rPr>
              <a:t>NASDA</a:t>
            </a:r>
            <a:endParaRPr sz="90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114"/>
              </a:spcBef>
            </a:pPr>
            <a:r>
              <a:rPr sz="900" spc="-15" dirty="0">
                <a:latin typeface="Trebuchet MS"/>
                <a:cs typeface="Trebuchet MS"/>
              </a:rPr>
              <a:t>(National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35" dirty="0">
                <a:latin typeface="Trebuchet MS"/>
                <a:cs typeface="Trebuchet MS"/>
              </a:rPr>
              <a:t>Space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Development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20" dirty="0">
                <a:latin typeface="Trebuchet MS"/>
                <a:cs typeface="Trebuchet MS"/>
              </a:rPr>
              <a:t>Agency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of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Japan)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355386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15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8714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Similarity</a:t>
            </a:r>
            <a:r>
              <a:rPr spc="45" dirty="0"/>
              <a:t> </a:t>
            </a:r>
            <a:r>
              <a:rPr dirty="0"/>
              <a:t>Measures</a:t>
            </a:r>
            <a:r>
              <a:rPr spc="45" dirty="0"/>
              <a:t> </a:t>
            </a:r>
            <a:r>
              <a:rPr spc="-5" dirty="0"/>
              <a:t>for</a:t>
            </a:r>
            <a:r>
              <a:rPr spc="50" dirty="0"/>
              <a:t> </a:t>
            </a:r>
            <a:r>
              <a:rPr spc="-5" dirty="0"/>
              <a:t>Binary</a:t>
            </a:r>
            <a:r>
              <a:rPr spc="45" dirty="0"/>
              <a:t> </a:t>
            </a:r>
            <a:r>
              <a:rPr spc="-25" dirty="0"/>
              <a:t>Vectors</a:t>
            </a:r>
          </a:p>
        </p:txBody>
      </p:sp>
      <p:sp>
        <p:nvSpPr>
          <p:cNvPr id="3" name="object 3"/>
          <p:cNvSpPr/>
          <p:nvPr/>
        </p:nvSpPr>
        <p:spPr>
          <a:xfrm>
            <a:off x="87743" y="1172705"/>
            <a:ext cx="4432935" cy="186055"/>
          </a:xfrm>
          <a:custGeom>
            <a:avLst/>
            <a:gdLst/>
            <a:ahLst/>
            <a:cxnLst/>
            <a:rect l="l" t="t" r="r" b="b"/>
            <a:pathLst>
              <a:path w="4432935" h="186055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5674"/>
                </a:lnTo>
                <a:lnTo>
                  <a:pt x="4432566" y="18567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5844" y="800643"/>
            <a:ext cx="3926204" cy="54483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950" spc="-5" dirty="0">
                <a:latin typeface="Trebuchet MS"/>
                <a:cs typeface="Trebuchet MS"/>
              </a:rPr>
              <a:t>Let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1100" i="1" spc="65" dirty="0">
                <a:latin typeface="Cambria"/>
                <a:cs typeface="Cambria"/>
              </a:rPr>
              <a:t>X</a:t>
            </a:r>
            <a:r>
              <a:rPr sz="1100" i="1" spc="75" dirty="0">
                <a:latin typeface="Cambria"/>
                <a:cs typeface="Cambria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1100" i="1" dirty="0">
                <a:latin typeface="Cambria"/>
                <a:cs typeface="Cambria"/>
              </a:rPr>
              <a:t>Y</a:t>
            </a:r>
            <a:r>
              <a:rPr sz="1100" i="1" spc="110" dirty="0">
                <a:latin typeface="Cambria"/>
                <a:cs typeface="Cambria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denote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5" dirty="0">
                <a:latin typeface="Trebuchet MS"/>
                <a:cs typeface="Trebuchet MS"/>
              </a:rPr>
              <a:t>binary</a:t>
            </a:r>
            <a:r>
              <a:rPr sz="950" spc="-15" dirty="0">
                <a:latin typeface="Trebuchet MS"/>
                <a:cs typeface="Trebuchet MS"/>
              </a:rPr>
              <a:t> distributional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vectors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for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words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1100" i="1" spc="65" dirty="0">
                <a:latin typeface="Cambria"/>
                <a:cs typeface="Cambria"/>
              </a:rPr>
              <a:t>X</a:t>
            </a:r>
            <a:r>
              <a:rPr sz="1100" i="1" spc="75" dirty="0">
                <a:latin typeface="Cambria"/>
                <a:cs typeface="Cambria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dirty="0">
                <a:latin typeface="Cambria"/>
                <a:cs typeface="Cambria"/>
              </a:rPr>
              <a:t>Y</a:t>
            </a:r>
            <a:r>
              <a:rPr sz="950" dirty="0">
                <a:latin typeface="Trebuchet MS"/>
                <a:cs typeface="Trebuchet MS"/>
              </a:rPr>
              <a:t>.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Similarity</a:t>
            </a:r>
            <a:r>
              <a:rPr sz="1100" i="1" spc="1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Measures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7743" y="1216930"/>
            <a:ext cx="4483735" cy="974090"/>
            <a:chOff x="87743" y="1216930"/>
            <a:chExt cx="4483735" cy="97409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345717"/>
              <a:ext cx="4432566" cy="5060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088896"/>
              <a:ext cx="101599" cy="1016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076196"/>
              <a:ext cx="4381715" cy="114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216939"/>
              <a:ext cx="50749" cy="87195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7743" y="1390002"/>
              <a:ext cx="4432935" cy="749935"/>
            </a:xfrm>
            <a:custGeom>
              <a:avLst/>
              <a:gdLst/>
              <a:ahLst/>
              <a:cxnLst/>
              <a:rect l="l" t="t" r="r" b="b"/>
              <a:pathLst>
                <a:path w="4432935" h="749935">
                  <a:moveTo>
                    <a:pt x="4432566" y="0"/>
                  </a:moveTo>
                  <a:lnTo>
                    <a:pt x="0" y="0"/>
                  </a:lnTo>
                  <a:lnTo>
                    <a:pt x="0" y="698893"/>
                  </a:lnTo>
                  <a:lnTo>
                    <a:pt x="4008" y="718618"/>
                  </a:lnTo>
                  <a:lnTo>
                    <a:pt x="14922" y="734771"/>
                  </a:lnTo>
                  <a:lnTo>
                    <a:pt x="31075" y="745685"/>
                  </a:lnTo>
                  <a:lnTo>
                    <a:pt x="50800" y="749693"/>
                  </a:lnTo>
                  <a:lnTo>
                    <a:pt x="4381766" y="749693"/>
                  </a:lnTo>
                  <a:lnTo>
                    <a:pt x="4401491" y="745685"/>
                  </a:lnTo>
                  <a:lnTo>
                    <a:pt x="4417644" y="734771"/>
                  </a:lnTo>
                  <a:lnTo>
                    <a:pt x="4428558" y="718618"/>
                  </a:lnTo>
                  <a:lnTo>
                    <a:pt x="4432566" y="698893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255026"/>
              <a:ext cx="0" cy="853440"/>
            </a:xfrm>
            <a:custGeom>
              <a:avLst/>
              <a:gdLst/>
              <a:ahLst/>
              <a:cxnLst/>
              <a:rect l="l" t="t" r="r" b="b"/>
              <a:pathLst>
                <a:path h="853439">
                  <a:moveTo>
                    <a:pt x="0" y="85291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24233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22963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20309" y="121693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608836" y="1421574"/>
            <a:ext cx="136461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950" spc="30" dirty="0">
                <a:latin typeface="Trebuchet MS"/>
                <a:cs typeface="Trebuchet MS"/>
              </a:rPr>
              <a:t>Dice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coefficient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-80" dirty="0">
                <a:latin typeface="Trebuchet MS"/>
                <a:cs typeface="Trebuchet MS"/>
              </a:rPr>
              <a:t>: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1200" u="sng" spc="15" baseline="3819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1200" u="sng" spc="15" baseline="38194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|</a:t>
            </a:r>
            <a:r>
              <a:rPr sz="1200" i="1" u="sng" spc="15" baseline="38194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X</a:t>
            </a:r>
            <a:r>
              <a:rPr sz="1200" u="sng" spc="15" baseline="38194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∩</a:t>
            </a:r>
            <a:r>
              <a:rPr sz="1200" i="1" u="sng" spc="15" baseline="38194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Y</a:t>
            </a:r>
            <a:r>
              <a:rPr sz="1200" u="sng" spc="15" baseline="38194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|</a:t>
            </a:r>
            <a:endParaRPr sz="1200" baseline="38194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07017" y="1494129"/>
            <a:ext cx="35179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35" dirty="0">
                <a:latin typeface="Cambria"/>
                <a:cs typeface="Cambria"/>
              </a:rPr>
              <a:t>|</a:t>
            </a:r>
            <a:r>
              <a:rPr sz="800" i="1" spc="85" dirty="0">
                <a:latin typeface="Cambria"/>
                <a:cs typeface="Cambria"/>
              </a:rPr>
              <a:t>X</a:t>
            </a:r>
            <a:r>
              <a:rPr sz="800" spc="-35" dirty="0">
                <a:latin typeface="Cambria"/>
                <a:cs typeface="Cambria"/>
              </a:rPr>
              <a:t>|</a:t>
            </a:r>
            <a:r>
              <a:rPr sz="800" spc="20" dirty="0">
                <a:latin typeface="Lucida Sans Unicode"/>
                <a:cs typeface="Lucida Sans Unicode"/>
              </a:rPr>
              <a:t>+</a:t>
            </a:r>
            <a:r>
              <a:rPr sz="800" spc="-35" dirty="0">
                <a:latin typeface="Cambria"/>
                <a:cs typeface="Cambria"/>
              </a:rPr>
              <a:t>|</a:t>
            </a:r>
            <a:r>
              <a:rPr sz="800" i="1" spc="60" dirty="0">
                <a:latin typeface="Cambria"/>
                <a:cs typeface="Cambria"/>
              </a:rPr>
              <a:t>Y</a:t>
            </a:r>
            <a:r>
              <a:rPr sz="800" spc="-35" dirty="0">
                <a:latin typeface="Cambria"/>
                <a:cs typeface="Cambria"/>
              </a:rPr>
              <a:t>|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38820" y="1652282"/>
            <a:ext cx="151574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950" spc="15" dirty="0">
                <a:latin typeface="Trebuchet MS"/>
                <a:cs typeface="Trebuchet MS"/>
              </a:rPr>
              <a:t>Jaccard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Coefficient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80" dirty="0">
                <a:latin typeface="Trebuchet MS"/>
                <a:cs typeface="Trebuchet MS"/>
              </a:rPr>
              <a:t>:</a:t>
            </a:r>
            <a:r>
              <a:rPr sz="950" spc="-45" dirty="0">
                <a:latin typeface="Trebuchet MS"/>
                <a:cs typeface="Trebuchet MS"/>
              </a:rPr>
              <a:t> </a:t>
            </a:r>
            <a:r>
              <a:rPr sz="1200" spc="15" baseline="38194" dirty="0">
                <a:latin typeface="Cambria"/>
                <a:cs typeface="Cambria"/>
              </a:rPr>
              <a:t>|</a:t>
            </a:r>
            <a:r>
              <a:rPr sz="1200" i="1" spc="15" baseline="38194" dirty="0">
                <a:latin typeface="Cambria"/>
                <a:cs typeface="Cambria"/>
              </a:rPr>
              <a:t>X</a:t>
            </a:r>
            <a:r>
              <a:rPr sz="1200" spc="15" baseline="38194" dirty="0">
                <a:latin typeface="Cambria"/>
                <a:cs typeface="Cambria"/>
              </a:rPr>
              <a:t>∩</a:t>
            </a:r>
            <a:r>
              <a:rPr sz="1200" i="1" spc="15" baseline="38194" dirty="0">
                <a:latin typeface="Cambria"/>
                <a:cs typeface="Cambria"/>
              </a:rPr>
              <a:t>Y</a:t>
            </a:r>
            <a:r>
              <a:rPr sz="1200" spc="15" baseline="38194" dirty="0">
                <a:latin typeface="Cambria"/>
                <a:cs typeface="Cambria"/>
              </a:rPr>
              <a:t>|</a:t>
            </a:r>
            <a:endParaRPr sz="1200" baseline="38194">
              <a:latin typeface="Cambria"/>
              <a:cs typeface="Cambri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762046" y="1755038"/>
            <a:ext cx="254000" cy="0"/>
          </a:xfrm>
          <a:custGeom>
            <a:avLst/>
            <a:gdLst/>
            <a:ahLst/>
            <a:cxnLst/>
            <a:rect l="l" t="t" r="r" b="b"/>
            <a:pathLst>
              <a:path w="254000">
                <a:moveTo>
                  <a:pt x="0" y="0"/>
                </a:moveTo>
                <a:lnTo>
                  <a:pt x="25386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749346" y="1724837"/>
            <a:ext cx="2794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35" dirty="0">
                <a:latin typeface="Cambria"/>
                <a:cs typeface="Cambria"/>
              </a:rPr>
              <a:t>|</a:t>
            </a:r>
            <a:r>
              <a:rPr sz="800" i="1" spc="85" dirty="0">
                <a:latin typeface="Cambria"/>
                <a:cs typeface="Cambria"/>
              </a:rPr>
              <a:t>X</a:t>
            </a:r>
            <a:r>
              <a:rPr sz="800" spc="-15" dirty="0">
                <a:latin typeface="Cambria"/>
                <a:cs typeface="Cambria"/>
              </a:rPr>
              <a:t>∪</a:t>
            </a:r>
            <a:r>
              <a:rPr sz="800" i="1" spc="60" dirty="0">
                <a:latin typeface="Cambria"/>
                <a:cs typeface="Cambria"/>
              </a:rPr>
              <a:t>Y</a:t>
            </a:r>
            <a:r>
              <a:rPr sz="800" spc="-35" dirty="0">
                <a:latin typeface="Cambria"/>
                <a:cs typeface="Cambria"/>
              </a:rPr>
              <a:t>|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636583" y="1985734"/>
            <a:ext cx="506095" cy="0"/>
          </a:xfrm>
          <a:custGeom>
            <a:avLst/>
            <a:gdLst/>
            <a:ahLst/>
            <a:cxnLst/>
            <a:rect l="l" t="t" r="r" b="b"/>
            <a:pathLst>
              <a:path w="506094">
                <a:moveTo>
                  <a:pt x="0" y="0"/>
                </a:moveTo>
                <a:lnTo>
                  <a:pt x="506031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412100" y="1882978"/>
            <a:ext cx="164274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950" spc="15" dirty="0">
                <a:latin typeface="Trebuchet MS"/>
                <a:cs typeface="Trebuchet MS"/>
              </a:rPr>
              <a:t>Overlap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Coefficient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80" dirty="0">
                <a:latin typeface="Trebuchet MS"/>
                <a:cs typeface="Trebuchet MS"/>
              </a:rPr>
              <a:t>:</a:t>
            </a:r>
            <a:r>
              <a:rPr sz="950" spc="-45" dirty="0">
                <a:latin typeface="Trebuchet MS"/>
                <a:cs typeface="Trebuchet MS"/>
              </a:rPr>
              <a:t> </a:t>
            </a:r>
            <a:r>
              <a:rPr sz="1200" i="1" spc="-44" baseline="-27777" dirty="0">
                <a:latin typeface="Cambria"/>
                <a:cs typeface="Cambria"/>
              </a:rPr>
              <a:t>min</a:t>
            </a:r>
            <a:r>
              <a:rPr sz="1200" spc="-44" baseline="38194" dirty="0">
                <a:latin typeface="Cambria"/>
                <a:cs typeface="Cambria"/>
              </a:rPr>
              <a:t>|</a:t>
            </a:r>
            <a:r>
              <a:rPr sz="1200" i="1" spc="-44" baseline="38194" dirty="0">
                <a:latin typeface="Cambria"/>
                <a:cs typeface="Cambria"/>
              </a:rPr>
              <a:t>X</a:t>
            </a:r>
            <a:r>
              <a:rPr sz="1200" spc="-44" baseline="38194" dirty="0">
                <a:latin typeface="Cambria"/>
                <a:cs typeface="Cambria"/>
              </a:rPr>
              <a:t>∩</a:t>
            </a:r>
            <a:r>
              <a:rPr sz="1200" i="1" spc="-44" baseline="38194" dirty="0">
                <a:latin typeface="Cambria"/>
                <a:cs typeface="Cambria"/>
              </a:rPr>
              <a:t>Y</a:t>
            </a:r>
            <a:r>
              <a:rPr sz="1200" spc="-44" baseline="38194" dirty="0">
                <a:latin typeface="Cambria"/>
                <a:cs typeface="Cambria"/>
              </a:rPr>
              <a:t>|</a:t>
            </a:r>
            <a:endParaRPr sz="1200" baseline="38194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75711" y="1956041"/>
            <a:ext cx="37973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65" dirty="0">
                <a:latin typeface="Lucida Sans Unicode"/>
                <a:cs typeface="Lucida Sans Unicode"/>
              </a:rPr>
              <a:t>(</a:t>
            </a:r>
            <a:r>
              <a:rPr sz="800" spc="-35" dirty="0">
                <a:latin typeface="Cambria"/>
                <a:cs typeface="Cambria"/>
              </a:rPr>
              <a:t>|</a:t>
            </a:r>
            <a:r>
              <a:rPr sz="800" i="1" spc="85" dirty="0">
                <a:latin typeface="Cambria"/>
                <a:cs typeface="Cambria"/>
              </a:rPr>
              <a:t>X</a:t>
            </a:r>
            <a:r>
              <a:rPr sz="800" spc="-35" dirty="0">
                <a:latin typeface="Cambria"/>
                <a:cs typeface="Cambria"/>
              </a:rPr>
              <a:t>|</a:t>
            </a:r>
            <a:r>
              <a:rPr sz="800" i="1" spc="-10" dirty="0">
                <a:latin typeface="Arial"/>
                <a:cs typeface="Arial"/>
              </a:rPr>
              <a:t>,</a:t>
            </a:r>
            <a:r>
              <a:rPr sz="800" spc="-35" dirty="0">
                <a:latin typeface="Cambria"/>
                <a:cs typeface="Cambria"/>
              </a:rPr>
              <a:t>|</a:t>
            </a:r>
            <a:r>
              <a:rPr sz="800" i="1" spc="60" dirty="0">
                <a:latin typeface="Cambria"/>
                <a:cs typeface="Cambria"/>
              </a:rPr>
              <a:t>Y</a:t>
            </a:r>
            <a:r>
              <a:rPr sz="800" spc="-35" dirty="0">
                <a:latin typeface="Cambria"/>
                <a:cs typeface="Cambria"/>
              </a:rPr>
              <a:t>|</a:t>
            </a:r>
            <a:r>
              <a:rPr sz="800" spc="65" dirty="0">
                <a:latin typeface="Lucida Sans Unicode"/>
                <a:cs typeface="Lucida Sans Unicode"/>
              </a:rPr>
              <a:t>)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5844" y="2202594"/>
            <a:ext cx="4183379" cy="369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8900"/>
              </a:lnSpc>
              <a:spcBef>
                <a:spcPts val="90"/>
              </a:spcBef>
            </a:pPr>
            <a:r>
              <a:rPr sz="950" i="1" spc="20" dirty="0">
                <a:latin typeface="Trebuchet MS"/>
                <a:cs typeface="Trebuchet MS"/>
              </a:rPr>
              <a:t>Jaccard </a:t>
            </a:r>
            <a:r>
              <a:rPr sz="950" i="1" spc="-25" dirty="0">
                <a:latin typeface="Trebuchet MS"/>
                <a:cs typeface="Trebuchet MS"/>
              </a:rPr>
              <a:t>coefficient </a:t>
            </a:r>
            <a:r>
              <a:rPr sz="950" i="1" spc="10" dirty="0">
                <a:latin typeface="Trebuchet MS"/>
                <a:cs typeface="Trebuchet MS"/>
              </a:rPr>
              <a:t>penalizes </a:t>
            </a:r>
            <a:r>
              <a:rPr sz="950" i="1" dirty="0">
                <a:latin typeface="Trebuchet MS"/>
                <a:cs typeface="Trebuchet MS"/>
              </a:rPr>
              <a:t>small </a:t>
            </a:r>
            <a:r>
              <a:rPr sz="950" i="1" spc="5" dirty="0">
                <a:latin typeface="Trebuchet MS"/>
                <a:cs typeface="Trebuchet MS"/>
              </a:rPr>
              <a:t>number </a:t>
            </a:r>
            <a:r>
              <a:rPr sz="950" i="1" spc="-40" dirty="0">
                <a:latin typeface="Trebuchet MS"/>
                <a:cs typeface="Trebuchet MS"/>
              </a:rPr>
              <a:t>of </a:t>
            </a:r>
            <a:r>
              <a:rPr sz="950" i="1" spc="25" dirty="0">
                <a:latin typeface="Trebuchet MS"/>
                <a:cs typeface="Trebuchet MS"/>
              </a:rPr>
              <a:t>shared </a:t>
            </a:r>
            <a:r>
              <a:rPr sz="950" i="1" spc="-20" dirty="0">
                <a:latin typeface="Trebuchet MS"/>
                <a:cs typeface="Trebuchet MS"/>
              </a:rPr>
              <a:t>entries, </a:t>
            </a:r>
            <a:r>
              <a:rPr sz="950" i="1" spc="-25" dirty="0">
                <a:latin typeface="Trebuchet MS"/>
                <a:cs typeface="Trebuchet MS"/>
              </a:rPr>
              <a:t>while </a:t>
            </a:r>
            <a:r>
              <a:rPr sz="950" i="1" spc="10" dirty="0">
                <a:latin typeface="Trebuchet MS"/>
                <a:cs typeface="Trebuchet MS"/>
              </a:rPr>
              <a:t>Overlap </a:t>
            </a:r>
            <a:r>
              <a:rPr sz="950" i="1" spc="-275" dirty="0">
                <a:latin typeface="Trebuchet MS"/>
                <a:cs typeface="Trebuchet MS"/>
              </a:rPr>
              <a:t> </a:t>
            </a:r>
            <a:r>
              <a:rPr sz="950" i="1" spc="-25" dirty="0">
                <a:latin typeface="Trebuchet MS"/>
                <a:cs typeface="Trebuchet MS"/>
              </a:rPr>
              <a:t>coefficient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i="1" spc="65" dirty="0">
                <a:latin typeface="Trebuchet MS"/>
                <a:cs typeface="Trebuchet MS"/>
              </a:rPr>
              <a:t>uses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25" dirty="0">
                <a:latin typeface="Trebuchet MS"/>
                <a:cs typeface="Trebuchet MS"/>
              </a:rPr>
              <a:t>the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10" dirty="0">
                <a:latin typeface="Trebuchet MS"/>
                <a:cs typeface="Trebuchet MS"/>
              </a:rPr>
              <a:t>concept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40" dirty="0">
                <a:latin typeface="Trebuchet MS"/>
                <a:cs typeface="Trebuchet MS"/>
              </a:rPr>
              <a:t>of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5" dirty="0">
                <a:latin typeface="Trebuchet MS"/>
                <a:cs typeface="Trebuchet MS"/>
              </a:rPr>
              <a:t>inclusion.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355386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15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8124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Similarity</a:t>
            </a:r>
            <a:r>
              <a:rPr spc="35" dirty="0"/>
              <a:t> </a:t>
            </a:r>
            <a:r>
              <a:rPr dirty="0"/>
              <a:t>Measures</a:t>
            </a:r>
            <a:r>
              <a:rPr spc="40" dirty="0"/>
              <a:t> </a:t>
            </a:r>
            <a:r>
              <a:rPr spc="-5" dirty="0"/>
              <a:t>for</a:t>
            </a:r>
            <a:r>
              <a:rPr spc="40" dirty="0"/>
              <a:t> </a:t>
            </a:r>
            <a:r>
              <a:rPr spc="-25" dirty="0"/>
              <a:t>Vector</a:t>
            </a:r>
            <a:r>
              <a:rPr spc="40" dirty="0"/>
              <a:t> </a:t>
            </a:r>
            <a:r>
              <a:rPr spc="5" dirty="0"/>
              <a:t>Spaces</a:t>
            </a:r>
          </a:p>
        </p:txBody>
      </p:sp>
      <p:sp>
        <p:nvSpPr>
          <p:cNvPr id="3" name="object 3"/>
          <p:cNvSpPr/>
          <p:nvPr/>
        </p:nvSpPr>
        <p:spPr>
          <a:xfrm>
            <a:off x="87743" y="1531772"/>
            <a:ext cx="4432935" cy="186055"/>
          </a:xfrm>
          <a:custGeom>
            <a:avLst/>
            <a:gdLst/>
            <a:ahLst/>
            <a:cxnLst/>
            <a:rect l="l" t="t" r="r" b="b"/>
            <a:pathLst>
              <a:path w="4432935" h="186055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5674"/>
                </a:lnTo>
                <a:lnTo>
                  <a:pt x="4432566" y="18567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6728" y="1072553"/>
            <a:ext cx="3612515" cy="631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90"/>
              </a:spcBef>
            </a:pPr>
            <a:r>
              <a:rPr sz="950" spc="-5" dirty="0">
                <a:latin typeface="Trebuchet MS"/>
                <a:cs typeface="Trebuchet MS"/>
              </a:rPr>
              <a:t>Let</a:t>
            </a:r>
            <a:r>
              <a:rPr sz="950" spc="-125" dirty="0">
                <a:latin typeface="Trebuchet MS"/>
                <a:cs typeface="Trebuchet MS"/>
              </a:rPr>
              <a:t> </a:t>
            </a:r>
            <a:r>
              <a:rPr sz="1650" i="1" spc="-1492" baseline="10101" dirty="0">
                <a:latin typeface="Arial"/>
                <a:cs typeface="Arial"/>
              </a:rPr>
              <a:t>→</a:t>
            </a:r>
            <a:r>
              <a:rPr sz="1100" i="1" spc="65" dirty="0">
                <a:latin typeface="Cambria"/>
                <a:cs typeface="Cambria"/>
              </a:rPr>
              <a:t>X</a:t>
            </a:r>
            <a:r>
              <a:rPr sz="1100" i="1" spc="75" dirty="0">
                <a:latin typeface="Cambria"/>
                <a:cs typeface="Cambria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35" dirty="0">
                <a:latin typeface="Trebuchet MS"/>
                <a:cs typeface="Trebuchet MS"/>
              </a:rPr>
              <a:t> </a:t>
            </a:r>
            <a:r>
              <a:rPr sz="1650" i="1" spc="-1477" baseline="10101" dirty="0">
                <a:latin typeface="Arial"/>
                <a:cs typeface="Arial"/>
              </a:rPr>
              <a:t>→</a:t>
            </a:r>
            <a:r>
              <a:rPr sz="1100" i="1" dirty="0">
                <a:latin typeface="Cambria"/>
                <a:cs typeface="Cambria"/>
              </a:rPr>
              <a:t>Y</a:t>
            </a:r>
            <a:r>
              <a:rPr sz="1100" i="1" spc="110" dirty="0">
                <a:latin typeface="Cambria"/>
                <a:cs typeface="Cambria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denote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dist</a:t>
            </a:r>
            <a:r>
              <a:rPr sz="950" spc="-5" dirty="0">
                <a:latin typeface="Trebuchet MS"/>
                <a:cs typeface="Trebuchet MS"/>
              </a:rPr>
              <a:t>r</a:t>
            </a:r>
            <a:r>
              <a:rPr sz="950" spc="-15" dirty="0">
                <a:latin typeface="Trebuchet MS"/>
                <a:cs typeface="Trebuchet MS"/>
              </a:rPr>
              <a:t>i</a:t>
            </a:r>
            <a:r>
              <a:rPr sz="950" spc="-45" dirty="0">
                <a:latin typeface="Trebuchet MS"/>
                <a:cs typeface="Trebuchet MS"/>
              </a:rPr>
              <a:t>b</a:t>
            </a:r>
            <a:r>
              <a:rPr sz="950" spc="-15" dirty="0">
                <a:latin typeface="Trebuchet MS"/>
                <a:cs typeface="Trebuchet MS"/>
              </a:rPr>
              <a:t>utional </a:t>
            </a:r>
            <a:r>
              <a:rPr sz="950" dirty="0">
                <a:latin typeface="Trebuchet MS"/>
                <a:cs typeface="Trebuchet MS"/>
              </a:rPr>
              <a:t>v</a:t>
            </a:r>
            <a:r>
              <a:rPr sz="950" spc="5" dirty="0">
                <a:latin typeface="Trebuchet MS"/>
                <a:cs typeface="Trebuchet MS"/>
              </a:rPr>
              <a:t>ectors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10" dirty="0">
                <a:latin typeface="Trebuchet MS"/>
                <a:cs typeface="Trebuchet MS"/>
              </a:rPr>
              <a:t>f</a:t>
            </a:r>
            <a:r>
              <a:rPr sz="950" spc="-5" dirty="0">
                <a:latin typeface="Trebuchet MS"/>
                <a:cs typeface="Trebuchet MS"/>
              </a:rPr>
              <a:t>or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w</a:t>
            </a:r>
            <a:r>
              <a:rPr sz="950" spc="25" dirty="0">
                <a:latin typeface="Trebuchet MS"/>
                <a:cs typeface="Trebuchet MS"/>
              </a:rPr>
              <a:t>ords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65" dirty="0">
                <a:latin typeface="Cambria"/>
                <a:cs typeface="Cambria"/>
              </a:rPr>
              <a:t>X</a:t>
            </a:r>
            <a:r>
              <a:rPr sz="1100" i="1" spc="75" dirty="0">
                <a:latin typeface="Cambria"/>
                <a:cs typeface="Cambria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80" dirty="0">
                <a:latin typeface="Cambria"/>
                <a:cs typeface="Cambria"/>
              </a:rPr>
              <a:t>Y</a:t>
            </a:r>
            <a:r>
              <a:rPr sz="950" spc="-80" dirty="0">
                <a:latin typeface="Trebuchet MS"/>
                <a:cs typeface="Trebuchet MS"/>
              </a:rPr>
              <a:t>.</a:t>
            </a:r>
            <a:endParaRPr sz="95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1650" i="1" spc="-1492" baseline="10101" dirty="0">
                <a:latin typeface="Arial"/>
                <a:cs typeface="Arial"/>
              </a:rPr>
              <a:t>→</a:t>
            </a:r>
            <a:r>
              <a:rPr sz="1100" i="1" spc="65" dirty="0">
                <a:latin typeface="Cambria"/>
                <a:cs typeface="Cambria"/>
              </a:rPr>
              <a:t>X</a:t>
            </a:r>
            <a:r>
              <a:rPr sz="1100" i="1" spc="45" dirty="0">
                <a:latin typeface="Cambria"/>
                <a:cs typeface="Cambri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45" dirty="0">
                <a:latin typeface="Lucida Sans Unicode"/>
                <a:cs typeface="Lucida Sans Unicode"/>
              </a:rPr>
              <a:t>[</a:t>
            </a:r>
            <a:r>
              <a:rPr sz="1100" i="1" spc="-10" dirty="0">
                <a:latin typeface="Cambria"/>
                <a:cs typeface="Cambria"/>
              </a:rPr>
              <a:t>x</a:t>
            </a:r>
            <a:r>
              <a:rPr sz="1200" spc="60" baseline="-10416" dirty="0">
                <a:latin typeface="Times New Roman"/>
                <a:cs typeface="Times New Roman"/>
              </a:rPr>
              <a:t>1</a:t>
            </a:r>
            <a:r>
              <a:rPr sz="1100" i="1" spc="-5" dirty="0">
                <a:latin typeface="Arial"/>
                <a:cs typeface="Arial"/>
              </a:rPr>
              <a:t>,</a:t>
            </a:r>
            <a:r>
              <a:rPr sz="1100" i="1" spc="-185" dirty="0">
                <a:latin typeface="Arial"/>
                <a:cs typeface="Arial"/>
              </a:rPr>
              <a:t> </a:t>
            </a:r>
            <a:r>
              <a:rPr sz="1100" i="1" spc="-15" dirty="0">
                <a:latin typeface="Cambria"/>
                <a:cs typeface="Cambria"/>
              </a:rPr>
              <a:t>x</a:t>
            </a:r>
            <a:r>
              <a:rPr sz="1200" spc="60" baseline="-10416" dirty="0">
                <a:latin typeface="Times New Roman"/>
                <a:cs typeface="Times New Roman"/>
              </a:rPr>
              <a:t>2</a:t>
            </a:r>
            <a:r>
              <a:rPr sz="1100" i="1" spc="-5" dirty="0">
                <a:latin typeface="Arial"/>
                <a:cs typeface="Arial"/>
              </a:rPr>
              <a:t>,</a:t>
            </a:r>
            <a:r>
              <a:rPr sz="1100" i="1" spc="-185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.</a:t>
            </a:r>
            <a:r>
              <a:rPr sz="1100" i="1" spc="-185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.</a:t>
            </a:r>
            <a:r>
              <a:rPr sz="1100" i="1" spc="-185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.</a:t>
            </a:r>
            <a:r>
              <a:rPr sz="1100" i="1" spc="-185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,</a:t>
            </a:r>
            <a:r>
              <a:rPr sz="1100" i="1" spc="-185" dirty="0">
                <a:latin typeface="Arial"/>
                <a:cs typeface="Arial"/>
              </a:rPr>
              <a:t> </a:t>
            </a:r>
            <a:r>
              <a:rPr sz="1100" i="1" spc="-15" dirty="0">
                <a:latin typeface="Cambria"/>
                <a:cs typeface="Cambria"/>
              </a:rPr>
              <a:t>x</a:t>
            </a:r>
            <a:r>
              <a:rPr sz="1200" i="1" spc="22" baseline="-10416" dirty="0">
                <a:latin typeface="Cambria"/>
                <a:cs typeface="Cambria"/>
              </a:rPr>
              <a:t>n</a:t>
            </a:r>
            <a:r>
              <a:rPr sz="1100" spc="-45" dirty="0">
                <a:latin typeface="Lucida Sans Unicode"/>
                <a:cs typeface="Lucida Sans Unicode"/>
              </a:rPr>
              <a:t>]</a:t>
            </a:r>
            <a:r>
              <a:rPr sz="950" spc="-80" dirty="0">
                <a:latin typeface="Trebuchet MS"/>
                <a:cs typeface="Trebuchet MS"/>
              </a:rPr>
              <a:t>,</a:t>
            </a:r>
            <a:r>
              <a:rPr sz="950" spc="-135" dirty="0">
                <a:latin typeface="Trebuchet MS"/>
                <a:cs typeface="Trebuchet MS"/>
              </a:rPr>
              <a:t> </a:t>
            </a:r>
            <a:r>
              <a:rPr sz="1650" i="1" spc="-1477" baseline="10101" dirty="0">
                <a:latin typeface="Arial"/>
                <a:cs typeface="Arial"/>
              </a:rPr>
              <a:t>→</a:t>
            </a:r>
            <a:r>
              <a:rPr sz="1100" i="1" dirty="0">
                <a:latin typeface="Cambria"/>
                <a:cs typeface="Cambria"/>
              </a:rPr>
              <a:t>Y</a:t>
            </a:r>
            <a:r>
              <a:rPr sz="1100" i="1" spc="80" dirty="0">
                <a:latin typeface="Cambria"/>
                <a:cs typeface="Cambri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45" dirty="0">
                <a:latin typeface="Lucida Sans Unicode"/>
                <a:cs typeface="Lucida Sans Unicode"/>
              </a:rPr>
              <a:t>[</a:t>
            </a:r>
            <a:r>
              <a:rPr sz="1100" i="1" spc="-25" dirty="0">
                <a:latin typeface="Cambria"/>
                <a:cs typeface="Cambria"/>
              </a:rPr>
              <a:t>y</a:t>
            </a:r>
            <a:r>
              <a:rPr sz="1200" spc="60" baseline="-10416" dirty="0">
                <a:latin typeface="Times New Roman"/>
                <a:cs typeface="Times New Roman"/>
              </a:rPr>
              <a:t>1</a:t>
            </a:r>
            <a:r>
              <a:rPr sz="1100" i="1" spc="-5" dirty="0">
                <a:latin typeface="Arial"/>
                <a:cs typeface="Arial"/>
              </a:rPr>
              <a:t>,</a:t>
            </a:r>
            <a:r>
              <a:rPr sz="1100" i="1" spc="-185" dirty="0">
                <a:latin typeface="Arial"/>
                <a:cs typeface="Arial"/>
              </a:rPr>
              <a:t> </a:t>
            </a:r>
            <a:r>
              <a:rPr sz="1100" i="1" spc="-25" dirty="0">
                <a:latin typeface="Cambria"/>
                <a:cs typeface="Cambria"/>
              </a:rPr>
              <a:t>y</a:t>
            </a:r>
            <a:r>
              <a:rPr sz="1200" spc="60" baseline="-10416" dirty="0">
                <a:latin typeface="Times New Roman"/>
                <a:cs typeface="Times New Roman"/>
              </a:rPr>
              <a:t>2</a:t>
            </a:r>
            <a:r>
              <a:rPr sz="1100" i="1" spc="-5" dirty="0">
                <a:latin typeface="Arial"/>
                <a:cs typeface="Arial"/>
              </a:rPr>
              <a:t>,</a:t>
            </a:r>
            <a:r>
              <a:rPr sz="1100" i="1" spc="-185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.</a:t>
            </a:r>
            <a:r>
              <a:rPr sz="1100" i="1" spc="-185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.</a:t>
            </a:r>
            <a:r>
              <a:rPr sz="1100" i="1" spc="-185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.</a:t>
            </a:r>
            <a:r>
              <a:rPr sz="1100" i="1" spc="-185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,</a:t>
            </a:r>
            <a:r>
              <a:rPr sz="1100" i="1" spc="-185" dirty="0">
                <a:latin typeface="Arial"/>
                <a:cs typeface="Arial"/>
              </a:rPr>
              <a:t> </a:t>
            </a:r>
            <a:r>
              <a:rPr sz="1100" i="1" spc="-30" dirty="0">
                <a:latin typeface="Cambria"/>
                <a:cs typeface="Cambria"/>
              </a:rPr>
              <a:t>y</a:t>
            </a:r>
            <a:r>
              <a:rPr sz="1200" i="1" spc="22" baseline="-10416" dirty="0">
                <a:latin typeface="Cambria"/>
                <a:cs typeface="Cambria"/>
              </a:rPr>
              <a:t>n</a:t>
            </a:r>
            <a:r>
              <a:rPr sz="1100" spc="-45" dirty="0">
                <a:latin typeface="Lucida Sans Unicode"/>
                <a:cs typeface="Lucida Sans Unicode"/>
              </a:rPr>
              <a:t>]</a:t>
            </a:r>
            <a:endParaRPr sz="1100">
              <a:latin typeface="Lucida Sans Unicode"/>
              <a:cs typeface="Lucida Sans Unicode"/>
            </a:endParaRPr>
          </a:p>
          <a:p>
            <a:pPr marL="51435">
              <a:lnSpc>
                <a:spcPct val="100000"/>
              </a:lnSpc>
              <a:spcBef>
                <a:spcPts val="790"/>
              </a:spcBef>
            </a:pP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Similarity</a:t>
            </a:r>
            <a:r>
              <a:rPr sz="1100" i="1" spc="1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Measures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7743" y="1575998"/>
            <a:ext cx="4483735" cy="717550"/>
            <a:chOff x="87743" y="1575998"/>
            <a:chExt cx="4483735" cy="71755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704784"/>
              <a:ext cx="4432566" cy="5060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191372"/>
              <a:ext cx="101599" cy="1016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178672"/>
              <a:ext cx="4381715" cy="114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576006"/>
              <a:ext cx="50749" cy="61536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7743" y="1749069"/>
              <a:ext cx="4432935" cy="493395"/>
            </a:xfrm>
            <a:custGeom>
              <a:avLst/>
              <a:gdLst/>
              <a:ahLst/>
              <a:cxnLst/>
              <a:rect l="l" t="t" r="r" b="b"/>
              <a:pathLst>
                <a:path w="4432935" h="493394">
                  <a:moveTo>
                    <a:pt x="4432566" y="0"/>
                  </a:moveTo>
                  <a:lnTo>
                    <a:pt x="0" y="0"/>
                  </a:lnTo>
                  <a:lnTo>
                    <a:pt x="0" y="442302"/>
                  </a:lnTo>
                  <a:lnTo>
                    <a:pt x="4008" y="462027"/>
                  </a:lnTo>
                  <a:lnTo>
                    <a:pt x="14922" y="478180"/>
                  </a:lnTo>
                  <a:lnTo>
                    <a:pt x="31075" y="489094"/>
                  </a:lnTo>
                  <a:lnTo>
                    <a:pt x="50800" y="493102"/>
                  </a:lnTo>
                  <a:lnTo>
                    <a:pt x="4381766" y="493102"/>
                  </a:lnTo>
                  <a:lnTo>
                    <a:pt x="4401491" y="489094"/>
                  </a:lnTo>
                  <a:lnTo>
                    <a:pt x="4417644" y="478180"/>
                  </a:lnTo>
                  <a:lnTo>
                    <a:pt x="4428558" y="462027"/>
                  </a:lnTo>
                  <a:lnTo>
                    <a:pt x="4432566" y="442302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614093"/>
              <a:ext cx="0" cy="596900"/>
            </a:xfrm>
            <a:custGeom>
              <a:avLst/>
              <a:gdLst/>
              <a:ahLst/>
              <a:cxnLst/>
              <a:rect l="l" t="t" r="r" b="b"/>
              <a:pathLst>
                <a:path h="596900">
                  <a:moveTo>
                    <a:pt x="0" y="59632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60139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58869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20309" y="157599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271689" y="1770532"/>
            <a:ext cx="20497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950" spc="45" dirty="0">
                <a:latin typeface="Trebuchet MS"/>
                <a:cs typeface="Trebuchet MS"/>
              </a:rPr>
              <a:t>Cosine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similarity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80" dirty="0">
                <a:latin typeface="Trebuchet MS"/>
                <a:cs typeface="Trebuchet MS"/>
              </a:rPr>
              <a:t>:</a:t>
            </a:r>
            <a:r>
              <a:rPr sz="950" spc="55" dirty="0">
                <a:latin typeface="Trebuchet MS"/>
                <a:cs typeface="Trebuchet MS"/>
              </a:rPr>
              <a:t> </a:t>
            </a:r>
            <a:r>
              <a:rPr sz="1100" i="1" spc="-180" dirty="0">
                <a:latin typeface="Cambria"/>
                <a:cs typeface="Cambria"/>
              </a:rPr>
              <a:t>cos</a:t>
            </a:r>
            <a:r>
              <a:rPr sz="1100" spc="-180" dirty="0">
                <a:latin typeface="Lucida Sans Unicode"/>
                <a:cs typeface="Lucida Sans Unicode"/>
              </a:rPr>
              <a:t>(</a:t>
            </a:r>
            <a:r>
              <a:rPr sz="1650" i="1" spc="-270" baseline="10101" dirty="0">
                <a:latin typeface="Arial"/>
                <a:cs typeface="Arial"/>
              </a:rPr>
              <a:t>→</a:t>
            </a:r>
            <a:r>
              <a:rPr sz="1100" i="1" spc="-180" dirty="0">
                <a:latin typeface="Cambria"/>
                <a:cs typeface="Cambria"/>
              </a:rPr>
              <a:t>X</a:t>
            </a:r>
            <a:r>
              <a:rPr sz="1100" i="1" spc="-180" dirty="0">
                <a:latin typeface="Arial"/>
                <a:cs typeface="Arial"/>
              </a:rPr>
              <a:t>,</a:t>
            </a:r>
            <a:r>
              <a:rPr sz="1650" i="1" spc="-270" baseline="10101" dirty="0">
                <a:latin typeface="Arial"/>
                <a:cs typeface="Arial"/>
              </a:rPr>
              <a:t>→</a:t>
            </a:r>
            <a:r>
              <a:rPr sz="1100" i="1" spc="-180" dirty="0">
                <a:latin typeface="Cambria"/>
                <a:cs typeface="Cambria"/>
              </a:rPr>
              <a:t>Y</a:t>
            </a:r>
            <a:r>
              <a:rPr sz="1100" spc="-180" dirty="0">
                <a:latin typeface="Lucida Sans Unicode"/>
                <a:cs typeface="Lucida Sans Unicode"/>
              </a:rPr>
              <a:t>)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650" u="sng" spc="532" baseline="22727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1200" i="1" u="sng" spc="-345" baseline="3125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X</a:t>
            </a:r>
            <a:r>
              <a:rPr sz="1200" u="sng" spc="-345" baseline="41666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¯</a:t>
            </a:r>
            <a:r>
              <a:rPr sz="1200" u="sng" spc="-345" baseline="3125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·</a:t>
            </a:r>
            <a:r>
              <a:rPr sz="1200" i="1" u="sng" spc="-345" baseline="41666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→</a:t>
            </a:r>
            <a:r>
              <a:rPr sz="1200" i="1" u="sng" spc="-345" baseline="3125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Y</a:t>
            </a:r>
            <a:r>
              <a:rPr sz="1200" i="1" u="sng" spc="60" baseline="3125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endParaRPr sz="1200" baseline="3125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14078" y="1874354"/>
            <a:ext cx="8483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226060" algn="l"/>
                <a:tab pos="808990" algn="l"/>
              </a:tabLst>
            </a:pPr>
            <a:r>
              <a:rPr sz="8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800" u="sng" spc="-20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|</a:t>
            </a:r>
            <a:r>
              <a:rPr sz="1200" i="1" u="sng" spc="-300" baseline="10416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→</a:t>
            </a:r>
            <a:r>
              <a:rPr sz="800" i="1" u="sng" spc="-20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X</a:t>
            </a:r>
            <a:r>
              <a:rPr sz="800" u="sng" spc="-20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||</a:t>
            </a:r>
            <a:r>
              <a:rPr sz="1200" i="1" u="sng" spc="-300" baseline="10416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→</a:t>
            </a:r>
            <a:r>
              <a:rPr sz="800" i="1" u="sng" spc="-20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Y</a:t>
            </a:r>
            <a:r>
              <a:rPr sz="800" u="sng" spc="-20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|	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54935" y="1974088"/>
            <a:ext cx="3175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47650" algn="l"/>
              </a:tabLst>
            </a:pPr>
            <a:r>
              <a:rPr sz="1100" i="1" spc="-555" dirty="0">
                <a:latin typeface="Arial"/>
                <a:cs typeface="Arial"/>
              </a:rPr>
              <a:t>→	</a:t>
            </a:r>
            <a:r>
              <a:rPr sz="1100" i="1" spc="-985" dirty="0">
                <a:latin typeface="Arial"/>
                <a:cs typeface="Arial"/>
              </a:rPr>
              <a:t>→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00934" y="1885797"/>
            <a:ext cx="1644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200" dirty="0">
                <a:latin typeface="Lucida Sans Unicode"/>
                <a:cs typeface="Lucida Sans Unicode"/>
              </a:rPr>
              <a:t>√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39542" y="1989785"/>
            <a:ext cx="762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30" dirty="0">
                <a:latin typeface="Cambria"/>
                <a:cs typeface="Cambria"/>
              </a:rPr>
              <a:t>n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39542" y="2081784"/>
            <a:ext cx="1879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dirty="0">
                <a:latin typeface="Cambria"/>
                <a:cs typeface="Cambria"/>
              </a:rPr>
              <a:t>i</a:t>
            </a:r>
            <a:r>
              <a:rPr sz="800" spc="20" dirty="0">
                <a:latin typeface="Lucida Sans Unicode"/>
                <a:cs typeface="Lucida Sans Unicode"/>
              </a:rPr>
              <a:t>=</a:t>
            </a:r>
            <a:r>
              <a:rPr sz="800" spc="-5" dirty="0"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46150" y="2002218"/>
            <a:ext cx="27095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1905635" algn="l"/>
                <a:tab pos="2174240" algn="l"/>
              </a:tabLst>
            </a:pPr>
            <a:r>
              <a:rPr sz="950" spc="20" dirty="0">
                <a:latin typeface="Trebuchet MS"/>
                <a:cs typeface="Trebuchet MS"/>
              </a:rPr>
              <a:t>Euclidean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distance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80" dirty="0">
                <a:latin typeface="Trebuchet MS"/>
                <a:cs typeface="Trebuchet MS"/>
              </a:rPr>
              <a:t>: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Cambria"/>
                <a:cs typeface="Cambria"/>
              </a:rPr>
              <a:t>|</a:t>
            </a:r>
            <a:r>
              <a:rPr sz="1100" i="1" spc="65" dirty="0">
                <a:latin typeface="Cambria"/>
                <a:cs typeface="Cambria"/>
              </a:rPr>
              <a:t>X</a:t>
            </a:r>
            <a:r>
              <a:rPr sz="1100" i="1" spc="-45" dirty="0">
                <a:latin typeface="Cambria"/>
                <a:cs typeface="Cambria"/>
              </a:rPr>
              <a:t> </a:t>
            </a:r>
            <a:r>
              <a:rPr sz="1100" spc="235" dirty="0">
                <a:latin typeface="Cambria"/>
                <a:cs typeface="Cambria"/>
              </a:rPr>
              <a:t>−</a:t>
            </a:r>
            <a:r>
              <a:rPr sz="1100" spc="-95" dirty="0">
                <a:latin typeface="Cambria"/>
                <a:cs typeface="Cambria"/>
              </a:rPr>
              <a:t> </a:t>
            </a:r>
            <a:r>
              <a:rPr sz="1100" i="1" spc="80" dirty="0">
                <a:latin typeface="Cambria"/>
                <a:cs typeface="Cambria"/>
              </a:rPr>
              <a:t>Y</a:t>
            </a:r>
            <a:r>
              <a:rPr sz="1100" spc="-50" dirty="0">
                <a:latin typeface="Cambria"/>
                <a:cs typeface="Cambria"/>
              </a:rPr>
              <a:t>|</a:t>
            </a:r>
            <a:r>
              <a:rPr sz="1100" dirty="0">
                <a:latin typeface="Cambria"/>
                <a:cs typeface="Cambri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dirty="0">
                <a:latin typeface="Lucida Sans Unicode"/>
                <a:cs typeface="Lucida Sans Unicode"/>
              </a:rPr>
              <a:t>	</a:t>
            </a:r>
            <a:r>
              <a:rPr sz="1100" spc="135" dirty="0">
                <a:latin typeface="Lucida Sans Unicode"/>
                <a:cs typeface="Lucida Sans Unicode"/>
              </a:rPr>
              <a:t>Σ</a:t>
            </a:r>
            <a:r>
              <a:rPr sz="1100" dirty="0">
                <a:latin typeface="Lucida Sans Unicode"/>
                <a:cs typeface="Lucida Sans Unicode"/>
              </a:rPr>
              <a:t>	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-10" dirty="0">
                <a:latin typeface="Cambria"/>
                <a:cs typeface="Cambria"/>
              </a:rPr>
              <a:t>x</a:t>
            </a:r>
            <a:r>
              <a:rPr sz="1200" i="1" baseline="-10416" dirty="0">
                <a:latin typeface="Cambria"/>
                <a:cs typeface="Cambria"/>
              </a:rPr>
              <a:t>i</a:t>
            </a:r>
            <a:r>
              <a:rPr sz="1200" i="1" spc="37" baseline="-10416" dirty="0">
                <a:latin typeface="Cambria"/>
                <a:cs typeface="Cambria"/>
              </a:rPr>
              <a:t> </a:t>
            </a:r>
            <a:r>
              <a:rPr sz="1100" spc="235" dirty="0">
                <a:latin typeface="Cambria"/>
                <a:cs typeface="Cambria"/>
              </a:rPr>
              <a:t>−</a:t>
            </a:r>
            <a:r>
              <a:rPr sz="1100" spc="-95" dirty="0">
                <a:latin typeface="Cambria"/>
                <a:cs typeface="Cambria"/>
              </a:rPr>
              <a:t> </a:t>
            </a:r>
            <a:r>
              <a:rPr sz="1100" i="1" spc="-25" dirty="0">
                <a:latin typeface="Cambria"/>
                <a:cs typeface="Cambria"/>
              </a:rPr>
              <a:t>y</a:t>
            </a:r>
            <a:r>
              <a:rPr sz="1200" i="1" spc="67" baseline="-10416" dirty="0">
                <a:latin typeface="Cambria"/>
                <a:cs typeface="Cambria"/>
              </a:rPr>
              <a:t>i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r>
              <a:rPr sz="1200" spc="-7" baseline="20833" dirty="0">
                <a:latin typeface="Times New Roman"/>
                <a:cs typeface="Times New Roman"/>
              </a:rPr>
              <a:t>2</a:t>
            </a:r>
            <a:endParaRPr sz="1200" baseline="20833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355386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15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35502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Similarity</a:t>
            </a:r>
            <a:r>
              <a:rPr spc="40" dirty="0"/>
              <a:t> </a:t>
            </a:r>
            <a:r>
              <a:rPr spc="-5" dirty="0"/>
              <a:t>Measure</a:t>
            </a:r>
            <a:r>
              <a:rPr spc="45" dirty="0"/>
              <a:t> </a:t>
            </a:r>
            <a:r>
              <a:rPr spc="-5" dirty="0"/>
              <a:t>for</a:t>
            </a:r>
            <a:r>
              <a:rPr spc="45" dirty="0"/>
              <a:t> </a:t>
            </a:r>
            <a:r>
              <a:rPr spc="-5" dirty="0"/>
              <a:t>Probability</a:t>
            </a:r>
            <a:r>
              <a:rPr spc="45" dirty="0"/>
              <a:t> </a:t>
            </a:r>
            <a:r>
              <a:rPr spc="-5" dirty="0"/>
              <a:t>Distributions</a:t>
            </a:r>
          </a:p>
        </p:txBody>
      </p:sp>
      <p:sp>
        <p:nvSpPr>
          <p:cNvPr id="3" name="object 3"/>
          <p:cNvSpPr/>
          <p:nvPr/>
        </p:nvSpPr>
        <p:spPr>
          <a:xfrm>
            <a:off x="87743" y="1473060"/>
            <a:ext cx="4432935" cy="186055"/>
          </a:xfrm>
          <a:custGeom>
            <a:avLst/>
            <a:gdLst/>
            <a:ahLst/>
            <a:cxnLst/>
            <a:rect l="l" t="t" r="r" b="b"/>
            <a:pathLst>
              <a:path w="4432935" h="186055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5674"/>
                </a:lnTo>
                <a:lnTo>
                  <a:pt x="4432566" y="18567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5844" y="1025163"/>
            <a:ext cx="3766185" cy="620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75"/>
              </a:spcBef>
            </a:pPr>
            <a:r>
              <a:rPr sz="950" spc="-5" dirty="0">
                <a:latin typeface="Trebuchet MS"/>
                <a:cs typeface="Trebuchet MS"/>
              </a:rPr>
              <a:t>Let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35" dirty="0">
                <a:latin typeface="Cambria"/>
                <a:cs typeface="Cambria"/>
              </a:rPr>
              <a:t>p</a:t>
            </a:r>
            <a:r>
              <a:rPr sz="1100" i="1" spc="35" dirty="0">
                <a:latin typeface="Cambria"/>
                <a:cs typeface="Cambria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1100" i="1" spc="-30" dirty="0">
                <a:latin typeface="Cambria"/>
                <a:cs typeface="Cambria"/>
              </a:rPr>
              <a:t>q</a:t>
            </a:r>
            <a:r>
              <a:rPr sz="1100" i="1" spc="35" dirty="0">
                <a:latin typeface="Cambria"/>
                <a:cs typeface="Cambria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denote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probability</a:t>
            </a:r>
            <a:r>
              <a:rPr sz="950" spc="-10" dirty="0">
                <a:latin typeface="Trebuchet MS"/>
                <a:cs typeface="Trebuchet MS"/>
              </a:rPr>
              <a:t> distributions </a:t>
            </a:r>
            <a:r>
              <a:rPr sz="950" spc="15" dirty="0">
                <a:latin typeface="Trebuchet MS"/>
                <a:cs typeface="Trebuchet MS"/>
              </a:rPr>
              <a:t>corresponding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two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distributional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vectors.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Similarity</a:t>
            </a:r>
            <a:r>
              <a:rPr sz="1100" i="1" spc="1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Measures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7743" y="1517294"/>
            <a:ext cx="4483735" cy="814069"/>
            <a:chOff x="87743" y="1517294"/>
            <a:chExt cx="4483735" cy="81406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646085"/>
              <a:ext cx="4432566" cy="5060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229637"/>
              <a:ext cx="101599" cy="1016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216937"/>
              <a:ext cx="4381715" cy="114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517294"/>
              <a:ext cx="50749" cy="71234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7743" y="1690357"/>
              <a:ext cx="4432935" cy="590550"/>
            </a:xfrm>
            <a:custGeom>
              <a:avLst/>
              <a:gdLst/>
              <a:ahLst/>
              <a:cxnLst/>
              <a:rect l="l" t="t" r="r" b="b"/>
              <a:pathLst>
                <a:path w="4432935" h="590550">
                  <a:moveTo>
                    <a:pt x="4432566" y="0"/>
                  </a:moveTo>
                  <a:lnTo>
                    <a:pt x="0" y="0"/>
                  </a:lnTo>
                  <a:lnTo>
                    <a:pt x="0" y="539280"/>
                  </a:lnTo>
                  <a:lnTo>
                    <a:pt x="4008" y="559004"/>
                  </a:lnTo>
                  <a:lnTo>
                    <a:pt x="14922" y="575157"/>
                  </a:lnTo>
                  <a:lnTo>
                    <a:pt x="31075" y="586071"/>
                  </a:lnTo>
                  <a:lnTo>
                    <a:pt x="50800" y="590080"/>
                  </a:lnTo>
                  <a:lnTo>
                    <a:pt x="4381766" y="590080"/>
                  </a:lnTo>
                  <a:lnTo>
                    <a:pt x="4401491" y="586071"/>
                  </a:lnTo>
                  <a:lnTo>
                    <a:pt x="4417644" y="575157"/>
                  </a:lnTo>
                  <a:lnTo>
                    <a:pt x="4428558" y="559004"/>
                  </a:lnTo>
                  <a:lnTo>
                    <a:pt x="4432566" y="53928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555394"/>
              <a:ext cx="0" cy="693420"/>
            </a:xfrm>
            <a:custGeom>
              <a:avLst/>
              <a:gdLst/>
              <a:ahLst/>
              <a:cxnLst/>
              <a:rect l="l" t="t" r="r" b="b"/>
              <a:pathLst>
                <a:path h="693419">
                  <a:moveTo>
                    <a:pt x="0" y="69329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54269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52999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20309" y="151729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882874" y="1730210"/>
            <a:ext cx="15748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dirty="0">
                <a:latin typeface="Cambria"/>
                <a:cs typeface="Cambria"/>
              </a:rPr>
              <a:t>i</a:t>
            </a:r>
            <a:r>
              <a:rPr sz="800" i="1" spc="340" dirty="0">
                <a:latin typeface="Cambria"/>
                <a:cs typeface="Cambria"/>
              </a:rPr>
              <a:t> </a:t>
            </a:r>
            <a:r>
              <a:rPr sz="800" i="1" dirty="0">
                <a:latin typeface="Cambria"/>
                <a:cs typeface="Cambria"/>
              </a:rPr>
              <a:t>i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77442" y="1672107"/>
            <a:ext cx="19450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spc="20" dirty="0">
                <a:latin typeface="Trebuchet MS"/>
                <a:cs typeface="Trebuchet MS"/>
              </a:rPr>
              <a:t>KL-di</a:t>
            </a:r>
            <a:r>
              <a:rPr sz="950" spc="-5" dirty="0">
                <a:latin typeface="Trebuchet MS"/>
                <a:cs typeface="Trebuchet MS"/>
              </a:rPr>
              <a:t>v</a:t>
            </a:r>
            <a:r>
              <a:rPr sz="950" spc="20" dirty="0">
                <a:latin typeface="Trebuchet MS"/>
                <a:cs typeface="Trebuchet MS"/>
              </a:rPr>
              <a:t>ergence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80" dirty="0">
                <a:latin typeface="Trebuchet MS"/>
                <a:cs typeface="Trebuchet MS"/>
              </a:rPr>
              <a:t>: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1100" i="1" spc="75" dirty="0">
                <a:latin typeface="Cambria"/>
                <a:cs typeface="Cambria"/>
              </a:rPr>
              <a:t>D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-35" dirty="0">
                <a:latin typeface="Cambria"/>
                <a:cs typeface="Cambria"/>
              </a:rPr>
              <a:t>p</a:t>
            </a:r>
            <a:r>
              <a:rPr sz="1100" spc="-55" dirty="0">
                <a:latin typeface="Cambria"/>
                <a:cs typeface="Cambria"/>
              </a:rPr>
              <a:t>|</a:t>
            </a:r>
            <a:r>
              <a:rPr sz="1100" spc="-50" dirty="0">
                <a:latin typeface="Cambria"/>
                <a:cs typeface="Cambria"/>
              </a:rPr>
              <a:t>|</a:t>
            </a:r>
            <a:r>
              <a:rPr sz="1100" i="1" spc="-30" dirty="0">
                <a:latin typeface="Cambria"/>
                <a:cs typeface="Cambria"/>
              </a:rPr>
              <a:t>q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135" dirty="0">
                <a:latin typeface="Lucida Sans Unicode"/>
                <a:cs typeface="Lucida Sans Unicode"/>
              </a:rPr>
              <a:t>Σ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1100" i="1" spc="-35" dirty="0">
                <a:latin typeface="Cambria"/>
                <a:cs typeface="Cambria"/>
              </a:rPr>
              <a:t>p</a:t>
            </a:r>
            <a:r>
              <a:rPr sz="1100" i="1" spc="25" dirty="0">
                <a:latin typeface="Cambria"/>
                <a:cs typeface="Cambria"/>
              </a:rPr>
              <a:t> </a:t>
            </a:r>
            <a:r>
              <a:rPr sz="1100" i="1" spc="-5" dirty="0">
                <a:latin typeface="Cambria"/>
                <a:cs typeface="Cambria"/>
              </a:rPr>
              <a:t>l</a:t>
            </a:r>
            <a:r>
              <a:rPr sz="1100" i="1" spc="-20" dirty="0">
                <a:latin typeface="Cambria"/>
                <a:cs typeface="Cambria"/>
              </a:rPr>
              <a:t>o</a:t>
            </a:r>
            <a:r>
              <a:rPr sz="1100" i="1" spc="-30" dirty="0">
                <a:latin typeface="Cambria"/>
                <a:cs typeface="Cambria"/>
              </a:rPr>
              <a:t>g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11944" y="1645780"/>
            <a:ext cx="762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u="sng" spc="-2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p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62553" y="1686268"/>
            <a:ext cx="469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dirty="0">
                <a:latin typeface="Cambria"/>
                <a:cs typeface="Cambria"/>
              </a:rPr>
              <a:t>i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86544" y="1757222"/>
            <a:ext cx="14795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800" i="1" spc="-10" dirty="0">
                <a:latin typeface="Cambria"/>
                <a:cs typeface="Cambria"/>
              </a:rPr>
              <a:t>q</a:t>
            </a:r>
            <a:r>
              <a:rPr sz="900" i="1" spc="-15" baseline="-9259" dirty="0">
                <a:latin typeface="Cambria"/>
                <a:cs typeface="Cambria"/>
              </a:rPr>
              <a:t>i</a:t>
            </a:r>
            <a:endParaRPr sz="900" baseline="-9259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543238" y="1851736"/>
            <a:ext cx="21082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u="sng" spc="-2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p</a:t>
            </a:r>
            <a:r>
              <a:rPr sz="800" u="sng" spc="2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+</a:t>
            </a:r>
            <a:r>
              <a:rPr sz="800" i="1" u="sng" spc="-2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q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10370" y="1963178"/>
            <a:ext cx="762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70140" y="1878050"/>
            <a:ext cx="19989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685289" algn="l"/>
              </a:tabLst>
            </a:pPr>
            <a:r>
              <a:rPr sz="950" spc="-15" dirty="0">
                <a:latin typeface="Trebuchet MS"/>
                <a:cs typeface="Trebuchet MS"/>
              </a:rPr>
              <a:t>In</a:t>
            </a:r>
            <a:r>
              <a:rPr sz="950" spc="-45" dirty="0">
                <a:latin typeface="Trebuchet MS"/>
                <a:cs typeface="Trebuchet MS"/>
              </a:rPr>
              <a:t>f</a:t>
            </a:r>
            <a:r>
              <a:rPr sz="950" spc="-5" dirty="0">
                <a:latin typeface="Trebuchet MS"/>
                <a:cs typeface="Trebuchet MS"/>
              </a:rPr>
              <a:t>o</a:t>
            </a:r>
            <a:r>
              <a:rPr sz="950" spc="15" dirty="0">
                <a:latin typeface="Trebuchet MS"/>
                <a:cs typeface="Trebuchet MS"/>
              </a:rPr>
              <a:t>r</a:t>
            </a:r>
            <a:r>
              <a:rPr sz="950" spc="-5" dirty="0">
                <a:latin typeface="Trebuchet MS"/>
                <a:cs typeface="Trebuchet MS"/>
              </a:rPr>
              <a:t>mation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Radius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80" dirty="0">
                <a:latin typeface="Trebuchet MS"/>
                <a:cs typeface="Trebuchet MS"/>
              </a:rPr>
              <a:t>: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1100" i="1" spc="75" dirty="0">
                <a:latin typeface="Cambria"/>
                <a:cs typeface="Cambria"/>
              </a:rPr>
              <a:t>D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-35" dirty="0">
                <a:latin typeface="Cambria"/>
                <a:cs typeface="Cambria"/>
              </a:rPr>
              <a:t>p</a:t>
            </a:r>
            <a:r>
              <a:rPr sz="1100" spc="-55" dirty="0">
                <a:latin typeface="Cambria"/>
                <a:cs typeface="Cambria"/>
              </a:rPr>
              <a:t>|</a:t>
            </a:r>
            <a:r>
              <a:rPr sz="1100" spc="-50" dirty="0">
                <a:latin typeface="Cambria"/>
                <a:cs typeface="Cambria"/>
              </a:rPr>
              <a:t>|</a:t>
            </a:r>
            <a:r>
              <a:rPr sz="1100" dirty="0">
                <a:latin typeface="Cambria"/>
                <a:cs typeface="Cambria"/>
              </a:rPr>
              <a:t>	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r>
              <a:rPr sz="1100" spc="-200" dirty="0"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+</a:t>
            </a:r>
            <a:r>
              <a:rPr sz="1100" spc="-200" dirty="0">
                <a:latin typeface="Lucida Sans Unicode"/>
                <a:cs typeface="Lucida Sans Unicode"/>
              </a:rPr>
              <a:t> </a:t>
            </a:r>
            <a:r>
              <a:rPr sz="1100" i="1" spc="75" dirty="0">
                <a:latin typeface="Cambria"/>
                <a:cs typeface="Cambria"/>
              </a:rPr>
              <a:t>D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58527" y="1851736"/>
            <a:ext cx="21082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u="sng" spc="-2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p</a:t>
            </a:r>
            <a:r>
              <a:rPr sz="800" u="sng" spc="2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+</a:t>
            </a:r>
            <a:r>
              <a:rPr sz="800" i="1" u="sng" spc="-2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q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325647" y="1963178"/>
            <a:ext cx="762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043444" y="1878050"/>
            <a:ext cx="4946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27355" algn="l"/>
              </a:tabLst>
            </a:pP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-30" dirty="0">
                <a:latin typeface="Cambria"/>
                <a:cs typeface="Cambria"/>
              </a:rPr>
              <a:t>q</a:t>
            </a:r>
            <a:r>
              <a:rPr sz="1100" spc="-55" dirty="0">
                <a:latin typeface="Cambria"/>
                <a:cs typeface="Cambria"/>
              </a:rPr>
              <a:t>|</a:t>
            </a:r>
            <a:r>
              <a:rPr sz="1100" spc="-50" dirty="0">
                <a:latin typeface="Cambria"/>
                <a:cs typeface="Cambria"/>
              </a:rPr>
              <a:t>|</a:t>
            </a:r>
            <a:r>
              <a:rPr sz="1100" dirty="0">
                <a:latin typeface="Cambria"/>
                <a:cs typeface="Cambria"/>
              </a:rPr>
              <a:t>	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696034" y="2050122"/>
            <a:ext cx="12160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30" dirty="0">
                <a:latin typeface="Cambria"/>
                <a:cs typeface="Cambria"/>
              </a:rPr>
              <a:t>L</a:t>
            </a:r>
            <a:r>
              <a:rPr sz="1200" spc="60" baseline="-10416" dirty="0">
                <a:latin typeface="Times New Roman"/>
                <a:cs typeface="Times New Roman"/>
              </a:rPr>
              <a:t>1</a:t>
            </a:r>
            <a:r>
              <a:rPr sz="950" spc="-5" dirty="0">
                <a:latin typeface="Trebuchet MS"/>
                <a:cs typeface="Trebuchet MS"/>
              </a:rPr>
              <a:t>-no</a:t>
            </a:r>
            <a:r>
              <a:rPr sz="950" spc="15" dirty="0">
                <a:latin typeface="Trebuchet MS"/>
                <a:cs typeface="Trebuchet MS"/>
              </a:rPr>
              <a:t>r</a:t>
            </a:r>
            <a:r>
              <a:rPr sz="950" spc="25" dirty="0">
                <a:latin typeface="Trebuchet MS"/>
                <a:cs typeface="Trebuchet MS"/>
              </a:rPr>
              <a:t>m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80" dirty="0">
                <a:latin typeface="Trebuchet MS"/>
                <a:cs typeface="Trebuchet MS"/>
              </a:rPr>
              <a:t>: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1100" spc="135" dirty="0">
                <a:latin typeface="Lucida Sans Unicode"/>
                <a:cs typeface="Lucida Sans Unicode"/>
              </a:rPr>
              <a:t>Σ</a:t>
            </a:r>
            <a:r>
              <a:rPr sz="1200" i="1" spc="67" baseline="-10416" dirty="0">
                <a:latin typeface="Cambria"/>
                <a:cs typeface="Cambria"/>
              </a:rPr>
              <a:t>i</a:t>
            </a:r>
            <a:r>
              <a:rPr sz="1100" spc="-55" dirty="0">
                <a:latin typeface="Cambria"/>
                <a:cs typeface="Cambria"/>
              </a:rPr>
              <a:t>|</a:t>
            </a:r>
            <a:r>
              <a:rPr sz="1100" i="1" spc="-35" dirty="0">
                <a:latin typeface="Cambria"/>
                <a:cs typeface="Cambria"/>
              </a:rPr>
              <a:t>p</a:t>
            </a:r>
            <a:r>
              <a:rPr sz="1200" i="1" baseline="-10416" dirty="0">
                <a:latin typeface="Cambria"/>
                <a:cs typeface="Cambria"/>
              </a:rPr>
              <a:t>i</a:t>
            </a:r>
            <a:r>
              <a:rPr sz="1200" i="1" spc="37" baseline="-10416" dirty="0">
                <a:latin typeface="Cambria"/>
                <a:cs typeface="Cambria"/>
              </a:rPr>
              <a:t> </a:t>
            </a:r>
            <a:r>
              <a:rPr sz="1100" spc="235" dirty="0">
                <a:latin typeface="Cambria"/>
                <a:cs typeface="Cambria"/>
              </a:rPr>
              <a:t>−</a:t>
            </a:r>
            <a:r>
              <a:rPr sz="1100" spc="-95" dirty="0">
                <a:latin typeface="Cambria"/>
                <a:cs typeface="Cambria"/>
              </a:rPr>
              <a:t> </a:t>
            </a:r>
            <a:r>
              <a:rPr sz="1100" i="1" spc="-30" dirty="0">
                <a:latin typeface="Cambria"/>
                <a:cs typeface="Cambria"/>
              </a:rPr>
              <a:t>q</a:t>
            </a:r>
            <a:r>
              <a:rPr sz="1200" i="1" spc="67" baseline="-10416" dirty="0">
                <a:latin typeface="Cambria"/>
                <a:cs typeface="Cambria"/>
              </a:rPr>
              <a:t>i</a:t>
            </a:r>
            <a:r>
              <a:rPr sz="1100" spc="-50" dirty="0">
                <a:latin typeface="Cambria"/>
                <a:cs typeface="Cambria"/>
              </a:rPr>
              <a:t>|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355386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6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15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9100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Distributional</a:t>
            </a:r>
            <a:r>
              <a:rPr spc="-10" dirty="0"/>
              <a:t> </a:t>
            </a:r>
            <a:r>
              <a:rPr dirty="0"/>
              <a:t>Hypothesis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872832"/>
            <a:ext cx="4483735" cy="1840864"/>
            <a:chOff x="87743" y="872832"/>
            <a:chExt cx="4483735" cy="1840864"/>
          </a:xfrm>
        </p:grpSpPr>
        <p:sp>
          <p:nvSpPr>
            <p:cNvPr id="4" name="object 4"/>
            <p:cNvSpPr/>
            <p:nvPr/>
          </p:nvSpPr>
          <p:spPr>
            <a:xfrm>
              <a:off x="87743" y="872832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045857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611602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598902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917067"/>
              <a:ext cx="50749" cy="169453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090117"/>
              <a:ext cx="4432935" cy="1572895"/>
            </a:xfrm>
            <a:custGeom>
              <a:avLst/>
              <a:gdLst/>
              <a:ahLst/>
              <a:cxnLst/>
              <a:rect l="l" t="t" r="r" b="b"/>
              <a:pathLst>
                <a:path w="4432935" h="1572895">
                  <a:moveTo>
                    <a:pt x="4432566" y="0"/>
                  </a:moveTo>
                  <a:lnTo>
                    <a:pt x="0" y="0"/>
                  </a:lnTo>
                  <a:lnTo>
                    <a:pt x="0" y="1521485"/>
                  </a:lnTo>
                  <a:lnTo>
                    <a:pt x="4008" y="1541210"/>
                  </a:lnTo>
                  <a:lnTo>
                    <a:pt x="14922" y="1557362"/>
                  </a:lnTo>
                  <a:lnTo>
                    <a:pt x="31075" y="1568276"/>
                  </a:lnTo>
                  <a:lnTo>
                    <a:pt x="50800" y="1572285"/>
                  </a:lnTo>
                  <a:lnTo>
                    <a:pt x="4381766" y="1572285"/>
                  </a:lnTo>
                  <a:lnTo>
                    <a:pt x="4401491" y="1568276"/>
                  </a:lnTo>
                  <a:lnTo>
                    <a:pt x="4417644" y="1557362"/>
                  </a:lnTo>
                  <a:lnTo>
                    <a:pt x="4428558" y="1541210"/>
                  </a:lnTo>
                  <a:lnTo>
                    <a:pt x="4432566" y="152148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955154"/>
              <a:ext cx="0" cy="1675764"/>
            </a:xfrm>
            <a:custGeom>
              <a:avLst/>
              <a:gdLst/>
              <a:ahLst/>
              <a:cxnLst/>
              <a:rect l="l" t="t" r="r" b="b"/>
              <a:pathLst>
                <a:path h="1675764">
                  <a:moveTo>
                    <a:pt x="0" y="167549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94245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92975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91705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25844" y="798185"/>
            <a:ext cx="4246245" cy="1834514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Distributional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Hypothesis:</a:t>
            </a:r>
            <a:r>
              <a:rPr sz="1100" i="1" spc="11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5" dirty="0">
                <a:solidFill>
                  <a:srgbClr val="3333B2"/>
                </a:solidFill>
                <a:latin typeface="Cambria"/>
                <a:cs typeface="Cambria"/>
              </a:rPr>
              <a:t>Basic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Intuition</a:t>
            </a:r>
            <a:endParaRPr sz="1100">
              <a:latin typeface="Cambria"/>
              <a:cs typeface="Cambria"/>
            </a:endParaRPr>
          </a:p>
          <a:p>
            <a:pPr marL="289560" marR="379730" indent="186690">
              <a:lnSpc>
                <a:spcPct val="118900"/>
              </a:lnSpc>
              <a:spcBef>
                <a:spcPts val="209"/>
              </a:spcBef>
            </a:pPr>
            <a:r>
              <a:rPr sz="950" i="1" spc="-20" dirty="0">
                <a:latin typeface="Trebuchet MS"/>
                <a:cs typeface="Trebuchet MS"/>
              </a:rPr>
              <a:t>“The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20" dirty="0">
                <a:latin typeface="Trebuchet MS"/>
                <a:cs typeface="Trebuchet MS"/>
              </a:rPr>
              <a:t>meaning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40" dirty="0">
                <a:latin typeface="Trebuchet MS"/>
                <a:cs typeface="Trebuchet MS"/>
              </a:rPr>
              <a:t>of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45" dirty="0">
                <a:latin typeface="Trebuchet MS"/>
                <a:cs typeface="Trebuchet MS"/>
              </a:rPr>
              <a:t>a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10" dirty="0">
                <a:latin typeface="Trebuchet MS"/>
                <a:cs typeface="Trebuchet MS"/>
              </a:rPr>
              <a:t>word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15" dirty="0">
                <a:latin typeface="Trebuchet MS"/>
                <a:cs typeface="Trebuchet MS"/>
              </a:rPr>
              <a:t>is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35" dirty="0">
                <a:latin typeface="Trebuchet MS"/>
                <a:cs typeface="Trebuchet MS"/>
              </a:rPr>
              <a:t>its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50" dirty="0">
                <a:latin typeface="Trebuchet MS"/>
                <a:cs typeface="Trebuchet MS"/>
              </a:rPr>
              <a:t>use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25" dirty="0">
                <a:latin typeface="Trebuchet MS"/>
                <a:cs typeface="Trebuchet MS"/>
              </a:rPr>
              <a:t>in</a:t>
            </a:r>
            <a:r>
              <a:rPr sz="950" i="1" spc="-15" dirty="0">
                <a:latin typeface="Trebuchet MS"/>
                <a:cs typeface="Trebuchet MS"/>
              </a:rPr>
              <a:t> language.”</a:t>
            </a:r>
            <a:r>
              <a:rPr sz="950" i="1" spc="50" dirty="0">
                <a:latin typeface="Trebuchet MS"/>
                <a:cs typeface="Trebuchet MS"/>
              </a:rPr>
              <a:t> </a:t>
            </a:r>
            <a:r>
              <a:rPr sz="950" i="1" spc="-15" dirty="0">
                <a:latin typeface="Trebuchet MS"/>
                <a:cs typeface="Trebuchet MS"/>
              </a:rPr>
              <a:t>(Wittgenstein, </a:t>
            </a:r>
            <a:r>
              <a:rPr sz="950" i="1" spc="-275" dirty="0">
                <a:latin typeface="Trebuchet MS"/>
                <a:cs typeface="Trebuchet MS"/>
              </a:rPr>
              <a:t> </a:t>
            </a:r>
            <a:r>
              <a:rPr sz="950" i="1" spc="30" dirty="0">
                <a:latin typeface="Trebuchet MS"/>
                <a:cs typeface="Trebuchet MS"/>
              </a:rPr>
              <a:t>1953)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00">
              <a:latin typeface="Trebuchet MS"/>
              <a:cs typeface="Trebuchet MS"/>
            </a:endParaRPr>
          </a:p>
          <a:p>
            <a:pPr marR="146050" algn="ctr">
              <a:lnSpc>
                <a:spcPct val="100000"/>
              </a:lnSpc>
            </a:pPr>
            <a:r>
              <a:rPr sz="950" i="1" spc="-40" dirty="0">
                <a:latin typeface="Trebuchet MS"/>
                <a:cs typeface="Trebuchet MS"/>
              </a:rPr>
              <a:t>“You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15" dirty="0">
                <a:latin typeface="Trebuchet MS"/>
                <a:cs typeface="Trebuchet MS"/>
              </a:rPr>
              <a:t>know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spc="45" dirty="0">
                <a:latin typeface="Trebuchet MS"/>
                <a:cs typeface="Trebuchet MS"/>
              </a:rPr>
              <a:t>a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10" dirty="0">
                <a:latin typeface="Trebuchet MS"/>
                <a:cs typeface="Trebuchet MS"/>
              </a:rPr>
              <a:t>word </a:t>
            </a:r>
            <a:r>
              <a:rPr sz="950" i="1" spc="5" dirty="0">
                <a:latin typeface="Trebuchet MS"/>
                <a:cs typeface="Trebuchet MS"/>
              </a:rPr>
              <a:t>by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spc="-25" dirty="0">
                <a:latin typeface="Trebuchet MS"/>
                <a:cs typeface="Trebuchet MS"/>
              </a:rPr>
              <a:t>the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30" dirty="0">
                <a:latin typeface="Trebuchet MS"/>
                <a:cs typeface="Trebuchet MS"/>
              </a:rPr>
              <a:t>company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spc="-100" dirty="0">
                <a:latin typeface="Trebuchet MS"/>
                <a:cs typeface="Trebuchet MS"/>
              </a:rPr>
              <a:t>it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spc="-30" dirty="0">
                <a:latin typeface="Trebuchet MS"/>
                <a:cs typeface="Trebuchet MS"/>
              </a:rPr>
              <a:t>keeps.”</a:t>
            </a:r>
            <a:r>
              <a:rPr sz="950" i="1" spc="50" dirty="0">
                <a:latin typeface="Trebuchet MS"/>
                <a:cs typeface="Trebuchet MS"/>
              </a:rPr>
              <a:t> </a:t>
            </a:r>
            <a:r>
              <a:rPr sz="950" i="1" spc="-35" dirty="0">
                <a:latin typeface="Trebuchet MS"/>
                <a:cs typeface="Trebuchet MS"/>
              </a:rPr>
              <a:t>(Firth,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spc="30" dirty="0">
                <a:latin typeface="Trebuchet MS"/>
                <a:cs typeface="Trebuchet MS"/>
              </a:rPr>
              <a:t>1957)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1100" spc="-10" dirty="0">
                <a:latin typeface="SimSun-ExtB"/>
                <a:cs typeface="SimSun-ExtB"/>
              </a:rPr>
              <a:t>→</a:t>
            </a:r>
            <a:r>
              <a:rPr sz="1100" spc="-275" dirty="0">
                <a:latin typeface="SimSun-ExtB"/>
                <a:cs typeface="SimSun-ExtB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Word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meaning</a:t>
            </a:r>
            <a:r>
              <a:rPr sz="950" spc="-10" dirty="0">
                <a:latin typeface="Trebuchet MS"/>
                <a:cs typeface="Trebuchet MS"/>
              </a:rPr>
              <a:t> (whatever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80" dirty="0">
                <a:latin typeface="Trebuchet MS"/>
                <a:cs typeface="Trebuchet MS"/>
              </a:rPr>
              <a:t>it</a:t>
            </a:r>
            <a:r>
              <a:rPr sz="950" spc="-10" dirty="0">
                <a:latin typeface="Trebuchet MS"/>
                <a:cs typeface="Trebuchet MS"/>
              </a:rPr>
              <a:t> might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be)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reflected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in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linguistic </a:t>
            </a:r>
            <a:r>
              <a:rPr sz="950" spc="-15" dirty="0">
                <a:latin typeface="Trebuchet MS"/>
                <a:cs typeface="Trebuchet MS"/>
              </a:rPr>
              <a:t>distributions.</a:t>
            </a:r>
            <a:endParaRPr sz="950">
              <a:latin typeface="Trebuchet MS"/>
              <a:cs typeface="Trebuchet MS"/>
            </a:endParaRPr>
          </a:p>
          <a:p>
            <a:pPr marL="289560" marR="496570" indent="186690">
              <a:lnSpc>
                <a:spcPct val="118900"/>
              </a:lnSpc>
              <a:spcBef>
                <a:spcPts val="254"/>
              </a:spcBef>
            </a:pPr>
            <a:r>
              <a:rPr sz="950" i="1" dirty="0">
                <a:latin typeface="Trebuchet MS"/>
                <a:cs typeface="Trebuchet MS"/>
              </a:rPr>
              <a:t>“Words </a:t>
            </a:r>
            <a:r>
              <a:rPr sz="950" i="1" spc="-50" dirty="0">
                <a:latin typeface="Trebuchet MS"/>
                <a:cs typeface="Trebuchet MS"/>
              </a:rPr>
              <a:t>that </a:t>
            </a:r>
            <a:r>
              <a:rPr sz="950" i="1" spc="15" dirty="0">
                <a:latin typeface="Trebuchet MS"/>
                <a:cs typeface="Trebuchet MS"/>
              </a:rPr>
              <a:t>occur </a:t>
            </a:r>
            <a:r>
              <a:rPr sz="950" i="1" spc="-25" dirty="0">
                <a:latin typeface="Trebuchet MS"/>
                <a:cs typeface="Trebuchet MS"/>
              </a:rPr>
              <a:t>in the </a:t>
            </a:r>
            <a:r>
              <a:rPr sz="950" i="1" spc="50" dirty="0">
                <a:latin typeface="Trebuchet MS"/>
                <a:cs typeface="Trebuchet MS"/>
              </a:rPr>
              <a:t>same </a:t>
            </a:r>
            <a:r>
              <a:rPr sz="950" i="1" spc="-5" dirty="0">
                <a:latin typeface="Trebuchet MS"/>
                <a:cs typeface="Trebuchet MS"/>
              </a:rPr>
              <a:t>contexts </a:t>
            </a:r>
            <a:r>
              <a:rPr sz="950" i="1" spc="-15" dirty="0">
                <a:latin typeface="Trebuchet MS"/>
                <a:cs typeface="Trebuchet MS"/>
              </a:rPr>
              <a:t>tend </a:t>
            </a:r>
            <a:r>
              <a:rPr sz="950" i="1" spc="-45" dirty="0">
                <a:latin typeface="Trebuchet MS"/>
                <a:cs typeface="Trebuchet MS"/>
              </a:rPr>
              <a:t>to </a:t>
            </a:r>
            <a:r>
              <a:rPr sz="950" i="1" spc="15" dirty="0">
                <a:latin typeface="Trebuchet MS"/>
                <a:cs typeface="Trebuchet MS"/>
              </a:rPr>
              <a:t>have </a:t>
            </a:r>
            <a:r>
              <a:rPr sz="950" i="1" spc="-20" dirty="0">
                <a:latin typeface="Trebuchet MS"/>
                <a:cs typeface="Trebuchet MS"/>
              </a:rPr>
              <a:t>similar </a:t>
            </a:r>
            <a:r>
              <a:rPr sz="950" i="1" spc="-275" dirty="0">
                <a:latin typeface="Trebuchet MS"/>
                <a:cs typeface="Trebuchet MS"/>
              </a:rPr>
              <a:t> </a:t>
            </a:r>
            <a:r>
              <a:rPr sz="950" i="1" spc="-10" dirty="0">
                <a:latin typeface="Trebuchet MS"/>
                <a:cs typeface="Trebuchet MS"/>
              </a:rPr>
              <a:t>meanings.”</a:t>
            </a:r>
            <a:r>
              <a:rPr sz="950" i="1" spc="45" dirty="0">
                <a:latin typeface="Trebuchet MS"/>
                <a:cs typeface="Trebuchet MS"/>
              </a:rPr>
              <a:t> </a:t>
            </a:r>
            <a:r>
              <a:rPr sz="950" i="1" spc="-15" dirty="0">
                <a:latin typeface="Trebuchet MS"/>
                <a:cs typeface="Trebuchet MS"/>
              </a:rPr>
              <a:t>(Zellig </a:t>
            </a:r>
            <a:r>
              <a:rPr sz="950" i="1" spc="-10" dirty="0">
                <a:latin typeface="Trebuchet MS"/>
                <a:cs typeface="Trebuchet MS"/>
              </a:rPr>
              <a:t>Harris,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30" dirty="0">
                <a:latin typeface="Trebuchet MS"/>
                <a:cs typeface="Trebuchet MS"/>
              </a:rPr>
              <a:t>1968)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100" spc="-10" dirty="0">
                <a:latin typeface="SimSun-ExtB"/>
                <a:cs typeface="SimSun-ExtB"/>
              </a:rPr>
              <a:t>→</a:t>
            </a:r>
            <a:r>
              <a:rPr sz="1100" spc="-280" dirty="0">
                <a:latin typeface="SimSun-ExtB"/>
                <a:cs typeface="SimSun-ExtB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Semantically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similar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w</a:t>
            </a:r>
            <a:r>
              <a:rPr sz="950" spc="25" dirty="0">
                <a:latin typeface="Trebuchet MS"/>
                <a:cs typeface="Trebuchet MS"/>
              </a:rPr>
              <a:t>ords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tend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h</a:t>
            </a:r>
            <a:r>
              <a:rPr sz="950" spc="15" dirty="0">
                <a:latin typeface="Trebuchet MS"/>
                <a:cs typeface="Trebuchet MS"/>
              </a:rPr>
              <a:t>a</a:t>
            </a:r>
            <a:r>
              <a:rPr sz="950" dirty="0">
                <a:latin typeface="Trebuchet MS"/>
                <a:cs typeface="Trebuchet MS"/>
              </a:rPr>
              <a:t>v</a:t>
            </a:r>
            <a:r>
              <a:rPr sz="950" spc="25" dirty="0">
                <a:latin typeface="Trebuchet MS"/>
                <a:cs typeface="Trebuchet MS"/>
              </a:rPr>
              <a:t>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similar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dist</a:t>
            </a:r>
            <a:r>
              <a:rPr sz="950" spc="-5" dirty="0">
                <a:latin typeface="Trebuchet MS"/>
                <a:cs typeface="Trebuchet MS"/>
              </a:rPr>
              <a:t>r</a:t>
            </a:r>
            <a:r>
              <a:rPr sz="950" spc="-15" dirty="0">
                <a:latin typeface="Trebuchet MS"/>
                <a:cs typeface="Trebuchet MS"/>
              </a:rPr>
              <a:t>i</a:t>
            </a:r>
            <a:r>
              <a:rPr sz="950" spc="-45" dirty="0">
                <a:latin typeface="Trebuchet MS"/>
                <a:cs typeface="Trebuchet MS"/>
              </a:rPr>
              <a:t>b</a:t>
            </a:r>
            <a:r>
              <a:rPr sz="950" spc="-15" dirty="0">
                <a:latin typeface="Trebuchet MS"/>
                <a:cs typeface="Trebuchet MS"/>
              </a:rPr>
              <a:t>utional </a:t>
            </a:r>
            <a:r>
              <a:rPr sz="950" spc="-30" dirty="0">
                <a:latin typeface="Trebuchet MS"/>
                <a:cs typeface="Trebuchet MS"/>
              </a:rPr>
              <a:t>patte</a:t>
            </a:r>
            <a:r>
              <a:rPr sz="950" spc="-5" dirty="0">
                <a:latin typeface="Trebuchet MS"/>
                <a:cs typeface="Trebuchet MS"/>
              </a:rPr>
              <a:t>r</a:t>
            </a:r>
            <a:r>
              <a:rPr sz="950" spc="75" dirty="0">
                <a:latin typeface="Trebuchet MS"/>
                <a:cs typeface="Trebuchet MS"/>
              </a:rPr>
              <a:t>n</a:t>
            </a:r>
            <a:r>
              <a:rPr sz="950" spc="40" dirty="0">
                <a:latin typeface="Trebuchet MS"/>
                <a:cs typeface="Trebuchet MS"/>
              </a:rPr>
              <a:t>s</a:t>
            </a:r>
            <a:r>
              <a:rPr sz="950" spc="-80" dirty="0">
                <a:latin typeface="Trebuchet MS"/>
                <a:cs typeface="Trebuchet MS"/>
              </a:rPr>
              <a:t>.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355386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35509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Attributional</a:t>
            </a:r>
            <a:r>
              <a:rPr spc="55" dirty="0"/>
              <a:t> </a:t>
            </a:r>
            <a:r>
              <a:rPr spc="-10" dirty="0"/>
              <a:t>Similarity</a:t>
            </a:r>
            <a:r>
              <a:rPr spc="60" dirty="0"/>
              <a:t> </a:t>
            </a:r>
            <a:r>
              <a:rPr spc="30" dirty="0"/>
              <a:t>vs.</a:t>
            </a:r>
            <a:r>
              <a:rPr spc="140" dirty="0"/>
              <a:t> </a:t>
            </a:r>
            <a:r>
              <a:rPr spc="-5" dirty="0"/>
              <a:t>Relational</a:t>
            </a:r>
            <a:r>
              <a:rPr spc="60" dirty="0"/>
              <a:t> </a:t>
            </a:r>
            <a:r>
              <a:rPr spc="-10" dirty="0"/>
              <a:t>Similarity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921613"/>
            <a:ext cx="4483735" cy="803910"/>
            <a:chOff x="87743" y="921613"/>
            <a:chExt cx="4483735" cy="803910"/>
          </a:xfrm>
        </p:grpSpPr>
        <p:sp>
          <p:nvSpPr>
            <p:cNvPr id="4" name="object 4"/>
            <p:cNvSpPr/>
            <p:nvPr/>
          </p:nvSpPr>
          <p:spPr>
            <a:xfrm>
              <a:off x="87743" y="921613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094638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623669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610969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965847"/>
              <a:ext cx="50749" cy="65782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138910"/>
              <a:ext cx="4432935" cy="535940"/>
            </a:xfrm>
            <a:custGeom>
              <a:avLst/>
              <a:gdLst/>
              <a:ahLst/>
              <a:cxnLst/>
              <a:rect l="l" t="t" r="r" b="b"/>
              <a:pathLst>
                <a:path w="4432935" h="535939">
                  <a:moveTo>
                    <a:pt x="4432566" y="0"/>
                  </a:moveTo>
                  <a:lnTo>
                    <a:pt x="0" y="0"/>
                  </a:lnTo>
                  <a:lnTo>
                    <a:pt x="0" y="484758"/>
                  </a:lnTo>
                  <a:lnTo>
                    <a:pt x="4008" y="504483"/>
                  </a:lnTo>
                  <a:lnTo>
                    <a:pt x="14922" y="520636"/>
                  </a:lnTo>
                  <a:lnTo>
                    <a:pt x="31075" y="531550"/>
                  </a:lnTo>
                  <a:lnTo>
                    <a:pt x="50800" y="535558"/>
                  </a:lnTo>
                  <a:lnTo>
                    <a:pt x="4381766" y="535558"/>
                  </a:lnTo>
                  <a:lnTo>
                    <a:pt x="4401491" y="531550"/>
                  </a:lnTo>
                  <a:lnTo>
                    <a:pt x="4417644" y="520636"/>
                  </a:lnTo>
                  <a:lnTo>
                    <a:pt x="4428558" y="504483"/>
                  </a:lnTo>
                  <a:lnTo>
                    <a:pt x="4432566" y="484758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1003935"/>
              <a:ext cx="0" cy="638810"/>
            </a:xfrm>
            <a:custGeom>
              <a:avLst/>
              <a:gdLst/>
              <a:ahLst/>
              <a:cxnLst/>
              <a:rect l="l" t="t" r="r" b="b"/>
              <a:pathLst>
                <a:path h="638810">
                  <a:moveTo>
                    <a:pt x="0" y="63878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99124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97854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96584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87743" y="1826399"/>
            <a:ext cx="4483735" cy="814069"/>
            <a:chOff x="87743" y="1826399"/>
            <a:chExt cx="4483735" cy="814069"/>
          </a:xfrm>
        </p:grpSpPr>
        <p:sp>
          <p:nvSpPr>
            <p:cNvPr id="15" name="object 15"/>
            <p:cNvSpPr/>
            <p:nvPr/>
          </p:nvSpPr>
          <p:spPr>
            <a:xfrm>
              <a:off x="87743" y="1826399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999411"/>
              <a:ext cx="4432566" cy="5060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538425"/>
              <a:ext cx="101599" cy="1016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525725"/>
              <a:ext cx="4381715" cy="1143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20311" y="1870633"/>
              <a:ext cx="50749" cy="667791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7743" y="2043684"/>
              <a:ext cx="4432935" cy="546100"/>
            </a:xfrm>
            <a:custGeom>
              <a:avLst/>
              <a:gdLst/>
              <a:ahLst/>
              <a:cxnLst/>
              <a:rect l="l" t="t" r="r" b="b"/>
              <a:pathLst>
                <a:path w="4432935" h="546100">
                  <a:moveTo>
                    <a:pt x="4432566" y="0"/>
                  </a:moveTo>
                  <a:lnTo>
                    <a:pt x="0" y="0"/>
                  </a:lnTo>
                  <a:lnTo>
                    <a:pt x="0" y="494741"/>
                  </a:lnTo>
                  <a:lnTo>
                    <a:pt x="4008" y="514465"/>
                  </a:lnTo>
                  <a:lnTo>
                    <a:pt x="14922" y="530618"/>
                  </a:lnTo>
                  <a:lnTo>
                    <a:pt x="31075" y="541532"/>
                  </a:lnTo>
                  <a:lnTo>
                    <a:pt x="50800" y="545541"/>
                  </a:lnTo>
                  <a:lnTo>
                    <a:pt x="4381766" y="545541"/>
                  </a:lnTo>
                  <a:lnTo>
                    <a:pt x="4401491" y="541532"/>
                  </a:lnTo>
                  <a:lnTo>
                    <a:pt x="4417644" y="530618"/>
                  </a:lnTo>
                  <a:lnTo>
                    <a:pt x="4428558" y="514465"/>
                  </a:lnTo>
                  <a:lnTo>
                    <a:pt x="4432566" y="494741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20309" y="1908721"/>
              <a:ext cx="0" cy="648970"/>
            </a:xfrm>
            <a:custGeom>
              <a:avLst/>
              <a:gdLst/>
              <a:ahLst/>
              <a:cxnLst/>
              <a:rect l="l" t="t" r="r" b="b"/>
              <a:pathLst>
                <a:path h="648969">
                  <a:moveTo>
                    <a:pt x="0" y="64875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20309" y="189601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188331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187061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25844" y="864143"/>
            <a:ext cx="4304665" cy="169100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Attributional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Similarity</a:t>
            </a:r>
            <a:endParaRPr sz="1100">
              <a:latin typeface="Cambria"/>
              <a:cs typeface="Cambria"/>
            </a:endParaRPr>
          </a:p>
          <a:p>
            <a:pPr marL="12700" marR="5080">
              <a:lnSpc>
                <a:spcPct val="102600"/>
              </a:lnSpc>
              <a:spcBef>
                <a:spcPts val="254"/>
              </a:spcBef>
            </a:pPr>
            <a:r>
              <a:rPr sz="950" spc="30" dirty="0">
                <a:latin typeface="Trebuchet MS"/>
                <a:cs typeface="Trebuchet MS"/>
              </a:rPr>
              <a:t>The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attributional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similarity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between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two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words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1100" i="1" spc="-35" dirty="0">
                <a:latin typeface="Cambria"/>
                <a:cs typeface="Cambria"/>
              </a:rPr>
              <a:t>a</a:t>
            </a:r>
            <a:r>
              <a:rPr sz="1100" i="1" spc="40" dirty="0">
                <a:latin typeface="Cambria"/>
                <a:cs typeface="Cambria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dirty="0">
                <a:latin typeface="Trebuchet MS"/>
                <a:cs typeface="Trebuchet MS"/>
              </a:rPr>
              <a:t> </a:t>
            </a:r>
            <a:r>
              <a:rPr sz="1100" i="1" spc="-30" dirty="0">
                <a:latin typeface="Cambria"/>
                <a:cs typeface="Cambria"/>
              </a:rPr>
              <a:t>b</a:t>
            </a:r>
            <a:r>
              <a:rPr sz="1100" i="1" spc="40" dirty="0">
                <a:latin typeface="Cambria"/>
                <a:cs typeface="Cambria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depends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on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degree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correspondence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between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properties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35" dirty="0">
                <a:latin typeface="Cambria"/>
                <a:cs typeface="Cambria"/>
              </a:rPr>
              <a:t>a</a:t>
            </a:r>
            <a:r>
              <a:rPr sz="1100" i="1" spc="30" dirty="0">
                <a:latin typeface="Cambria"/>
                <a:cs typeface="Cambria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55" dirty="0">
                <a:latin typeface="Cambria"/>
                <a:cs typeface="Cambria"/>
              </a:rPr>
              <a:t>b</a:t>
            </a:r>
            <a:r>
              <a:rPr sz="950" spc="-55" dirty="0">
                <a:latin typeface="Trebuchet MS"/>
                <a:cs typeface="Trebuchet MS"/>
              </a:rPr>
              <a:t>.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950" i="1" spc="25" dirty="0">
                <a:latin typeface="Trebuchet MS"/>
                <a:cs typeface="Trebuchet MS"/>
              </a:rPr>
              <a:t>Ex: </a:t>
            </a:r>
            <a:r>
              <a:rPr sz="950" i="1" spc="40" dirty="0">
                <a:latin typeface="Trebuchet MS"/>
                <a:cs typeface="Trebuchet MS"/>
              </a:rPr>
              <a:t>dog</a:t>
            </a:r>
            <a:r>
              <a:rPr sz="950" i="1" spc="-30" dirty="0">
                <a:latin typeface="Trebuchet MS"/>
                <a:cs typeface="Trebuchet MS"/>
              </a:rPr>
              <a:t> </a:t>
            </a:r>
            <a:r>
              <a:rPr sz="950" i="1" spc="30" dirty="0">
                <a:latin typeface="Trebuchet MS"/>
                <a:cs typeface="Trebuchet MS"/>
              </a:rPr>
              <a:t>and</a:t>
            </a:r>
            <a:r>
              <a:rPr sz="950" i="1" spc="-30" dirty="0">
                <a:latin typeface="Trebuchet MS"/>
                <a:cs typeface="Trebuchet MS"/>
              </a:rPr>
              <a:t> </a:t>
            </a:r>
            <a:r>
              <a:rPr sz="950" i="1" spc="-45" dirty="0">
                <a:latin typeface="Trebuchet MS"/>
                <a:cs typeface="Trebuchet MS"/>
              </a:rPr>
              <a:t>wolf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Relational</a:t>
            </a:r>
            <a:r>
              <a:rPr sz="1100" i="1" spc="1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Similarity</a:t>
            </a:r>
            <a:endParaRPr sz="1100">
              <a:latin typeface="Cambria"/>
              <a:cs typeface="Cambria"/>
            </a:endParaRPr>
          </a:p>
          <a:p>
            <a:pPr marL="12700" marR="249554">
              <a:lnSpc>
                <a:spcPct val="113999"/>
              </a:lnSpc>
              <a:spcBef>
                <a:spcPts val="185"/>
              </a:spcBef>
            </a:pPr>
            <a:r>
              <a:rPr sz="950" spc="-15" dirty="0">
                <a:latin typeface="Trebuchet MS"/>
                <a:cs typeface="Trebuchet MS"/>
              </a:rPr>
              <a:t>Two </a:t>
            </a:r>
            <a:r>
              <a:rPr sz="950" spc="10" dirty="0">
                <a:latin typeface="Trebuchet MS"/>
                <a:cs typeface="Trebuchet MS"/>
              </a:rPr>
              <a:t>pairs</a:t>
            </a:r>
            <a:r>
              <a:rPr sz="1100" spc="10" dirty="0">
                <a:latin typeface="Lucida Sans Unicode"/>
                <a:cs typeface="Lucida Sans Unicode"/>
              </a:rPr>
              <a:t>(</a:t>
            </a:r>
            <a:r>
              <a:rPr sz="1100" i="1" spc="10" dirty="0">
                <a:latin typeface="Cambria"/>
                <a:cs typeface="Cambria"/>
              </a:rPr>
              <a:t>a</a:t>
            </a:r>
            <a:r>
              <a:rPr sz="1100" i="1" spc="10" dirty="0">
                <a:latin typeface="Arial"/>
                <a:cs typeface="Arial"/>
              </a:rPr>
              <a:t>,</a:t>
            </a:r>
            <a:r>
              <a:rPr sz="1100" i="1" spc="-185" dirty="0">
                <a:latin typeface="Arial"/>
                <a:cs typeface="Arial"/>
              </a:rPr>
              <a:t> </a:t>
            </a:r>
            <a:r>
              <a:rPr sz="1100" i="1" spc="15" dirty="0">
                <a:latin typeface="Cambria"/>
                <a:cs typeface="Cambria"/>
              </a:rPr>
              <a:t>b</a:t>
            </a:r>
            <a:r>
              <a:rPr sz="1100" spc="15" dirty="0">
                <a:latin typeface="Lucida Sans Unicode"/>
                <a:cs typeface="Lucida Sans Unicode"/>
              </a:rPr>
              <a:t>)</a:t>
            </a:r>
            <a:r>
              <a:rPr sz="1100" spc="-75" dirty="0">
                <a:latin typeface="Lucida Sans Unicode"/>
                <a:cs typeface="Lucida Sans Unicode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spc="20" dirty="0">
                <a:latin typeface="Lucida Sans Unicode"/>
                <a:cs typeface="Lucida Sans Unicode"/>
              </a:rPr>
              <a:t>(</a:t>
            </a:r>
            <a:r>
              <a:rPr sz="1100" i="1" spc="20" dirty="0">
                <a:latin typeface="Cambria"/>
                <a:cs typeface="Cambria"/>
              </a:rPr>
              <a:t>c</a:t>
            </a:r>
            <a:r>
              <a:rPr sz="1100" i="1" spc="20" dirty="0">
                <a:latin typeface="Arial"/>
                <a:cs typeface="Arial"/>
              </a:rPr>
              <a:t>,</a:t>
            </a:r>
            <a:r>
              <a:rPr sz="1100" i="1" spc="-185" dirty="0">
                <a:latin typeface="Arial"/>
                <a:cs typeface="Arial"/>
              </a:rPr>
              <a:t> </a:t>
            </a:r>
            <a:r>
              <a:rPr sz="1100" i="1" spc="25" dirty="0">
                <a:latin typeface="Cambria"/>
                <a:cs typeface="Cambria"/>
              </a:rPr>
              <a:t>d</a:t>
            </a:r>
            <a:r>
              <a:rPr sz="1100" spc="25" dirty="0">
                <a:latin typeface="Lucida Sans Unicode"/>
                <a:cs typeface="Lucida Sans Unicode"/>
              </a:rPr>
              <a:t>)</a:t>
            </a:r>
            <a:r>
              <a:rPr sz="1100" spc="-75" dirty="0">
                <a:latin typeface="Lucida Sans Unicode"/>
                <a:cs typeface="Lucida Sans Unicode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are</a:t>
            </a:r>
            <a:r>
              <a:rPr sz="950" spc="-15" dirty="0">
                <a:latin typeface="Trebuchet MS"/>
                <a:cs typeface="Trebuchet MS"/>
              </a:rPr>
              <a:t> relationally </a:t>
            </a:r>
            <a:r>
              <a:rPr sz="950" spc="-5" dirty="0">
                <a:latin typeface="Trebuchet MS"/>
                <a:cs typeface="Trebuchet MS"/>
              </a:rPr>
              <a:t>similar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70" dirty="0">
                <a:latin typeface="Trebuchet MS"/>
                <a:cs typeface="Trebuchet MS"/>
              </a:rPr>
              <a:t>if</a:t>
            </a:r>
            <a:r>
              <a:rPr sz="950" spc="-15" dirty="0">
                <a:latin typeface="Trebuchet MS"/>
                <a:cs typeface="Trebuchet MS"/>
              </a:rPr>
              <a:t> they </a:t>
            </a:r>
            <a:r>
              <a:rPr sz="950" spc="20" dirty="0">
                <a:latin typeface="Trebuchet MS"/>
                <a:cs typeface="Trebuchet MS"/>
              </a:rPr>
              <a:t>have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many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similar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relations.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50" i="1" spc="25" dirty="0">
                <a:latin typeface="Trebuchet MS"/>
                <a:cs typeface="Trebuchet MS"/>
              </a:rPr>
              <a:t>Ex:</a:t>
            </a:r>
            <a:r>
              <a:rPr sz="950" i="1" spc="40" dirty="0">
                <a:latin typeface="Trebuchet MS"/>
                <a:cs typeface="Trebuchet MS"/>
              </a:rPr>
              <a:t> </a:t>
            </a:r>
            <a:r>
              <a:rPr sz="950" i="1" spc="10" dirty="0">
                <a:latin typeface="Trebuchet MS"/>
                <a:cs typeface="Trebuchet MS"/>
              </a:rPr>
              <a:t>dog:</a:t>
            </a:r>
            <a:r>
              <a:rPr sz="950" i="1" spc="45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bark</a:t>
            </a:r>
            <a:r>
              <a:rPr sz="950" i="1" spc="-25" dirty="0">
                <a:latin typeface="Trebuchet MS"/>
                <a:cs typeface="Trebuchet MS"/>
              </a:rPr>
              <a:t> </a:t>
            </a:r>
            <a:r>
              <a:rPr sz="950" i="1" spc="30" dirty="0">
                <a:latin typeface="Trebuchet MS"/>
                <a:cs typeface="Trebuchet MS"/>
              </a:rPr>
              <a:t>and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i="1" spc="-30" dirty="0">
                <a:latin typeface="Trebuchet MS"/>
                <a:cs typeface="Trebuchet MS"/>
              </a:rPr>
              <a:t>cat:</a:t>
            </a:r>
            <a:r>
              <a:rPr sz="950" i="1" spc="45" dirty="0">
                <a:latin typeface="Trebuchet MS"/>
                <a:cs typeface="Trebuchet MS"/>
              </a:rPr>
              <a:t> </a:t>
            </a:r>
            <a:r>
              <a:rPr sz="950" i="1" spc="20" dirty="0">
                <a:latin typeface="Trebuchet MS"/>
                <a:cs typeface="Trebuchet MS"/>
              </a:rPr>
              <a:t>meow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7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15</a:t>
            </a:r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30803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Relational</a:t>
            </a:r>
            <a:r>
              <a:rPr spc="45" dirty="0"/>
              <a:t> </a:t>
            </a:r>
            <a:r>
              <a:rPr dirty="0"/>
              <a:t>Similarity:</a:t>
            </a:r>
            <a:r>
              <a:rPr spc="130" dirty="0"/>
              <a:t> </a:t>
            </a:r>
            <a:r>
              <a:rPr spc="-25" dirty="0"/>
              <a:t>Pair-pattern</a:t>
            </a:r>
            <a:r>
              <a:rPr spc="45" dirty="0"/>
              <a:t> </a:t>
            </a:r>
            <a:r>
              <a:rPr spc="-30" dirty="0"/>
              <a:t>matrix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706843"/>
            <a:ext cx="4483735" cy="1215390"/>
            <a:chOff x="87743" y="706843"/>
            <a:chExt cx="4483735" cy="1215390"/>
          </a:xfrm>
        </p:grpSpPr>
        <p:sp>
          <p:nvSpPr>
            <p:cNvPr id="4" name="object 4"/>
            <p:cNvSpPr/>
            <p:nvPr/>
          </p:nvSpPr>
          <p:spPr>
            <a:xfrm>
              <a:off x="87743" y="706843"/>
              <a:ext cx="4432935" cy="180975"/>
            </a:xfrm>
            <a:custGeom>
              <a:avLst/>
              <a:gdLst/>
              <a:ahLst/>
              <a:cxnLst/>
              <a:rect l="l" t="t" r="r" b="b"/>
              <a:pathLst>
                <a:path w="4432935" h="18097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0962"/>
                  </a:lnTo>
                  <a:lnTo>
                    <a:pt x="4432566" y="180962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875157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820545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807845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751090"/>
              <a:ext cx="50749" cy="106945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919429"/>
              <a:ext cx="4432935" cy="952500"/>
            </a:xfrm>
            <a:custGeom>
              <a:avLst/>
              <a:gdLst/>
              <a:ahLst/>
              <a:cxnLst/>
              <a:rect l="l" t="t" r="r" b="b"/>
              <a:pathLst>
                <a:path w="4432935" h="952500">
                  <a:moveTo>
                    <a:pt x="4432566" y="0"/>
                  </a:moveTo>
                  <a:lnTo>
                    <a:pt x="0" y="0"/>
                  </a:lnTo>
                  <a:lnTo>
                    <a:pt x="0" y="901115"/>
                  </a:lnTo>
                  <a:lnTo>
                    <a:pt x="4008" y="920840"/>
                  </a:lnTo>
                  <a:lnTo>
                    <a:pt x="14922" y="936993"/>
                  </a:lnTo>
                  <a:lnTo>
                    <a:pt x="31075" y="947907"/>
                  </a:lnTo>
                  <a:lnTo>
                    <a:pt x="50800" y="951915"/>
                  </a:lnTo>
                  <a:lnTo>
                    <a:pt x="4381766" y="951915"/>
                  </a:lnTo>
                  <a:lnTo>
                    <a:pt x="4401491" y="947907"/>
                  </a:lnTo>
                  <a:lnTo>
                    <a:pt x="4417644" y="936993"/>
                  </a:lnTo>
                  <a:lnTo>
                    <a:pt x="4428558" y="920840"/>
                  </a:lnTo>
                  <a:lnTo>
                    <a:pt x="4432566" y="90111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789178"/>
              <a:ext cx="0" cy="1050925"/>
            </a:xfrm>
            <a:custGeom>
              <a:avLst/>
              <a:gdLst/>
              <a:ahLst/>
              <a:cxnLst/>
              <a:rect l="l" t="t" r="r" b="b"/>
              <a:pathLst>
                <a:path h="1050925">
                  <a:moveTo>
                    <a:pt x="0" y="105041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77647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76377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75107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969162"/>
              <a:ext cx="64757" cy="64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351280"/>
              <a:ext cx="64757" cy="6475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733384"/>
              <a:ext cx="64757" cy="64757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87743" y="2023262"/>
            <a:ext cx="4483735" cy="939165"/>
            <a:chOff x="87743" y="2023262"/>
            <a:chExt cx="4483735" cy="939165"/>
          </a:xfrm>
        </p:grpSpPr>
        <p:sp>
          <p:nvSpPr>
            <p:cNvPr id="18" name="object 18"/>
            <p:cNvSpPr/>
            <p:nvPr/>
          </p:nvSpPr>
          <p:spPr>
            <a:xfrm>
              <a:off x="87743" y="2023262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7744" y="2196287"/>
              <a:ext cx="4432566" cy="5060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860586"/>
              <a:ext cx="101599" cy="1016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847886"/>
              <a:ext cx="4381715" cy="1143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20311" y="2067509"/>
              <a:ext cx="50749" cy="793076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87743" y="2240559"/>
              <a:ext cx="4432935" cy="671195"/>
            </a:xfrm>
            <a:custGeom>
              <a:avLst/>
              <a:gdLst/>
              <a:ahLst/>
              <a:cxnLst/>
              <a:rect l="l" t="t" r="r" b="b"/>
              <a:pathLst>
                <a:path w="4432935" h="671194">
                  <a:moveTo>
                    <a:pt x="4432566" y="0"/>
                  </a:moveTo>
                  <a:lnTo>
                    <a:pt x="0" y="0"/>
                  </a:lnTo>
                  <a:lnTo>
                    <a:pt x="0" y="620026"/>
                  </a:lnTo>
                  <a:lnTo>
                    <a:pt x="4008" y="639751"/>
                  </a:lnTo>
                  <a:lnTo>
                    <a:pt x="14922" y="655904"/>
                  </a:lnTo>
                  <a:lnTo>
                    <a:pt x="31075" y="666818"/>
                  </a:lnTo>
                  <a:lnTo>
                    <a:pt x="50800" y="670826"/>
                  </a:lnTo>
                  <a:lnTo>
                    <a:pt x="4381766" y="670826"/>
                  </a:lnTo>
                  <a:lnTo>
                    <a:pt x="4401491" y="666818"/>
                  </a:lnTo>
                  <a:lnTo>
                    <a:pt x="4417644" y="655904"/>
                  </a:lnTo>
                  <a:lnTo>
                    <a:pt x="4428558" y="639751"/>
                  </a:lnTo>
                  <a:lnTo>
                    <a:pt x="4432566" y="620026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2105596"/>
              <a:ext cx="0" cy="774065"/>
            </a:xfrm>
            <a:custGeom>
              <a:avLst/>
              <a:gdLst/>
              <a:ahLst/>
              <a:cxnLst/>
              <a:rect l="l" t="t" r="r" b="b"/>
              <a:pathLst>
                <a:path h="774064">
                  <a:moveTo>
                    <a:pt x="0" y="77403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309" y="209289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20309" y="208019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20309" y="206749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25844" y="627498"/>
            <a:ext cx="4276090" cy="225107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Pair-pattern</a:t>
            </a:r>
            <a:r>
              <a:rPr sz="1100" i="1" spc="-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matrix</a:t>
            </a:r>
            <a:endParaRPr sz="110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425"/>
              </a:spcBef>
            </a:pPr>
            <a:r>
              <a:rPr sz="950" spc="55" dirty="0">
                <a:latin typeface="Trebuchet MS"/>
                <a:cs typeface="Trebuchet MS"/>
              </a:rPr>
              <a:t>Row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vectors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correspond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pairs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words,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such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as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i="1" spc="25" dirty="0">
                <a:latin typeface="Trebuchet MS"/>
                <a:cs typeface="Trebuchet MS"/>
              </a:rPr>
              <a:t>mason:</a:t>
            </a:r>
            <a:r>
              <a:rPr sz="950" i="1" spc="55" dirty="0">
                <a:latin typeface="Trebuchet MS"/>
                <a:cs typeface="Trebuchet MS"/>
              </a:rPr>
              <a:t> </a:t>
            </a:r>
            <a:r>
              <a:rPr sz="950" i="1" spc="15" dirty="0">
                <a:latin typeface="Trebuchet MS"/>
                <a:cs typeface="Trebuchet MS"/>
              </a:rPr>
              <a:t>stone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215"/>
              </a:spcBef>
            </a:pPr>
            <a:r>
              <a:rPr sz="950" i="1" spc="-10" dirty="0">
                <a:latin typeface="Trebuchet MS"/>
                <a:cs typeface="Trebuchet MS"/>
              </a:rPr>
              <a:t>carpenter:</a:t>
            </a:r>
            <a:r>
              <a:rPr sz="950" i="1" spc="10" dirty="0">
                <a:latin typeface="Trebuchet MS"/>
                <a:cs typeface="Trebuchet MS"/>
              </a:rPr>
              <a:t> </a:t>
            </a:r>
            <a:r>
              <a:rPr sz="950" i="1" spc="20" dirty="0">
                <a:latin typeface="Trebuchet MS"/>
                <a:cs typeface="Trebuchet MS"/>
              </a:rPr>
              <a:t>wood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09"/>
              </a:spcBef>
            </a:pPr>
            <a:r>
              <a:rPr sz="950" spc="30" dirty="0">
                <a:latin typeface="Trebuchet MS"/>
                <a:cs typeface="Trebuchet MS"/>
              </a:rPr>
              <a:t>Column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vectors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correspond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patterns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in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which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pairs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occur,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e.g.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215"/>
              </a:spcBef>
            </a:pPr>
            <a:r>
              <a:rPr sz="950" i="1" spc="125" dirty="0">
                <a:latin typeface="Trebuchet MS"/>
                <a:cs typeface="Trebuchet MS"/>
              </a:rPr>
              <a:t>X</a:t>
            </a:r>
            <a:r>
              <a:rPr sz="950" i="1" spc="-25" dirty="0">
                <a:latin typeface="Trebuchet MS"/>
                <a:cs typeface="Trebuchet MS"/>
              </a:rPr>
              <a:t> </a:t>
            </a:r>
            <a:r>
              <a:rPr sz="950" i="1" spc="10" dirty="0">
                <a:latin typeface="Trebuchet MS"/>
                <a:cs typeface="Trebuchet MS"/>
              </a:rPr>
              <a:t>cuts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i="1" spc="110" dirty="0">
                <a:latin typeface="Trebuchet MS"/>
                <a:cs typeface="Trebuchet MS"/>
              </a:rPr>
              <a:t>Y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i="1" spc="125" dirty="0">
                <a:latin typeface="Trebuchet MS"/>
                <a:cs typeface="Trebuchet MS"/>
              </a:rPr>
              <a:t>X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i="1" spc="15" dirty="0">
                <a:latin typeface="Trebuchet MS"/>
                <a:cs typeface="Trebuchet MS"/>
              </a:rPr>
              <a:t>works</a:t>
            </a:r>
            <a:r>
              <a:rPr sz="950" i="1" spc="-25" dirty="0">
                <a:latin typeface="Trebuchet MS"/>
                <a:cs typeface="Trebuchet MS"/>
              </a:rPr>
              <a:t> </a:t>
            </a:r>
            <a:r>
              <a:rPr sz="950" i="1" spc="-50" dirty="0">
                <a:latin typeface="Trebuchet MS"/>
                <a:cs typeface="Trebuchet MS"/>
              </a:rPr>
              <a:t>with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i="1" spc="110" dirty="0">
                <a:latin typeface="Trebuchet MS"/>
                <a:cs typeface="Trebuchet MS"/>
              </a:rPr>
              <a:t>Y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15"/>
              </a:spcBef>
            </a:pPr>
            <a:r>
              <a:rPr sz="950" spc="20" dirty="0">
                <a:latin typeface="Trebuchet MS"/>
                <a:cs typeface="Trebuchet MS"/>
              </a:rPr>
              <a:t>Compute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similarity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rows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find</a:t>
            </a:r>
            <a:r>
              <a:rPr sz="950" spc="-5" dirty="0">
                <a:latin typeface="Trebuchet MS"/>
                <a:cs typeface="Trebuchet MS"/>
              </a:rPr>
              <a:t> similar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pairs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i="1" spc="-25" dirty="0">
                <a:solidFill>
                  <a:srgbClr val="FF0000"/>
                </a:solidFill>
                <a:latin typeface="Cambria"/>
                <a:cs typeface="Cambria"/>
              </a:rPr>
              <a:t>Extended</a:t>
            </a:r>
            <a:r>
              <a:rPr sz="1100" i="1" spc="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FF0000"/>
                </a:solidFill>
                <a:latin typeface="Cambria"/>
                <a:cs typeface="Cambria"/>
              </a:rPr>
              <a:t>Distributional</a:t>
            </a:r>
            <a:r>
              <a:rPr sz="1100" i="1" spc="3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10" dirty="0">
                <a:solidFill>
                  <a:srgbClr val="FF0000"/>
                </a:solidFill>
                <a:latin typeface="Cambria"/>
                <a:cs typeface="Cambria"/>
              </a:rPr>
              <a:t>Hypothesis;</a:t>
            </a:r>
            <a:r>
              <a:rPr sz="1100" i="1" spc="3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5" dirty="0">
                <a:solidFill>
                  <a:srgbClr val="FF0000"/>
                </a:solidFill>
                <a:latin typeface="Cambria"/>
                <a:cs typeface="Cambria"/>
              </a:rPr>
              <a:t>Lin</a:t>
            </a:r>
            <a:r>
              <a:rPr sz="1100" i="1" spc="3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FF0000"/>
                </a:solidFill>
                <a:latin typeface="Cambria"/>
                <a:cs typeface="Cambria"/>
              </a:rPr>
              <a:t>and</a:t>
            </a:r>
            <a:r>
              <a:rPr sz="1100" i="1" spc="3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FF0000"/>
                </a:solidFill>
                <a:latin typeface="Cambria"/>
                <a:cs typeface="Cambria"/>
              </a:rPr>
              <a:t>Pantel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900" spc="-10" dirty="0">
                <a:latin typeface="Trebuchet MS"/>
                <a:cs typeface="Trebuchet MS"/>
              </a:rPr>
              <a:t>Patterns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50" dirty="0">
                <a:latin typeface="Trebuchet MS"/>
                <a:cs typeface="Trebuchet MS"/>
              </a:rPr>
              <a:t>that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co-occur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50" dirty="0">
                <a:latin typeface="Trebuchet MS"/>
                <a:cs typeface="Trebuchet MS"/>
              </a:rPr>
              <a:t>with</a:t>
            </a:r>
            <a:r>
              <a:rPr sz="900" spc="-20" dirty="0">
                <a:latin typeface="Trebuchet MS"/>
                <a:cs typeface="Trebuchet MS"/>
              </a:rPr>
              <a:t> similar </a:t>
            </a:r>
            <a:r>
              <a:rPr sz="900" spc="-5" dirty="0">
                <a:latin typeface="Trebuchet MS"/>
                <a:cs typeface="Trebuchet MS"/>
              </a:rPr>
              <a:t>pairs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tend </a:t>
            </a:r>
            <a:r>
              <a:rPr sz="900" spc="-50" dirty="0">
                <a:latin typeface="Trebuchet MS"/>
                <a:cs typeface="Trebuchet MS"/>
              </a:rPr>
              <a:t>to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have</a:t>
            </a:r>
            <a:r>
              <a:rPr sz="900" spc="-20" dirty="0">
                <a:latin typeface="Trebuchet MS"/>
                <a:cs typeface="Trebuchet MS"/>
              </a:rPr>
              <a:t> similar </a:t>
            </a:r>
            <a:r>
              <a:rPr sz="900" dirty="0">
                <a:latin typeface="Trebuchet MS"/>
                <a:cs typeface="Trebuchet MS"/>
              </a:rPr>
              <a:t>meanings.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spc="10" dirty="0">
                <a:latin typeface="Trebuchet MS"/>
                <a:cs typeface="Trebuchet MS"/>
              </a:rPr>
              <a:t>This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matrix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10" dirty="0">
                <a:latin typeface="Trebuchet MS"/>
                <a:cs typeface="Trebuchet MS"/>
              </a:rPr>
              <a:t>can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10" dirty="0">
                <a:latin typeface="Trebuchet MS"/>
                <a:cs typeface="Trebuchet MS"/>
              </a:rPr>
              <a:t>also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be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20" dirty="0">
                <a:latin typeface="Trebuchet MS"/>
                <a:cs typeface="Trebuchet MS"/>
              </a:rPr>
              <a:t>used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50" dirty="0">
                <a:latin typeface="Trebuchet MS"/>
                <a:cs typeface="Trebuchet MS"/>
              </a:rPr>
              <a:t>to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10" dirty="0">
                <a:latin typeface="Trebuchet MS"/>
                <a:cs typeface="Trebuchet MS"/>
              </a:rPr>
              <a:t>measure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the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semantic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similarity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of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patterns.</a:t>
            </a:r>
            <a:endParaRPr sz="900">
              <a:latin typeface="Trebuchet MS"/>
              <a:cs typeface="Trebuchet MS"/>
            </a:endParaRPr>
          </a:p>
          <a:p>
            <a:pPr marL="12700" marR="5080">
              <a:lnSpc>
                <a:spcPct val="125499"/>
              </a:lnSpc>
            </a:pPr>
            <a:r>
              <a:rPr sz="900" spc="5" dirty="0">
                <a:latin typeface="Trebuchet MS"/>
                <a:cs typeface="Trebuchet MS"/>
              </a:rPr>
              <a:t>Given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25" dirty="0">
                <a:latin typeface="Trebuchet MS"/>
                <a:cs typeface="Trebuchet MS"/>
              </a:rPr>
              <a:t>a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pattern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25" dirty="0">
                <a:latin typeface="Trebuchet MS"/>
                <a:cs typeface="Trebuchet MS"/>
              </a:rPr>
              <a:t>such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50" dirty="0">
                <a:latin typeface="Trebuchet MS"/>
                <a:cs typeface="Trebuchet MS"/>
              </a:rPr>
              <a:t>as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40" dirty="0">
                <a:latin typeface="Trebuchet MS"/>
                <a:cs typeface="Trebuchet MS"/>
              </a:rPr>
              <a:t>“X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15" dirty="0">
                <a:latin typeface="Trebuchet MS"/>
                <a:cs typeface="Trebuchet MS"/>
              </a:rPr>
              <a:t>solves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60" dirty="0">
                <a:latin typeface="Trebuchet MS"/>
                <a:cs typeface="Trebuchet MS"/>
              </a:rPr>
              <a:t>Y”,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you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10" dirty="0">
                <a:latin typeface="Trebuchet MS"/>
                <a:cs typeface="Trebuchet MS"/>
              </a:rPr>
              <a:t>can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30" dirty="0">
                <a:latin typeface="Trebuchet MS"/>
                <a:cs typeface="Trebuchet MS"/>
              </a:rPr>
              <a:t>use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this </a:t>
            </a:r>
            <a:r>
              <a:rPr sz="900" spc="-35" dirty="0">
                <a:latin typeface="Trebuchet MS"/>
                <a:cs typeface="Trebuchet MS"/>
              </a:rPr>
              <a:t>matrix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50" dirty="0">
                <a:latin typeface="Trebuchet MS"/>
                <a:cs typeface="Trebuchet MS"/>
              </a:rPr>
              <a:t>to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find</a:t>
            </a:r>
            <a:r>
              <a:rPr sz="900" spc="-20" dirty="0">
                <a:latin typeface="Trebuchet MS"/>
                <a:cs typeface="Trebuchet MS"/>
              </a:rPr>
              <a:t> similar</a:t>
            </a:r>
            <a:r>
              <a:rPr sz="900" spc="-25" dirty="0">
                <a:latin typeface="Trebuchet MS"/>
                <a:cs typeface="Trebuchet MS"/>
              </a:rPr>
              <a:t> patterns, </a:t>
            </a:r>
            <a:r>
              <a:rPr sz="900" spc="-254" dirty="0">
                <a:latin typeface="Trebuchet MS"/>
                <a:cs typeface="Trebuchet MS"/>
              </a:rPr>
              <a:t> </a:t>
            </a:r>
            <a:r>
              <a:rPr sz="900" spc="25" dirty="0">
                <a:latin typeface="Trebuchet MS"/>
                <a:cs typeface="Trebuchet MS"/>
              </a:rPr>
              <a:t>such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50" dirty="0">
                <a:latin typeface="Trebuchet MS"/>
                <a:cs typeface="Trebuchet MS"/>
              </a:rPr>
              <a:t>as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45" dirty="0">
                <a:latin typeface="Trebuchet MS"/>
                <a:cs typeface="Trebuchet MS"/>
              </a:rPr>
              <a:t>“Y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10" dirty="0">
                <a:latin typeface="Trebuchet MS"/>
                <a:cs typeface="Trebuchet MS"/>
              </a:rPr>
              <a:t>is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solved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by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55" dirty="0">
                <a:latin typeface="Trebuchet MS"/>
                <a:cs typeface="Trebuchet MS"/>
              </a:rPr>
              <a:t>X”,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45" dirty="0">
                <a:latin typeface="Trebuchet MS"/>
                <a:cs typeface="Trebuchet MS"/>
              </a:rPr>
              <a:t>“Y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10" dirty="0">
                <a:latin typeface="Trebuchet MS"/>
                <a:cs typeface="Trebuchet MS"/>
              </a:rPr>
              <a:t>is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resolved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in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55" dirty="0">
                <a:latin typeface="Trebuchet MS"/>
                <a:cs typeface="Trebuchet MS"/>
              </a:rPr>
              <a:t>X”,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40" dirty="0">
                <a:latin typeface="Trebuchet MS"/>
                <a:cs typeface="Trebuchet MS"/>
              </a:rPr>
              <a:t>“X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5" dirty="0">
                <a:latin typeface="Trebuchet MS"/>
                <a:cs typeface="Trebuchet MS"/>
              </a:rPr>
              <a:t>resolves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60" dirty="0">
                <a:latin typeface="Trebuchet MS"/>
                <a:cs typeface="Trebuchet MS"/>
              </a:rPr>
              <a:t>Y”.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355386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8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15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2788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Structured</a:t>
            </a:r>
            <a:r>
              <a:rPr spc="-5" dirty="0"/>
              <a:t> </a:t>
            </a:r>
            <a:r>
              <a:rPr spc="70" dirty="0"/>
              <a:t>DSMs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738733"/>
            <a:ext cx="4483735" cy="821055"/>
            <a:chOff x="87743" y="738733"/>
            <a:chExt cx="4483735" cy="821055"/>
          </a:xfrm>
        </p:grpSpPr>
        <p:sp>
          <p:nvSpPr>
            <p:cNvPr id="4" name="object 4"/>
            <p:cNvSpPr/>
            <p:nvPr/>
          </p:nvSpPr>
          <p:spPr>
            <a:xfrm>
              <a:off x="87743" y="738733"/>
              <a:ext cx="4432935" cy="172085"/>
            </a:xfrm>
            <a:custGeom>
              <a:avLst/>
              <a:gdLst/>
              <a:ahLst/>
              <a:cxnLst/>
              <a:rect l="l" t="t" r="r" b="b"/>
              <a:pathLst>
                <a:path w="4432935" h="172084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1602"/>
                  </a:lnTo>
                  <a:lnTo>
                    <a:pt x="4432566" y="171602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897686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458099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445399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782967"/>
              <a:ext cx="50749" cy="67513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941971"/>
              <a:ext cx="4432935" cy="567055"/>
            </a:xfrm>
            <a:custGeom>
              <a:avLst/>
              <a:gdLst/>
              <a:ahLst/>
              <a:cxnLst/>
              <a:rect l="l" t="t" r="r" b="b"/>
              <a:pathLst>
                <a:path w="4432935" h="567055">
                  <a:moveTo>
                    <a:pt x="4432566" y="0"/>
                  </a:moveTo>
                  <a:lnTo>
                    <a:pt x="0" y="0"/>
                  </a:lnTo>
                  <a:lnTo>
                    <a:pt x="0" y="516127"/>
                  </a:lnTo>
                  <a:lnTo>
                    <a:pt x="4008" y="535852"/>
                  </a:lnTo>
                  <a:lnTo>
                    <a:pt x="14922" y="552005"/>
                  </a:lnTo>
                  <a:lnTo>
                    <a:pt x="31075" y="562919"/>
                  </a:lnTo>
                  <a:lnTo>
                    <a:pt x="50800" y="566927"/>
                  </a:lnTo>
                  <a:lnTo>
                    <a:pt x="4381766" y="566927"/>
                  </a:lnTo>
                  <a:lnTo>
                    <a:pt x="4401491" y="562919"/>
                  </a:lnTo>
                  <a:lnTo>
                    <a:pt x="4417644" y="552005"/>
                  </a:lnTo>
                  <a:lnTo>
                    <a:pt x="4428558" y="535852"/>
                  </a:lnTo>
                  <a:lnTo>
                    <a:pt x="4432566" y="516127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821067"/>
              <a:ext cx="0" cy="656590"/>
            </a:xfrm>
            <a:custGeom>
              <a:avLst/>
              <a:gdLst/>
              <a:ahLst/>
              <a:cxnLst/>
              <a:rect l="l" t="t" r="r" b="b"/>
              <a:pathLst>
                <a:path h="656590">
                  <a:moveTo>
                    <a:pt x="0" y="65608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80836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79566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78296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988834"/>
              <a:ext cx="64757" cy="64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198867"/>
              <a:ext cx="64757" cy="64757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87743" y="1660817"/>
            <a:ext cx="4483735" cy="868044"/>
            <a:chOff x="87743" y="1660817"/>
            <a:chExt cx="4483735" cy="868044"/>
          </a:xfrm>
        </p:grpSpPr>
        <p:sp>
          <p:nvSpPr>
            <p:cNvPr id="17" name="object 17"/>
            <p:cNvSpPr/>
            <p:nvPr/>
          </p:nvSpPr>
          <p:spPr>
            <a:xfrm>
              <a:off x="87743" y="1660817"/>
              <a:ext cx="4432935" cy="176530"/>
            </a:xfrm>
            <a:custGeom>
              <a:avLst/>
              <a:gdLst/>
              <a:ahLst/>
              <a:cxnLst/>
              <a:rect l="l" t="t" r="r" b="b"/>
              <a:pathLst>
                <a:path w="4432935" h="17653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744" y="1824482"/>
              <a:ext cx="4432566" cy="5060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8544" y="2427224"/>
              <a:ext cx="101599" cy="1016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414524"/>
              <a:ext cx="4381715" cy="1143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20311" y="1705064"/>
              <a:ext cx="50749" cy="72216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87743" y="1868767"/>
              <a:ext cx="4432935" cy="609600"/>
            </a:xfrm>
            <a:custGeom>
              <a:avLst/>
              <a:gdLst/>
              <a:ahLst/>
              <a:cxnLst/>
              <a:rect l="l" t="t" r="r" b="b"/>
              <a:pathLst>
                <a:path w="4432935" h="609600">
                  <a:moveTo>
                    <a:pt x="4432566" y="0"/>
                  </a:moveTo>
                  <a:lnTo>
                    <a:pt x="0" y="0"/>
                  </a:lnTo>
                  <a:lnTo>
                    <a:pt x="0" y="558457"/>
                  </a:lnTo>
                  <a:lnTo>
                    <a:pt x="4008" y="578181"/>
                  </a:lnTo>
                  <a:lnTo>
                    <a:pt x="14922" y="594334"/>
                  </a:lnTo>
                  <a:lnTo>
                    <a:pt x="31075" y="605248"/>
                  </a:lnTo>
                  <a:lnTo>
                    <a:pt x="50800" y="609257"/>
                  </a:lnTo>
                  <a:lnTo>
                    <a:pt x="4381766" y="609257"/>
                  </a:lnTo>
                  <a:lnTo>
                    <a:pt x="4401491" y="605248"/>
                  </a:lnTo>
                  <a:lnTo>
                    <a:pt x="4417644" y="594334"/>
                  </a:lnTo>
                  <a:lnTo>
                    <a:pt x="4428558" y="578181"/>
                  </a:lnTo>
                  <a:lnTo>
                    <a:pt x="4432566" y="558457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1743151"/>
              <a:ext cx="0" cy="703580"/>
            </a:xfrm>
            <a:custGeom>
              <a:avLst/>
              <a:gdLst/>
              <a:ahLst/>
              <a:cxnLst/>
              <a:rect l="l" t="t" r="r" b="b"/>
              <a:pathLst>
                <a:path h="703580">
                  <a:moveTo>
                    <a:pt x="0" y="70312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173045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309" y="171775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20309" y="170505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918500"/>
              <a:ext cx="64757" cy="6475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1597" y="2128532"/>
              <a:ext cx="64757" cy="6475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2338565"/>
              <a:ext cx="64757" cy="64757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87743" y="2629941"/>
            <a:ext cx="4483735" cy="284480"/>
            <a:chOff x="87743" y="2629941"/>
            <a:chExt cx="4483735" cy="284480"/>
          </a:xfrm>
        </p:grpSpPr>
        <p:sp>
          <p:nvSpPr>
            <p:cNvPr id="31" name="object 31"/>
            <p:cNvSpPr/>
            <p:nvPr/>
          </p:nvSpPr>
          <p:spPr>
            <a:xfrm>
              <a:off x="87743" y="2629941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799"/>
                  </a:lnTo>
                  <a:lnTo>
                    <a:pt x="0" y="82384"/>
                  </a:lnTo>
                  <a:lnTo>
                    <a:pt x="4432566" y="82384"/>
                  </a:lnTo>
                  <a:lnTo>
                    <a:pt x="4432566" y="50799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8544" y="2812757"/>
              <a:ext cx="101599" cy="10160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800057"/>
              <a:ext cx="4381715" cy="11430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20311" y="2680512"/>
              <a:ext cx="50749" cy="132245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87743" y="2674378"/>
              <a:ext cx="4432935" cy="189230"/>
            </a:xfrm>
            <a:custGeom>
              <a:avLst/>
              <a:gdLst/>
              <a:ahLst/>
              <a:cxnLst/>
              <a:rect l="l" t="t" r="r" b="b"/>
              <a:pathLst>
                <a:path w="4432935" h="189230">
                  <a:moveTo>
                    <a:pt x="4432566" y="0"/>
                  </a:moveTo>
                  <a:lnTo>
                    <a:pt x="0" y="0"/>
                  </a:lnTo>
                  <a:lnTo>
                    <a:pt x="0" y="138379"/>
                  </a:lnTo>
                  <a:lnTo>
                    <a:pt x="4008" y="158103"/>
                  </a:lnTo>
                  <a:lnTo>
                    <a:pt x="14922" y="174256"/>
                  </a:lnTo>
                  <a:lnTo>
                    <a:pt x="31075" y="185170"/>
                  </a:lnTo>
                  <a:lnTo>
                    <a:pt x="50800" y="189179"/>
                  </a:lnTo>
                  <a:lnTo>
                    <a:pt x="4381766" y="189179"/>
                  </a:lnTo>
                  <a:lnTo>
                    <a:pt x="4401491" y="185170"/>
                  </a:lnTo>
                  <a:lnTo>
                    <a:pt x="4417644" y="174256"/>
                  </a:lnTo>
                  <a:lnTo>
                    <a:pt x="4428558" y="158103"/>
                  </a:lnTo>
                  <a:lnTo>
                    <a:pt x="4432566" y="138379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520309" y="2718612"/>
              <a:ext cx="0" cy="113664"/>
            </a:xfrm>
            <a:custGeom>
              <a:avLst/>
              <a:gdLst/>
              <a:ahLst/>
              <a:cxnLst/>
              <a:rect l="l" t="t" r="r" b="b"/>
              <a:pathLst>
                <a:path h="113664">
                  <a:moveTo>
                    <a:pt x="0" y="11319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520309" y="270591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520309" y="269321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520309" y="268051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25844" y="672950"/>
            <a:ext cx="3519170" cy="215646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100" i="1" spc="-5" dirty="0">
                <a:solidFill>
                  <a:srgbClr val="3333B2"/>
                </a:solidFill>
                <a:latin typeface="Cambria"/>
                <a:cs typeface="Cambria"/>
              </a:rPr>
              <a:t>Basic </a:t>
            </a: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Issue</a:t>
            </a:r>
            <a:endParaRPr sz="110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325"/>
              </a:spcBef>
            </a:pPr>
            <a:r>
              <a:rPr sz="950" spc="40" dirty="0">
                <a:latin typeface="Trebuchet MS"/>
                <a:cs typeface="Trebuchet MS"/>
              </a:rPr>
              <a:t>Words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may</a:t>
            </a:r>
            <a:r>
              <a:rPr sz="950" spc="-15" dirty="0">
                <a:latin typeface="Trebuchet MS"/>
                <a:cs typeface="Trebuchet MS"/>
              </a:rPr>
              <a:t> not </a:t>
            </a:r>
            <a:r>
              <a:rPr sz="950" spc="20" dirty="0">
                <a:latin typeface="Trebuchet MS"/>
                <a:cs typeface="Trebuchet MS"/>
              </a:rPr>
              <a:t>be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basic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context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units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anymore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15"/>
              </a:spcBef>
            </a:pPr>
            <a:r>
              <a:rPr sz="950" spc="35" dirty="0">
                <a:latin typeface="Trebuchet MS"/>
                <a:cs typeface="Trebuchet MS"/>
              </a:rPr>
              <a:t>How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capture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represent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syntactic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information?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215"/>
              </a:spcBef>
            </a:pPr>
            <a:r>
              <a:rPr sz="950" i="1" spc="125" dirty="0">
                <a:latin typeface="Trebuchet MS"/>
                <a:cs typeface="Trebuchet MS"/>
              </a:rPr>
              <a:t>X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i="1" spc="30" dirty="0">
                <a:latin typeface="Trebuchet MS"/>
                <a:cs typeface="Trebuchet MS"/>
              </a:rPr>
              <a:t>solves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i="1" spc="110" dirty="0">
                <a:latin typeface="Trebuchet MS"/>
                <a:cs typeface="Trebuchet MS"/>
              </a:rPr>
              <a:t>Y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i="1" spc="110" dirty="0">
                <a:latin typeface="Trebuchet MS"/>
                <a:cs typeface="Trebuchet MS"/>
              </a:rPr>
              <a:t>Y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i="1" spc="15" dirty="0">
                <a:latin typeface="Trebuchet MS"/>
                <a:cs typeface="Trebuchet MS"/>
              </a:rPr>
              <a:t>is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i="1" spc="15" dirty="0">
                <a:latin typeface="Trebuchet MS"/>
                <a:cs typeface="Trebuchet MS"/>
              </a:rPr>
              <a:t>solved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i="1" spc="5" dirty="0">
                <a:latin typeface="Trebuchet MS"/>
                <a:cs typeface="Trebuchet MS"/>
              </a:rPr>
              <a:t>by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i="1" spc="125" dirty="0">
                <a:latin typeface="Trebuchet MS"/>
                <a:cs typeface="Trebuchet MS"/>
              </a:rPr>
              <a:t>X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An</a:t>
            </a:r>
            <a:r>
              <a:rPr sz="1100" i="1" spc="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Ideal</a:t>
            </a:r>
            <a:r>
              <a:rPr sz="1100" i="1" spc="1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Formalism</a:t>
            </a:r>
            <a:endParaRPr sz="110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350"/>
              </a:spcBef>
            </a:pPr>
            <a:r>
              <a:rPr sz="950" spc="40" dirty="0">
                <a:latin typeface="Trebuchet MS"/>
                <a:cs typeface="Trebuchet MS"/>
              </a:rPr>
              <a:t>Should</a:t>
            </a:r>
            <a:r>
              <a:rPr sz="950" spc="-20" dirty="0">
                <a:latin typeface="Trebuchet MS"/>
                <a:cs typeface="Trebuchet MS"/>
              </a:rPr>
              <a:t> mirror </a:t>
            </a:r>
            <a:r>
              <a:rPr sz="950" spc="10" dirty="0">
                <a:latin typeface="Trebuchet MS"/>
                <a:cs typeface="Trebuchet MS"/>
              </a:rPr>
              <a:t>semantic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relationships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as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close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as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possible</a:t>
            </a:r>
            <a:endParaRPr sz="950">
              <a:latin typeface="Trebuchet MS"/>
              <a:cs typeface="Trebuchet MS"/>
            </a:endParaRPr>
          </a:p>
          <a:p>
            <a:pPr marL="289560" marR="5080">
              <a:lnSpc>
                <a:spcPct val="145100"/>
              </a:lnSpc>
            </a:pPr>
            <a:r>
              <a:rPr sz="950" dirty="0">
                <a:latin typeface="Trebuchet MS"/>
                <a:cs typeface="Trebuchet MS"/>
              </a:rPr>
              <a:t>Incorporate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word-based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information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5" dirty="0">
                <a:latin typeface="Trebuchet MS"/>
                <a:cs typeface="Trebuchet MS"/>
              </a:rPr>
              <a:t> syntactic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analysis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40" dirty="0">
                <a:latin typeface="Trebuchet MS"/>
                <a:cs typeface="Trebuchet MS"/>
              </a:rPr>
              <a:t>Should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be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applicable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different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languages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950" spc="75" dirty="0">
                <a:latin typeface="Trebuchet MS"/>
                <a:cs typeface="Trebuchet MS"/>
              </a:rPr>
              <a:t>Use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Dependency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grammar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framework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355386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9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15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2788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Structured</a:t>
            </a:r>
            <a:r>
              <a:rPr spc="-5" dirty="0"/>
              <a:t> </a:t>
            </a:r>
            <a:r>
              <a:rPr spc="70" dirty="0"/>
              <a:t>DSMs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610476"/>
            <a:ext cx="4483735" cy="453390"/>
            <a:chOff x="87743" y="610476"/>
            <a:chExt cx="4483735" cy="453390"/>
          </a:xfrm>
        </p:grpSpPr>
        <p:sp>
          <p:nvSpPr>
            <p:cNvPr id="4" name="object 4"/>
            <p:cNvSpPr/>
            <p:nvPr/>
          </p:nvSpPr>
          <p:spPr>
            <a:xfrm>
              <a:off x="87743" y="610476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4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783501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961796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949096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654710"/>
              <a:ext cx="50749" cy="30708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827773"/>
              <a:ext cx="4432935" cy="185420"/>
            </a:xfrm>
            <a:custGeom>
              <a:avLst/>
              <a:gdLst/>
              <a:ahLst/>
              <a:cxnLst/>
              <a:rect l="l" t="t" r="r" b="b"/>
              <a:pathLst>
                <a:path w="4432935" h="185419">
                  <a:moveTo>
                    <a:pt x="4432566" y="0"/>
                  </a:moveTo>
                  <a:lnTo>
                    <a:pt x="0" y="0"/>
                  </a:lnTo>
                  <a:lnTo>
                    <a:pt x="0" y="134023"/>
                  </a:lnTo>
                  <a:lnTo>
                    <a:pt x="4008" y="153747"/>
                  </a:lnTo>
                  <a:lnTo>
                    <a:pt x="14922" y="169900"/>
                  </a:lnTo>
                  <a:lnTo>
                    <a:pt x="31075" y="180814"/>
                  </a:lnTo>
                  <a:lnTo>
                    <a:pt x="50800" y="184823"/>
                  </a:lnTo>
                  <a:lnTo>
                    <a:pt x="4381766" y="184823"/>
                  </a:lnTo>
                  <a:lnTo>
                    <a:pt x="4401491" y="180814"/>
                  </a:lnTo>
                  <a:lnTo>
                    <a:pt x="4417644" y="169900"/>
                  </a:lnTo>
                  <a:lnTo>
                    <a:pt x="4428558" y="153747"/>
                  </a:lnTo>
                  <a:lnTo>
                    <a:pt x="4432566" y="134023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692810"/>
              <a:ext cx="0" cy="288290"/>
            </a:xfrm>
            <a:custGeom>
              <a:avLst/>
              <a:gdLst/>
              <a:ahLst/>
              <a:cxnLst/>
              <a:rect l="l" t="t" r="r" b="b"/>
              <a:pathLst>
                <a:path h="288290">
                  <a:moveTo>
                    <a:pt x="0" y="28803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68011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66741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65471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25844" y="539045"/>
            <a:ext cx="2714625" cy="44069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100" i="1" spc="5" dirty="0">
                <a:solidFill>
                  <a:srgbClr val="3333B2"/>
                </a:solidFill>
                <a:latin typeface="Cambria"/>
                <a:cs typeface="Cambria"/>
              </a:rPr>
              <a:t>Using</a:t>
            </a:r>
            <a:r>
              <a:rPr sz="1100" i="1" spc="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Dependency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Structure:</a:t>
            </a:r>
            <a:r>
              <a:rPr sz="1100" i="1" spc="8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How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does</a:t>
            </a:r>
            <a:r>
              <a:rPr sz="1100" i="1" spc="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it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dirty="0">
                <a:solidFill>
                  <a:srgbClr val="3333B2"/>
                </a:solidFill>
                <a:latin typeface="Cambria"/>
                <a:cs typeface="Cambria"/>
              </a:rPr>
              <a:t>help?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950" i="1" spc="30" dirty="0">
                <a:latin typeface="Trebuchet MS"/>
                <a:cs typeface="Trebuchet MS"/>
              </a:rPr>
              <a:t>The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i="1" spc="-5" dirty="0">
                <a:latin typeface="Trebuchet MS"/>
                <a:cs typeface="Trebuchet MS"/>
              </a:rPr>
              <a:t>teacher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15" dirty="0">
                <a:latin typeface="Trebuchet MS"/>
                <a:cs typeface="Trebuchet MS"/>
              </a:rPr>
              <a:t>eats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i="1" spc="45" dirty="0">
                <a:latin typeface="Trebuchet MS"/>
                <a:cs typeface="Trebuchet MS"/>
              </a:rPr>
              <a:t>a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10" dirty="0">
                <a:latin typeface="Trebuchet MS"/>
                <a:cs typeface="Trebuchet MS"/>
              </a:rPr>
              <a:t>red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i="1" spc="-15" dirty="0">
                <a:latin typeface="Trebuchet MS"/>
                <a:cs typeface="Trebuchet MS"/>
              </a:rPr>
              <a:t>apple.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77201" y="1189761"/>
            <a:ext cx="2438400" cy="101600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1597" y="2553538"/>
            <a:ext cx="64757" cy="64757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402932" y="2423027"/>
            <a:ext cx="4023995" cy="61785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950" spc="-60" dirty="0">
                <a:latin typeface="Trebuchet MS"/>
                <a:cs typeface="Trebuchet MS"/>
              </a:rPr>
              <a:t>‘eat’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5" dirty="0">
                <a:latin typeface="Trebuchet MS"/>
                <a:cs typeface="Trebuchet MS"/>
              </a:rPr>
              <a:t> not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legitimate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context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for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60" dirty="0">
                <a:latin typeface="Trebuchet MS"/>
                <a:cs typeface="Trebuchet MS"/>
              </a:rPr>
              <a:t>‘red’.</a:t>
            </a:r>
            <a:endParaRPr sz="950">
              <a:latin typeface="Trebuchet MS"/>
              <a:cs typeface="Trebuchet MS"/>
            </a:endParaRPr>
          </a:p>
          <a:p>
            <a:pPr marL="12700" marR="5080">
              <a:lnSpc>
                <a:spcPct val="118900"/>
              </a:lnSpc>
              <a:spcBef>
                <a:spcPts val="300"/>
              </a:spcBef>
            </a:pPr>
            <a:r>
              <a:rPr sz="950" spc="30" dirty="0">
                <a:latin typeface="Trebuchet MS"/>
                <a:cs typeface="Trebuchet MS"/>
              </a:rPr>
              <a:t>The </a:t>
            </a:r>
            <a:r>
              <a:rPr sz="950" spc="-50" dirty="0">
                <a:latin typeface="Trebuchet MS"/>
                <a:cs typeface="Trebuchet MS"/>
              </a:rPr>
              <a:t>‘object’ </a:t>
            </a:r>
            <a:r>
              <a:rPr sz="950" spc="-20" dirty="0">
                <a:latin typeface="Trebuchet MS"/>
                <a:cs typeface="Trebuchet MS"/>
              </a:rPr>
              <a:t>relation </a:t>
            </a:r>
            <a:r>
              <a:rPr sz="950" spc="5" dirty="0">
                <a:latin typeface="Trebuchet MS"/>
                <a:cs typeface="Trebuchet MS"/>
              </a:rPr>
              <a:t>connecting </a:t>
            </a:r>
            <a:r>
              <a:rPr sz="950" spc="-60" dirty="0">
                <a:latin typeface="Trebuchet MS"/>
                <a:cs typeface="Trebuchet MS"/>
              </a:rPr>
              <a:t>‘eat’ </a:t>
            </a:r>
            <a:r>
              <a:rPr sz="950" spc="30" dirty="0">
                <a:latin typeface="Trebuchet MS"/>
                <a:cs typeface="Trebuchet MS"/>
              </a:rPr>
              <a:t>and </a:t>
            </a:r>
            <a:r>
              <a:rPr sz="950" spc="-35" dirty="0">
                <a:latin typeface="Trebuchet MS"/>
                <a:cs typeface="Trebuchet MS"/>
              </a:rPr>
              <a:t>‘apple’ </a:t>
            </a:r>
            <a:r>
              <a:rPr sz="950" spc="25" dirty="0">
                <a:latin typeface="Trebuchet MS"/>
                <a:cs typeface="Trebuchet MS"/>
              </a:rPr>
              <a:t>is </a:t>
            </a:r>
            <a:r>
              <a:rPr sz="950" spc="-20" dirty="0">
                <a:latin typeface="Trebuchet MS"/>
                <a:cs typeface="Trebuchet MS"/>
              </a:rPr>
              <a:t>treated </a:t>
            </a:r>
            <a:r>
              <a:rPr sz="950" spc="75" dirty="0">
                <a:latin typeface="Trebuchet MS"/>
                <a:cs typeface="Trebuchet MS"/>
              </a:rPr>
              <a:t>as </a:t>
            </a:r>
            <a:r>
              <a:rPr sz="950" spc="45" dirty="0">
                <a:latin typeface="Trebuchet MS"/>
                <a:cs typeface="Trebuchet MS"/>
              </a:rPr>
              <a:t>a </a:t>
            </a:r>
            <a:r>
              <a:rPr sz="950" spc="-35" dirty="0">
                <a:latin typeface="Trebuchet MS"/>
                <a:cs typeface="Trebuchet MS"/>
              </a:rPr>
              <a:t>different 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type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co-occurrence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from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‘modifier’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relation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linking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5" dirty="0">
                <a:latin typeface="Trebuchet MS"/>
                <a:cs typeface="Trebuchet MS"/>
              </a:rPr>
              <a:t>‘red’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‘apple’.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18" name="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1597" y="2763570"/>
            <a:ext cx="64757" cy="64757"/>
          </a:xfrm>
          <a:prstGeom prst="rect">
            <a:avLst/>
          </a:prstGeom>
        </p:spPr>
      </p:pic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317426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10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15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2788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Structured</a:t>
            </a:r>
            <a:r>
              <a:rPr spc="-5" dirty="0"/>
              <a:t> </a:t>
            </a:r>
            <a:r>
              <a:rPr spc="70" dirty="0"/>
              <a:t>DSMs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1273225"/>
            <a:ext cx="4483735" cy="839469"/>
            <a:chOff x="87743" y="1273225"/>
            <a:chExt cx="4483735" cy="839469"/>
          </a:xfrm>
        </p:grpSpPr>
        <p:sp>
          <p:nvSpPr>
            <p:cNvPr id="4" name="object 4"/>
            <p:cNvSpPr/>
            <p:nvPr/>
          </p:nvSpPr>
          <p:spPr>
            <a:xfrm>
              <a:off x="87743" y="1273225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446238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011019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998319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317460"/>
              <a:ext cx="50749" cy="69355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490522"/>
              <a:ext cx="4432935" cy="571500"/>
            </a:xfrm>
            <a:custGeom>
              <a:avLst/>
              <a:gdLst/>
              <a:ahLst/>
              <a:cxnLst/>
              <a:rect l="l" t="t" r="r" b="b"/>
              <a:pathLst>
                <a:path w="4432935" h="571500">
                  <a:moveTo>
                    <a:pt x="4432566" y="0"/>
                  </a:moveTo>
                  <a:lnTo>
                    <a:pt x="0" y="0"/>
                  </a:lnTo>
                  <a:lnTo>
                    <a:pt x="0" y="520496"/>
                  </a:lnTo>
                  <a:lnTo>
                    <a:pt x="4008" y="540221"/>
                  </a:lnTo>
                  <a:lnTo>
                    <a:pt x="14922" y="556374"/>
                  </a:lnTo>
                  <a:lnTo>
                    <a:pt x="31075" y="567288"/>
                  </a:lnTo>
                  <a:lnTo>
                    <a:pt x="50800" y="571296"/>
                  </a:lnTo>
                  <a:lnTo>
                    <a:pt x="4381766" y="571296"/>
                  </a:lnTo>
                  <a:lnTo>
                    <a:pt x="4401491" y="567288"/>
                  </a:lnTo>
                  <a:lnTo>
                    <a:pt x="4417644" y="556374"/>
                  </a:lnTo>
                  <a:lnTo>
                    <a:pt x="4428558" y="540221"/>
                  </a:lnTo>
                  <a:lnTo>
                    <a:pt x="4432566" y="520496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1355559"/>
              <a:ext cx="0" cy="675005"/>
            </a:xfrm>
            <a:custGeom>
              <a:avLst/>
              <a:gdLst/>
              <a:ahLst/>
              <a:cxnLst/>
              <a:rect l="l" t="t" r="r" b="b"/>
              <a:pathLst>
                <a:path h="675005">
                  <a:moveTo>
                    <a:pt x="0" y="67450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34285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33015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31745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540255"/>
              <a:ext cx="64757" cy="64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750288"/>
              <a:ext cx="64757" cy="64757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25844" y="1198579"/>
            <a:ext cx="4309745" cy="82931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Structured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40" dirty="0">
                <a:solidFill>
                  <a:srgbClr val="3333B2"/>
                </a:solidFill>
                <a:latin typeface="Cambria"/>
                <a:cs typeface="Cambria"/>
              </a:rPr>
              <a:t>DSMs:</a:t>
            </a:r>
            <a:r>
              <a:rPr sz="1100" i="1" spc="9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60" dirty="0">
                <a:solidFill>
                  <a:srgbClr val="3333B2"/>
                </a:solidFill>
                <a:latin typeface="Cambria"/>
                <a:cs typeface="Cambria"/>
              </a:rPr>
              <a:t>Words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as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‘legitimate’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contexts</a:t>
            </a:r>
            <a:endParaRPr sz="110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425"/>
              </a:spcBef>
            </a:pPr>
            <a:r>
              <a:rPr sz="950" spc="20" dirty="0">
                <a:latin typeface="Trebuchet MS"/>
                <a:cs typeface="Trebuchet MS"/>
              </a:rPr>
              <a:t>Co-occurrence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statistics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are</a:t>
            </a:r>
            <a:r>
              <a:rPr sz="950" spc="-10" dirty="0">
                <a:latin typeface="Trebuchet MS"/>
                <a:cs typeface="Trebuchet MS"/>
              </a:rPr>
              <a:t> collected </a:t>
            </a:r>
            <a:r>
              <a:rPr sz="950" spc="35" dirty="0">
                <a:latin typeface="Trebuchet MS"/>
                <a:cs typeface="Trebuchet MS"/>
              </a:rPr>
              <a:t>using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parser-extracted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relations.</a:t>
            </a:r>
            <a:endParaRPr sz="950">
              <a:latin typeface="Trebuchet MS"/>
              <a:cs typeface="Trebuchet MS"/>
            </a:endParaRPr>
          </a:p>
          <a:p>
            <a:pPr marL="289560" marR="5080">
              <a:lnSpc>
                <a:spcPct val="118900"/>
              </a:lnSpc>
              <a:spcBef>
                <a:spcPts val="295"/>
              </a:spcBef>
            </a:pPr>
            <a:r>
              <a:rPr sz="950" spc="-20" dirty="0">
                <a:latin typeface="Trebuchet MS"/>
                <a:cs typeface="Trebuchet MS"/>
              </a:rPr>
              <a:t>To</a:t>
            </a:r>
            <a:r>
              <a:rPr sz="950" spc="-15" dirty="0">
                <a:latin typeface="Trebuchet MS"/>
                <a:cs typeface="Trebuchet MS"/>
              </a:rPr>
              <a:t> qualify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as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context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target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item,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must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be</a:t>
            </a:r>
            <a:r>
              <a:rPr sz="950" spc="-10" dirty="0">
                <a:latin typeface="Trebuchet MS"/>
                <a:cs typeface="Trebuchet MS"/>
              </a:rPr>
              <a:t> linked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80" dirty="0">
                <a:latin typeface="Trebuchet MS"/>
                <a:cs typeface="Trebuchet MS"/>
              </a:rPr>
              <a:t>it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by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some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(interesting)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lexico-syntactic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relation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92026" y="3339672"/>
            <a:ext cx="3003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11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15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2788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Structured</a:t>
            </a:r>
            <a:r>
              <a:rPr spc="-5" dirty="0"/>
              <a:t> </a:t>
            </a:r>
            <a:r>
              <a:rPr spc="70" dirty="0"/>
              <a:t>DSMs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652437"/>
            <a:ext cx="4483735" cy="628015"/>
            <a:chOff x="87743" y="652437"/>
            <a:chExt cx="4483735" cy="628015"/>
          </a:xfrm>
        </p:grpSpPr>
        <p:sp>
          <p:nvSpPr>
            <p:cNvPr id="4" name="object 4"/>
            <p:cNvSpPr/>
            <p:nvPr/>
          </p:nvSpPr>
          <p:spPr>
            <a:xfrm>
              <a:off x="87743" y="652437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825449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178699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165999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696671"/>
              <a:ext cx="50749" cy="48202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869734"/>
              <a:ext cx="4432935" cy="360045"/>
            </a:xfrm>
            <a:custGeom>
              <a:avLst/>
              <a:gdLst/>
              <a:ahLst/>
              <a:cxnLst/>
              <a:rect l="l" t="t" r="r" b="b"/>
              <a:pathLst>
                <a:path w="4432935" h="360044">
                  <a:moveTo>
                    <a:pt x="4432566" y="0"/>
                  </a:moveTo>
                  <a:lnTo>
                    <a:pt x="0" y="0"/>
                  </a:lnTo>
                  <a:lnTo>
                    <a:pt x="0" y="308965"/>
                  </a:lnTo>
                  <a:lnTo>
                    <a:pt x="4008" y="328690"/>
                  </a:lnTo>
                  <a:lnTo>
                    <a:pt x="14922" y="344843"/>
                  </a:lnTo>
                  <a:lnTo>
                    <a:pt x="31075" y="355757"/>
                  </a:lnTo>
                  <a:lnTo>
                    <a:pt x="50800" y="359765"/>
                  </a:lnTo>
                  <a:lnTo>
                    <a:pt x="4381766" y="359765"/>
                  </a:lnTo>
                  <a:lnTo>
                    <a:pt x="4401491" y="355757"/>
                  </a:lnTo>
                  <a:lnTo>
                    <a:pt x="4417644" y="344843"/>
                  </a:lnTo>
                  <a:lnTo>
                    <a:pt x="4428558" y="328690"/>
                  </a:lnTo>
                  <a:lnTo>
                    <a:pt x="4432566" y="30896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734771"/>
              <a:ext cx="0" cy="463550"/>
            </a:xfrm>
            <a:custGeom>
              <a:avLst/>
              <a:gdLst/>
              <a:ahLst/>
              <a:cxnLst/>
              <a:rect l="l" t="t" r="r" b="b"/>
              <a:pathLst>
                <a:path h="463550">
                  <a:moveTo>
                    <a:pt x="0" y="46297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72206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70936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69666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25844" y="577790"/>
            <a:ext cx="3982720" cy="61912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Distributional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models,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as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guided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by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dependency</a:t>
            </a:r>
            <a:endParaRPr sz="1100">
              <a:latin typeface="Cambria"/>
              <a:cs typeface="Cambria"/>
            </a:endParaRPr>
          </a:p>
          <a:p>
            <a:pPr marL="12700" marR="5080">
              <a:lnSpc>
                <a:spcPct val="118900"/>
              </a:lnSpc>
              <a:spcBef>
                <a:spcPts val="209"/>
              </a:spcBef>
            </a:pPr>
            <a:r>
              <a:rPr sz="950" spc="25" dirty="0">
                <a:latin typeface="Trebuchet MS"/>
                <a:cs typeface="Trebuchet MS"/>
              </a:rPr>
              <a:t>Ex: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For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sentence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‘</a:t>
            </a:r>
            <a:r>
              <a:rPr sz="950" i="1" spc="-10" dirty="0">
                <a:latin typeface="Trebuchet MS"/>
                <a:cs typeface="Trebuchet MS"/>
              </a:rPr>
              <a:t>This </a:t>
            </a:r>
            <a:r>
              <a:rPr sz="950" i="1" dirty="0">
                <a:latin typeface="Trebuchet MS"/>
                <a:cs typeface="Trebuchet MS"/>
              </a:rPr>
              <a:t>virus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spc="-20" dirty="0">
                <a:latin typeface="Trebuchet MS"/>
                <a:cs typeface="Trebuchet MS"/>
              </a:rPr>
              <a:t>affects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25" dirty="0">
                <a:latin typeface="Trebuchet MS"/>
                <a:cs typeface="Trebuchet MS"/>
              </a:rPr>
              <a:t>the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body’s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spc="15" dirty="0">
                <a:latin typeface="Trebuchet MS"/>
                <a:cs typeface="Trebuchet MS"/>
              </a:rPr>
              <a:t>defense</a:t>
            </a:r>
            <a:r>
              <a:rPr sz="950" i="1" spc="-15" dirty="0">
                <a:latin typeface="Trebuchet MS"/>
                <a:cs typeface="Trebuchet MS"/>
              </a:rPr>
              <a:t> system.</a:t>
            </a:r>
            <a:r>
              <a:rPr sz="950" spc="-15" dirty="0">
                <a:latin typeface="Trebuchet MS"/>
                <a:cs typeface="Trebuchet MS"/>
              </a:rPr>
              <a:t>’,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dependency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parse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is: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8544" y="1292783"/>
            <a:ext cx="3535679" cy="1015999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87743" y="2425293"/>
            <a:ext cx="4483735" cy="619125"/>
            <a:chOff x="87743" y="2425293"/>
            <a:chExt cx="4483735" cy="619125"/>
          </a:xfrm>
        </p:grpSpPr>
        <p:sp>
          <p:nvSpPr>
            <p:cNvPr id="17" name="object 17"/>
            <p:cNvSpPr/>
            <p:nvPr/>
          </p:nvSpPr>
          <p:spPr>
            <a:xfrm>
              <a:off x="87743" y="2425293"/>
              <a:ext cx="4432935" cy="176530"/>
            </a:xfrm>
            <a:custGeom>
              <a:avLst/>
              <a:gdLst/>
              <a:ahLst/>
              <a:cxnLst/>
              <a:rect l="l" t="t" r="r" b="b"/>
              <a:pathLst>
                <a:path w="4432935" h="17653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744" y="2588958"/>
              <a:ext cx="4432566" cy="5060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942209"/>
              <a:ext cx="101599" cy="1016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929509"/>
              <a:ext cx="4381715" cy="1143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20311" y="2469527"/>
              <a:ext cx="50749" cy="472681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87743" y="2633243"/>
              <a:ext cx="4432935" cy="360045"/>
            </a:xfrm>
            <a:custGeom>
              <a:avLst/>
              <a:gdLst/>
              <a:ahLst/>
              <a:cxnLst/>
              <a:rect l="l" t="t" r="r" b="b"/>
              <a:pathLst>
                <a:path w="4432935" h="360044">
                  <a:moveTo>
                    <a:pt x="4432566" y="0"/>
                  </a:moveTo>
                  <a:lnTo>
                    <a:pt x="0" y="0"/>
                  </a:lnTo>
                  <a:lnTo>
                    <a:pt x="0" y="308965"/>
                  </a:lnTo>
                  <a:lnTo>
                    <a:pt x="4008" y="328690"/>
                  </a:lnTo>
                  <a:lnTo>
                    <a:pt x="14922" y="344843"/>
                  </a:lnTo>
                  <a:lnTo>
                    <a:pt x="31075" y="355757"/>
                  </a:lnTo>
                  <a:lnTo>
                    <a:pt x="50800" y="359765"/>
                  </a:lnTo>
                  <a:lnTo>
                    <a:pt x="4381766" y="359765"/>
                  </a:lnTo>
                  <a:lnTo>
                    <a:pt x="4401491" y="355757"/>
                  </a:lnTo>
                  <a:lnTo>
                    <a:pt x="4417644" y="344843"/>
                  </a:lnTo>
                  <a:lnTo>
                    <a:pt x="4428558" y="328690"/>
                  </a:lnTo>
                  <a:lnTo>
                    <a:pt x="4432566" y="30896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2507627"/>
              <a:ext cx="0" cy="454025"/>
            </a:xfrm>
            <a:custGeom>
              <a:avLst/>
              <a:gdLst/>
              <a:ahLst/>
              <a:cxnLst/>
              <a:rect l="l" t="t" r="r" b="b"/>
              <a:pathLst>
                <a:path h="454025">
                  <a:moveTo>
                    <a:pt x="0" y="45363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249493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309" y="248223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20309" y="246953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25844" y="2379393"/>
            <a:ext cx="3863340" cy="58102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100" i="1" spc="-185" dirty="0">
                <a:solidFill>
                  <a:srgbClr val="FF0000"/>
                </a:solidFill>
                <a:latin typeface="Cambria"/>
                <a:cs typeface="Cambria"/>
              </a:rPr>
              <a:t>W</a:t>
            </a:r>
            <a:r>
              <a:rPr sz="1100" i="1" spc="-20" dirty="0">
                <a:solidFill>
                  <a:srgbClr val="FF0000"/>
                </a:solidFill>
                <a:latin typeface="Cambria"/>
                <a:cs typeface="Cambria"/>
              </a:rPr>
              <a:t>o</a:t>
            </a:r>
            <a:r>
              <a:rPr sz="1100" i="1" spc="-65" dirty="0">
                <a:solidFill>
                  <a:srgbClr val="FF0000"/>
                </a:solidFill>
                <a:latin typeface="Cambria"/>
                <a:cs typeface="Cambria"/>
              </a:rPr>
              <a:t>r</a:t>
            </a:r>
            <a:r>
              <a:rPr sz="1100" i="1" spc="-35" dirty="0">
                <a:solidFill>
                  <a:srgbClr val="FF0000"/>
                </a:solidFill>
                <a:latin typeface="Cambria"/>
                <a:cs typeface="Cambria"/>
              </a:rPr>
              <a:t>d</a:t>
            </a:r>
            <a:r>
              <a:rPr sz="1100" i="1" spc="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FF0000"/>
                </a:solidFill>
                <a:latin typeface="Cambria"/>
                <a:cs typeface="Cambria"/>
              </a:rPr>
              <a:t>vecto</a:t>
            </a:r>
            <a:r>
              <a:rPr sz="1100" i="1" spc="-40" dirty="0">
                <a:solidFill>
                  <a:srgbClr val="FF0000"/>
                </a:solidFill>
                <a:latin typeface="Cambria"/>
                <a:cs typeface="Cambria"/>
              </a:rPr>
              <a:t>r</a:t>
            </a:r>
            <a:r>
              <a:rPr sz="1100" i="1" dirty="0">
                <a:solidFill>
                  <a:srgbClr val="FF0000"/>
                </a:solidFill>
                <a:latin typeface="Cambria"/>
                <a:cs typeface="Cambria"/>
              </a:rPr>
              <a:t>s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100" i="1" spc="35" dirty="0">
                <a:latin typeface="Arial"/>
                <a:cs typeface="Arial"/>
              </a:rPr>
              <a:t>&lt;</a:t>
            </a:r>
            <a:r>
              <a:rPr sz="950" spc="35" dirty="0">
                <a:latin typeface="Trebuchet MS"/>
                <a:cs typeface="Trebuchet MS"/>
              </a:rPr>
              <a:t>system,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dobj,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affects</a:t>
            </a:r>
            <a:r>
              <a:rPr sz="1100" i="1" spc="10" dirty="0">
                <a:latin typeface="Arial"/>
                <a:cs typeface="Arial"/>
              </a:rPr>
              <a:t>&gt;</a:t>
            </a:r>
            <a:r>
              <a:rPr sz="1100" i="1" spc="-35" dirty="0">
                <a:latin typeface="Arial"/>
                <a:cs typeface="Arial"/>
              </a:rPr>
              <a:t> </a:t>
            </a:r>
            <a:r>
              <a:rPr sz="950" spc="-80" dirty="0">
                <a:latin typeface="Trebuchet MS"/>
                <a:cs typeface="Trebuchet MS"/>
              </a:rPr>
              <a:t>...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950" spc="20" dirty="0">
                <a:latin typeface="Trebuchet MS"/>
                <a:cs typeface="Trebuchet MS"/>
              </a:rPr>
              <a:t>Corpus-derived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ternary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data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can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also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be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mapped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onto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2-way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matrix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317426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12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15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9925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2-way </a:t>
            </a:r>
            <a:r>
              <a:rPr spc="-30" dirty="0"/>
              <a:t>matrix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1253896"/>
            <a:ext cx="4483735" cy="666115"/>
            <a:chOff x="87743" y="1253896"/>
            <a:chExt cx="4483735" cy="666115"/>
          </a:xfrm>
        </p:grpSpPr>
        <p:sp>
          <p:nvSpPr>
            <p:cNvPr id="4" name="object 4"/>
            <p:cNvSpPr/>
            <p:nvPr/>
          </p:nvSpPr>
          <p:spPr>
            <a:xfrm>
              <a:off x="87743" y="1253896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426908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818119"/>
              <a:ext cx="101599" cy="1015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805419"/>
              <a:ext cx="4381715" cy="1142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298130"/>
              <a:ext cx="50749" cy="51998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471193"/>
              <a:ext cx="4432935" cy="398145"/>
            </a:xfrm>
            <a:custGeom>
              <a:avLst/>
              <a:gdLst/>
              <a:ahLst/>
              <a:cxnLst/>
              <a:rect l="l" t="t" r="r" b="b"/>
              <a:pathLst>
                <a:path w="4432935" h="398144">
                  <a:moveTo>
                    <a:pt x="4432566" y="0"/>
                  </a:moveTo>
                  <a:lnTo>
                    <a:pt x="0" y="0"/>
                  </a:lnTo>
                  <a:lnTo>
                    <a:pt x="0" y="346925"/>
                  </a:lnTo>
                  <a:lnTo>
                    <a:pt x="4008" y="366650"/>
                  </a:lnTo>
                  <a:lnTo>
                    <a:pt x="14922" y="382803"/>
                  </a:lnTo>
                  <a:lnTo>
                    <a:pt x="31075" y="393717"/>
                  </a:lnTo>
                  <a:lnTo>
                    <a:pt x="50800" y="397725"/>
                  </a:lnTo>
                  <a:lnTo>
                    <a:pt x="4381766" y="397725"/>
                  </a:lnTo>
                  <a:lnTo>
                    <a:pt x="4401491" y="393717"/>
                  </a:lnTo>
                  <a:lnTo>
                    <a:pt x="4417644" y="382803"/>
                  </a:lnTo>
                  <a:lnTo>
                    <a:pt x="4428558" y="366650"/>
                  </a:lnTo>
                  <a:lnTo>
                    <a:pt x="4432566" y="34692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1336230"/>
              <a:ext cx="0" cy="501015"/>
            </a:xfrm>
            <a:custGeom>
              <a:avLst/>
              <a:gdLst/>
              <a:ahLst/>
              <a:cxnLst/>
              <a:rect l="l" t="t" r="r" b="b"/>
              <a:pathLst>
                <a:path h="501014">
                  <a:moveTo>
                    <a:pt x="0" y="50093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32352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31082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29812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520926"/>
              <a:ext cx="64757" cy="64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730959"/>
              <a:ext cx="64757" cy="64757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87743" y="2020836"/>
            <a:ext cx="4483735" cy="676910"/>
            <a:chOff x="87743" y="2020836"/>
            <a:chExt cx="4483735" cy="676910"/>
          </a:xfrm>
        </p:grpSpPr>
        <p:sp>
          <p:nvSpPr>
            <p:cNvPr id="17" name="object 17"/>
            <p:cNvSpPr/>
            <p:nvPr/>
          </p:nvSpPr>
          <p:spPr>
            <a:xfrm>
              <a:off x="87743" y="2020836"/>
              <a:ext cx="4432935" cy="176530"/>
            </a:xfrm>
            <a:custGeom>
              <a:avLst/>
              <a:gdLst/>
              <a:ahLst/>
              <a:cxnLst/>
              <a:rect l="l" t="t" r="r" b="b"/>
              <a:pathLst>
                <a:path w="4432935" h="17653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2184501"/>
              <a:ext cx="4432566" cy="5060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8544" y="2595600"/>
              <a:ext cx="101599" cy="10159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582900"/>
              <a:ext cx="4381715" cy="1143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20311" y="2065083"/>
              <a:ext cx="50749" cy="530517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87743" y="2228786"/>
              <a:ext cx="4432935" cy="417830"/>
            </a:xfrm>
            <a:custGeom>
              <a:avLst/>
              <a:gdLst/>
              <a:ahLst/>
              <a:cxnLst/>
              <a:rect l="l" t="t" r="r" b="b"/>
              <a:pathLst>
                <a:path w="4432935" h="417830">
                  <a:moveTo>
                    <a:pt x="4432566" y="0"/>
                  </a:moveTo>
                  <a:lnTo>
                    <a:pt x="0" y="0"/>
                  </a:lnTo>
                  <a:lnTo>
                    <a:pt x="0" y="366814"/>
                  </a:lnTo>
                  <a:lnTo>
                    <a:pt x="4008" y="386538"/>
                  </a:lnTo>
                  <a:lnTo>
                    <a:pt x="14922" y="402691"/>
                  </a:lnTo>
                  <a:lnTo>
                    <a:pt x="31075" y="413605"/>
                  </a:lnTo>
                  <a:lnTo>
                    <a:pt x="50800" y="417614"/>
                  </a:lnTo>
                  <a:lnTo>
                    <a:pt x="4381766" y="417614"/>
                  </a:lnTo>
                  <a:lnTo>
                    <a:pt x="4401491" y="413605"/>
                  </a:lnTo>
                  <a:lnTo>
                    <a:pt x="4417644" y="402691"/>
                  </a:lnTo>
                  <a:lnTo>
                    <a:pt x="4428558" y="386538"/>
                  </a:lnTo>
                  <a:lnTo>
                    <a:pt x="4432566" y="366814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2103170"/>
              <a:ext cx="0" cy="511809"/>
            </a:xfrm>
            <a:custGeom>
              <a:avLst/>
              <a:gdLst/>
              <a:ahLst/>
              <a:cxnLst/>
              <a:rect l="l" t="t" r="r" b="b"/>
              <a:pathLst>
                <a:path h="511810">
                  <a:moveTo>
                    <a:pt x="0" y="51147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209046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309" y="207776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20309" y="206506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1597" y="2290025"/>
              <a:ext cx="64757" cy="6475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1597" y="2500058"/>
              <a:ext cx="64757" cy="64757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25844" y="803059"/>
            <a:ext cx="3622040" cy="1805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35" dirty="0">
                <a:latin typeface="Arial"/>
                <a:cs typeface="Arial"/>
              </a:rPr>
              <a:t>&lt;</a:t>
            </a:r>
            <a:r>
              <a:rPr sz="950" spc="35" dirty="0">
                <a:latin typeface="Trebuchet MS"/>
                <a:cs typeface="Trebuchet MS"/>
              </a:rPr>
              <a:t>system,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dobj,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affects</a:t>
            </a:r>
            <a:r>
              <a:rPr sz="1100" i="1" spc="10" dirty="0">
                <a:latin typeface="Arial"/>
                <a:cs typeface="Arial"/>
              </a:rPr>
              <a:t>&gt;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i="1" spc="25" dirty="0">
                <a:latin typeface="Arial"/>
                <a:cs typeface="Arial"/>
              </a:rPr>
              <a:t>&lt;</a:t>
            </a:r>
            <a:r>
              <a:rPr sz="950" spc="25" dirty="0">
                <a:latin typeface="Trebuchet MS"/>
                <a:cs typeface="Trebuchet MS"/>
              </a:rPr>
              <a:t>virus,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nsubj,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affects</a:t>
            </a:r>
            <a:r>
              <a:rPr sz="1100" i="1" spc="10" dirty="0">
                <a:latin typeface="Arial"/>
                <a:cs typeface="Arial"/>
              </a:rPr>
              <a:t>&gt;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The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dependency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information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can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be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dropped</a:t>
            </a:r>
            <a:endParaRPr sz="110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270"/>
              </a:spcBef>
            </a:pPr>
            <a:r>
              <a:rPr sz="1100" i="1" spc="35" dirty="0">
                <a:latin typeface="Arial"/>
                <a:cs typeface="Arial"/>
              </a:rPr>
              <a:t>&lt;</a:t>
            </a:r>
            <a:r>
              <a:rPr sz="950" spc="35" dirty="0">
                <a:latin typeface="Trebuchet MS"/>
                <a:cs typeface="Trebuchet MS"/>
              </a:rPr>
              <a:t>system,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dobj,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affects</a:t>
            </a:r>
            <a:r>
              <a:rPr sz="1100" i="1" spc="10" dirty="0">
                <a:latin typeface="Arial"/>
                <a:cs typeface="Arial"/>
              </a:rPr>
              <a:t>&gt;</a:t>
            </a:r>
            <a:r>
              <a:rPr sz="1100" i="1" spc="-25" dirty="0">
                <a:latin typeface="Arial"/>
                <a:cs typeface="Arial"/>
              </a:rPr>
              <a:t> </a:t>
            </a:r>
            <a:r>
              <a:rPr sz="1100" spc="135" dirty="0">
                <a:latin typeface="Cambria"/>
                <a:cs typeface="Cambria"/>
              </a:rPr>
              <a:t>⇒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i="1" spc="35" dirty="0">
                <a:latin typeface="Arial"/>
                <a:cs typeface="Arial"/>
              </a:rPr>
              <a:t>&lt;</a:t>
            </a:r>
            <a:r>
              <a:rPr sz="950" spc="35" dirty="0">
                <a:latin typeface="Trebuchet MS"/>
                <a:cs typeface="Trebuchet MS"/>
              </a:rPr>
              <a:t>system,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affects</a:t>
            </a:r>
            <a:r>
              <a:rPr sz="1100" i="1" spc="10" dirty="0">
                <a:latin typeface="Arial"/>
                <a:cs typeface="Arial"/>
              </a:rPr>
              <a:t>&gt;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sz="1100" i="1" spc="25" dirty="0">
                <a:latin typeface="Arial"/>
                <a:cs typeface="Arial"/>
              </a:rPr>
              <a:t>&lt;</a:t>
            </a:r>
            <a:r>
              <a:rPr sz="950" spc="25" dirty="0">
                <a:latin typeface="Trebuchet MS"/>
                <a:cs typeface="Trebuchet MS"/>
              </a:rPr>
              <a:t>virus,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nsubj,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affects</a:t>
            </a:r>
            <a:r>
              <a:rPr sz="1100" i="1" spc="10" dirty="0">
                <a:latin typeface="Arial"/>
                <a:cs typeface="Arial"/>
              </a:rPr>
              <a:t>&gt;</a:t>
            </a:r>
            <a:r>
              <a:rPr sz="1100" i="1" spc="-35" dirty="0">
                <a:latin typeface="Arial"/>
                <a:cs typeface="Arial"/>
              </a:rPr>
              <a:t> </a:t>
            </a:r>
            <a:r>
              <a:rPr sz="1100" spc="135" dirty="0">
                <a:latin typeface="Cambria"/>
                <a:cs typeface="Cambria"/>
              </a:rPr>
              <a:t>⇒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i="1" spc="25" dirty="0">
                <a:latin typeface="Arial"/>
                <a:cs typeface="Arial"/>
              </a:rPr>
              <a:t>&lt;</a:t>
            </a:r>
            <a:r>
              <a:rPr sz="950" spc="25" dirty="0">
                <a:latin typeface="Trebuchet MS"/>
                <a:cs typeface="Trebuchet MS"/>
              </a:rPr>
              <a:t>virus,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affects</a:t>
            </a:r>
            <a:r>
              <a:rPr sz="1100" i="1" spc="10" dirty="0">
                <a:latin typeface="Arial"/>
                <a:cs typeface="Arial"/>
              </a:rPr>
              <a:t>&gt;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Link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and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one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50" dirty="0">
                <a:solidFill>
                  <a:srgbClr val="3333B2"/>
                </a:solidFill>
                <a:latin typeface="Cambria"/>
                <a:cs typeface="Cambria"/>
              </a:rPr>
              <a:t>word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can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be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concatenated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and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50" dirty="0">
                <a:solidFill>
                  <a:srgbClr val="3333B2"/>
                </a:solidFill>
                <a:latin typeface="Cambria"/>
                <a:cs typeface="Cambria"/>
              </a:rPr>
              <a:t>treated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as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attributes</a:t>
            </a:r>
            <a:endParaRPr sz="1100">
              <a:latin typeface="Cambria"/>
              <a:cs typeface="Cambria"/>
            </a:endParaRPr>
          </a:p>
          <a:p>
            <a:pPr marL="289560" marR="1616710">
              <a:lnSpc>
                <a:spcPts val="1650"/>
              </a:lnSpc>
              <a:spcBef>
                <a:spcPts val="65"/>
              </a:spcBef>
            </a:pPr>
            <a:r>
              <a:rPr sz="950" i="1" spc="10" dirty="0">
                <a:latin typeface="Trebuchet MS"/>
                <a:cs typeface="Trebuchet MS"/>
              </a:rPr>
              <a:t>virus</a:t>
            </a:r>
            <a:r>
              <a:rPr sz="950" spc="10" dirty="0">
                <a:latin typeface="Trebuchet MS"/>
                <a:cs typeface="Trebuchet MS"/>
              </a:rPr>
              <a:t>=</a:t>
            </a:r>
            <a:r>
              <a:rPr sz="1100" spc="10" dirty="0">
                <a:latin typeface="Cambria"/>
                <a:cs typeface="Cambria"/>
              </a:rPr>
              <a:t>{</a:t>
            </a:r>
            <a:r>
              <a:rPr sz="950" spc="10" dirty="0">
                <a:latin typeface="Trebuchet MS"/>
                <a:cs typeface="Trebuchet MS"/>
              </a:rPr>
              <a:t>nsubj-affects:0.05,</a:t>
            </a:r>
            <a:r>
              <a:rPr sz="1100" i="1" spc="10" dirty="0">
                <a:latin typeface="Arial"/>
                <a:cs typeface="Arial"/>
              </a:rPr>
              <a:t>...</a:t>
            </a:r>
            <a:r>
              <a:rPr sz="1100" spc="10" dirty="0">
                <a:latin typeface="Cambria"/>
                <a:cs typeface="Cambria"/>
              </a:rPr>
              <a:t>}</a:t>
            </a:r>
            <a:r>
              <a:rPr sz="950" spc="10" dirty="0">
                <a:latin typeface="Trebuchet MS"/>
                <a:cs typeface="Trebuchet MS"/>
              </a:rPr>
              <a:t>,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950" i="1" spc="25" dirty="0">
                <a:latin typeface="Trebuchet MS"/>
                <a:cs typeface="Trebuchet MS"/>
              </a:rPr>
              <a:t>syste</a:t>
            </a:r>
            <a:r>
              <a:rPr sz="950" i="1" spc="60" dirty="0">
                <a:latin typeface="Trebuchet MS"/>
                <a:cs typeface="Trebuchet MS"/>
              </a:rPr>
              <a:t>m</a:t>
            </a:r>
            <a:r>
              <a:rPr sz="950" spc="75" dirty="0">
                <a:latin typeface="Trebuchet MS"/>
                <a:cs typeface="Trebuchet MS"/>
              </a:rPr>
              <a:t>=</a:t>
            </a:r>
            <a:r>
              <a:rPr sz="1100" spc="114" dirty="0">
                <a:latin typeface="Cambria"/>
                <a:cs typeface="Cambria"/>
              </a:rPr>
              <a:t>{</a:t>
            </a:r>
            <a:r>
              <a:rPr sz="950" spc="-25" dirty="0">
                <a:latin typeface="Trebuchet MS"/>
                <a:cs typeface="Trebuchet MS"/>
              </a:rPr>
              <a:t>dobj-af</a:t>
            </a:r>
            <a:r>
              <a:rPr sz="950" spc="-50" dirty="0">
                <a:latin typeface="Trebuchet MS"/>
                <a:cs typeface="Trebuchet MS"/>
              </a:rPr>
              <a:t>f</a:t>
            </a:r>
            <a:r>
              <a:rPr sz="950" spc="-5" dirty="0">
                <a:latin typeface="Trebuchet MS"/>
                <a:cs typeface="Trebuchet MS"/>
              </a:rPr>
              <a:t>ects:0.03,</a:t>
            </a:r>
            <a:r>
              <a:rPr sz="1100" i="1" spc="114" dirty="0">
                <a:latin typeface="Arial"/>
                <a:cs typeface="Arial"/>
              </a:rPr>
              <a:t>..</a:t>
            </a:r>
            <a:r>
              <a:rPr sz="1100" i="1" spc="-10" dirty="0">
                <a:latin typeface="Arial"/>
                <a:cs typeface="Arial"/>
              </a:rPr>
              <a:t>.</a:t>
            </a:r>
            <a:r>
              <a:rPr sz="1100" spc="114" dirty="0">
                <a:latin typeface="Cambria"/>
                <a:cs typeface="Cambria"/>
              </a:rPr>
              <a:t>}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317426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13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15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329437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Structured</a:t>
            </a:r>
            <a:r>
              <a:rPr spc="40" dirty="0"/>
              <a:t> </a:t>
            </a:r>
            <a:r>
              <a:rPr spc="70" dirty="0"/>
              <a:t>DSMs</a:t>
            </a:r>
            <a:r>
              <a:rPr spc="45" dirty="0"/>
              <a:t> </a:t>
            </a:r>
            <a:r>
              <a:rPr spc="-5" dirty="0"/>
              <a:t>for</a:t>
            </a:r>
            <a:r>
              <a:rPr spc="45" dirty="0"/>
              <a:t> </a:t>
            </a:r>
            <a:r>
              <a:rPr dirty="0"/>
              <a:t>Selectional</a:t>
            </a:r>
            <a:r>
              <a:rPr spc="45" dirty="0"/>
              <a:t> </a:t>
            </a:r>
            <a:r>
              <a:rPr spc="-5" dirty="0"/>
              <a:t>Preferences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871880"/>
            <a:ext cx="4483735" cy="1842770"/>
            <a:chOff x="87743" y="871880"/>
            <a:chExt cx="4483735" cy="1842770"/>
          </a:xfrm>
        </p:grpSpPr>
        <p:sp>
          <p:nvSpPr>
            <p:cNvPr id="4" name="object 4"/>
            <p:cNvSpPr/>
            <p:nvPr/>
          </p:nvSpPr>
          <p:spPr>
            <a:xfrm>
              <a:off x="87743" y="871880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044892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613037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600337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916114"/>
              <a:ext cx="50749" cy="169692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089152"/>
              <a:ext cx="4432935" cy="1574800"/>
            </a:xfrm>
            <a:custGeom>
              <a:avLst/>
              <a:gdLst/>
              <a:ahLst/>
              <a:cxnLst/>
              <a:rect l="l" t="t" r="r" b="b"/>
              <a:pathLst>
                <a:path w="4432935" h="1574800">
                  <a:moveTo>
                    <a:pt x="4432566" y="0"/>
                  </a:moveTo>
                  <a:lnTo>
                    <a:pt x="0" y="0"/>
                  </a:lnTo>
                  <a:lnTo>
                    <a:pt x="0" y="1523885"/>
                  </a:lnTo>
                  <a:lnTo>
                    <a:pt x="4008" y="1543610"/>
                  </a:lnTo>
                  <a:lnTo>
                    <a:pt x="14922" y="1559763"/>
                  </a:lnTo>
                  <a:lnTo>
                    <a:pt x="31075" y="1570677"/>
                  </a:lnTo>
                  <a:lnTo>
                    <a:pt x="50800" y="1574685"/>
                  </a:lnTo>
                  <a:lnTo>
                    <a:pt x="4381766" y="1574685"/>
                  </a:lnTo>
                  <a:lnTo>
                    <a:pt x="4401491" y="1570677"/>
                  </a:lnTo>
                  <a:lnTo>
                    <a:pt x="4417644" y="1559763"/>
                  </a:lnTo>
                  <a:lnTo>
                    <a:pt x="4428558" y="1543610"/>
                  </a:lnTo>
                  <a:lnTo>
                    <a:pt x="4432566" y="152388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954189"/>
              <a:ext cx="0" cy="1678305"/>
            </a:xfrm>
            <a:custGeom>
              <a:avLst/>
              <a:gdLst/>
              <a:ahLst/>
              <a:cxnLst/>
              <a:rect l="l" t="t" r="r" b="b"/>
              <a:pathLst>
                <a:path h="1678305">
                  <a:moveTo>
                    <a:pt x="0" y="167789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94149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92879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91609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518475"/>
              <a:ext cx="64757" cy="64757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25844" y="797233"/>
            <a:ext cx="4222750" cy="975994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Selectional</a:t>
            </a:r>
            <a:r>
              <a:rPr sz="1100" i="1" spc="1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Preferences</a:t>
            </a:r>
            <a:r>
              <a:rPr sz="1100" i="1" spc="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for</a:t>
            </a:r>
            <a:r>
              <a:rPr sz="1100" i="1" spc="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Verbs</a:t>
            </a:r>
            <a:endParaRPr sz="1100">
              <a:latin typeface="Cambria"/>
              <a:cs typeface="Cambria"/>
            </a:endParaRPr>
          </a:p>
          <a:p>
            <a:pPr marL="12700" marR="5080">
              <a:lnSpc>
                <a:spcPct val="104900"/>
              </a:lnSpc>
              <a:spcBef>
                <a:spcPts val="370"/>
              </a:spcBef>
            </a:pPr>
            <a:r>
              <a:rPr sz="950" spc="45" dirty="0">
                <a:latin typeface="Trebuchet MS"/>
                <a:cs typeface="Trebuchet MS"/>
              </a:rPr>
              <a:t>Most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verbs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prefer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arguments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particular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type.</a:t>
            </a:r>
            <a:r>
              <a:rPr sz="950" spc="6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This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regularity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known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as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selectional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preference.</a:t>
            </a:r>
            <a:endParaRPr sz="950">
              <a:latin typeface="Trebuchet MS"/>
              <a:cs typeface="Trebuchet MS"/>
            </a:endParaRPr>
          </a:p>
          <a:p>
            <a:pPr marL="289560" marR="143510">
              <a:lnSpc>
                <a:spcPct val="110700"/>
              </a:lnSpc>
              <a:spcBef>
                <a:spcPts val="585"/>
              </a:spcBef>
            </a:pPr>
            <a:r>
              <a:rPr sz="900" spc="-5" dirty="0">
                <a:latin typeface="Trebuchet MS"/>
                <a:cs typeface="Trebuchet MS"/>
              </a:rPr>
              <a:t>From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25" dirty="0">
                <a:latin typeface="Trebuchet MS"/>
                <a:cs typeface="Trebuchet MS"/>
              </a:rPr>
              <a:t>a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10" dirty="0">
                <a:latin typeface="Trebuchet MS"/>
                <a:cs typeface="Trebuchet MS"/>
              </a:rPr>
              <a:t>parsed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corpus,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5" dirty="0">
                <a:latin typeface="Trebuchet MS"/>
                <a:cs typeface="Trebuchet MS"/>
              </a:rPr>
              <a:t>noun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vectors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are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calculated </a:t>
            </a:r>
            <a:r>
              <a:rPr sz="900" spc="50" dirty="0">
                <a:latin typeface="Trebuchet MS"/>
                <a:cs typeface="Trebuchet MS"/>
              </a:rPr>
              <a:t>as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15" dirty="0">
                <a:latin typeface="Trebuchet MS"/>
                <a:cs typeface="Trebuchet MS"/>
              </a:rPr>
              <a:t>shown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50" dirty="0">
                <a:latin typeface="Trebuchet MS"/>
                <a:cs typeface="Trebuchet MS"/>
              </a:rPr>
              <a:t>for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40" dirty="0">
                <a:latin typeface="Trebuchet MS"/>
                <a:cs typeface="Trebuchet MS"/>
              </a:rPr>
              <a:t>‘virus’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5" dirty="0">
                <a:latin typeface="Trebuchet MS"/>
                <a:cs typeface="Trebuchet MS"/>
              </a:rPr>
              <a:t>and </a:t>
            </a:r>
            <a:r>
              <a:rPr sz="900" spc="-254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‘system’.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36004" y="1847596"/>
            <a:ext cx="4225925" cy="314325"/>
            <a:chOff x="136004" y="1847596"/>
            <a:chExt cx="4225925" cy="314325"/>
          </a:xfrm>
        </p:grpSpPr>
        <p:sp>
          <p:nvSpPr>
            <p:cNvPr id="17" name="object 17"/>
            <p:cNvSpPr/>
            <p:nvPr/>
          </p:nvSpPr>
          <p:spPr>
            <a:xfrm>
              <a:off x="781532" y="1850136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8544" y="2004491"/>
              <a:ext cx="4220845" cy="0"/>
            </a:xfrm>
            <a:custGeom>
              <a:avLst/>
              <a:gdLst/>
              <a:ahLst/>
              <a:cxnLst/>
              <a:rect l="l" t="t" r="r" b="b"/>
              <a:pathLst>
                <a:path w="4220845">
                  <a:moveTo>
                    <a:pt x="0" y="0"/>
                  </a:moveTo>
                  <a:lnTo>
                    <a:pt x="42207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81532" y="2007031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47267" y="1809612"/>
            <a:ext cx="471805" cy="339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6210" marR="5080" indent="-144145">
              <a:lnSpc>
                <a:spcPct val="114399"/>
              </a:lnSpc>
              <a:spcBef>
                <a:spcPts val="100"/>
              </a:spcBef>
            </a:pPr>
            <a:r>
              <a:rPr sz="900" spc="-30" dirty="0">
                <a:latin typeface="Trebuchet MS"/>
                <a:cs typeface="Trebuchet MS"/>
              </a:rPr>
              <a:t>obj-car</a:t>
            </a:r>
            <a:r>
              <a:rPr sz="900" dirty="0">
                <a:latin typeface="Trebuchet MS"/>
                <a:cs typeface="Trebuchet MS"/>
              </a:rPr>
              <a:t>ry  </a:t>
            </a:r>
            <a:r>
              <a:rPr sz="900" spc="-10" dirty="0">
                <a:latin typeface="Trebuchet MS"/>
                <a:cs typeface="Trebuchet MS"/>
              </a:rPr>
              <a:t>0.1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45319" y="1809612"/>
            <a:ext cx="396875" cy="339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745" marR="5080" indent="-106680">
              <a:lnSpc>
                <a:spcPct val="114399"/>
              </a:lnSpc>
              <a:spcBef>
                <a:spcPts val="100"/>
              </a:spcBef>
            </a:pPr>
            <a:r>
              <a:rPr sz="900" spc="-30" dirty="0">
                <a:latin typeface="Trebuchet MS"/>
                <a:cs typeface="Trebuchet MS"/>
              </a:rPr>
              <a:t>obj-</a:t>
            </a:r>
            <a:r>
              <a:rPr sz="900" spc="-60" dirty="0">
                <a:latin typeface="Trebuchet MS"/>
                <a:cs typeface="Trebuchet MS"/>
              </a:rPr>
              <a:t>b</a:t>
            </a:r>
            <a:r>
              <a:rPr sz="900" dirty="0">
                <a:latin typeface="Trebuchet MS"/>
                <a:cs typeface="Trebuchet MS"/>
              </a:rPr>
              <a:t>uy  </a:t>
            </a:r>
            <a:r>
              <a:rPr sz="900" spc="-10" dirty="0">
                <a:latin typeface="Trebuchet MS"/>
                <a:cs typeface="Trebuchet MS"/>
              </a:rPr>
              <a:t>0.4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68316" y="1809612"/>
            <a:ext cx="461009" cy="339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1130" marR="5080" indent="-139065">
              <a:lnSpc>
                <a:spcPct val="114399"/>
              </a:lnSpc>
              <a:spcBef>
                <a:spcPts val="100"/>
              </a:spcBef>
            </a:pPr>
            <a:r>
              <a:rPr sz="900" spc="-40" dirty="0">
                <a:latin typeface="Trebuchet MS"/>
                <a:cs typeface="Trebuchet MS"/>
              </a:rPr>
              <a:t>obj-d</a:t>
            </a:r>
            <a:r>
              <a:rPr sz="900" spc="-20" dirty="0">
                <a:latin typeface="Trebuchet MS"/>
                <a:cs typeface="Trebuchet MS"/>
              </a:rPr>
              <a:t>ri</a:t>
            </a:r>
            <a:r>
              <a:rPr sz="900" spc="-60" dirty="0">
                <a:latin typeface="Trebuchet MS"/>
                <a:cs typeface="Trebuchet MS"/>
              </a:rPr>
              <a:t>v</a:t>
            </a:r>
            <a:r>
              <a:rPr sz="900" spc="5" dirty="0">
                <a:latin typeface="Trebuchet MS"/>
                <a:cs typeface="Trebuchet MS"/>
              </a:rPr>
              <a:t>e  </a:t>
            </a:r>
            <a:r>
              <a:rPr sz="900" spc="-10" dirty="0">
                <a:latin typeface="Trebuchet MS"/>
                <a:cs typeface="Trebuchet MS"/>
              </a:rPr>
              <a:t>0.8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555534" y="1809612"/>
            <a:ext cx="374015" cy="339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565" marR="5080" indent="-63500">
              <a:lnSpc>
                <a:spcPct val="114399"/>
              </a:lnSpc>
              <a:spcBef>
                <a:spcPts val="100"/>
              </a:spcBef>
            </a:pPr>
            <a:r>
              <a:rPr sz="900" spc="-30" dirty="0">
                <a:latin typeface="Trebuchet MS"/>
                <a:cs typeface="Trebuchet MS"/>
              </a:rPr>
              <a:t>obj-eat  </a:t>
            </a:r>
            <a:r>
              <a:rPr sz="900" spc="-5" dirty="0">
                <a:latin typeface="Trebuchet MS"/>
                <a:cs typeface="Trebuchet MS"/>
              </a:rPr>
              <a:t>0.02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78992" y="2156320"/>
            <a:ext cx="5080" cy="309245"/>
            <a:chOff x="778992" y="2156320"/>
            <a:chExt cx="5080" cy="309245"/>
          </a:xfrm>
        </p:grpSpPr>
        <p:sp>
          <p:nvSpPr>
            <p:cNvPr id="25" name="object 25"/>
            <p:cNvSpPr/>
            <p:nvPr/>
          </p:nvSpPr>
          <p:spPr>
            <a:xfrm>
              <a:off x="781532" y="2158860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81532" y="2310688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01764" y="1971550"/>
            <a:ext cx="51435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700"/>
              </a:lnSpc>
              <a:spcBef>
                <a:spcPts val="100"/>
              </a:spcBef>
            </a:pPr>
            <a:r>
              <a:rPr sz="900" spc="-10" dirty="0">
                <a:latin typeface="Trebuchet MS"/>
                <a:cs typeface="Trebuchet MS"/>
              </a:rPr>
              <a:t>car </a:t>
            </a:r>
            <a:r>
              <a:rPr sz="900" spc="-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v</a:t>
            </a:r>
            <a:r>
              <a:rPr sz="900" spc="-5" dirty="0">
                <a:latin typeface="Trebuchet MS"/>
                <a:cs typeface="Trebuchet MS"/>
              </a:rPr>
              <a:t>egeta</a:t>
            </a:r>
            <a:r>
              <a:rPr sz="900" spc="-25" dirty="0">
                <a:latin typeface="Trebuchet MS"/>
                <a:cs typeface="Trebuchet MS"/>
              </a:rPr>
              <a:t>b</a:t>
            </a:r>
            <a:r>
              <a:rPr sz="900" spc="-30" dirty="0">
                <a:latin typeface="Trebuchet MS"/>
                <a:cs typeface="Trebuchet MS"/>
              </a:rPr>
              <a:t>le  </a:t>
            </a:r>
            <a:r>
              <a:rPr sz="900" spc="-20" dirty="0">
                <a:latin typeface="Trebuchet MS"/>
                <a:cs typeface="Trebuchet MS"/>
              </a:rPr>
              <a:t>biscuit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-10" dirty="0">
                <a:latin typeface="Cambria"/>
                <a:cs typeface="Cambria"/>
              </a:rPr>
              <a:t>·</a:t>
            </a:r>
            <a:r>
              <a:rPr sz="1000" spc="-110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·</a:t>
            </a:r>
            <a:r>
              <a:rPr sz="1000" spc="-110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·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81532" y="2462517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991260" y="2123366"/>
            <a:ext cx="184150" cy="48387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10" dirty="0">
                <a:latin typeface="Trebuchet MS"/>
                <a:cs typeface="Trebuchet MS"/>
              </a:rPr>
              <a:t>0.3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spc="-10" dirty="0">
                <a:latin typeface="Trebuchet MS"/>
                <a:cs typeface="Trebuchet MS"/>
              </a:rPr>
              <a:t>0.4</a:t>
            </a:r>
            <a:endParaRPr sz="900">
              <a:latin typeface="Trebuchet MS"/>
              <a:cs typeface="Trebuchet MS"/>
            </a:endParaRPr>
          </a:p>
          <a:p>
            <a:pPr marL="24765">
              <a:lnSpc>
                <a:spcPct val="100000"/>
              </a:lnSpc>
              <a:spcBef>
                <a:spcPts val="15"/>
              </a:spcBef>
            </a:pPr>
            <a:r>
              <a:rPr sz="1000" i="1" spc="-5" dirty="0">
                <a:latin typeface="Arial"/>
                <a:cs typeface="Arial"/>
              </a:rPr>
              <a:t>.</a:t>
            </a:r>
            <a:r>
              <a:rPr sz="1000" i="1" spc="-170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.</a:t>
            </a:r>
            <a:r>
              <a:rPr sz="1000" i="1" spc="-170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551736" y="2123366"/>
            <a:ext cx="184150" cy="48387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10" dirty="0">
                <a:latin typeface="Trebuchet MS"/>
                <a:cs typeface="Trebuchet MS"/>
              </a:rPr>
              <a:t>0.5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spc="-10" dirty="0">
                <a:latin typeface="Trebuchet MS"/>
                <a:cs typeface="Trebuchet MS"/>
              </a:rPr>
              <a:t>0.4</a:t>
            </a:r>
            <a:endParaRPr sz="900">
              <a:latin typeface="Trebuchet MS"/>
              <a:cs typeface="Trebuchet MS"/>
            </a:endParaRPr>
          </a:p>
          <a:p>
            <a:pPr marL="24765">
              <a:lnSpc>
                <a:spcPct val="100000"/>
              </a:lnSpc>
              <a:spcBef>
                <a:spcPts val="15"/>
              </a:spcBef>
            </a:pPr>
            <a:r>
              <a:rPr sz="1000" i="1" spc="-5" dirty="0">
                <a:latin typeface="Arial"/>
                <a:cs typeface="Arial"/>
              </a:rPr>
              <a:t>.</a:t>
            </a:r>
            <a:r>
              <a:rPr sz="1000" i="1" spc="-170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.</a:t>
            </a:r>
            <a:r>
              <a:rPr sz="1000" i="1" spc="-170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119504" y="2123366"/>
            <a:ext cx="158750" cy="48387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15"/>
              </a:spcBef>
            </a:pPr>
            <a:r>
              <a:rPr sz="900" spc="25" dirty="0">
                <a:latin typeface="Trebuchet MS"/>
                <a:cs typeface="Trebuchet MS"/>
              </a:rPr>
              <a:t>0</a:t>
            </a:r>
            <a:endParaRPr sz="900">
              <a:latin typeface="Trebuchet MS"/>
              <a:cs typeface="Trebuchet MS"/>
            </a:endParaRPr>
          </a:p>
          <a:p>
            <a:pPr marL="46990">
              <a:lnSpc>
                <a:spcPct val="100000"/>
              </a:lnSpc>
              <a:spcBef>
                <a:spcPts val="114"/>
              </a:spcBef>
            </a:pPr>
            <a:r>
              <a:rPr sz="900" spc="25" dirty="0">
                <a:latin typeface="Trebuchet MS"/>
                <a:cs typeface="Trebuchet MS"/>
              </a:rPr>
              <a:t>0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i="1" spc="-5" dirty="0">
                <a:latin typeface="Arial"/>
                <a:cs typeface="Arial"/>
              </a:rPr>
              <a:t>.</a:t>
            </a:r>
            <a:r>
              <a:rPr sz="1000" i="1" spc="-170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.</a:t>
            </a:r>
            <a:r>
              <a:rPr sz="1000" i="1" spc="-170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650451" y="2123366"/>
            <a:ext cx="184150" cy="48387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10" dirty="0">
                <a:latin typeface="Trebuchet MS"/>
                <a:cs typeface="Trebuchet MS"/>
              </a:rPr>
              <a:t>0.6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spc="-10" dirty="0">
                <a:latin typeface="Trebuchet MS"/>
                <a:cs typeface="Trebuchet MS"/>
              </a:rPr>
              <a:t>0.5</a:t>
            </a:r>
            <a:endParaRPr sz="900">
              <a:latin typeface="Trebuchet MS"/>
              <a:cs typeface="Trebuchet MS"/>
            </a:endParaRPr>
          </a:p>
          <a:p>
            <a:pPr marL="24765">
              <a:lnSpc>
                <a:spcPct val="100000"/>
              </a:lnSpc>
              <a:spcBef>
                <a:spcPts val="15"/>
              </a:spcBef>
            </a:pPr>
            <a:r>
              <a:rPr sz="1000" i="1" spc="-5" dirty="0">
                <a:latin typeface="Arial"/>
                <a:cs typeface="Arial"/>
              </a:rPr>
              <a:t>.</a:t>
            </a:r>
            <a:r>
              <a:rPr sz="1000" i="1" spc="-170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.</a:t>
            </a:r>
            <a:r>
              <a:rPr sz="1000" i="1" spc="-170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197815" y="2123366"/>
            <a:ext cx="184150" cy="48387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10" dirty="0">
                <a:latin typeface="Trebuchet MS"/>
                <a:cs typeface="Trebuchet MS"/>
              </a:rPr>
              <a:t>0.3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spc="-10" dirty="0">
                <a:latin typeface="Trebuchet MS"/>
                <a:cs typeface="Trebuchet MS"/>
              </a:rPr>
              <a:t>0.4</a:t>
            </a:r>
            <a:endParaRPr sz="900">
              <a:latin typeface="Trebuchet MS"/>
              <a:cs typeface="Trebuchet MS"/>
            </a:endParaRPr>
          </a:p>
          <a:p>
            <a:pPr marL="24765">
              <a:lnSpc>
                <a:spcPct val="100000"/>
              </a:lnSpc>
              <a:spcBef>
                <a:spcPts val="15"/>
              </a:spcBef>
            </a:pPr>
            <a:r>
              <a:rPr sz="1000" i="1" spc="-5" dirty="0">
                <a:latin typeface="Arial"/>
                <a:cs typeface="Arial"/>
              </a:rPr>
              <a:t>.</a:t>
            </a:r>
            <a:r>
              <a:rPr sz="1000" i="1" spc="-170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.</a:t>
            </a:r>
            <a:r>
              <a:rPr sz="1000" i="1" spc="-170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707148" y="2123366"/>
            <a:ext cx="247015" cy="48387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5" dirty="0">
                <a:latin typeface="Trebuchet MS"/>
                <a:cs typeface="Trebuchet MS"/>
              </a:rPr>
              <a:t>0.05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spc="-5" dirty="0">
                <a:latin typeface="Trebuchet MS"/>
                <a:cs typeface="Trebuchet MS"/>
              </a:rPr>
              <a:t>0.02</a:t>
            </a:r>
            <a:endParaRPr sz="900">
              <a:latin typeface="Trebuchet MS"/>
              <a:cs typeface="Trebuchet MS"/>
            </a:endParaRPr>
          </a:p>
          <a:p>
            <a:pPr marL="56515">
              <a:lnSpc>
                <a:spcPct val="100000"/>
              </a:lnSpc>
              <a:spcBef>
                <a:spcPts val="15"/>
              </a:spcBef>
            </a:pPr>
            <a:r>
              <a:rPr sz="1000" i="1" spc="-5" dirty="0">
                <a:latin typeface="Arial"/>
                <a:cs typeface="Arial"/>
              </a:rPr>
              <a:t>.</a:t>
            </a:r>
            <a:r>
              <a:rPr sz="1000" i="1" spc="-170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.</a:t>
            </a:r>
            <a:r>
              <a:rPr sz="1000" i="1" spc="-170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055415" y="1817192"/>
            <a:ext cx="1241425" cy="789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  <a:tabLst>
                <a:tab pos="594360" algn="l"/>
                <a:tab pos="1081405" algn="l"/>
              </a:tabLst>
            </a:pPr>
            <a:r>
              <a:rPr sz="900" spc="-25" dirty="0">
                <a:latin typeface="Trebuchet MS"/>
                <a:cs typeface="Trebuchet MS"/>
              </a:rPr>
              <a:t>obj-store	</a:t>
            </a:r>
            <a:r>
              <a:rPr sz="900" spc="-15" dirty="0">
                <a:latin typeface="Trebuchet MS"/>
                <a:cs typeface="Trebuchet MS"/>
              </a:rPr>
              <a:t>sub-fly	</a:t>
            </a:r>
            <a:r>
              <a:rPr sz="1000" i="1" spc="-5" dirty="0">
                <a:latin typeface="Arial"/>
                <a:cs typeface="Arial"/>
              </a:rPr>
              <a:t>.</a:t>
            </a:r>
            <a:r>
              <a:rPr sz="1000" i="1" spc="-170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.</a:t>
            </a:r>
            <a:r>
              <a:rPr sz="1000" i="1" spc="-170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R="5080" algn="r">
              <a:lnSpc>
                <a:spcPts val="1200"/>
              </a:lnSpc>
              <a:spcBef>
                <a:spcPts val="35"/>
              </a:spcBef>
              <a:tabLst>
                <a:tab pos="509270" algn="l"/>
                <a:tab pos="939165" algn="l"/>
              </a:tabLst>
            </a:pPr>
            <a:r>
              <a:rPr sz="900" spc="-10" dirty="0">
                <a:latin typeface="Trebuchet MS"/>
                <a:cs typeface="Trebuchet MS"/>
              </a:rPr>
              <a:t>0.2	</a:t>
            </a:r>
            <a:r>
              <a:rPr sz="900" spc="-5" dirty="0">
                <a:latin typeface="Trebuchet MS"/>
                <a:cs typeface="Trebuchet MS"/>
              </a:rPr>
              <a:t>0.05	</a:t>
            </a:r>
            <a:r>
              <a:rPr sz="1000" i="1" spc="-5" dirty="0">
                <a:latin typeface="Arial"/>
                <a:cs typeface="Arial"/>
              </a:rPr>
              <a:t>.</a:t>
            </a:r>
            <a:r>
              <a:rPr sz="1000" i="1" spc="-170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.</a:t>
            </a:r>
            <a:r>
              <a:rPr sz="1000" i="1" spc="-170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R="5080" algn="r">
              <a:lnSpc>
                <a:spcPts val="1195"/>
              </a:lnSpc>
            </a:pPr>
            <a:r>
              <a:rPr sz="1000" i="1" spc="-5" dirty="0">
                <a:latin typeface="Arial"/>
                <a:cs typeface="Arial"/>
              </a:rPr>
              <a:t>.</a:t>
            </a:r>
            <a:r>
              <a:rPr sz="1000" i="1" spc="-170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.</a:t>
            </a:r>
            <a:r>
              <a:rPr sz="1000" i="1" spc="-170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R="5080" algn="r">
              <a:lnSpc>
                <a:spcPts val="1195"/>
              </a:lnSpc>
            </a:pPr>
            <a:r>
              <a:rPr sz="1000" i="1" spc="-5" dirty="0">
                <a:latin typeface="Arial"/>
                <a:cs typeface="Arial"/>
              </a:rPr>
              <a:t>.</a:t>
            </a:r>
            <a:r>
              <a:rPr sz="1000" i="1" spc="-170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.</a:t>
            </a:r>
            <a:r>
              <a:rPr sz="1000" i="1" spc="-170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R="5080" algn="r">
              <a:lnSpc>
                <a:spcPts val="1200"/>
              </a:lnSpc>
            </a:pPr>
            <a:r>
              <a:rPr sz="1000" i="1" spc="-5" dirty="0">
                <a:latin typeface="Arial"/>
                <a:cs typeface="Arial"/>
              </a:rPr>
              <a:t>.</a:t>
            </a:r>
            <a:r>
              <a:rPr sz="1000" i="1" spc="-170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.</a:t>
            </a:r>
            <a:r>
              <a:rPr sz="1000" i="1" spc="-170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38544" y="2616885"/>
            <a:ext cx="4220845" cy="0"/>
          </a:xfrm>
          <a:custGeom>
            <a:avLst/>
            <a:gdLst/>
            <a:ahLst/>
            <a:cxnLst/>
            <a:rect l="l" t="t" r="r" b="b"/>
            <a:pathLst>
              <a:path w="4220845">
                <a:moveTo>
                  <a:pt x="0" y="0"/>
                </a:moveTo>
                <a:lnTo>
                  <a:pt x="422079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317426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15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329437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Structured</a:t>
            </a:r>
            <a:r>
              <a:rPr spc="40" dirty="0"/>
              <a:t> </a:t>
            </a:r>
            <a:r>
              <a:rPr spc="70" dirty="0"/>
              <a:t>DSMs</a:t>
            </a:r>
            <a:r>
              <a:rPr spc="45" dirty="0"/>
              <a:t> </a:t>
            </a:r>
            <a:r>
              <a:rPr spc="-5" dirty="0"/>
              <a:t>for</a:t>
            </a:r>
            <a:r>
              <a:rPr spc="45" dirty="0"/>
              <a:t> </a:t>
            </a:r>
            <a:r>
              <a:rPr dirty="0"/>
              <a:t>Selectional</a:t>
            </a:r>
            <a:r>
              <a:rPr spc="45" dirty="0"/>
              <a:t> </a:t>
            </a:r>
            <a:r>
              <a:rPr spc="-5" dirty="0"/>
              <a:t>Preferences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745871"/>
            <a:ext cx="4483735" cy="2158365"/>
            <a:chOff x="87743" y="745871"/>
            <a:chExt cx="4483735" cy="2158365"/>
          </a:xfrm>
        </p:grpSpPr>
        <p:sp>
          <p:nvSpPr>
            <p:cNvPr id="4" name="object 4"/>
            <p:cNvSpPr/>
            <p:nvPr/>
          </p:nvSpPr>
          <p:spPr>
            <a:xfrm>
              <a:off x="87743" y="745871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918883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802051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789351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790105"/>
              <a:ext cx="50749" cy="201194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963142"/>
              <a:ext cx="4432935" cy="1889760"/>
            </a:xfrm>
            <a:custGeom>
              <a:avLst/>
              <a:gdLst/>
              <a:ahLst/>
              <a:cxnLst/>
              <a:rect l="l" t="t" r="r" b="b"/>
              <a:pathLst>
                <a:path w="4432935" h="1889760">
                  <a:moveTo>
                    <a:pt x="4432566" y="0"/>
                  </a:moveTo>
                  <a:lnTo>
                    <a:pt x="0" y="0"/>
                  </a:lnTo>
                  <a:lnTo>
                    <a:pt x="0" y="1838909"/>
                  </a:lnTo>
                  <a:lnTo>
                    <a:pt x="4008" y="1858633"/>
                  </a:lnTo>
                  <a:lnTo>
                    <a:pt x="14922" y="1874786"/>
                  </a:lnTo>
                  <a:lnTo>
                    <a:pt x="31075" y="1885700"/>
                  </a:lnTo>
                  <a:lnTo>
                    <a:pt x="50800" y="1889709"/>
                  </a:lnTo>
                  <a:lnTo>
                    <a:pt x="4381766" y="1889709"/>
                  </a:lnTo>
                  <a:lnTo>
                    <a:pt x="4401491" y="1885700"/>
                  </a:lnTo>
                  <a:lnTo>
                    <a:pt x="4417644" y="1874786"/>
                  </a:lnTo>
                  <a:lnTo>
                    <a:pt x="4428558" y="1858633"/>
                  </a:lnTo>
                  <a:lnTo>
                    <a:pt x="4432566" y="1838909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828179"/>
              <a:ext cx="0" cy="1993264"/>
            </a:xfrm>
            <a:custGeom>
              <a:avLst/>
              <a:gdLst/>
              <a:ahLst/>
              <a:cxnLst/>
              <a:rect l="l" t="t" r="r" b="b"/>
              <a:pathLst>
                <a:path h="1993264">
                  <a:moveTo>
                    <a:pt x="0" y="199292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81547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80277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79007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012888"/>
              <a:ext cx="64757" cy="64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395006"/>
              <a:ext cx="64757" cy="6475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777111"/>
              <a:ext cx="64757" cy="6475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2159216"/>
              <a:ext cx="64757" cy="6475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2541320"/>
              <a:ext cx="64757" cy="64757"/>
            </a:xfrm>
            <a:prstGeom prst="rect">
              <a:avLst/>
            </a:prstGeom>
          </p:spPr>
        </p:pic>
      </p:grpSp>
      <p:sp>
        <p:nvSpPr>
          <p:cNvPr id="19" name="object 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pc="-15" dirty="0"/>
              <a:t>Selectional</a:t>
            </a:r>
            <a:r>
              <a:rPr spc="-45" dirty="0"/>
              <a:t> </a:t>
            </a:r>
            <a:r>
              <a:rPr spc="-20" dirty="0"/>
              <a:t>Preferences</a:t>
            </a:r>
          </a:p>
          <a:p>
            <a:pPr marL="289560" marR="5080">
              <a:lnSpc>
                <a:spcPct val="118900"/>
              </a:lnSpc>
              <a:spcBef>
                <a:spcPts val="209"/>
              </a:spcBef>
            </a:pPr>
            <a:r>
              <a:rPr sz="950" i="0" spc="60" dirty="0">
                <a:solidFill>
                  <a:srgbClr val="000000"/>
                </a:solidFill>
                <a:latin typeface="Trebuchet MS"/>
                <a:cs typeface="Trebuchet MS"/>
              </a:rPr>
              <a:t>Suppose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5" dirty="0">
                <a:solidFill>
                  <a:srgbClr val="000000"/>
                </a:solidFill>
                <a:latin typeface="Trebuchet MS"/>
                <a:cs typeface="Trebuchet MS"/>
              </a:rPr>
              <a:t>we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 want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35" dirty="0">
                <a:solidFill>
                  <a:srgbClr val="000000"/>
                </a:solidFill>
                <a:latin typeface="Trebuchet MS"/>
                <a:cs typeface="Trebuchet MS"/>
              </a:rPr>
              <a:t>to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5" dirty="0">
                <a:solidFill>
                  <a:srgbClr val="000000"/>
                </a:solidFill>
                <a:latin typeface="Trebuchet MS"/>
                <a:cs typeface="Trebuchet MS"/>
              </a:rPr>
              <a:t>compute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20" dirty="0">
                <a:solidFill>
                  <a:srgbClr val="000000"/>
                </a:solidFill>
                <a:latin typeface="Trebuchet MS"/>
                <a:cs typeface="Trebuchet MS"/>
              </a:rPr>
              <a:t>the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dirty="0">
                <a:solidFill>
                  <a:srgbClr val="000000"/>
                </a:solidFill>
                <a:latin typeface="Trebuchet MS"/>
                <a:cs typeface="Trebuchet MS"/>
              </a:rPr>
              <a:t>selectional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5" dirty="0">
                <a:solidFill>
                  <a:srgbClr val="000000"/>
                </a:solidFill>
                <a:latin typeface="Trebuchet MS"/>
                <a:cs typeface="Trebuchet MS"/>
              </a:rPr>
              <a:t>preferences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25" dirty="0">
                <a:solidFill>
                  <a:srgbClr val="000000"/>
                </a:solidFill>
                <a:latin typeface="Trebuchet MS"/>
                <a:cs typeface="Trebuchet MS"/>
              </a:rPr>
              <a:t>of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20" dirty="0">
                <a:solidFill>
                  <a:srgbClr val="000000"/>
                </a:solidFill>
                <a:latin typeface="Trebuchet MS"/>
                <a:cs typeface="Trebuchet MS"/>
              </a:rPr>
              <a:t>the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40" dirty="0">
                <a:solidFill>
                  <a:srgbClr val="000000"/>
                </a:solidFill>
                <a:latin typeface="Trebuchet MS"/>
                <a:cs typeface="Trebuchet MS"/>
              </a:rPr>
              <a:t>nouns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75" dirty="0">
                <a:solidFill>
                  <a:srgbClr val="000000"/>
                </a:solidFill>
                <a:latin typeface="Trebuchet MS"/>
                <a:cs typeface="Trebuchet MS"/>
              </a:rPr>
              <a:t>as </a:t>
            </a:r>
            <a:r>
              <a:rPr sz="950" i="0" spc="-27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25" dirty="0">
                <a:solidFill>
                  <a:srgbClr val="000000"/>
                </a:solidFill>
                <a:latin typeface="Trebuchet MS"/>
                <a:cs typeface="Trebuchet MS"/>
              </a:rPr>
              <a:t>object</a:t>
            </a:r>
            <a:r>
              <a:rPr sz="950" i="0" spc="-2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25" dirty="0">
                <a:solidFill>
                  <a:srgbClr val="000000"/>
                </a:solidFill>
                <a:latin typeface="Trebuchet MS"/>
                <a:cs typeface="Trebuchet MS"/>
              </a:rPr>
              <a:t>of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dirty="0">
                <a:solidFill>
                  <a:srgbClr val="000000"/>
                </a:solidFill>
                <a:latin typeface="Trebuchet MS"/>
                <a:cs typeface="Trebuchet MS"/>
              </a:rPr>
              <a:t>verb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65" dirty="0">
                <a:solidFill>
                  <a:srgbClr val="000000"/>
                </a:solidFill>
                <a:latin typeface="Trebuchet MS"/>
                <a:cs typeface="Trebuchet MS"/>
              </a:rPr>
              <a:t>‘eat’.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360"/>
              </a:spcBef>
            </a:pPr>
            <a:r>
              <a:rPr spc="-45" dirty="0">
                <a:solidFill>
                  <a:srgbClr val="000000"/>
                </a:solidFill>
              </a:rPr>
              <a:t>n</a:t>
            </a:r>
            <a:r>
              <a:rPr spc="35" dirty="0">
                <a:solidFill>
                  <a:srgbClr val="000000"/>
                </a:solidFill>
              </a:rPr>
              <a:t> </a:t>
            </a:r>
            <a:r>
              <a:rPr sz="950" i="0" spc="40" dirty="0">
                <a:solidFill>
                  <a:srgbClr val="000000"/>
                </a:solidFill>
                <a:latin typeface="Trebuchet MS"/>
                <a:cs typeface="Trebuchet MS"/>
              </a:rPr>
              <a:t>nouns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20" dirty="0">
                <a:solidFill>
                  <a:srgbClr val="000000"/>
                </a:solidFill>
                <a:latin typeface="Trebuchet MS"/>
                <a:cs typeface="Trebuchet MS"/>
              </a:rPr>
              <a:t>having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10" dirty="0">
                <a:solidFill>
                  <a:srgbClr val="000000"/>
                </a:solidFill>
                <a:latin typeface="Trebuchet MS"/>
                <a:cs typeface="Trebuchet MS"/>
              </a:rPr>
              <a:t>highest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weight</a:t>
            </a:r>
            <a:r>
              <a:rPr sz="950" i="0" spc="-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in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20" dirty="0">
                <a:solidFill>
                  <a:srgbClr val="000000"/>
                </a:solidFill>
                <a:latin typeface="Trebuchet MS"/>
                <a:cs typeface="Trebuchet MS"/>
              </a:rPr>
              <a:t>the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15" dirty="0">
                <a:solidFill>
                  <a:srgbClr val="000000"/>
                </a:solidFill>
                <a:latin typeface="Trebuchet MS"/>
                <a:cs typeface="Trebuchet MS"/>
              </a:rPr>
              <a:t>dimension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45" dirty="0">
                <a:solidFill>
                  <a:srgbClr val="000000"/>
                </a:solidFill>
                <a:latin typeface="Trebuchet MS"/>
                <a:cs typeface="Trebuchet MS"/>
              </a:rPr>
              <a:t>‘obj-eat’</a:t>
            </a:r>
            <a:r>
              <a:rPr sz="950" i="0" spc="-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10" dirty="0">
                <a:solidFill>
                  <a:srgbClr val="000000"/>
                </a:solidFill>
                <a:latin typeface="Trebuchet MS"/>
                <a:cs typeface="Trebuchet MS"/>
              </a:rPr>
              <a:t>are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5" dirty="0">
                <a:solidFill>
                  <a:srgbClr val="000000"/>
                </a:solidFill>
                <a:latin typeface="Trebuchet MS"/>
                <a:cs typeface="Trebuchet MS"/>
              </a:rPr>
              <a:t>selected,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50" dirty="0">
                <a:solidFill>
                  <a:srgbClr val="000000"/>
                </a:solidFill>
                <a:latin typeface="Trebuchet MS"/>
                <a:cs typeface="Trebuchet MS"/>
              </a:rPr>
              <a:t>let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35"/>
              </a:spcBef>
            </a:pPr>
            <a:r>
              <a:rPr i="0" spc="114" dirty="0">
                <a:solidFill>
                  <a:srgbClr val="000000"/>
                </a:solidFill>
                <a:latin typeface="Cambria"/>
                <a:cs typeface="Cambria"/>
              </a:rPr>
              <a:t>{</a:t>
            </a:r>
            <a:r>
              <a:rPr sz="950" i="0" dirty="0">
                <a:solidFill>
                  <a:srgbClr val="000000"/>
                </a:solidFill>
                <a:latin typeface="Trebuchet MS"/>
                <a:cs typeface="Trebuchet MS"/>
              </a:rPr>
              <a:t>v</a:t>
            </a:r>
            <a:r>
              <a:rPr sz="950" i="0" spc="10" dirty="0">
                <a:solidFill>
                  <a:srgbClr val="000000"/>
                </a:solidFill>
                <a:latin typeface="Trebuchet MS"/>
                <a:cs typeface="Trebuchet MS"/>
              </a:rPr>
              <a:t>egeta</a:t>
            </a:r>
            <a:r>
              <a:rPr sz="950" i="0" spc="-5" dirty="0">
                <a:solidFill>
                  <a:srgbClr val="000000"/>
                </a:solidFill>
                <a:latin typeface="Trebuchet MS"/>
                <a:cs typeface="Trebuchet MS"/>
              </a:rPr>
              <a:t>b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l</a:t>
            </a:r>
            <a:r>
              <a:rPr sz="950" i="0" spc="-40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sz="950" i="0" spc="-80" dirty="0">
                <a:solidFill>
                  <a:srgbClr val="000000"/>
                </a:solidFill>
                <a:latin typeface="Trebuchet MS"/>
                <a:cs typeface="Trebuchet MS"/>
              </a:rPr>
              <a:t>,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 biscuit,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.</a:t>
            </a:r>
            <a:r>
              <a:rPr spc="-1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.</a:t>
            </a:r>
            <a:r>
              <a:rPr spc="-1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pc="-10" dirty="0">
                <a:solidFill>
                  <a:srgbClr val="000000"/>
                </a:solidFill>
                <a:latin typeface="Arial"/>
                <a:cs typeface="Arial"/>
              </a:rPr>
              <a:t>.</a:t>
            </a:r>
            <a:r>
              <a:rPr i="0" spc="114" dirty="0">
                <a:solidFill>
                  <a:srgbClr val="000000"/>
                </a:solidFill>
                <a:latin typeface="Cambria"/>
                <a:cs typeface="Cambria"/>
              </a:rPr>
              <a:t>}</a:t>
            </a:r>
            <a:r>
              <a:rPr i="0" spc="3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950" i="0" spc="20" dirty="0">
                <a:solidFill>
                  <a:srgbClr val="000000"/>
                </a:solidFill>
                <a:latin typeface="Trebuchet MS"/>
                <a:cs typeface="Trebuchet MS"/>
              </a:rPr>
              <a:t>be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20" dirty="0">
                <a:solidFill>
                  <a:srgbClr val="000000"/>
                </a:solidFill>
                <a:latin typeface="Trebuchet MS"/>
                <a:cs typeface="Trebuchet MS"/>
              </a:rPr>
              <a:t>the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10" dirty="0">
                <a:solidFill>
                  <a:srgbClr val="000000"/>
                </a:solidFill>
                <a:latin typeface="Trebuchet MS"/>
                <a:cs typeface="Trebuchet MS"/>
              </a:rPr>
              <a:t>set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25" dirty="0">
                <a:solidFill>
                  <a:srgbClr val="000000"/>
                </a:solidFill>
                <a:latin typeface="Trebuchet MS"/>
                <a:cs typeface="Trebuchet MS"/>
              </a:rPr>
              <a:t>of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15" dirty="0">
                <a:solidFill>
                  <a:srgbClr val="000000"/>
                </a:solidFill>
                <a:latin typeface="Trebuchet MS"/>
                <a:cs typeface="Trebuchet MS"/>
              </a:rPr>
              <a:t>these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pc="-45" dirty="0">
                <a:solidFill>
                  <a:srgbClr val="000000"/>
                </a:solidFill>
              </a:rPr>
              <a:t>n</a:t>
            </a:r>
            <a:r>
              <a:rPr spc="30" dirty="0">
                <a:solidFill>
                  <a:srgbClr val="000000"/>
                </a:solidFill>
              </a:rPr>
              <a:t> </a:t>
            </a:r>
            <a:r>
              <a:rPr sz="950" i="0" spc="45" dirty="0">
                <a:solidFill>
                  <a:srgbClr val="000000"/>
                </a:solidFill>
                <a:latin typeface="Trebuchet MS"/>
                <a:cs typeface="Trebuchet MS"/>
              </a:rPr>
              <a:t>noun</a:t>
            </a:r>
            <a:r>
              <a:rPr sz="950" i="0" spc="20" dirty="0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r>
              <a:rPr sz="950" i="0" spc="-80" dirty="0">
                <a:solidFill>
                  <a:srgbClr val="000000"/>
                </a:solidFill>
                <a:latin typeface="Trebuchet MS"/>
                <a:cs typeface="Trebuchet MS"/>
              </a:rPr>
              <a:t>.</a:t>
            </a:r>
            <a:endParaRPr sz="950">
              <a:latin typeface="Trebuchet MS"/>
              <a:cs typeface="Trebuchet MS"/>
            </a:endParaRPr>
          </a:p>
          <a:p>
            <a:pPr marL="289560" marR="299085">
              <a:lnSpc>
                <a:spcPct val="113999"/>
              </a:lnSpc>
              <a:spcBef>
                <a:spcPts val="150"/>
              </a:spcBef>
            </a:pPr>
            <a:r>
              <a:rPr sz="950" i="0" spc="30" dirty="0">
                <a:solidFill>
                  <a:srgbClr val="000000"/>
                </a:solidFill>
                <a:latin typeface="Trebuchet MS"/>
                <a:cs typeface="Trebuchet MS"/>
              </a:rPr>
              <a:t>The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5" dirty="0">
                <a:solidFill>
                  <a:srgbClr val="000000"/>
                </a:solidFill>
                <a:latin typeface="Trebuchet MS"/>
                <a:cs typeface="Trebuchet MS"/>
              </a:rPr>
              <a:t>complete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5" dirty="0">
                <a:solidFill>
                  <a:srgbClr val="000000"/>
                </a:solidFill>
                <a:latin typeface="Trebuchet MS"/>
                <a:cs typeface="Trebuchet MS"/>
              </a:rPr>
              <a:t>vectors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25" dirty="0">
                <a:solidFill>
                  <a:srgbClr val="000000"/>
                </a:solidFill>
                <a:latin typeface="Trebuchet MS"/>
                <a:cs typeface="Trebuchet MS"/>
              </a:rPr>
              <a:t>of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15" dirty="0">
                <a:solidFill>
                  <a:srgbClr val="000000"/>
                </a:solidFill>
                <a:latin typeface="Trebuchet MS"/>
                <a:cs typeface="Trebuchet MS"/>
              </a:rPr>
              <a:t>these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pc="-45" dirty="0">
                <a:solidFill>
                  <a:srgbClr val="000000"/>
                </a:solidFill>
              </a:rPr>
              <a:t>n</a:t>
            </a:r>
            <a:r>
              <a:rPr spc="35" dirty="0">
                <a:solidFill>
                  <a:srgbClr val="000000"/>
                </a:solidFill>
              </a:rPr>
              <a:t> </a:t>
            </a:r>
            <a:r>
              <a:rPr sz="950" i="0" spc="40" dirty="0">
                <a:solidFill>
                  <a:srgbClr val="000000"/>
                </a:solidFill>
                <a:latin typeface="Trebuchet MS"/>
                <a:cs typeface="Trebuchet MS"/>
              </a:rPr>
              <a:t>nouns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10" dirty="0">
                <a:solidFill>
                  <a:srgbClr val="000000"/>
                </a:solidFill>
                <a:latin typeface="Trebuchet MS"/>
                <a:cs typeface="Trebuchet MS"/>
              </a:rPr>
              <a:t>are</a:t>
            </a:r>
            <a:r>
              <a:rPr sz="950" i="0" spc="-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40" dirty="0">
                <a:solidFill>
                  <a:srgbClr val="000000"/>
                </a:solidFill>
                <a:latin typeface="Trebuchet MS"/>
                <a:cs typeface="Trebuchet MS"/>
              </a:rPr>
              <a:t>used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35" dirty="0">
                <a:solidFill>
                  <a:srgbClr val="000000"/>
                </a:solidFill>
                <a:latin typeface="Trebuchet MS"/>
                <a:cs typeface="Trebuchet MS"/>
              </a:rPr>
              <a:t>to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obtain </a:t>
            </a:r>
            <a:r>
              <a:rPr sz="950" i="0" spc="35" dirty="0">
                <a:solidFill>
                  <a:srgbClr val="000000"/>
                </a:solidFill>
                <a:latin typeface="Trebuchet MS"/>
                <a:cs typeface="Trebuchet MS"/>
              </a:rPr>
              <a:t>an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40" dirty="0">
                <a:solidFill>
                  <a:srgbClr val="000000"/>
                </a:solidFill>
                <a:latin typeface="Trebuchet MS"/>
                <a:cs typeface="Trebuchet MS"/>
              </a:rPr>
              <a:t>‘object </a:t>
            </a:r>
            <a:r>
              <a:rPr sz="950" i="0" spc="-27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25" dirty="0">
                <a:solidFill>
                  <a:srgbClr val="000000"/>
                </a:solidFill>
                <a:latin typeface="Trebuchet MS"/>
                <a:cs typeface="Trebuchet MS"/>
              </a:rPr>
              <a:t>prototype’</a:t>
            </a:r>
            <a:r>
              <a:rPr sz="950" i="0" spc="-2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25" dirty="0">
                <a:solidFill>
                  <a:srgbClr val="000000"/>
                </a:solidFill>
                <a:latin typeface="Trebuchet MS"/>
                <a:cs typeface="Trebuchet MS"/>
              </a:rPr>
              <a:t>of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20" dirty="0">
                <a:solidFill>
                  <a:srgbClr val="000000"/>
                </a:solidFill>
                <a:latin typeface="Trebuchet MS"/>
                <a:cs typeface="Trebuchet MS"/>
              </a:rPr>
              <a:t>the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25" dirty="0">
                <a:solidFill>
                  <a:srgbClr val="000000"/>
                </a:solidFill>
                <a:latin typeface="Trebuchet MS"/>
                <a:cs typeface="Trebuchet MS"/>
              </a:rPr>
              <a:t>verb.</a:t>
            </a:r>
            <a:endParaRPr sz="950">
              <a:latin typeface="Trebuchet MS"/>
              <a:cs typeface="Trebuchet MS"/>
            </a:endParaRPr>
          </a:p>
          <a:p>
            <a:pPr marL="289560" marR="34925">
              <a:lnSpc>
                <a:spcPct val="118900"/>
              </a:lnSpc>
              <a:spcBef>
                <a:spcPts val="300"/>
              </a:spcBef>
            </a:pPr>
            <a:r>
              <a:rPr sz="950" i="0" spc="-40" dirty="0">
                <a:solidFill>
                  <a:srgbClr val="000000"/>
                </a:solidFill>
                <a:latin typeface="Trebuchet MS"/>
                <a:cs typeface="Trebuchet MS"/>
              </a:rPr>
              <a:t>‘object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25" dirty="0">
                <a:solidFill>
                  <a:srgbClr val="000000"/>
                </a:solidFill>
                <a:latin typeface="Trebuchet MS"/>
                <a:cs typeface="Trebuchet MS"/>
              </a:rPr>
              <a:t>prototype’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45" dirty="0">
                <a:solidFill>
                  <a:srgbClr val="000000"/>
                </a:solidFill>
                <a:latin typeface="Trebuchet MS"/>
                <a:cs typeface="Trebuchet MS"/>
              </a:rPr>
              <a:t>will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indicate </a:t>
            </a:r>
            <a:r>
              <a:rPr sz="950" i="0" spc="15" dirty="0">
                <a:solidFill>
                  <a:srgbClr val="000000"/>
                </a:solidFill>
                <a:latin typeface="Trebuchet MS"/>
                <a:cs typeface="Trebuchet MS"/>
              </a:rPr>
              <a:t>various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20" dirty="0">
                <a:solidFill>
                  <a:srgbClr val="000000"/>
                </a:solidFill>
                <a:latin typeface="Trebuchet MS"/>
                <a:cs typeface="Trebuchet MS"/>
              </a:rPr>
              <a:t>attributes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45" dirty="0">
                <a:solidFill>
                  <a:srgbClr val="000000"/>
                </a:solidFill>
                <a:latin typeface="Trebuchet MS"/>
                <a:cs typeface="Trebuchet MS"/>
              </a:rPr>
              <a:t>such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75" dirty="0">
                <a:solidFill>
                  <a:srgbClr val="000000"/>
                </a:solidFill>
                <a:latin typeface="Trebuchet MS"/>
                <a:cs typeface="Trebuchet MS"/>
              </a:rPr>
              <a:t>as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15" dirty="0">
                <a:solidFill>
                  <a:srgbClr val="000000"/>
                </a:solidFill>
                <a:latin typeface="Trebuchet MS"/>
                <a:cs typeface="Trebuchet MS"/>
              </a:rPr>
              <a:t>these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40" dirty="0">
                <a:solidFill>
                  <a:srgbClr val="000000"/>
                </a:solidFill>
                <a:latin typeface="Trebuchet MS"/>
                <a:cs typeface="Trebuchet MS"/>
              </a:rPr>
              <a:t>nouns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30" dirty="0">
                <a:solidFill>
                  <a:srgbClr val="000000"/>
                </a:solidFill>
                <a:latin typeface="Trebuchet MS"/>
                <a:cs typeface="Trebuchet MS"/>
              </a:rPr>
              <a:t>can </a:t>
            </a:r>
            <a:r>
              <a:rPr sz="950" i="0" spc="-27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20" dirty="0">
                <a:solidFill>
                  <a:srgbClr val="000000"/>
                </a:solidFill>
                <a:latin typeface="Trebuchet MS"/>
                <a:cs typeface="Trebuchet MS"/>
              </a:rPr>
              <a:t>be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20" dirty="0">
                <a:solidFill>
                  <a:srgbClr val="000000"/>
                </a:solidFill>
                <a:latin typeface="Trebuchet MS"/>
                <a:cs typeface="Trebuchet MS"/>
              </a:rPr>
              <a:t>consumed,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5" dirty="0">
                <a:solidFill>
                  <a:srgbClr val="000000"/>
                </a:solidFill>
                <a:latin typeface="Trebuchet MS"/>
                <a:cs typeface="Trebuchet MS"/>
              </a:rPr>
              <a:t>bought,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 carried, </a:t>
            </a:r>
            <a:r>
              <a:rPr sz="950" i="0" spc="5" dirty="0">
                <a:solidFill>
                  <a:srgbClr val="000000"/>
                </a:solidFill>
                <a:latin typeface="Trebuchet MS"/>
                <a:cs typeface="Trebuchet MS"/>
              </a:rPr>
              <a:t>stored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35" dirty="0">
                <a:solidFill>
                  <a:srgbClr val="000000"/>
                </a:solidFill>
                <a:latin typeface="Trebuchet MS"/>
                <a:cs typeface="Trebuchet MS"/>
              </a:rPr>
              <a:t>etc.</a:t>
            </a:r>
            <a:endParaRPr sz="950">
              <a:latin typeface="Trebuchet MS"/>
              <a:cs typeface="Trebuchet MS"/>
            </a:endParaRPr>
          </a:p>
          <a:p>
            <a:pPr marL="289560" marR="447040">
              <a:lnSpc>
                <a:spcPct val="118900"/>
              </a:lnSpc>
              <a:spcBef>
                <a:spcPts val="300"/>
              </a:spcBef>
            </a:pP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Similarity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25" dirty="0">
                <a:solidFill>
                  <a:srgbClr val="000000"/>
                </a:solidFill>
                <a:latin typeface="Trebuchet MS"/>
                <a:cs typeface="Trebuchet MS"/>
              </a:rPr>
              <a:t>of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45" dirty="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25" dirty="0">
                <a:solidFill>
                  <a:srgbClr val="000000"/>
                </a:solidFill>
                <a:latin typeface="Trebuchet MS"/>
                <a:cs typeface="Trebuchet MS"/>
              </a:rPr>
              <a:t>noun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35" dirty="0">
                <a:solidFill>
                  <a:srgbClr val="000000"/>
                </a:solidFill>
                <a:latin typeface="Trebuchet MS"/>
                <a:cs typeface="Trebuchet MS"/>
              </a:rPr>
              <a:t>to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this </a:t>
            </a:r>
            <a:r>
              <a:rPr sz="950" i="0" spc="-40" dirty="0">
                <a:solidFill>
                  <a:srgbClr val="000000"/>
                </a:solidFill>
                <a:latin typeface="Trebuchet MS"/>
                <a:cs typeface="Trebuchet MS"/>
              </a:rPr>
              <a:t>‘object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25" dirty="0">
                <a:solidFill>
                  <a:srgbClr val="000000"/>
                </a:solidFill>
                <a:latin typeface="Trebuchet MS"/>
                <a:cs typeface="Trebuchet MS"/>
              </a:rPr>
              <a:t>prototype’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25" dirty="0">
                <a:solidFill>
                  <a:srgbClr val="000000"/>
                </a:solidFill>
                <a:latin typeface="Trebuchet MS"/>
                <a:cs typeface="Trebuchet MS"/>
              </a:rPr>
              <a:t>is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40" dirty="0">
                <a:solidFill>
                  <a:srgbClr val="000000"/>
                </a:solidFill>
                <a:latin typeface="Trebuchet MS"/>
                <a:cs typeface="Trebuchet MS"/>
              </a:rPr>
              <a:t>used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35" dirty="0">
                <a:solidFill>
                  <a:srgbClr val="000000"/>
                </a:solidFill>
                <a:latin typeface="Trebuchet MS"/>
                <a:cs typeface="Trebuchet MS"/>
              </a:rPr>
              <a:t>to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5" dirty="0">
                <a:solidFill>
                  <a:srgbClr val="000000"/>
                </a:solidFill>
                <a:latin typeface="Trebuchet MS"/>
                <a:cs typeface="Trebuchet MS"/>
              </a:rPr>
              <a:t>denote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20" dirty="0">
                <a:solidFill>
                  <a:srgbClr val="000000"/>
                </a:solidFill>
                <a:latin typeface="Trebuchet MS"/>
                <a:cs typeface="Trebuchet MS"/>
              </a:rPr>
              <a:t>the </a:t>
            </a:r>
            <a:r>
              <a:rPr sz="950" i="0" spc="-27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plausibility </a:t>
            </a:r>
            <a:r>
              <a:rPr sz="950" i="0" spc="-25" dirty="0">
                <a:solidFill>
                  <a:srgbClr val="000000"/>
                </a:solidFill>
                <a:latin typeface="Trebuchet MS"/>
                <a:cs typeface="Trebuchet MS"/>
              </a:rPr>
              <a:t>of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35" dirty="0">
                <a:solidFill>
                  <a:srgbClr val="000000"/>
                </a:solidFill>
                <a:latin typeface="Trebuchet MS"/>
                <a:cs typeface="Trebuchet MS"/>
              </a:rPr>
              <a:t>that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25" dirty="0">
                <a:solidFill>
                  <a:srgbClr val="000000"/>
                </a:solidFill>
                <a:latin typeface="Trebuchet MS"/>
                <a:cs typeface="Trebuchet MS"/>
              </a:rPr>
              <a:t>noun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15" dirty="0">
                <a:solidFill>
                  <a:srgbClr val="000000"/>
                </a:solidFill>
                <a:latin typeface="Trebuchet MS"/>
                <a:cs typeface="Trebuchet MS"/>
              </a:rPr>
              <a:t>being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35" dirty="0">
                <a:solidFill>
                  <a:srgbClr val="000000"/>
                </a:solidFill>
                <a:latin typeface="Trebuchet MS"/>
                <a:cs typeface="Trebuchet MS"/>
              </a:rPr>
              <a:t>an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25" dirty="0">
                <a:solidFill>
                  <a:srgbClr val="000000"/>
                </a:solidFill>
                <a:latin typeface="Trebuchet MS"/>
                <a:cs typeface="Trebuchet MS"/>
              </a:rPr>
              <a:t>object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25" dirty="0">
                <a:solidFill>
                  <a:srgbClr val="000000"/>
                </a:solidFill>
                <a:latin typeface="Trebuchet MS"/>
                <a:cs typeface="Trebuchet MS"/>
              </a:rPr>
              <a:t>of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dirty="0">
                <a:solidFill>
                  <a:srgbClr val="000000"/>
                </a:solidFill>
                <a:latin typeface="Trebuchet MS"/>
                <a:cs typeface="Trebuchet MS"/>
              </a:rPr>
              <a:t>verb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65" dirty="0">
                <a:solidFill>
                  <a:srgbClr val="000000"/>
                </a:solidFill>
                <a:latin typeface="Trebuchet MS"/>
                <a:cs typeface="Trebuchet MS"/>
              </a:rPr>
              <a:t>‘eat’.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317426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15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15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43" y="893356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7743" y="937768"/>
            <a:ext cx="4483735" cy="382270"/>
            <a:chOff x="87743" y="937768"/>
            <a:chExt cx="4483735" cy="3822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44" y="1218336"/>
              <a:ext cx="101599" cy="101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344" y="1205636"/>
              <a:ext cx="4381715" cy="1143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0311" y="943914"/>
              <a:ext cx="50749" cy="27442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7743" y="937768"/>
              <a:ext cx="4432935" cy="331470"/>
            </a:xfrm>
            <a:custGeom>
              <a:avLst/>
              <a:gdLst/>
              <a:ahLst/>
              <a:cxnLst/>
              <a:rect l="l" t="t" r="r" b="b"/>
              <a:pathLst>
                <a:path w="4432935" h="331469">
                  <a:moveTo>
                    <a:pt x="4432566" y="0"/>
                  </a:moveTo>
                  <a:lnTo>
                    <a:pt x="0" y="0"/>
                  </a:lnTo>
                  <a:lnTo>
                    <a:pt x="0" y="280568"/>
                  </a:lnTo>
                  <a:lnTo>
                    <a:pt x="4008" y="300293"/>
                  </a:lnTo>
                  <a:lnTo>
                    <a:pt x="14922" y="316445"/>
                  </a:lnTo>
                  <a:lnTo>
                    <a:pt x="31075" y="327359"/>
                  </a:lnTo>
                  <a:lnTo>
                    <a:pt x="50800" y="331368"/>
                  </a:lnTo>
                  <a:lnTo>
                    <a:pt x="4381766" y="331368"/>
                  </a:lnTo>
                  <a:lnTo>
                    <a:pt x="4401491" y="327359"/>
                  </a:lnTo>
                  <a:lnTo>
                    <a:pt x="4417644" y="316445"/>
                  </a:lnTo>
                  <a:lnTo>
                    <a:pt x="4428558" y="300293"/>
                  </a:lnTo>
                  <a:lnTo>
                    <a:pt x="4432566" y="280568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20309" y="982014"/>
              <a:ext cx="0" cy="255904"/>
            </a:xfrm>
            <a:custGeom>
              <a:avLst/>
              <a:gdLst/>
              <a:ahLst/>
              <a:cxnLst/>
              <a:rect l="l" t="t" r="r" b="b"/>
              <a:pathLst>
                <a:path h="255905">
                  <a:moveTo>
                    <a:pt x="0" y="25537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309" y="9693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9566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9439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343786" y="942136"/>
            <a:ext cx="19208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70" dirty="0">
                <a:solidFill>
                  <a:srgbClr val="FFFFFF"/>
                </a:solidFill>
                <a:latin typeface="Cambria"/>
                <a:cs typeface="Cambria"/>
              </a:rPr>
              <a:t>Word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0" dirty="0">
                <a:solidFill>
                  <a:srgbClr val="FFFFFF"/>
                </a:solidFill>
                <a:latin typeface="Cambria"/>
                <a:cs typeface="Cambria"/>
              </a:rPr>
              <a:t>Embeddings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30" dirty="0">
                <a:solidFill>
                  <a:srgbClr val="FFFFFF"/>
                </a:solidFill>
                <a:latin typeface="Cambria"/>
                <a:cs typeface="Cambria"/>
              </a:rPr>
              <a:t>-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35" dirty="0">
                <a:solidFill>
                  <a:srgbClr val="FFFFFF"/>
                </a:solidFill>
                <a:latin typeface="Cambria"/>
                <a:cs typeface="Cambria"/>
              </a:rPr>
              <a:t>Part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25" dirty="0">
                <a:solidFill>
                  <a:srgbClr val="FFFFFF"/>
                </a:solidFill>
                <a:latin typeface="Cambria"/>
                <a:cs typeface="Cambria"/>
              </a:rPr>
              <a:t>I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1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19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36449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Distributional</a:t>
            </a:r>
            <a:r>
              <a:rPr spc="40" dirty="0"/>
              <a:t> </a:t>
            </a:r>
            <a:r>
              <a:rPr dirty="0"/>
              <a:t>Semantics:</a:t>
            </a:r>
            <a:r>
              <a:rPr spc="125" dirty="0"/>
              <a:t> </a:t>
            </a:r>
            <a:r>
              <a:rPr spc="-20" dirty="0"/>
              <a:t>a</a:t>
            </a:r>
            <a:r>
              <a:rPr spc="40" dirty="0"/>
              <a:t> </a:t>
            </a:r>
            <a:r>
              <a:rPr spc="-5" dirty="0"/>
              <a:t>linguistic</a:t>
            </a:r>
            <a:r>
              <a:rPr spc="40" dirty="0"/>
              <a:t> </a:t>
            </a:r>
            <a:r>
              <a:rPr spc="-10" dirty="0"/>
              <a:t>perspective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932" y="806394"/>
            <a:ext cx="3629660" cy="369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186690">
              <a:lnSpc>
                <a:spcPct val="118900"/>
              </a:lnSpc>
              <a:spcBef>
                <a:spcPts val="90"/>
              </a:spcBef>
            </a:pPr>
            <a:r>
              <a:rPr sz="950" i="1" spc="-95" dirty="0">
                <a:latin typeface="Trebuchet MS"/>
                <a:cs typeface="Trebuchet MS"/>
              </a:rPr>
              <a:t>“If </a:t>
            </a:r>
            <a:r>
              <a:rPr sz="950" i="1" spc="-5" dirty="0">
                <a:latin typeface="Trebuchet MS"/>
                <a:cs typeface="Trebuchet MS"/>
              </a:rPr>
              <a:t>linguistics </a:t>
            </a:r>
            <a:r>
              <a:rPr sz="950" i="1" spc="15" dirty="0">
                <a:latin typeface="Trebuchet MS"/>
                <a:cs typeface="Trebuchet MS"/>
              </a:rPr>
              <a:t>is </a:t>
            </a:r>
            <a:r>
              <a:rPr sz="950" i="1" spc="-45" dirty="0">
                <a:latin typeface="Trebuchet MS"/>
                <a:cs typeface="Trebuchet MS"/>
              </a:rPr>
              <a:t>to </a:t>
            </a:r>
            <a:r>
              <a:rPr sz="950" i="1" dirty="0">
                <a:latin typeface="Trebuchet MS"/>
                <a:cs typeface="Trebuchet MS"/>
              </a:rPr>
              <a:t>deal </a:t>
            </a:r>
            <a:r>
              <a:rPr sz="950" i="1" spc="-50" dirty="0">
                <a:latin typeface="Trebuchet MS"/>
                <a:cs typeface="Trebuchet MS"/>
              </a:rPr>
              <a:t>with </a:t>
            </a:r>
            <a:r>
              <a:rPr sz="950" i="1" spc="10" dirty="0">
                <a:latin typeface="Trebuchet MS"/>
                <a:cs typeface="Trebuchet MS"/>
              </a:rPr>
              <a:t>meaning, </a:t>
            </a:r>
            <a:r>
              <a:rPr sz="950" i="1" spc="-100" dirty="0">
                <a:latin typeface="Trebuchet MS"/>
                <a:cs typeface="Trebuchet MS"/>
              </a:rPr>
              <a:t>it </a:t>
            </a:r>
            <a:r>
              <a:rPr sz="950" i="1" spc="40" dirty="0">
                <a:latin typeface="Trebuchet MS"/>
                <a:cs typeface="Trebuchet MS"/>
              </a:rPr>
              <a:t>can </a:t>
            </a:r>
            <a:r>
              <a:rPr sz="950" i="1" spc="-5" dirty="0">
                <a:latin typeface="Trebuchet MS"/>
                <a:cs typeface="Trebuchet MS"/>
              </a:rPr>
              <a:t>only </a:t>
            </a:r>
            <a:r>
              <a:rPr sz="950" i="1" spc="25" dirty="0">
                <a:latin typeface="Trebuchet MS"/>
                <a:cs typeface="Trebuchet MS"/>
              </a:rPr>
              <a:t>do </a:t>
            </a:r>
            <a:r>
              <a:rPr sz="950" i="1" spc="70" dirty="0">
                <a:latin typeface="Trebuchet MS"/>
                <a:cs typeface="Trebuchet MS"/>
              </a:rPr>
              <a:t>so </a:t>
            </a:r>
            <a:r>
              <a:rPr sz="950" i="1" spc="-10" dirty="0">
                <a:latin typeface="Trebuchet MS"/>
                <a:cs typeface="Trebuchet MS"/>
              </a:rPr>
              <a:t>through </a:t>
            </a:r>
            <a:r>
              <a:rPr sz="950" i="1" spc="-275" dirty="0">
                <a:latin typeface="Trebuchet MS"/>
                <a:cs typeface="Trebuchet MS"/>
              </a:rPr>
              <a:t> </a:t>
            </a:r>
            <a:r>
              <a:rPr sz="950" i="1" spc="-30" dirty="0">
                <a:latin typeface="Trebuchet MS"/>
                <a:cs typeface="Trebuchet MS"/>
              </a:rPr>
              <a:t>distributional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20" dirty="0">
                <a:latin typeface="Trebuchet MS"/>
                <a:cs typeface="Trebuchet MS"/>
              </a:rPr>
              <a:t>analysis.”</a:t>
            </a:r>
            <a:r>
              <a:rPr sz="950" i="1" spc="50" dirty="0">
                <a:latin typeface="Trebuchet MS"/>
                <a:cs typeface="Trebuchet MS"/>
              </a:rPr>
              <a:t> </a:t>
            </a:r>
            <a:r>
              <a:rPr sz="950" i="1" spc="-15" dirty="0">
                <a:latin typeface="Trebuchet MS"/>
                <a:cs typeface="Trebuchet MS"/>
              </a:rPr>
              <a:t>(Zellig </a:t>
            </a:r>
            <a:r>
              <a:rPr sz="950" i="1" dirty="0">
                <a:latin typeface="Trebuchet MS"/>
                <a:cs typeface="Trebuchet MS"/>
              </a:rPr>
              <a:t>Harris)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55386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9874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/>
              <a:t>Word</a:t>
            </a:r>
            <a:r>
              <a:rPr spc="-10" dirty="0"/>
              <a:t> </a:t>
            </a:r>
            <a:r>
              <a:rPr spc="-25" dirty="0"/>
              <a:t>Vectors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915949"/>
            <a:ext cx="64757" cy="6475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125982"/>
            <a:ext cx="64757" cy="6475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508087"/>
            <a:ext cx="64757" cy="64757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87743" y="1952371"/>
            <a:ext cx="4432935" cy="186055"/>
          </a:xfrm>
          <a:custGeom>
            <a:avLst/>
            <a:gdLst/>
            <a:ahLst/>
            <a:cxnLst/>
            <a:rect l="l" t="t" r="r" b="b"/>
            <a:pathLst>
              <a:path w="4432935" h="186055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5674"/>
                </a:lnTo>
                <a:lnTo>
                  <a:pt x="4432566" y="18567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5844" y="785439"/>
            <a:ext cx="4218940" cy="133985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289560">
              <a:lnSpc>
                <a:spcPct val="100000"/>
              </a:lnSpc>
              <a:spcBef>
                <a:spcPts val="605"/>
              </a:spcBef>
            </a:pPr>
            <a:r>
              <a:rPr sz="950" spc="-5" dirty="0">
                <a:latin typeface="Trebuchet MS"/>
                <a:cs typeface="Trebuchet MS"/>
              </a:rPr>
              <a:t>At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one</a:t>
            </a:r>
            <a:r>
              <a:rPr sz="950" spc="-15" dirty="0">
                <a:latin typeface="Trebuchet MS"/>
                <a:cs typeface="Trebuchet MS"/>
              </a:rPr>
              <a:t> l</a:t>
            </a:r>
            <a:r>
              <a:rPr sz="950" spc="-55" dirty="0">
                <a:latin typeface="Trebuchet MS"/>
                <a:cs typeface="Trebuchet MS"/>
              </a:rPr>
              <a:t>e</a:t>
            </a:r>
            <a:r>
              <a:rPr sz="950" dirty="0">
                <a:latin typeface="Trebuchet MS"/>
                <a:cs typeface="Trebuchet MS"/>
              </a:rPr>
              <a:t>v</a:t>
            </a:r>
            <a:r>
              <a:rPr sz="950" spc="-40" dirty="0">
                <a:latin typeface="Trebuchet MS"/>
                <a:cs typeface="Trebuchet MS"/>
              </a:rPr>
              <a:t>el,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80" dirty="0">
                <a:latin typeface="Trebuchet MS"/>
                <a:cs typeface="Trebuchet MS"/>
              </a:rPr>
              <a:t>it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simply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v</a:t>
            </a:r>
            <a:r>
              <a:rPr sz="950" spc="-15" dirty="0">
                <a:latin typeface="Trebuchet MS"/>
                <a:cs typeface="Trebuchet MS"/>
              </a:rPr>
              <a:t>ector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w</a:t>
            </a:r>
            <a:r>
              <a:rPr sz="950" spc="10" dirty="0">
                <a:latin typeface="Trebuchet MS"/>
                <a:cs typeface="Trebuchet MS"/>
              </a:rPr>
              <a:t>eight</a:t>
            </a:r>
            <a:r>
              <a:rPr sz="950" spc="-5" dirty="0">
                <a:latin typeface="Trebuchet MS"/>
                <a:cs typeface="Trebuchet MS"/>
              </a:rPr>
              <a:t>s</a:t>
            </a:r>
            <a:r>
              <a:rPr sz="950" spc="-80" dirty="0">
                <a:latin typeface="Trebuchet MS"/>
                <a:cs typeface="Trebuchet MS"/>
              </a:rPr>
              <a:t>.</a:t>
            </a:r>
            <a:endParaRPr sz="950">
              <a:latin typeface="Trebuchet MS"/>
              <a:cs typeface="Trebuchet MS"/>
            </a:endParaRPr>
          </a:p>
          <a:p>
            <a:pPr marL="289560" marR="5080">
              <a:lnSpc>
                <a:spcPct val="118900"/>
              </a:lnSpc>
              <a:spcBef>
                <a:spcPts val="300"/>
              </a:spcBef>
            </a:pPr>
            <a:r>
              <a:rPr sz="950" spc="15" dirty="0">
                <a:latin typeface="Trebuchet MS"/>
                <a:cs typeface="Trebuchet MS"/>
              </a:rPr>
              <a:t>In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simple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1-of-N</a:t>
            </a:r>
            <a:r>
              <a:rPr sz="950" spc="-10" dirty="0">
                <a:latin typeface="Trebuchet MS"/>
                <a:cs typeface="Trebuchet MS"/>
              </a:rPr>
              <a:t> (or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‘one-hot’)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encoding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every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element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in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vector </a:t>
            </a:r>
            <a:r>
              <a:rPr sz="950" spc="25" dirty="0">
                <a:latin typeface="Trebuchet MS"/>
                <a:cs typeface="Trebuchet MS"/>
              </a:rPr>
              <a:t>is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associated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with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</a:t>
            </a:r>
            <a:r>
              <a:rPr sz="950" spc="-15" dirty="0">
                <a:latin typeface="Trebuchet MS"/>
                <a:cs typeface="Trebuchet MS"/>
              </a:rPr>
              <a:t> in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vocabulary.</a:t>
            </a:r>
            <a:endParaRPr sz="950">
              <a:latin typeface="Trebuchet MS"/>
              <a:cs typeface="Trebuchet MS"/>
            </a:endParaRPr>
          </a:p>
          <a:p>
            <a:pPr marL="289560" marR="131445">
              <a:lnSpc>
                <a:spcPct val="118900"/>
              </a:lnSpc>
              <a:spcBef>
                <a:spcPts val="300"/>
              </a:spcBef>
            </a:pPr>
            <a:r>
              <a:rPr sz="950" spc="30" dirty="0">
                <a:latin typeface="Trebuchet MS"/>
                <a:cs typeface="Trebuchet MS"/>
              </a:rPr>
              <a:t>The </a:t>
            </a:r>
            <a:r>
              <a:rPr sz="950" spc="20" dirty="0">
                <a:latin typeface="Trebuchet MS"/>
                <a:cs typeface="Trebuchet MS"/>
              </a:rPr>
              <a:t>encoding </a:t>
            </a:r>
            <a:r>
              <a:rPr sz="950" spc="-25" dirty="0">
                <a:latin typeface="Trebuchet MS"/>
                <a:cs typeface="Trebuchet MS"/>
              </a:rPr>
              <a:t>of </a:t>
            </a:r>
            <a:r>
              <a:rPr sz="950" spc="45" dirty="0">
                <a:latin typeface="Trebuchet MS"/>
                <a:cs typeface="Trebuchet MS"/>
              </a:rPr>
              <a:t>a </a:t>
            </a:r>
            <a:r>
              <a:rPr sz="950" spc="10" dirty="0">
                <a:latin typeface="Trebuchet MS"/>
                <a:cs typeface="Trebuchet MS"/>
              </a:rPr>
              <a:t>given </a:t>
            </a:r>
            <a:r>
              <a:rPr sz="950" dirty="0">
                <a:latin typeface="Trebuchet MS"/>
                <a:cs typeface="Trebuchet MS"/>
              </a:rPr>
              <a:t>word </a:t>
            </a:r>
            <a:r>
              <a:rPr sz="950" spc="25" dirty="0">
                <a:latin typeface="Trebuchet MS"/>
                <a:cs typeface="Trebuchet MS"/>
              </a:rPr>
              <a:t>is </a:t>
            </a:r>
            <a:r>
              <a:rPr sz="950" spc="5" dirty="0">
                <a:latin typeface="Trebuchet MS"/>
                <a:cs typeface="Trebuchet MS"/>
              </a:rPr>
              <a:t>simply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-15" dirty="0">
                <a:latin typeface="Trebuchet MS"/>
                <a:cs typeface="Trebuchet MS"/>
              </a:rPr>
              <a:t>vector in </a:t>
            </a:r>
            <a:r>
              <a:rPr sz="950" dirty="0">
                <a:latin typeface="Trebuchet MS"/>
                <a:cs typeface="Trebuchet MS"/>
              </a:rPr>
              <a:t>which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corresponding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element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set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one,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all</a:t>
            </a:r>
            <a:r>
              <a:rPr sz="950" spc="-15" dirty="0">
                <a:latin typeface="Trebuchet MS"/>
                <a:cs typeface="Trebuchet MS"/>
              </a:rPr>
              <a:t> other </a:t>
            </a:r>
            <a:r>
              <a:rPr sz="950" spc="10" dirty="0">
                <a:latin typeface="Trebuchet MS"/>
                <a:cs typeface="Trebuchet MS"/>
              </a:rPr>
              <a:t>elements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are</a:t>
            </a:r>
            <a:r>
              <a:rPr sz="950" spc="-15" dirty="0">
                <a:latin typeface="Trebuchet MS"/>
                <a:cs typeface="Trebuchet MS"/>
              </a:rPr>
              <a:t> zero.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One-hot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representation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7743" y="1996605"/>
            <a:ext cx="4483735" cy="294005"/>
            <a:chOff x="87743" y="1996605"/>
            <a:chExt cx="4483735" cy="29400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744" y="2125395"/>
              <a:ext cx="4483315" cy="16480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996617"/>
              <a:ext cx="50749" cy="19198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7743" y="2169668"/>
              <a:ext cx="4432935" cy="69850"/>
            </a:xfrm>
            <a:custGeom>
              <a:avLst/>
              <a:gdLst/>
              <a:ahLst/>
              <a:cxnLst/>
              <a:rect l="l" t="t" r="r" b="b"/>
              <a:pathLst>
                <a:path w="4432935" h="69850">
                  <a:moveTo>
                    <a:pt x="4432566" y="0"/>
                  </a:moveTo>
                  <a:lnTo>
                    <a:pt x="0" y="0"/>
                  </a:lnTo>
                  <a:lnTo>
                    <a:pt x="0" y="18935"/>
                  </a:lnTo>
                  <a:lnTo>
                    <a:pt x="4008" y="38660"/>
                  </a:lnTo>
                  <a:lnTo>
                    <a:pt x="14922" y="54813"/>
                  </a:lnTo>
                  <a:lnTo>
                    <a:pt x="31075" y="65727"/>
                  </a:lnTo>
                  <a:lnTo>
                    <a:pt x="50800" y="69735"/>
                  </a:lnTo>
                  <a:lnTo>
                    <a:pt x="4381766" y="69735"/>
                  </a:lnTo>
                  <a:lnTo>
                    <a:pt x="4401491" y="65727"/>
                  </a:lnTo>
                  <a:lnTo>
                    <a:pt x="4417644" y="54813"/>
                  </a:lnTo>
                  <a:lnTo>
                    <a:pt x="4428558" y="38660"/>
                  </a:lnTo>
                  <a:lnTo>
                    <a:pt x="4432566" y="1893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2034705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5">
                  <a:moveTo>
                    <a:pt x="0" y="17294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202200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20309" y="200930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20309" y="199660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29984" y="2359875"/>
            <a:ext cx="3916680" cy="365759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355386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19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502"/>
            <a:ext cx="24796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70" dirty="0">
                <a:solidFill>
                  <a:srgbClr val="FFFFFF"/>
                </a:solidFill>
                <a:latin typeface="Cambria"/>
                <a:cs typeface="Cambria"/>
              </a:rPr>
              <a:t>Word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25" dirty="0">
                <a:solidFill>
                  <a:srgbClr val="FFFFFF"/>
                </a:solidFill>
                <a:latin typeface="Cambria"/>
                <a:cs typeface="Cambria"/>
              </a:rPr>
              <a:t>Vectors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30" dirty="0">
                <a:solidFill>
                  <a:srgbClr val="FFFFFF"/>
                </a:solidFill>
                <a:latin typeface="Cambria"/>
                <a:cs typeface="Cambria"/>
              </a:rPr>
              <a:t>-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5" dirty="0">
                <a:solidFill>
                  <a:srgbClr val="FFFFFF"/>
                </a:solidFill>
                <a:latin typeface="Cambria"/>
                <a:cs typeface="Cambria"/>
              </a:rPr>
              <a:t>One-hot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5" dirty="0">
                <a:solidFill>
                  <a:srgbClr val="FFFFFF"/>
                </a:solidFill>
                <a:latin typeface="Cambria"/>
                <a:cs typeface="Cambria"/>
              </a:rPr>
              <a:t>Encoding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839520"/>
            <a:ext cx="64757" cy="647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746970"/>
            <a:ext cx="4070985" cy="5797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8900"/>
              </a:lnSpc>
              <a:spcBef>
                <a:spcPts val="90"/>
              </a:spcBef>
            </a:pPr>
            <a:r>
              <a:rPr sz="950" spc="60" dirty="0">
                <a:latin typeface="Trebuchet MS"/>
                <a:cs typeface="Trebuchet MS"/>
              </a:rPr>
              <a:t>Suppose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our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vocabulary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60" dirty="0">
                <a:latin typeface="Trebuchet MS"/>
                <a:cs typeface="Trebuchet MS"/>
              </a:rPr>
              <a:t>has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only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five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words: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King,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Queen,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Man,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Woman,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Child.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950" spc="55" dirty="0">
                <a:latin typeface="Trebuchet MS"/>
                <a:cs typeface="Trebuchet MS"/>
              </a:rPr>
              <a:t>We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could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encode</a:t>
            </a:r>
            <a:r>
              <a:rPr sz="950" spc="-20" dirty="0">
                <a:latin typeface="Trebuchet MS"/>
                <a:cs typeface="Trebuchet MS"/>
              </a:rPr>
              <a:t> the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‘Queen’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as: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221625"/>
            <a:ext cx="64757" cy="6475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5913" y="1460360"/>
            <a:ext cx="3053079" cy="1270000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3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19</a:t>
            </a:r>
          </a:p>
        </p:txBody>
      </p:sp>
    </p:spTree>
  </p:cSld>
  <p:clrMapOvr>
    <a:masterClrMapping/>
  </p:clrMapOvr>
  <p:transition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502"/>
            <a:ext cx="23990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15" dirty="0">
                <a:solidFill>
                  <a:srgbClr val="FFFFFF"/>
                </a:solidFill>
                <a:latin typeface="Cambria"/>
                <a:cs typeface="Cambria"/>
              </a:rPr>
              <a:t>Limitations</a:t>
            </a:r>
            <a:r>
              <a:rPr sz="14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5" dirty="0">
                <a:solidFill>
                  <a:srgbClr val="FFFFFF"/>
                </a:solidFill>
                <a:latin typeface="Cambria"/>
                <a:cs typeface="Cambria"/>
              </a:rPr>
              <a:t>One-hot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encoding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7743" y="1357236"/>
            <a:ext cx="4483735" cy="629920"/>
            <a:chOff x="87743" y="1357236"/>
            <a:chExt cx="4483735" cy="629920"/>
          </a:xfrm>
        </p:grpSpPr>
        <p:sp>
          <p:nvSpPr>
            <p:cNvPr id="4" name="object 4"/>
            <p:cNvSpPr/>
            <p:nvPr/>
          </p:nvSpPr>
          <p:spPr>
            <a:xfrm>
              <a:off x="87743" y="1357236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530261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884997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872297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401470"/>
              <a:ext cx="50749" cy="48352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574533"/>
              <a:ext cx="4432935" cy="361315"/>
            </a:xfrm>
            <a:custGeom>
              <a:avLst/>
              <a:gdLst/>
              <a:ahLst/>
              <a:cxnLst/>
              <a:rect l="l" t="t" r="r" b="b"/>
              <a:pathLst>
                <a:path w="4432935" h="361314">
                  <a:moveTo>
                    <a:pt x="4432566" y="0"/>
                  </a:moveTo>
                  <a:lnTo>
                    <a:pt x="0" y="0"/>
                  </a:lnTo>
                  <a:lnTo>
                    <a:pt x="0" y="310464"/>
                  </a:lnTo>
                  <a:lnTo>
                    <a:pt x="4008" y="330188"/>
                  </a:lnTo>
                  <a:lnTo>
                    <a:pt x="14922" y="346341"/>
                  </a:lnTo>
                  <a:lnTo>
                    <a:pt x="31075" y="357255"/>
                  </a:lnTo>
                  <a:lnTo>
                    <a:pt x="50800" y="361264"/>
                  </a:lnTo>
                  <a:lnTo>
                    <a:pt x="4381766" y="361264"/>
                  </a:lnTo>
                  <a:lnTo>
                    <a:pt x="4401491" y="357255"/>
                  </a:lnTo>
                  <a:lnTo>
                    <a:pt x="4417644" y="346341"/>
                  </a:lnTo>
                  <a:lnTo>
                    <a:pt x="4428558" y="330188"/>
                  </a:lnTo>
                  <a:lnTo>
                    <a:pt x="4432566" y="310464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1439570"/>
              <a:ext cx="0" cy="464820"/>
            </a:xfrm>
            <a:custGeom>
              <a:avLst/>
              <a:gdLst/>
              <a:ahLst/>
              <a:cxnLst/>
              <a:rect l="l" t="t" r="r" b="b"/>
              <a:pathLst>
                <a:path h="464819">
                  <a:moveTo>
                    <a:pt x="0" y="46447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42686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41416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40146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25844" y="1282589"/>
            <a:ext cx="4098925" cy="61912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100" i="1" spc="-75" dirty="0">
                <a:solidFill>
                  <a:srgbClr val="FF0000"/>
                </a:solidFill>
                <a:latin typeface="Cambria"/>
                <a:cs typeface="Cambria"/>
              </a:rPr>
              <a:t>Word</a:t>
            </a:r>
            <a:r>
              <a:rPr sz="1100" i="1" spc="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FF0000"/>
                </a:solidFill>
                <a:latin typeface="Cambria"/>
                <a:cs typeface="Cambria"/>
              </a:rPr>
              <a:t>vectors</a:t>
            </a:r>
            <a:r>
              <a:rPr sz="1100" i="1" spc="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FF0000"/>
                </a:solidFill>
                <a:latin typeface="Cambria"/>
                <a:cs typeface="Cambria"/>
              </a:rPr>
              <a:t>are</a:t>
            </a:r>
            <a:r>
              <a:rPr sz="1100" i="1" spc="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45" dirty="0">
                <a:solidFill>
                  <a:srgbClr val="FF0000"/>
                </a:solidFill>
                <a:latin typeface="Cambria"/>
                <a:cs typeface="Cambria"/>
              </a:rPr>
              <a:t>not</a:t>
            </a:r>
            <a:r>
              <a:rPr sz="1100" i="1" spc="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FF0000"/>
                </a:solidFill>
                <a:latin typeface="Cambria"/>
                <a:cs typeface="Cambria"/>
              </a:rPr>
              <a:t>comparable</a:t>
            </a:r>
            <a:endParaRPr sz="1100">
              <a:latin typeface="Cambria"/>
              <a:cs typeface="Cambria"/>
            </a:endParaRPr>
          </a:p>
          <a:p>
            <a:pPr marL="12700" marR="5080">
              <a:lnSpc>
                <a:spcPct val="118900"/>
              </a:lnSpc>
              <a:spcBef>
                <a:spcPts val="209"/>
              </a:spcBef>
            </a:pPr>
            <a:r>
              <a:rPr sz="950" spc="45" dirty="0">
                <a:latin typeface="Trebuchet MS"/>
                <a:cs typeface="Trebuchet MS"/>
              </a:rPr>
              <a:t>Using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such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an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encoding,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there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no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meaningful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comparison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we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can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make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between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vectors</a:t>
            </a:r>
            <a:r>
              <a:rPr sz="950" spc="-15" dirty="0">
                <a:latin typeface="Trebuchet MS"/>
                <a:cs typeface="Trebuchet MS"/>
              </a:rPr>
              <a:t> other </a:t>
            </a:r>
            <a:r>
              <a:rPr sz="950" spc="-5" dirty="0">
                <a:latin typeface="Trebuchet MS"/>
                <a:cs typeface="Trebuchet MS"/>
              </a:rPr>
              <a:t>than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equality</a:t>
            </a:r>
            <a:r>
              <a:rPr sz="950" spc="-15" dirty="0">
                <a:latin typeface="Trebuchet MS"/>
                <a:cs typeface="Trebuchet MS"/>
              </a:rPr>
              <a:t> testing.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355386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19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9711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5" dirty="0"/>
              <a:t>Word2Vec</a:t>
            </a:r>
            <a:r>
              <a:rPr spc="50" dirty="0"/>
              <a:t> </a:t>
            </a:r>
            <a:r>
              <a:rPr spc="15" dirty="0"/>
              <a:t>–</a:t>
            </a:r>
            <a:r>
              <a:rPr spc="55" dirty="0"/>
              <a:t> </a:t>
            </a:r>
            <a:r>
              <a:rPr spc="50" dirty="0"/>
              <a:t>A</a:t>
            </a:r>
            <a:r>
              <a:rPr spc="55" dirty="0"/>
              <a:t> </a:t>
            </a:r>
            <a:r>
              <a:rPr spc="-25" dirty="0"/>
              <a:t>distributed</a:t>
            </a:r>
            <a:r>
              <a:rPr spc="55" dirty="0"/>
              <a:t> </a:t>
            </a:r>
            <a:r>
              <a:rPr spc="-30" dirty="0"/>
              <a:t>representation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458508"/>
            <a:ext cx="4483735" cy="1223645"/>
            <a:chOff x="87743" y="458508"/>
            <a:chExt cx="4483735" cy="1223645"/>
          </a:xfrm>
        </p:grpSpPr>
        <p:sp>
          <p:nvSpPr>
            <p:cNvPr id="4" name="object 4"/>
            <p:cNvSpPr/>
            <p:nvPr/>
          </p:nvSpPr>
          <p:spPr>
            <a:xfrm>
              <a:off x="87743" y="458508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4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631533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580375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567675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502755"/>
              <a:ext cx="50749" cy="107762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675805"/>
              <a:ext cx="4432935" cy="955675"/>
            </a:xfrm>
            <a:custGeom>
              <a:avLst/>
              <a:gdLst/>
              <a:ahLst/>
              <a:cxnLst/>
              <a:rect l="l" t="t" r="r" b="b"/>
              <a:pathLst>
                <a:path w="4432935" h="955675">
                  <a:moveTo>
                    <a:pt x="4432566" y="0"/>
                  </a:moveTo>
                  <a:lnTo>
                    <a:pt x="0" y="0"/>
                  </a:lnTo>
                  <a:lnTo>
                    <a:pt x="0" y="904570"/>
                  </a:lnTo>
                  <a:lnTo>
                    <a:pt x="4008" y="924294"/>
                  </a:lnTo>
                  <a:lnTo>
                    <a:pt x="14922" y="940447"/>
                  </a:lnTo>
                  <a:lnTo>
                    <a:pt x="31075" y="951361"/>
                  </a:lnTo>
                  <a:lnTo>
                    <a:pt x="50800" y="955370"/>
                  </a:lnTo>
                  <a:lnTo>
                    <a:pt x="4381766" y="955370"/>
                  </a:lnTo>
                  <a:lnTo>
                    <a:pt x="4401491" y="951361"/>
                  </a:lnTo>
                  <a:lnTo>
                    <a:pt x="4417644" y="940447"/>
                  </a:lnTo>
                  <a:lnTo>
                    <a:pt x="4428558" y="924294"/>
                  </a:lnTo>
                  <a:lnTo>
                    <a:pt x="4432566" y="90457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540842"/>
              <a:ext cx="0" cy="1059180"/>
            </a:xfrm>
            <a:custGeom>
              <a:avLst/>
              <a:gdLst/>
              <a:ahLst/>
              <a:cxnLst/>
              <a:rect l="l" t="t" r="r" b="b"/>
              <a:pathLst>
                <a:path h="1059180">
                  <a:moveTo>
                    <a:pt x="0" y="105858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52813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51543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50273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5044" y="406143"/>
            <a:ext cx="4018915" cy="119507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350"/>
              </a:spcBef>
            </a:pP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Distributional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representation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5" dirty="0">
                <a:solidFill>
                  <a:srgbClr val="3333B2"/>
                </a:solidFill>
                <a:latin typeface="Cambria"/>
                <a:cs typeface="Cambria"/>
              </a:rPr>
              <a:t>–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50" dirty="0">
                <a:solidFill>
                  <a:srgbClr val="3333B2"/>
                </a:solidFill>
                <a:latin typeface="Cambria"/>
                <a:cs typeface="Cambria"/>
              </a:rPr>
              <a:t>word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embedding?</a:t>
            </a:r>
            <a:endParaRPr sz="1100">
              <a:latin typeface="Cambria"/>
              <a:cs typeface="Cambria"/>
            </a:endParaRPr>
          </a:p>
          <a:p>
            <a:pPr marL="63500" marR="55880">
              <a:lnSpc>
                <a:spcPct val="113999"/>
              </a:lnSpc>
              <a:spcBef>
                <a:spcPts val="65"/>
              </a:spcBef>
            </a:pPr>
            <a:r>
              <a:rPr sz="950" spc="40" dirty="0">
                <a:latin typeface="Trebuchet MS"/>
                <a:cs typeface="Trebuchet MS"/>
              </a:rPr>
              <a:t>Any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1100" i="1" spc="-35" dirty="0">
                <a:latin typeface="Cambria"/>
                <a:cs typeface="Cambria"/>
              </a:rPr>
              <a:t>w</a:t>
            </a:r>
            <a:r>
              <a:rPr sz="1200" i="1" spc="-52" baseline="-10416" dirty="0">
                <a:latin typeface="Cambria"/>
                <a:cs typeface="Cambria"/>
              </a:rPr>
              <a:t>i</a:t>
            </a:r>
            <a:r>
              <a:rPr sz="1200" i="1" spc="22" baseline="-10416" dirty="0">
                <a:latin typeface="Cambria"/>
                <a:cs typeface="Cambria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in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corpus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given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distributional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representation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by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an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embedding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rebuchet MS"/>
              <a:cs typeface="Trebuchet MS"/>
            </a:endParaRPr>
          </a:p>
          <a:p>
            <a:pPr marL="429895" algn="ctr">
              <a:lnSpc>
                <a:spcPct val="100000"/>
              </a:lnSpc>
            </a:pP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i="1" baseline="-10416" dirty="0">
                <a:latin typeface="Cambria"/>
                <a:cs typeface="Cambria"/>
              </a:rPr>
              <a:t>i </a:t>
            </a:r>
            <a:r>
              <a:rPr sz="1200" i="1" spc="-97" baseline="-10416" dirty="0">
                <a:latin typeface="Cambria"/>
                <a:cs typeface="Cambria"/>
              </a:rPr>
              <a:t> </a:t>
            </a:r>
            <a:r>
              <a:rPr sz="1100" spc="-375" dirty="0">
                <a:latin typeface="SimSun-ExtB"/>
                <a:cs typeface="SimSun-ExtB"/>
              </a:rPr>
              <a:t>∈</a:t>
            </a:r>
            <a:r>
              <a:rPr sz="1100" spc="-310" dirty="0">
                <a:latin typeface="SimSun-ExtB"/>
                <a:cs typeface="SimSun-ExtB"/>
              </a:rPr>
              <a:t> </a:t>
            </a:r>
            <a:r>
              <a:rPr sz="1100" i="1" spc="15" dirty="0">
                <a:latin typeface="Cambria"/>
                <a:cs typeface="Cambria"/>
              </a:rPr>
              <a:t>R</a:t>
            </a:r>
            <a:r>
              <a:rPr sz="1200" i="1" spc="-37" baseline="31250" dirty="0">
                <a:latin typeface="Cambria"/>
                <a:cs typeface="Cambria"/>
              </a:rPr>
              <a:t>d</a:t>
            </a:r>
            <a:endParaRPr sz="1200" baseline="31250">
              <a:latin typeface="Cambria"/>
              <a:cs typeface="Cambria"/>
            </a:endParaRPr>
          </a:p>
          <a:p>
            <a:pPr marL="63500">
              <a:lnSpc>
                <a:spcPct val="100000"/>
              </a:lnSpc>
              <a:spcBef>
                <a:spcPts val="685"/>
              </a:spcBef>
            </a:pPr>
            <a:r>
              <a:rPr sz="950" spc="-55" dirty="0">
                <a:latin typeface="Trebuchet MS"/>
                <a:cs typeface="Trebuchet MS"/>
              </a:rPr>
              <a:t>i.e.,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10" dirty="0">
                <a:latin typeface="Cambria"/>
                <a:cs typeface="Cambria"/>
              </a:rPr>
              <a:t>d</a:t>
            </a:r>
            <a:r>
              <a:rPr sz="1100" spc="-10" dirty="0">
                <a:latin typeface="SimSun-ExtB"/>
                <a:cs typeface="SimSun-ExtB"/>
              </a:rPr>
              <a:t>−</a:t>
            </a:r>
            <a:r>
              <a:rPr sz="950" spc="-10" dirty="0">
                <a:latin typeface="Trebuchet MS"/>
                <a:cs typeface="Trebuchet MS"/>
              </a:rPr>
              <a:t>dimensional </a:t>
            </a:r>
            <a:r>
              <a:rPr sz="950" spc="-30" dirty="0">
                <a:latin typeface="Trebuchet MS"/>
                <a:cs typeface="Trebuchet MS"/>
              </a:rPr>
              <a:t>vector,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which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mostly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learnt!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355386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19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1964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Distributional</a:t>
            </a:r>
            <a:r>
              <a:rPr spc="-10" dirty="0"/>
              <a:t> </a:t>
            </a:r>
            <a:r>
              <a:rPr spc="-20" dirty="0"/>
              <a:t>Representation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130274"/>
            <a:ext cx="64757" cy="647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999764"/>
            <a:ext cx="3898265" cy="138176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950" spc="-5" dirty="0">
                <a:latin typeface="Trebuchet MS"/>
                <a:cs typeface="Trebuchet MS"/>
              </a:rPr>
              <a:t>Take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vector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with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several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hundred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dimensions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(say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1000).</a:t>
            </a:r>
            <a:endParaRPr sz="950" dirty="0">
              <a:latin typeface="Trebuchet MS"/>
              <a:cs typeface="Trebuchet MS"/>
            </a:endParaRPr>
          </a:p>
          <a:p>
            <a:pPr marL="12700" marR="223520">
              <a:lnSpc>
                <a:spcPct val="118900"/>
              </a:lnSpc>
              <a:spcBef>
                <a:spcPts val="300"/>
              </a:spcBef>
            </a:pPr>
            <a:r>
              <a:rPr sz="950" spc="60" dirty="0">
                <a:latin typeface="Trebuchet MS"/>
                <a:cs typeface="Trebuchet MS"/>
              </a:rPr>
              <a:t>Each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represented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by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distribution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weights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across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those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elements.</a:t>
            </a:r>
            <a:endParaRPr sz="950" dirty="0">
              <a:latin typeface="Trebuchet MS"/>
              <a:cs typeface="Trebuchet MS"/>
            </a:endParaRPr>
          </a:p>
          <a:p>
            <a:pPr marL="12700" marR="27940">
              <a:lnSpc>
                <a:spcPct val="118900"/>
              </a:lnSpc>
              <a:spcBef>
                <a:spcPts val="300"/>
              </a:spcBef>
            </a:pPr>
            <a:r>
              <a:rPr sz="950" spc="114" dirty="0">
                <a:latin typeface="Trebuchet MS"/>
                <a:cs typeface="Trebuchet MS"/>
              </a:rPr>
              <a:t>So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instead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one-to-one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mapping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between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an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element</a:t>
            </a:r>
            <a:r>
              <a:rPr sz="950" spc="-15" dirty="0">
                <a:latin typeface="Trebuchet MS"/>
                <a:cs typeface="Trebuchet MS"/>
              </a:rPr>
              <a:t> in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vector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 </a:t>
            </a:r>
            <a:r>
              <a:rPr sz="950" spc="45" dirty="0">
                <a:latin typeface="Trebuchet MS"/>
                <a:cs typeface="Trebuchet MS"/>
              </a:rPr>
              <a:t>a </a:t>
            </a:r>
            <a:r>
              <a:rPr sz="950" spc="-15" dirty="0">
                <a:latin typeface="Trebuchet MS"/>
                <a:cs typeface="Trebuchet MS"/>
              </a:rPr>
              <a:t>word,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-5" dirty="0">
                <a:latin typeface="Trebuchet MS"/>
                <a:cs typeface="Trebuchet MS"/>
              </a:rPr>
              <a:t>representation </a:t>
            </a:r>
            <a:r>
              <a:rPr sz="950" spc="-25" dirty="0">
                <a:latin typeface="Trebuchet MS"/>
                <a:cs typeface="Trebuchet MS"/>
              </a:rPr>
              <a:t>of </a:t>
            </a:r>
            <a:r>
              <a:rPr sz="950" spc="45" dirty="0">
                <a:latin typeface="Trebuchet MS"/>
                <a:cs typeface="Trebuchet MS"/>
              </a:rPr>
              <a:t>a </a:t>
            </a:r>
            <a:r>
              <a:rPr sz="950" dirty="0">
                <a:latin typeface="Trebuchet MS"/>
                <a:cs typeface="Trebuchet MS"/>
              </a:rPr>
              <a:t>word </a:t>
            </a:r>
            <a:r>
              <a:rPr sz="950" spc="25" dirty="0">
                <a:latin typeface="Trebuchet MS"/>
                <a:cs typeface="Trebuchet MS"/>
              </a:rPr>
              <a:t>is spread </a:t>
            </a:r>
            <a:r>
              <a:rPr sz="950" spc="45" dirty="0">
                <a:latin typeface="Trebuchet MS"/>
                <a:cs typeface="Trebuchet MS"/>
              </a:rPr>
              <a:t>across </a:t>
            </a:r>
            <a:r>
              <a:rPr sz="950" spc="-30" dirty="0">
                <a:latin typeface="Trebuchet MS"/>
                <a:cs typeface="Trebuchet MS"/>
              </a:rPr>
              <a:t>all </a:t>
            </a:r>
            <a:r>
              <a:rPr sz="950" spc="-25" dirty="0">
                <a:latin typeface="Trebuchet MS"/>
                <a:cs typeface="Trebuchet MS"/>
              </a:rPr>
              <a:t>of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elements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in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vector,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endParaRPr sz="9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950" spc="60" dirty="0">
                <a:latin typeface="Trebuchet MS"/>
                <a:cs typeface="Trebuchet MS"/>
              </a:rPr>
              <a:t>Each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element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in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vector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contributes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definition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many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words.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340307"/>
            <a:ext cx="64757" cy="6475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597" y="1722412"/>
            <a:ext cx="64757" cy="6475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597" y="2276602"/>
            <a:ext cx="64757" cy="64757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6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19</a:t>
            </a:r>
          </a:p>
        </p:txBody>
      </p:sp>
    </p:spTree>
  </p:cSld>
  <p:clrMapOvr>
    <a:masterClrMapping/>
  </p:clrMapOvr>
  <p:transition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502"/>
            <a:ext cx="31311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Distributional</a:t>
            </a:r>
            <a:r>
              <a:rPr sz="1400" i="1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0" dirty="0">
                <a:solidFill>
                  <a:srgbClr val="FFFFFF"/>
                </a:solidFill>
                <a:latin typeface="Cambria"/>
                <a:cs typeface="Cambria"/>
              </a:rPr>
              <a:t>Representation:</a:t>
            </a:r>
            <a:r>
              <a:rPr sz="1400" i="1" spc="1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5" dirty="0">
                <a:solidFill>
                  <a:srgbClr val="FFFFFF"/>
                </a:solidFill>
                <a:latin typeface="Cambria"/>
                <a:cs typeface="Cambria"/>
              </a:rPr>
              <a:t>Illustration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394787"/>
            <a:ext cx="4112260" cy="369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8900"/>
              </a:lnSpc>
              <a:spcBef>
                <a:spcPts val="90"/>
              </a:spcBef>
            </a:pPr>
            <a:r>
              <a:rPr sz="950" spc="-35" dirty="0">
                <a:latin typeface="Trebuchet MS"/>
                <a:cs typeface="Trebuchet MS"/>
              </a:rPr>
              <a:t>If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we</a:t>
            </a:r>
            <a:r>
              <a:rPr sz="950" spc="-10" dirty="0">
                <a:latin typeface="Trebuchet MS"/>
                <a:cs typeface="Trebuchet MS"/>
              </a:rPr>
              <a:t> label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dimensions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in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hypothetical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vector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(there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are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no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such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pre-assigned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labels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in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algorithm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course),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80" dirty="0">
                <a:latin typeface="Trebuchet MS"/>
                <a:cs typeface="Trebuchet MS"/>
              </a:rPr>
              <a:t>it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might </a:t>
            </a:r>
            <a:r>
              <a:rPr sz="950" spc="5" dirty="0">
                <a:latin typeface="Trebuchet MS"/>
                <a:cs typeface="Trebuchet MS"/>
              </a:rPr>
              <a:t>look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0" dirty="0">
                <a:latin typeface="Trebuchet MS"/>
                <a:cs typeface="Trebuchet MS"/>
              </a:rPr>
              <a:t>bit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like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this: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294" y="1131290"/>
            <a:ext cx="4095750" cy="136525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87743" y="2799105"/>
            <a:ext cx="4432935" cy="348615"/>
          </a:xfrm>
          <a:custGeom>
            <a:avLst/>
            <a:gdLst/>
            <a:ahLst/>
            <a:cxnLst/>
            <a:rect l="l" t="t" r="r" b="b"/>
            <a:pathLst>
              <a:path w="4432935" h="348614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799"/>
                </a:lnTo>
                <a:lnTo>
                  <a:pt x="0" y="348399"/>
                </a:lnTo>
                <a:lnTo>
                  <a:pt x="4432566" y="348399"/>
                </a:lnTo>
                <a:lnTo>
                  <a:pt x="4432566" y="50799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5844" y="2779890"/>
            <a:ext cx="410908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sz="1100" i="1" spc="-20" dirty="0">
                <a:solidFill>
                  <a:srgbClr val="FF0000"/>
                </a:solidFill>
                <a:latin typeface="Cambria"/>
                <a:cs typeface="Cambria"/>
              </a:rPr>
              <a:t>Such</a:t>
            </a:r>
            <a:r>
              <a:rPr sz="1100" i="1" spc="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FF0000"/>
                </a:solidFill>
                <a:latin typeface="Cambria"/>
                <a:cs typeface="Cambria"/>
              </a:rPr>
              <a:t>a</a:t>
            </a:r>
            <a:r>
              <a:rPr sz="1100" i="1" spc="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FF0000"/>
                </a:solidFill>
                <a:latin typeface="Cambria"/>
                <a:cs typeface="Cambria"/>
              </a:rPr>
              <a:t>vector</a:t>
            </a:r>
            <a:r>
              <a:rPr sz="1100" i="1" spc="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FF0000"/>
                </a:solidFill>
                <a:latin typeface="Cambria"/>
                <a:cs typeface="Cambria"/>
              </a:rPr>
              <a:t>comes</a:t>
            </a:r>
            <a:r>
              <a:rPr sz="1100" i="1" spc="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45" dirty="0">
                <a:solidFill>
                  <a:srgbClr val="FF0000"/>
                </a:solidFill>
                <a:latin typeface="Cambria"/>
                <a:cs typeface="Cambria"/>
              </a:rPr>
              <a:t>to</a:t>
            </a:r>
            <a:r>
              <a:rPr sz="1100" i="1" spc="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FF0000"/>
                </a:solidFill>
                <a:latin typeface="Cambria"/>
                <a:cs typeface="Cambria"/>
              </a:rPr>
              <a:t>represent</a:t>
            </a:r>
            <a:r>
              <a:rPr sz="1100" i="1" spc="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FF0000"/>
                </a:solidFill>
                <a:latin typeface="Cambria"/>
                <a:cs typeface="Cambria"/>
              </a:rPr>
              <a:t>in</a:t>
            </a:r>
            <a:r>
              <a:rPr sz="1100" i="1" spc="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FF0000"/>
                </a:solidFill>
                <a:latin typeface="Cambria"/>
                <a:cs typeface="Cambria"/>
              </a:rPr>
              <a:t>some</a:t>
            </a:r>
            <a:r>
              <a:rPr sz="1100" i="1" spc="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FF0000"/>
                </a:solidFill>
                <a:latin typeface="Cambria"/>
                <a:cs typeface="Cambria"/>
              </a:rPr>
              <a:t>abstract</a:t>
            </a:r>
            <a:r>
              <a:rPr sz="1100" i="1" spc="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45" dirty="0">
                <a:solidFill>
                  <a:srgbClr val="FF0000"/>
                </a:solidFill>
                <a:latin typeface="Cambria"/>
                <a:cs typeface="Cambria"/>
              </a:rPr>
              <a:t>way</a:t>
            </a:r>
            <a:r>
              <a:rPr sz="1100" i="1" spc="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45" dirty="0">
                <a:solidFill>
                  <a:srgbClr val="FF0000"/>
                </a:solidFill>
                <a:latin typeface="Cambria"/>
                <a:cs typeface="Cambria"/>
              </a:rPr>
              <a:t>the</a:t>
            </a:r>
            <a:r>
              <a:rPr sz="1100" i="1" spc="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dirty="0">
                <a:solidFill>
                  <a:srgbClr val="FF0000"/>
                </a:solidFill>
                <a:latin typeface="Cambria"/>
                <a:cs typeface="Cambria"/>
              </a:rPr>
              <a:t>‘meaning’</a:t>
            </a:r>
            <a:r>
              <a:rPr sz="1100" i="1" spc="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FF0000"/>
                </a:solidFill>
                <a:latin typeface="Cambria"/>
                <a:cs typeface="Cambria"/>
              </a:rPr>
              <a:t>of</a:t>
            </a:r>
            <a:r>
              <a:rPr sz="1100" i="1" spc="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FF0000"/>
                </a:solidFill>
                <a:latin typeface="Cambria"/>
                <a:cs typeface="Cambria"/>
              </a:rPr>
              <a:t>a </a:t>
            </a:r>
            <a:r>
              <a:rPr sz="1100" i="1" spc="-2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50" dirty="0">
                <a:solidFill>
                  <a:srgbClr val="FF0000"/>
                </a:solidFill>
                <a:latin typeface="Cambria"/>
                <a:cs typeface="Cambria"/>
              </a:rPr>
              <a:t>word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7743" y="2843339"/>
            <a:ext cx="4483735" cy="456565"/>
            <a:chOff x="87743" y="2843339"/>
            <a:chExt cx="4483735" cy="45656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744" y="3134842"/>
              <a:ext cx="4483315" cy="16482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0311" y="2843339"/>
              <a:ext cx="50749" cy="35472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7743" y="3179127"/>
              <a:ext cx="4432935" cy="69850"/>
            </a:xfrm>
            <a:custGeom>
              <a:avLst/>
              <a:gdLst/>
              <a:ahLst/>
              <a:cxnLst/>
              <a:rect l="l" t="t" r="r" b="b"/>
              <a:pathLst>
                <a:path w="4432935" h="69850">
                  <a:moveTo>
                    <a:pt x="4432566" y="0"/>
                  </a:moveTo>
                  <a:lnTo>
                    <a:pt x="0" y="0"/>
                  </a:lnTo>
                  <a:lnTo>
                    <a:pt x="0" y="18935"/>
                  </a:lnTo>
                  <a:lnTo>
                    <a:pt x="4008" y="38660"/>
                  </a:lnTo>
                  <a:lnTo>
                    <a:pt x="14922" y="54813"/>
                  </a:lnTo>
                  <a:lnTo>
                    <a:pt x="31075" y="65727"/>
                  </a:lnTo>
                  <a:lnTo>
                    <a:pt x="50800" y="69735"/>
                  </a:lnTo>
                  <a:lnTo>
                    <a:pt x="4381766" y="69735"/>
                  </a:lnTo>
                  <a:lnTo>
                    <a:pt x="4401491" y="65727"/>
                  </a:lnTo>
                  <a:lnTo>
                    <a:pt x="4417644" y="54813"/>
                  </a:lnTo>
                  <a:lnTo>
                    <a:pt x="4428558" y="38660"/>
                  </a:lnTo>
                  <a:lnTo>
                    <a:pt x="4432566" y="1893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2881439"/>
              <a:ext cx="0" cy="335915"/>
            </a:xfrm>
            <a:custGeom>
              <a:avLst/>
              <a:gdLst/>
              <a:ahLst/>
              <a:cxnLst/>
              <a:rect l="l" t="t" r="r" b="b"/>
              <a:pathLst>
                <a:path h="335914">
                  <a:moveTo>
                    <a:pt x="0" y="33567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286874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285604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20309" y="284334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7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19</a:t>
            </a:r>
          </a:p>
        </p:txBody>
      </p:sp>
    </p:spTree>
  </p:cSld>
  <p:clrMapOvr>
    <a:masterClrMapping/>
  </p:clrMapOvr>
  <p:transition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502"/>
            <a:ext cx="13531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70" dirty="0">
                <a:solidFill>
                  <a:srgbClr val="FFFFFF"/>
                </a:solidFill>
                <a:latin typeface="Cambria"/>
                <a:cs typeface="Cambria"/>
              </a:rPr>
              <a:t>Word</a:t>
            </a:r>
            <a:r>
              <a:rPr sz="1400" i="1" spc="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0" dirty="0">
                <a:solidFill>
                  <a:srgbClr val="FFFFFF"/>
                </a:solidFill>
                <a:latin typeface="Cambria"/>
                <a:cs typeface="Cambria"/>
              </a:rPr>
              <a:t>Embeddings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328610"/>
            <a:ext cx="64757" cy="6475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538643"/>
            <a:ext cx="64757" cy="64757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87743" y="1810854"/>
            <a:ext cx="4432935" cy="186055"/>
          </a:xfrm>
          <a:custGeom>
            <a:avLst/>
            <a:gdLst/>
            <a:ahLst/>
            <a:cxnLst/>
            <a:rect l="l" t="t" r="r" b="b"/>
            <a:pathLst>
              <a:path w="4432935" h="186055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799"/>
                </a:lnTo>
                <a:lnTo>
                  <a:pt x="0" y="185673"/>
                </a:lnTo>
                <a:lnTo>
                  <a:pt x="4432566" y="185673"/>
                </a:lnTo>
                <a:lnTo>
                  <a:pt x="4432566" y="50799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5844" y="1180611"/>
            <a:ext cx="2961640" cy="80327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289560">
              <a:lnSpc>
                <a:spcPct val="100000"/>
              </a:lnSpc>
              <a:spcBef>
                <a:spcPts val="595"/>
              </a:spcBef>
            </a:pPr>
            <a:r>
              <a:rPr sz="1100" i="1" spc="-35" dirty="0">
                <a:latin typeface="Cambria"/>
                <a:cs typeface="Cambria"/>
              </a:rPr>
              <a:t>d</a:t>
            </a:r>
            <a:r>
              <a:rPr sz="1100" i="1" spc="55" dirty="0">
                <a:latin typeface="Cambria"/>
                <a:cs typeface="Cambria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typically </a:t>
            </a:r>
            <a:r>
              <a:rPr sz="950" spc="-15" dirty="0">
                <a:latin typeface="Trebuchet MS"/>
                <a:cs typeface="Trebuchet MS"/>
              </a:rPr>
              <a:t>in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20" dirty="0">
                <a:latin typeface="Trebuchet MS"/>
                <a:cs typeface="Trebuchet MS"/>
              </a:rPr>
              <a:t>range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spc="-65" dirty="0">
                <a:latin typeface="Cambria"/>
                <a:cs typeface="Cambria"/>
              </a:rPr>
              <a:t>50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1100" spc="-65" dirty="0">
                <a:latin typeface="Cambria"/>
                <a:cs typeface="Cambria"/>
              </a:rPr>
              <a:t>1000</a:t>
            </a:r>
            <a:endParaRPr sz="110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480"/>
              </a:spcBef>
            </a:pPr>
            <a:r>
              <a:rPr sz="950" spc="5" dirty="0">
                <a:latin typeface="Trebuchet MS"/>
                <a:cs typeface="Trebuchet MS"/>
              </a:rPr>
              <a:t>Similar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words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should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have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similar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embeddings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i="1" spc="40" dirty="0">
                <a:solidFill>
                  <a:srgbClr val="FF0000"/>
                </a:solidFill>
                <a:latin typeface="Cambria"/>
                <a:cs typeface="Cambria"/>
              </a:rPr>
              <a:t>SVD</a:t>
            </a:r>
            <a:r>
              <a:rPr sz="1100" i="1" spc="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FF0000"/>
                </a:solidFill>
                <a:latin typeface="Cambria"/>
                <a:cs typeface="Cambria"/>
              </a:rPr>
              <a:t>can</a:t>
            </a:r>
            <a:r>
              <a:rPr sz="1100" i="1" spc="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10" dirty="0">
                <a:solidFill>
                  <a:srgbClr val="FF0000"/>
                </a:solidFill>
                <a:latin typeface="Cambria"/>
                <a:cs typeface="Cambria"/>
              </a:rPr>
              <a:t>also</a:t>
            </a:r>
            <a:r>
              <a:rPr sz="1100" i="1" spc="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FF0000"/>
                </a:solidFill>
                <a:latin typeface="Cambria"/>
                <a:cs typeface="Cambria"/>
              </a:rPr>
              <a:t>be</a:t>
            </a:r>
            <a:r>
              <a:rPr sz="1100" i="1" spc="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45" dirty="0">
                <a:solidFill>
                  <a:srgbClr val="FF0000"/>
                </a:solidFill>
                <a:latin typeface="Cambria"/>
                <a:cs typeface="Cambria"/>
              </a:rPr>
              <a:t>thought</a:t>
            </a:r>
            <a:r>
              <a:rPr sz="1100" i="1" spc="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FF0000"/>
                </a:solidFill>
                <a:latin typeface="Cambria"/>
                <a:cs typeface="Cambria"/>
              </a:rPr>
              <a:t>of</a:t>
            </a:r>
            <a:r>
              <a:rPr sz="1100" i="1" spc="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15" dirty="0">
                <a:solidFill>
                  <a:srgbClr val="FF0000"/>
                </a:solidFill>
                <a:latin typeface="Cambria"/>
                <a:cs typeface="Cambria"/>
              </a:rPr>
              <a:t>as</a:t>
            </a:r>
            <a:r>
              <a:rPr sz="1100" i="1" spc="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FF0000"/>
                </a:solidFill>
                <a:latin typeface="Cambria"/>
                <a:cs typeface="Cambria"/>
              </a:rPr>
              <a:t>an</a:t>
            </a:r>
            <a:r>
              <a:rPr sz="1100" i="1" spc="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FF0000"/>
                </a:solidFill>
                <a:latin typeface="Cambria"/>
                <a:cs typeface="Cambria"/>
              </a:rPr>
              <a:t>embedding</a:t>
            </a:r>
            <a:r>
              <a:rPr sz="1100" i="1" spc="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45" dirty="0">
                <a:solidFill>
                  <a:srgbClr val="FF0000"/>
                </a:solidFill>
                <a:latin typeface="Cambria"/>
                <a:cs typeface="Cambria"/>
              </a:rPr>
              <a:t>method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7743" y="1855089"/>
            <a:ext cx="4483735" cy="294005"/>
            <a:chOff x="87743" y="1855089"/>
            <a:chExt cx="4483735" cy="29400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744" y="1983879"/>
              <a:ext cx="4483315" cy="16480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855089"/>
              <a:ext cx="50749" cy="19199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7743" y="2028151"/>
              <a:ext cx="4432935" cy="69850"/>
            </a:xfrm>
            <a:custGeom>
              <a:avLst/>
              <a:gdLst/>
              <a:ahLst/>
              <a:cxnLst/>
              <a:rect l="l" t="t" r="r" b="b"/>
              <a:pathLst>
                <a:path w="4432935" h="69850">
                  <a:moveTo>
                    <a:pt x="4432566" y="0"/>
                  </a:moveTo>
                  <a:lnTo>
                    <a:pt x="0" y="0"/>
                  </a:lnTo>
                  <a:lnTo>
                    <a:pt x="0" y="18935"/>
                  </a:lnTo>
                  <a:lnTo>
                    <a:pt x="4008" y="38660"/>
                  </a:lnTo>
                  <a:lnTo>
                    <a:pt x="14922" y="54813"/>
                  </a:lnTo>
                  <a:lnTo>
                    <a:pt x="31075" y="65727"/>
                  </a:lnTo>
                  <a:lnTo>
                    <a:pt x="50800" y="69735"/>
                  </a:lnTo>
                  <a:lnTo>
                    <a:pt x="4381766" y="69735"/>
                  </a:lnTo>
                  <a:lnTo>
                    <a:pt x="4401491" y="65727"/>
                  </a:lnTo>
                  <a:lnTo>
                    <a:pt x="4417644" y="54813"/>
                  </a:lnTo>
                  <a:lnTo>
                    <a:pt x="4428558" y="38660"/>
                  </a:lnTo>
                  <a:lnTo>
                    <a:pt x="4432566" y="1893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893189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5">
                  <a:moveTo>
                    <a:pt x="0" y="17294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88048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86778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20309" y="185508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355386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8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19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1615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Reasoning</a:t>
            </a:r>
            <a:r>
              <a:rPr spc="30" dirty="0"/>
              <a:t> </a:t>
            </a:r>
            <a:r>
              <a:rPr spc="-40" dirty="0"/>
              <a:t>with</a:t>
            </a:r>
            <a:r>
              <a:rPr spc="35" dirty="0"/>
              <a:t> </a:t>
            </a:r>
            <a:r>
              <a:rPr spc="-70" dirty="0"/>
              <a:t>Word</a:t>
            </a:r>
            <a:r>
              <a:rPr spc="35" dirty="0"/>
              <a:t> </a:t>
            </a:r>
            <a:r>
              <a:rPr spc="-25" dirty="0"/>
              <a:t>Vectors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835863"/>
            <a:ext cx="64757" cy="6475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217968"/>
            <a:ext cx="64757" cy="64757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87743" y="1662252"/>
            <a:ext cx="4483735" cy="1226185"/>
            <a:chOff x="87743" y="1662252"/>
            <a:chExt cx="4483735" cy="1226185"/>
          </a:xfrm>
        </p:grpSpPr>
        <p:sp>
          <p:nvSpPr>
            <p:cNvPr id="6" name="object 6"/>
            <p:cNvSpPr/>
            <p:nvPr/>
          </p:nvSpPr>
          <p:spPr>
            <a:xfrm>
              <a:off x="87743" y="1662252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CCE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744" y="1835276"/>
              <a:ext cx="4432566" cy="5060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8544" y="2786214"/>
              <a:ext cx="101599" cy="1016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9344" y="2773514"/>
              <a:ext cx="4381715" cy="1143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20311" y="1706498"/>
              <a:ext cx="50749" cy="107971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7743" y="1879549"/>
              <a:ext cx="4432935" cy="957580"/>
            </a:xfrm>
            <a:custGeom>
              <a:avLst/>
              <a:gdLst/>
              <a:ahLst/>
              <a:cxnLst/>
              <a:rect l="l" t="t" r="r" b="b"/>
              <a:pathLst>
                <a:path w="4432935" h="957580">
                  <a:moveTo>
                    <a:pt x="4432566" y="0"/>
                  </a:moveTo>
                  <a:lnTo>
                    <a:pt x="0" y="0"/>
                  </a:lnTo>
                  <a:lnTo>
                    <a:pt x="0" y="906665"/>
                  </a:lnTo>
                  <a:lnTo>
                    <a:pt x="4008" y="926390"/>
                  </a:lnTo>
                  <a:lnTo>
                    <a:pt x="14922" y="942543"/>
                  </a:lnTo>
                  <a:lnTo>
                    <a:pt x="31075" y="953457"/>
                  </a:lnTo>
                  <a:lnTo>
                    <a:pt x="50800" y="957465"/>
                  </a:lnTo>
                  <a:lnTo>
                    <a:pt x="4381766" y="957465"/>
                  </a:lnTo>
                  <a:lnTo>
                    <a:pt x="4401491" y="953457"/>
                  </a:lnTo>
                  <a:lnTo>
                    <a:pt x="4417644" y="942543"/>
                  </a:lnTo>
                  <a:lnTo>
                    <a:pt x="4428558" y="926390"/>
                  </a:lnTo>
                  <a:lnTo>
                    <a:pt x="4432566" y="90666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744586"/>
              <a:ext cx="0" cy="1061085"/>
            </a:xfrm>
            <a:custGeom>
              <a:avLst/>
              <a:gdLst/>
              <a:ahLst/>
              <a:cxnLst/>
              <a:rect l="l" t="t" r="r" b="b"/>
              <a:pathLst>
                <a:path h="1061085">
                  <a:moveTo>
                    <a:pt x="0" y="106067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73188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20309" y="171918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20309" y="170648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5044" y="743313"/>
            <a:ext cx="4255135" cy="20859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40360" marR="30480">
              <a:lnSpc>
                <a:spcPct val="118900"/>
              </a:lnSpc>
              <a:spcBef>
                <a:spcPts val="90"/>
              </a:spcBef>
            </a:pPr>
            <a:r>
              <a:rPr sz="950" spc="-50" dirty="0">
                <a:latin typeface="Trebuchet MS"/>
                <a:cs typeface="Trebuchet MS"/>
              </a:rPr>
              <a:t>It </a:t>
            </a:r>
            <a:r>
              <a:rPr sz="950" spc="60" dirty="0">
                <a:latin typeface="Trebuchet MS"/>
                <a:cs typeface="Trebuchet MS"/>
              </a:rPr>
              <a:t>has </a:t>
            </a:r>
            <a:r>
              <a:rPr sz="950" spc="20" dirty="0">
                <a:latin typeface="Trebuchet MS"/>
                <a:cs typeface="Trebuchet MS"/>
              </a:rPr>
              <a:t>been </a:t>
            </a:r>
            <a:r>
              <a:rPr sz="950" spc="-5" dirty="0">
                <a:latin typeface="Trebuchet MS"/>
                <a:cs typeface="Trebuchet MS"/>
              </a:rPr>
              <a:t>found </a:t>
            </a:r>
            <a:r>
              <a:rPr sz="950" spc="-35" dirty="0">
                <a:latin typeface="Trebuchet MS"/>
                <a:cs typeface="Trebuchet MS"/>
              </a:rPr>
              <a:t>that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5" dirty="0">
                <a:latin typeface="Trebuchet MS"/>
                <a:cs typeface="Trebuchet MS"/>
              </a:rPr>
              <a:t>learned </a:t>
            </a:r>
            <a:r>
              <a:rPr sz="950" dirty="0">
                <a:latin typeface="Trebuchet MS"/>
                <a:cs typeface="Trebuchet MS"/>
              </a:rPr>
              <a:t>word </a:t>
            </a:r>
            <a:r>
              <a:rPr sz="950" spc="5" dirty="0">
                <a:latin typeface="Trebuchet MS"/>
                <a:cs typeface="Trebuchet MS"/>
              </a:rPr>
              <a:t>representations </a:t>
            </a:r>
            <a:r>
              <a:rPr sz="950" spc="-15" dirty="0">
                <a:latin typeface="Trebuchet MS"/>
                <a:cs typeface="Trebuchet MS"/>
              </a:rPr>
              <a:t>in </a:t>
            </a:r>
            <a:r>
              <a:rPr sz="950" spc="-40" dirty="0">
                <a:latin typeface="Trebuchet MS"/>
                <a:cs typeface="Trebuchet MS"/>
              </a:rPr>
              <a:t>fact </a:t>
            </a:r>
            <a:r>
              <a:rPr sz="950" spc="-5" dirty="0">
                <a:latin typeface="Trebuchet MS"/>
                <a:cs typeface="Trebuchet MS"/>
              </a:rPr>
              <a:t>capture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meaningful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syntactic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semantic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regularities</a:t>
            </a:r>
            <a:r>
              <a:rPr sz="950" spc="-15" dirty="0">
                <a:latin typeface="Trebuchet MS"/>
                <a:cs typeface="Trebuchet MS"/>
              </a:rPr>
              <a:t> in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very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simple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way.</a:t>
            </a:r>
            <a:endParaRPr sz="950">
              <a:latin typeface="Trebuchet MS"/>
              <a:cs typeface="Trebuchet MS"/>
            </a:endParaRPr>
          </a:p>
          <a:p>
            <a:pPr marL="340360" marR="197485">
              <a:lnSpc>
                <a:spcPct val="118900"/>
              </a:lnSpc>
              <a:spcBef>
                <a:spcPts val="300"/>
              </a:spcBef>
            </a:pPr>
            <a:r>
              <a:rPr sz="950" spc="-15" dirty="0">
                <a:latin typeface="Trebuchet MS"/>
                <a:cs typeface="Trebuchet MS"/>
              </a:rPr>
              <a:t>Specifically,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5" dirty="0">
                <a:latin typeface="Trebuchet MS"/>
                <a:cs typeface="Trebuchet MS"/>
              </a:rPr>
              <a:t> regularities </a:t>
            </a:r>
            <a:r>
              <a:rPr sz="950" spc="10" dirty="0">
                <a:latin typeface="Trebuchet MS"/>
                <a:cs typeface="Trebuchet MS"/>
              </a:rPr>
              <a:t>are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observed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as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constant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vector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offsets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between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pairs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words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sharing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particular relationship.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Trebuchet MS"/>
              <a:cs typeface="Trebuchet MS"/>
            </a:endParaRPr>
          </a:p>
          <a:p>
            <a:pPr marL="63500">
              <a:lnSpc>
                <a:spcPct val="100000"/>
              </a:lnSpc>
              <a:spcBef>
                <a:spcPts val="5"/>
              </a:spcBef>
            </a:pPr>
            <a:r>
              <a:rPr sz="1100" i="1" spc="20" dirty="0">
                <a:solidFill>
                  <a:srgbClr val="007F00"/>
                </a:solidFill>
                <a:latin typeface="Cambria"/>
                <a:cs typeface="Cambria"/>
              </a:rPr>
              <a:t>Case </a:t>
            </a:r>
            <a:r>
              <a:rPr sz="1100" i="1" spc="-20" dirty="0">
                <a:solidFill>
                  <a:srgbClr val="007F00"/>
                </a:solidFill>
                <a:latin typeface="Cambria"/>
                <a:cs typeface="Cambria"/>
              </a:rPr>
              <a:t>of</a:t>
            </a:r>
            <a:r>
              <a:rPr sz="1100" i="1" spc="25" dirty="0">
                <a:solidFill>
                  <a:srgbClr val="007F00"/>
                </a:solidFill>
                <a:latin typeface="Cambria"/>
                <a:cs typeface="Cambria"/>
              </a:rPr>
              <a:t> </a:t>
            </a:r>
            <a:r>
              <a:rPr sz="1100" i="1" spc="-15" dirty="0">
                <a:solidFill>
                  <a:srgbClr val="007F00"/>
                </a:solidFill>
                <a:latin typeface="Cambria"/>
                <a:cs typeface="Cambria"/>
              </a:rPr>
              <a:t>Singular-Plural</a:t>
            </a:r>
            <a:r>
              <a:rPr sz="1100" i="1" spc="25" dirty="0">
                <a:solidFill>
                  <a:srgbClr val="007F00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007F00"/>
                </a:solidFill>
                <a:latin typeface="Cambria"/>
                <a:cs typeface="Cambria"/>
              </a:rPr>
              <a:t>Relations</a:t>
            </a:r>
            <a:endParaRPr sz="1100">
              <a:latin typeface="Cambria"/>
              <a:cs typeface="Cambria"/>
            </a:endParaRPr>
          </a:p>
          <a:p>
            <a:pPr marL="63500" marR="278765">
              <a:lnSpc>
                <a:spcPct val="113999"/>
              </a:lnSpc>
              <a:spcBef>
                <a:spcPts val="85"/>
              </a:spcBef>
            </a:pPr>
            <a:r>
              <a:rPr sz="950" spc="-35" dirty="0">
                <a:latin typeface="Trebuchet MS"/>
                <a:cs typeface="Trebuchet MS"/>
              </a:rPr>
              <a:t>If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we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denote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vector </a:t>
            </a:r>
            <a:r>
              <a:rPr sz="950" spc="-40" dirty="0">
                <a:latin typeface="Trebuchet MS"/>
                <a:cs typeface="Trebuchet MS"/>
              </a:rPr>
              <a:t>for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1100" i="1" spc="5" dirty="0">
                <a:latin typeface="Cambria"/>
                <a:cs typeface="Cambria"/>
              </a:rPr>
              <a:t>i</a:t>
            </a:r>
            <a:r>
              <a:rPr sz="1100" i="1" spc="30" dirty="0">
                <a:latin typeface="Cambria"/>
                <a:cs typeface="Cambria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as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15" dirty="0">
                <a:latin typeface="Cambria"/>
                <a:cs typeface="Cambria"/>
              </a:rPr>
              <a:t>x</a:t>
            </a:r>
            <a:r>
              <a:rPr sz="1200" i="1" spc="-22" baseline="-10416" dirty="0">
                <a:latin typeface="Cambria"/>
                <a:cs typeface="Cambria"/>
              </a:rPr>
              <a:t>i</a:t>
            </a:r>
            <a:r>
              <a:rPr sz="950" spc="-15" dirty="0">
                <a:latin typeface="Trebuchet MS"/>
                <a:cs typeface="Trebuchet MS"/>
              </a:rPr>
              <a:t>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focus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on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singular/plural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relation,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we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observe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that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rebuchet MS"/>
              <a:cs typeface="Trebuchet MS"/>
            </a:endParaRPr>
          </a:p>
          <a:p>
            <a:pPr marL="196850" algn="ctr">
              <a:lnSpc>
                <a:spcPct val="100000"/>
              </a:lnSpc>
              <a:spcBef>
                <a:spcPts val="5"/>
              </a:spcBef>
            </a:pPr>
            <a:r>
              <a:rPr sz="1650" i="1" spc="-22" baseline="7575" dirty="0">
                <a:latin typeface="Cambria"/>
                <a:cs typeface="Cambria"/>
              </a:rPr>
              <a:t>x</a:t>
            </a:r>
            <a:r>
              <a:rPr sz="800" i="1" spc="-15" dirty="0">
                <a:latin typeface="Cambria"/>
                <a:cs typeface="Cambria"/>
              </a:rPr>
              <a:t>apple</a:t>
            </a:r>
            <a:r>
              <a:rPr sz="800" i="1" spc="25" dirty="0">
                <a:latin typeface="Cambria"/>
                <a:cs typeface="Cambria"/>
              </a:rPr>
              <a:t> </a:t>
            </a:r>
            <a:r>
              <a:rPr sz="1650" spc="-382" baseline="7575" dirty="0">
                <a:latin typeface="SimSun-ExtB"/>
                <a:cs typeface="SimSun-ExtB"/>
              </a:rPr>
              <a:t>−</a:t>
            </a:r>
            <a:r>
              <a:rPr sz="1650" spc="-592" baseline="7575" dirty="0">
                <a:latin typeface="SimSun-ExtB"/>
                <a:cs typeface="SimSun-ExtB"/>
              </a:rPr>
              <a:t> </a:t>
            </a:r>
            <a:r>
              <a:rPr sz="1650" i="1" spc="-22" baseline="7575" dirty="0">
                <a:latin typeface="Cambria"/>
                <a:cs typeface="Cambria"/>
              </a:rPr>
              <a:t>x</a:t>
            </a:r>
            <a:r>
              <a:rPr sz="800" i="1" spc="-15" dirty="0">
                <a:latin typeface="Cambria"/>
                <a:cs typeface="Cambria"/>
              </a:rPr>
              <a:t>apples</a:t>
            </a:r>
            <a:r>
              <a:rPr sz="800" i="1" spc="114" dirty="0">
                <a:latin typeface="Cambria"/>
                <a:cs typeface="Cambria"/>
              </a:rPr>
              <a:t> </a:t>
            </a:r>
            <a:r>
              <a:rPr sz="1650" spc="-382" baseline="7575" dirty="0">
                <a:latin typeface="SimSun-ExtB"/>
                <a:cs typeface="SimSun-ExtB"/>
              </a:rPr>
              <a:t>≈</a:t>
            </a:r>
            <a:r>
              <a:rPr sz="1650" spc="-457" baseline="7575" dirty="0">
                <a:latin typeface="SimSun-ExtB"/>
                <a:cs typeface="SimSun-ExtB"/>
              </a:rPr>
              <a:t> </a:t>
            </a:r>
            <a:r>
              <a:rPr sz="1650" i="1" spc="-22" baseline="7575" dirty="0">
                <a:latin typeface="Cambria"/>
                <a:cs typeface="Cambria"/>
              </a:rPr>
              <a:t>x</a:t>
            </a:r>
            <a:r>
              <a:rPr sz="800" i="1" spc="-15" dirty="0">
                <a:latin typeface="Cambria"/>
                <a:cs typeface="Cambria"/>
              </a:rPr>
              <a:t>car</a:t>
            </a:r>
            <a:r>
              <a:rPr sz="800" i="1" spc="40" dirty="0">
                <a:latin typeface="Cambria"/>
                <a:cs typeface="Cambria"/>
              </a:rPr>
              <a:t> </a:t>
            </a:r>
            <a:r>
              <a:rPr sz="1650" spc="-382" baseline="7575" dirty="0">
                <a:latin typeface="SimSun-ExtB"/>
                <a:cs typeface="SimSun-ExtB"/>
              </a:rPr>
              <a:t>−</a:t>
            </a:r>
            <a:r>
              <a:rPr sz="1650" spc="-592" baseline="7575" dirty="0">
                <a:latin typeface="SimSun-ExtB"/>
                <a:cs typeface="SimSun-ExtB"/>
              </a:rPr>
              <a:t> </a:t>
            </a:r>
            <a:r>
              <a:rPr sz="1650" i="1" spc="-15" baseline="7575" dirty="0">
                <a:latin typeface="Cambria"/>
                <a:cs typeface="Cambria"/>
              </a:rPr>
              <a:t>x</a:t>
            </a:r>
            <a:r>
              <a:rPr sz="800" i="1" spc="-10" dirty="0">
                <a:latin typeface="Cambria"/>
                <a:cs typeface="Cambria"/>
              </a:rPr>
              <a:t>cars</a:t>
            </a:r>
            <a:r>
              <a:rPr sz="800" i="1" spc="114" dirty="0">
                <a:latin typeface="Cambria"/>
                <a:cs typeface="Cambria"/>
              </a:rPr>
              <a:t> </a:t>
            </a:r>
            <a:r>
              <a:rPr sz="1650" spc="-382" baseline="7575" dirty="0">
                <a:latin typeface="SimSun-ExtB"/>
                <a:cs typeface="SimSun-ExtB"/>
              </a:rPr>
              <a:t>≈</a:t>
            </a:r>
            <a:r>
              <a:rPr sz="1650" spc="-457" baseline="7575" dirty="0">
                <a:latin typeface="SimSun-ExtB"/>
                <a:cs typeface="SimSun-ExtB"/>
              </a:rPr>
              <a:t> </a:t>
            </a:r>
            <a:r>
              <a:rPr sz="1650" i="1" spc="-30" baseline="7575" dirty="0">
                <a:latin typeface="Cambria"/>
                <a:cs typeface="Cambria"/>
              </a:rPr>
              <a:t>x</a:t>
            </a:r>
            <a:r>
              <a:rPr sz="800" i="1" spc="-20" dirty="0">
                <a:latin typeface="Cambria"/>
                <a:cs typeface="Cambria"/>
              </a:rPr>
              <a:t>family</a:t>
            </a:r>
            <a:r>
              <a:rPr sz="800" i="1" spc="30" dirty="0">
                <a:latin typeface="Cambria"/>
                <a:cs typeface="Cambria"/>
              </a:rPr>
              <a:t> </a:t>
            </a:r>
            <a:r>
              <a:rPr sz="1650" spc="-382" baseline="7575" dirty="0">
                <a:latin typeface="SimSun-ExtB"/>
                <a:cs typeface="SimSun-ExtB"/>
              </a:rPr>
              <a:t>−</a:t>
            </a:r>
            <a:r>
              <a:rPr sz="1650" spc="-600" baseline="7575" dirty="0">
                <a:latin typeface="SimSun-ExtB"/>
                <a:cs typeface="SimSun-ExtB"/>
              </a:rPr>
              <a:t> </a:t>
            </a:r>
            <a:r>
              <a:rPr sz="1650" i="1" spc="-22" baseline="7575" dirty="0">
                <a:latin typeface="Cambria"/>
                <a:cs typeface="Cambria"/>
              </a:rPr>
              <a:t>x</a:t>
            </a:r>
            <a:r>
              <a:rPr sz="800" i="1" spc="-15" dirty="0">
                <a:latin typeface="Cambria"/>
                <a:cs typeface="Cambria"/>
              </a:rPr>
              <a:t>families</a:t>
            </a:r>
            <a:r>
              <a:rPr sz="800" i="1" spc="114" dirty="0">
                <a:latin typeface="Cambria"/>
                <a:cs typeface="Cambria"/>
              </a:rPr>
              <a:t> </a:t>
            </a:r>
            <a:r>
              <a:rPr sz="1650" spc="-382" baseline="7575" dirty="0">
                <a:latin typeface="SimSun-ExtB"/>
                <a:cs typeface="SimSun-ExtB"/>
              </a:rPr>
              <a:t>≈</a:t>
            </a:r>
            <a:r>
              <a:rPr sz="1650" spc="-457" baseline="7575" dirty="0">
                <a:latin typeface="SimSun-ExtB"/>
                <a:cs typeface="SimSun-ExtB"/>
              </a:rPr>
              <a:t> </a:t>
            </a:r>
            <a:r>
              <a:rPr sz="1650" i="1" spc="-22" baseline="7575" dirty="0">
                <a:latin typeface="Cambria"/>
                <a:cs typeface="Cambria"/>
              </a:rPr>
              <a:t>x</a:t>
            </a:r>
            <a:r>
              <a:rPr sz="800" i="1" spc="-15" dirty="0">
                <a:latin typeface="Cambria"/>
                <a:cs typeface="Cambria"/>
              </a:rPr>
              <a:t>car</a:t>
            </a:r>
            <a:r>
              <a:rPr sz="800" i="1" spc="45" dirty="0">
                <a:latin typeface="Cambria"/>
                <a:cs typeface="Cambria"/>
              </a:rPr>
              <a:t> </a:t>
            </a:r>
            <a:r>
              <a:rPr sz="1650" spc="-382" baseline="7575" dirty="0">
                <a:latin typeface="SimSun-ExtB"/>
                <a:cs typeface="SimSun-ExtB"/>
              </a:rPr>
              <a:t>−</a:t>
            </a:r>
            <a:r>
              <a:rPr sz="1650" spc="-600" baseline="7575" dirty="0">
                <a:latin typeface="SimSun-ExtB"/>
                <a:cs typeface="SimSun-ExtB"/>
              </a:rPr>
              <a:t> </a:t>
            </a:r>
            <a:r>
              <a:rPr sz="1650" i="1" spc="-15" baseline="7575" dirty="0">
                <a:latin typeface="Cambria"/>
                <a:cs typeface="Cambria"/>
              </a:rPr>
              <a:t>x</a:t>
            </a:r>
            <a:r>
              <a:rPr sz="800" i="1" spc="-10" dirty="0">
                <a:latin typeface="Cambria"/>
                <a:cs typeface="Cambria"/>
              </a:rPr>
              <a:t>cars</a:t>
            </a:r>
            <a:endParaRPr sz="800">
              <a:latin typeface="Cambria"/>
              <a:cs typeface="Cambria"/>
            </a:endParaRPr>
          </a:p>
          <a:p>
            <a:pPr marL="63500">
              <a:lnSpc>
                <a:spcPct val="100000"/>
              </a:lnSpc>
              <a:spcBef>
                <a:spcPts val="1115"/>
              </a:spcBef>
            </a:pP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50" dirty="0">
                <a:latin typeface="Trebuchet MS"/>
                <a:cs typeface="Trebuchet MS"/>
              </a:rPr>
              <a:t> </a:t>
            </a:r>
            <a:r>
              <a:rPr sz="950" spc="70" dirty="0">
                <a:latin typeface="Trebuchet MS"/>
                <a:cs typeface="Trebuchet MS"/>
              </a:rPr>
              <a:t>so</a:t>
            </a:r>
            <a:r>
              <a:rPr sz="950" spc="-4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on.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355386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9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19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1615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Reasoning</a:t>
            </a:r>
            <a:r>
              <a:rPr spc="30" dirty="0"/>
              <a:t> </a:t>
            </a:r>
            <a:r>
              <a:rPr spc="-40" dirty="0"/>
              <a:t>with</a:t>
            </a:r>
            <a:r>
              <a:rPr spc="35" dirty="0"/>
              <a:t> </a:t>
            </a:r>
            <a:r>
              <a:rPr spc="-70" dirty="0"/>
              <a:t>Word</a:t>
            </a:r>
            <a:r>
              <a:rPr spc="35" dirty="0"/>
              <a:t> </a:t>
            </a:r>
            <a:r>
              <a:rPr spc="-25" dirty="0"/>
              <a:t>Vectors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1485862"/>
            <a:ext cx="4483735" cy="628015"/>
            <a:chOff x="87743" y="1485862"/>
            <a:chExt cx="4483735" cy="628015"/>
          </a:xfrm>
        </p:grpSpPr>
        <p:sp>
          <p:nvSpPr>
            <p:cNvPr id="4" name="object 4"/>
            <p:cNvSpPr/>
            <p:nvPr/>
          </p:nvSpPr>
          <p:spPr>
            <a:xfrm>
              <a:off x="87743" y="1485862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658874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012124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999424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530096"/>
              <a:ext cx="50749" cy="48202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703159"/>
              <a:ext cx="4432935" cy="360045"/>
            </a:xfrm>
            <a:custGeom>
              <a:avLst/>
              <a:gdLst/>
              <a:ahLst/>
              <a:cxnLst/>
              <a:rect l="l" t="t" r="r" b="b"/>
              <a:pathLst>
                <a:path w="4432935" h="360044">
                  <a:moveTo>
                    <a:pt x="4432566" y="0"/>
                  </a:moveTo>
                  <a:lnTo>
                    <a:pt x="0" y="0"/>
                  </a:lnTo>
                  <a:lnTo>
                    <a:pt x="0" y="308965"/>
                  </a:lnTo>
                  <a:lnTo>
                    <a:pt x="4008" y="328690"/>
                  </a:lnTo>
                  <a:lnTo>
                    <a:pt x="14922" y="344843"/>
                  </a:lnTo>
                  <a:lnTo>
                    <a:pt x="31075" y="355757"/>
                  </a:lnTo>
                  <a:lnTo>
                    <a:pt x="50800" y="359765"/>
                  </a:lnTo>
                  <a:lnTo>
                    <a:pt x="4381766" y="359765"/>
                  </a:lnTo>
                  <a:lnTo>
                    <a:pt x="4401491" y="355757"/>
                  </a:lnTo>
                  <a:lnTo>
                    <a:pt x="4417644" y="344843"/>
                  </a:lnTo>
                  <a:lnTo>
                    <a:pt x="4428558" y="328690"/>
                  </a:lnTo>
                  <a:lnTo>
                    <a:pt x="4432566" y="30896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1568196"/>
              <a:ext cx="0" cy="463550"/>
            </a:xfrm>
            <a:custGeom>
              <a:avLst/>
              <a:gdLst/>
              <a:ahLst/>
              <a:cxnLst/>
              <a:rect l="l" t="t" r="r" b="b"/>
              <a:pathLst>
                <a:path h="463550">
                  <a:moveTo>
                    <a:pt x="0" y="46297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55549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54279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53009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25844" y="1051250"/>
            <a:ext cx="4178935" cy="12725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74930">
              <a:lnSpc>
                <a:spcPct val="118900"/>
              </a:lnSpc>
              <a:spcBef>
                <a:spcPts val="90"/>
              </a:spcBef>
            </a:pPr>
            <a:r>
              <a:rPr sz="950" spc="35" dirty="0">
                <a:latin typeface="Trebuchet MS"/>
                <a:cs typeface="Trebuchet MS"/>
              </a:rPr>
              <a:t>Perhaps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more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surprisingly,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we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find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that</a:t>
            </a:r>
            <a:r>
              <a:rPr sz="950" spc="-10" dirty="0">
                <a:latin typeface="Trebuchet MS"/>
                <a:cs typeface="Trebuchet MS"/>
              </a:rPr>
              <a:t> this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also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0" dirty="0">
                <a:latin typeface="Trebuchet MS"/>
                <a:cs typeface="Trebuchet MS"/>
              </a:rPr>
              <a:t>case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for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variety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semantic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relations.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100" i="1" spc="20" dirty="0">
                <a:solidFill>
                  <a:srgbClr val="3333B2"/>
                </a:solidFill>
                <a:latin typeface="Cambria"/>
                <a:cs typeface="Cambria"/>
              </a:rPr>
              <a:t>Good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55" dirty="0">
                <a:solidFill>
                  <a:srgbClr val="3333B2"/>
                </a:solidFill>
                <a:latin typeface="Cambria"/>
                <a:cs typeface="Cambria"/>
              </a:rPr>
              <a:t>at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answering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analogy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questions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b</a:t>
            </a:r>
            <a:r>
              <a:rPr sz="950" spc="-80" dirty="0">
                <a:latin typeface="Trebuchet MS"/>
                <a:cs typeface="Trebuchet MS"/>
              </a:rPr>
              <a:t>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as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c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95" dirty="0">
                <a:latin typeface="Trebuchet MS"/>
                <a:cs typeface="Trebuchet MS"/>
              </a:rPr>
              <a:t>?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50" i="1" spc="30" dirty="0">
                <a:latin typeface="Trebuchet MS"/>
                <a:cs typeface="Trebuchet MS"/>
              </a:rPr>
              <a:t>man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i="1" spc="25" dirty="0">
                <a:latin typeface="Trebuchet MS"/>
                <a:cs typeface="Trebuchet MS"/>
              </a:rPr>
              <a:t>woman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as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i="1" spc="5" dirty="0">
                <a:latin typeface="Trebuchet MS"/>
                <a:cs typeface="Trebuchet MS"/>
              </a:rPr>
              <a:t>uncle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95" dirty="0">
                <a:latin typeface="Trebuchet MS"/>
                <a:cs typeface="Trebuchet MS"/>
              </a:rPr>
              <a:t>?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(</a:t>
            </a:r>
            <a:r>
              <a:rPr sz="950" i="1" spc="-15" dirty="0">
                <a:latin typeface="Trebuchet MS"/>
                <a:cs typeface="Trebuchet MS"/>
              </a:rPr>
              <a:t>aunt</a:t>
            </a:r>
            <a:r>
              <a:rPr sz="950" spc="-15" dirty="0">
                <a:latin typeface="Trebuchet MS"/>
                <a:cs typeface="Trebuchet MS"/>
              </a:rPr>
              <a:t>)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950" i="1" spc="70" dirty="0">
                <a:latin typeface="Trebuchet MS"/>
                <a:cs typeface="Trebuchet MS"/>
              </a:rPr>
              <a:t>A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simple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spc="-15" dirty="0">
                <a:latin typeface="Trebuchet MS"/>
                <a:cs typeface="Trebuchet MS"/>
              </a:rPr>
              <a:t>vector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spc="-30" dirty="0">
                <a:latin typeface="Trebuchet MS"/>
                <a:cs typeface="Trebuchet MS"/>
              </a:rPr>
              <a:t>offset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method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spc="40" dirty="0">
                <a:latin typeface="Trebuchet MS"/>
                <a:cs typeface="Trebuchet MS"/>
              </a:rPr>
              <a:t>based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spc="30" dirty="0">
                <a:latin typeface="Trebuchet MS"/>
                <a:cs typeface="Trebuchet MS"/>
              </a:rPr>
              <a:t>on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30" dirty="0">
                <a:latin typeface="Trebuchet MS"/>
                <a:cs typeface="Trebuchet MS"/>
              </a:rPr>
              <a:t>cosine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spc="10" dirty="0">
                <a:latin typeface="Trebuchet MS"/>
                <a:cs typeface="Trebuchet MS"/>
              </a:rPr>
              <a:t>distance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spc="50" dirty="0">
                <a:latin typeface="Trebuchet MS"/>
                <a:cs typeface="Trebuchet MS"/>
              </a:rPr>
              <a:t>shows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spc="-25" dirty="0">
                <a:latin typeface="Trebuchet MS"/>
                <a:cs typeface="Trebuchet MS"/>
              </a:rPr>
              <a:t>the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spc="-35" dirty="0">
                <a:latin typeface="Trebuchet MS"/>
                <a:cs typeface="Trebuchet MS"/>
              </a:rPr>
              <a:t>relation.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317426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10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19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25019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5" dirty="0">
                <a:solidFill>
                  <a:srgbClr val="FFFFFF"/>
                </a:solidFill>
                <a:latin typeface="Cambria"/>
                <a:cs typeface="Cambria"/>
              </a:rPr>
              <a:t>Vcctor</a:t>
            </a:r>
            <a:r>
              <a:rPr sz="14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5" dirty="0">
                <a:solidFill>
                  <a:srgbClr val="FFFFFF"/>
                </a:solidFill>
                <a:latin typeface="Cambria"/>
                <a:cs typeface="Cambria"/>
              </a:rPr>
              <a:t>Offset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for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25" dirty="0">
                <a:solidFill>
                  <a:srgbClr val="FFFFFF"/>
                </a:solidFill>
                <a:latin typeface="Cambria"/>
                <a:cs typeface="Cambria"/>
              </a:rPr>
              <a:t>Gender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Relation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1460" y="827290"/>
            <a:ext cx="2468880" cy="183261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92026" y="3339672"/>
            <a:ext cx="3003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11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19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36449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Distributional</a:t>
            </a:r>
            <a:r>
              <a:rPr spc="40" dirty="0"/>
              <a:t> </a:t>
            </a:r>
            <a:r>
              <a:rPr dirty="0"/>
              <a:t>Semantics:</a:t>
            </a:r>
            <a:r>
              <a:rPr spc="125" dirty="0"/>
              <a:t> </a:t>
            </a:r>
            <a:r>
              <a:rPr spc="-20" dirty="0"/>
              <a:t>a</a:t>
            </a:r>
            <a:r>
              <a:rPr spc="40" dirty="0"/>
              <a:t> </a:t>
            </a:r>
            <a:r>
              <a:rPr spc="-5" dirty="0"/>
              <a:t>linguistic</a:t>
            </a:r>
            <a:r>
              <a:rPr spc="40" dirty="0"/>
              <a:t> </a:t>
            </a:r>
            <a:r>
              <a:rPr spc="-10" dirty="0"/>
              <a:t>perspective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932" y="806394"/>
            <a:ext cx="3763010" cy="1769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138430" indent="186690">
              <a:lnSpc>
                <a:spcPct val="118900"/>
              </a:lnSpc>
              <a:spcBef>
                <a:spcPts val="90"/>
              </a:spcBef>
            </a:pPr>
            <a:r>
              <a:rPr sz="950" i="1" spc="-95" dirty="0">
                <a:latin typeface="Trebuchet MS"/>
                <a:cs typeface="Trebuchet MS"/>
              </a:rPr>
              <a:t>“If </a:t>
            </a:r>
            <a:r>
              <a:rPr sz="950" i="1" spc="-5" dirty="0">
                <a:latin typeface="Trebuchet MS"/>
                <a:cs typeface="Trebuchet MS"/>
              </a:rPr>
              <a:t>linguistics </a:t>
            </a:r>
            <a:r>
              <a:rPr sz="950" i="1" spc="15" dirty="0">
                <a:latin typeface="Trebuchet MS"/>
                <a:cs typeface="Trebuchet MS"/>
              </a:rPr>
              <a:t>is </a:t>
            </a:r>
            <a:r>
              <a:rPr sz="950" i="1" spc="-45" dirty="0">
                <a:latin typeface="Trebuchet MS"/>
                <a:cs typeface="Trebuchet MS"/>
              </a:rPr>
              <a:t>to </a:t>
            </a:r>
            <a:r>
              <a:rPr sz="950" i="1" dirty="0">
                <a:latin typeface="Trebuchet MS"/>
                <a:cs typeface="Trebuchet MS"/>
              </a:rPr>
              <a:t>deal </a:t>
            </a:r>
            <a:r>
              <a:rPr sz="950" i="1" spc="-50" dirty="0">
                <a:latin typeface="Trebuchet MS"/>
                <a:cs typeface="Trebuchet MS"/>
              </a:rPr>
              <a:t>with </a:t>
            </a:r>
            <a:r>
              <a:rPr sz="950" i="1" spc="10" dirty="0">
                <a:latin typeface="Trebuchet MS"/>
                <a:cs typeface="Trebuchet MS"/>
              </a:rPr>
              <a:t>meaning, </a:t>
            </a:r>
            <a:r>
              <a:rPr sz="950" i="1" spc="-100" dirty="0">
                <a:latin typeface="Trebuchet MS"/>
                <a:cs typeface="Trebuchet MS"/>
              </a:rPr>
              <a:t>it </a:t>
            </a:r>
            <a:r>
              <a:rPr sz="950" i="1" spc="40" dirty="0">
                <a:latin typeface="Trebuchet MS"/>
                <a:cs typeface="Trebuchet MS"/>
              </a:rPr>
              <a:t>can </a:t>
            </a:r>
            <a:r>
              <a:rPr sz="950" i="1" spc="-5" dirty="0">
                <a:latin typeface="Trebuchet MS"/>
                <a:cs typeface="Trebuchet MS"/>
              </a:rPr>
              <a:t>only </a:t>
            </a:r>
            <a:r>
              <a:rPr sz="950" i="1" spc="25" dirty="0">
                <a:latin typeface="Trebuchet MS"/>
                <a:cs typeface="Trebuchet MS"/>
              </a:rPr>
              <a:t>do </a:t>
            </a:r>
            <a:r>
              <a:rPr sz="950" i="1" spc="70" dirty="0">
                <a:latin typeface="Trebuchet MS"/>
                <a:cs typeface="Trebuchet MS"/>
              </a:rPr>
              <a:t>so </a:t>
            </a:r>
            <a:r>
              <a:rPr sz="950" i="1" spc="-10" dirty="0">
                <a:latin typeface="Trebuchet MS"/>
                <a:cs typeface="Trebuchet MS"/>
              </a:rPr>
              <a:t>through </a:t>
            </a:r>
            <a:r>
              <a:rPr sz="950" i="1" spc="-275" dirty="0">
                <a:latin typeface="Trebuchet MS"/>
                <a:cs typeface="Trebuchet MS"/>
              </a:rPr>
              <a:t> </a:t>
            </a:r>
            <a:r>
              <a:rPr sz="950" i="1" spc="-30" dirty="0">
                <a:latin typeface="Trebuchet MS"/>
                <a:cs typeface="Trebuchet MS"/>
              </a:rPr>
              <a:t>distributional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20" dirty="0">
                <a:latin typeface="Trebuchet MS"/>
                <a:cs typeface="Trebuchet MS"/>
              </a:rPr>
              <a:t>analysis.”</a:t>
            </a:r>
            <a:r>
              <a:rPr sz="950" i="1" spc="50" dirty="0">
                <a:latin typeface="Trebuchet MS"/>
                <a:cs typeface="Trebuchet MS"/>
              </a:rPr>
              <a:t> </a:t>
            </a:r>
            <a:r>
              <a:rPr sz="950" i="1" spc="-15" dirty="0">
                <a:latin typeface="Trebuchet MS"/>
                <a:cs typeface="Trebuchet MS"/>
              </a:rPr>
              <a:t>(Zellig </a:t>
            </a:r>
            <a:r>
              <a:rPr sz="950" i="1" dirty="0">
                <a:latin typeface="Trebuchet MS"/>
                <a:cs typeface="Trebuchet MS"/>
              </a:rPr>
              <a:t>Harris)</a:t>
            </a:r>
            <a:endParaRPr sz="950">
              <a:latin typeface="Trebuchet MS"/>
              <a:cs typeface="Trebuchet MS"/>
            </a:endParaRPr>
          </a:p>
          <a:p>
            <a:pPr marL="12700" marR="5080" indent="186690">
              <a:lnSpc>
                <a:spcPct val="118900"/>
              </a:lnSpc>
              <a:spcBef>
                <a:spcPts val="880"/>
              </a:spcBef>
            </a:pPr>
            <a:r>
              <a:rPr sz="950" i="1" spc="-95" dirty="0">
                <a:latin typeface="Trebuchet MS"/>
                <a:cs typeface="Trebuchet MS"/>
              </a:rPr>
              <a:t>“If </a:t>
            </a:r>
            <a:r>
              <a:rPr sz="950" i="1" spc="10" dirty="0">
                <a:latin typeface="Trebuchet MS"/>
                <a:cs typeface="Trebuchet MS"/>
              </a:rPr>
              <a:t>we </a:t>
            </a:r>
            <a:r>
              <a:rPr sz="950" i="1" spc="15" dirty="0">
                <a:latin typeface="Trebuchet MS"/>
                <a:cs typeface="Trebuchet MS"/>
              </a:rPr>
              <a:t>consider words </a:t>
            </a:r>
            <a:r>
              <a:rPr sz="950" i="1" spc="-20" dirty="0">
                <a:latin typeface="Trebuchet MS"/>
                <a:cs typeface="Trebuchet MS"/>
              </a:rPr>
              <a:t>or </a:t>
            </a:r>
            <a:r>
              <a:rPr sz="950" i="1" spc="25" dirty="0">
                <a:latin typeface="Trebuchet MS"/>
                <a:cs typeface="Trebuchet MS"/>
              </a:rPr>
              <a:t>morphemes </a:t>
            </a:r>
            <a:r>
              <a:rPr sz="950" i="1" spc="70" dirty="0">
                <a:latin typeface="Trebuchet MS"/>
                <a:cs typeface="Trebuchet MS"/>
              </a:rPr>
              <a:t>A </a:t>
            </a:r>
            <a:r>
              <a:rPr sz="950" i="1" spc="30" dirty="0">
                <a:latin typeface="Trebuchet MS"/>
                <a:cs typeface="Trebuchet MS"/>
              </a:rPr>
              <a:t>and </a:t>
            </a:r>
            <a:r>
              <a:rPr sz="950" i="1" spc="114" dirty="0">
                <a:latin typeface="Trebuchet MS"/>
                <a:cs typeface="Trebuchet MS"/>
              </a:rPr>
              <a:t>B </a:t>
            </a:r>
            <a:r>
              <a:rPr sz="950" i="1" spc="-45" dirty="0">
                <a:latin typeface="Trebuchet MS"/>
                <a:cs typeface="Trebuchet MS"/>
              </a:rPr>
              <a:t>to </a:t>
            </a:r>
            <a:r>
              <a:rPr sz="950" i="1" spc="25" dirty="0">
                <a:latin typeface="Trebuchet MS"/>
                <a:cs typeface="Trebuchet MS"/>
              </a:rPr>
              <a:t>be </a:t>
            </a:r>
            <a:r>
              <a:rPr sz="950" i="1" spc="5" dirty="0">
                <a:latin typeface="Trebuchet MS"/>
                <a:cs typeface="Trebuchet MS"/>
              </a:rPr>
              <a:t>more </a:t>
            </a:r>
            <a:r>
              <a:rPr sz="950" i="1" spc="10" dirty="0">
                <a:latin typeface="Trebuchet MS"/>
                <a:cs typeface="Trebuchet MS"/>
              </a:rPr>
              <a:t> </a:t>
            </a:r>
            <a:r>
              <a:rPr sz="950" i="1" spc="-45" dirty="0">
                <a:latin typeface="Trebuchet MS"/>
                <a:cs typeface="Trebuchet MS"/>
              </a:rPr>
              <a:t>different </a:t>
            </a:r>
            <a:r>
              <a:rPr sz="950" i="1" spc="-25" dirty="0">
                <a:latin typeface="Trebuchet MS"/>
                <a:cs typeface="Trebuchet MS"/>
              </a:rPr>
              <a:t>in </a:t>
            </a:r>
            <a:r>
              <a:rPr sz="950" i="1" spc="20" dirty="0">
                <a:latin typeface="Trebuchet MS"/>
                <a:cs typeface="Trebuchet MS"/>
              </a:rPr>
              <a:t>meaning </a:t>
            </a:r>
            <a:r>
              <a:rPr sz="950" i="1" spc="-10" dirty="0">
                <a:latin typeface="Trebuchet MS"/>
                <a:cs typeface="Trebuchet MS"/>
              </a:rPr>
              <a:t>than </a:t>
            </a:r>
            <a:r>
              <a:rPr sz="950" i="1" spc="70" dirty="0">
                <a:latin typeface="Trebuchet MS"/>
                <a:cs typeface="Trebuchet MS"/>
              </a:rPr>
              <a:t>A </a:t>
            </a:r>
            <a:r>
              <a:rPr sz="950" i="1" spc="30" dirty="0">
                <a:latin typeface="Trebuchet MS"/>
                <a:cs typeface="Trebuchet MS"/>
              </a:rPr>
              <a:t>and </a:t>
            </a:r>
            <a:r>
              <a:rPr sz="950" i="1" spc="15" dirty="0">
                <a:latin typeface="Trebuchet MS"/>
                <a:cs typeface="Trebuchet MS"/>
              </a:rPr>
              <a:t>C, </a:t>
            </a:r>
            <a:r>
              <a:rPr sz="950" i="1" spc="-15" dirty="0">
                <a:latin typeface="Trebuchet MS"/>
                <a:cs typeface="Trebuchet MS"/>
              </a:rPr>
              <a:t>then </a:t>
            </a:r>
            <a:r>
              <a:rPr sz="950" i="1" spc="10" dirty="0">
                <a:latin typeface="Trebuchet MS"/>
                <a:cs typeface="Trebuchet MS"/>
              </a:rPr>
              <a:t>we </a:t>
            </a:r>
            <a:r>
              <a:rPr sz="950" i="1" spc="-65" dirty="0">
                <a:latin typeface="Trebuchet MS"/>
                <a:cs typeface="Trebuchet MS"/>
              </a:rPr>
              <a:t>will </a:t>
            </a:r>
            <a:r>
              <a:rPr sz="950" i="1" spc="-30" dirty="0">
                <a:latin typeface="Trebuchet MS"/>
                <a:cs typeface="Trebuchet MS"/>
              </a:rPr>
              <a:t>often </a:t>
            </a:r>
            <a:r>
              <a:rPr sz="950" i="1" spc="-35" dirty="0">
                <a:latin typeface="Trebuchet MS"/>
                <a:cs typeface="Trebuchet MS"/>
              </a:rPr>
              <a:t>find </a:t>
            </a:r>
            <a:r>
              <a:rPr sz="950" i="1" spc="-50" dirty="0">
                <a:latin typeface="Trebuchet MS"/>
                <a:cs typeface="Trebuchet MS"/>
              </a:rPr>
              <a:t>that </a:t>
            </a:r>
            <a:r>
              <a:rPr sz="950" i="1" spc="-25" dirty="0">
                <a:latin typeface="Trebuchet MS"/>
                <a:cs typeface="Trebuchet MS"/>
              </a:rPr>
              <a:t>the </a:t>
            </a:r>
            <a:r>
              <a:rPr sz="950" i="1" spc="-20" dirty="0">
                <a:latin typeface="Trebuchet MS"/>
                <a:cs typeface="Trebuchet MS"/>
              </a:rPr>
              <a:t> distributions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40" dirty="0">
                <a:latin typeface="Trebuchet MS"/>
                <a:cs typeface="Trebuchet MS"/>
              </a:rPr>
              <a:t>of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spc="70" dirty="0">
                <a:latin typeface="Trebuchet MS"/>
                <a:cs typeface="Trebuchet MS"/>
              </a:rPr>
              <a:t>A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30" dirty="0">
                <a:latin typeface="Trebuchet MS"/>
                <a:cs typeface="Trebuchet MS"/>
              </a:rPr>
              <a:t>and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spc="114" dirty="0">
                <a:latin typeface="Trebuchet MS"/>
                <a:cs typeface="Trebuchet MS"/>
              </a:rPr>
              <a:t>B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are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spc="5" dirty="0">
                <a:latin typeface="Trebuchet MS"/>
                <a:cs typeface="Trebuchet MS"/>
              </a:rPr>
              <a:t>more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45" dirty="0">
                <a:latin typeface="Trebuchet MS"/>
                <a:cs typeface="Trebuchet MS"/>
              </a:rPr>
              <a:t>different</a:t>
            </a:r>
            <a:r>
              <a:rPr sz="950" i="1" spc="-10" dirty="0">
                <a:latin typeface="Trebuchet MS"/>
                <a:cs typeface="Trebuchet MS"/>
              </a:rPr>
              <a:t> than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25" dirty="0">
                <a:latin typeface="Trebuchet MS"/>
                <a:cs typeface="Trebuchet MS"/>
              </a:rPr>
              <a:t>the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spc="-20" dirty="0">
                <a:latin typeface="Trebuchet MS"/>
                <a:cs typeface="Trebuchet MS"/>
              </a:rPr>
              <a:t>distributions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spc="-40" dirty="0">
                <a:latin typeface="Trebuchet MS"/>
                <a:cs typeface="Trebuchet MS"/>
              </a:rPr>
              <a:t>of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70" dirty="0">
                <a:latin typeface="Trebuchet MS"/>
                <a:cs typeface="Trebuchet MS"/>
              </a:rPr>
              <a:t>A </a:t>
            </a:r>
            <a:r>
              <a:rPr sz="950" i="1" spc="-270" dirty="0">
                <a:latin typeface="Trebuchet MS"/>
                <a:cs typeface="Trebuchet MS"/>
              </a:rPr>
              <a:t> </a:t>
            </a:r>
            <a:r>
              <a:rPr sz="950" i="1" spc="30" dirty="0">
                <a:latin typeface="Trebuchet MS"/>
                <a:cs typeface="Trebuchet MS"/>
              </a:rPr>
              <a:t>and </a:t>
            </a:r>
            <a:r>
              <a:rPr sz="950" i="1" spc="15" dirty="0">
                <a:latin typeface="Trebuchet MS"/>
                <a:cs typeface="Trebuchet MS"/>
              </a:rPr>
              <a:t>C. In </a:t>
            </a:r>
            <a:r>
              <a:rPr sz="950" i="1" spc="-25" dirty="0">
                <a:latin typeface="Trebuchet MS"/>
                <a:cs typeface="Trebuchet MS"/>
              </a:rPr>
              <a:t>other </a:t>
            </a:r>
            <a:r>
              <a:rPr sz="950" i="1" spc="-5" dirty="0">
                <a:latin typeface="Trebuchet MS"/>
                <a:cs typeface="Trebuchet MS"/>
              </a:rPr>
              <a:t>words, </a:t>
            </a:r>
            <a:r>
              <a:rPr sz="950" i="1" spc="-20" dirty="0">
                <a:latin typeface="Trebuchet MS"/>
                <a:cs typeface="Trebuchet MS"/>
              </a:rPr>
              <a:t>difference </a:t>
            </a:r>
            <a:r>
              <a:rPr sz="950" i="1" spc="-25" dirty="0">
                <a:latin typeface="Trebuchet MS"/>
                <a:cs typeface="Trebuchet MS"/>
              </a:rPr>
              <a:t>in </a:t>
            </a:r>
            <a:r>
              <a:rPr sz="950" i="1" spc="20" dirty="0">
                <a:latin typeface="Trebuchet MS"/>
                <a:cs typeface="Trebuchet MS"/>
              </a:rPr>
              <a:t>meaning </a:t>
            </a:r>
            <a:r>
              <a:rPr sz="950" i="1" spc="-5" dirty="0">
                <a:latin typeface="Trebuchet MS"/>
                <a:cs typeface="Trebuchet MS"/>
              </a:rPr>
              <a:t>correlates </a:t>
            </a:r>
            <a:r>
              <a:rPr sz="950" i="1" spc="-50" dirty="0">
                <a:latin typeface="Trebuchet MS"/>
                <a:cs typeface="Trebuchet MS"/>
              </a:rPr>
              <a:t>with </a:t>
            </a:r>
            <a:r>
              <a:rPr sz="950" i="1" spc="-45" dirty="0">
                <a:latin typeface="Trebuchet MS"/>
                <a:cs typeface="Trebuchet MS"/>
              </a:rPr>
              <a:t> </a:t>
            </a:r>
            <a:r>
              <a:rPr sz="950" i="1" spc="-20" dirty="0">
                <a:latin typeface="Trebuchet MS"/>
                <a:cs typeface="Trebuchet MS"/>
              </a:rPr>
              <a:t>difference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40" dirty="0">
                <a:latin typeface="Trebuchet MS"/>
                <a:cs typeface="Trebuchet MS"/>
              </a:rPr>
              <a:t>of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50" dirty="0">
                <a:latin typeface="Trebuchet MS"/>
                <a:cs typeface="Trebuchet MS"/>
              </a:rPr>
              <a:t>distribution.”</a:t>
            </a:r>
            <a:r>
              <a:rPr sz="950" i="1" spc="55" dirty="0">
                <a:latin typeface="Trebuchet MS"/>
                <a:cs typeface="Trebuchet MS"/>
              </a:rPr>
              <a:t> </a:t>
            </a:r>
            <a:r>
              <a:rPr sz="950" i="1" spc="-15" dirty="0">
                <a:latin typeface="Trebuchet MS"/>
                <a:cs typeface="Trebuchet MS"/>
              </a:rPr>
              <a:t>(Zellig </a:t>
            </a:r>
            <a:r>
              <a:rPr sz="950" i="1" spc="-10" dirty="0">
                <a:latin typeface="Trebuchet MS"/>
                <a:cs typeface="Trebuchet MS"/>
              </a:rPr>
              <a:t>Harris, </a:t>
            </a:r>
            <a:r>
              <a:rPr sz="950" i="1" spc="-30" dirty="0">
                <a:latin typeface="Trebuchet MS"/>
                <a:cs typeface="Trebuchet MS"/>
              </a:rPr>
              <a:t>“Distributional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25" dirty="0">
                <a:latin typeface="Trebuchet MS"/>
                <a:cs typeface="Trebuchet MS"/>
              </a:rPr>
              <a:t>Structure”)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200">
              <a:latin typeface="Trebuchet MS"/>
              <a:cs typeface="Trebuchet MS"/>
            </a:endParaRPr>
          </a:p>
          <a:p>
            <a:pPr marL="1052195">
              <a:lnSpc>
                <a:spcPct val="100000"/>
              </a:lnSpc>
              <a:spcBef>
                <a:spcPts val="835"/>
              </a:spcBef>
            </a:pPr>
            <a:r>
              <a:rPr sz="950" b="1" dirty="0">
                <a:solidFill>
                  <a:srgbClr val="FF0000"/>
                </a:solidFill>
                <a:latin typeface="Trebuchet MS"/>
                <a:cs typeface="Trebuchet MS"/>
              </a:rPr>
              <a:t>Differential</a:t>
            </a:r>
            <a:r>
              <a:rPr sz="950" b="1" spc="-3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950" spc="30" dirty="0">
                <a:solidFill>
                  <a:srgbClr val="FF0000"/>
                </a:solidFill>
                <a:latin typeface="Trebuchet MS"/>
                <a:cs typeface="Trebuchet MS"/>
              </a:rPr>
              <a:t>and</a:t>
            </a:r>
            <a:r>
              <a:rPr sz="950" spc="-3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950" spc="-15" dirty="0">
                <a:solidFill>
                  <a:srgbClr val="FF0000"/>
                </a:solidFill>
                <a:latin typeface="Trebuchet MS"/>
                <a:cs typeface="Trebuchet MS"/>
              </a:rPr>
              <a:t>not</a:t>
            </a:r>
            <a:r>
              <a:rPr sz="950" spc="-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950" i="1" spc="-35" dirty="0">
                <a:solidFill>
                  <a:srgbClr val="FF0000"/>
                </a:solidFill>
                <a:latin typeface="Trebuchet MS"/>
                <a:cs typeface="Trebuchet MS"/>
              </a:rPr>
              <a:t>referential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55386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31032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5" dirty="0">
                <a:solidFill>
                  <a:srgbClr val="FFFFFF"/>
                </a:solidFill>
                <a:latin typeface="Cambria"/>
                <a:cs typeface="Cambria"/>
              </a:rPr>
              <a:t>Vcctor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5" dirty="0">
                <a:solidFill>
                  <a:srgbClr val="FFFFFF"/>
                </a:solidFill>
                <a:latin typeface="Cambria"/>
                <a:cs typeface="Cambria"/>
              </a:rPr>
              <a:t>Offset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for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dirty="0">
                <a:solidFill>
                  <a:srgbClr val="FFFFFF"/>
                </a:solidFill>
                <a:latin typeface="Cambria"/>
                <a:cs typeface="Cambria"/>
              </a:rPr>
              <a:t>Singular-Plural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Relation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3845" y="847102"/>
            <a:ext cx="2411730" cy="178689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92026" y="3339672"/>
            <a:ext cx="3003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12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19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30524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5" dirty="0">
                <a:solidFill>
                  <a:srgbClr val="FFFFFF"/>
                </a:solidFill>
                <a:latin typeface="Cambria"/>
                <a:cs typeface="Cambria"/>
              </a:rPr>
              <a:t>Encoding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5" dirty="0">
                <a:solidFill>
                  <a:srgbClr val="FFFFFF"/>
                </a:solidFill>
                <a:latin typeface="Cambria"/>
                <a:cs typeface="Cambria"/>
              </a:rPr>
              <a:t>Other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5" dirty="0">
                <a:solidFill>
                  <a:srgbClr val="FFFFFF"/>
                </a:solidFill>
                <a:latin typeface="Cambria"/>
                <a:cs typeface="Cambria"/>
              </a:rPr>
              <a:t>Dimensions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0" dirty="0">
                <a:solidFill>
                  <a:srgbClr val="FFFFFF"/>
                </a:solidFill>
                <a:latin typeface="Cambria"/>
                <a:cs typeface="Cambria"/>
              </a:rPr>
              <a:t>Similarity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7743" y="877468"/>
            <a:ext cx="4432935" cy="186055"/>
          </a:xfrm>
          <a:custGeom>
            <a:avLst/>
            <a:gdLst/>
            <a:ahLst/>
            <a:cxnLst/>
            <a:rect l="l" t="t" r="r" b="b"/>
            <a:pathLst>
              <a:path w="4432935" h="186055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5674"/>
                </a:lnTo>
                <a:lnTo>
                  <a:pt x="4432566" y="18567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5844" y="858253"/>
            <a:ext cx="9163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Analogy</a:t>
            </a: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5" dirty="0">
                <a:solidFill>
                  <a:srgbClr val="3333B2"/>
                </a:solidFill>
                <a:latin typeface="Cambria"/>
                <a:cs typeface="Cambria"/>
              </a:rPr>
              <a:t>Testing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7743" y="921702"/>
            <a:ext cx="4483735" cy="1716405"/>
            <a:chOff x="87743" y="921702"/>
            <a:chExt cx="4483735" cy="171640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050493"/>
              <a:ext cx="4483315" cy="16480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20311" y="921702"/>
              <a:ext cx="50749" cy="19199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094765"/>
              <a:ext cx="4432935" cy="69850"/>
            </a:xfrm>
            <a:custGeom>
              <a:avLst/>
              <a:gdLst/>
              <a:ahLst/>
              <a:cxnLst/>
              <a:rect l="l" t="t" r="r" b="b"/>
              <a:pathLst>
                <a:path w="4432935" h="69850">
                  <a:moveTo>
                    <a:pt x="4432566" y="0"/>
                  </a:moveTo>
                  <a:lnTo>
                    <a:pt x="0" y="0"/>
                  </a:lnTo>
                  <a:lnTo>
                    <a:pt x="0" y="18935"/>
                  </a:lnTo>
                  <a:lnTo>
                    <a:pt x="4008" y="38660"/>
                  </a:lnTo>
                  <a:lnTo>
                    <a:pt x="14922" y="54813"/>
                  </a:lnTo>
                  <a:lnTo>
                    <a:pt x="31075" y="65727"/>
                  </a:lnTo>
                  <a:lnTo>
                    <a:pt x="50800" y="69735"/>
                  </a:lnTo>
                  <a:lnTo>
                    <a:pt x="4381766" y="69735"/>
                  </a:lnTo>
                  <a:lnTo>
                    <a:pt x="4401491" y="65727"/>
                  </a:lnTo>
                  <a:lnTo>
                    <a:pt x="4417644" y="54813"/>
                  </a:lnTo>
                  <a:lnTo>
                    <a:pt x="4428558" y="38660"/>
                  </a:lnTo>
                  <a:lnTo>
                    <a:pt x="4432566" y="1893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959802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5">
                  <a:moveTo>
                    <a:pt x="0" y="17294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94710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93440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92170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7588" y="1246873"/>
              <a:ext cx="3272789" cy="139065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292026" y="3339672"/>
            <a:ext cx="3003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13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19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11963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Analogy </a:t>
            </a:r>
            <a:r>
              <a:rPr sz="1400" i="1" spc="-35" dirty="0">
                <a:solidFill>
                  <a:srgbClr val="FFFFFF"/>
                </a:solidFill>
                <a:latin typeface="Cambria"/>
                <a:cs typeface="Cambria"/>
              </a:rPr>
              <a:t>Testing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4744" y="600214"/>
            <a:ext cx="4343400" cy="243459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92026" y="3339672"/>
            <a:ext cx="3003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19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24885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dirty="0">
                <a:solidFill>
                  <a:srgbClr val="FFFFFF"/>
                </a:solidFill>
                <a:latin typeface="Cambria"/>
                <a:cs typeface="Cambria"/>
              </a:rPr>
              <a:t>Country-capital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5" dirty="0">
                <a:solidFill>
                  <a:srgbClr val="FFFFFF"/>
                </a:solidFill>
                <a:latin typeface="Cambria"/>
                <a:cs typeface="Cambria"/>
              </a:rPr>
              <a:t>city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5" dirty="0">
                <a:solidFill>
                  <a:srgbClr val="FFFFFF"/>
                </a:solidFill>
                <a:latin typeface="Cambria"/>
                <a:cs typeface="Cambria"/>
              </a:rPr>
              <a:t>relationships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0412" y="458749"/>
            <a:ext cx="3733800" cy="274256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92026" y="3339672"/>
            <a:ext cx="3003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15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19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18389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5" dirty="0">
                <a:solidFill>
                  <a:srgbClr val="FFFFFF"/>
                </a:solidFill>
                <a:latin typeface="Cambria"/>
                <a:cs typeface="Cambria"/>
              </a:rPr>
              <a:t>More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Analogy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5" dirty="0">
                <a:solidFill>
                  <a:srgbClr val="FFFFFF"/>
                </a:solidFill>
                <a:latin typeface="Cambria"/>
                <a:cs typeface="Cambria"/>
              </a:rPr>
              <a:t>Questions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154" y="750049"/>
            <a:ext cx="4150360" cy="208280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92026" y="3339672"/>
            <a:ext cx="3003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19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6859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5" dirty="0"/>
              <a:t>Element</a:t>
            </a:r>
            <a:r>
              <a:rPr spc="15" dirty="0"/>
              <a:t> </a:t>
            </a:r>
            <a:r>
              <a:rPr spc="-25" dirty="0"/>
              <a:t>Wise</a:t>
            </a:r>
            <a:r>
              <a:rPr spc="20" dirty="0"/>
              <a:t> </a:t>
            </a:r>
            <a:r>
              <a:rPr spc="-10" dirty="0"/>
              <a:t>Addition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824606"/>
            <a:ext cx="4170045" cy="5416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8900"/>
              </a:lnSpc>
              <a:spcBef>
                <a:spcPts val="90"/>
              </a:spcBef>
            </a:pPr>
            <a:r>
              <a:rPr sz="950" spc="55" dirty="0">
                <a:latin typeface="Trebuchet MS"/>
                <a:cs typeface="Trebuchet MS"/>
              </a:rPr>
              <a:t>We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can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also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0" dirty="0">
                <a:latin typeface="Trebuchet MS"/>
                <a:cs typeface="Trebuchet MS"/>
              </a:rPr>
              <a:t>use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element-wise</a:t>
            </a:r>
            <a:r>
              <a:rPr sz="950" spc="-10" dirty="0">
                <a:latin typeface="Trebuchet MS"/>
                <a:cs typeface="Trebuchet MS"/>
              </a:rPr>
              <a:t> addition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vector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elements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0" dirty="0">
                <a:latin typeface="Trebuchet MS"/>
                <a:cs typeface="Trebuchet MS"/>
              </a:rPr>
              <a:t>ask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questions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such </a:t>
            </a:r>
            <a:r>
              <a:rPr sz="950" spc="75" dirty="0">
                <a:latin typeface="Trebuchet MS"/>
                <a:cs typeface="Trebuchet MS"/>
              </a:rPr>
              <a:t>as </a:t>
            </a:r>
            <a:r>
              <a:rPr sz="950" spc="10" dirty="0">
                <a:latin typeface="Trebuchet MS"/>
                <a:cs typeface="Trebuchet MS"/>
              </a:rPr>
              <a:t>‘German </a:t>
            </a:r>
            <a:r>
              <a:rPr sz="950" spc="75" dirty="0">
                <a:latin typeface="Trebuchet MS"/>
                <a:cs typeface="Trebuchet MS"/>
              </a:rPr>
              <a:t>+ </a:t>
            </a:r>
            <a:r>
              <a:rPr sz="950" spc="-15" dirty="0">
                <a:latin typeface="Trebuchet MS"/>
                <a:cs typeface="Trebuchet MS"/>
              </a:rPr>
              <a:t>airlines’ </a:t>
            </a:r>
            <a:r>
              <a:rPr sz="950" spc="30" dirty="0">
                <a:latin typeface="Trebuchet MS"/>
                <a:cs typeface="Trebuchet MS"/>
              </a:rPr>
              <a:t>and </a:t>
            </a:r>
            <a:r>
              <a:rPr sz="950" spc="5" dirty="0">
                <a:latin typeface="Trebuchet MS"/>
                <a:cs typeface="Trebuchet MS"/>
              </a:rPr>
              <a:t>by looking </a:t>
            </a:r>
            <a:r>
              <a:rPr sz="950" spc="-30" dirty="0">
                <a:latin typeface="Trebuchet MS"/>
                <a:cs typeface="Trebuchet MS"/>
              </a:rPr>
              <a:t>at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15" dirty="0">
                <a:latin typeface="Trebuchet MS"/>
                <a:cs typeface="Trebuchet MS"/>
              </a:rPr>
              <a:t>closest </a:t>
            </a:r>
            <a:r>
              <a:rPr sz="950" spc="10" dirty="0">
                <a:latin typeface="Trebuchet MS"/>
                <a:cs typeface="Trebuchet MS"/>
              </a:rPr>
              <a:t>tokens </a:t>
            </a:r>
            <a:r>
              <a:rPr sz="950" spc="-35" dirty="0">
                <a:latin typeface="Trebuchet MS"/>
                <a:cs typeface="Trebuchet MS"/>
              </a:rPr>
              <a:t>to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composite</a:t>
            </a:r>
            <a:r>
              <a:rPr sz="950" spc="-15" dirty="0">
                <a:latin typeface="Trebuchet MS"/>
                <a:cs typeface="Trebuchet MS"/>
              </a:rPr>
              <a:t> vector </a:t>
            </a:r>
            <a:r>
              <a:rPr sz="950" spc="25" dirty="0">
                <a:latin typeface="Trebuchet MS"/>
                <a:cs typeface="Trebuchet MS"/>
              </a:rPr>
              <a:t>come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up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with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impressive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answers: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454" y="1481340"/>
            <a:ext cx="4262120" cy="105664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92026" y="3339672"/>
            <a:ext cx="3003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17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19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29368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60" dirty="0">
                <a:solidFill>
                  <a:srgbClr val="FFFFFF"/>
                </a:solidFill>
                <a:latin typeface="Cambria"/>
                <a:cs typeface="Cambria"/>
              </a:rPr>
              <a:t>Two</a:t>
            </a:r>
            <a:r>
              <a:rPr sz="14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0" dirty="0">
                <a:solidFill>
                  <a:srgbClr val="FFFFFF"/>
                </a:solidFill>
                <a:latin typeface="Cambria"/>
                <a:cs typeface="Cambria"/>
              </a:rPr>
              <a:t>Variations:</a:t>
            </a:r>
            <a:r>
              <a:rPr sz="1400" i="1" spc="1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65" dirty="0">
                <a:solidFill>
                  <a:srgbClr val="FFFFFF"/>
                </a:solidFill>
                <a:latin typeface="Cambria"/>
                <a:cs typeface="Cambria"/>
              </a:rPr>
              <a:t>CBOW</a:t>
            </a:r>
            <a:r>
              <a:rPr sz="1400" i="1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25" dirty="0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sz="14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5" dirty="0">
                <a:solidFill>
                  <a:srgbClr val="FFFFFF"/>
                </a:solidFill>
                <a:latin typeface="Cambria"/>
                <a:cs typeface="Cambria"/>
              </a:rPr>
              <a:t>Skip-grams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8210" y="804570"/>
            <a:ext cx="3271520" cy="194691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92026" y="3339672"/>
            <a:ext cx="3003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19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19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43" y="893356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7743" y="937768"/>
            <a:ext cx="4483735" cy="382270"/>
            <a:chOff x="87743" y="937768"/>
            <a:chExt cx="4483735" cy="3822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44" y="1218336"/>
              <a:ext cx="101599" cy="101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344" y="1205636"/>
              <a:ext cx="4381715" cy="1143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0311" y="943914"/>
              <a:ext cx="50749" cy="27442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7743" y="937768"/>
              <a:ext cx="4432935" cy="331470"/>
            </a:xfrm>
            <a:custGeom>
              <a:avLst/>
              <a:gdLst/>
              <a:ahLst/>
              <a:cxnLst/>
              <a:rect l="l" t="t" r="r" b="b"/>
              <a:pathLst>
                <a:path w="4432935" h="331469">
                  <a:moveTo>
                    <a:pt x="4432566" y="0"/>
                  </a:moveTo>
                  <a:lnTo>
                    <a:pt x="0" y="0"/>
                  </a:lnTo>
                  <a:lnTo>
                    <a:pt x="0" y="280568"/>
                  </a:lnTo>
                  <a:lnTo>
                    <a:pt x="4008" y="300293"/>
                  </a:lnTo>
                  <a:lnTo>
                    <a:pt x="14922" y="316445"/>
                  </a:lnTo>
                  <a:lnTo>
                    <a:pt x="31075" y="327359"/>
                  </a:lnTo>
                  <a:lnTo>
                    <a:pt x="50800" y="331368"/>
                  </a:lnTo>
                  <a:lnTo>
                    <a:pt x="4381766" y="331368"/>
                  </a:lnTo>
                  <a:lnTo>
                    <a:pt x="4401491" y="327359"/>
                  </a:lnTo>
                  <a:lnTo>
                    <a:pt x="4417644" y="316445"/>
                  </a:lnTo>
                  <a:lnTo>
                    <a:pt x="4428558" y="300293"/>
                  </a:lnTo>
                  <a:lnTo>
                    <a:pt x="4432566" y="280568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20309" y="982014"/>
              <a:ext cx="0" cy="255904"/>
            </a:xfrm>
            <a:custGeom>
              <a:avLst/>
              <a:gdLst/>
              <a:ahLst/>
              <a:cxnLst/>
              <a:rect l="l" t="t" r="r" b="b"/>
              <a:pathLst>
                <a:path h="255905">
                  <a:moveTo>
                    <a:pt x="0" y="25537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309" y="9693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9566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9439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359001" y="942136"/>
            <a:ext cx="18903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70" dirty="0">
                <a:solidFill>
                  <a:srgbClr val="FFFFFF"/>
                </a:solidFill>
                <a:latin typeface="Cambria"/>
                <a:cs typeface="Cambria"/>
              </a:rPr>
              <a:t>Word</a:t>
            </a:r>
            <a:r>
              <a:rPr sz="14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Embedings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30" dirty="0">
                <a:solidFill>
                  <a:srgbClr val="FFFFFF"/>
                </a:solidFill>
                <a:latin typeface="Cambria"/>
                <a:cs typeface="Cambria"/>
              </a:rPr>
              <a:t>-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35" dirty="0">
                <a:solidFill>
                  <a:srgbClr val="FFFFFF"/>
                </a:solidFill>
                <a:latin typeface="Cambria"/>
                <a:cs typeface="Cambria"/>
              </a:rPr>
              <a:t>Part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25" dirty="0">
                <a:solidFill>
                  <a:srgbClr val="FFFFFF"/>
                </a:solidFill>
                <a:latin typeface="Cambria"/>
                <a:cs typeface="Cambria"/>
              </a:rPr>
              <a:t>II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1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14</a:t>
            </a:r>
          </a:p>
        </p:txBody>
      </p:sp>
    </p:spTree>
  </p:cSld>
  <p:clrMapOvr>
    <a:masterClrMapping/>
  </p:clrMapOvr>
  <p:transition>
    <p:cut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5327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30" dirty="0"/>
              <a:t>CB</a:t>
            </a:r>
            <a:r>
              <a:rPr spc="65" dirty="0"/>
              <a:t>O</a:t>
            </a:r>
            <a:r>
              <a:rPr spc="-65" dirty="0"/>
              <a:t>W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863244"/>
            <a:ext cx="64757" cy="647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770694"/>
            <a:ext cx="3888740" cy="126809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950" spc="30" dirty="0">
                <a:latin typeface="Trebuchet MS"/>
                <a:cs typeface="Trebuchet MS"/>
              </a:rPr>
              <a:t>Consider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piece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prose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such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as:</a:t>
            </a:r>
            <a:endParaRPr sz="950">
              <a:latin typeface="Trebuchet MS"/>
              <a:cs typeface="Trebuchet MS"/>
            </a:endParaRPr>
          </a:p>
          <a:p>
            <a:pPr marL="12700" marR="5080">
              <a:lnSpc>
                <a:spcPct val="118900"/>
              </a:lnSpc>
            </a:pPr>
            <a:r>
              <a:rPr sz="950" spc="-20" dirty="0">
                <a:latin typeface="Trebuchet MS"/>
                <a:cs typeface="Trebuchet MS"/>
              </a:rPr>
              <a:t>“The </a:t>
            </a:r>
            <a:r>
              <a:rPr sz="950" spc="-15" dirty="0">
                <a:latin typeface="Trebuchet MS"/>
                <a:cs typeface="Trebuchet MS"/>
              </a:rPr>
              <a:t>recently </a:t>
            </a:r>
            <a:r>
              <a:rPr sz="950" spc="-5" dirty="0">
                <a:latin typeface="Trebuchet MS"/>
                <a:cs typeface="Trebuchet MS"/>
              </a:rPr>
              <a:t>introduced </a:t>
            </a:r>
            <a:r>
              <a:rPr sz="950" spc="10" dirty="0">
                <a:latin typeface="Trebuchet MS"/>
                <a:cs typeface="Trebuchet MS"/>
              </a:rPr>
              <a:t>continuous </a:t>
            </a:r>
            <a:r>
              <a:rPr sz="950" spc="25" dirty="0">
                <a:latin typeface="Trebuchet MS"/>
                <a:cs typeface="Trebuchet MS"/>
              </a:rPr>
              <a:t>Skip-gram </a:t>
            </a:r>
            <a:r>
              <a:rPr sz="950" spc="5" dirty="0">
                <a:latin typeface="Trebuchet MS"/>
                <a:cs typeface="Trebuchet MS"/>
              </a:rPr>
              <a:t>model </a:t>
            </a:r>
            <a:r>
              <a:rPr sz="950" spc="25" dirty="0">
                <a:latin typeface="Trebuchet MS"/>
                <a:cs typeface="Trebuchet MS"/>
              </a:rPr>
              <a:t>is </a:t>
            </a:r>
            <a:r>
              <a:rPr sz="950" spc="35" dirty="0">
                <a:latin typeface="Trebuchet MS"/>
                <a:cs typeface="Trebuchet MS"/>
              </a:rPr>
              <a:t>an </a:t>
            </a:r>
            <a:r>
              <a:rPr sz="950" spc="-30" dirty="0">
                <a:latin typeface="Trebuchet MS"/>
                <a:cs typeface="Trebuchet MS"/>
              </a:rPr>
              <a:t>efficient 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method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for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learning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high-quality</a:t>
            </a:r>
            <a:r>
              <a:rPr sz="950" spc="-15" dirty="0">
                <a:latin typeface="Trebuchet MS"/>
                <a:cs typeface="Trebuchet MS"/>
              </a:rPr>
              <a:t> distributed vector </a:t>
            </a:r>
            <a:r>
              <a:rPr sz="950" spc="5" dirty="0">
                <a:latin typeface="Trebuchet MS"/>
                <a:cs typeface="Trebuchet MS"/>
              </a:rPr>
              <a:t>representations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that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capture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large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number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syntatic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semantic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relationships.”</a:t>
            </a:r>
            <a:endParaRPr sz="950">
              <a:latin typeface="Trebuchet MS"/>
              <a:cs typeface="Trebuchet MS"/>
            </a:endParaRPr>
          </a:p>
          <a:p>
            <a:pPr marL="12700" marR="17780">
              <a:lnSpc>
                <a:spcPct val="118900"/>
              </a:lnSpc>
              <a:spcBef>
                <a:spcPts val="300"/>
              </a:spcBef>
            </a:pPr>
            <a:r>
              <a:rPr sz="950" spc="20" dirty="0">
                <a:latin typeface="Trebuchet MS"/>
                <a:cs typeface="Trebuchet MS"/>
              </a:rPr>
              <a:t>Imagine </a:t>
            </a:r>
            <a:r>
              <a:rPr sz="950" spc="45" dirty="0">
                <a:latin typeface="Trebuchet MS"/>
                <a:cs typeface="Trebuchet MS"/>
              </a:rPr>
              <a:t>a </a:t>
            </a:r>
            <a:r>
              <a:rPr sz="950" spc="5" dirty="0">
                <a:latin typeface="Trebuchet MS"/>
                <a:cs typeface="Trebuchet MS"/>
              </a:rPr>
              <a:t>sliding </a:t>
            </a:r>
            <a:r>
              <a:rPr sz="950" dirty="0">
                <a:latin typeface="Trebuchet MS"/>
                <a:cs typeface="Trebuchet MS"/>
              </a:rPr>
              <a:t>window over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-55" dirty="0">
                <a:latin typeface="Trebuchet MS"/>
                <a:cs typeface="Trebuchet MS"/>
              </a:rPr>
              <a:t>text, </a:t>
            </a:r>
            <a:r>
              <a:rPr sz="950" spc="-35" dirty="0">
                <a:latin typeface="Trebuchet MS"/>
                <a:cs typeface="Trebuchet MS"/>
              </a:rPr>
              <a:t>that </a:t>
            </a:r>
            <a:r>
              <a:rPr sz="950" spc="10" dirty="0">
                <a:latin typeface="Trebuchet MS"/>
                <a:cs typeface="Trebuchet MS"/>
              </a:rPr>
              <a:t>includes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-15" dirty="0">
                <a:latin typeface="Trebuchet MS"/>
                <a:cs typeface="Trebuchet MS"/>
              </a:rPr>
              <a:t>central </a:t>
            </a:r>
            <a:r>
              <a:rPr sz="950" dirty="0">
                <a:latin typeface="Trebuchet MS"/>
                <a:cs typeface="Trebuchet MS"/>
              </a:rPr>
              <a:t>word 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currently in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focus,</a:t>
            </a:r>
            <a:r>
              <a:rPr sz="950" spc="-10" dirty="0">
                <a:latin typeface="Trebuchet MS"/>
                <a:cs typeface="Trebuchet MS"/>
              </a:rPr>
              <a:t> together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with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four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words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that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precede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80" dirty="0">
                <a:latin typeface="Trebuchet MS"/>
                <a:cs typeface="Trebuchet MS"/>
              </a:rPr>
              <a:t>it,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four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words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that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follow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80" dirty="0">
                <a:latin typeface="Trebuchet MS"/>
                <a:cs typeface="Trebuchet MS"/>
              </a:rPr>
              <a:t>it: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589493"/>
            <a:ext cx="64757" cy="6475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4855" y="2090953"/>
            <a:ext cx="3556000" cy="755650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55386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5327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30" dirty="0"/>
              <a:t>CB</a:t>
            </a:r>
            <a:r>
              <a:rPr spc="65" dirty="0"/>
              <a:t>O</a:t>
            </a:r>
            <a:r>
              <a:rPr spc="-65" dirty="0"/>
              <a:t>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394787"/>
            <a:ext cx="4338320" cy="369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8900"/>
              </a:lnSpc>
              <a:spcBef>
                <a:spcPts val="90"/>
              </a:spcBef>
            </a:pPr>
            <a:r>
              <a:rPr sz="950" spc="3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context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words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form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input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layer.</a:t>
            </a:r>
            <a:r>
              <a:rPr sz="950" spc="60" dirty="0">
                <a:latin typeface="Trebuchet MS"/>
                <a:cs typeface="Trebuchet MS"/>
              </a:rPr>
              <a:t> Each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encoded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in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one-hot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form.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90" dirty="0">
                <a:latin typeface="Trebuchet MS"/>
                <a:cs typeface="Trebuchet MS"/>
              </a:rPr>
              <a:t>A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single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hidden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output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layer.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0846" y="817702"/>
            <a:ext cx="2346325" cy="256540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3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14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36322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Distributional</a:t>
            </a:r>
            <a:r>
              <a:rPr spc="35" dirty="0"/>
              <a:t> </a:t>
            </a:r>
            <a:r>
              <a:rPr dirty="0"/>
              <a:t>Semantics:</a:t>
            </a:r>
            <a:r>
              <a:rPr spc="120" dirty="0"/>
              <a:t> </a:t>
            </a:r>
            <a:r>
              <a:rPr spc="-20" dirty="0"/>
              <a:t>a</a:t>
            </a:r>
            <a:r>
              <a:rPr spc="40" dirty="0"/>
              <a:t> </a:t>
            </a:r>
            <a:r>
              <a:rPr spc="-10" dirty="0"/>
              <a:t>cognitive</a:t>
            </a:r>
            <a:r>
              <a:rPr spc="40" dirty="0"/>
              <a:t> </a:t>
            </a:r>
            <a:r>
              <a:rPr spc="-10" dirty="0"/>
              <a:t>perspective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1001102"/>
            <a:ext cx="4483735" cy="626745"/>
            <a:chOff x="87743" y="1001102"/>
            <a:chExt cx="4483735" cy="626745"/>
          </a:xfrm>
        </p:grpSpPr>
        <p:sp>
          <p:nvSpPr>
            <p:cNvPr id="4" name="object 4"/>
            <p:cNvSpPr/>
            <p:nvPr/>
          </p:nvSpPr>
          <p:spPr>
            <a:xfrm>
              <a:off x="87743" y="1001102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174114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525993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513293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045336"/>
              <a:ext cx="50749" cy="48065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218399"/>
              <a:ext cx="4432935" cy="358775"/>
            </a:xfrm>
            <a:custGeom>
              <a:avLst/>
              <a:gdLst/>
              <a:ahLst/>
              <a:cxnLst/>
              <a:rect l="l" t="t" r="r" b="b"/>
              <a:pathLst>
                <a:path w="4432935" h="358775">
                  <a:moveTo>
                    <a:pt x="4432566" y="0"/>
                  </a:moveTo>
                  <a:lnTo>
                    <a:pt x="0" y="0"/>
                  </a:lnTo>
                  <a:lnTo>
                    <a:pt x="0" y="307594"/>
                  </a:lnTo>
                  <a:lnTo>
                    <a:pt x="4008" y="327318"/>
                  </a:lnTo>
                  <a:lnTo>
                    <a:pt x="14922" y="343471"/>
                  </a:lnTo>
                  <a:lnTo>
                    <a:pt x="31075" y="354385"/>
                  </a:lnTo>
                  <a:lnTo>
                    <a:pt x="50800" y="358394"/>
                  </a:lnTo>
                  <a:lnTo>
                    <a:pt x="4381766" y="358394"/>
                  </a:lnTo>
                  <a:lnTo>
                    <a:pt x="4401491" y="354385"/>
                  </a:lnTo>
                  <a:lnTo>
                    <a:pt x="4417644" y="343471"/>
                  </a:lnTo>
                  <a:lnTo>
                    <a:pt x="4428558" y="327318"/>
                  </a:lnTo>
                  <a:lnTo>
                    <a:pt x="4432566" y="307594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1083437"/>
              <a:ext cx="0" cy="461645"/>
            </a:xfrm>
            <a:custGeom>
              <a:avLst/>
              <a:gdLst/>
              <a:ahLst/>
              <a:cxnLst/>
              <a:rect l="l" t="t" r="r" b="b"/>
              <a:pathLst>
                <a:path h="461644">
                  <a:moveTo>
                    <a:pt x="0" y="46160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07073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05803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04533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87743" y="1728724"/>
            <a:ext cx="4483735" cy="792480"/>
            <a:chOff x="87743" y="1728724"/>
            <a:chExt cx="4483735" cy="792480"/>
          </a:xfrm>
        </p:grpSpPr>
        <p:sp>
          <p:nvSpPr>
            <p:cNvPr id="15" name="object 15"/>
            <p:cNvSpPr/>
            <p:nvPr/>
          </p:nvSpPr>
          <p:spPr>
            <a:xfrm>
              <a:off x="87743" y="1728724"/>
              <a:ext cx="4432935" cy="176530"/>
            </a:xfrm>
            <a:custGeom>
              <a:avLst/>
              <a:gdLst/>
              <a:ahLst/>
              <a:cxnLst/>
              <a:rect l="l" t="t" r="r" b="b"/>
              <a:pathLst>
                <a:path w="4432935" h="17653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892389"/>
              <a:ext cx="4432566" cy="5060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8544" y="2419197"/>
              <a:ext cx="101599" cy="1016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406497"/>
              <a:ext cx="4381715" cy="1143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20311" y="1772958"/>
              <a:ext cx="50749" cy="64623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7743" y="1936661"/>
              <a:ext cx="4432935" cy="533400"/>
            </a:xfrm>
            <a:custGeom>
              <a:avLst/>
              <a:gdLst/>
              <a:ahLst/>
              <a:cxnLst/>
              <a:rect l="l" t="t" r="r" b="b"/>
              <a:pathLst>
                <a:path w="4432935" h="533400">
                  <a:moveTo>
                    <a:pt x="4432566" y="0"/>
                  </a:moveTo>
                  <a:lnTo>
                    <a:pt x="0" y="0"/>
                  </a:lnTo>
                  <a:lnTo>
                    <a:pt x="0" y="482536"/>
                  </a:lnTo>
                  <a:lnTo>
                    <a:pt x="4008" y="502261"/>
                  </a:lnTo>
                  <a:lnTo>
                    <a:pt x="14922" y="518414"/>
                  </a:lnTo>
                  <a:lnTo>
                    <a:pt x="31075" y="529328"/>
                  </a:lnTo>
                  <a:lnTo>
                    <a:pt x="50800" y="533336"/>
                  </a:lnTo>
                  <a:lnTo>
                    <a:pt x="4381766" y="533336"/>
                  </a:lnTo>
                  <a:lnTo>
                    <a:pt x="4401491" y="529328"/>
                  </a:lnTo>
                  <a:lnTo>
                    <a:pt x="4417644" y="518414"/>
                  </a:lnTo>
                  <a:lnTo>
                    <a:pt x="4428558" y="502261"/>
                  </a:lnTo>
                  <a:lnTo>
                    <a:pt x="4432566" y="482536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20309" y="1811045"/>
              <a:ext cx="0" cy="627380"/>
            </a:xfrm>
            <a:custGeom>
              <a:avLst/>
              <a:gdLst/>
              <a:ahLst/>
              <a:cxnLst/>
              <a:rect l="l" t="t" r="r" b="b"/>
              <a:pathLst>
                <a:path h="627380">
                  <a:moveTo>
                    <a:pt x="0" y="62720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20309" y="179834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178564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177294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25844" y="929645"/>
            <a:ext cx="4356735" cy="15062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Contextual</a:t>
            </a:r>
            <a:r>
              <a:rPr sz="1100" i="1" spc="1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representation</a:t>
            </a:r>
            <a:endParaRPr sz="1100">
              <a:latin typeface="Cambria"/>
              <a:cs typeface="Cambria"/>
            </a:endParaRPr>
          </a:p>
          <a:p>
            <a:pPr marL="12700" marR="325755">
              <a:lnSpc>
                <a:spcPct val="118900"/>
              </a:lnSpc>
              <a:spcBef>
                <a:spcPts val="185"/>
              </a:spcBef>
            </a:pPr>
            <a:r>
              <a:rPr sz="950" spc="90" dirty="0">
                <a:latin typeface="Trebuchet MS"/>
                <a:cs typeface="Trebuchet MS"/>
              </a:rPr>
              <a:t>A </a:t>
            </a:r>
            <a:r>
              <a:rPr sz="950" spc="-15" dirty="0">
                <a:latin typeface="Trebuchet MS"/>
                <a:cs typeface="Trebuchet MS"/>
              </a:rPr>
              <a:t>word’s </a:t>
            </a:r>
            <a:r>
              <a:rPr sz="950" spc="-10" dirty="0">
                <a:latin typeface="Trebuchet MS"/>
                <a:cs typeface="Trebuchet MS"/>
              </a:rPr>
              <a:t>contextual </a:t>
            </a:r>
            <a:r>
              <a:rPr sz="950" spc="-5" dirty="0">
                <a:latin typeface="Trebuchet MS"/>
                <a:cs typeface="Trebuchet MS"/>
              </a:rPr>
              <a:t>representation </a:t>
            </a:r>
            <a:r>
              <a:rPr sz="950" spc="25" dirty="0">
                <a:latin typeface="Trebuchet MS"/>
                <a:cs typeface="Trebuchet MS"/>
              </a:rPr>
              <a:t>is </a:t>
            </a:r>
            <a:r>
              <a:rPr sz="950" spc="35" dirty="0">
                <a:latin typeface="Trebuchet MS"/>
                <a:cs typeface="Trebuchet MS"/>
              </a:rPr>
              <a:t>an </a:t>
            </a:r>
            <a:r>
              <a:rPr sz="950" spc="-5" dirty="0">
                <a:latin typeface="Trebuchet MS"/>
                <a:cs typeface="Trebuchet MS"/>
              </a:rPr>
              <a:t>abstract cognitive </a:t>
            </a:r>
            <a:r>
              <a:rPr sz="950" spc="-10" dirty="0">
                <a:latin typeface="Trebuchet MS"/>
                <a:cs typeface="Trebuchet MS"/>
              </a:rPr>
              <a:t>structure </a:t>
            </a:r>
            <a:r>
              <a:rPr sz="950" spc="-35" dirty="0">
                <a:latin typeface="Trebuchet MS"/>
                <a:cs typeface="Trebuchet MS"/>
              </a:rPr>
              <a:t>that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accumulates</a:t>
            </a:r>
            <a:r>
              <a:rPr sz="950" spc="-15" dirty="0">
                <a:latin typeface="Trebuchet MS"/>
                <a:cs typeface="Trebuchet MS"/>
              </a:rPr>
              <a:t> from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encounters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with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</a:t>
            </a:r>
            <a:r>
              <a:rPr sz="950" spc="-15" dirty="0">
                <a:latin typeface="Trebuchet MS"/>
                <a:cs typeface="Trebuchet MS"/>
              </a:rPr>
              <a:t> in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various</a:t>
            </a:r>
            <a:r>
              <a:rPr sz="950" spc="-10" dirty="0">
                <a:latin typeface="Trebuchet MS"/>
                <a:cs typeface="Trebuchet MS"/>
              </a:rPr>
              <a:t> linguistic </a:t>
            </a:r>
            <a:r>
              <a:rPr sz="950" spc="-15" dirty="0">
                <a:latin typeface="Trebuchet MS"/>
                <a:cs typeface="Trebuchet MS"/>
              </a:rPr>
              <a:t>contexts.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i="1" spc="-105" dirty="0">
                <a:solidFill>
                  <a:srgbClr val="3333B2"/>
                </a:solidFill>
                <a:latin typeface="Cambria"/>
                <a:cs typeface="Cambria"/>
              </a:rPr>
              <a:t>We</a:t>
            </a:r>
            <a:r>
              <a:rPr sz="1100" i="1" spc="-10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learn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55" dirty="0">
                <a:solidFill>
                  <a:srgbClr val="3333B2"/>
                </a:solidFill>
                <a:latin typeface="Cambria"/>
                <a:cs typeface="Cambria"/>
              </a:rPr>
              <a:t>new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words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based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on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contextual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cues</a:t>
            </a:r>
            <a:endParaRPr sz="1100">
              <a:latin typeface="Cambria"/>
              <a:cs typeface="Cambria"/>
            </a:endParaRPr>
          </a:p>
          <a:p>
            <a:pPr marL="12700" marR="5080">
              <a:lnSpc>
                <a:spcPct val="118900"/>
              </a:lnSpc>
              <a:spcBef>
                <a:spcPts val="135"/>
              </a:spcBef>
            </a:pPr>
            <a:r>
              <a:rPr sz="950" spc="55" dirty="0">
                <a:latin typeface="Trebuchet MS"/>
                <a:cs typeface="Trebuchet MS"/>
              </a:rPr>
              <a:t>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filled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b="1" spc="30" dirty="0">
                <a:latin typeface="Trebuchet MS"/>
                <a:cs typeface="Trebuchet MS"/>
              </a:rPr>
              <a:t>wampimuk</a:t>
            </a:r>
            <a:r>
              <a:rPr sz="950" b="1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with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substance,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0" dirty="0">
                <a:latin typeface="Trebuchet MS"/>
                <a:cs typeface="Trebuchet MS"/>
              </a:rPr>
              <a:t>passed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80" dirty="0">
                <a:latin typeface="Trebuchet MS"/>
                <a:cs typeface="Trebuchet MS"/>
              </a:rPr>
              <a:t>it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around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we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all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drunk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some.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50" spc="55" dirty="0">
                <a:latin typeface="Trebuchet MS"/>
                <a:cs typeface="Trebuchet MS"/>
              </a:rPr>
              <a:t>We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found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60" dirty="0">
                <a:latin typeface="Trebuchet MS"/>
                <a:cs typeface="Trebuchet MS"/>
              </a:rPr>
              <a:t>little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b="1" spc="30" dirty="0">
                <a:latin typeface="Trebuchet MS"/>
                <a:cs typeface="Trebuchet MS"/>
              </a:rPr>
              <a:t>wampimuk</a:t>
            </a:r>
            <a:r>
              <a:rPr sz="950" b="1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sleeping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behind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tree.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355386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6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9958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5" dirty="0"/>
              <a:t>CBOW:</a:t>
            </a:r>
            <a:r>
              <a:rPr spc="40" dirty="0"/>
              <a:t> </a:t>
            </a:r>
            <a:r>
              <a:rPr spc="-25" dirty="0"/>
              <a:t>Training</a:t>
            </a:r>
            <a:r>
              <a:rPr spc="40" dirty="0"/>
              <a:t> </a:t>
            </a:r>
            <a:r>
              <a:rPr spc="10" dirty="0"/>
              <a:t>Objective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228877"/>
            <a:ext cx="64757" cy="647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1136327"/>
            <a:ext cx="4029075" cy="10960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8900"/>
              </a:lnSpc>
              <a:spcBef>
                <a:spcPts val="90"/>
              </a:spcBef>
            </a:pPr>
            <a:r>
              <a:rPr sz="950" spc="30" dirty="0">
                <a:latin typeface="Trebuchet MS"/>
                <a:cs typeface="Trebuchet MS"/>
              </a:rPr>
              <a:t>The </a:t>
            </a:r>
            <a:r>
              <a:rPr sz="950" spc="-15" dirty="0">
                <a:latin typeface="Trebuchet MS"/>
                <a:cs typeface="Trebuchet MS"/>
              </a:rPr>
              <a:t>training </a:t>
            </a:r>
            <a:r>
              <a:rPr sz="950" spc="-20" dirty="0">
                <a:latin typeface="Trebuchet MS"/>
                <a:cs typeface="Trebuchet MS"/>
              </a:rPr>
              <a:t>objective </a:t>
            </a:r>
            <a:r>
              <a:rPr sz="950" spc="25" dirty="0">
                <a:latin typeface="Trebuchet MS"/>
                <a:cs typeface="Trebuchet MS"/>
              </a:rPr>
              <a:t>is </a:t>
            </a:r>
            <a:r>
              <a:rPr sz="950" spc="-35" dirty="0">
                <a:latin typeface="Trebuchet MS"/>
                <a:cs typeface="Trebuchet MS"/>
              </a:rPr>
              <a:t>to </a:t>
            </a:r>
            <a:r>
              <a:rPr sz="950" spc="5" dirty="0">
                <a:latin typeface="Trebuchet MS"/>
                <a:cs typeface="Trebuchet MS"/>
              </a:rPr>
              <a:t>maximize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-10" dirty="0">
                <a:latin typeface="Trebuchet MS"/>
                <a:cs typeface="Trebuchet MS"/>
              </a:rPr>
              <a:t>conditional </a:t>
            </a:r>
            <a:r>
              <a:rPr sz="950" spc="-15" dirty="0">
                <a:latin typeface="Trebuchet MS"/>
                <a:cs typeface="Trebuchet MS"/>
              </a:rPr>
              <a:t>probability </a:t>
            </a:r>
            <a:r>
              <a:rPr sz="950" spc="-25" dirty="0">
                <a:latin typeface="Trebuchet MS"/>
                <a:cs typeface="Trebuchet MS"/>
              </a:rPr>
              <a:t>of 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observing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actual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output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(the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focus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word)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given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input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context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words,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with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regard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weights.</a:t>
            </a:r>
            <a:endParaRPr sz="950">
              <a:latin typeface="Trebuchet MS"/>
              <a:cs typeface="Trebuchet MS"/>
            </a:endParaRPr>
          </a:p>
          <a:p>
            <a:pPr marL="12700" marR="136525" algn="just">
              <a:lnSpc>
                <a:spcPct val="118900"/>
              </a:lnSpc>
              <a:spcBef>
                <a:spcPts val="300"/>
              </a:spcBef>
            </a:pPr>
            <a:r>
              <a:rPr sz="950" spc="15" dirty="0">
                <a:latin typeface="Trebuchet MS"/>
                <a:cs typeface="Trebuchet MS"/>
              </a:rPr>
              <a:t>In </a:t>
            </a:r>
            <a:r>
              <a:rPr sz="950" spc="5" dirty="0">
                <a:latin typeface="Trebuchet MS"/>
                <a:cs typeface="Trebuchet MS"/>
              </a:rPr>
              <a:t>our </a:t>
            </a:r>
            <a:r>
              <a:rPr sz="950" spc="-5" dirty="0">
                <a:latin typeface="Trebuchet MS"/>
                <a:cs typeface="Trebuchet MS"/>
              </a:rPr>
              <a:t>example, </a:t>
            </a:r>
            <a:r>
              <a:rPr sz="950" spc="10" dirty="0">
                <a:latin typeface="Trebuchet MS"/>
                <a:cs typeface="Trebuchet MS"/>
              </a:rPr>
              <a:t>given </a:t>
            </a:r>
            <a:r>
              <a:rPr sz="950" spc="-20" dirty="0">
                <a:latin typeface="Trebuchet MS"/>
                <a:cs typeface="Trebuchet MS"/>
              </a:rPr>
              <a:t>the input </a:t>
            </a:r>
            <a:r>
              <a:rPr sz="950" spc="-65" dirty="0">
                <a:latin typeface="Trebuchet MS"/>
                <a:cs typeface="Trebuchet MS"/>
              </a:rPr>
              <a:t>(“an”, </a:t>
            </a:r>
            <a:r>
              <a:rPr sz="950" spc="-60" dirty="0">
                <a:latin typeface="Trebuchet MS"/>
                <a:cs typeface="Trebuchet MS"/>
              </a:rPr>
              <a:t>“efficient”, </a:t>
            </a:r>
            <a:r>
              <a:rPr sz="950" spc="-45" dirty="0">
                <a:latin typeface="Trebuchet MS"/>
                <a:cs typeface="Trebuchet MS"/>
              </a:rPr>
              <a:t>“method”, </a:t>
            </a:r>
            <a:r>
              <a:rPr sz="950" spc="-90" dirty="0">
                <a:latin typeface="Trebuchet MS"/>
                <a:cs typeface="Trebuchet MS"/>
              </a:rPr>
              <a:t>“for”, </a:t>
            </a:r>
            <a:r>
              <a:rPr sz="950" spc="-50" dirty="0">
                <a:latin typeface="Trebuchet MS"/>
                <a:cs typeface="Trebuchet MS"/>
              </a:rPr>
              <a:t>“high”, </a:t>
            </a:r>
            <a:r>
              <a:rPr sz="950" spc="-45" dirty="0">
                <a:latin typeface="Trebuchet MS"/>
                <a:cs typeface="Trebuchet MS"/>
              </a:rPr>
              <a:t> </a:t>
            </a:r>
            <a:r>
              <a:rPr sz="950" spc="-55" dirty="0">
                <a:latin typeface="Trebuchet MS"/>
                <a:cs typeface="Trebuchet MS"/>
              </a:rPr>
              <a:t>“quality”, </a:t>
            </a:r>
            <a:r>
              <a:rPr sz="950" spc="-45" dirty="0">
                <a:latin typeface="Trebuchet MS"/>
                <a:cs typeface="Trebuchet MS"/>
              </a:rPr>
              <a:t>“distributed”, </a:t>
            </a:r>
            <a:r>
              <a:rPr sz="950" spc="-55" dirty="0">
                <a:latin typeface="Trebuchet MS"/>
                <a:cs typeface="Trebuchet MS"/>
              </a:rPr>
              <a:t>“vector”), </a:t>
            </a:r>
            <a:r>
              <a:rPr sz="950" spc="5" dirty="0">
                <a:latin typeface="Trebuchet MS"/>
                <a:cs typeface="Trebuchet MS"/>
              </a:rPr>
              <a:t>we </a:t>
            </a:r>
            <a:r>
              <a:rPr sz="950" spc="-15" dirty="0">
                <a:latin typeface="Trebuchet MS"/>
                <a:cs typeface="Trebuchet MS"/>
              </a:rPr>
              <a:t>want </a:t>
            </a:r>
            <a:r>
              <a:rPr sz="950" spc="-35" dirty="0">
                <a:latin typeface="Trebuchet MS"/>
                <a:cs typeface="Trebuchet MS"/>
              </a:rPr>
              <a:t>to </a:t>
            </a:r>
            <a:r>
              <a:rPr sz="950" spc="5" dirty="0">
                <a:latin typeface="Trebuchet MS"/>
                <a:cs typeface="Trebuchet MS"/>
              </a:rPr>
              <a:t>maximize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-15" dirty="0">
                <a:latin typeface="Trebuchet MS"/>
                <a:cs typeface="Trebuchet MS"/>
              </a:rPr>
              <a:t>probability </a:t>
            </a:r>
            <a:r>
              <a:rPr sz="950" spc="-25" dirty="0">
                <a:latin typeface="Trebuchet MS"/>
                <a:cs typeface="Trebuchet MS"/>
              </a:rPr>
              <a:t>of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getting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“learning”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as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output.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783054"/>
            <a:ext cx="64757" cy="64757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4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14</a:t>
            </a:r>
          </a:p>
        </p:txBody>
      </p:sp>
    </p:spTree>
  </p:cSld>
  <p:clrMapOvr>
    <a:masterClrMapping/>
  </p:clrMapOvr>
  <p:transition>
    <p:cut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2517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5" dirty="0"/>
              <a:t>CBOW:</a:t>
            </a:r>
            <a:r>
              <a:rPr spc="40" dirty="0"/>
              <a:t> </a:t>
            </a:r>
            <a:r>
              <a:rPr spc="-30" dirty="0"/>
              <a:t>Input</a:t>
            </a:r>
            <a:r>
              <a:rPr spc="45" dirty="0"/>
              <a:t> </a:t>
            </a:r>
            <a:r>
              <a:rPr spc="-40" dirty="0"/>
              <a:t>to</a:t>
            </a:r>
            <a:r>
              <a:rPr spc="45" dirty="0"/>
              <a:t> </a:t>
            </a:r>
            <a:r>
              <a:rPr spc="5" dirty="0"/>
              <a:t>Hidden</a:t>
            </a:r>
            <a:r>
              <a:rPr spc="45" dirty="0"/>
              <a:t> </a:t>
            </a:r>
            <a:r>
              <a:rPr dirty="0"/>
              <a:t>Layer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444" y="658054"/>
            <a:ext cx="4285615" cy="3581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 marR="30480">
              <a:lnSpc>
                <a:spcPct val="105700"/>
              </a:lnSpc>
              <a:spcBef>
                <a:spcPts val="125"/>
              </a:spcBef>
            </a:pPr>
            <a:r>
              <a:rPr sz="950" spc="40" dirty="0">
                <a:latin typeface="Trebuchet MS"/>
                <a:cs typeface="Trebuchet MS"/>
              </a:rPr>
              <a:t>Since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our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input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vectors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are</a:t>
            </a:r>
            <a:r>
              <a:rPr sz="950" spc="-10" dirty="0">
                <a:latin typeface="Trebuchet MS"/>
                <a:cs typeface="Trebuchet MS"/>
              </a:rPr>
              <a:t> one-hot, </a:t>
            </a:r>
            <a:r>
              <a:rPr sz="950" spc="-15" dirty="0">
                <a:latin typeface="Trebuchet MS"/>
                <a:cs typeface="Trebuchet MS"/>
              </a:rPr>
              <a:t>multiplying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an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input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vector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by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weight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matrix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65" dirty="0">
                <a:latin typeface="Cambria"/>
                <a:cs typeface="Cambria"/>
              </a:rPr>
              <a:t>W</a:t>
            </a:r>
            <a:r>
              <a:rPr sz="1200" spc="-97" baseline="-10416" dirty="0">
                <a:latin typeface="Cambria"/>
                <a:cs typeface="Cambria"/>
              </a:rPr>
              <a:t>1</a:t>
            </a:r>
            <a:r>
              <a:rPr sz="1200" spc="60" baseline="-10416" dirty="0">
                <a:latin typeface="Cambria"/>
                <a:cs typeface="Cambria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amounts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simply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selecting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row </a:t>
            </a:r>
            <a:r>
              <a:rPr sz="950" spc="-15" dirty="0">
                <a:latin typeface="Trebuchet MS"/>
                <a:cs typeface="Trebuchet MS"/>
              </a:rPr>
              <a:t>from </a:t>
            </a:r>
            <a:r>
              <a:rPr sz="1100" i="1" spc="-55" dirty="0">
                <a:latin typeface="Cambria"/>
                <a:cs typeface="Cambria"/>
              </a:rPr>
              <a:t>W</a:t>
            </a:r>
            <a:r>
              <a:rPr sz="1200" spc="-82" baseline="-10416" dirty="0">
                <a:latin typeface="Cambria"/>
                <a:cs typeface="Cambria"/>
              </a:rPr>
              <a:t>1</a:t>
            </a:r>
            <a:r>
              <a:rPr sz="950" spc="-55" dirty="0">
                <a:latin typeface="Trebuchet MS"/>
                <a:cs typeface="Trebuchet MS"/>
              </a:rPr>
              <a:t>.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8783" y="1167485"/>
            <a:ext cx="2425700" cy="10286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0444" y="2400604"/>
            <a:ext cx="4286885" cy="535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950" spc="20" dirty="0">
                <a:latin typeface="Trebuchet MS"/>
                <a:cs typeface="Trebuchet MS"/>
              </a:rPr>
              <a:t>Given </a:t>
            </a:r>
            <a:r>
              <a:rPr sz="1100" i="1" spc="130" dirty="0">
                <a:latin typeface="Cambria"/>
                <a:cs typeface="Cambria"/>
              </a:rPr>
              <a:t>C </a:t>
            </a:r>
            <a:r>
              <a:rPr sz="950" spc="-20" dirty="0">
                <a:latin typeface="Trebuchet MS"/>
                <a:cs typeface="Trebuchet MS"/>
              </a:rPr>
              <a:t>input </a:t>
            </a:r>
            <a:r>
              <a:rPr sz="950" dirty="0">
                <a:latin typeface="Trebuchet MS"/>
                <a:cs typeface="Trebuchet MS"/>
              </a:rPr>
              <a:t>word </a:t>
            </a:r>
            <a:r>
              <a:rPr sz="950" spc="-10" dirty="0">
                <a:latin typeface="Trebuchet MS"/>
                <a:cs typeface="Trebuchet MS"/>
              </a:rPr>
              <a:t>vectors,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-15" dirty="0">
                <a:latin typeface="Trebuchet MS"/>
                <a:cs typeface="Trebuchet MS"/>
              </a:rPr>
              <a:t>activation function </a:t>
            </a:r>
            <a:r>
              <a:rPr sz="950" spc="-40" dirty="0">
                <a:latin typeface="Trebuchet MS"/>
                <a:cs typeface="Trebuchet MS"/>
              </a:rPr>
              <a:t>for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10" dirty="0">
                <a:latin typeface="Trebuchet MS"/>
                <a:cs typeface="Trebuchet MS"/>
              </a:rPr>
              <a:t>hidden </a:t>
            </a:r>
            <a:r>
              <a:rPr sz="950" spc="-15" dirty="0">
                <a:latin typeface="Trebuchet MS"/>
                <a:cs typeface="Trebuchet MS"/>
              </a:rPr>
              <a:t>layer </a:t>
            </a:r>
            <a:r>
              <a:rPr sz="1100" i="1" spc="-40" dirty="0">
                <a:latin typeface="Cambria"/>
                <a:cs typeface="Cambria"/>
              </a:rPr>
              <a:t>h </a:t>
            </a:r>
            <a:r>
              <a:rPr sz="1100" i="1" spc="-35" dirty="0">
                <a:latin typeface="Cambria"/>
                <a:cs typeface="Cambria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amounts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simply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summing</a:t>
            </a:r>
            <a:r>
              <a:rPr sz="95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corresponding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65" dirty="0">
                <a:latin typeface="Trebuchet MS"/>
                <a:cs typeface="Trebuchet MS"/>
              </a:rPr>
              <a:t>‘hot’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rows</a:t>
            </a:r>
            <a:r>
              <a:rPr sz="95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in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1100" i="1" spc="-55" dirty="0">
                <a:latin typeface="Cambria"/>
                <a:cs typeface="Cambria"/>
              </a:rPr>
              <a:t>W</a:t>
            </a:r>
            <a:r>
              <a:rPr sz="1200" spc="-82" baseline="-10416" dirty="0">
                <a:latin typeface="Cambria"/>
                <a:cs typeface="Cambria"/>
              </a:rPr>
              <a:t>1</a:t>
            </a:r>
            <a:r>
              <a:rPr sz="950" spc="-55" dirty="0">
                <a:latin typeface="Trebuchet MS"/>
                <a:cs typeface="Trebuchet MS"/>
              </a:rPr>
              <a:t>,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dividing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by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1100" i="1" spc="130" dirty="0">
                <a:latin typeface="Cambria"/>
                <a:cs typeface="Cambria"/>
              </a:rPr>
              <a:t>C</a:t>
            </a:r>
            <a:r>
              <a:rPr sz="1100" i="1" spc="50" dirty="0">
                <a:latin typeface="Cambria"/>
                <a:cs typeface="Cambria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take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their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average.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5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14</a:t>
            </a:r>
          </a:p>
        </p:txBody>
      </p:sp>
    </p:spTree>
  </p:cSld>
  <p:clrMapOvr>
    <a:masterClrMapping/>
  </p:clrMapOvr>
  <p:transition>
    <p:cut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3729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5" dirty="0"/>
              <a:t>CBOW:</a:t>
            </a:r>
            <a:r>
              <a:rPr spc="40" dirty="0"/>
              <a:t> </a:t>
            </a:r>
            <a:r>
              <a:rPr spc="5" dirty="0"/>
              <a:t>Hidden</a:t>
            </a:r>
            <a:r>
              <a:rPr spc="45" dirty="0"/>
              <a:t> </a:t>
            </a:r>
            <a:r>
              <a:rPr spc="-40" dirty="0"/>
              <a:t>to</a:t>
            </a:r>
            <a:r>
              <a:rPr spc="40" dirty="0"/>
              <a:t> </a:t>
            </a:r>
            <a:r>
              <a:rPr spc="-15" dirty="0"/>
              <a:t>Output</a:t>
            </a:r>
            <a:r>
              <a:rPr spc="45" dirty="0"/>
              <a:t> </a:t>
            </a:r>
            <a:r>
              <a:rPr dirty="0"/>
              <a:t>Layer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444" y="1330142"/>
            <a:ext cx="4362450" cy="55499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 marR="30480" algn="just">
              <a:lnSpc>
                <a:spcPct val="116399"/>
              </a:lnSpc>
              <a:spcBef>
                <a:spcPts val="45"/>
              </a:spcBef>
            </a:pPr>
            <a:r>
              <a:rPr sz="950" spc="15" dirty="0">
                <a:latin typeface="Trebuchet MS"/>
                <a:cs typeface="Trebuchet MS"/>
              </a:rPr>
              <a:t>From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10" dirty="0">
                <a:latin typeface="Trebuchet MS"/>
                <a:cs typeface="Trebuchet MS"/>
              </a:rPr>
              <a:t>hidden </a:t>
            </a:r>
            <a:r>
              <a:rPr sz="950" spc="-15" dirty="0">
                <a:latin typeface="Trebuchet MS"/>
                <a:cs typeface="Trebuchet MS"/>
              </a:rPr>
              <a:t>layer </a:t>
            </a:r>
            <a:r>
              <a:rPr sz="950" spc="-35" dirty="0">
                <a:latin typeface="Trebuchet MS"/>
                <a:cs typeface="Trebuchet MS"/>
              </a:rPr>
              <a:t>to </a:t>
            </a:r>
            <a:r>
              <a:rPr sz="950" spc="-20" dirty="0">
                <a:latin typeface="Trebuchet MS"/>
                <a:cs typeface="Trebuchet MS"/>
              </a:rPr>
              <a:t>the output </a:t>
            </a:r>
            <a:r>
              <a:rPr sz="950" spc="-35" dirty="0">
                <a:latin typeface="Trebuchet MS"/>
                <a:cs typeface="Trebuchet MS"/>
              </a:rPr>
              <a:t>layer,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35" dirty="0">
                <a:latin typeface="Trebuchet MS"/>
                <a:cs typeface="Trebuchet MS"/>
              </a:rPr>
              <a:t>second </a:t>
            </a:r>
            <a:r>
              <a:rPr sz="950" spc="-10" dirty="0">
                <a:latin typeface="Trebuchet MS"/>
                <a:cs typeface="Trebuchet MS"/>
              </a:rPr>
              <a:t>weight </a:t>
            </a:r>
            <a:r>
              <a:rPr sz="950" spc="-20" dirty="0">
                <a:latin typeface="Trebuchet MS"/>
                <a:cs typeface="Trebuchet MS"/>
              </a:rPr>
              <a:t>matrix </a:t>
            </a:r>
            <a:r>
              <a:rPr sz="1100" i="1" spc="-65" dirty="0">
                <a:latin typeface="Cambria"/>
                <a:cs typeface="Cambria"/>
              </a:rPr>
              <a:t>W</a:t>
            </a:r>
            <a:r>
              <a:rPr sz="1200" spc="-97" baseline="-10416" dirty="0">
                <a:latin typeface="Cambria"/>
                <a:cs typeface="Cambria"/>
              </a:rPr>
              <a:t>2</a:t>
            </a:r>
            <a:r>
              <a:rPr sz="1200" spc="-89" baseline="-10416" dirty="0">
                <a:latin typeface="Cambria"/>
                <a:cs typeface="Cambria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can </a:t>
            </a:r>
            <a:r>
              <a:rPr sz="950" spc="20" dirty="0">
                <a:latin typeface="Trebuchet MS"/>
                <a:cs typeface="Trebuchet MS"/>
              </a:rPr>
              <a:t>be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950" spc="40" dirty="0">
                <a:latin typeface="Trebuchet MS"/>
                <a:cs typeface="Trebuchet MS"/>
              </a:rPr>
              <a:t>used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compute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score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for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each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in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vocabulary,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softmax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can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be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950" spc="40" dirty="0">
                <a:latin typeface="Trebuchet MS"/>
                <a:cs typeface="Trebuchet MS"/>
              </a:rPr>
              <a:t>used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obtain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posterior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distribution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words.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6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14</a:t>
            </a:r>
          </a:p>
        </p:txBody>
      </p:sp>
    </p:spTree>
  </p:cSld>
  <p:clrMapOvr>
    <a:masterClrMapping/>
  </p:clrMapOvr>
  <p:transition>
    <p:cut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2928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Skip-gram</a:t>
            </a:r>
            <a:r>
              <a:rPr spc="-10" dirty="0"/>
              <a:t> </a:t>
            </a:r>
            <a:r>
              <a:rPr spc="20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394787"/>
            <a:ext cx="4344670" cy="5416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8900"/>
              </a:lnSpc>
              <a:spcBef>
                <a:spcPts val="90"/>
              </a:spcBef>
            </a:pPr>
            <a:r>
              <a:rPr sz="950" spc="30" dirty="0">
                <a:latin typeface="Trebuchet MS"/>
                <a:cs typeface="Trebuchet MS"/>
              </a:rPr>
              <a:t>The </a:t>
            </a:r>
            <a:r>
              <a:rPr sz="950" spc="15" dirty="0">
                <a:latin typeface="Trebuchet MS"/>
                <a:cs typeface="Trebuchet MS"/>
              </a:rPr>
              <a:t>skip-gram </a:t>
            </a:r>
            <a:r>
              <a:rPr sz="950" spc="5" dirty="0">
                <a:latin typeface="Trebuchet MS"/>
                <a:cs typeface="Trebuchet MS"/>
              </a:rPr>
              <a:t>model </a:t>
            </a:r>
            <a:r>
              <a:rPr sz="950" spc="25" dirty="0">
                <a:latin typeface="Trebuchet MS"/>
                <a:cs typeface="Trebuchet MS"/>
              </a:rPr>
              <a:t>is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10" dirty="0">
                <a:latin typeface="Trebuchet MS"/>
                <a:cs typeface="Trebuchet MS"/>
              </a:rPr>
              <a:t>opposite </a:t>
            </a:r>
            <a:r>
              <a:rPr sz="950" spc="-25" dirty="0">
                <a:latin typeface="Trebuchet MS"/>
                <a:cs typeface="Trebuchet MS"/>
              </a:rPr>
              <a:t>of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114" dirty="0">
                <a:latin typeface="Trebuchet MS"/>
                <a:cs typeface="Trebuchet MS"/>
              </a:rPr>
              <a:t>CBOW </a:t>
            </a:r>
            <a:r>
              <a:rPr sz="950" spc="-5" dirty="0">
                <a:latin typeface="Trebuchet MS"/>
                <a:cs typeface="Trebuchet MS"/>
              </a:rPr>
              <a:t>model. </a:t>
            </a:r>
            <a:r>
              <a:rPr sz="950" spc="-50" dirty="0">
                <a:latin typeface="Trebuchet MS"/>
                <a:cs typeface="Trebuchet MS"/>
              </a:rPr>
              <a:t>It </a:t>
            </a:r>
            <a:r>
              <a:rPr sz="950" spc="25" dirty="0">
                <a:latin typeface="Trebuchet MS"/>
                <a:cs typeface="Trebuchet MS"/>
              </a:rPr>
              <a:t>is </a:t>
            </a:r>
            <a:r>
              <a:rPr sz="950" dirty="0">
                <a:latin typeface="Trebuchet MS"/>
                <a:cs typeface="Trebuchet MS"/>
              </a:rPr>
              <a:t>constructed 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with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focus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as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single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input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vector,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target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context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words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are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now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at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output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layer: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9583" y="937666"/>
            <a:ext cx="2228850" cy="2359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7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14</a:t>
            </a:r>
          </a:p>
        </p:txBody>
      </p:sp>
    </p:spTree>
  </p:cSld>
  <p:clrMapOvr>
    <a:masterClrMapping/>
  </p:clrMapOvr>
  <p:transition>
    <p:cut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0351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Skip-gram</a:t>
            </a:r>
            <a:r>
              <a:rPr spc="35" dirty="0"/>
              <a:t> Model:</a:t>
            </a:r>
            <a:r>
              <a:rPr spc="114" dirty="0"/>
              <a:t> </a:t>
            </a:r>
            <a:r>
              <a:rPr spc="-25" dirty="0"/>
              <a:t>Training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076629"/>
            <a:ext cx="64757" cy="647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77532" y="998794"/>
            <a:ext cx="4121150" cy="146367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 marR="30480" algn="just">
              <a:lnSpc>
                <a:spcPct val="115500"/>
              </a:lnSpc>
              <a:spcBef>
                <a:spcPts val="15"/>
              </a:spcBef>
            </a:pPr>
            <a:r>
              <a:rPr sz="950" spc="3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activation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function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for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hidden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layer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simply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amounts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copying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corresponding </a:t>
            </a:r>
            <a:r>
              <a:rPr sz="950" spc="-10" dirty="0">
                <a:latin typeface="Trebuchet MS"/>
                <a:cs typeface="Trebuchet MS"/>
              </a:rPr>
              <a:t>row </a:t>
            </a:r>
            <a:r>
              <a:rPr sz="950" spc="-15" dirty="0">
                <a:latin typeface="Trebuchet MS"/>
                <a:cs typeface="Trebuchet MS"/>
              </a:rPr>
              <a:t>from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5" dirty="0">
                <a:latin typeface="Trebuchet MS"/>
                <a:cs typeface="Trebuchet MS"/>
              </a:rPr>
              <a:t>weights </a:t>
            </a:r>
            <a:r>
              <a:rPr sz="950" spc="-20" dirty="0">
                <a:latin typeface="Trebuchet MS"/>
                <a:cs typeface="Trebuchet MS"/>
              </a:rPr>
              <a:t>matrix </a:t>
            </a:r>
            <a:r>
              <a:rPr sz="1100" i="1" spc="-65" dirty="0">
                <a:latin typeface="Cambria"/>
                <a:cs typeface="Cambria"/>
              </a:rPr>
              <a:t>W</a:t>
            </a:r>
            <a:r>
              <a:rPr sz="1200" spc="-97" baseline="-10416" dirty="0">
                <a:latin typeface="Cambria"/>
                <a:cs typeface="Cambria"/>
              </a:rPr>
              <a:t>1</a:t>
            </a:r>
            <a:r>
              <a:rPr sz="1200" spc="-89" baseline="-10416" dirty="0">
                <a:latin typeface="Cambria"/>
                <a:cs typeface="Cambria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(linear) </a:t>
            </a:r>
            <a:r>
              <a:rPr sz="950" spc="75" dirty="0">
                <a:latin typeface="Trebuchet MS"/>
                <a:cs typeface="Trebuchet MS"/>
              </a:rPr>
              <a:t>as </a:t>
            </a:r>
            <a:r>
              <a:rPr sz="950" spc="5" dirty="0">
                <a:latin typeface="Trebuchet MS"/>
                <a:cs typeface="Trebuchet MS"/>
              </a:rPr>
              <a:t>we </a:t>
            </a:r>
            <a:r>
              <a:rPr sz="950" spc="45" dirty="0">
                <a:latin typeface="Trebuchet MS"/>
                <a:cs typeface="Trebuchet MS"/>
              </a:rPr>
              <a:t>saw </a:t>
            </a:r>
            <a:r>
              <a:rPr sz="950" spc="-20" dirty="0">
                <a:latin typeface="Trebuchet MS"/>
                <a:cs typeface="Trebuchet MS"/>
              </a:rPr>
              <a:t>before.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At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output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layer,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we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now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output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1100" i="1" spc="130" dirty="0">
                <a:latin typeface="Cambria"/>
                <a:cs typeface="Cambria"/>
              </a:rPr>
              <a:t>C</a:t>
            </a:r>
            <a:r>
              <a:rPr sz="1100" i="1" spc="60" dirty="0">
                <a:latin typeface="Cambria"/>
                <a:cs typeface="Cambria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multinomial</a:t>
            </a:r>
            <a:r>
              <a:rPr sz="950" spc="-10" dirty="0">
                <a:latin typeface="Trebuchet MS"/>
                <a:cs typeface="Trebuchet MS"/>
              </a:rPr>
              <a:t> distributions </a:t>
            </a:r>
            <a:r>
              <a:rPr sz="950" spc="5" dirty="0">
                <a:latin typeface="Trebuchet MS"/>
                <a:cs typeface="Trebuchet MS"/>
              </a:rPr>
              <a:t>instead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endParaRPr sz="95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185"/>
              </a:spcBef>
            </a:pPr>
            <a:r>
              <a:rPr sz="950" spc="-30" dirty="0">
                <a:latin typeface="Trebuchet MS"/>
                <a:cs typeface="Trebuchet MS"/>
              </a:rPr>
              <a:t>just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on</a:t>
            </a:r>
            <a:r>
              <a:rPr sz="950" spc="15" dirty="0">
                <a:latin typeface="Trebuchet MS"/>
                <a:cs typeface="Trebuchet MS"/>
              </a:rPr>
              <a:t>e</a:t>
            </a:r>
            <a:r>
              <a:rPr sz="950" spc="-80" dirty="0">
                <a:latin typeface="Trebuchet MS"/>
                <a:cs typeface="Trebuchet MS"/>
              </a:rPr>
              <a:t>.</a:t>
            </a:r>
            <a:endParaRPr sz="950">
              <a:latin typeface="Trebuchet MS"/>
              <a:cs typeface="Trebuchet MS"/>
            </a:endParaRPr>
          </a:p>
          <a:p>
            <a:pPr marL="38100" marR="75565">
              <a:lnSpc>
                <a:spcPct val="118900"/>
              </a:lnSpc>
              <a:spcBef>
                <a:spcPts val="300"/>
              </a:spcBef>
            </a:pPr>
            <a:r>
              <a:rPr sz="950" spc="3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training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objective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5" dirty="0">
                <a:latin typeface="Trebuchet MS"/>
                <a:cs typeface="Trebuchet MS"/>
              </a:rPr>
              <a:t> mimimize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summed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prediction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error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across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all </a:t>
            </a:r>
            <a:r>
              <a:rPr sz="950" spc="-20" dirty="0">
                <a:latin typeface="Trebuchet MS"/>
                <a:cs typeface="Trebuchet MS"/>
              </a:rPr>
              <a:t>context </a:t>
            </a:r>
            <a:r>
              <a:rPr sz="950" spc="20" dirty="0">
                <a:latin typeface="Trebuchet MS"/>
                <a:cs typeface="Trebuchet MS"/>
              </a:rPr>
              <a:t>words </a:t>
            </a:r>
            <a:r>
              <a:rPr sz="950" spc="-15" dirty="0">
                <a:latin typeface="Trebuchet MS"/>
                <a:cs typeface="Trebuchet MS"/>
              </a:rPr>
              <a:t>in </a:t>
            </a:r>
            <a:r>
              <a:rPr sz="950" spc="-20" dirty="0">
                <a:latin typeface="Trebuchet MS"/>
                <a:cs typeface="Trebuchet MS"/>
              </a:rPr>
              <a:t>the output </a:t>
            </a:r>
            <a:r>
              <a:rPr sz="950" spc="-35" dirty="0">
                <a:latin typeface="Trebuchet MS"/>
                <a:cs typeface="Trebuchet MS"/>
              </a:rPr>
              <a:t>layer.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In </a:t>
            </a:r>
            <a:r>
              <a:rPr sz="950" spc="5" dirty="0">
                <a:latin typeface="Trebuchet MS"/>
                <a:cs typeface="Trebuchet MS"/>
              </a:rPr>
              <a:t>our </a:t>
            </a:r>
            <a:r>
              <a:rPr sz="950" spc="-5" dirty="0">
                <a:latin typeface="Trebuchet MS"/>
                <a:cs typeface="Trebuchet MS"/>
              </a:rPr>
              <a:t>example, </a:t>
            </a:r>
            <a:r>
              <a:rPr sz="950" spc="-20" dirty="0">
                <a:latin typeface="Trebuchet MS"/>
                <a:cs typeface="Trebuchet MS"/>
              </a:rPr>
              <a:t>the input </a:t>
            </a:r>
            <a:r>
              <a:rPr sz="950" dirty="0">
                <a:latin typeface="Trebuchet MS"/>
                <a:cs typeface="Trebuchet MS"/>
              </a:rPr>
              <a:t>would </a:t>
            </a:r>
            <a:r>
              <a:rPr sz="950" spc="20" dirty="0">
                <a:latin typeface="Trebuchet MS"/>
                <a:cs typeface="Trebuchet MS"/>
              </a:rPr>
              <a:t>be </a:t>
            </a:r>
            <a:r>
              <a:rPr sz="950" spc="2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“learning”, </a:t>
            </a:r>
            <a:r>
              <a:rPr sz="950" spc="30" dirty="0">
                <a:latin typeface="Trebuchet MS"/>
                <a:cs typeface="Trebuchet MS"/>
              </a:rPr>
              <a:t>and </a:t>
            </a:r>
            <a:r>
              <a:rPr sz="950" spc="5" dirty="0">
                <a:latin typeface="Trebuchet MS"/>
                <a:cs typeface="Trebuchet MS"/>
              </a:rPr>
              <a:t>we </a:t>
            </a:r>
            <a:r>
              <a:rPr sz="950" spc="25" dirty="0">
                <a:latin typeface="Trebuchet MS"/>
                <a:cs typeface="Trebuchet MS"/>
              </a:rPr>
              <a:t>hope </a:t>
            </a:r>
            <a:r>
              <a:rPr sz="950" spc="-35" dirty="0">
                <a:latin typeface="Trebuchet MS"/>
                <a:cs typeface="Trebuchet MS"/>
              </a:rPr>
              <a:t>to </a:t>
            </a:r>
            <a:r>
              <a:rPr sz="950" spc="50" dirty="0">
                <a:latin typeface="Trebuchet MS"/>
                <a:cs typeface="Trebuchet MS"/>
              </a:rPr>
              <a:t>see </a:t>
            </a:r>
            <a:r>
              <a:rPr sz="950" spc="-65" dirty="0">
                <a:latin typeface="Trebuchet MS"/>
                <a:cs typeface="Trebuchet MS"/>
              </a:rPr>
              <a:t>(“an”, </a:t>
            </a:r>
            <a:r>
              <a:rPr sz="950" spc="-60" dirty="0">
                <a:latin typeface="Trebuchet MS"/>
                <a:cs typeface="Trebuchet MS"/>
              </a:rPr>
              <a:t>“efficient”, </a:t>
            </a:r>
            <a:r>
              <a:rPr sz="950" spc="-45" dirty="0">
                <a:latin typeface="Trebuchet MS"/>
                <a:cs typeface="Trebuchet MS"/>
              </a:rPr>
              <a:t>“method”, </a:t>
            </a:r>
            <a:r>
              <a:rPr sz="950" spc="-90" dirty="0">
                <a:latin typeface="Trebuchet MS"/>
                <a:cs typeface="Trebuchet MS"/>
              </a:rPr>
              <a:t>“for”,</a:t>
            </a:r>
            <a:r>
              <a:rPr sz="950" spc="-85" dirty="0">
                <a:latin typeface="Trebuchet MS"/>
                <a:cs typeface="Trebuchet MS"/>
              </a:rPr>
              <a:t> </a:t>
            </a:r>
            <a:r>
              <a:rPr sz="950" spc="-50" dirty="0">
                <a:latin typeface="Trebuchet MS"/>
                <a:cs typeface="Trebuchet MS"/>
              </a:rPr>
              <a:t>“high”, </a:t>
            </a:r>
            <a:r>
              <a:rPr sz="950" spc="-45" dirty="0">
                <a:latin typeface="Trebuchet MS"/>
                <a:cs typeface="Trebuchet MS"/>
              </a:rPr>
              <a:t> </a:t>
            </a:r>
            <a:r>
              <a:rPr sz="950" spc="-55" dirty="0">
                <a:latin typeface="Trebuchet MS"/>
                <a:cs typeface="Trebuchet MS"/>
              </a:rPr>
              <a:t>“quality”,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45" dirty="0">
                <a:latin typeface="Trebuchet MS"/>
                <a:cs typeface="Trebuchet MS"/>
              </a:rPr>
              <a:t>“distributed”,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0" dirty="0">
                <a:latin typeface="Trebuchet MS"/>
                <a:cs typeface="Trebuchet MS"/>
              </a:rPr>
              <a:t>“vector”)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at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output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layer.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458734"/>
            <a:ext cx="64757" cy="6475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840839"/>
            <a:ext cx="64757" cy="64757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8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14</a:t>
            </a:r>
          </a:p>
        </p:txBody>
      </p:sp>
    </p:spTree>
  </p:cSld>
  <p:clrMapOvr>
    <a:masterClrMapping/>
  </p:clrMapOvr>
  <p:transition>
    <p:cut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2928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Skip-gram</a:t>
            </a:r>
            <a:r>
              <a:rPr spc="-10" dirty="0"/>
              <a:t> </a:t>
            </a:r>
            <a:r>
              <a:rPr spc="20" dirty="0"/>
              <a:t>Model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1079195"/>
            <a:ext cx="4483735" cy="1324610"/>
            <a:chOff x="87743" y="1079195"/>
            <a:chExt cx="4483735" cy="1324610"/>
          </a:xfrm>
        </p:grpSpPr>
        <p:sp>
          <p:nvSpPr>
            <p:cNvPr id="4" name="object 4"/>
            <p:cNvSpPr/>
            <p:nvPr/>
          </p:nvSpPr>
          <p:spPr>
            <a:xfrm>
              <a:off x="87743" y="1079195"/>
              <a:ext cx="4432935" cy="176530"/>
            </a:xfrm>
            <a:custGeom>
              <a:avLst/>
              <a:gdLst/>
              <a:ahLst/>
              <a:cxnLst/>
              <a:rect l="l" t="t" r="r" b="b"/>
              <a:pathLst>
                <a:path w="4432935" h="17653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242860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302065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289365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123429"/>
              <a:ext cx="50749" cy="117863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287119"/>
              <a:ext cx="4432935" cy="1066165"/>
            </a:xfrm>
            <a:custGeom>
              <a:avLst/>
              <a:gdLst/>
              <a:ahLst/>
              <a:cxnLst/>
              <a:rect l="l" t="t" r="r" b="b"/>
              <a:pathLst>
                <a:path w="4432935" h="1066164">
                  <a:moveTo>
                    <a:pt x="4432566" y="0"/>
                  </a:moveTo>
                  <a:lnTo>
                    <a:pt x="0" y="0"/>
                  </a:lnTo>
                  <a:lnTo>
                    <a:pt x="0" y="1014945"/>
                  </a:lnTo>
                  <a:lnTo>
                    <a:pt x="4008" y="1034670"/>
                  </a:lnTo>
                  <a:lnTo>
                    <a:pt x="14922" y="1050823"/>
                  </a:lnTo>
                  <a:lnTo>
                    <a:pt x="31075" y="1061737"/>
                  </a:lnTo>
                  <a:lnTo>
                    <a:pt x="50800" y="1065745"/>
                  </a:lnTo>
                  <a:lnTo>
                    <a:pt x="4381766" y="1065745"/>
                  </a:lnTo>
                  <a:lnTo>
                    <a:pt x="4401491" y="1061737"/>
                  </a:lnTo>
                  <a:lnTo>
                    <a:pt x="4417644" y="1050823"/>
                  </a:lnTo>
                  <a:lnTo>
                    <a:pt x="4428558" y="1034670"/>
                  </a:lnTo>
                  <a:lnTo>
                    <a:pt x="4432566" y="101494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1161516"/>
              <a:ext cx="0" cy="1160145"/>
            </a:xfrm>
            <a:custGeom>
              <a:avLst/>
              <a:gdLst/>
              <a:ahLst/>
              <a:cxnLst/>
              <a:rect l="l" t="t" r="r" b="b"/>
              <a:pathLst>
                <a:path h="1160145">
                  <a:moveTo>
                    <a:pt x="0" y="115959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1488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1361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1234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25844" y="1033307"/>
            <a:ext cx="4232910" cy="75311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100" i="1" spc="-5" dirty="0">
                <a:solidFill>
                  <a:srgbClr val="3333B2"/>
                </a:solidFill>
                <a:latin typeface="Cambria"/>
                <a:cs typeface="Cambria"/>
              </a:rPr>
              <a:t>Details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950" spc="-5" dirty="0">
                <a:latin typeface="Trebuchet MS"/>
                <a:cs typeface="Trebuchet MS"/>
              </a:rPr>
              <a:t>Predict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surrounding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words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in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window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length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1100" i="1" spc="5" dirty="0">
                <a:latin typeface="Cambria"/>
                <a:cs typeface="Cambria"/>
              </a:rPr>
              <a:t>c</a:t>
            </a:r>
            <a:r>
              <a:rPr sz="1100" i="1" spc="30" dirty="0">
                <a:latin typeface="Cambria"/>
                <a:cs typeface="Cambria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each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</a:t>
            </a:r>
            <a:endParaRPr sz="950">
              <a:latin typeface="Trebuchet MS"/>
              <a:cs typeface="Trebuchet MS"/>
            </a:endParaRPr>
          </a:p>
          <a:p>
            <a:pPr marL="12700" marR="5080">
              <a:lnSpc>
                <a:spcPts val="1360"/>
              </a:lnSpc>
              <a:spcBef>
                <a:spcPts val="45"/>
              </a:spcBef>
            </a:pPr>
            <a:r>
              <a:rPr sz="950" b="1" spc="10" dirty="0">
                <a:latin typeface="Trebuchet MS"/>
                <a:cs typeface="Trebuchet MS"/>
              </a:rPr>
              <a:t>Objective</a:t>
            </a:r>
            <a:r>
              <a:rPr sz="950" b="1" spc="-5" dirty="0">
                <a:latin typeface="Trebuchet MS"/>
                <a:cs typeface="Trebuchet MS"/>
              </a:rPr>
              <a:t> </a:t>
            </a:r>
            <a:r>
              <a:rPr sz="950" b="1" spc="20" dirty="0">
                <a:latin typeface="Trebuchet MS"/>
                <a:cs typeface="Trebuchet MS"/>
              </a:rPr>
              <a:t>Function:</a:t>
            </a:r>
            <a:r>
              <a:rPr sz="950" b="1" spc="6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Maximize</a:t>
            </a:r>
            <a:r>
              <a:rPr sz="95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log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probablility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any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context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given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-15" dirty="0">
                <a:latin typeface="Trebuchet MS"/>
                <a:cs typeface="Trebuchet MS"/>
              </a:rPr>
              <a:t>current </a:t>
            </a:r>
            <a:r>
              <a:rPr sz="950" spc="-10" dirty="0">
                <a:latin typeface="Trebuchet MS"/>
                <a:cs typeface="Trebuchet MS"/>
              </a:rPr>
              <a:t>center</a:t>
            </a:r>
            <a:r>
              <a:rPr sz="950" spc="-15" dirty="0">
                <a:latin typeface="Trebuchet MS"/>
                <a:cs typeface="Trebuchet MS"/>
              </a:rPr>
              <a:t> word: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90458" y="1883600"/>
            <a:ext cx="95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u="sng" spc="-6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1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49589" y="1866684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20" dirty="0">
                <a:latin typeface="Cambria"/>
                <a:cs typeface="Cambria"/>
              </a:rPr>
              <a:t>T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23365" y="1916442"/>
            <a:ext cx="780415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100" i="1" spc="204" dirty="0">
                <a:latin typeface="Cambria"/>
                <a:cs typeface="Cambria"/>
              </a:rPr>
              <a:t>J</a:t>
            </a:r>
            <a:r>
              <a:rPr sz="1100" spc="-80" dirty="0">
                <a:latin typeface="Verdana"/>
                <a:cs typeface="Verdana"/>
              </a:rPr>
              <a:t>(</a:t>
            </a:r>
            <a:r>
              <a:rPr sz="1100" spc="-110" dirty="0">
                <a:latin typeface="Lucida Sans Unicode"/>
                <a:cs typeface="Lucida Sans Unicode"/>
              </a:rPr>
              <a:t>θ</a:t>
            </a:r>
            <a:r>
              <a:rPr sz="1100" spc="-80" dirty="0">
                <a:latin typeface="Verdana"/>
                <a:cs typeface="Verdana"/>
              </a:rPr>
              <a:t>)</a:t>
            </a:r>
            <a:r>
              <a:rPr sz="1100" spc="-145" dirty="0">
                <a:latin typeface="Verdana"/>
                <a:cs typeface="Verdana"/>
              </a:rPr>
              <a:t> </a:t>
            </a:r>
            <a:r>
              <a:rPr sz="1100" spc="-55" dirty="0">
                <a:latin typeface="Verdana"/>
                <a:cs typeface="Verdana"/>
              </a:rPr>
              <a:t>=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650" i="1" spc="-37" baseline="-37878" dirty="0">
                <a:latin typeface="Cambria"/>
                <a:cs typeface="Cambria"/>
              </a:rPr>
              <a:t>T</a:t>
            </a:r>
            <a:r>
              <a:rPr sz="1650" i="1" baseline="-37878" dirty="0">
                <a:latin typeface="Cambria"/>
                <a:cs typeface="Cambria"/>
              </a:rPr>
              <a:t> </a:t>
            </a:r>
            <a:r>
              <a:rPr sz="1650" i="1" spc="-112" baseline="-37878" dirty="0">
                <a:latin typeface="Cambria"/>
                <a:cs typeface="Cambria"/>
              </a:rPr>
              <a:t> </a:t>
            </a:r>
            <a:r>
              <a:rPr sz="2325" spc="-202" baseline="-8960" dirty="0">
                <a:latin typeface="Lucida Sans Unicode"/>
                <a:cs typeface="Lucida Sans Unicode"/>
              </a:rPr>
              <a:t>∑</a:t>
            </a:r>
            <a:endParaRPr sz="2325" baseline="-896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80247" y="1946021"/>
            <a:ext cx="168275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50" spc="-135" dirty="0">
                <a:latin typeface="Lucida Sans Unicode"/>
                <a:cs typeface="Lucida Sans Unicode"/>
              </a:rPr>
              <a:t>∑</a:t>
            </a:r>
            <a:endParaRPr sz="155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99513" y="2159965"/>
            <a:ext cx="7499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45" dirty="0">
                <a:latin typeface="Cambria"/>
                <a:cs typeface="Cambria"/>
              </a:rPr>
              <a:t>t</a:t>
            </a:r>
            <a:r>
              <a:rPr sz="800" dirty="0">
                <a:latin typeface="Verdana"/>
                <a:cs typeface="Verdana"/>
              </a:rPr>
              <a:t>=</a:t>
            </a:r>
            <a:r>
              <a:rPr sz="800" spc="-45" dirty="0">
                <a:latin typeface="Cambria"/>
                <a:cs typeface="Cambria"/>
              </a:rPr>
              <a:t>1</a:t>
            </a:r>
            <a:r>
              <a:rPr sz="800" spc="-55" dirty="0">
                <a:latin typeface="Cambria"/>
                <a:cs typeface="Cambria"/>
              </a:rPr>
              <a:t> </a:t>
            </a:r>
            <a:r>
              <a:rPr sz="800" spc="175" dirty="0">
                <a:latin typeface="Cambria"/>
                <a:cs typeface="Cambria"/>
              </a:rPr>
              <a:t>−</a:t>
            </a:r>
            <a:r>
              <a:rPr sz="800" i="1" spc="5" dirty="0">
                <a:latin typeface="Cambria"/>
                <a:cs typeface="Cambria"/>
              </a:rPr>
              <a:t>c</a:t>
            </a:r>
            <a:r>
              <a:rPr sz="800" spc="175" dirty="0">
                <a:latin typeface="Cambria"/>
                <a:cs typeface="Cambria"/>
              </a:rPr>
              <a:t>≤</a:t>
            </a:r>
            <a:r>
              <a:rPr sz="800" i="1" spc="5" dirty="0">
                <a:latin typeface="Cambria"/>
                <a:cs typeface="Cambria"/>
              </a:rPr>
              <a:t>j</a:t>
            </a:r>
            <a:r>
              <a:rPr sz="800" spc="175" dirty="0">
                <a:latin typeface="Cambria"/>
                <a:cs typeface="Cambria"/>
              </a:rPr>
              <a:t>≤</a:t>
            </a:r>
            <a:r>
              <a:rPr sz="800" i="1" spc="5" dirty="0">
                <a:latin typeface="Cambria"/>
                <a:cs typeface="Cambria"/>
              </a:rPr>
              <a:t>c</a:t>
            </a:r>
            <a:r>
              <a:rPr sz="800" i="1" spc="-5" dirty="0">
                <a:latin typeface="Arial"/>
                <a:cs typeface="Arial"/>
              </a:rPr>
              <a:t>,</a:t>
            </a:r>
            <a:r>
              <a:rPr sz="800" i="1" spc="5" dirty="0">
                <a:latin typeface="Cambria"/>
                <a:cs typeface="Cambria"/>
              </a:rPr>
              <a:t>j</a:t>
            </a:r>
            <a:r>
              <a:rPr sz="800" spc="-660" dirty="0">
                <a:latin typeface="Verdana"/>
                <a:cs typeface="Verdana"/>
              </a:rPr>
              <a:t>=</a:t>
            </a:r>
            <a:r>
              <a:rPr sz="800" spc="-5" dirty="0">
                <a:latin typeface="Cambria"/>
                <a:cs typeface="Cambria"/>
              </a:rPr>
              <a:t>/</a:t>
            </a:r>
            <a:r>
              <a:rPr sz="800" dirty="0">
                <a:latin typeface="Cambria"/>
                <a:cs typeface="Cambria"/>
              </a:rPr>
              <a:t>   </a:t>
            </a:r>
            <a:r>
              <a:rPr sz="800" spc="-50" dirty="0">
                <a:latin typeface="Cambria"/>
                <a:cs typeface="Cambria"/>
              </a:rPr>
              <a:t> </a:t>
            </a:r>
            <a:r>
              <a:rPr sz="800" spc="-380" dirty="0">
                <a:latin typeface="Cambria"/>
                <a:cs typeface="Cambria"/>
              </a:rPr>
              <a:t>0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513520" y="1977402"/>
            <a:ext cx="87121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20" dirty="0">
                <a:latin typeface="Cambria"/>
                <a:cs typeface="Cambria"/>
              </a:rPr>
              <a:t>log</a:t>
            </a:r>
            <a:r>
              <a:rPr sz="1100" i="1" spc="5" dirty="0">
                <a:latin typeface="Cambria"/>
                <a:cs typeface="Cambria"/>
              </a:rPr>
              <a:t> </a:t>
            </a:r>
            <a:r>
              <a:rPr sz="1100" i="1" spc="-40" dirty="0">
                <a:latin typeface="Cambria"/>
                <a:cs typeface="Cambria"/>
              </a:rPr>
              <a:t>p</a:t>
            </a:r>
            <a:r>
              <a:rPr sz="1100" spc="-40" dirty="0">
                <a:latin typeface="Verdana"/>
                <a:cs typeface="Verdana"/>
              </a:rPr>
              <a:t>(</a:t>
            </a:r>
            <a:r>
              <a:rPr sz="1100" i="1" spc="-40" dirty="0">
                <a:latin typeface="Cambria"/>
                <a:cs typeface="Cambria"/>
              </a:rPr>
              <a:t>w</a:t>
            </a:r>
            <a:r>
              <a:rPr sz="1200" i="1" spc="-60" baseline="-10416" dirty="0">
                <a:latin typeface="Cambria"/>
                <a:cs typeface="Cambria"/>
              </a:rPr>
              <a:t>t</a:t>
            </a:r>
            <a:r>
              <a:rPr sz="1200" spc="-60" baseline="-10416" dirty="0">
                <a:latin typeface="Verdana"/>
                <a:cs typeface="Verdana"/>
              </a:rPr>
              <a:t>+</a:t>
            </a:r>
            <a:r>
              <a:rPr sz="1200" i="1" spc="-60" baseline="-10416" dirty="0">
                <a:latin typeface="Cambria"/>
                <a:cs typeface="Cambria"/>
              </a:rPr>
              <a:t>j</a:t>
            </a:r>
            <a:r>
              <a:rPr sz="1100" spc="-40" dirty="0">
                <a:latin typeface="Cambria"/>
                <a:cs typeface="Cambria"/>
              </a:rPr>
              <a:t>|</a:t>
            </a:r>
            <a:r>
              <a:rPr sz="1100" i="1" spc="-40" dirty="0">
                <a:latin typeface="Cambria"/>
                <a:cs typeface="Cambria"/>
              </a:rPr>
              <a:t>w</a:t>
            </a:r>
            <a:r>
              <a:rPr sz="1200" i="1" spc="-60" baseline="-10416" dirty="0">
                <a:latin typeface="Cambria"/>
                <a:cs typeface="Cambria"/>
              </a:rPr>
              <a:t>t</a:t>
            </a:r>
            <a:r>
              <a:rPr sz="1100" spc="-40" dirty="0"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355386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9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9874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/>
              <a:t>Word</a:t>
            </a:r>
            <a:r>
              <a:rPr spc="-10" dirty="0"/>
              <a:t> </a:t>
            </a:r>
            <a:r>
              <a:rPr spc="-25" dirty="0"/>
              <a:t>Vectors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444" y="1117879"/>
            <a:ext cx="25888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950" spc="70" dirty="0">
                <a:latin typeface="Trebuchet MS"/>
                <a:cs typeface="Trebuchet MS"/>
              </a:rPr>
              <a:t>F</a:t>
            </a:r>
            <a:r>
              <a:rPr sz="950" spc="-5" dirty="0">
                <a:latin typeface="Trebuchet MS"/>
                <a:cs typeface="Trebuchet MS"/>
              </a:rPr>
              <a:t>or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35" dirty="0">
                <a:latin typeface="Cambria"/>
                <a:cs typeface="Cambria"/>
              </a:rPr>
              <a:t>p</a:t>
            </a:r>
            <a:r>
              <a:rPr sz="1100" spc="-80" dirty="0">
                <a:latin typeface="Verdana"/>
                <a:cs typeface="Verdana"/>
              </a:rPr>
              <a:t>(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i="1" spc="-67" baseline="-10416" dirty="0">
                <a:latin typeface="Cambria"/>
                <a:cs typeface="Cambria"/>
              </a:rPr>
              <a:t>t</a:t>
            </a:r>
            <a:r>
              <a:rPr sz="1200" baseline="-10416" dirty="0">
                <a:latin typeface="Verdana"/>
                <a:cs typeface="Verdana"/>
              </a:rPr>
              <a:t>+</a:t>
            </a:r>
            <a:r>
              <a:rPr sz="1200" i="1" spc="75" baseline="-10416" dirty="0">
                <a:latin typeface="Cambria"/>
                <a:cs typeface="Cambria"/>
              </a:rPr>
              <a:t>j</a:t>
            </a:r>
            <a:r>
              <a:rPr sz="1100" spc="-50" dirty="0">
                <a:latin typeface="Cambria"/>
                <a:cs typeface="Cambria"/>
              </a:rPr>
              <a:t>|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i="1" spc="7" baseline="-10416" dirty="0">
                <a:latin typeface="Cambria"/>
                <a:cs typeface="Cambria"/>
              </a:rPr>
              <a:t>t</a:t>
            </a:r>
            <a:r>
              <a:rPr sz="1100" spc="-80" dirty="0">
                <a:latin typeface="Verdana"/>
                <a:cs typeface="Verdana"/>
              </a:rPr>
              <a:t>)</a:t>
            </a:r>
            <a:r>
              <a:rPr sz="1100" spc="-114" dirty="0">
                <a:latin typeface="Verdana"/>
                <a:cs typeface="Verdana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simplest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first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10" dirty="0">
                <a:latin typeface="Trebuchet MS"/>
                <a:cs typeface="Trebuchet MS"/>
              </a:rPr>
              <a:t>f</a:t>
            </a:r>
            <a:r>
              <a:rPr sz="950" spc="-5" dirty="0">
                <a:latin typeface="Trebuchet MS"/>
                <a:cs typeface="Trebuchet MS"/>
              </a:rPr>
              <a:t>o</a:t>
            </a:r>
            <a:r>
              <a:rPr sz="950" spc="15" dirty="0">
                <a:latin typeface="Trebuchet MS"/>
                <a:cs typeface="Trebuchet MS"/>
              </a:rPr>
              <a:t>rm</a:t>
            </a:r>
            <a:r>
              <a:rPr sz="950" spc="-15" dirty="0">
                <a:latin typeface="Trebuchet MS"/>
                <a:cs typeface="Trebuchet MS"/>
              </a:rPr>
              <a:t>ulation </a:t>
            </a:r>
            <a:r>
              <a:rPr sz="950" spc="25" dirty="0">
                <a:latin typeface="Trebuchet MS"/>
                <a:cs typeface="Trebuchet MS"/>
              </a:rPr>
              <a:t>is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36433" y="1588223"/>
            <a:ext cx="2698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22250" algn="l"/>
              </a:tabLst>
            </a:pPr>
            <a:r>
              <a:rPr sz="800" i="1" spc="75" dirty="0">
                <a:latin typeface="Cambria"/>
                <a:cs typeface="Cambria"/>
              </a:rPr>
              <a:t>O	</a:t>
            </a:r>
            <a:r>
              <a:rPr sz="800" i="1" spc="5" dirty="0">
                <a:latin typeface="Cambria"/>
                <a:cs typeface="Cambria"/>
              </a:rPr>
              <a:t>I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0875" y="1530121"/>
            <a:ext cx="6889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35" dirty="0">
                <a:latin typeface="Cambria"/>
                <a:cs typeface="Cambria"/>
              </a:rPr>
              <a:t>p</a:t>
            </a:r>
            <a:r>
              <a:rPr sz="1100" spc="-80" dirty="0">
                <a:latin typeface="Verdana"/>
                <a:cs typeface="Verdana"/>
              </a:rPr>
              <a:t>(</a:t>
            </a:r>
            <a:r>
              <a:rPr sz="1100" i="1" spc="-75" dirty="0">
                <a:latin typeface="Cambria"/>
                <a:cs typeface="Cambria"/>
              </a:rPr>
              <a:t>w  </a:t>
            </a:r>
            <a:r>
              <a:rPr sz="1100" i="1" spc="-105" dirty="0">
                <a:latin typeface="Cambria"/>
                <a:cs typeface="Cambria"/>
              </a:rPr>
              <a:t> </a:t>
            </a:r>
            <a:r>
              <a:rPr sz="1100" spc="-50" dirty="0">
                <a:latin typeface="Cambria"/>
                <a:cs typeface="Cambria"/>
              </a:rPr>
              <a:t>|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100" i="1" spc="110" dirty="0">
                <a:latin typeface="Cambria"/>
                <a:cs typeface="Cambria"/>
              </a:rPr>
              <a:t> </a:t>
            </a:r>
            <a:r>
              <a:rPr sz="1100" spc="-80" dirty="0">
                <a:latin typeface="Verdana"/>
                <a:cs typeface="Verdana"/>
              </a:rPr>
              <a:t>)</a:t>
            </a:r>
            <a:r>
              <a:rPr sz="1100" spc="-145" dirty="0">
                <a:latin typeface="Verdana"/>
                <a:cs typeface="Verdana"/>
              </a:rPr>
              <a:t> </a:t>
            </a:r>
            <a:r>
              <a:rPr sz="1100" spc="-55" dirty="0">
                <a:latin typeface="Verdana"/>
                <a:cs typeface="Verdana"/>
              </a:rPr>
              <a:t>=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29408" y="1434376"/>
            <a:ext cx="8432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45" dirty="0">
                <a:latin typeface="Cambria"/>
                <a:cs typeface="Cambria"/>
              </a:rPr>
              <a:t>e</a:t>
            </a:r>
            <a:r>
              <a:rPr sz="1100" i="1" spc="-25" dirty="0">
                <a:latin typeface="Cambria"/>
                <a:cs typeface="Cambria"/>
              </a:rPr>
              <a:t>xp</a:t>
            </a:r>
            <a:r>
              <a:rPr sz="1100" spc="-80" dirty="0">
                <a:latin typeface="Verdana"/>
                <a:cs typeface="Verdana"/>
              </a:rPr>
              <a:t>(</a:t>
            </a:r>
            <a:r>
              <a:rPr sz="1100" i="1" spc="-30" dirty="0">
                <a:latin typeface="Cambria"/>
                <a:cs typeface="Cambria"/>
              </a:rPr>
              <a:t>v</a:t>
            </a:r>
            <a:r>
              <a:rPr sz="1200" spc="-315" baseline="27777" dirty="0">
                <a:latin typeface="Cambria"/>
                <a:cs typeface="Cambria"/>
              </a:rPr>
              <a:t>′</a:t>
            </a:r>
            <a:r>
              <a:rPr sz="1200" i="1" spc="22" baseline="-20833" dirty="0">
                <a:latin typeface="Cambria"/>
                <a:cs typeface="Cambria"/>
              </a:rPr>
              <a:t>w</a:t>
            </a:r>
            <a:r>
              <a:rPr sz="1200" i="1" spc="82" baseline="-20833" dirty="0">
                <a:latin typeface="Cambria"/>
                <a:cs typeface="Cambria"/>
              </a:rPr>
              <a:t>O</a:t>
            </a:r>
            <a:r>
              <a:rPr sz="1200" i="1" spc="-30" baseline="34722" dirty="0">
                <a:latin typeface="Cambria"/>
                <a:cs typeface="Cambria"/>
              </a:rPr>
              <a:t>T</a:t>
            </a:r>
            <a:r>
              <a:rPr sz="1200" i="1" spc="-97" baseline="34722" dirty="0">
                <a:latin typeface="Cambria"/>
                <a:cs typeface="Cambria"/>
              </a:rPr>
              <a:t> </a:t>
            </a:r>
            <a:r>
              <a:rPr sz="1100" i="1" spc="-25" dirty="0">
                <a:latin typeface="Cambria"/>
                <a:cs typeface="Cambria"/>
              </a:rPr>
              <a:t>v</a:t>
            </a:r>
            <a:r>
              <a:rPr sz="1200" i="1" spc="-37" baseline="-10416" dirty="0">
                <a:latin typeface="Cambria"/>
                <a:cs typeface="Cambria"/>
              </a:rPr>
              <a:t>WI</a:t>
            </a:r>
            <a:r>
              <a:rPr sz="1200" i="1" spc="-135" baseline="-10416" dirty="0">
                <a:latin typeface="Cambria"/>
                <a:cs typeface="Cambria"/>
              </a:rPr>
              <a:t> </a:t>
            </a:r>
            <a:r>
              <a:rPr sz="1100" spc="-80" dirty="0"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42909" y="1646732"/>
            <a:ext cx="1016635" cy="0"/>
          </a:xfrm>
          <a:custGeom>
            <a:avLst/>
            <a:gdLst/>
            <a:ahLst/>
            <a:cxnLst/>
            <a:rect l="l" t="t" r="r" b="b"/>
            <a:pathLst>
              <a:path w="1016635">
                <a:moveTo>
                  <a:pt x="0" y="0"/>
                </a:moveTo>
                <a:lnTo>
                  <a:pt x="101633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130209" y="1646618"/>
            <a:ext cx="1244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10" dirty="0">
                <a:latin typeface="Lucida Sans Unicode"/>
                <a:cs typeface="Lucida Sans Unicode"/>
              </a:rPr>
              <a:t>∑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28989" y="1618818"/>
            <a:ext cx="10985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5" dirty="0">
                <a:latin typeface="Cambria"/>
                <a:cs typeface="Cambria"/>
              </a:rPr>
              <a:t>W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28989" y="1710829"/>
            <a:ext cx="62166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41020" algn="l"/>
              </a:tabLst>
            </a:pPr>
            <a:r>
              <a:rPr sz="800" i="1" spc="-55" dirty="0">
                <a:latin typeface="Cambria"/>
                <a:cs typeface="Cambria"/>
              </a:rPr>
              <a:t>w</a:t>
            </a:r>
            <a:r>
              <a:rPr sz="800" dirty="0">
                <a:latin typeface="Verdana"/>
                <a:cs typeface="Verdana"/>
              </a:rPr>
              <a:t>=</a:t>
            </a:r>
            <a:r>
              <a:rPr sz="800" spc="-45" dirty="0">
                <a:latin typeface="Cambria"/>
                <a:cs typeface="Cambria"/>
              </a:rPr>
              <a:t>1	</a:t>
            </a:r>
            <a:r>
              <a:rPr sz="800" i="1" spc="-55" dirty="0">
                <a:latin typeface="Cambria"/>
                <a:cs typeface="Cambria"/>
              </a:rPr>
              <a:t>w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27084" y="1636395"/>
            <a:ext cx="7702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45" dirty="0">
                <a:latin typeface="Cambria"/>
                <a:cs typeface="Cambria"/>
              </a:rPr>
              <a:t>e</a:t>
            </a:r>
            <a:r>
              <a:rPr sz="1100" i="1" spc="-25" dirty="0">
                <a:latin typeface="Cambria"/>
                <a:cs typeface="Cambria"/>
              </a:rPr>
              <a:t>xp</a:t>
            </a:r>
            <a:r>
              <a:rPr sz="1100" spc="-80" dirty="0">
                <a:latin typeface="Verdana"/>
                <a:cs typeface="Verdana"/>
              </a:rPr>
              <a:t>(</a:t>
            </a:r>
            <a:r>
              <a:rPr sz="1100" i="1" spc="-25" dirty="0">
                <a:latin typeface="Cambria"/>
                <a:cs typeface="Cambria"/>
              </a:rPr>
              <a:t>v</a:t>
            </a:r>
            <a:r>
              <a:rPr sz="1200" spc="15" baseline="20833" dirty="0">
                <a:latin typeface="Cambria"/>
                <a:cs typeface="Cambria"/>
              </a:rPr>
              <a:t>′</a:t>
            </a:r>
            <a:r>
              <a:rPr sz="1200" baseline="20833" dirty="0">
                <a:latin typeface="Cambria"/>
                <a:cs typeface="Cambria"/>
              </a:rPr>
              <a:t> </a:t>
            </a:r>
            <a:r>
              <a:rPr sz="1200" spc="7" baseline="20833" dirty="0">
                <a:latin typeface="Cambria"/>
                <a:cs typeface="Cambria"/>
              </a:rPr>
              <a:t> </a:t>
            </a:r>
            <a:r>
              <a:rPr sz="1200" i="1" spc="135" baseline="31250" dirty="0">
                <a:latin typeface="Cambria"/>
                <a:cs typeface="Cambria"/>
              </a:rPr>
              <a:t>T</a:t>
            </a:r>
            <a:r>
              <a:rPr sz="1100" i="1" spc="-30" dirty="0">
                <a:latin typeface="Cambria"/>
                <a:cs typeface="Cambria"/>
              </a:rPr>
              <a:t>v</a:t>
            </a:r>
            <a:r>
              <a:rPr sz="1200" i="1" spc="-37" baseline="-10416" dirty="0">
                <a:latin typeface="Cambria"/>
                <a:cs typeface="Cambria"/>
              </a:rPr>
              <a:t>WI</a:t>
            </a:r>
            <a:r>
              <a:rPr sz="1200" i="1" spc="-135" baseline="-10416" dirty="0">
                <a:latin typeface="Cambria"/>
                <a:cs typeface="Cambria"/>
              </a:rPr>
              <a:t> </a:t>
            </a:r>
            <a:r>
              <a:rPr sz="1100" spc="-80" dirty="0"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444" y="1853408"/>
            <a:ext cx="4270375" cy="38290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8100" marR="30480">
              <a:lnSpc>
                <a:spcPct val="113999"/>
              </a:lnSpc>
              <a:spcBef>
                <a:spcPts val="75"/>
              </a:spcBef>
            </a:pPr>
            <a:r>
              <a:rPr sz="950" spc="5" dirty="0">
                <a:latin typeface="Trebuchet MS"/>
                <a:cs typeface="Trebuchet MS"/>
              </a:rPr>
              <a:t>where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25" dirty="0">
                <a:latin typeface="Cambria"/>
                <a:cs typeface="Cambria"/>
              </a:rPr>
              <a:t>v</a:t>
            </a:r>
            <a:r>
              <a:rPr sz="1100" i="1" spc="35" dirty="0">
                <a:latin typeface="Cambria"/>
                <a:cs typeface="Cambria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1100" i="1" spc="-5" dirty="0">
                <a:latin typeface="Cambria"/>
                <a:cs typeface="Cambria"/>
              </a:rPr>
              <a:t>v</a:t>
            </a:r>
            <a:r>
              <a:rPr sz="1200" spc="-7" baseline="27777" dirty="0">
                <a:latin typeface="Cambria"/>
                <a:cs typeface="Cambria"/>
              </a:rPr>
              <a:t>′</a:t>
            </a:r>
            <a:r>
              <a:rPr sz="1200" spc="232" baseline="27777" dirty="0">
                <a:latin typeface="Cambria"/>
                <a:cs typeface="Cambria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are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65" dirty="0">
                <a:latin typeface="Trebuchet MS"/>
                <a:cs typeface="Trebuchet MS"/>
              </a:rPr>
              <a:t>“input”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60" dirty="0">
                <a:latin typeface="Trebuchet MS"/>
                <a:cs typeface="Trebuchet MS"/>
              </a:rPr>
              <a:t>“output”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vector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representations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100" i="1" spc="35" dirty="0">
                <a:latin typeface="Cambria"/>
                <a:cs typeface="Cambria"/>
              </a:rPr>
              <a:t> </a:t>
            </a:r>
            <a:r>
              <a:rPr sz="950" spc="40" dirty="0">
                <a:latin typeface="Trebuchet MS"/>
                <a:cs typeface="Trebuchet MS"/>
              </a:rPr>
              <a:t>(so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every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60" dirty="0">
                <a:latin typeface="Trebuchet MS"/>
                <a:cs typeface="Trebuchet MS"/>
              </a:rPr>
              <a:t>has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two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vectors)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317426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10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9969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30" dirty="0">
                <a:solidFill>
                  <a:srgbClr val="FFFFFF"/>
                </a:solidFill>
                <a:latin typeface="Cambria"/>
                <a:cs typeface="Cambria"/>
              </a:rPr>
              <a:t>Parameters</a:t>
            </a:r>
            <a:r>
              <a:rPr sz="1400" i="1" spc="-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θ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7907" y="667740"/>
            <a:ext cx="26327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spc="-5" dirty="0">
                <a:latin typeface="Trebuchet MS"/>
                <a:cs typeface="Trebuchet MS"/>
              </a:rPr>
              <a:t>With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1100" i="1" spc="25" dirty="0">
                <a:latin typeface="Cambria"/>
                <a:cs typeface="Cambria"/>
              </a:rPr>
              <a:t>d</a:t>
            </a:r>
            <a:r>
              <a:rPr sz="1100" spc="25" dirty="0">
                <a:latin typeface="Cambria"/>
                <a:cs typeface="Cambria"/>
              </a:rPr>
              <a:t>−</a:t>
            </a:r>
            <a:r>
              <a:rPr sz="950" spc="25" dirty="0">
                <a:latin typeface="Trebuchet MS"/>
                <a:cs typeface="Trebuchet MS"/>
              </a:rPr>
              <a:t>dimensional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words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1100" i="1" spc="30" dirty="0">
                <a:latin typeface="Cambria"/>
                <a:cs typeface="Cambria"/>
              </a:rPr>
              <a:t>V</a:t>
            </a:r>
            <a:r>
              <a:rPr sz="1100" i="1" spc="110" dirty="0">
                <a:latin typeface="Cambria"/>
                <a:cs typeface="Cambria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many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words: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8150" y="857897"/>
            <a:ext cx="2091689" cy="204216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92026" y="3339672"/>
            <a:ext cx="3003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11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30314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5" dirty="0">
                <a:solidFill>
                  <a:srgbClr val="FFFFFF"/>
                </a:solidFill>
                <a:latin typeface="Cambria"/>
                <a:cs typeface="Cambria"/>
              </a:rPr>
              <a:t>Gradient</a:t>
            </a:r>
            <a:r>
              <a:rPr sz="14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5" dirty="0">
                <a:solidFill>
                  <a:srgbClr val="FFFFFF"/>
                </a:solidFill>
                <a:latin typeface="Cambria"/>
                <a:cs typeface="Cambria"/>
              </a:rPr>
              <a:t>Descent</a:t>
            </a:r>
            <a:r>
              <a:rPr sz="14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for</a:t>
            </a:r>
            <a:r>
              <a:rPr sz="14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35" dirty="0">
                <a:solidFill>
                  <a:srgbClr val="FFFFFF"/>
                </a:solidFill>
                <a:latin typeface="Cambria"/>
                <a:cs typeface="Cambria"/>
              </a:rPr>
              <a:t>Parameter</a:t>
            </a:r>
            <a:r>
              <a:rPr sz="14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dirty="0">
                <a:solidFill>
                  <a:srgbClr val="FFFFFF"/>
                </a:solidFill>
                <a:latin typeface="Cambria"/>
                <a:cs typeface="Cambria"/>
              </a:rPr>
              <a:t>Updates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6334" y="1590662"/>
            <a:ext cx="4978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55930" algn="l"/>
              </a:tabLst>
            </a:pPr>
            <a:r>
              <a:rPr sz="800" i="1" spc="5" dirty="0">
                <a:latin typeface="Cambria"/>
                <a:cs typeface="Cambria"/>
              </a:rPr>
              <a:t>j	j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40801" y="1512659"/>
            <a:ext cx="5988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55930" algn="l"/>
              </a:tabLst>
            </a:pPr>
            <a:r>
              <a:rPr sz="800" i="1" spc="-25" dirty="0">
                <a:latin typeface="Cambria"/>
                <a:cs typeface="Cambria"/>
              </a:rPr>
              <a:t>n</a:t>
            </a:r>
            <a:r>
              <a:rPr sz="800" i="1" spc="-35" dirty="0">
                <a:latin typeface="Cambria"/>
                <a:cs typeface="Cambria"/>
              </a:rPr>
              <a:t>e</a:t>
            </a:r>
            <a:r>
              <a:rPr sz="800" i="1" spc="-55" dirty="0">
                <a:latin typeface="Cambria"/>
                <a:cs typeface="Cambria"/>
              </a:rPr>
              <a:t>w</a:t>
            </a:r>
            <a:r>
              <a:rPr sz="800" i="1" dirty="0">
                <a:latin typeface="Cambria"/>
                <a:cs typeface="Cambria"/>
              </a:rPr>
              <a:t>	</a:t>
            </a:r>
            <a:r>
              <a:rPr sz="800" i="1" spc="-10" dirty="0">
                <a:latin typeface="Cambria"/>
                <a:cs typeface="Cambria"/>
              </a:rPr>
              <a:t>old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34147" y="1532547"/>
            <a:ext cx="9480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17500" algn="l"/>
                <a:tab pos="720725" algn="l"/>
              </a:tabLst>
            </a:pPr>
            <a:r>
              <a:rPr sz="1100" spc="-110" dirty="0">
                <a:latin typeface="Lucida Sans Unicode"/>
                <a:cs typeface="Lucida Sans Unicode"/>
              </a:rPr>
              <a:t>θ	</a:t>
            </a:r>
            <a:r>
              <a:rPr sz="1100" spc="-55" dirty="0">
                <a:latin typeface="Verdana"/>
                <a:cs typeface="Verdana"/>
              </a:rPr>
              <a:t>=</a:t>
            </a:r>
            <a:r>
              <a:rPr sz="1100" spc="-145" dirty="0">
                <a:latin typeface="Verdana"/>
                <a:cs typeface="Verdana"/>
              </a:rPr>
              <a:t> </a:t>
            </a:r>
            <a:r>
              <a:rPr sz="1100" spc="-110" dirty="0">
                <a:latin typeface="Lucida Sans Unicode"/>
                <a:cs typeface="Lucida Sans Unicode"/>
              </a:rPr>
              <a:t>θ</a:t>
            </a:r>
            <a:r>
              <a:rPr sz="1100" dirty="0">
                <a:latin typeface="Lucida Sans Unicode"/>
                <a:cs typeface="Lucida Sans Unicode"/>
              </a:rPr>
              <a:t>	</a:t>
            </a:r>
            <a:r>
              <a:rPr sz="1100" spc="385" dirty="0">
                <a:latin typeface="Cambria"/>
                <a:cs typeface="Cambria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α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33701" y="1438757"/>
            <a:ext cx="406400" cy="3390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ts val="1240"/>
              </a:lnSpc>
              <a:spcBef>
                <a:spcPts val="90"/>
              </a:spcBef>
            </a:pPr>
            <a:r>
              <a:rPr sz="11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 </a:t>
            </a:r>
            <a:r>
              <a:rPr sz="1100" u="sng" spc="-1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u="sng" spc="-18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∂</a:t>
            </a:r>
            <a:r>
              <a:rPr sz="1100" u="sng" spc="-8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 </a:t>
            </a:r>
            <a:endParaRPr sz="1100">
              <a:latin typeface="Lucida Sans Unicode"/>
              <a:cs typeface="Lucida Sans Unicode"/>
            </a:endParaRPr>
          </a:p>
          <a:p>
            <a:pPr marL="50800">
              <a:lnSpc>
                <a:spcPts val="1240"/>
              </a:lnSpc>
            </a:pPr>
            <a:r>
              <a:rPr sz="1650" spc="-67" baseline="-22727" dirty="0">
                <a:latin typeface="Lucida Sans Unicode"/>
                <a:cs typeface="Lucida Sans Unicode"/>
              </a:rPr>
              <a:t>∂θ</a:t>
            </a:r>
            <a:r>
              <a:rPr sz="1200" i="1" spc="-67" baseline="-41666" dirty="0">
                <a:latin typeface="Cambria"/>
                <a:cs typeface="Cambria"/>
              </a:rPr>
              <a:t>j</a:t>
            </a:r>
            <a:r>
              <a:rPr sz="800" i="1" spc="-45" dirty="0">
                <a:latin typeface="Cambria"/>
                <a:cs typeface="Cambria"/>
              </a:rPr>
              <a:t>old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00489" y="1532547"/>
            <a:ext cx="2736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204" dirty="0">
                <a:latin typeface="Cambria"/>
                <a:cs typeface="Cambria"/>
              </a:rPr>
              <a:t>J</a:t>
            </a:r>
            <a:r>
              <a:rPr sz="1100" spc="-80" dirty="0">
                <a:latin typeface="Verdana"/>
                <a:cs typeface="Verdana"/>
              </a:rPr>
              <a:t>(</a:t>
            </a:r>
            <a:r>
              <a:rPr sz="1100" spc="-110" dirty="0">
                <a:latin typeface="Lucida Sans Unicode"/>
                <a:cs typeface="Lucida Sans Unicode"/>
              </a:rPr>
              <a:t>θ</a:t>
            </a:r>
            <a:r>
              <a:rPr sz="1100" spc="-80" dirty="0"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92026" y="3339672"/>
            <a:ext cx="3003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12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4020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60" dirty="0"/>
              <a:t>Two</a:t>
            </a:r>
            <a:r>
              <a:rPr spc="30" dirty="0"/>
              <a:t> </a:t>
            </a:r>
            <a:r>
              <a:rPr spc="-15" dirty="0"/>
              <a:t>sets</a:t>
            </a:r>
            <a:r>
              <a:rPr spc="35" dirty="0"/>
              <a:t> </a:t>
            </a:r>
            <a:r>
              <a:rPr spc="-5" dirty="0"/>
              <a:t>of</a:t>
            </a:r>
            <a:r>
              <a:rPr spc="30" dirty="0"/>
              <a:t> </a:t>
            </a:r>
            <a:r>
              <a:rPr spc="-10" dirty="0"/>
              <a:t>vectors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1668767"/>
            <a:ext cx="4483735" cy="457834"/>
            <a:chOff x="87743" y="1668767"/>
            <a:chExt cx="4483735" cy="457834"/>
          </a:xfrm>
        </p:grpSpPr>
        <p:sp>
          <p:nvSpPr>
            <p:cNvPr id="4" name="object 4"/>
            <p:cNvSpPr/>
            <p:nvPr/>
          </p:nvSpPr>
          <p:spPr>
            <a:xfrm>
              <a:off x="87743" y="1668767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841792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024456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011756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713001"/>
              <a:ext cx="50749" cy="31145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886077"/>
              <a:ext cx="4432935" cy="189230"/>
            </a:xfrm>
            <a:custGeom>
              <a:avLst/>
              <a:gdLst/>
              <a:ahLst/>
              <a:cxnLst/>
              <a:rect l="l" t="t" r="r" b="b"/>
              <a:pathLst>
                <a:path w="4432935" h="189230">
                  <a:moveTo>
                    <a:pt x="4432566" y="0"/>
                  </a:moveTo>
                  <a:lnTo>
                    <a:pt x="0" y="0"/>
                  </a:lnTo>
                  <a:lnTo>
                    <a:pt x="0" y="138379"/>
                  </a:lnTo>
                  <a:lnTo>
                    <a:pt x="4008" y="158103"/>
                  </a:lnTo>
                  <a:lnTo>
                    <a:pt x="14922" y="174256"/>
                  </a:lnTo>
                  <a:lnTo>
                    <a:pt x="31075" y="185170"/>
                  </a:lnTo>
                  <a:lnTo>
                    <a:pt x="50800" y="189179"/>
                  </a:lnTo>
                  <a:lnTo>
                    <a:pt x="4381766" y="189179"/>
                  </a:lnTo>
                  <a:lnTo>
                    <a:pt x="4401491" y="185170"/>
                  </a:lnTo>
                  <a:lnTo>
                    <a:pt x="4417644" y="174256"/>
                  </a:lnTo>
                  <a:lnTo>
                    <a:pt x="4428558" y="158103"/>
                  </a:lnTo>
                  <a:lnTo>
                    <a:pt x="4432566" y="138379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1751101"/>
              <a:ext cx="0" cy="292735"/>
            </a:xfrm>
            <a:custGeom>
              <a:avLst/>
              <a:gdLst/>
              <a:ahLst/>
              <a:cxnLst/>
              <a:rect l="l" t="t" r="r" b="b"/>
              <a:pathLst>
                <a:path h="292735">
                  <a:moveTo>
                    <a:pt x="0" y="29240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73840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72570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71300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87743" y="2227186"/>
            <a:ext cx="4483735" cy="448309"/>
            <a:chOff x="87743" y="2227186"/>
            <a:chExt cx="4483735" cy="448309"/>
          </a:xfrm>
        </p:grpSpPr>
        <p:sp>
          <p:nvSpPr>
            <p:cNvPr id="15" name="object 15"/>
            <p:cNvSpPr/>
            <p:nvPr/>
          </p:nvSpPr>
          <p:spPr>
            <a:xfrm>
              <a:off x="87743" y="2227186"/>
              <a:ext cx="4432935" cy="176530"/>
            </a:xfrm>
            <a:custGeom>
              <a:avLst/>
              <a:gdLst/>
              <a:ahLst/>
              <a:cxnLst/>
              <a:rect l="l" t="t" r="r" b="b"/>
              <a:pathLst>
                <a:path w="4432935" h="17653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CCE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744" y="2390851"/>
              <a:ext cx="4432566" cy="5060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8544" y="2573515"/>
              <a:ext cx="101599" cy="10159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560815"/>
              <a:ext cx="4381715" cy="1143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20311" y="2271420"/>
              <a:ext cx="50749" cy="30209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7743" y="2435136"/>
              <a:ext cx="4432935" cy="189230"/>
            </a:xfrm>
            <a:custGeom>
              <a:avLst/>
              <a:gdLst/>
              <a:ahLst/>
              <a:cxnLst/>
              <a:rect l="l" t="t" r="r" b="b"/>
              <a:pathLst>
                <a:path w="4432935" h="189230">
                  <a:moveTo>
                    <a:pt x="4432566" y="0"/>
                  </a:moveTo>
                  <a:lnTo>
                    <a:pt x="0" y="0"/>
                  </a:lnTo>
                  <a:lnTo>
                    <a:pt x="0" y="138379"/>
                  </a:lnTo>
                  <a:lnTo>
                    <a:pt x="4008" y="158103"/>
                  </a:lnTo>
                  <a:lnTo>
                    <a:pt x="14922" y="174256"/>
                  </a:lnTo>
                  <a:lnTo>
                    <a:pt x="31075" y="185170"/>
                  </a:lnTo>
                  <a:lnTo>
                    <a:pt x="50800" y="189179"/>
                  </a:lnTo>
                  <a:lnTo>
                    <a:pt x="4381766" y="189179"/>
                  </a:lnTo>
                  <a:lnTo>
                    <a:pt x="4401491" y="185170"/>
                  </a:lnTo>
                  <a:lnTo>
                    <a:pt x="4417644" y="174256"/>
                  </a:lnTo>
                  <a:lnTo>
                    <a:pt x="4428558" y="158103"/>
                  </a:lnTo>
                  <a:lnTo>
                    <a:pt x="4432566" y="138379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20309" y="2309520"/>
              <a:ext cx="0" cy="283210"/>
            </a:xfrm>
            <a:custGeom>
              <a:avLst/>
              <a:gdLst/>
              <a:ahLst/>
              <a:cxnLst/>
              <a:rect l="l" t="t" r="r" b="b"/>
              <a:pathLst>
                <a:path h="283210">
                  <a:moveTo>
                    <a:pt x="0" y="28304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20309" y="229681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228411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227141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75044" y="831646"/>
            <a:ext cx="2920365" cy="17583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30"/>
              </a:spcBef>
            </a:pPr>
            <a:r>
              <a:rPr sz="950" spc="35" dirty="0">
                <a:latin typeface="Trebuchet MS"/>
                <a:cs typeface="Trebuchet MS"/>
              </a:rPr>
              <a:t>Best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solution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50" dirty="0">
                <a:latin typeface="Trebuchet MS"/>
                <a:cs typeface="Trebuchet MS"/>
              </a:rPr>
              <a:t>sum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these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up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rebuchet MS"/>
              <a:cs typeface="Trebuchet MS"/>
            </a:endParaRPr>
          </a:p>
          <a:p>
            <a:pPr marL="1844675">
              <a:lnSpc>
                <a:spcPct val="100000"/>
              </a:lnSpc>
            </a:pPr>
            <a:r>
              <a:rPr sz="1100" i="1" spc="30" dirty="0">
                <a:latin typeface="Cambria"/>
                <a:cs typeface="Cambria"/>
              </a:rPr>
              <a:t>L</a:t>
            </a:r>
            <a:r>
              <a:rPr sz="1200" i="1" spc="-30" baseline="-10416" dirty="0">
                <a:latin typeface="Cambria"/>
                <a:cs typeface="Cambria"/>
              </a:rPr>
              <a:t>final </a:t>
            </a:r>
            <a:r>
              <a:rPr sz="1200" i="1" spc="-89" baseline="-10416" dirty="0">
                <a:latin typeface="Cambria"/>
                <a:cs typeface="Cambria"/>
              </a:rPr>
              <a:t> </a:t>
            </a:r>
            <a:r>
              <a:rPr sz="1100" spc="-55" dirty="0">
                <a:latin typeface="Verdana"/>
                <a:cs typeface="Verdana"/>
              </a:rPr>
              <a:t>=</a:t>
            </a:r>
            <a:r>
              <a:rPr sz="1100" spc="-145" dirty="0">
                <a:latin typeface="Verdana"/>
                <a:cs typeface="Verdana"/>
              </a:rPr>
              <a:t> </a:t>
            </a:r>
            <a:r>
              <a:rPr sz="1100" i="1" spc="30" dirty="0">
                <a:latin typeface="Cambria"/>
                <a:cs typeface="Cambria"/>
              </a:rPr>
              <a:t>L</a:t>
            </a:r>
            <a:r>
              <a:rPr sz="1100" i="1" spc="-90" dirty="0">
                <a:latin typeface="Cambria"/>
                <a:cs typeface="Cambria"/>
              </a:rPr>
              <a:t> </a:t>
            </a:r>
            <a:r>
              <a:rPr sz="1100" spc="-55" dirty="0">
                <a:latin typeface="Verdana"/>
                <a:cs typeface="Verdana"/>
              </a:rPr>
              <a:t>+</a:t>
            </a:r>
            <a:r>
              <a:rPr sz="1100" spc="-235" dirty="0">
                <a:latin typeface="Verdana"/>
                <a:cs typeface="Verdana"/>
              </a:rPr>
              <a:t> </a:t>
            </a:r>
            <a:r>
              <a:rPr sz="1100" i="1" spc="30" dirty="0">
                <a:latin typeface="Cambria"/>
                <a:cs typeface="Cambria"/>
              </a:rPr>
              <a:t>L</a:t>
            </a:r>
            <a:r>
              <a:rPr sz="1200" spc="15" baseline="31250" dirty="0">
                <a:latin typeface="Cambria"/>
                <a:cs typeface="Cambria"/>
              </a:rPr>
              <a:t>′</a:t>
            </a:r>
            <a:endParaRPr sz="1200" baseline="3125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400">
              <a:latin typeface="Cambria"/>
              <a:cs typeface="Cambria"/>
            </a:endParaRPr>
          </a:p>
          <a:p>
            <a:pPr marL="63500">
              <a:lnSpc>
                <a:spcPct val="100000"/>
              </a:lnSpc>
              <a:spcBef>
                <a:spcPts val="880"/>
              </a:spcBef>
            </a:pPr>
            <a:r>
              <a:rPr sz="1100" i="1" spc="15" dirty="0">
                <a:solidFill>
                  <a:srgbClr val="3333B2"/>
                </a:solidFill>
                <a:latin typeface="Cambria"/>
                <a:cs typeface="Cambria"/>
              </a:rPr>
              <a:t>A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good</a:t>
            </a:r>
            <a:r>
              <a:rPr sz="1100" i="1" spc="4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tutorial</a:t>
            </a:r>
            <a:r>
              <a:rPr sz="1100" i="1" spc="4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5" dirty="0">
                <a:solidFill>
                  <a:srgbClr val="3333B2"/>
                </a:solidFill>
                <a:latin typeface="Cambria"/>
                <a:cs typeface="Cambria"/>
              </a:rPr>
              <a:t>to</a:t>
            </a:r>
            <a:r>
              <a:rPr sz="1100" i="1" spc="4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understand</a:t>
            </a:r>
            <a:r>
              <a:rPr sz="1100" i="1" spc="4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5" dirty="0">
                <a:solidFill>
                  <a:srgbClr val="3333B2"/>
                </a:solidFill>
                <a:latin typeface="Cambria"/>
                <a:cs typeface="Cambria"/>
              </a:rPr>
              <a:t>parameter</a:t>
            </a:r>
            <a:r>
              <a:rPr sz="1100" i="1" spc="4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learning:</a:t>
            </a:r>
            <a:endParaRPr sz="1100">
              <a:latin typeface="Cambria"/>
              <a:cs typeface="Cambria"/>
            </a:endParaRPr>
          </a:p>
          <a:p>
            <a:pPr marL="63500">
              <a:lnSpc>
                <a:spcPct val="100000"/>
              </a:lnSpc>
              <a:spcBef>
                <a:spcPts val="425"/>
              </a:spcBef>
            </a:pPr>
            <a:r>
              <a:rPr sz="950" spc="-30" dirty="0">
                <a:latin typeface="Trebuchet MS"/>
                <a:cs typeface="Trebuchet MS"/>
              </a:rPr>
              <a:t>https://arxiv.org/pdf/1411.2738.pdf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300">
              <a:latin typeface="Trebuchet MS"/>
              <a:cs typeface="Trebuchet MS"/>
            </a:endParaRPr>
          </a:p>
          <a:p>
            <a:pPr marL="63500">
              <a:lnSpc>
                <a:spcPct val="100000"/>
              </a:lnSpc>
            </a:pPr>
            <a:r>
              <a:rPr sz="1100" i="1" spc="-15" dirty="0">
                <a:solidFill>
                  <a:srgbClr val="007F00"/>
                </a:solidFill>
                <a:latin typeface="Cambria"/>
                <a:cs typeface="Cambria"/>
              </a:rPr>
              <a:t>An</a:t>
            </a:r>
            <a:r>
              <a:rPr sz="1100" i="1" spc="10" dirty="0">
                <a:solidFill>
                  <a:srgbClr val="007F00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007F00"/>
                </a:solidFill>
                <a:latin typeface="Cambria"/>
                <a:cs typeface="Cambria"/>
              </a:rPr>
              <a:t>interactive</a:t>
            </a:r>
            <a:r>
              <a:rPr sz="1100" i="1" spc="10" dirty="0">
                <a:solidFill>
                  <a:srgbClr val="007F00"/>
                </a:solidFill>
                <a:latin typeface="Cambria"/>
                <a:cs typeface="Cambria"/>
              </a:rPr>
              <a:t> </a:t>
            </a:r>
            <a:r>
              <a:rPr sz="1100" i="1" spc="-15" dirty="0">
                <a:solidFill>
                  <a:srgbClr val="007F00"/>
                </a:solidFill>
                <a:latin typeface="Cambria"/>
                <a:cs typeface="Cambria"/>
              </a:rPr>
              <a:t>Demo</a:t>
            </a:r>
            <a:endParaRPr sz="1100">
              <a:latin typeface="Cambria"/>
              <a:cs typeface="Cambria"/>
            </a:endParaRPr>
          </a:p>
          <a:p>
            <a:pPr marL="63500">
              <a:lnSpc>
                <a:spcPct val="100000"/>
              </a:lnSpc>
              <a:spcBef>
                <a:spcPts val="350"/>
              </a:spcBef>
            </a:pPr>
            <a:r>
              <a:rPr sz="950" spc="-45" dirty="0">
                <a:latin typeface="Trebuchet MS"/>
                <a:cs typeface="Trebuchet MS"/>
              </a:rPr>
              <a:t>https://ronxin.github.io/wevi/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317426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13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9622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Distributional</a:t>
            </a:r>
            <a:r>
              <a:rPr spc="35" dirty="0"/>
              <a:t> </a:t>
            </a:r>
            <a:r>
              <a:rPr spc="-20" dirty="0"/>
              <a:t>Semantic</a:t>
            </a:r>
            <a:r>
              <a:rPr spc="40" dirty="0"/>
              <a:t> </a:t>
            </a:r>
            <a:r>
              <a:rPr spc="20" dirty="0"/>
              <a:t>Models</a:t>
            </a:r>
            <a:r>
              <a:rPr spc="40" dirty="0"/>
              <a:t> </a:t>
            </a:r>
            <a:r>
              <a:rPr spc="30" dirty="0"/>
              <a:t>(DSMs)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862952"/>
            <a:ext cx="64757" cy="647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77532" y="770389"/>
            <a:ext cx="4124325" cy="201231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 marR="30480">
              <a:lnSpc>
                <a:spcPct val="118900"/>
              </a:lnSpc>
              <a:spcBef>
                <a:spcPts val="90"/>
              </a:spcBef>
            </a:pPr>
            <a:r>
              <a:rPr sz="950" spc="5" dirty="0">
                <a:latin typeface="Trebuchet MS"/>
                <a:cs typeface="Trebuchet MS"/>
              </a:rPr>
              <a:t>Computational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models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that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build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contextual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semantic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repesentations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from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corpus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data</a:t>
            </a:r>
            <a:endParaRPr sz="95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355"/>
              </a:spcBef>
            </a:pPr>
            <a:r>
              <a:rPr sz="950" spc="140" dirty="0">
                <a:latin typeface="Trebuchet MS"/>
                <a:cs typeface="Trebuchet MS"/>
              </a:rPr>
              <a:t>DSMs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are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models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for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semantic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representations</a:t>
            </a:r>
            <a:endParaRPr sz="950">
              <a:latin typeface="Trebuchet MS"/>
              <a:cs typeface="Trebuchet MS"/>
            </a:endParaRPr>
          </a:p>
          <a:p>
            <a:pPr marL="177800">
              <a:lnSpc>
                <a:spcPct val="100000"/>
              </a:lnSpc>
              <a:spcBef>
                <a:spcPts val="305"/>
              </a:spcBef>
            </a:pPr>
            <a:r>
              <a:rPr sz="900" spc="502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)</a:t>
            </a:r>
            <a:r>
              <a:rPr sz="900" spc="532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900" spc="10" dirty="0">
                <a:latin typeface="Trebuchet MS"/>
                <a:cs typeface="Trebuchet MS"/>
              </a:rPr>
              <a:t>The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semantic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content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10" dirty="0">
                <a:latin typeface="Trebuchet MS"/>
                <a:cs typeface="Trebuchet MS"/>
              </a:rPr>
              <a:t>is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represented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by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25" dirty="0">
                <a:latin typeface="Trebuchet MS"/>
                <a:cs typeface="Trebuchet MS"/>
              </a:rPr>
              <a:t>a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vector</a:t>
            </a:r>
            <a:endParaRPr sz="900">
              <a:latin typeface="Trebuchet MS"/>
              <a:cs typeface="Trebuchet MS"/>
            </a:endParaRPr>
          </a:p>
          <a:p>
            <a:pPr marL="314960" marR="424180" indent="-137160">
              <a:lnSpc>
                <a:spcPct val="110700"/>
              </a:lnSpc>
            </a:pPr>
            <a:r>
              <a:rPr sz="900" spc="502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)</a:t>
            </a:r>
            <a:r>
              <a:rPr sz="900" spc="547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Vectors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are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15" dirty="0">
                <a:latin typeface="Trebuchet MS"/>
                <a:cs typeface="Trebuchet MS"/>
              </a:rPr>
              <a:t>obtained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15" dirty="0">
                <a:latin typeface="Trebuchet MS"/>
                <a:cs typeface="Trebuchet MS"/>
              </a:rPr>
              <a:t>through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the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statistical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10" dirty="0">
                <a:latin typeface="Trebuchet MS"/>
                <a:cs typeface="Trebuchet MS"/>
              </a:rPr>
              <a:t>analysis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of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the</a:t>
            </a:r>
            <a:r>
              <a:rPr sz="900" spc="-20" dirty="0">
                <a:latin typeface="Trebuchet MS"/>
                <a:cs typeface="Trebuchet MS"/>
              </a:rPr>
              <a:t> linguistic </a:t>
            </a:r>
            <a:r>
              <a:rPr sz="900" spc="-254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contexts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of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25" dirty="0">
                <a:latin typeface="Trebuchet MS"/>
                <a:cs typeface="Trebuchet MS"/>
              </a:rPr>
              <a:t>a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word</a:t>
            </a:r>
            <a:endParaRPr sz="9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365"/>
              </a:spcBef>
            </a:pPr>
            <a:r>
              <a:rPr sz="950" spc="-15" dirty="0">
                <a:latin typeface="Trebuchet MS"/>
                <a:cs typeface="Trebuchet MS"/>
              </a:rPr>
              <a:t>Alternative</a:t>
            </a:r>
            <a:r>
              <a:rPr sz="950" spc="-4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names</a:t>
            </a:r>
            <a:endParaRPr sz="950">
              <a:latin typeface="Trebuchet MS"/>
              <a:cs typeface="Trebuchet MS"/>
            </a:endParaRPr>
          </a:p>
          <a:p>
            <a:pPr marL="177800">
              <a:lnSpc>
                <a:spcPct val="100000"/>
              </a:lnSpc>
              <a:spcBef>
                <a:spcPts val="305"/>
              </a:spcBef>
            </a:pPr>
            <a:r>
              <a:rPr sz="900" spc="502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)</a:t>
            </a:r>
            <a:r>
              <a:rPr sz="900" spc="480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900" spc="10" dirty="0">
                <a:latin typeface="Trebuchet MS"/>
                <a:cs typeface="Trebuchet MS"/>
              </a:rPr>
              <a:t>corpus-based</a:t>
            </a:r>
            <a:r>
              <a:rPr sz="900" spc="-40" dirty="0">
                <a:latin typeface="Trebuchet MS"/>
                <a:cs typeface="Trebuchet MS"/>
              </a:rPr>
              <a:t> </a:t>
            </a:r>
            <a:r>
              <a:rPr sz="900" spc="5" dirty="0">
                <a:latin typeface="Trebuchet MS"/>
                <a:cs typeface="Trebuchet MS"/>
              </a:rPr>
              <a:t>semantics</a:t>
            </a:r>
            <a:endParaRPr sz="900">
              <a:latin typeface="Trebuchet MS"/>
              <a:cs typeface="Trebuchet MS"/>
            </a:endParaRPr>
          </a:p>
          <a:p>
            <a:pPr marL="177800">
              <a:lnSpc>
                <a:spcPct val="100000"/>
              </a:lnSpc>
              <a:spcBef>
                <a:spcPts val="114"/>
              </a:spcBef>
            </a:pPr>
            <a:r>
              <a:rPr sz="900" spc="502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)</a:t>
            </a:r>
            <a:r>
              <a:rPr sz="900" spc="487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statistical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5" dirty="0">
                <a:latin typeface="Trebuchet MS"/>
                <a:cs typeface="Trebuchet MS"/>
              </a:rPr>
              <a:t>semantics</a:t>
            </a:r>
            <a:endParaRPr sz="900">
              <a:latin typeface="Trebuchet MS"/>
              <a:cs typeface="Trebuchet MS"/>
            </a:endParaRPr>
          </a:p>
          <a:p>
            <a:pPr marL="177800">
              <a:lnSpc>
                <a:spcPct val="100000"/>
              </a:lnSpc>
              <a:spcBef>
                <a:spcPts val="114"/>
              </a:spcBef>
            </a:pPr>
            <a:r>
              <a:rPr sz="900" spc="502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)</a:t>
            </a:r>
            <a:r>
              <a:rPr sz="900" spc="509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geometrical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5" dirty="0">
                <a:latin typeface="Trebuchet MS"/>
                <a:cs typeface="Trebuchet MS"/>
              </a:rPr>
              <a:t>models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of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5" dirty="0">
                <a:latin typeface="Trebuchet MS"/>
                <a:cs typeface="Trebuchet MS"/>
              </a:rPr>
              <a:t>meaning</a:t>
            </a:r>
            <a:endParaRPr sz="900">
              <a:latin typeface="Trebuchet MS"/>
              <a:cs typeface="Trebuchet MS"/>
            </a:endParaRPr>
          </a:p>
          <a:p>
            <a:pPr marL="177800">
              <a:lnSpc>
                <a:spcPct val="100000"/>
              </a:lnSpc>
              <a:spcBef>
                <a:spcPts val="114"/>
              </a:spcBef>
            </a:pPr>
            <a:r>
              <a:rPr sz="900" spc="502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)  </a:t>
            </a:r>
            <a:r>
              <a:rPr sz="900" spc="-37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v</a:t>
            </a:r>
            <a:r>
              <a:rPr sz="900" spc="-30" dirty="0">
                <a:latin typeface="Trebuchet MS"/>
                <a:cs typeface="Trebuchet MS"/>
              </a:rPr>
              <a:t>ector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5" dirty="0">
                <a:latin typeface="Trebuchet MS"/>
                <a:cs typeface="Trebuchet MS"/>
              </a:rPr>
              <a:t>semantics</a:t>
            </a:r>
            <a:endParaRPr sz="900">
              <a:latin typeface="Trebuchet MS"/>
              <a:cs typeface="Trebuchet MS"/>
            </a:endParaRPr>
          </a:p>
          <a:p>
            <a:pPr marL="177800">
              <a:lnSpc>
                <a:spcPct val="100000"/>
              </a:lnSpc>
              <a:spcBef>
                <a:spcPts val="114"/>
              </a:spcBef>
            </a:pPr>
            <a:r>
              <a:rPr sz="900" spc="502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)</a:t>
            </a:r>
            <a:r>
              <a:rPr sz="900" spc="487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word</a:t>
            </a:r>
            <a:r>
              <a:rPr sz="900" spc="-40" dirty="0">
                <a:latin typeface="Trebuchet MS"/>
                <a:cs typeface="Trebuchet MS"/>
              </a:rPr>
              <a:t> </a:t>
            </a:r>
            <a:r>
              <a:rPr sz="900" spc="20" dirty="0">
                <a:latin typeface="Trebuchet MS"/>
                <a:cs typeface="Trebuchet MS"/>
              </a:rPr>
              <a:t>space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5" dirty="0">
                <a:latin typeface="Trebuchet MS"/>
                <a:cs typeface="Trebuchet MS"/>
              </a:rPr>
              <a:t>models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224813"/>
            <a:ext cx="64757" cy="6475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895398"/>
            <a:ext cx="64757" cy="64757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8" name="object 8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693786" y="3339672"/>
            <a:ext cx="122047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Distributional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Semantics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-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Introduction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55386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7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4591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75" dirty="0">
                <a:solidFill>
                  <a:srgbClr val="FFFFFF"/>
                </a:solidFill>
                <a:latin typeface="Cambria"/>
                <a:cs typeface="Cambria"/>
              </a:rPr>
              <a:t>Glo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ve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124" y="899998"/>
            <a:ext cx="3950207" cy="57264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5844" y="1567174"/>
            <a:ext cx="4065270" cy="369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8900"/>
              </a:lnSpc>
              <a:spcBef>
                <a:spcPts val="90"/>
              </a:spcBef>
            </a:pPr>
            <a:r>
              <a:rPr sz="950" i="1" spc="30" dirty="0">
                <a:latin typeface="Trebuchet MS"/>
                <a:cs typeface="Trebuchet MS"/>
              </a:rPr>
              <a:t>Combine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25" dirty="0">
                <a:latin typeface="Trebuchet MS"/>
                <a:cs typeface="Trebuchet MS"/>
              </a:rPr>
              <a:t>the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5" dirty="0">
                <a:latin typeface="Trebuchet MS"/>
                <a:cs typeface="Trebuchet MS"/>
              </a:rPr>
              <a:t>best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40" dirty="0">
                <a:latin typeface="Trebuchet MS"/>
                <a:cs typeface="Trebuchet MS"/>
              </a:rPr>
              <a:t>of</a:t>
            </a:r>
            <a:r>
              <a:rPr sz="950" i="1" spc="-15" dirty="0">
                <a:latin typeface="Trebuchet MS"/>
                <a:cs typeface="Trebuchet MS"/>
              </a:rPr>
              <a:t> both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worlds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195" dirty="0">
                <a:latin typeface="Trebuchet MS"/>
                <a:cs typeface="Trebuchet MS"/>
              </a:rPr>
              <a:t>–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count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40" dirty="0">
                <a:latin typeface="Trebuchet MS"/>
                <a:cs typeface="Trebuchet MS"/>
              </a:rPr>
              <a:t>based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15" dirty="0">
                <a:latin typeface="Trebuchet MS"/>
                <a:cs typeface="Trebuchet MS"/>
              </a:rPr>
              <a:t>methods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spc="75" dirty="0">
                <a:latin typeface="Trebuchet MS"/>
                <a:cs typeface="Trebuchet MS"/>
              </a:rPr>
              <a:t>as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40" dirty="0">
                <a:latin typeface="Trebuchet MS"/>
                <a:cs typeface="Trebuchet MS"/>
              </a:rPr>
              <a:t>well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75" dirty="0">
                <a:latin typeface="Trebuchet MS"/>
                <a:cs typeface="Trebuchet MS"/>
              </a:rPr>
              <a:t>as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30" dirty="0">
                <a:latin typeface="Trebuchet MS"/>
                <a:cs typeface="Trebuchet MS"/>
              </a:rPr>
              <a:t>direct </a:t>
            </a:r>
            <a:r>
              <a:rPr sz="950" i="1" spc="-270" dirty="0">
                <a:latin typeface="Trebuchet MS"/>
                <a:cs typeface="Trebuchet MS"/>
              </a:rPr>
              <a:t> </a:t>
            </a:r>
            <a:r>
              <a:rPr sz="950" i="1" spc="-20" dirty="0">
                <a:latin typeface="Trebuchet MS"/>
                <a:cs typeface="Trebuchet MS"/>
              </a:rPr>
              <a:t>prediction </a:t>
            </a:r>
            <a:r>
              <a:rPr sz="950" i="1" spc="15" dirty="0">
                <a:latin typeface="Trebuchet MS"/>
                <a:cs typeface="Trebuchet MS"/>
              </a:rPr>
              <a:t>methods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17426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4591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75" dirty="0"/>
              <a:t>Glo</a:t>
            </a:r>
            <a:r>
              <a:rPr spc="-5" dirty="0"/>
              <a:t>ve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124" y="899998"/>
            <a:ext cx="3950207" cy="57264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2079790"/>
            <a:ext cx="64757" cy="6475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2289822"/>
            <a:ext cx="64757" cy="6475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2499855"/>
            <a:ext cx="64757" cy="6475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25844" y="1567174"/>
            <a:ext cx="4065270" cy="12858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8900"/>
              </a:lnSpc>
              <a:spcBef>
                <a:spcPts val="90"/>
              </a:spcBef>
            </a:pPr>
            <a:r>
              <a:rPr sz="950" i="1" spc="30" dirty="0">
                <a:latin typeface="Trebuchet MS"/>
                <a:cs typeface="Trebuchet MS"/>
              </a:rPr>
              <a:t>Combine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25" dirty="0">
                <a:latin typeface="Trebuchet MS"/>
                <a:cs typeface="Trebuchet MS"/>
              </a:rPr>
              <a:t>the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5" dirty="0">
                <a:latin typeface="Trebuchet MS"/>
                <a:cs typeface="Trebuchet MS"/>
              </a:rPr>
              <a:t>best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40" dirty="0">
                <a:latin typeface="Trebuchet MS"/>
                <a:cs typeface="Trebuchet MS"/>
              </a:rPr>
              <a:t>of</a:t>
            </a:r>
            <a:r>
              <a:rPr sz="950" i="1" spc="-15" dirty="0">
                <a:latin typeface="Trebuchet MS"/>
                <a:cs typeface="Trebuchet MS"/>
              </a:rPr>
              <a:t> both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worlds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195" dirty="0">
                <a:latin typeface="Trebuchet MS"/>
                <a:cs typeface="Trebuchet MS"/>
              </a:rPr>
              <a:t>–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count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40" dirty="0">
                <a:latin typeface="Trebuchet MS"/>
                <a:cs typeface="Trebuchet MS"/>
              </a:rPr>
              <a:t>based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15" dirty="0">
                <a:latin typeface="Trebuchet MS"/>
                <a:cs typeface="Trebuchet MS"/>
              </a:rPr>
              <a:t>methods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spc="75" dirty="0">
                <a:latin typeface="Trebuchet MS"/>
                <a:cs typeface="Trebuchet MS"/>
              </a:rPr>
              <a:t>as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40" dirty="0">
                <a:latin typeface="Trebuchet MS"/>
                <a:cs typeface="Trebuchet MS"/>
              </a:rPr>
              <a:t>well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75" dirty="0">
                <a:latin typeface="Trebuchet MS"/>
                <a:cs typeface="Trebuchet MS"/>
              </a:rPr>
              <a:t>as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30" dirty="0">
                <a:latin typeface="Trebuchet MS"/>
                <a:cs typeface="Trebuchet MS"/>
              </a:rPr>
              <a:t>direct </a:t>
            </a:r>
            <a:r>
              <a:rPr sz="950" i="1" spc="-270" dirty="0">
                <a:latin typeface="Trebuchet MS"/>
                <a:cs typeface="Trebuchet MS"/>
              </a:rPr>
              <a:t> </a:t>
            </a:r>
            <a:r>
              <a:rPr sz="950" i="1" spc="-20" dirty="0">
                <a:latin typeface="Trebuchet MS"/>
                <a:cs typeface="Trebuchet MS"/>
              </a:rPr>
              <a:t>prediction </a:t>
            </a:r>
            <a:r>
              <a:rPr sz="950" i="1" spc="15" dirty="0">
                <a:latin typeface="Trebuchet MS"/>
                <a:cs typeface="Trebuchet MS"/>
              </a:rPr>
              <a:t>methods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815"/>
              </a:spcBef>
            </a:pPr>
            <a:r>
              <a:rPr sz="950" spc="25" dirty="0">
                <a:latin typeface="Trebuchet MS"/>
                <a:cs typeface="Trebuchet MS"/>
              </a:rPr>
              <a:t>Fast</a:t>
            </a:r>
            <a:r>
              <a:rPr sz="950" spc="-5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training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15"/>
              </a:spcBef>
            </a:pPr>
            <a:r>
              <a:rPr sz="950" spc="25" dirty="0">
                <a:latin typeface="Trebuchet MS"/>
                <a:cs typeface="Trebuchet MS"/>
              </a:rPr>
              <a:t>Scalable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huge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corpora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09"/>
              </a:spcBef>
            </a:pPr>
            <a:r>
              <a:rPr sz="950" spc="50" dirty="0">
                <a:latin typeface="Trebuchet MS"/>
                <a:cs typeface="Trebuchet MS"/>
              </a:rPr>
              <a:t>Good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performance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even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with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small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corpus,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small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vectors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950" spc="55" dirty="0">
                <a:latin typeface="Trebuchet MS"/>
                <a:cs typeface="Trebuchet MS"/>
              </a:rPr>
              <a:t>Code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vectors: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  <a:hlinkClick r:id="rId4"/>
              </a:rPr>
              <a:t>http://nlp.stanford.edu/projects/glove/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17426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502"/>
            <a:ext cx="34905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Distributional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dirty="0">
                <a:solidFill>
                  <a:srgbClr val="FFFFFF"/>
                </a:solidFill>
                <a:latin typeface="Cambria"/>
                <a:cs typeface="Cambria"/>
              </a:rPr>
              <a:t>Semantics:</a:t>
            </a:r>
            <a:r>
              <a:rPr sz="1400" i="1" spc="1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5" dirty="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5" dirty="0">
                <a:solidFill>
                  <a:srgbClr val="FFFFFF"/>
                </a:solidFill>
                <a:latin typeface="Cambria"/>
                <a:cs typeface="Cambria"/>
              </a:rPr>
              <a:t>general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25" dirty="0">
                <a:solidFill>
                  <a:srgbClr val="FFFFFF"/>
                </a:solidFill>
                <a:latin typeface="Cambria"/>
                <a:cs typeface="Cambria"/>
              </a:rPr>
              <a:t>intuition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366532"/>
            <a:ext cx="64757" cy="647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1273970"/>
            <a:ext cx="3971925" cy="7518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8900"/>
              </a:lnSpc>
              <a:spcBef>
                <a:spcPts val="90"/>
              </a:spcBef>
            </a:pPr>
            <a:r>
              <a:rPr sz="950" b="1" spc="25" dirty="0">
                <a:latin typeface="Trebuchet MS"/>
                <a:cs typeface="Trebuchet MS"/>
              </a:rPr>
              <a:t>Distributions</a:t>
            </a:r>
            <a:r>
              <a:rPr sz="950" b="1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are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vectors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in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5" dirty="0">
                <a:latin typeface="Trebuchet MS"/>
                <a:cs typeface="Trebuchet MS"/>
              </a:rPr>
              <a:t> multidimensional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semantic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space,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that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is,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objects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with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magnitude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direction.</a:t>
            </a:r>
            <a:endParaRPr sz="950">
              <a:latin typeface="Trebuchet MS"/>
              <a:cs typeface="Trebuchet MS"/>
            </a:endParaRPr>
          </a:p>
          <a:p>
            <a:pPr marL="12700" marR="231775">
              <a:lnSpc>
                <a:spcPct val="118900"/>
              </a:lnSpc>
              <a:spcBef>
                <a:spcPts val="300"/>
              </a:spcBef>
            </a:pPr>
            <a:r>
              <a:rPr sz="950" spc="3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b="1" spc="30" dirty="0">
                <a:latin typeface="Trebuchet MS"/>
                <a:cs typeface="Trebuchet MS"/>
              </a:rPr>
              <a:t>semantic</a:t>
            </a:r>
            <a:r>
              <a:rPr sz="950" b="1" spc="-15" dirty="0">
                <a:latin typeface="Trebuchet MS"/>
                <a:cs typeface="Trebuchet MS"/>
              </a:rPr>
              <a:t> </a:t>
            </a:r>
            <a:r>
              <a:rPr sz="950" b="1" spc="55" dirty="0">
                <a:latin typeface="Trebuchet MS"/>
                <a:cs typeface="Trebuchet MS"/>
              </a:rPr>
              <a:t>space</a:t>
            </a:r>
            <a:r>
              <a:rPr sz="950" b="1" spc="-10" dirty="0">
                <a:latin typeface="Trebuchet MS"/>
                <a:cs typeface="Trebuchet MS"/>
              </a:rPr>
              <a:t> </a:t>
            </a:r>
            <a:r>
              <a:rPr sz="950" spc="60" dirty="0">
                <a:latin typeface="Trebuchet MS"/>
                <a:cs typeface="Trebuchet MS"/>
              </a:rPr>
              <a:t>has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dimensions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which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correspond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possible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contexts, </a:t>
            </a:r>
            <a:r>
              <a:rPr sz="950" spc="75" dirty="0">
                <a:latin typeface="Trebuchet MS"/>
                <a:cs typeface="Trebuchet MS"/>
              </a:rPr>
              <a:t>as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gathered</a:t>
            </a:r>
            <a:r>
              <a:rPr sz="950" spc="-15" dirty="0">
                <a:latin typeface="Trebuchet MS"/>
                <a:cs typeface="Trebuchet MS"/>
              </a:rPr>
              <a:t> from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given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corpus.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748637"/>
            <a:ext cx="64757" cy="64757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8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14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</TotalTime>
  <Words>5314</Words>
  <Application>Microsoft Office PowerPoint</Application>
  <PresentationFormat>Custom</PresentationFormat>
  <Paragraphs>824</Paragraphs>
  <Slides>81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2" baseType="lpstr">
      <vt:lpstr>Office Theme</vt:lpstr>
      <vt:lpstr>PowerPoint Presentation</vt:lpstr>
      <vt:lpstr>PowerPoint Presentation</vt:lpstr>
      <vt:lpstr>Computational Semantics</vt:lpstr>
      <vt:lpstr>Distributional Hypothesis</vt:lpstr>
      <vt:lpstr>Distributional Semantics: a linguistic perspective</vt:lpstr>
      <vt:lpstr>Distributional Semantics: a linguistic perspective</vt:lpstr>
      <vt:lpstr>Distributional Semantics: a cognitive perspective</vt:lpstr>
      <vt:lpstr>Distributional Semantic Models (DSMs)</vt:lpstr>
      <vt:lpstr>PowerPoint Presentation</vt:lpstr>
      <vt:lpstr>Vector Space</vt:lpstr>
      <vt:lpstr>Word Space</vt:lpstr>
      <vt:lpstr>Constructing Word spaces</vt:lpstr>
      <vt:lpstr>Constructing Word spaces: distributional vectors</vt:lpstr>
      <vt:lpstr>PowerPoint Presentation</vt:lpstr>
      <vt:lpstr>Computing similarity</vt:lpstr>
      <vt:lpstr>PowerPoint Presentation</vt:lpstr>
      <vt:lpstr>PowerPoint Presentation</vt:lpstr>
      <vt:lpstr>PowerPoint Presentation</vt:lpstr>
      <vt:lpstr>Building a DSM step-by-step</vt:lpstr>
      <vt:lpstr>Many design choices</vt:lpstr>
      <vt:lpstr>The parameter space</vt:lpstr>
      <vt:lpstr>PowerPoint Presentation</vt:lpstr>
      <vt:lpstr>PowerPoint Presentation</vt:lpstr>
      <vt:lpstr>Words as contexts</vt:lpstr>
      <vt:lpstr>Words as contexts</vt:lpstr>
      <vt:lpstr>Words as contexts</vt:lpstr>
      <vt:lpstr>Context weighting: documents as context</vt:lpstr>
      <vt:lpstr>Context weighting: words as context</vt:lpstr>
      <vt:lpstr>Context weighting: words as context</vt:lpstr>
      <vt:lpstr>Pointwise Mutual Information (PMI)</vt:lpstr>
      <vt:lpstr>PMI: Issues and Variations</vt:lpstr>
      <vt:lpstr>Distributional Vectors: Example</vt:lpstr>
      <vt:lpstr>Distributional Semantics: Applications, Structured  Models</vt:lpstr>
      <vt:lpstr>Application to Query Expansion: Addressing Term  Mismatch</vt:lpstr>
      <vt:lpstr>Application to Query Expansion: Addressing Term  Mismatch</vt:lpstr>
      <vt:lpstr>Query Expansion using Unstructured DSMs</vt:lpstr>
      <vt:lpstr>Similarity Measures for Binary Vectors</vt:lpstr>
      <vt:lpstr>Similarity Measures for Vector Spaces</vt:lpstr>
      <vt:lpstr>Similarity Measure for Probability Distributions</vt:lpstr>
      <vt:lpstr>Attributional Similarity vs. Relational Similarity</vt:lpstr>
      <vt:lpstr>Relational Similarity: Pair-pattern matrix</vt:lpstr>
      <vt:lpstr>Structured DSMs</vt:lpstr>
      <vt:lpstr>Structured DSMs</vt:lpstr>
      <vt:lpstr>Structured DSMs</vt:lpstr>
      <vt:lpstr>Structured DSMs</vt:lpstr>
      <vt:lpstr>2-way matrix</vt:lpstr>
      <vt:lpstr>Structured DSMs for Selectional Preferences</vt:lpstr>
      <vt:lpstr>Structured DSMs for Selectional Preferences</vt:lpstr>
      <vt:lpstr>PowerPoint Presentation</vt:lpstr>
      <vt:lpstr>Word Vectors</vt:lpstr>
      <vt:lpstr>PowerPoint Presentation</vt:lpstr>
      <vt:lpstr>PowerPoint Presentation</vt:lpstr>
      <vt:lpstr>Word2Vec – A distributed representation</vt:lpstr>
      <vt:lpstr>Distributional Representation</vt:lpstr>
      <vt:lpstr>PowerPoint Presentation</vt:lpstr>
      <vt:lpstr>PowerPoint Presentation</vt:lpstr>
      <vt:lpstr>Reasoning with Word Vectors</vt:lpstr>
      <vt:lpstr>Reasoning with Word Vectors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Element Wise Addition</vt:lpstr>
      <vt:lpstr>PowerPoint Presentation</vt:lpstr>
      <vt:lpstr>PowerPoint Presentation</vt:lpstr>
      <vt:lpstr>CBOW</vt:lpstr>
      <vt:lpstr>CBOW</vt:lpstr>
      <vt:lpstr>CBOW: Training Objective</vt:lpstr>
      <vt:lpstr>CBOW: Input to Hidden Layer</vt:lpstr>
      <vt:lpstr>CBOW: Hidden to Output Layer</vt:lpstr>
      <vt:lpstr>Skip-gram Model</vt:lpstr>
      <vt:lpstr>Skip-gram Model: Training</vt:lpstr>
      <vt:lpstr>Skip-gram Model</vt:lpstr>
      <vt:lpstr>Word Vectors</vt:lpstr>
      <vt:lpstr>PowerPoint Presentation</vt:lpstr>
      <vt:lpstr>PowerPoint Presentation</vt:lpstr>
      <vt:lpstr>Two sets of vectors</vt:lpstr>
      <vt:lpstr>PowerPoint Presentation</vt:lpstr>
      <vt:lpstr>Glove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Pawan Goyal</dc:creator>
  <cp:lastModifiedBy>Sujit</cp:lastModifiedBy>
  <cp:revision>28</cp:revision>
  <dcterms:created xsi:type="dcterms:W3CDTF">2023-11-11T05:01:33Z</dcterms:created>
  <dcterms:modified xsi:type="dcterms:W3CDTF">2023-12-17T18:50:44Z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2017-03-04T00:00:00Z</vt:filetime>
  </property>
  <property fmtid="{D5CDD505-2E9C-101B-9397-08002B2CF9AE}" pid="3" name="Creator">
    <vt:lpwstr>LaTeX with Beamer class version 3.36</vt:lpwstr>
  </property>
  <property fmtid="{D5CDD505-2E9C-101B-9397-08002B2CF9AE}" pid="4" name="LastSaved">
    <vt:filetime>2023-11-11T00:00:00Z</vt:filetime>
  </property>
</Properties>
</file>