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6" r:id="rId7"/>
    <p:sldId id="269" r:id="rId8"/>
    <p:sldId id="271" r:id="rId9"/>
    <p:sldId id="273" r:id="rId10"/>
    <p:sldId id="276" r:id="rId11"/>
    <p:sldId id="277" r:id="rId12"/>
    <p:sldId id="280" r:id="rId13"/>
    <p:sldId id="282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0" r:id="rId26"/>
    <p:sldId id="301" r:id="rId27"/>
    <p:sldId id="304" r:id="rId28"/>
    <p:sldId id="308" r:id="rId29"/>
    <p:sldId id="309" r:id="rId30"/>
    <p:sldId id="312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8" r:id="rId43"/>
    <p:sldId id="329" r:id="rId44"/>
    <p:sldId id="330" r:id="rId45"/>
    <p:sldId id="331" r:id="rId46"/>
    <p:sldId id="334" r:id="rId47"/>
    <p:sldId id="335" r:id="rId48"/>
    <p:sldId id="336" r:id="rId49"/>
    <p:sldId id="340" r:id="rId50"/>
    <p:sldId id="347" r:id="rId51"/>
    <p:sldId id="348" r:id="rId52"/>
    <p:sldId id="349" r:id="rId53"/>
    <p:sldId id="350" r:id="rId54"/>
    <p:sldId id="351" r:id="rId55"/>
    <p:sldId id="354" r:id="rId56"/>
    <p:sldId id="356" r:id="rId57"/>
    <p:sldId id="359" r:id="rId58"/>
    <p:sldId id="361" r:id="rId59"/>
    <p:sldId id="362" r:id="rId6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483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272224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33343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44" y="554206"/>
            <a:ext cx="4408398" cy="2423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2026" y="3339672"/>
            <a:ext cx="2622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86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8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5.png"/><Relationship Id="rId2" Type="http://schemas.openxmlformats.org/officeDocument/2006/relationships/image" Target="../media/image51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5" Type="http://schemas.openxmlformats.org/officeDocument/2006/relationships/image" Target="../media/image113.png"/><Relationship Id="rId10" Type="http://schemas.openxmlformats.org/officeDocument/2006/relationships/image" Target="../media/image109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9.png"/><Relationship Id="rId7" Type="http://schemas.openxmlformats.org/officeDocument/2006/relationships/image" Target="../media/image13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1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12" Type="http://schemas.openxmlformats.org/officeDocument/2006/relationships/image" Target="../media/image1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2.png"/><Relationship Id="rId5" Type="http://schemas.openxmlformats.org/officeDocument/2006/relationships/image" Target="../media/image136.png"/><Relationship Id="rId15" Type="http://schemas.openxmlformats.org/officeDocument/2006/relationships/image" Target="../media/image143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4.png"/><Relationship Id="rId7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g"/><Relationship Id="rId2" Type="http://schemas.openxmlformats.org/officeDocument/2006/relationships/image" Target="../media/image16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2.png"/><Relationship Id="rId10" Type="http://schemas.openxmlformats.org/officeDocument/2006/relationships/slide" Target="slide18.xml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55.png"/><Relationship Id="rId7" Type="http://schemas.openxmlformats.org/officeDocument/2006/relationships/image" Target="../media/image18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56.png"/><Relationship Id="rId9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84.png"/><Relationship Id="rId7" Type="http://schemas.openxmlformats.org/officeDocument/2006/relationships/image" Target="../media/image187.png"/><Relationship Id="rId12" Type="http://schemas.openxmlformats.org/officeDocument/2006/relationships/image" Target="../media/image19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90.png"/><Relationship Id="rId5" Type="http://schemas.openxmlformats.org/officeDocument/2006/relationships/image" Target="../media/image186.png"/><Relationship Id="rId10" Type="http://schemas.openxmlformats.org/officeDocument/2006/relationships/image" Target="../media/image189.png"/><Relationship Id="rId4" Type="http://schemas.openxmlformats.org/officeDocument/2006/relationships/image" Target="../media/image185.png"/><Relationship Id="rId9" Type="http://schemas.openxmlformats.org/officeDocument/2006/relationships/image" Target="../media/image1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1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199.png"/><Relationship Id="rId5" Type="http://schemas.openxmlformats.org/officeDocument/2006/relationships/image" Target="../media/image194.png"/><Relationship Id="rId10" Type="http://schemas.openxmlformats.org/officeDocument/2006/relationships/image" Target="../media/image198.png"/><Relationship Id="rId4" Type="http://schemas.openxmlformats.org/officeDocument/2006/relationships/image" Target="../media/image193.png"/><Relationship Id="rId9" Type="http://schemas.openxmlformats.org/officeDocument/2006/relationships/image" Target="../media/image45.png"/><Relationship Id="rId14" Type="http://schemas.openxmlformats.org/officeDocument/2006/relationships/image" Target="../media/image20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9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226.png"/><Relationship Id="rId5" Type="http://schemas.openxmlformats.org/officeDocument/2006/relationships/image" Target="../media/image221.png"/><Relationship Id="rId10" Type="http://schemas.openxmlformats.org/officeDocument/2006/relationships/image" Target="../media/image225.png"/><Relationship Id="rId4" Type="http://schemas.openxmlformats.org/officeDocument/2006/relationships/image" Target="../media/image220.png"/><Relationship Id="rId9" Type="http://schemas.openxmlformats.org/officeDocument/2006/relationships/image" Target="../media/image2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237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0.png"/><Relationship Id="rId3" Type="http://schemas.openxmlformats.org/officeDocument/2006/relationships/image" Target="../media/image242.png"/><Relationship Id="rId7" Type="http://schemas.openxmlformats.org/officeDocument/2006/relationships/image" Target="../media/image245.png"/><Relationship Id="rId12" Type="http://schemas.openxmlformats.org/officeDocument/2006/relationships/image" Target="../media/image2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248.png"/><Relationship Id="rId5" Type="http://schemas.openxmlformats.org/officeDocument/2006/relationships/image" Target="../media/image244.png"/><Relationship Id="rId10" Type="http://schemas.openxmlformats.org/officeDocument/2006/relationships/image" Target="../media/image247.png"/><Relationship Id="rId4" Type="http://schemas.openxmlformats.org/officeDocument/2006/relationships/image" Target="../media/image243.png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6.jpg"/><Relationship Id="rId4" Type="http://schemas.openxmlformats.org/officeDocument/2006/relationships/image" Target="../media/image2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7" Type="http://schemas.openxmlformats.org/officeDocument/2006/relationships/image" Target="../media/image27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5" Type="http://schemas.openxmlformats.org/officeDocument/2006/relationships/image" Target="../media/image277.png"/><Relationship Id="rId4" Type="http://schemas.openxmlformats.org/officeDocument/2006/relationships/image" Target="../media/image27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4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1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8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2762" y="957732"/>
            <a:ext cx="1343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Lexical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282574" y="3339672"/>
            <a:ext cx="970915" cy="1162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</a:t>
            </a:fld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2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Polysemy:</a:t>
            </a:r>
            <a:r>
              <a:rPr spc="60" dirty="0"/>
              <a:t> </a:t>
            </a:r>
            <a:r>
              <a:rPr spc="-10" dirty="0"/>
              <a:t>multiple related</a:t>
            </a:r>
            <a:r>
              <a:rPr spc="-5" dirty="0"/>
              <a:t> </a:t>
            </a:r>
            <a:r>
              <a:rPr spc="-10" dirty="0"/>
              <a:t>meanings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53744"/>
            <a:ext cx="4483735" cy="909319"/>
            <a:chOff x="87743" y="953744"/>
            <a:chExt cx="4483735" cy="909319"/>
          </a:xfrm>
        </p:grpSpPr>
        <p:sp>
          <p:nvSpPr>
            <p:cNvPr id="4" name="object 4"/>
            <p:cNvSpPr/>
            <p:nvPr/>
          </p:nvSpPr>
          <p:spPr>
            <a:xfrm>
              <a:off x="87743" y="953744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20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124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4854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7978"/>
              <a:ext cx="50749" cy="763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66329"/>
              <a:ext cx="4432935" cy="645795"/>
            </a:xfrm>
            <a:custGeom>
              <a:avLst/>
              <a:gdLst/>
              <a:ahLst/>
              <a:cxnLst/>
              <a:rect l="l" t="t" r="r" b="b"/>
              <a:pathLst>
                <a:path w="4432935" h="645794">
                  <a:moveTo>
                    <a:pt x="4432566" y="0"/>
                  </a:moveTo>
                  <a:lnTo>
                    <a:pt x="0" y="0"/>
                  </a:lnTo>
                  <a:lnTo>
                    <a:pt x="0" y="594918"/>
                  </a:lnTo>
                  <a:lnTo>
                    <a:pt x="4008" y="614643"/>
                  </a:lnTo>
                  <a:lnTo>
                    <a:pt x="14922" y="630796"/>
                  </a:lnTo>
                  <a:lnTo>
                    <a:pt x="31075" y="641710"/>
                  </a:lnTo>
                  <a:lnTo>
                    <a:pt x="50800" y="645718"/>
                  </a:lnTo>
                  <a:lnTo>
                    <a:pt x="4381766" y="645718"/>
                  </a:lnTo>
                  <a:lnTo>
                    <a:pt x="4401491" y="641710"/>
                  </a:lnTo>
                  <a:lnTo>
                    <a:pt x="4417644" y="630796"/>
                  </a:lnTo>
                  <a:lnTo>
                    <a:pt x="4428558" y="614643"/>
                  </a:lnTo>
                  <a:lnTo>
                    <a:pt x="4432566" y="59491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36078"/>
              <a:ext cx="0" cy="744220"/>
            </a:xfrm>
            <a:custGeom>
              <a:avLst/>
              <a:gdLst/>
              <a:ahLst/>
              <a:cxnLst/>
              <a:rect l="l" t="t" r="r" b="b"/>
              <a:pathLst>
                <a:path h="744219">
                  <a:moveTo>
                    <a:pt x="0" y="7442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23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106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979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1606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26095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963978"/>
            <a:ext cx="4483735" cy="628015"/>
            <a:chOff x="87743" y="1963978"/>
            <a:chExt cx="4483735" cy="628015"/>
          </a:xfrm>
        </p:grpSpPr>
        <p:sp>
          <p:nvSpPr>
            <p:cNvPr id="17" name="object 17"/>
            <p:cNvSpPr/>
            <p:nvPr/>
          </p:nvSpPr>
          <p:spPr>
            <a:xfrm>
              <a:off x="87743" y="1963978"/>
              <a:ext cx="4432935" cy="358140"/>
            </a:xfrm>
            <a:custGeom>
              <a:avLst/>
              <a:gdLst/>
              <a:ahLst/>
              <a:cxnLst/>
              <a:rect l="l" t="t" r="r" b="b"/>
              <a:pathLst>
                <a:path w="4432935" h="35813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357746"/>
                  </a:lnTo>
                  <a:lnTo>
                    <a:pt x="4432566" y="357746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309063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490241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477541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008213"/>
              <a:ext cx="50749" cy="4820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353348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46313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336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209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082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874412"/>
            <a:ext cx="4104004" cy="16338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Zeugma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test</a:t>
            </a:r>
            <a:endParaRPr sz="1100">
              <a:latin typeface="Cambria"/>
              <a:cs typeface="Cambria"/>
            </a:endParaRPr>
          </a:p>
          <a:p>
            <a:pPr marL="289560" marR="1416050">
              <a:lnSpc>
                <a:spcPts val="1650"/>
              </a:lnSpc>
              <a:spcBef>
                <a:spcPts val="55"/>
              </a:spcBef>
            </a:pP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these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flights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serve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breakfast?</a:t>
            </a:r>
            <a:r>
              <a:rPr sz="950" spc="70" dirty="0">
                <a:latin typeface="Trebuchet MS"/>
                <a:cs typeface="Trebuchet MS"/>
              </a:rPr>
              <a:t> Does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Midwest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Express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serve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Philadelphia?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950" spc="60" dirty="0">
                <a:latin typeface="Trebuchet MS"/>
                <a:cs typeface="Trebuchet MS"/>
              </a:rPr>
              <a:t>*</a:t>
            </a:r>
            <a:r>
              <a:rPr sz="950" i="1" spc="60" dirty="0">
                <a:latin typeface="Trebuchet MS"/>
                <a:cs typeface="Trebuchet MS"/>
              </a:rPr>
              <a:t>Does </a:t>
            </a:r>
            <a:r>
              <a:rPr sz="950" i="1" dirty="0">
                <a:latin typeface="Trebuchet MS"/>
                <a:cs typeface="Trebuchet MS"/>
              </a:rPr>
              <a:t>Midwest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Express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serve</a:t>
            </a:r>
            <a:r>
              <a:rPr sz="950" i="1" spc="6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breakfast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and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i="1" spc="80" dirty="0">
                <a:latin typeface="Trebuchet MS"/>
                <a:cs typeface="Trebuchet MS"/>
              </a:rPr>
              <a:t>San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i="1" spc="65" dirty="0">
                <a:latin typeface="Trebuchet MS"/>
                <a:cs typeface="Trebuchet MS"/>
              </a:rPr>
              <a:t>Jose?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950">
              <a:latin typeface="Trebuchet MS"/>
              <a:cs typeface="Trebuchet MS"/>
            </a:endParaRPr>
          </a:p>
          <a:p>
            <a:pPr marL="12700" marR="354330">
              <a:lnSpc>
                <a:spcPct val="102600"/>
              </a:lnSpc>
            </a:pP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Combine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two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separate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lexeme into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single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example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using conjunction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Since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85" dirty="0">
                <a:latin typeface="Trebuchet MS"/>
                <a:cs typeface="Trebuchet MS"/>
              </a:rPr>
              <a:t>it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sounds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weird,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these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two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senses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serve</a:t>
            </a:r>
            <a:r>
              <a:rPr sz="950" spc="-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64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Synonymy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96264"/>
            <a:ext cx="4483735" cy="1500505"/>
            <a:chOff x="87743" y="796264"/>
            <a:chExt cx="4483735" cy="1500505"/>
          </a:xfrm>
        </p:grpSpPr>
        <p:sp>
          <p:nvSpPr>
            <p:cNvPr id="4" name="object 4"/>
            <p:cNvSpPr/>
            <p:nvPr/>
          </p:nvSpPr>
          <p:spPr>
            <a:xfrm>
              <a:off x="87743" y="79626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6928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515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245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40498"/>
              <a:ext cx="50749" cy="13546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13561"/>
              <a:ext cx="4432935" cy="1232535"/>
            </a:xfrm>
            <a:custGeom>
              <a:avLst/>
              <a:gdLst/>
              <a:ahLst/>
              <a:cxnLst/>
              <a:rect l="l" t="t" r="r" b="b"/>
              <a:pathLst>
                <a:path w="4432935" h="1232535">
                  <a:moveTo>
                    <a:pt x="4432566" y="0"/>
                  </a:moveTo>
                  <a:lnTo>
                    <a:pt x="0" y="0"/>
                  </a:lnTo>
                  <a:lnTo>
                    <a:pt x="0" y="1181595"/>
                  </a:lnTo>
                  <a:lnTo>
                    <a:pt x="4008" y="1201319"/>
                  </a:lnTo>
                  <a:lnTo>
                    <a:pt x="14922" y="1217472"/>
                  </a:lnTo>
                  <a:lnTo>
                    <a:pt x="31075" y="1228386"/>
                  </a:lnTo>
                  <a:lnTo>
                    <a:pt x="50800" y="1232395"/>
                  </a:lnTo>
                  <a:lnTo>
                    <a:pt x="4381766" y="1232395"/>
                  </a:lnTo>
                  <a:lnTo>
                    <a:pt x="4401491" y="1228386"/>
                  </a:lnTo>
                  <a:lnTo>
                    <a:pt x="4417644" y="1217472"/>
                  </a:lnTo>
                  <a:lnTo>
                    <a:pt x="4428558" y="1201319"/>
                  </a:lnTo>
                  <a:lnTo>
                    <a:pt x="4432566" y="11815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78586"/>
              <a:ext cx="0" cy="1336040"/>
            </a:xfrm>
            <a:custGeom>
              <a:avLst/>
              <a:gdLst/>
              <a:ahLst/>
              <a:cxnLst/>
              <a:rect l="l" t="t" r="r" b="b"/>
              <a:pathLst>
                <a:path h="1336039">
                  <a:moveTo>
                    <a:pt x="0" y="13356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65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53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404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329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7332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483360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693392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903425"/>
              <a:ext cx="64757" cy="647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113457"/>
              <a:ext cx="64757" cy="6475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7743" y="2397874"/>
            <a:ext cx="4483735" cy="430530"/>
            <a:chOff x="87743" y="2397874"/>
            <a:chExt cx="4483735" cy="430530"/>
          </a:xfrm>
        </p:grpSpPr>
        <p:sp>
          <p:nvSpPr>
            <p:cNvPr id="21" name="object 21"/>
            <p:cNvSpPr/>
            <p:nvPr/>
          </p:nvSpPr>
          <p:spPr>
            <a:xfrm>
              <a:off x="87743" y="239787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544" y="2726448"/>
              <a:ext cx="101599" cy="101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344" y="2713748"/>
              <a:ext cx="4381715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0311" y="2448445"/>
              <a:ext cx="50749" cy="2780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7743" y="2442298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48653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80">
                  <a:moveTo>
                    <a:pt x="0" y="2589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4738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4611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4484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444" y="721617"/>
            <a:ext cx="4182745" cy="20478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1100" i="1" spc="-65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that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have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same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meaning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all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contexts.</a:t>
            </a:r>
            <a:endParaRPr sz="1100">
              <a:latin typeface="Cambria"/>
              <a:cs typeface="Cambria"/>
            </a:endParaRPr>
          </a:p>
          <a:p>
            <a:pPr marL="314960" marR="2977515">
              <a:lnSpc>
                <a:spcPts val="1650"/>
              </a:lnSpc>
              <a:spcBef>
                <a:spcPts val="55"/>
              </a:spcBef>
            </a:pPr>
            <a:r>
              <a:rPr sz="950" spc="-35" dirty="0">
                <a:latin typeface="Trebuchet MS"/>
                <a:cs typeface="Trebuchet MS"/>
              </a:rPr>
              <a:t>filbert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hazelnut </a:t>
            </a:r>
            <a:r>
              <a:rPr sz="950" dirty="0">
                <a:latin typeface="Trebuchet MS"/>
                <a:cs typeface="Trebuchet MS"/>
              </a:rPr>
              <a:t>couch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sofa</a:t>
            </a:r>
            <a:endParaRPr sz="950">
              <a:latin typeface="Trebuchet MS"/>
              <a:cs typeface="Trebuchet MS"/>
            </a:endParaRPr>
          </a:p>
          <a:p>
            <a:pPr marL="314960" marR="2972435">
              <a:lnSpc>
                <a:spcPts val="1650"/>
              </a:lnSpc>
              <a:spcBef>
                <a:spcPts val="5"/>
              </a:spcBef>
            </a:pPr>
            <a:r>
              <a:rPr sz="950" dirty="0">
                <a:latin typeface="Trebuchet MS"/>
                <a:cs typeface="Trebuchet MS"/>
              </a:rPr>
              <a:t>big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large </a:t>
            </a: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car </a:t>
            </a:r>
            <a:r>
              <a:rPr sz="950" spc="-10" dirty="0">
                <a:latin typeface="Trebuchet MS"/>
                <a:cs typeface="Trebuchet MS"/>
              </a:rPr>
              <a:t>vomit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throw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up </a:t>
            </a:r>
            <a:r>
              <a:rPr sz="950" spc="-20" dirty="0">
                <a:latin typeface="Trebuchet MS"/>
                <a:cs typeface="Trebuchet MS"/>
              </a:rPr>
              <a:t>water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29" dirty="0">
                <a:latin typeface="Trebuchet MS"/>
                <a:cs typeface="Trebuchet MS"/>
              </a:rPr>
              <a:t>/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mbria"/>
                <a:cs typeface="Cambria"/>
              </a:rPr>
              <a:t>H</a:t>
            </a:r>
            <a:r>
              <a:rPr sz="1200" spc="37" baseline="-10416" dirty="0">
                <a:latin typeface="Trebuchet MS"/>
                <a:cs typeface="Trebuchet MS"/>
              </a:rPr>
              <a:t>2</a:t>
            </a:r>
            <a:r>
              <a:rPr sz="1100" i="1" spc="25" dirty="0">
                <a:latin typeface="Cambria"/>
                <a:cs typeface="Cambria"/>
              </a:rPr>
              <a:t>O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950">
              <a:latin typeface="Cambria"/>
              <a:cs typeface="Cambria"/>
            </a:endParaRPr>
          </a:p>
          <a:p>
            <a:pPr marL="38100" marR="17780">
              <a:lnSpc>
                <a:spcPct val="118900"/>
              </a:lnSpc>
            </a:pPr>
            <a:r>
              <a:rPr sz="950" dirty="0">
                <a:latin typeface="Trebuchet MS"/>
                <a:cs typeface="Trebuchet MS"/>
              </a:rPr>
              <a:t>Two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lexemes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synonyms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successfully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substituted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each </a:t>
            </a:r>
            <a:r>
              <a:rPr sz="950" spc="-10" dirty="0">
                <a:latin typeface="Trebuchet MS"/>
                <a:cs typeface="Trebuchet MS"/>
              </a:rPr>
              <a:t>other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situations.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11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Synonymy:</a:t>
            </a:r>
            <a:r>
              <a:rPr spc="8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relation</a:t>
            </a:r>
            <a:r>
              <a:rPr spc="5" dirty="0"/>
              <a:t> </a:t>
            </a:r>
            <a:r>
              <a:rPr spc="-20" dirty="0"/>
              <a:t>between</a:t>
            </a:r>
            <a:r>
              <a:rPr spc="10" dirty="0"/>
              <a:t> </a:t>
            </a:r>
            <a:r>
              <a:rPr spc="-10" dirty="0"/>
              <a:t>senses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52081"/>
            <a:ext cx="4483735" cy="667385"/>
            <a:chOff x="87743" y="852081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85208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50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1780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0510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6315"/>
              <a:ext cx="50749" cy="5214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69378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3441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217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090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96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1911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29143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20520"/>
            <a:ext cx="4483735" cy="658495"/>
            <a:chOff x="87743" y="1620520"/>
            <a:chExt cx="4483735" cy="658495"/>
          </a:xfrm>
        </p:grpSpPr>
        <p:sp>
          <p:nvSpPr>
            <p:cNvPr id="17" name="object 17"/>
            <p:cNvSpPr/>
            <p:nvPr/>
          </p:nvSpPr>
          <p:spPr>
            <a:xfrm>
              <a:off x="87743" y="162052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784184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176881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164181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664754"/>
              <a:ext cx="50749" cy="5121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28457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1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1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02854"/>
              <a:ext cx="0" cy="493395"/>
            </a:xfrm>
            <a:custGeom>
              <a:avLst/>
              <a:gdLst/>
              <a:ahLst/>
              <a:cxnLst/>
              <a:rect l="l" t="t" r="r" b="b"/>
              <a:pathLst>
                <a:path h="493394">
                  <a:moveTo>
                    <a:pt x="0" y="4930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90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677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6647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1878203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088235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379611"/>
            <a:ext cx="4483735" cy="664845"/>
            <a:chOff x="87743" y="2379611"/>
            <a:chExt cx="4483735" cy="664845"/>
          </a:xfrm>
        </p:grpSpPr>
        <p:sp>
          <p:nvSpPr>
            <p:cNvPr id="30" name="object 30"/>
            <p:cNvSpPr/>
            <p:nvPr/>
          </p:nvSpPr>
          <p:spPr>
            <a:xfrm>
              <a:off x="87743" y="237961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744" y="2552623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544" y="2942463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344" y="2929763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0311" y="2423845"/>
              <a:ext cx="50749" cy="51861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596908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461945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h="499744">
                  <a:moveTo>
                    <a:pt x="0" y="4995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449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436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4238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597" y="2643771"/>
              <a:ext cx="64757" cy="64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1597" y="2853804"/>
              <a:ext cx="64757" cy="6475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497888"/>
            <a:ext cx="4149725" cy="24612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50" dirty="0">
                <a:latin typeface="Trebuchet MS"/>
                <a:cs typeface="Trebuchet MS"/>
              </a:rPr>
              <a:t>Consider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big</a:t>
            </a:r>
            <a:r>
              <a:rPr sz="950" i="1" spc="11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large</a:t>
            </a:r>
            <a:r>
              <a:rPr sz="950" spc="-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they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synonyms?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How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b="1" spc="50" dirty="0">
                <a:latin typeface="Trebuchet MS"/>
                <a:cs typeface="Trebuchet MS"/>
              </a:rPr>
              <a:t>big</a:t>
            </a:r>
            <a:r>
              <a:rPr sz="950" b="1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plane?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flying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large</a:t>
            </a:r>
            <a:r>
              <a:rPr sz="950" b="1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small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plane?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How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here?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65" dirty="0">
                <a:latin typeface="Trebuchet MS"/>
                <a:cs typeface="Trebuchet MS"/>
              </a:rPr>
              <a:t>Miss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Nelson,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instance,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became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b="1" spc="50" dirty="0">
                <a:latin typeface="Trebuchet MS"/>
                <a:cs typeface="Trebuchet MS"/>
              </a:rPr>
              <a:t>big</a:t>
            </a:r>
            <a:r>
              <a:rPr sz="950" b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sister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Benjamin.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60" dirty="0">
                <a:latin typeface="Trebuchet MS"/>
                <a:cs typeface="Trebuchet MS"/>
              </a:rPr>
              <a:t>*Miss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Nelson,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instance,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became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large</a:t>
            </a:r>
            <a:r>
              <a:rPr sz="950" b="1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sister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Benjamin.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Why?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i="1" dirty="0">
                <a:latin typeface="Trebuchet MS"/>
                <a:cs typeface="Trebuchet MS"/>
              </a:rPr>
              <a:t>big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has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being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older,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grown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dirty="0">
                <a:latin typeface="Trebuchet MS"/>
                <a:cs typeface="Trebuchet MS"/>
              </a:rPr>
              <a:t>large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lacks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sense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Synonyms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1885"/>
            <a:ext cx="4483735" cy="666115"/>
            <a:chOff x="87743" y="911885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91188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489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610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340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6119"/>
              <a:ext cx="50749" cy="519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29182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4219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5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15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688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61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891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88948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78825"/>
            <a:ext cx="4483735" cy="975994"/>
            <a:chOff x="87743" y="1678825"/>
            <a:chExt cx="4483735" cy="975994"/>
          </a:xfrm>
        </p:grpSpPr>
        <p:sp>
          <p:nvSpPr>
            <p:cNvPr id="17" name="object 17"/>
            <p:cNvSpPr/>
            <p:nvPr/>
          </p:nvSpPr>
          <p:spPr>
            <a:xfrm>
              <a:off x="87743" y="167882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4249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553030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344" y="254033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723059"/>
              <a:ext cx="50749" cy="8299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86762"/>
              <a:ext cx="4432935" cy="717550"/>
            </a:xfrm>
            <a:custGeom>
              <a:avLst/>
              <a:gdLst/>
              <a:ahLst/>
              <a:cxnLst/>
              <a:rect l="l" t="t" r="r" b="b"/>
              <a:pathLst>
                <a:path w="4432935" h="717550">
                  <a:moveTo>
                    <a:pt x="4432566" y="0"/>
                  </a:moveTo>
                  <a:lnTo>
                    <a:pt x="0" y="0"/>
                  </a:lnTo>
                  <a:lnTo>
                    <a:pt x="0" y="666267"/>
                  </a:lnTo>
                  <a:lnTo>
                    <a:pt x="4008" y="685992"/>
                  </a:lnTo>
                  <a:lnTo>
                    <a:pt x="14922" y="702144"/>
                  </a:lnTo>
                  <a:lnTo>
                    <a:pt x="31075" y="713058"/>
                  </a:lnTo>
                  <a:lnTo>
                    <a:pt x="50800" y="717067"/>
                  </a:lnTo>
                  <a:lnTo>
                    <a:pt x="4381766" y="717067"/>
                  </a:lnTo>
                  <a:lnTo>
                    <a:pt x="4401491" y="713058"/>
                  </a:lnTo>
                  <a:lnTo>
                    <a:pt x="4417644" y="702144"/>
                  </a:lnTo>
                  <a:lnTo>
                    <a:pt x="4428558" y="685992"/>
                  </a:lnTo>
                  <a:lnTo>
                    <a:pt x="4432566" y="6662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61147"/>
              <a:ext cx="0" cy="811530"/>
            </a:xfrm>
            <a:custGeom>
              <a:avLst/>
              <a:gdLst/>
              <a:ahLst/>
              <a:cxnLst/>
              <a:rect l="l" t="t" r="r" b="b"/>
              <a:pathLst>
                <a:path h="811530">
                  <a:moveTo>
                    <a:pt x="0" y="8109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484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357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230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936496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318613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837238"/>
            <a:ext cx="4102735" cy="1758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Shades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meaning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What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cheapest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fare</a:t>
            </a:r>
            <a:r>
              <a:rPr sz="950" spc="-10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dirty="0">
                <a:latin typeface="Trebuchet MS"/>
                <a:cs typeface="Trebuchet MS"/>
              </a:rPr>
              <a:t>*What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cheapest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price</a:t>
            </a:r>
            <a:r>
              <a:rPr sz="950" spc="-10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Collocational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constraints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frustate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’em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frustate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’em,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pretty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soon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make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big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spc="-10" dirty="0">
                <a:latin typeface="Trebuchet MS"/>
                <a:cs typeface="Trebuchet MS"/>
              </a:rPr>
              <a:t>mistake.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*We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frustate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’em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frustate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’em,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pretty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make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large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spc="-10" dirty="0">
                <a:latin typeface="Trebuchet MS"/>
                <a:cs typeface="Trebuchet MS"/>
              </a:rPr>
              <a:t>mistake.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44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Antonyms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4254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32332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2063597"/>
            <a:ext cx="4483735" cy="814705"/>
            <a:chOff x="87743" y="2063597"/>
            <a:chExt cx="4483735" cy="814705"/>
          </a:xfrm>
        </p:grpSpPr>
        <p:sp>
          <p:nvSpPr>
            <p:cNvPr id="6" name="object 6"/>
            <p:cNvSpPr/>
            <p:nvPr/>
          </p:nvSpPr>
          <p:spPr>
            <a:xfrm>
              <a:off x="87743" y="20635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236609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776194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763494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107831"/>
              <a:ext cx="50749" cy="6683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280881"/>
              <a:ext cx="4432935" cy="546735"/>
            </a:xfrm>
            <a:custGeom>
              <a:avLst/>
              <a:gdLst/>
              <a:ahLst/>
              <a:cxnLst/>
              <a:rect l="l" t="t" r="r" b="b"/>
              <a:pathLst>
                <a:path w="4432935" h="546735">
                  <a:moveTo>
                    <a:pt x="4432566" y="0"/>
                  </a:moveTo>
                  <a:lnTo>
                    <a:pt x="0" y="0"/>
                  </a:lnTo>
                  <a:lnTo>
                    <a:pt x="0" y="495312"/>
                  </a:lnTo>
                  <a:lnTo>
                    <a:pt x="4008" y="515037"/>
                  </a:lnTo>
                  <a:lnTo>
                    <a:pt x="14922" y="531190"/>
                  </a:lnTo>
                  <a:lnTo>
                    <a:pt x="31075" y="542104"/>
                  </a:lnTo>
                  <a:lnTo>
                    <a:pt x="50800" y="546112"/>
                  </a:lnTo>
                  <a:lnTo>
                    <a:pt x="4381766" y="546112"/>
                  </a:lnTo>
                  <a:lnTo>
                    <a:pt x="4401491" y="542104"/>
                  </a:lnTo>
                  <a:lnTo>
                    <a:pt x="4417644" y="531190"/>
                  </a:lnTo>
                  <a:lnTo>
                    <a:pt x="4428558" y="515037"/>
                  </a:lnTo>
                  <a:lnTo>
                    <a:pt x="4432566" y="4953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145919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5">
                  <a:moveTo>
                    <a:pt x="0" y="649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33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20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107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330615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712720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0444" y="732277"/>
            <a:ext cx="4249420" cy="208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marR="55880">
              <a:lnSpc>
                <a:spcPct val="131100"/>
              </a:lnSpc>
              <a:spcBef>
                <a:spcPts val="90"/>
              </a:spcBef>
            </a:pPr>
            <a:r>
              <a:rPr sz="950" spc="75" dirty="0">
                <a:latin typeface="Trebuchet MS"/>
                <a:cs typeface="Trebuchet MS"/>
              </a:rPr>
              <a:t>Senses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opposites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respect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dirty="0">
                <a:latin typeface="Trebuchet MS"/>
                <a:cs typeface="Trebuchet MS"/>
              </a:rPr>
              <a:t> one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meaning </a:t>
            </a:r>
            <a:r>
              <a:rPr sz="950" dirty="0">
                <a:latin typeface="Trebuchet MS"/>
                <a:cs typeface="Trebuchet MS"/>
              </a:rPr>
              <a:t>Otherwise,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similar!</a:t>
            </a:r>
            <a:endParaRPr sz="950">
              <a:latin typeface="Trebuchet MS"/>
              <a:cs typeface="Trebuchet MS"/>
            </a:endParaRPr>
          </a:p>
          <a:p>
            <a:pPr marL="59055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0550" algn="l"/>
              </a:tabLst>
            </a:pPr>
            <a:r>
              <a:rPr sz="900" dirty="0">
                <a:latin typeface="Trebuchet MS"/>
                <a:cs typeface="Trebuchet MS"/>
              </a:rPr>
              <a:t>dark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spc="-23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light</a:t>
            </a:r>
            <a:endParaRPr sz="900">
              <a:latin typeface="Trebuchet MS"/>
              <a:cs typeface="Trebuchet MS"/>
            </a:endParaRPr>
          </a:p>
          <a:p>
            <a:pPr marL="59055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0550" algn="l"/>
              </a:tabLst>
            </a:pPr>
            <a:r>
              <a:rPr sz="900" dirty="0">
                <a:latin typeface="Trebuchet MS"/>
                <a:cs typeface="Trebuchet MS"/>
              </a:rPr>
              <a:t>short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23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long</a:t>
            </a:r>
            <a:endParaRPr sz="900">
              <a:latin typeface="Trebuchet MS"/>
              <a:cs typeface="Trebuchet MS"/>
            </a:endParaRPr>
          </a:p>
          <a:p>
            <a:pPr marL="590550" indent="-116205">
              <a:lnSpc>
                <a:spcPct val="100000"/>
              </a:lnSpc>
              <a:spcBef>
                <a:spcPts val="12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0550" algn="l"/>
              </a:tabLst>
            </a:pPr>
            <a:r>
              <a:rPr sz="900" spc="-25" dirty="0">
                <a:latin typeface="Trebuchet MS"/>
                <a:cs typeface="Trebuchet MS"/>
              </a:rPr>
              <a:t>hot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23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cold</a:t>
            </a:r>
            <a:endParaRPr sz="900">
              <a:latin typeface="Trebuchet MS"/>
              <a:cs typeface="Trebuchet MS"/>
            </a:endParaRPr>
          </a:p>
          <a:p>
            <a:pPr marL="590550" indent="-116205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0550" algn="l"/>
              </a:tabLst>
            </a:pPr>
            <a:r>
              <a:rPr sz="900" dirty="0">
                <a:latin typeface="Trebuchet MS"/>
                <a:cs typeface="Trebuchet MS"/>
              </a:rPr>
              <a:t>up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35" dirty="0">
                <a:latin typeface="Trebuchet MS"/>
                <a:cs typeface="Trebuchet MS"/>
              </a:rPr>
              <a:t>/</a:t>
            </a:r>
            <a:r>
              <a:rPr sz="900" spc="-20" dirty="0">
                <a:latin typeface="Trebuchet MS"/>
                <a:cs typeface="Trebuchet MS"/>
              </a:rPr>
              <a:t> down</a:t>
            </a:r>
            <a:endParaRPr sz="900">
              <a:latin typeface="Trebuchet MS"/>
              <a:cs typeface="Trebuchet MS"/>
            </a:endParaRPr>
          </a:p>
          <a:p>
            <a:pPr marL="59055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590550" algn="l"/>
              </a:tabLst>
            </a:pPr>
            <a:r>
              <a:rPr sz="900" spc="-10" dirty="0">
                <a:latin typeface="Trebuchet MS"/>
                <a:cs typeface="Trebuchet MS"/>
              </a:rPr>
              <a:t>in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spc="-235" dirty="0">
                <a:latin typeface="Trebuchet MS"/>
                <a:cs typeface="Trebuchet MS"/>
              </a:rPr>
              <a:t>/</a:t>
            </a:r>
            <a:r>
              <a:rPr sz="900" spc="-25" dirty="0">
                <a:latin typeface="Trebuchet MS"/>
                <a:cs typeface="Trebuchet MS"/>
              </a:rPr>
              <a:t> out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formally: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antonyms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endParaRPr sz="1100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define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binary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opposition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opposite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ends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scale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</a:t>
            </a:r>
            <a:r>
              <a:rPr sz="950" i="1" spc="-10" dirty="0">
                <a:latin typeface="Trebuchet MS"/>
                <a:cs typeface="Trebuchet MS"/>
              </a:rPr>
              <a:t>long/short</a:t>
            </a:r>
            <a:r>
              <a:rPr sz="950" spc="-10" dirty="0">
                <a:latin typeface="Trebuchet MS"/>
                <a:cs typeface="Trebuchet MS"/>
              </a:rPr>
              <a:t>,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215"/>
              </a:spcBef>
            </a:pPr>
            <a:r>
              <a:rPr sz="950" i="1" spc="-45" dirty="0">
                <a:latin typeface="Trebuchet MS"/>
                <a:cs typeface="Trebuchet MS"/>
              </a:rPr>
              <a:t>fast/slow</a:t>
            </a:r>
            <a:r>
              <a:rPr sz="950" i="1" spc="-13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70" dirty="0">
                <a:latin typeface="Trebuchet MS"/>
                <a:cs typeface="Trebuchet MS"/>
              </a:rPr>
              <a:t>Be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reversives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14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rise/fall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Hyponymy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Hypernymy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33565"/>
            <a:ext cx="4483735" cy="1254760"/>
            <a:chOff x="87743" y="633565"/>
            <a:chExt cx="4483735" cy="1254760"/>
          </a:xfrm>
        </p:grpSpPr>
        <p:sp>
          <p:nvSpPr>
            <p:cNvPr id="4" name="object 4"/>
            <p:cNvSpPr/>
            <p:nvPr/>
          </p:nvSpPr>
          <p:spPr>
            <a:xfrm>
              <a:off x="87743" y="63356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0187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867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740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77799"/>
              <a:ext cx="50749" cy="11089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46150"/>
              <a:ext cx="4432935" cy="991869"/>
            </a:xfrm>
            <a:custGeom>
              <a:avLst/>
              <a:gdLst/>
              <a:ahLst/>
              <a:cxnLst/>
              <a:rect l="l" t="t" r="r" b="b"/>
              <a:pathLst>
                <a:path w="4432935" h="991869">
                  <a:moveTo>
                    <a:pt x="4432566" y="0"/>
                  </a:moveTo>
                  <a:lnTo>
                    <a:pt x="0" y="0"/>
                  </a:lnTo>
                  <a:lnTo>
                    <a:pt x="0" y="940562"/>
                  </a:lnTo>
                  <a:lnTo>
                    <a:pt x="4008" y="960286"/>
                  </a:lnTo>
                  <a:lnTo>
                    <a:pt x="14922" y="976439"/>
                  </a:lnTo>
                  <a:lnTo>
                    <a:pt x="31075" y="987353"/>
                  </a:lnTo>
                  <a:lnTo>
                    <a:pt x="50800" y="991362"/>
                  </a:lnTo>
                  <a:lnTo>
                    <a:pt x="4381766" y="991362"/>
                  </a:lnTo>
                  <a:lnTo>
                    <a:pt x="4401491" y="987353"/>
                  </a:lnTo>
                  <a:lnTo>
                    <a:pt x="4417644" y="976439"/>
                  </a:lnTo>
                  <a:lnTo>
                    <a:pt x="4428558" y="960286"/>
                  </a:lnTo>
                  <a:lnTo>
                    <a:pt x="4432566" y="94056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15886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10898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031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904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77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798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8802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698053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89442"/>
            <a:ext cx="4483735" cy="1082675"/>
            <a:chOff x="87743" y="1989442"/>
            <a:chExt cx="4483735" cy="1082675"/>
          </a:xfrm>
        </p:grpSpPr>
        <p:sp>
          <p:nvSpPr>
            <p:cNvPr id="18" name="object 18"/>
            <p:cNvSpPr/>
            <p:nvPr/>
          </p:nvSpPr>
          <p:spPr>
            <a:xfrm>
              <a:off x="87743" y="1989442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57742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70504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957804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33676"/>
              <a:ext cx="50749" cy="93682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202014"/>
              <a:ext cx="4432935" cy="819785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6" y="0"/>
                  </a:moveTo>
                  <a:lnTo>
                    <a:pt x="0" y="0"/>
                  </a:lnTo>
                  <a:lnTo>
                    <a:pt x="0" y="768489"/>
                  </a:lnTo>
                  <a:lnTo>
                    <a:pt x="4008" y="788214"/>
                  </a:lnTo>
                  <a:lnTo>
                    <a:pt x="14922" y="804367"/>
                  </a:lnTo>
                  <a:lnTo>
                    <a:pt x="31075" y="815281"/>
                  </a:lnTo>
                  <a:lnTo>
                    <a:pt x="50800" y="819289"/>
                  </a:lnTo>
                  <a:lnTo>
                    <a:pt x="4381766" y="819289"/>
                  </a:lnTo>
                  <a:lnTo>
                    <a:pt x="4401491" y="815281"/>
                  </a:lnTo>
                  <a:lnTo>
                    <a:pt x="4417644" y="804367"/>
                  </a:lnTo>
                  <a:lnTo>
                    <a:pt x="4428558" y="788214"/>
                  </a:lnTo>
                  <a:lnTo>
                    <a:pt x="4432566" y="76848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71763"/>
              <a:ext cx="0" cy="918210"/>
            </a:xfrm>
            <a:custGeom>
              <a:avLst/>
              <a:gdLst/>
              <a:ahLst/>
              <a:cxnLst/>
              <a:rect l="l" t="t" r="r" b="b"/>
              <a:pathLst>
                <a:path h="918210">
                  <a:moveTo>
                    <a:pt x="0" y="9177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590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46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33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461780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671813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597" y="2881845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554206"/>
            <a:ext cx="4335780" cy="24326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Hyponymy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18900"/>
              </a:lnSpc>
              <a:spcBef>
                <a:spcPts val="209"/>
              </a:spcBef>
            </a:pPr>
            <a:r>
              <a:rPr sz="950" spc="55" dirty="0">
                <a:latin typeface="Trebuchet MS"/>
                <a:cs typeface="Trebuchet MS"/>
              </a:rPr>
              <a:t>One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dirty="0">
                <a:latin typeface="Trebuchet MS"/>
                <a:cs typeface="Trebuchet MS"/>
              </a:rPr>
              <a:t> 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 hyponym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 another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90" dirty="0">
                <a:latin typeface="Trebuchet MS"/>
                <a:cs typeface="Trebuchet MS"/>
              </a:rPr>
              <a:t>if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 more </a:t>
            </a:r>
            <a:r>
              <a:rPr sz="950" spc="-10" dirty="0">
                <a:latin typeface="Trebuchet MS"/>
                <a:cs typeface="Trebuchet MS"/>
              </a:rPr>
              <a:t>specific,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denoting </a:t>
            </a:r>
            <a:r>
              <a:rPr sz="950" spc="1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subclass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other</a:t>
            </a:r>
            <a:endParaRPr sz="950">
              <a:latin typeface="Trebuchet MS"/>
              <a:cs typeface="Trebuchet MS"/>
            </a:endParaRPr>
          </a:p>
          <a:p>
            <a:pPr marL="289560" marR="2510155" algn="just">
              <a:lnSpc>
                <a:spcPct val="145100"/>
              </a:lnSpc>
            </a:pPr>
            <a:r>
              <a:rPr sz="950" i="1" dirty="0">
                <a:latin typeface="Trebuchet MS"/>
                <a:cs typeface="Trebuchet MS"/>
              </a:rPr>
              <a:t>car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hyponym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vehicle </a:t>
            </a:r>
            <a:r>
              <a:rPr sz="950" i="1" dirty="0">
                <a:latin typeface="Trebuchet MS"/>
                <a:cs typeface="Trebuchet MS"/>
              </a:rPr>
              <a:t>dog</a:t>
            </a:r>
            <a:r>
              <a:rPr sz="950" i="1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hyponym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animal </a:t>
            </a:r>
            <a:r>
              <a:rPr sz="950" i="1" dirty="0">
                <a:latin typeface="Trebuchet MS"/>
                <a:cs typeface="Trebuchet MS"/>
              </a:rPr>
              <a:t>mango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hyponym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i="1" spc="-75" dirty="0">
                <a:latin typeface="Trebuchet MS"/>
                <a:cs typeface="Trebuchet MS"/>
              </a:rPr>
              <a:t>fruit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Hypernymy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-10" dirty="0">
                <a:latin typeface="Trebuchet MS"/>
                <a:cs typeface="Trebuchet MS"/>
              </a:rPr>
              <a:t>Conversely</a:t>
            </a:r>
            <a:endParaRPr sz="950">
              <a:latin typeface="Trebuchet MS"/>
              <a:cs typeface="Trebuchet MS"/>
            </a:endParaRPr>
          </a:p>
          <a:p>
            <a:pPr marL="289560" marR="1701164">
              <a:lnSpc>
                <a:spcPct val="145100"/>
              </a:lnSpc>
            </a:pPr>
            <a:r>
              <a:rPr sz="950" i="1" dirty="0">
                <a:latin typeface="Trebuchet MS"/>
                <a:cs typeface="Trebuchet MS"/>
              </a:rPr>
              <a:t>vehicle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hypernym/superordinate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car </a:t>
            </a:r>
            <a:r>
              <a:rPr sz="950" i="1" dirty="0">
                <a:latin typeface="Trebuchet MS"/>
                <a:cs typeface="Trebuchet MS"/>
              </a:rPr>
              <a:t>animal </a:t>
            </a:r>
            <a:r>
              <a:rPr sz="950" dirty="0">
                <a:latin typeface="Trebuchet MS"/>
                <a:cs typeface="Trebuchet MS"/>
              </a:rPr>
              <a:t>is a hypernym of </a:t>
            </a:r>
            <a:r>
              <a:rPr sz="950" i="1" spc="-25" dirty="0">
                <a:latin typeface="Trebuchet MS"/>
                <a:cs typeface="Trebuchet MS"/>
              </a:rPr>
              <a:t>dog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-80" dirty="0">
                <a:latin typeface="Trebuchet MS"/>
                <a:cs typeface="Trebuchet MS"/>
              </a:rPr>
              <a:t>fruit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hypernym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mango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Hyponymy</a:t>
            </a:r>
            <a:r>
              <a:rPr spc="-75" dirty="0"/>
              <a:t> </a:t>
            </a:r>
            <a:r>
              <a:rPr spc="-10" dirty="0"/>
              <a:t>more</a:t>
            </a:r>
            <a:r>
              <a:rPr spc="-70" dirty="0"/>
              <a:t> </a:t>
            </a:r>
            <a:r>
              <a:rPr spc="-10" dirty="0"/>
              <a:t>formally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8313"/>
            <a:ext cx="4483735" cy="622300"/>
            <a:chOff x="87743" y="1138313"/>
            <a:chExt cx="4483735" cy="622300"/>
          </a:xfrm>
        </p:grpSpPr>
        <p:sp>
          <p:nvSpPr>
            <p:cNvPr id="4" name="object 4"/>
            <p:cNvSpPr/>
            <p:nvPr/>
          </p:nvSpPr>
          <p:spPr>
            <a:xfrm>
              <a:off x="87743" y="113831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197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58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46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82560"/>
              <a:ext cx="50749" cy="4763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46263"/>
              <a:ext cx="4432935" cy="363855"/>
            </a:xfrm>
            <a:custGeom>
              <a:avLst/>
              <a:gdLst/>
              <a:ahLst/>
              <a:cxnLst/>
              <a:rect l="l" t="t" r="r" b="b"/>
              <a:pathLst>
                <a:path w="4432935" h="363855">
                  <a:moveTo>
                    <a:pt x="4432566" y="0"/>
                  </a:moveTo>
                  <a:lnTo>
                    <a:pt x="0" y="0"/>
                  </a:lnTo>
                  <a:lnTo>
                    <a:pt x="0" y="312686"/>
                  </a:lnTo>
                  <a:lnTo>
                    <a:pt x="4008" y="332411"/>
                  </a:lnTo>
                  <a:lnTo>
                    <a:pt x="14922" y="348564"/>
                  </a:lnTo>
                  <a:lnTo>
                    <a:pt x="31075" y="359478"/>
                  </a:lnTo>
                  <a:lnTo>
                    <a:pt x="50800" y="363486"/>
                  </a:lnTo>
                  <a:lnTo>
                    <a:pt x="4381766" y="363486"/>
                  </a:lnTo>
                  <a:lnTo>
                    <a:pt x="4401491" y="359478"/>
                  </a:lnTo>
                  <a:lnTo>
                    <a:pt x="4417644" y="348564"/>
                  </a:lnTo>
                  <a:lnTo>
                    <a:pt x="4428558" y="332411"/>
                  </a:lnTo>
                  <a:lnTo>
                    <a:pt x="4432566" y="3126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20647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4573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079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952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825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61680"/>
            <a:ext cx="4483735" cy="453390"/>
            <a:chOff x="87743" y="1861680"/>
            <a:chExt cx="4483735" cy="453390"/>
          </a:xfrm>
        </p:grpSpPr>
        <p:sp>
          <p:nvSpPr>
            <p:cNvPr id="15" name="object 15"/>
            <p:cNvSpPr/>
            <p:nvPr/>
          </p:nvSpPr>
          <p:spPr>
            <a:xfrm>
              <a:off x="87743" y="1861680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29980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21338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220068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05914"/>
              <a:ext cx="50749" cy="3074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74265"/>
              <a:ext cx="4432935" cy="190500"/>
            </a:xfrm>
            <a:custGeom>
              <a:avLst/>
              <a:gdLst/>
              <a:ahLst/>
              <a:cxnLst/>
              <a:rect l="l" t="t" r="r" b="b"/>
              <a:pathLst>
                <a:path w="4432935" h="190500">
                  <a:moveTo>
                    <a:pt x="4432566" y="0"/>
                  </a:moveTo>
                  <a:lnTo>
                    <a:pt x="0" y="0"/>
                  </a:lnTo>
                  <a:lnTo>
                    <a:pt x="0" y="139115"/>
                  </a:lnTo>
                  <a:lnTo>
                    <a:pt x="4008" y="158840"/>
                  </a:lnTo>
                  <a:lnTo>
                    <a:pt x="14922" y="174993"/>
                  </a:lnTo>
                  <a:lnTo>
                    <a:pt x="31075" y="185907"/>
                  </a:lnTo>
                  <a:lnTo>
                    <a:pt x="50800" y="189915"/>
                  </a:lnTo>
                  <a:lnTo>
                    <a:pt x="4381766" y="189915"/>
                  </a:lnTo>
                  <a:lnTo>
                    <a:pt x="4401491" y="185907"/>
                  </a:lnTo>
                  <a:lnTo>
                    <a:pt x="4417644" y="174993"/>
                  </a:lnTo>
                  <a:lnTo>
                    <a:pt x="4428558" y="158840"/>
                  </a:lnTo>
                  <a:lnTo>
                    <a:pt x="4432566" y="139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44014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4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9313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186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059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090216"/>
            <a:ext cx="3609340" cy="11442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Entailment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3999"/>
              </a:lnSpc>
              <a:spcBef>
                <a:spcPts val="35"/>
              </a:spcBef>
            </a:pPr>
            <a:r>
              <a:rPr sz="950" spc="70" dirty="0">
                <a:latin typeface="Trebuchet MS"/>
                <a:cs typeface="Trebuchet MS"/>
              </a:rPr>
              <a:t>Sense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A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hyponym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B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being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A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entails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being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B</a:t>
            </a:r>
            <a:r>
              <a:rPr sz="950" spc="-25" dirty="0">
                <a:latin typeface="Trebuchet MS"/>
                <a:cs typeface="Trebuchet MS"/>
              </a:rPr>
              <a:t>. </a:t>
            </a:r>
            <a:r>
              <a:rPr sz="950" dirty="0">
                <a:latin typeface="Trebuchet MS"/>
                <a:cs typeface="Trebuchet MS"/>
              </a:rPr>
              <a:t>Ex: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dog,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animal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Transitivity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i="1" dirty="0">
                <a:latin typeface="Cambria"/>
                <a:cs typeface="Cambria"/>
              </a:rPr>
              <a:t>A</a:t>
            </a:r>
            <a:r>
              <a:rPr sz="1100" i="1" spc="55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hypo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B</a:t>
            </a:r>
            <a:r>
              <a:rPr sz="1100" i="1" spc="55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B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hypo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spc="135" dirty="0">
                <a:latin typeface="Cambria"/>
                <a:cs typeface="Cambria"/>
              </a:rPr>
              <a:t>C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entails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A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hypo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spc="85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16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Meronyms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holonyms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22693"/>
            <a:ext cx="4483735" cy="796925"/>
            <a:chOff x="87743" y="822693"/>
            <a:chExt cx="4483735" cy="796925"/>
          </a:xfrm>
        </p:grpSpPr>
        <p:sp>
          <p:nvSpPr>
            <p:cNvPr id="4" name="object 4"/>
            <p:cNvSpPr/>
            <p:nvPr/>
          </p:nvSpPr>
          <p:spPr>
            <a:xfrm>
              <a:off x="87743" y="82269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57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1772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0502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66927"/>
              <a:ext cx="50749" cy="650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9990"/>
              <a:ext cx="4432935" cy="528955"/>
            </a:xfrm>
            <a:custGeom>
              <a:avLst/>
              <a:gdLst/>
              <a:ahLst/>
              <a:cxnLst/>
              <a:rect l="l" t="t" r="r" b="b"/>
              <a:pathLst>
                <a:path w="4432935" h="528955">
                  <a:moveTo>
                    <a:pt x="4432566" y="0"/>
                  </a:moveTo>
                  <a:lnTo>
                    <a:pt x="0" y="0"/>
                  </a:lnTo>
                  <a:lnTo>
                    <a:pt x="0" y="477735"/>
                  </a:lnTo>
                  <a:lnTo>
                    <a:pt x="4008" y="497460"/>
                  </a:lnTo>
                  <a:lnTo>
                    <a:pt x="14922" y="513613"/>
                  </a:lnTo>
                  <a:lnTo>
                    <a:pt x="31075" y="524527"/>
                  </a:lnTo>
                  <a:lnTo>
                    <a:pt x="50800" y="528535"/>
                  </a:lnTo>
                  <a:lnTo>
                    <a:pt x="4381766" y="528535"/>
                  </a:lnTo>
                  <a:lnTo>
                    <a:pt x="4401491" y="524527"/>
                  </a:lnTo>
                  <a:lnTo>
                    <a:pt x="4417644" y="513613"/>
                  </a:lnTo>
                  <a:lnTo>
                    <a:pt x="4428558" y="497460"/>
                  </a:lnTo>
                  <a:lnTo>
                    <a:pt x="4432566" y="4777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05027"/>
              <a:ext cx="0" cy="631825"/>
            </a:xfrm>
            <a:custGeom>
              <a:avLst/>
              <a:gdLst/>
              <a:ahLst/>
              <a:cxnLst/>
              <a:rect l="l" t="t" r="r" b="b"/>
              <a:pathLst>
                <a:path h="631825">
                  <a:moveTo>
                    <a:pt x="0" y="6317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92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9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66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751235"/>
            <a:ext cx="3510279" cy="784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Definition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b="1" dirty="0">
                <a:latin typeface="Trebuchet MS"/>
                <a:cs typeface="Trebuchet MS"/>
              </a:rPr>
              <a:t>Meronymy:</a:t>
            </a:r>
            <a:r>
              <a:rPr sz="950" b="1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asymmetric,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transitive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senses.</a:t>
            </a:r>
            <a:endParaRPr sz="950">
              <a:latin typeface="Trebuchet MS"/>
              <a:cs typeface="Trebuchet MS"/>
            </a:endParaRPr>
          </a:p>
          <a:p>
            <a:pPr marL="12700" marR="991235">
              <a:lnSpc>
                <a:spcPts val="1350"/>
              </a:lnSpc>
              <a:spcBef>
                <a:spcPts val="85"/>
              </a:spcBef>
            </a:pP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10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meronym</a:t>
            </a:r>
            <a:r>
              <a:rPr sz="950" b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40" dirty="0">
                <a:latin typeface="Cambria"/>
                <a:cs typeface="Cambria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85" dirty="0">
                <a:latin typeface="Trebuchet MS"/>
                <a:cs typeface="Trebuchet MS"/>
              </a:rPr>
              <a:t>it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denotes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part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950" spc="-25" dirty="0">
                <a:latin typeface="Trebuchet MS"/>
                <a:cs typeface="Trebuchet MS"/>
              </a:rPr>
              <a:t>.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inverse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holonymy</a:t>
            </a:r>
            <a:r>
              <a:rPr sz="950" spc="-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651063" y="1745716"/>
          <a:ext cx="1300480" cy="88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370"/>
                <a:gridCol w="626110"/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meronym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holonym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porch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house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wheel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25" dirty="0">
                          <a:latin typeface="Trebuchet MS"/>
                          <a:cs typeface="Trebuchet MS"/>
                        </a:rPr>
                        <a:t>car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25" dirty="0">
                          <a:latin typeface="Trebuchet MS"/>
                          <a:cs typeface="Trebuchet MS"/>
                        </a:rPr>
                        <a:t>leg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chair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20" dirty="0">
                          <a:latin typeface="Trebuchet MS"/>
                          <a:cs typeface="Trebuchet MS"/>
                        </a:rPr>
                        <a:t>nose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20" dirty="0">
                          <a:latin typeface="Trebuchet MS"/>
                          <a:cs typeface="Trebuchet MS"/>
                        </a:rPr>
                        <a:t>face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17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39672" y="957732"/>
            <a:ext cx="2129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Lexical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WordNet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8316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68349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478381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717773"/>
            <a:ext cx="3554729" cy="8661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10" dirty="0">
                <a:latin typeface="Trebuchet MS"/>
                <a:cs typeface="Trebuchet MS"/>
              </a:rPr>
              <a:t>https://wordnet.princeton.edu/wordnet/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hierarchically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organized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lexical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database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machine-readable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thesaurus,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aspects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dictionary </a:t>
            </a:r>
            <a:r>
              <a:rPr sz="950" dirty="0">
                <a:latin typeface="Trebuchet MS"/>
                <a:cs typeface="Trebuchet MS"/>
              </a:rPr>
              <a:t>Versions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other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languages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under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development</a:t>
            </a:r>
            <a:endParaRPr sz="9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7639" y="1707774"/>
          <a:ext cx="1732280" cy="9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785"/>
                <a:gridCol w="785495"/>
              </a:tblGrid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part</a:t>
                      </a:r>
                      <a:r>
                        <a:rPr sz="95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95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speech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no.</a:t>
                      </a:r>
                      <a:r>
                        <a:rPr sz="9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synsets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20" dirty="0">
                          <a:latin typeface="Trebuchet MS"/>
                          <a:cs typeface="Trebuchet MS"/>
                        </a:rPr>
                        <a:t>noun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82,115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20" dirty="0">
                          <a:latin typeface="Trebuchet MS"/>
                          <a:cs typeface="Trebuchet MS"/>
                        </a:rPr>
                        <a:t>verb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13,767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adjective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18,156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</a:tr>
              <a:tr h="1949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adverb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3,621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2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Lexical</a:t>
            </a:r>
            <a:r>
              <a:rPr spc="125" dirty="0"/>
              <a:t> </a:t>
            </a:r>
            <a:r>
              <a:rPr spc="-10" dirty="0"/>
              <a:t>Semantics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51472"/>
            <a:ext cx="4483735" cy="774700"/>
            <a:chOff x="87743" y="551472"/>
            <a:chExt cx="4483735" cy="774700"/>
          </a:xfrm>
        </p:grpSpPr>
        <p:sp>
          <p:nvSpPr>
            <p:cNvPr id="4" name="object 4"/>
            <p:cNvSpPr/>
            <p:nvPr/>
          </p:nvSpPr>
          <p:spPr>
            <a:xfrm>
              <a:off x="87743" y="55147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2449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2425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1155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95718"/>
              <a:ext cx="50749" cy="6285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768769"/>
              <a:ext cx="4432935" cy="506730"/>
            </a:xfrm>
            <a:custGeom>
              <a:avLst/>
              <a:gdLst/>
              <a:ahLst/>
              <a:cxnLst/>
              <a:rect l="l" t="t" r="r" b="b"/>
              <a:pathLst>
                <a:path w="4432935" h="506730">
                  <a:moveTo>
                    <a:pt x="4432566" y="0"/>
                  </a:moveTo>
                  <a:lnTo>
                    <a:pt x="0" y="0"/>
                  </a:lnTo>
                  <a:lnTo>
                    <a:pt x="0" y="455485"/>
                  </a:lnTo>
                  <a:lnTo>
                    <a:pt x="4008" y="475210"/>
                  </a:lnTo>
                  <a:lnTo>
                    <a:pt x="14922" y="491363"/>
                  </a:lnTo>
                  <a:lnTo>
                    <a:pt x="31075" y="502277"/>
                  </a:lnTo>
                  <a:lnTo>
                    <a:pt x="50800" y="506285"/>
                  </a:lnTo>
                  <a:lnTo>
                    <a:pt x="4381766" y="506285"/>
                  </a:lnTo>
                  <a:lnTo>
                    <a:pt x="4401491" y="502277"/>
                  </a:lnTo>
                  <a:lnTo>
                    <a:pt x="4417644" y="491363"/>
                  </a:lnTo>
                  <a:lnTo>
                    <a:pt x="4428558" y="475210"/>
                  </a:lnTo>
                  <a:lnTo>
                    <a:pt x="4432566" y="4554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33806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6094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211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084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95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26984"/>
            <a:ext cx="4483735" cy="455295"/>
            <a:chOff x="87743" y="1426984"/>
            <a:chExt cx="4483735" cy="455295"/>
          </a:xfrm>
        </p:grpSpPr>
        <p:sp>
          <p:nvSpPr>
            <p:cNvPr id="15" name="object 15"/>
            <p:cNvSpPr/>
            <p:nvPr/>
          </p:nvSpPr>
          <p:spPr>
            <a:xfrm>
              <a:off x="87743" y="142698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780362"/>
              <a:ext cx="101599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1767662"/>
              <a:ext cx="4381715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77543"/>
              <a:ext cx="50749" cy="3028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1471396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515630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4">
                  <a:moveTo>
                    <a:pt x="0" y="2837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02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902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775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7743" y="1983092"/>
            <a:ext cx="4483735" cy="1212215"/>
            <a:chOff x="87743" y="1983092"/>
            <a:chExt cx="4483735" cy="1212215"/>
          </a:xfrm>
        </p:grpSpPr>
        <p:sp>
          <p:nvSpPr>
            <p:cNvPr id="25" name="object 25"/>
            <p:cNvSpPr/>
            <p:nvPr/>
          </p:nvSpPr>
          <p:spPr>
            <a:xfrm>
              <a:off x="87743" y="198309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46757"/>
              <a:ext cx="4432566" cy="5060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3093643"/>
              <a:ext cx="101599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3080943"/>
              <a:ext cx="4381715" cy="114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027326"/>
              <a:ext cx="50749" cy="106631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743" y="2191029"/>
              <a:ext cx="4432935" cy="953769"/>
            </a:xfrm>
            <a:custGeom>
              <a:avLst/>
              <a:gdLst/>
              <a:ahLst/>
              <a:cxnLst/>
              <a:rect l="l" t="t" r="r" b="b"/>
              <a:pathLst>
                <a:path w="4432935" h="953769">
                  <a:moveTo>
                    <a:pt x="4432566" y="0"/>
                  </a:moveTo>
                  <a:lnTo>
                    <a:pt x="0" y="0"/>
                  </a:lnTo>
                  <a:lnTo>
                    <a:pt x="0" y="902614"/>
                  </a:lnTo>
                  <a:lnTo>
                    <a:pt x="4008" y="922339"/>
                  </a:lnTo>
                  <a:lnTo>
                    <a:pt x="14922" y="938491"/>
                  </a:lnTo>
                  <a:lnTo>
                    <a:pt x="31075" y="949405"/>
                  </a:lnTo>
                  <a:lnTo>
                    <a:pt x="50800" y="953414"/>
                  </a:lnTo>
                  <a:lnTo>
                    <a:pt x="4381766" y="953414"/>
                  </a:lnTo>
                  <a:lnTo>
                    <a:pt x="4401491" y="949405"/>
                  </a:lnTo>
                  <a:lnTo>
                    <a:pt x="4417644" y="938491"/>
                  </a:lnTo>
                  <a:lnTo>
                    <a:pt x="4428558" y="922339"/>
                  </a:lnTo>
                  <a:lnTo>
                    <a:pt x="4432566" y="9026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065426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527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0400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0273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622880"/>
              <a:ext cx="64757" cy="647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3004985"/>
              <a:ext cx="64757" cy="6475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5844" y="477670"/>
            <a:ext cx="4342765" cy="26327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Definition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0"/>
              </a:spcBef>
            </a:pPr>
            <a:r>
              <a:rPr sz="950" b="1" dirty="0">
                <a:latin typeface="Trebuchet MS"/>
                <a:cs typeface="Trebuchet MS"/>
              </a:rPr>
              <a:t>Lexical</a:t>
            </a:r>
            <a:r>
              <a:rPr sz="950" b="1" spc="9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semantics</a:t>
            </a:r>
            <a:r>
              <a:rPr sz="950" b="1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concerned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systematic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related </a:t>
            </a:r>
            <a:r>
              <a:rPr sz="950" dirty="0">
                <a:latin typeface="Trebuchet MS"/>
                <a:cs typeface="Trebuchet MS"/>
              </a:rPr>
              <a:t>connections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among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lexical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items,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internal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meaning-related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structure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0" dirty="0">
                <a:latin typeface="Trebuchet MS"/>
                <a:cs typeface="Trebuchet MS"/>
              </a:rPr>
              <a:t>individual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items.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identify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semantics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lexical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items, </a:t>
            </a:r>
            <a:r>
              <a:rPr sz="950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focus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b="1" spc="-10" dirty="0">
                <a:latin typeface="Trebuchet MS"/>
                <a:cs typeface="Trebuchet MS"/>
              </a:rPr>
              <a:t>lexeme</a:t>
            </a:r>
            <a:r>
              <a:rPr sz="950" spc="-10" dirty="0">
                <a:latin typeface="Trebuchet MS"/>
                <a:cs typeface="Trebuchet MS"/>
              </a:rPr>
              <a:t>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individual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entry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lexicon.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lexeme?</a:t>
            </a:r>
            <a:endParaRPr sz="1100">
              <a:latin typeface="Cambria"/>
              <a:cs typeface="Cambria"/>
            </a:endParaRPr>
          </a:p>
          <a:p>
            <a:pPr marL="12700" marR="247015">
              <a:lnSpc>
                <a:spcPct val="118900"/>
              </a:lnSpc>
              <a:spcBef>
                <a:spcPts val="135"/>
              </a:spcBef>
            </a:pPr>
            <a:r>
              <a:rPr sz="950" b="1" dirty="0">
                <a:latin typeface="Trebuchet MS"/>
                <a:cs typeface="Trebuchet MS"/>
              </a:rPr>
              <a:t>Lexeme</a:t>
            </a:r>
            <a:r>
              <a:rPr sz="950" b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thought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as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pairing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particular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and </a:t>
            </a:r>
            <a:r>
              <a:rPr sz="950" dirty="0">
                <a:latin typeface="Trebuchet MS"/>
                <a:cs typeface="Trebuchet MS"/>
              </a:rPr>
              <a:t>phonological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form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some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sort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symbolic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representation.</a:t>
            </a:r>
            <a:endParaRPr sz="950">
              <a:latin typeface="Trebuchet MS"/>
              <a:cs typeface="Trebuchet MS"/>
            </a:endParaRPr>
          </a:p>
          <a:p>
            <a:pPr marL="289560" marR="158115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form,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phonological</a:t>
            </a:r>
            <a:r>
              <a:rPr sz="950" spc="-10" dirty="0">
                <a:latin typeface="Trebuchet MS"/>
                <a:cs typeface="Trebuchet MS"/>
              </a:rPr>
              <a:t> form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refer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appropriate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 </a:t>
            </a:r>
            <a:r>
              <a:rPr sz="950" dirty="0">
                <a:latin typeface="Trebuchet MS"/>
                <a:cs typeface="Trebuchet MS"/>
              </a:rPr>
              <a:t>part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lexeme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70" dirty="0">
                <a:latin typeface="Trebuchet MS"/>
                <a:cs typeface="Trebuchet MS"/>
              </a:rPr>
              <a:t>Sense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refers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lexeme’s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counterpart.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Synsets in </a:t>
            </a:r>
            <a:r>
              <a:rPr spc="-45" dirty="0"/>
              <a:t>WordNet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6846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37966"/>
            <a:ext cx="4065270" cy="6178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b="1" spc="10" dirty="0">
                <a:latin typeface="Trebuchet MS"/>
                <a:cs typeface="Trebuchet MS"/>
              </a:rPr>
              <a:t>synset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synonyms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representing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sense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Example: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chump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as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‘a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person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gullible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easy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to </a:t>
            </a:r>
            <a:r>
              <a:rPr sz="950" dirty="0">
                <a:latin typeface="Trebuchet MS"/>
                <a:cs typeface="Trebuchet MS"/>
              </a:rPr>
              <a:t>take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advantage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of’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7849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307" y="1687512"/>
            <a:ext cx="3528059" cy="266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2157780"/>
            <a:ext cx="64757" cy="647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027270"/>
            <a:ext cx="3344545" cy="445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55" dirty="0">
                <a:latin typeface="Trebuchet MS"/>
                <a:cs typeface="Trebuchet MS"/>
              </a:rPr>
              <a:t>Each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these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senses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share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gloss.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WordNet,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chump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-10" dirty="0">
                <a:latin typeface="Trebuchet MS"/>
                <a:cs typeface="Trebuchet MS"/>
              </a:rPr>
              <a:t> list.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367813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3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27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lemma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vs.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synsets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843" y="687730"/>
            <a:ext cx="2987039" cy="22174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4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91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All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relations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833" y="587260"/>
            <a:ext cx="3128010" cy="244982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5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14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noun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verb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relations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78" y="732650"/>
            <a:ext cx="4057649" cy="12039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538" y="2386279"/>
            <a:ext cx="4076700" cy="61341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6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564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WordNet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Hierarchies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994" y="515391"/>
            <a:ext cx="3332479" cy="154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901" y="2358491"/>
            <a:ext cx="2153919" cy="84835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7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Word</a:t>
            </a:r>
            <a:r>
              <a:rPr dirty="0"/>
              <a:t> </a:t>
            </a:r>
            <a:r>
              <a:rPr spc="-10" dirty="0"/>
              <a:t>Similarity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4361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631556"/>
            <a:ext cx="3089275" cy="2299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10" dirty="0">
                <a:latin typeface="Trebuchet MS"/>
                <a:cs typeface="Trebuchet MS"/>
              </a:rPr>
              <a:t>Synonymy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binary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relation</a:t>
            </a:r>
            <a:endParaRPr sz="950" dirty="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-45" dirty="0">
                <a:latin typeface="Trebuchet MS"/>
                <a:cs typeface="Trebuchet MS"/>
              </a:rPr>
              <a:t>Two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either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synonymous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not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want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looser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metric</a:t>
            </a:r>
            <a:endParaRPr sz="950" dirty="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Word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similarity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or</a:t>
            </a:r>
            <a:endParaRPr sz="900" dirty="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Word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distance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Trebuchet MS"/>
                <a:cs typeface="Trebuchet MS"/>
              </a:rPr>
              <a:t>Two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endParaRPr sz="950" dirty="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-55" dirty="0">
                <a:latin typeface="Trebuchet MS"/>
                <a:cs typeface="Trebuchet MS"/>
              </a:rPr>
              <a:t>If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share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more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features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meaning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Trebuchet MS"/>
                <a:cs typeface="Trebuchet MS"/>
              </a:rPr>
              <a:t>Actually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really </a:t>
            </a:r>
            <a:r>
              <a:rPr sz="950" dirty="0">
                <a:latin typeface="Trebuchet MS"/>
                <a:cs typeface="Trebuchet MS"/>
              </a:rPr>
              <a:t>relations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senses</a:t>
            </a:r>
            <a:r>
              <a:rPr sz="950" spc="35" dirty="0">
                <a:latin typeface="Trebuchet MS"/>
                <a:cs typeface="Trebuchet MS"/>
              </a:rPr>
              <a:t>:</a:t>
            </a:r>
            <a:endParaRPr sz="950" dirty="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Instead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saying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“bank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like</a:t>
            </a:r>
            <a:r>
              <a:rPr sz="900" spc="-10" dirty="0">
                <a:latin typeface="Trebuchet MS"/>
                <a:cs typeface="Trebuchet MS"/>
              </a:rPr>
              <a:t> fund”</a:t>
            </a:r>
            <a:endParaRPr sz="900" dirty="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We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say</a:t>
            </a:r>
            <a:endParaRPr sz="900" dirty="0">
              <a:latin typeface="Trebuchet MS"/>
              <a:cs typeface="Trebuchet MS"/>
            </a:endParaRPr>
          </a:p>
          <a:p>
            <a:pPr marL="449580">
              <a:lnSpc>
                <a:spcPct val="100000"/>
              </a:lnSpc>
              <a:spcBef>
                <a:spcPts val="31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</a:t>
            </a:r>
            <a:r>
              <a:rPr sz="900" spc="55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latin typeface="Trebuchet MS"/>
                <a:cs typeface="Trebuchet MS"/>
              </a:rPr>
              <a:t>Bank</a:t>
            </a:r>
            <a:r>
              <a:rPr sz="1050" baseline="27777" dirty="0">
                <a:latin typeface="Cambria"/>
                <a:cs typeface="Cambria"/>
              </a:rPr>
              <a:t>1</a:t>
            </a:r>
            <a:r>
              <a:rPr sz="1050" spc="195" baseline="27777" dirty="0">
                <a:latin typeface="Cambria"/>
                <a:cs typeface="Cambria"/>
              </a:rPr>
              <a:t> </a:t>
            </a:r>
            <a:r>
              <a:rPr sz="800" dirty="0">
                <a:latin typeface="Trebuchet MS"/>
                <a:cs typeface="Trebuchet MS"/>
              </a:rPr>
              <a:t>is</a:t>
            </a:r>
            <a:r>
              <a:rPr sz="800" spc="-10" dirty="0">
                <a:latin typeface="Trebuchet MS"/>
                <a:cs typeface="Trebuchet MS"/>
              </a:rPr>
              <a:t> similar </a:t>
            </a:r>
            <a:r>
              <a:rPr sz="800" spc="-30" dirty="0">
                <a:latin typeface="Trebuchet MS"/>
                <a:cs typeface="Trebuchet MS"/>
              </a:rPr>
              <a:t>to</a:t>
            </a:r>
            <a:r>
              <a:rPr sz="800" spc="-10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fund</a:t>
            </a:r>
            <a:r>
              <a:rPr sz="1050" spc="-30" baseline="27777" dirty="0">
                <a:latin typeface="Cambria"/>
                <a:cs typeface="Cambria"/>
              </a:rPr>
              <a:t>3</a:t>
            </a:r>
            <a:endParaRPr sz="1050" baseline="27777" dirty="0">
              <a:latin typeface="Cambria"/>
              <a:cs typeface="Cambria"/>
            </a:endParaRPr>
          </a:p>
          <a:p>
            <a:pPr marL="449580">
              <a:lnSpc>
                <a:spcPct val="100000"/>
              </a:lnSpc>
              <a:spcBef>
                <a:spcPts val="13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</a:t>
            </a:r>
            <a:r>
              <a:rPr sz="900" spc="55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latin typeface="Trebuchet MS"/>
                <a:cs typeface="Trebuchet MS"/>
              </a:rPr>
              <a:t>Bank</a:t>
            </a:r>
            <a:r>
              <a:rPr sz="1050" baseline="27777" dirty="0">
                <a:latin typeface="Cambria"/>
                <a:cs typeface="Cambria"/>
              </a:rPr>
              <a:t>2</a:t>
            </a:r>
            <a:r>
              <a:rPr sz="1050" spc="195" baseline="27777" dirty="0">
                <a:latin typeface="Cambria"/>
                <a:cs typeface="Cambria"/>
              </a:rPr>
              <a:t> </a:t>
            </a:r>
            <a:r>
              <a:rPr sz="800" dirty="0">
                <a:latin typeface="Trebuchet MS"/>
                <a:cs typeface="Trebuchet MS"/>
              </a:rPr>
              <a:t>is</a:t>
            </a:r>
            <a:r>
              <a:rPr sz="800" spc="-10" dirty="0">
                <a:latin typeface="Trebuchet MS"/>
                <a:cs typeface="Trebuchet MS"/>
              </a:rPr>
              <a:t> similar </a:t>
            </a:r>
            <a:r>
              <a:rPr sz="800" spc="-30" dirty="0">
                <a:latin typeface="Trebuchet MS"/>
                <a:cs typeface="Trebuchet MS"/>
              </a:rPr>
              <a:t>to</a:t>
            </a:r>
            <a:r>
              <a:rPr sz="800" spc="-10" dirty="0">
                <a:latin typeface="Trebuchet MS"/>
                <a:cs typeface="Trebuchet MS"/>
              </a:rPr>
              <a:t> slope</a:t>
            </a:r>
            <a:r>
              <a:rPr sz="1050" spc="-15" baseline="27777" dirty="0">
                <a:latin typeface="Cambria"/>
                <a:cs typeface="Cambria"/>
              </a:rPr>
              <a:t>5</a:t>
            </a:r>
            <a:endParaRPr sz="1050" baseline="27777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will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compute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both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senses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110538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29295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96224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826219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8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Two</a:t>
            </a:r>
            <a:r>
              <a:rPr spc="45" dirty="0"/>
              <a:t> </a:t>
            </a:r>
            <a:r>
              <a:rPr dirty="0"/>
              <a:t>classes</a:t>
            </a:r>
            <a:r>
              <a:rPr spc="4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spc="-20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04455"/>
            <a:ext cx="4483735" cy="454659"/>
            <a:chOff x="87743" y="1204455"/>
            <a:chExt cx="4483735" cy="454659"/>
          </a:xfrm>
        </p:grpSpPr>
        <p:sp>
          <p:nvSpPr>
            <p:cNvPr id="4" name="object 4"/>
            <p:cNvSpPr/>
            <p:nvPr/>
          </p:nvSpPr>
          <p:spPr>
            <a:xfrm>
              <a:off x="87743" y="12044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746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726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456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8689"/>
              <a:ext cx="50749" cy="3085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173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6776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4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13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86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59991"/>
            <a:ext cx="4483735" cy="455930"/>
            <a:chOff x="87743" y="1759991"/>
            <a:chExt cx="4483735" cy="455930"/>
          </a:xfrm>
        </p:grpSpPr>
        <p:sp>
          <p:nvSpPr>
            <p:cNvPr id="15" name="object 15"/>
            <p:cNvSpPr/>
            <p:nvPr/>
          </p:nvSpPr>
          <p:spPr>
            <a:xfrm>
              <a:off x="87743" y="175999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3300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11418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10148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04225"/>
              <a:ext cx="50749" cy="3099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77288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42325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296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169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042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132997"/>
            <a:ext cx="3947160" cy="9994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algorithms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70" dirty="0">
                <a:latin typeface="Trebuchet MS"/>
                <a:cs typeface="Trebuchet MS"/>
              </a:rPr>
              <a:t>By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comparing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based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distributional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corpora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Thesaurus-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based</a:t>
            </a:r>
            <a:r>
              <a:rPr sz="1100" i="1" spc="6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algorithms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dirty="0">
                <a:latin typeface="Trebuchet MS"/>
                <a:cs typeface="Trebuchet MS"/>
              </a:rPr>
              <a:t> on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whether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“nearby”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WordNet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53082" y="3339672"/>
            <a:ext cx="90233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Lexical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-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WordNet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9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Thesaurus-</a:t>
            </a:r>
            <a:r>
              <a:rPr dirty="0"/>
              <a:t>based</a:t>
            </a:r>
            <a:r>
              <a:rPr spc="25" dirty="0"/>
              <a:t> </a:t>
            </a:r>
            <a:r>
              <a:rPr spc="-60" dirty="0"/>
              <a:t>Word</a:t>
            </a:r>
            <a:r>
              <a:rPr spc="25" dirty="0"/>
              <a:t> </a:t>
            </a:r>
            <a:r>
              <a:rPr spc="-10" dirty="0"/>
              <a:t>Similarity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553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803476"/>
            <a:ext cx="2937510" cy="1870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anything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thesaurus: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-20" dirty="0">
                <a:latin typeface="Trebuchet MS"/>
                <a:cs typeface="Trebuchet MS"/>
              </a:rPr>
              <a:t>Meronymy,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hyponymy,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troponymy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Glosses</a:t>
            </a:r>
            <a:r>
              <a:rPr sz="900" spc="7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example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sentences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practice,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“thesaurus-</a:t>
            </a:r>
            <a:r>
              <a:rPr sz="950" dirty="0">
                <a:latin typeface="Trebuchet MS"/>
                <a:cs typeface="Trebuchet MS"/>
              </a:rPr>
              <a:t>based”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methods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usually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use: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is-a/subsumption/hypernymy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hierarchy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sometimes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glosses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too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vs.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relatedness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-10" dirty="0">
                <a:latin typeface="Trebuchet MS"/>
                <a:cs typeface="Trebuchet MS"/>
              </a:rPr>
              <a:t>Similar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near-</a:t>
            </a:r>
            <a:r>
              <a:rPr sz="900" spc="-10" dirty="0">
                <a:latin typeface="Trebuchet MS"/>
                <a:cs typeface="Trebuchet MS"/>
              </a:rPr>
              <a:t>synonyms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Related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could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30" dirty="0">
                <a:latin typeface="Trebuchet MS"/>
                <a:cs typeface="Trebuchet MS"/>
              </a:rPr>
              <a:t> related </a:t>
            </a:r>
            <a:r>
              <a:rPr sz="900" dirty="0">
                <a:latin typeface="Trebuchet MS"/>
                <a:cs typeface="Trebuchet MS"/>
              </a:rPr>
              <a:t>any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way</a:t>
            </a:r>
            <a:endParaRPr sz="900">
              <a:latin typeface="Trebuchet MS"/>
              <a:cs typeface="Trebuchet MS"/>
            </a:endParaRPr>
          </a:p>
          <a:p>
            <a:pPr marL="449580">
              <a:lnSpc>
                <a:spcPct val="100000"/>
              </a:lnSpc>
              <a:spcBef>
                <a:spcPts val="31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-45" dirty="0">
                <a:latin typeface="Trebuchet MS"/>
                <a:cs typeface="Trebuchet MS"/>
              </a:rPr>
              <a:t>car,</a:t>
            </a:r>
            <a:r>
              <a:rPr sz="800" spc="-10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gasoline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: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related,</a:t>
            </a:r>
            <a:r>
              <a:rPr sz="800" spc="-10" dirty="0">
                <a:latin typeface="Trebuchet MS"/>
                <a:cs typeface="Trebuchet MS"/>
              </a:rPr>
              <a:t> </a:t>
            </a:r>
            <a:r>
              <a:rPr sz="800" spc="-40" dirty="0">
                <a:latin typeface="Trebuchet MS"/>
                <a:cs typeface="Trebuchet MS"/>
              </a:rPr>
              <a:t>but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nor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similar</a:t>
            </a:r>
            <a:endParaRPr sz="800">
              <a:latin typeface="Trebuchet MS"/>
              <a:cs typeface="Trebuchet MS"/>
            </a:endParaRPr>
          </a:p>
          <a:p>
            <a:pPr marL="449580">
              <a:lnSpc>
                <a:spcPct val="100000"/>
              </a:lnSpc>
              <a:spcBef>
                <a:spcPts val="135"/>
              </a:spcBef>
            </a:pPr>
            <a:r>
              <a:rPr sz="900" spc="3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F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-45" dirty="0">
                <a:latin typeface="Trebuchet MS"/>
                <a:cs typeface="Trebuchet MS"/>
              </a:rPr>
              <a:t>car,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bicycle: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similar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3428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953044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Path-</a:t>
            </a:r>
            <a:r>
              <a:rPr dirty="0"/>
              <a:t>based</a:t>
            </a:r>
            <a:r>
              <a:rPr spc="-15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90409"/>
            <a:ext cx="4483735" cy="1296670"/>
            <a:chOff x="87743" y="1090409"/>
            <a:chExt cx="4483735" cy="1296670"/>
          </a:xfrm>
        </p:grpSpPr>
        <p:sp>
          <p:nvSpPr>
            <p:cNvPr id="4" name="object 4"/>
            <p:cNvSpPr/>
            <p:nvPr/>
          </p:nvSpPr>
          <p:spPr>
            <a:xfrm>
              <a:off x="87743" y="109040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5407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852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725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34643"/>
              <a:ext cx="50749" cy="11506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98346"/>
              <a:ext cx="4432935" cy="1038225"/>
            </a:xfrm>
            <a:custGeom>
              <a:avLst/>
              <a:gdLst/>
              <a:ahLst/>
              <a:cxnLst/>
              <a:rect l="l" t="t" r="r" b="b"/>
              <a:pathLst>
                <a:path w="4432935" h="1038225">
                  <a:moveTo>
                    <a:pt x="4432566" y="0"/>
                  </a:moveTo>
                  <a:lnTo>
                    <a:pt x="0" y="0"/>
                  </a:lnTo>
                  <a:lnTo>
                    <a:pt x="0" y="986904"/>
                  </a:lnTo>
                  <a:lnTo>
                    <a:pt x="4008" y="1006628"/>
                  </a:lnTo>
                  <a:lnTo>
                    <a:pt x="14922" y="1022781"/>
                  </a:lnTo>
                  <a:lnTo>
                    <a:pt x="31075" y="1033695"/>
                  </a:lnTo>
                  <a:lnTo>
                    <a:pt x="50800" y="1037704"/>
                  </a:lnTo>
                  <a:lnTo>
                    <a:pt x="4381766" y="1037704"/>
                  </a:lnTo>
                  <a:lnTo>
                    <a:pt x="4401491" y="1033695"/>
                  </a:lnTo>
                  <a:lnTo>
                    <a:pt x="4417644" y="1022781"/>
                  </a:lnTo>
                  <a:lnTo>
                    <a:pt x="4428558" y="1006628"/>
                  </a:lnTo>
                  <a:lnTo>
                    <a:pt x="4432566" y="9869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72730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600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473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346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807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811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3144" y="1026162"/>
            <a:ext cx="4277995" cy="8121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4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950" dirty="0">
                <a:latin typeface="Trebuchet MS"/>
                <a:cs typeface="Trebuchet MS"/>
              </a:rPr>
              <a:t>Two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similar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nearby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hypernym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  <a:p>
            <a:pPr marL="302260" marR="43180">
              <a:lnSpc>
                <a:spcPct val="102699"/>
              </a:lnSpc>
              <a:spcBef>
                <a:spcPts val="325"/>
              </a:spcBef>
            </a:pPr>
            <a:r>
              <a:rPr sz="1100" i="1" spc="-25" dirty="0">
                <a:latin typeface="Cambria"/>
                <a:cs typeface="Cambria"/>
              </a:rPr>
              <a:t>pathlen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c</a:t>
            </a:r>
            <a:r>
              <a:rPr sz="1200" spc="-37" baseline="-10416" dirty="0">
                <a:latin typeface="Cambria"/>
                <a:cs typeface="Cambria"/>
              </a:rPr>
              <a:t>1</a:t>
            </a:r>
            <a:r>
              <a:rPr sz="1100" i="1" spc="-25" dirty="0">
                <a:latin typeface="Arial"/>
                <a:cs typeface="Arial"/>
              </a:rPr>
              <a:t>,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=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number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edges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shortest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path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(in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hypernym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graph)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950" spc="60" dirty="0">
                <a:latin typeface="Trebuchet MS"/>
                <a:cs typeface="Trebuchet MS"/>
              </a:rPr>
              <a:t>senses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200" spc="247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and </a:t>
            </a:r>
            <a:r>
              <a:rPr sz="1100" i="1" spc="-25" dirty="0">
                <a:latin typeface="Cambria"/>
                <a:cs typeface="Cambria"/>
              </a:rPr>
              <a:t>c</a:t>
            </a:r>
            <a:r>
              <a:rPr sz="1200" spc="-37" baseline="-10416" dirty="0">
                <a:latin typeface="Cambria"/>
                <a:cs typeface="Cambria"/>
              </a:rPr>
              <a:t>2</a:t>
            </a:r>
            <a:endParaRPr sz="1200" baseline="-10416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597" y="1940217"/>
            <a:ext cx="1821814" cy="64769"/>
            <a:chOff x="281597" y="1940217"/>
            <a:chExt cx="1821814" cy="6476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40217"/>
              <a:ext cx="64757" cy="6475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73568" y="1971903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322" y="0"/>
                  </a:lnTo>
                </a:path>
              </a:pathLst>
            </a:custGeom>
            <a:ln w="7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7532" y="1856270"/>
            <a:ext cx="1085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mbria"/>
                <a:cs typeface="Cambria"/>
              </a:rPr>
              <a:t>sim</a:t>
            </a:r>
            <a:r>
              <a:rPr sz="1200" i="1" spc="-30" baseline="-10416" dirty="0">
                <a:latin typeface="Cambria"/>
                <a:cs typeface="Cambria"/>
              </a:rPr>
              <a:t>path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1</a:t>
            </a:r>
            <a:r>
              <a:rPr sz="1100" i="1" spc="-20" dirty="0">
                <a:latin typeface="Arial"/>
                <a:cs typeface="Arial"/>
              </a:rPr>
              <a:t>,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200" spc="-75" baseline="-27777" dirty="0">
                <a:latin typeface="Cambria"/>
                <a:cs typeface="Cambria"/>
              </a:rPr>
              <a:t>1</a:t>
            </a:r>
            <a:endParaRPr sz="1200" baseline="-27777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6077" y="1838998"/>
            <a:ext cx="7512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2545" algn="ctr">
              <a:lnSpc>
                <a:spcPts val="9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algn="ctr">
              <a:lnSpc>
                <a:spcPts val="900"/>
              </a:lnSpc>
            </a:pPr>
            <a:r>
              <a:rPr sz="800" spc="-10" dirty="0">
                <a:latin typeface="Tahoma"/>
                <a:cs typeface="Tahoma"/>
              </a:rPr>
              <a:t>+</a:t>
            </a:r>
            <a:r>
              <a:rPr sz="800" i="1" spc="-10" dirty="0">
                <a:latin typeface="Cambria"/>
                <a:cs typeface="Cambria"/>
              </a:rPr>
              <a:t>pathlen</a:t>
            </a:r>
            <a:r>
              <a:rPr sz="800" spc="-10" dirty="0">
                <a:latin typeface="Tahoma"/>
                <a:cs typeface="Tahoma"/>
              </a:rPr>
              <a:t>(</a:t>
            </a:r>
            <a:r>
              <a:rPr sz="800" i="1" spc="-10" dirty="0">
                <a:latin typeface="Cambria"/>
                <a:cs typeface="Cambria"/>
              </a:rPr>
              <a:t>c</a:t>
            </a:r>
            <a:r>
              <a:rPr sz="900" spc="-15" baseline="-9259" dirty="0">
                <a:latin typeface="Cambria"/>
                <a:cs typeface="Cambria"/>
              </a:rPr>
              <a:t>1</a:t>
            </a:r>
            <a:r>
              <a:rPr sz="800" i="1" spc="-10" dirty="0">
                <a:latin typeface="Arial"/>
                <a:cs typeface="Arial"/>
              </a:rPr>
              <a:t>,</a:t>
            </a:r>
            <a:r>
              <a:rPr sz="800" i="1" spc="-10" dirty="0">
                <a:latin typeface="Cambria"/>
                <a:cs typeface="Cambria"/>
              </a:rPr>
              <a:t>c</a:t>
            </a:r>
            <a:r>
              <a:rPr sz="900" spc="-15" baseline="-9259" dirty="0">
                <a:latin typeface="Cambria"/>
                <a:cs typeface="Cambria"/>
              </a:rPr>
              <a:t>2</a:t>
            </a:r>
            <a:r>
              <a:rPr sz="800" spc="-1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597" y="2171992"/>
            <a:ext cx="64757" cy="6475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77532" y="2115070"/>
            <a:ext cx="2939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44" baseline="10101" dirty="0">
                <a:latin typeface="Cambria"/>
                <a:cs typeface="Cambria"/>
              </a:rPr>
              <a:t>sim</a:t>
            </a:r>
            <a:r>
              <a:rPr sz="1650" spc="-44" baseline="10101" dirty="0">
                <a:latin typeface="Lucida Sans Unicode"/>
                <a:cs typeface="Lucida Sans Unicode"/>
              </a:rPr>
              <a:t>(</a:t>
            </a:r>
            <a:r>
              <a:rPr sz="1650" i="1" spc="-44" baseline="10101" dirty="0">
                <a:latin typeface="Cambria"/>
                <a:cs typeface="Cambria"/>
              </a:rPr>
              <a:t>w</a:t>
            </a:r>
            <a:r>
              <a:rPr sz="1200" spc="-44" baseline="3472" dirty="0">
                <a:latin typeface="Cambria"/>
                <a:cs typeface="Cambria"/>
              </a:rPr>
              <a:t>1</a:t>
            </a:r>
            <a:r>
              <a:rPr sz="1650" i="1" spc="-44" baseline="10101" dirty="0">
                <a:latin typeface="Arial"/>
                <a:cs typeface="Arial"/>
              </a:rPr>
              <a:t>,</a:t>
            </a:r>
            <a:r>
              <a:rPr sz="1650" i="1" spc="-202" baseline="10101" dirty="0">
                <a:latin typeface="Arial"/>
                <a:cs typeface="Arial"/>
              </a:rPr>
              <a:t> </a:t>
            </a:r>
            <a:r>
              <a:rPr sz="1650" i="1" spc="-15" baseline="10101" dirty="0">
                <a:latin typeface="Cambria"/>
                <a:cs typeface="Cambria"/>
              </a:rPr>
              <a:t>w</a:t>
            </a:r>
            <a:r>
              <a:rPr sz="1200" spc="-15" baseline="3472" dirty="0">
                <a:latin typeface="Cambria"/>
                <a:cs typeface="Cambria"/>
              </a:rPr>
              <a:t>2</a:t>
            </a:r>
            <a:r>
              <a:rPr sz="1650" spc="-15" baseline="10101" dirty="0">
                <a:latin typeface="Lucida Sans Unicode"/>
                <a:cs typeface="Lucida Sans Unicode"/>
              </a:rPr>
              <a:t>)</a:t>
            </a:r>
            <a:r>
              <a:rPr sz="1650" spc="7" baseline="10101" dirty="0">
                <a:latin typeface="Lucida Sans Unicode"/>
                <a:cs typeface="Lucida Sans Unicode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=</a:t>
            </a:r>
            <a:r>
              <a:rPr sz="1650" spc="15" baseline="10101" dirty="0">
                <a:latin typeface="Lucida Sans Unicode"/>
                <a:cs typeface="Lucida Sans Unicode"/>
              </a:rPr>
              <a:t> </a:t>
            </a:r>
            <a:r>
              <a:rPr sz="1650" i="1" spc="-37" baseline="10101" dirty="0">
                <a:latin typeface="Cambria"/>
                <a:cs typeface="Cambria"/>
              </a:rPr>
              <a:t>max</a:t>
            </a:r>
            <a:r>
              <a:rPr sz="800" i="1" spc="-25" dirty="0">
                <a:latin typeface="Cambria"/>
                <a:cs typeface="Cambria"/>
              </a:rPr>
              <a:t>c</a:t>
            </a:r>
            <a:r>
              <a:rPr sz="900" spc="-37" baseline="-9259" dirty="0">
                <a:latin typeface="Cambria"/>
                <a:cs typeface="Cambria"/>
              </a:rPr>
              <a:t>1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senses</a:t>
            </a:r>
            <a:r>
              <a:rPr sz="800" spc="-25" dirty="0">
                <a:latin typeface="Tahoma"/>
                <a:cs typeface="Tahoma"/>
              </a:rPr>
              <a:t>(</a:t>
            </a:r>
            <a:r>
              <a:rPr sz="800" i="1" spc="-25" dirty="0">
                <a:latin typeface="Cambria"/>
                <a:cs typeface="Cambria"/>
              </a:rPr>
              <a:t>w</a:t>
            </a:r>
            <a:r>
              <a:rPr sz="900" spc="-37" baseline="-9259" dirty="0">
                <a:latin typeface="Cambria"/>
                <a:cs typeface="Cambria"/>
              </a:rPr>
              <a:t>1</a:t>
            </a:r>
            <a:r>
              <a:rPr sz="800" spc="-25" dirty="0">
                <a:latin typeface="Tahoma"/>
                <a:cs typeface="Tahoma"/>
              </a:rPr>
              <a:t>)</a:t>
            </a:r>
            <a:r>
              <a:rPr sz="800" i="1" spc="-25" dirty="0">
                <a:latin typeface="Arial"/>
                <a:cs typeface="Arial"/>
              </a:rPr>
              <a:t>,</a:t>
            </a:r>
            <a:r>
              <a:rPr sz="800" i="1" spc="-25" dirty="0">
                <a:latin typeface="Cambria"/>
                <a:cs typeface="Cambria"/>
              </a:rPr>
              <a:t>c</a:t>
            </a:r>
            <a:r>
              <a:rPr sz="900" spc="-37" baseline="-9259" dirty="0">
                <a:latin typeface="Cambria"/>
                <a:cs typeface="Cambria"/>
              </a:rPr>
              <a:t>2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senses</a:t>
            </a:r>
            <a:r>
              <a:rPr sz="800" spc="-25" dirty="0">
                <a:latin typeface="Tahoma"/>
                <a:cs typeface="Tahoma"/>
              </a:rPr>
              <a:t>(</a:t>
            </a:r>
            <a:r>
              <a:rPr sz="800" i="1" spc="-25" dirty="0">
                <a:latin typeface="Cambria"/>
                <a:cs typeface="Cambria"/>
              </a:rPr>
              <a:t>w</a:t>
            </a:r>
            <a:r>
              <a:rPr sz="900" spc="-37" baseline="-9259" dirty="0">
                <a:latin typeface="Cambria"/>
                <a:cs typeface="Cambria"/>
              </a:rPr>
              <a:t>2</a:t>
            </a:r>
            <a:r>
              <a:rPr sz="800" spc="-25" dirty="0">
                <a:latin typeface="Tahoma"/>
                <a:cs typeface="Tahoma"/>
              </a:rPr>
              <a:t>)</a:t>
            </a:r>
            <a:r>
              <a:rPr sz="1650" i="1" spc="-37" baseline="10101" dirty="0">
                <a:latin typeface="Cambria"/>
                <a:cs typeface="Cambria"/>
              </a:rPr>
              <a:t>sim</a:t>
            </a:r>
            <a:r>
              <a:rPr sz="1650" spc="-37" baseline="10101" dirty="0">
                <a:latin typeface="Lucida Sans Unicode"/>
                <a:cs typeface="Lucida Sans Unicode"/>
              </a:rPr>
              <a:t>(</a:t>
            </a:r>
            <a:r>
              <a:rPr sz="1650" i="1" spc="-37" baseline="10101" dirty="0">
                <a:latin typeface="Cambria"/>
                <a:cs typeface="Cambria"/>
              </a:rPr>
              <a:t>c</a:t>
            </a:r>
            <a:r>
              <a:rPr sz="1200" spc="-37" baseline="3472" dirty="0">
                <a:latin typeface="Cambria"/>
                <a:cs typeface="Cambria"/>
              </a:rPr>
              <a:t>1</a:t>
            </a:r>
            <a:r>
              <a:rPr sz="1650" i="1" spc="-37" baseline="10101" dirty="0">
                <a:latin typeface="Arial"/>
                <a:cs typeface="Arial"/>
              </a:rPr>
              <a:t>,</a:t>
            </a:r>
            <a:r>
              <a:rPr sz="1650" i="1" spc="-202" baseline="10101" dirty="0">
                <a:latin typeface="Arial"/>
                <a:cs typeface="Arial"/>
              </a:rPr>
              <a:t> </a:t>
            </a:r>
            <a:r>
              <a:rPr sz="1650" i="1" spc="-37" baseline="10101" dirty="0">
                <a:latin typeface="Cambria"/>
                <a:cs typeface="Cambria"/>
              </a:rPr>
              <a:t>c</a:t>
            </a:r>
            <a:r>
              <a:rPr sz="1200" spc="-37" baseline="3472" dirty="0">
                <a:latin typeface="Cambria"/>
                <a:cs typeface="Cambria"/>
              </a:rPr>
              <a:t>2</a:t>
            </a:r>
            <a:r>
              <a:rPr sz="1650" spc="-37" baseline="10101" dirty="0">
                <a:latin typeface="Lucida Sans Unicode"/>
                <a:cs typeface="Lucida Sans Unicode"/>
              </a:rPr>
              <a:t>)</a:t>
            </a:r>
            <a:endParaRPr sz="1650" baseline="10101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89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Shortest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hierarchy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913" y="898804"/>
            <a:ext cx="3265170" cy="2004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12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66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13" y="652386"/>
            <a:ext cx="4038600" cy="22504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3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Leacock-Chodorow</a:t>
            </a:r>
            <a:r>
              <a:rPr spc="160" dirty="0"/>
              <a:t> </a:t>
            </a:r>
            <a:r>
              <a:rPr dirty="0"/>
              <a:t>(L-C)</a:t>
            </a:r>
            <a:r>
              <a:rPr spc="160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9924"/>
            <a:ext cx="4483735" cy="822325"/>
            <a:chOff x="87743" y="819924"/>
            <a:chExt cx="4483735" cy="822325"/>
          </a:xfrm>
        </p:grpSpPr>
        <p:sp>
          <p:nvSpPr>
            <p:cNvPr id="4" name="object 4"/>
            <p:cNvSpPr/>
            <p:nvPr/>
          </p:nvSpPr>
          <p:spPr>
            <a:xfrm>
              <a:off x="87743" y="81992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293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4042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2772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64158"/>
              <a:ext cx="50749" cy="6762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7209"/>
              <a:ext cx="4432935" cy="554355"/>
            </a:xfrm>
            <a:custGeom>
              <a:avLst/>
              <a:gdLst/>
              <a:ahLst/>
              <a:cxnLst/>
              <a:rect l="l" t="t" r="r" b="b"/>
              <a:pathLst>
                <a:path w="4432935" h="554355">
                  <a:moveTo>
                    <a:pt x="4432566" y="0"/>
                  </a:moveTo>
                  <a:lnTo>
                    <a:pt x="0" y="0"/>
                  </a:lnTo>
                  <a:lnTo>
                    <a:pt x="0" y="503212"/>
                  </a:lnTo>
                  <a:lnTo>
                    <a:pt x="4008" y="522936"/>
                  </a:lnTo>
                  <a:lnTo>
                    <a:pt x="14922" y="539089"/>
                  </a:lnTo>
                  <a:lnTo>
                    <a:pt x="31075" y="550003"/>
                  </a:lnTo>
                  <a:lnTo>
                    <a:pt x="50800" y="554012"/>
                  </a:lnTo>
                  <a:lnTo>
                    <a:pt x="4381766" y="554012"/>
                  </a:lnTo>
                  <a:lnTo>
                    <a:pt x="4401491" y="550003"/>
                  </a:lnTo>
                  <a:lnTo>
                    <a:pt x="4417644" y="539089"/>
                  </a:lnTo>
                  <a:lnTo>
                    <a:pt x="4428558" y="522936"/>
                  </a:lnTo>
                  <a:lnTo>
                    <a:pt x="4432566" y="5032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02246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6572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9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68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641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43151"/>
            <a:ext cx="4483735" cy="1049655"/>
            <a:chOff x="87743" y="1743151"/>
            <a:chExt cx="4483735" cy="1049655"/>
          </a:xfrm>
        </p:grpSpPr>
        <p:sp>
          <p:nvSpPr>
            <p:cNvPr id="15" name="object 15"/>
            <p:cNvSpPr/>
            <p:nvPr/>
          </p:nvSpPr>
          <p:spPr>
            <a:xfrm>
              <a:off x="87743" y="174315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1616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69097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67827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787385"/>
              <a:ext cx="50749" cy="903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60448"/>
              <a:ext cx="4432935" cy="781685"/>
            </a:xfrm>
            <a:custGeom>
              <a:avLst/>
              <a:gdLst/>
              <a:ahLst/>
              <a:cxnLst/>
              <a:rect l="l" t="t" r="r" b="b"/>
              <a:pathLst>
                <a:path w="4432935" h="781685">
                  <a:moveTo>
                    <a:pt x="4432566" y="0"/>
                  </a:moveTo>
                  <a:lnTo>
                    <a:pt x="0" y="0"/>
                  </a:lnTo>
                  <a:lnTo>
                    <a:pt x="0" y="730529"/>
                  </a:lnTo>
                  <a:lnTo>
                    <a:pt x="4008" y="750254"/>
                  </a:lnTo>
                  <a:lnTo>
                    <a:pt x="14922" y="766406"/>
                  </a:lnTo>
                  <a:lnTo>
                    <a:pt x="31075" y="777320"/>
                  </a:lnTo>
                  <a:lnTo>
                    <a:pt x="50800" y="781329"/>
                  </a:lnTo>
                  <a:lnTo>
                    <a:pt x="4381766" y="781329"/>
                  </a:lnTo>
                  <a:lnTo>
                    <a:pt x="4401491" y="777320"/>
                  </a:lnTo>
                  <a:lnTo>
                    <a:pt x="4417644" y="766406"/>
                  </a:lnTo>
                  <a:lnTo>
                    <a:pt x="4428558" y="750254"/>
                  </a:lnTo>
                  <a:lnTo>
                    <a:pt x="4432566" y="7305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25472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h="884555">
                  <a:moveTo>
                    <a:pt x="0" y="884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12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000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873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010181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220214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430246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7744" y="800709"/>
            <a:ext cx="4077335" cy="1906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L-</a:t>
            </a:r>
            <a:r>
              <a:rPr sz="1100" i="1" spc="70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1253490" marR="716280" indent="-174625">
              <a:lnSpc>
                <a:spcPts val="2250"/>
              </a:lnSpc>
              <a:spcBef>
                <a:spcPts val="204"/>
              </a:spcBef>
            </a:pPr>
            <a:r>
              <a:rPr sz="1100" i="1" dirty="0">
                <a:latin typeface="Cambria"/>
                <a:cs typeface="Cambria"/>
              </a:rPr>
              <a:t>sim</a:t>
            </a:r>
            <a:r>
              <a:rPr sz="1200" i="1" baseline="-10416" dirty="0">
                <a:latin typeface="Cambria"/>
                <a:cs typeface="Cambria"/>
              </a:rPr>
              <a:t>LC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i="1" spc="-30" dirty="0">
                <a:latin typeface="Cambria"/>
                <a:cs typeface="Cambria"/>
              </a:rPr>
              <a:t>log</a:t>
            </a:r>
            <a:r>
              <a:rPr sz="1100" spc="-30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pathlen</a:t>
            </a:r>
            <a:r>
              <a:rPr sz="1100" spc="-30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c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i="1" spc="-30" dirty="0">
                <a:latin typeface="Arial"/>
                <a:cs typeface="Arial"/>
              </a:rPr>
              <a:t>,</a:t>
            </a:r>
            <a:r>
              <a:rPr sz="1100" i="1" spc="-1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200" spc="-15" baseline="-10416" dirty="0">
                <a:latin typeface="Cambria"/>
                <a:cs typeface="Cambria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i="1" spc="-10" dirty="0">
                <a:latin typeface="Arial"/>
                <a:cs typeface="Arial"/>
              </a:rPr>
              <a:t>/</a:t>
            </a:r>
            <a:r>
              <a:rPr sz="1100" spc="-10" dirty="0">
                <a:latin typeface="Cambria"/>
                <a:cs typeface="Cambria"/>
              </a:rPr>
              <a:t>2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-10" dirty="0">
                <a:latin typeface="Lucida Sans Unicode"/>
                <a:cs typeface="Lucida Sans Unicode"/>
              </a:rPr>
              <a:t>) </a:t>
            </a:r>
            <a:r>
              <a:rPr sz="1100" i="1" dirty="0">
                <a:latin typeface="Cambria"/>
                <a:cs typeface="Cambria"/>
              </a:rPr>
              <a:t>d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maximum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depth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hierarchy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245"/>
              </a:spcBef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Problems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FF0000"/>
                </a:solidFill>
                <a:latin typeface="Cambria"/>
                <a:cs typeface="Cambria"/>
              </a:rPr>
              <a:t>L-</a:t>
            </a:r>
            <a:r>
              <a:rPr sz="1100" i="1" spc="70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327660" marR="935355">
              <a:lnSpc>
                <a:spcPts val="1650"/>
              </a:lnSpc>
              <a:spcBef>
                <a:spcPts val="50"/>
              </a:spcBef>
            </a:pPr>
            <a:r>
              <a:rPr sz="950" spc="65" dirty="0">
                <a:latin typeface="Trebuchet MS"/>
                <a:cs typeface="Trebuchet MS"/>
              </a:rPr>
              <a:t>Assumes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edge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represents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uniform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distance </a:t>
            </a:r>
            <a:r>
              <a:rPr sz="950" spc="-30" dirty="0">
                <a:latin typeface="Trebuchet MS"/>
                <a:cs typeface="Trebuchet MS"/>
              </a:rPr>
              <a:t>‘nickel-</a:t>
            </a:r>
            <a:r>
              <a:rPr sz="950" spc="-10" dirty="0">
                <a:latin typeface="Trebuchet MS"/>
                <a:cs typeface="Trebuchet MS"/>
              </a:rPr>
              <a:t>money’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seems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closer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than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‘nickel-</a:t>
            </a:r>
            <a:r>
              <a:rPr sz="950" spc="-10" dirty="0">
                <a:latin typeface="Trebuchet MS"/>
                <a:cs typeface="Trebuchet MS"/>
              </a:rPr>
              <a:t>standard’</a:t>
            </a:r>
            <a:endParaRPr sz="950">
              <a:latin typeface="Trebuchet MS"/>
              <a:cs typeface="Trebuchet MS"/>
            </a:endParaRPr>
          </a:p>
          <a:p>
            <a:pPr marL="327660" marR="17780">
              <a:lnSpc>
                <a:spcPct val="118900"/>
              </a:lnSpc>
              <a:spcBef>
                <a:spcPts val="16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want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metric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lets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us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assign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“lengths”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different </a:t>
            </a:r>
            <a:r>
              <a:rPr sz="950" dirty="0">
                <a:latin typeface="Trebuchet MS"/>
                <a:cs typeface="Trebuchet MS"/>
              </a:rPr>
              <a:t>edges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-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Concept</a:t>
            </a:r>
            <a:r>
              <a:rPr spc="45" dirty="0"/>
              <a:t> </a:t>
            </a:r>
            <a:r>
              <a:rPr spc="-10" dirty="0"/>
              <a:t>probability</a:t>
            </a:r>
            <a:r>
              <a:rPr spc="50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2444"/>
            <a:ext cx="4483735" cy="1060450"/>
            <a:chOff x="87743" y="812444"/>
            <a:chExt cx="4483735" cy="1060450"/>
          </a:xfrm>
        </p:grpSpPr>
        <p:sp>
          <p:nvSpPr>
            <p:cNvPr id="4" name="object 4"/>
            <p:cNvSpPr/>
            <p:nvPr/>
          </p:nvSpPr>
          <p:spPr>
            <a:xfrm>
              <a:off x="87743" y="81244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54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7096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826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56678"/>
              <a:ext cx="50749" cy="9142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29728"/>
              <a:ext cx="4432935" cy="792480"/>
            </a:xfrm>
            <a:custGeom>
              <a:avLst/>
              <a:gdLst/>
              <a:ahLst/>
              <a:cxnLst/>
              <a:rect l="l" t="t" r="r" b="b"/>
              <a:pathLst>
                <a:path w="4432935" h="792480">
                  <a:moveTo>
                    <a:pt x="4432566" y="0"/>
                  </a:moveTo>
                  <a:lnTo>
                    <a:pt x="0" y="0"/>
                  </a:lnTo>
                  <a:lnTo>
                    <a:pt x="0" y="741235"/>
                  </a:lnTo>
                  <a:lnTo>
                    <a:pt x="4008" y="760960"/>
                  </a:lnTo>
                  <a:lnTo>
                    <a:pt x="14922" y="777113"/>
                  </a:lnTo>
                  <a:lnTo>
                    <a:pt x="31075" y="788027"/>
                  </a:lnTo>
                  <a:lnTo>
                    <a:pt x="50800" y="792035"/>
                  </a:lnTo>
                  <a:lnTo>
                    <a:pt x="4381766" y="792035"/>
                  </a:lnTo>
                  <a:lnTo>
                    <a:pt x="4401491" y="788027"/>
                  </a:lnTo>
                  <a:lnTo>
                    <a:pt x="4417644" y="777113"/>
                  </a:lnTo>
                  <a:lnTo>
                    <a:pt x="4428558" y="760960"/>
                  </a:lnTo>
                  <a:lnTo>
                    <a:pt x="4432566" y="7412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4765"/>
              <a:ext cx="0" cy="895350"/>
            </a:xfrm>
            <a:custGeom>
              <a:avLst/>
              <a:gdLst/>
              <a:ahLst/>
              <a:cxnLst/>
              <a:rect l="l" t="t" r="r" b="b"/>
              <a:pathLst>
                <a:path h="895350">
                  <a:moveTo>
                    <a:pt x="0" y="8952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20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69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566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9166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7377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683804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73694"/>
            <a:ext cx="4483735" cy="830580"/>
            <a:chOff x="87743" y="1973694"/>
            <a:chExt cx="4483735" cy="830580"/>
          </a:xfrm>
        </p:grpSpPr>
        <p:sp>
          <p:nvSpPr>
            <p:cNvPr id="18" name="object 18"/>
            <p:cNvSpPr/>
            <p:nvPr/>
          </p:nvSpPr>
          <p:spPr>
            <a:xfrm>
              <a:off x="87743" y="197369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146706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702191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689491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17928"/>
              <a:ext cx="50749" cy="6842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90978"/>
              <a:ext cx="4432935" cy="562610"/>
            </a:xfrm>
            <a:custGeom>
              <a:avLst/>
              <a:gdLst/>
              <a:ahLst/>
              <a:cxnLst/>
              <a:rect l="l" t="t" r="r" b="b"/>
              <a:pathLst>
                <a:path w="4432935" h="562610">
                  <a:moveTo>
                    <a:pt x="4432566" y="0"/>
                  </a:moveTo>
                  <a:lnTo>
                    <a:pt x="0" y="0"/>
                  </a:lnTo>
                  <a:lnTo>
                    <a:pt x="0" y="511213"/>
                  </a:lnTo>
                  <a:lnTo>
                    <a:pt x="4008" y="530937"/>
                  </a:lnTo>
                  <a:lnTo>
                    <a:pt x="14922" y="547090"/>
                  </a:lnTo>
                  <a:lnTo>
                    <a:pt x="31075" y="558004"/>
                  </a:lnTo>
                  <a:lnTo>
                    <a:pt x="50800" y="562013"/>
                  </a:lnTo>
                  <a:lnTo>
                    <a:pt x="4381766" y="562013"/>
                  </a:lnTo>
                  <a:lnTo>
                    <a:pt x="4401491" y="558004"/>
                  </a:lnTo>
                  <a:lnTo>
                    <a:pt x="4417644" y="547090"/>
                  </a:lnTo>
                  <a:lnTo>
                    <a:pt x="4428558" y="530937"/>
                  </a:lnTo>
                  <a:lnTo>
                    <a:pt x="4432566" y="5112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56015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6652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433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306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179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240724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450757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5844" y="745005"/>
            <a:ext cx="4203065" cy="19831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Cencept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probabilities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02600"/>
              </a:lnSpc>
              <a:spcBef>
                <a:spcPts val="335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concept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(synset)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950" spc="-20" dirty="0">
                <a:latin typeface="Trebuchet MS"/>
                <a:cs typeface="Trebuchet MS"/>
              </a:rPr>
              <a:t>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let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probability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randomly </a:t>
            </a:r>
            <a:r>
              <a:rPr sz="950" dirty="0">
                <a:latin typeface="Trebuchet MS"/>
                <a:cs typeface="Trebuchet MS"/>
              </a:rPr>
              <a:t>selected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corpus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instance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(hyponym)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45" dirty="0">
                <a:latin typeface="Cambria"/>
                <a:cs typeface="Cambria"/>
              </a:rPr>
              <a:t>P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ROOT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lower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hierarchy,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lower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Estimating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concept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-20" dirty="0">
                <a:latin typeface="Trebuchet MS"/>
                <a:cs typeface="Trebuchet MS"/>
              </a:rPr>
              <a:t>Train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“concept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activations”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corpus</a:t>
            </a:r>
            <a:endParaRPr sz="950">
              <a:latin typeface="Trebuchet MS"/>
              <a:cs typeface="Trebuchet MS"/>
            </a:endParaRPr>
          </a:p>
          <a:p>
            <a:pPr marL="289560" marR="207010">
              <a:lnSpc>
                <a:spcPct val="118900"/>
              </a:lnSpc>
              <a:spcBef>
                <a:spcPts val="295"/>
              </a:spcBef>
            </a:pPr>
            <a:r>
              <a:rPr sz="950" spc="55" dirty="0">
                <a:latin typeface="Trebuchet MS"/>
                <a:cs typeface="Trebuchet MS"/>
              </a:rPr>
              <a:t>Each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occurrence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dime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also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increments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coin,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currency, </a:t>
            </a:r>
            <a:r>
              <a:rPr sz="950" i="1" dirty="0">
                <a:latin typeface="Trebuchet MS"/>
                <a:cs typeface="Trebuchet MS"/>
              </a:rPr>
              <a:t>standard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400" i="1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concept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count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758" y="933094"/>
            <a:ext cx="3348990" cy="2004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15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61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400" i="1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concept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23" y="889660"/>
            <a:ext cx="3505200" cy="2004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16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78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Information</a:t>
            </a:r>
            <a:r>
              <a:rPr spc="-15" dirty="0"/>
              <a:t> </a:t>
            </a:r>
            <a:r>
              <a:rPr spc="-20" dirty="0"/>
              <a:t>content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6101"/>
            <a:ext cx="4483735" cy="1232535"/>
            <a:chOff x="87743" y="1116101"/>
            <a:chExt cx="4483735" cy="1232535"/>
          </a:xfrm>
        </p:grpSpPr>
        <p:sp>
          <p:nvSpPr>
            <p:cNvPr id="4" name="object 4"/>
            <p:cNvSpPr/>
            <p:nvPr/>
          </p:nvSpPr>
          <p:spPr>
            <a:xfrm>
              <a:off x="87743" y="111610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911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670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3400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335"/>
              <a:ext cx="50749" cy="10863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3398"/>
              <a:ext cx="4432935" cy="964565"/>
            </a:xfrm>
            <a:custGeom>
              <a:avLst/>
              <a:gdLst/>
              <a:ahLst/>
              <a:cxnLst/>
              <a:rect l="l" t="t" r="r" b="b"/>
              <a:pathLst>
                <a:path w="4432935" h="964564">
                  <a:moveTo>
                    <a:pt x="4432566" y="0"/>
                  </a:moveTo>
                  <a:lnTo>
                    <a:pt x="0" y="0"/>
                  </a:lnTo>
                  <a:lnTo>
                    <a:pt x="0" y="913307"/>
                  </a:lnTo>
                  <a:lnTo>
                    <a:pt x="4008" y="933032"/>
                  </a:lnTo>
                  <a:lnTo>
                    <a:pt x="14922" y="949185"/>
                  </a:lnTo>
                  <a:lnTo>
                    <a:pt x="31075" y="960099"/>
                  </a:lnTo>
                  <a:lnTo>
                    <a:pt x="50800" y="964107"/>
                  </a:lnTo>
                  <a:lnTo>
                    <a:pt x="4381766" y="964107"/>
                  </a:lnTo>
                  <a:lnTo>
                    <a:pt x="4401491" y="960099"/>
                  </a:lnTo>
                  <a:lnTo>
                    <a:pt x="4417644" y="949185"/>
                  </a:lnTo>
                  <a:lnTo>
                    <a:pt x="4428558" y="933032"/>
                  </a:lnTo>
                  <a:lnTo>
                    <a:pt x="4432566" y="9133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98422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3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57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30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03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532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0535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8747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144" y="1048649"/>
            <a:ext cx="4407535" cy="12160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content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sz="950" spc="-10" dirty="0">
                <a:latin typeface="Trebuchet MS"/>
                <a:cs typeface="Trebuchet MS"/>
              </a:rPr>
              <a:t>Information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content: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IC</a:t>
            </a:r>
            <a:r>
              <a:rPr sz="1100" spc="55" dirty="0">
                <a:latin typeface="Lucida Sans Unicode"/>
                <a:cs typeface="Lucida Sans Unicode"/>
              </a:rPr>
              <a:t>(</a:t>
            </a:r>
            <a:r>
              <a:rPr sz="1100" i="1" spc="55" dirty="0">
                <a:latin typeface="Cambria"/>
                <a:cs typeface="Cambria"/>
              </a:rPr>
              <a:t>c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i="1" spc="-10" dirty="0">
                <a:latin typeface="Cambria"/>
                <a:cs typeface="Cambria"/>
              </a:rPr>
              <a:t>logP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02260" marR="43180">
              <a:lnSpc>
                <a:spcPct val="1026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Lowest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common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subsumer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LCS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lowest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node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hierarchy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subsumes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hypernym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of)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both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200" spc="232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c</a:t>
            </a:r>
            <a:r>
              <a:rPr sz="1200" spc="-37" baseline="-10416" dirty="0">
                <a:latin typeface="Cambria"/>
                <a:cs typeface="Cambria"/>
              </a:rPr>
              <a:t>2</a:t>
            </a:r>
            <a:endParaRPr sz="1200" baseline="-10416">
              <a:latin typeface="Cambria"/>
              <a:cs typeface="Cambria"/>
            </a:endParaRPr>
          </a:p>
          <a:p>
            <a:pPr marL="302260" marR="456565">
              <a:lnSpc>
                <a:spcPct val="113999"/>
              </a:lnSpc>
              <a:spcBef>
                <a:spcPts val="14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dirty="0">
                <a:latin typeface="Trebuchet MS"/>
                <a:cs typeface="Trebuchet MS"/>
              </a:rPr>
              <a:t> are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now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ready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how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dirty="0">
                <a:latin typeface="Trebuchet MS"/>
                <a:cs typeface="Trebuchet MS"/>
              </a:rPr>
              <a:t> (</a:t>
            </a:r>
            <a:r>
              <a:rPr sz="1100" i="1" dirty="0">
                <a:latin typeface="Cambria"/>
                <a:cs typeface="Cambria"/>
              </a:rPr>
              <a:t>IC</a:t>
            </a:r>
            <a:r>
              <a:rPr sz="950" dirty="0">
                <a:latin typeface="Trebuchet MS"/>
                <a:cs typeface="Trebuchet MS"/>
              </a:rPr>
              <a:t>)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as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a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metric.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17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278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1400" i="1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content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48" y="928522"/>
            <a:ext cx="3406140" cy="20040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18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Resnik</a:t>
            </a:r>
            <a:r>
              <a:rPr spc="5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8768"/>
            <a:ext cx="4483735" cy="1225550"/>
            <a:chOff x="87743" y="1118768"/>
            <a:chExt cx="4483735" cy="1225550"/>
          </a:xfrm>
        </p:grpSpPr>
        <p:sp>
          <p:nvSpPr>
            <p:cNvPr id="4" name="object 4"/>
            <p:cNvSpPr/>
            <p:nvPr/>
          </p:nvSpPr>
          <p:spPr>
            <a:xfrm>
              <a:off x="87743" y="11187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917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269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2999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3002"/>
              <a:ext cx="50749" cy="10796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6052"/>
              <a:ext cx="4432935" cy="957580"/>
            </a:xfrm>
            <a:custGeom>
              <a:avLst/>
              <a:gdLst/>
              <a:ahLst/>
              <a:cxnLst/>
              <a:rect l="l" t="t" r="r" b="b"/>
              <a:pathLst>
                <a:path w="4432935" h="957580">
                  <a:moveTo>
                    <a:pt x="4432566" y="0"/>
                  </a:moveTo>
                  <a:lnTo>
                    <a:pt x="0" y="0"/>
                  </a:lnTo>
                  <a:lnTo>
                    <a:pt x="0" y="906640"/>
                  </a:lnTo>
                  <a:lnTo>
                    <a:pt x="4008" y="926364"/>
                  </a:lnTo>
                  <a:lnTo>
                    <a:pt x="14922" y="942517"/>
                  </a:lnTo>
                  <a:lnTo>
                    <a:pt x="31075" y="953431"/>
                  </a:lnTo>
                  <a:lnTo>
                    <a:pt x="50800" y="957440"/>
                  </a:lnTo>
                  <a:lnTo>
                    <a:pt x="4381766" y="957440"/>
                  </a:lnTo>
                  <a:lnTo>
                    <a:pt x="4401491" y="953431"/>
                  </a:lnTo>
                  <a:lnTo>
                    <a:pt x="4417644" y="942517"/>
                  </a:lnTo>
                  <a:lnTo>
                    <a:pt x="4428558" y="926364"/>
                  </a:lnTo>
                  <a:lnTo>
                    <a:pt x="4432566" y="906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1089"/>
              <a:ext cx="0" cy="1061085"/>
            </a:xfrm>
            <a:custGeom>
              <a:avLst/>
              <a:gdLst/>
              <a:ahLst/>
              <a:cxnLst/>
              <a:rect l="l" t="t" r="r" b="b"/>
              <a:pathLst>
                <a:path h="1061085">
                  <a:moveTo>
                    <a:pt x="0" y="10606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83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5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29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292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6503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147151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144" y="1047337"/>
            <a:ext cx="4282440" cy="12077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Resnik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302260" marR="43180">
              <a:lnSpc>
                <a:spcPct val="118900"/>
              </a:lnSpc>
              <a:spcBef>
                <a:spcPts val="185"/>
              </a:spcBef>
            </a:pPr>
            <a:r>
              <a:rPr sz="950" spc="-30" dirty="0">
                <a:latin typeface="Trebuchet MS"/>
                <a:cs typeface="Trebuchet MS"/>
              </a:rPr>
              <a:t>Intuition: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how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two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depends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how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much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 </a:t>
            </a:r>
            <a:r>
              <a:rPr sz="950" spc="-10" dirty="0">
                <a:latin typeface="Trebuchet MS"/>
                <a:cs typeface="Trebuchet MS"/>
              </a:rPr>
              <a:t>common</a:t>
            </a:r>
            <a:endParaRPr sz="950">
              <a:latin typeface="Trebuchet MS"/>
              <a:cs typeface="Trebuchet MS"/>
            </a:endParaRPr>
          </a:p>
          <a:p>
            <a:pPr marL="302260" marR="180340">
              <a:lnSpc>
                <a:spcPct val="118900"/>
              </a:lnSpc>
              <a:spcBef>
                <a:spcPts val="300"/>
              </a:spcBef>
            </a:pPr>
            <a:r>
              <a:rPr sz="950" spc="-45" dirty="0">
                <a:latin typeface="Trebuchet MS"/>
                <a:cs typeface="Trebuchet MS"/>
              </a:rPr>
              <a:t>It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measures the commonality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 the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dirty="0">
                <a:latin typeface="Trebuchet MS"/>
                <a:cs typeface="Trebuchet MS"/>
              </a:rPr>
              <a:t> of 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lowest </a:t>
            </a:r>
            <a:r>
              <a:rPr sz="950" dirty="0">
                <a:latin typeface="Trebuchet MS"/>
                <a:cs typeface="Trebuchet MS"/>
              </a:rPr>
              <a:t>common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subsumer</a:t>
            </a:r>
            <a:endParaRPr sz="95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360"/>
              </a:spcBef>
            </a:pPr>
            <a:r>
              <a:rPr sz="1100" i="1" spc="-10" dirty="0">
                <a:latin typeface="Cambria"/>
                <a:cs typeface="Cambria"/>
              </a:rPr>
              <a:t>sim</a:t>
            </a:r>
            <a:r>
              <a:rPr sz="1200" i="1" spc="-15" baseline="-10416" dirty="0">
                <a:latin typeface="Cambria"/>
                <a:cs typeface="Cambria"/>
              </a:rPr>
              <a:t>resnik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200" spc="-15" baseline="-10416" dirty="0">
                <a:latin typeface="Cambria"/>
                <a:cs typeface="Cambria"/>
              </a:rPr>
              <a:t>1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IC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LCS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200" spc="67" baseline="-10416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Arial"/>
                <a:cs typeface="Arial"/>
              </a:rPr>
              <a:t>,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−</a:t>
            </a:r>
            <a:r>
              <a:rPr sz="1100" i="1" dirty="0">
                <a:latin typeface="Cambria"/>
                <a:cs typeface="Cambria"/>
              </a:rPr>
              <a:t>logP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LCS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2</a:t>
            </a:r>
            <a:r>
              <a:rPr sz="1100" spc="-2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19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010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Resnik</a:t>
            </a: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53" y="830986"/>
            <a:ext cx="3409950" cy="21717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20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</a:t>
            </a:r>
            <a:r>
              <a:rPr spc="85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9965"/>
            <a:ext cx="4483735" cy="1577340"/>
            <a:chOff x="87743" y="589965"/>
            <a:chExt cx="4483735" cy="1577340"/>
          </a:xfrm>
        </p:grpSpPr>
        <p:sp>
          <p:nvSpPr>
            <p:cNvPr id="4" name="object 4"/>
            <p:cNvSpPr/>
            <p:nvPr/>
          </p:nvSpPr>
          <p:spPr>
            <a:xfrm>
              <a:off x="87743" y="58996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29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6565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295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4199"/>
              <a:ext cx="50749" cy="14314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07237"/>
              <a:ext cx="4432935" cy="1309370"/>
            </a:xfrm>
            <a:custGeom>
              <a:avLst/>
              <a:gdLst/>
              <a:ahLst/>
              <a:cxnLst/>
              <a:rect l="l" t="t" r="r" b="b"/>
              <a:pathLst>
                <a:path w="4432935" h="1309370">
                  <a:moveTo>
                    <a:pt x="4432566" y="0"/>
                  </a:moveTo>
                  <a:lnTo>
                    <a:pt x="0" y="0"/>
                  </a:lnTo>
                  <a:lnTo>
                    <a:pt x="0" y="1258417"/>
                  </a:lnTo>
                  <a:lnTo>
                    <a:pt x="4008" y="1278142"/>
                  </a:lnTo>
                  <a:lnTo>
                    <a:pt x="14922" y="1294295"/>
                  </a:lnTo>
                  <a:lnTo>
                    <a:pt x="31075" y="1305209"/>
                  </a:lnTo>
                  <a:lnTo>
                    <a:pt x="50800" y="1309217"/>
                  </a:lnTo>
                  <a:lnTo>
                    <a:pt x="4381766" y="1309217"/>
                  </a:lnTo>
                  <a:lnTo>
                    <a:pt x="4401491" y="1305209"/>
                  </a:lnTo>
                  <a:lnTo>
                    <a:pt x="4417644" y="1294295"/>
                  </a:lnTo>
                  <a:lnTo>
                    <a:pt x="4428558" y="1278142"/>
                  </a:lnTo>
                  <a:lnTo>
                    <a:pt x="4432566" y="125841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72274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595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468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41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5699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06702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449133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831238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268385"/>
            <a:ext cx="4483735" cy="869315"/>
            <a:chOff x="87743" y="2268385"/>
            <a:chExt cx="4483735" cy="869315"/>
          </a:xfrm>
        </p:grpSpPr>
        <p:sp>
          <p:nvSpPr>
            <p:cNvPr id="19" name="object 19"/>
            <p:cNvSpPr/>
            <p:nvPr/>
          </p:nvSpPr>
          <p:spPr>
            <a:xfrm>
              <a:off x="87743" y="226838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3035909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3023209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318943"/>
              <a:ext cx="50749" cy="7169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312809"/>
              <a:ext cx="4432935" cy="774065"/>
            </a:xfrm>
            <a:custGeom>
              <a:avLst/>
              <a:gdLst/>
              <a:ahLst/>
              <a:cxnLst/>
              <a:rect l="l" t="t" r="r" b="b"/>
              <a:pathLst>
                <a:path w="4432935" h="774064">
                  <a:moveTo>
                    <a:pt x="4432566" y="0"/>
                  </a:moveTo>
                  <a:lnTo>
                    <a:pt x="0" y="0"/>
                  </a:lnTo>
                  <a:lnTo>
                    <a:pt x="0" y="723099"/>
                  </a:lnTo>
                  <a:lnTo>
                    <a:pt x="4008" y="742824"/>
                  </a:lnTo>
                  <a:lnTo>
                    <a:pt x="14922" y="758977"/>
                  </a:lnTo>
                  <a:lnTo>
                    <a:pt x="31075" y="769891"/>
                  </a:lnTo>
                  <a:lnTo>
                    <a:pt x="50800" y="773899"/>
                  </a:lnTo>
                  <a:lnTo>
                    <a:pt x="4381766" y="773899"/>
                  </a:lnTo>
                  <a:lnTo>
                    <a:pt x="4401491" y="769891"/>
                  </a:lnTo>
                  <a:lnTo>
                    <a:pt x="4417644" y="758977"/>
                  </a:lnTo>
                  <a:lnTo>
                    <a:pt x="4428558" y="742824"/>
                  </a:lnTo>
                  <a:lnTo>
                    <a:pt x="4432566" y="72309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57043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79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344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331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318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744" y="515319"/>
            <a:ext cx="4357370" cy="25634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Proportion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shared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information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25"/>
              </a:spcBef>
            </a:pPr>
            <a:r>
              <a:rPr sz="950" spc="-45" dirty="0">
                <a:latin typeface="Trebuchet MS"/>
                <a:cs typeface="Trebuchet MS"/>
              </a:rPr>
              <a:t>It’s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just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commonalities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-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it’s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differences!</a:t>
            </a:r>
            <a:endParaRPr sz="950">
              <a:latin typeface="Trebuchet MS"/>
              <a:cs typeface="Trebuchet MS"/>
            </a:endParaRPr>
          </a:p>
          <a:p>
            <a:pPr marL="327660" marR="63500">
              <a:lnSpc>
                <a:spcPct val="118900"/>
              </a:lnSpc>
              <a:spcBef>
                <a:spcPts val="295"/>
              </a:spcBef>
            </a:pPr>
            <a:r>
              <a:rPr sz="950" b="1" dirty="0">
                <a:latin typeface="Trebuchet MS"/>
                <a:cs typeface="Trebuchet MS"/>
              </a:rPr>
              <a:t>Resnik:</a:t>
            </a:r>
            <a:r>
              <a:rPr sz="950" b="1" spc="9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share,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they </a:t>
            </a:r>
            <a:r>
              <a:rPr sz="950" spc="-25" dirty="0">
                <a:latin typeface="Trebuchet MS"/>
                <a:cs typeface="Trebuchet MS"/>
              </a:rPr>
              <a:t>are</a:t>
            </a:r>
            <a:endParaRPr sz="950">
              <a:latin typeface="Trebuchet MS"/>
              <a:cs typeface="Trebuchet MS"/>
            </a:endParaRPr>
          </a:p>
          <a:p>
            <a:pPr marL="327660" marR="43180">
              <a:lnSpc>
                <a:spcPct val="118900"/>
              </a:lnSpc>
              <a:spcBef>
                <a:spcPts val="300"/>
              </a:spcBef>
            </a:pPr>
            <a:r>
              <a:rPr sz="950" b="1" dirty="0">
                <a:latin typeface="Trebuchet MS"/>
                <a:cs typeface="Trebuchet MS"/>
              </a:rPr>
              <a:t>Lin:</a:t>
            </a:r>
            <a:r>
              <a:rPr sz="950" b="1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they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don’t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share,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less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they </a:t>
            </a:r>
            <a:r>
              <a:rPr sz="950" spc="-25" dirty="0">
                <a:latin typeface="Trebuchet MS"/>
                <a:cs typeface="Trebuchet MS"/>
              </a:rPr>
              <a:t>are</a:t>
            </a:r>
            <a:endParaRPr sz="950">
              <a:latin typeface="Trebuchet MS"/>
              <a:cs typeface="Trebuchet MS"/>
            </a:endParaRPr>
          </a:p>
          <a:p>
            <a:pPr marL="327660" marR="283845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Not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absolute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quantity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shared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proportion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dirty="0">
                <a:latin typeface="Trebuchet MS"/>
                <a:cs typeface="Trebuchet MS"/>
              </a:rPr>
              <a:t>shared</a:t>
            </a:r>
            <a:r>
              <a:rPr sz="950" spc="1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information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950">
              <a:latin typeface="Trebuchet MS"/>
              <a:cs typeface="Trebuchet MS"/>
            </a:endParaRPr>
          </a:p>
          <a:p>
            <a:pPr marL="1191895">
              <a:lnSpc>
                <a:spcPct val="100000"/>
              </a:lnSpc>
            </a:pPr>
            <a:r>
              <a:rPr sz="1650" i="1" spc="-15" baseline="-37878" dirty="0">
                <a:latin typeface="Cambria"/>
                <a:cs typeface="Cambria"/>
              </a:rPr>
              <a:t>sim</a:t>
            </a:r>
            <a:r>
              <a:rPr sz="1200" i="1" spc="-15" baseline="-65972" dirty="0">
                <a:latin typeface="Cambria"/>
                <a:cs typeface="Cambria"/>
              </a:rPr>
              <a:t>Lin</a:t>
            </a:r>
            <a:r>
              <a:rPr sz="1650" spc="-15" baseline="-37878" dirty="0">
                <a:latin typeface="Lucida Sans Unicode"/>
                <a:cs typeface="Lucida Sans Unicode"/>
              </a:rPr>
              <a:t>(</a:t>
            </a:r>
            <a:r>
              <a:rPr sz="1650" i="1" spc="-15" baseline="-37878" dirty="0">
                <a:latin typeface="Cambria"/>
                <a:cs typeface="Cambria"/>
              </a:rPr>
              <a:t>c</a:t>
            </a:r>
            <a:r>
              <a:rPr sz="1200" spc="-15" baseline="-65972" dirty="0">
                <a:latin typeface="Cambria"/>
                <a:cs typeface="Cambria"/>
              </a:rPr>
              <a:t>1</a:t>
            </a:r>
            <a:r>
              <a:rPr sz="1650" i="1" spc="-15" baseline="-37878" dirty="0">
                <a:latin typeface="Arial"/>
                <a:cs typeface="Arial"/>
              </a:rPr>
              <a:t>,</a:t>
            </a:r>
            <a:r>
              <a:rPr sz="1650" i="1" spc="-225" baseline="-37878" dirty="0">
                <a:latin typeface="Arial"/>
                <a:cs typeface="Arial"/>
              </a:rPr>
              <a:t> </a:t>
            </a:r>
            <a:r>
              <a:rPr sz="1650" i="1" baseline="-37878" dirty="0">
                <a:latin typeface="Cambria"/>
                <a:cs typeface="Cambria"/>
              </a:rPr>
              <a:t>c</a:t>
            </a:r>
            <a:r>
              <a:rPr sz="1200" baseline="-65972" dirty="0">
                <a:latin typeface="Cambria"/>
                <a:cs typeface="Cambria"/>
              </a:rPr>
              <a:t>2</a:t>
            </a:r>
            <a:r>
              <a:rPr sz="1650" baseline="-37878" dirty="0">
                <a:latin typeface="Lucida Sans Unicode"/>
                <a:cs typeface="Lucida Sans Unicode"/>
              </a:rPr>
              <a:t>)</a:t>
            </a:r>
            <a:r>
              <a:rPr sz="1650" spc="-30" baseline="-37878" dirty="0">
                <a:latin typeface="Lucida Sans Unicode"/>
                <a:cs typeface="Lucida Sans Unicode"/>
              </a:rPr>
              <a:t> </a:t>
            </a:r>
            <a:r>
              <a:rPr sz="1650" baseline="-37878" dirty="0">
                <a:latin typeface="Lucida Sans Unicode"/>
                <a:cs typeface="Lucida Sans Unicode"/>
              </a:rPr>
              <a:t>=</a:t>
            </a:r>
            <a:r>
              <a:rPr sz="1650" spc="195" baseline="-37878" dirty="0">
                <a:latin typeface="Lucida Sans Unicode"/>
                <a:cs typeface="Lucida Sans Unicode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2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logP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LCS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100" i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spc="-30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2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2105025">
              <a:lnSpc>
                <a:spcPct val="100000"/>
              </a:lnSpc>
              <a:spcBef>
                <a:spcPts val="200"/>
              </a:spcBef>
            </a:pPr>
            <a:r>
              <a:rPr sz="1100" i="1" dirty="0">
                <a:latin typeface="Cambria"/>
                <a:cs typeface="Cambria"/>
              </a:rPr>
              <a:t>logP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logP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200" spc="-15" baseline="-10416" dirty="0">
                <a:latin typeface="Cambria"/>
                <a:cs typeface="Cambria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 marR="189230">
              <a:lnSpc>
                <a:spcPct val="113999"/>
              </a:lnSpc>
              <a:spcBef>
                <a:spcPts val="235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common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200" spc="270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200" spc="-15" baseline="-10416" dirty="0">
                <a:latin typeface="Cambria"/>
                <a:cs typeface="Cambria"/>
              </a:rPr>
              <a:t>2</a:t>
            </a:r>
            <a:r>
              <a:rPr sz="950" spc="-10" dirty="0">
                <a:latin typeface="Trebuchet MS"/>
                <a:cs typeface="Trebuchet MS"/>
              </a:rPr>
              <a:t>,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normalized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average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21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67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Lin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148" y="923887"/>
            <a:ext cx="3409950" cy="21717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22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105" dirty="0"/>
              <a:t> </a:t>
            </a:r>
            <a:r>
              <a:rPr spc="-20" dirty="0"/>
              <a:t>meaning</a:t>
            </a:r>
            <a:r>
              <a:rPr spc="30" dirty="0"/>
              <a:t> </a:t>
            </a:r>
            <a:r>
              <a:rPr spc="-10" dirty="0"/>
              <a:t>related</a:t>
            </a:r>
            <a:r>
              <a:rPr spc="30" dirty="0"/>
              <a:t> </a:t>
            </a:r>
            <a:r>
              <a:rPr spc="-10" dirty="0"/>
              <a:t>facts?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87590"/>
            <a:ext cx="4483735" cy="1405255"/>
            <a:chOff x="87743" y="587590"/>
            <a:chExt cx="4483735" cy="1405255"/>
          </a:xfrm>
        </p:grpSpPr>
        <p:sp>
          <p:nvSpPr>
            <p:cNvPr id="4" name="object 4"/>
            <p:cNvSpPr/>
            <p:nvPr/>
          </p:nvSpPr>
          <p:spPr>
            <a:xfrm>
              <a:off x="87743" y="58759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06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9120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7850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1825"/>
              <a:ext cx="50749" cy="12593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04875"/>
              <a:ext cx="4432935" cy="1137285"/>
            </a:xfrm>
            <a:custGeom>
              <a:avLst/>
              <a:gdLst/>
              <a:ahLst/>
              <a:cxnLst/>
              <a:rect l="l" t="t" r="r" b="b"/>
              <a:pathLst>
                <a:path w="4432935" h="1137285">
                  <a:moveTo>
                    <a:pt x="4432566" y="0"/>
                  </a:moveTo>
                  <a:lnTo>
                    <a:pt x="0" y="0"/>
                  </a:lnTo>
                  <a:lnTo>
                    <a:pt x="0" y="1086332"/>
                  </a:lnTo>
                  <a:lnTo>
                    <a:pt x="4008" y="1106057"/>
                  </a:lnTo>
                  <a:lnTo>
                    <a:pt x="14922" y="1122210"/>
                  </a:lnTo>
                  <a:lnTo>
                    <a:pt x="31075" y="1133124"/>
                  </a:lnTo>
                  <a:lnTo>
                    <a:pt x="50800" y="1137132"/>
                  </a:lnTo>
                  <a:lnTo>
                    <a:pt x="4381766" y="1137132"/>
                  </a:lnTo>
                  <a:lnTo>
                    <a:pt x="4401491" y="1133124"/>
                  </a:lnTo>
                  <a:lnTo>
                    <a:pt x="4417644" y="1122210"/>
                  </a:lnTo>
                  <a:lnTo>
                    <a:pt x="4428558" y="1106057"/>
                  </a:lnTo>
                  <a:lnTo>
                    <a:pt x="4432566" y="10863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69912"/>
              <a:ext cx="0" cy="1240790"/>
            </a:xfrm>
            <a:custGeom>
              <a:avLst/>
              <a:gdLst/>
              <a:ahLst/>
              <a:cxnLst/>
              <a:rect l="l" t="t" r="r" b="b"/>
              <a:pathLst>
                <a:path h="1240789">
                  <a:moveTo>
                    <a:pt x="0" y="12403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57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44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18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5462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3672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44675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656791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093938"/>
            <a:ext cx="4483735" cy="1047750"/>
            <a:chOff x="87743" y="2093938"/>
            <a:chExt cx="4483735" cy="1047750"/>
          </a:xfrm>
        </p:grpSpPr>
        <p:sp>
          <p:nvSpPr>
            <p:cNvPr id="19" name="object 19"/>
            <p:cNvSpPr/>
            <p:nvPr/>
          </p:nvSpPr>
          <p:spPr>
            <a:xfrm>
              <a:off x="87743" y="209393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3039465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3026765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144496"/>
              <a:ext cx="50749" cy="8949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38349"/>
              <a:ext cx="4432935" cy="952500"/>
            </a:xfrm>
            <a:custGeom>
              <a:avLst/>
              <a:gdLst/>
              <a:ahLst/>
              <a:cxnLst/>
              <a:rect l="l" t="t" r="r" b="b"/>
              <a:pathLst>
                <a:path w="4432935" h="952500">
                  <a:moveTo>
                    <a:pt x="4432566" y="0"/>
                  </a:moveTo>
                  <a:lnTo>
                    <a:pt x="0" y="0"/>
                  </a:lnTo>
                  <a:lnTo>
                    <a:pt x="0" y="901115"/>
                  </a:lnTo>
                  <a:lnTo>
                    <a:pt x="4008" y="920840"/>
                  </a:lnTo>
                  <a:lnTo>
                    <a:pt x="14922" y="936993"/>
                  </a:lnTo>
                  <a:lnTo>
                    <a:pt x="31075" y="947907"/>
                  </a:lnTo>
                  <a:lnTo>
                    <a:pt x="50800" y="951915"/>
                  </a:lnTo>
                  <a:lnTo>
                    <a:pt x="4381766" y="951915"/>
                  </a:lnTo>
                  <a:lnTo>
                    <a:pt x="4401491" y="947907"/>
                  </a:lnTo>
                  <a:lnTo>
                    <a:pt x="4417644" y="936993"/>
                  </a:lnTo>
                  <a:lnTo>
                    <a:pt x="4428558" y="920840"/>
                  </a:lnTo>
                  <a:lnTo>
                    <a:pt x="4432566" y="901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82596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8759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16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15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14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188095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398128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1597" y="2780233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512944"/>
            <a:ext cx="4334510" cy="25444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Definitions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from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American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Heritage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Dictionary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(Morris,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1985)</a:t>
            </a:r>
            <a:endParaRPr sz="1100">
              <a:latin typeface="Cambria"/>
              <a:cs typeface="Cambria"/>
            </a:endParaRPr>
          </a:p>
          <a:p>
            <a:pPr marL="289560" marR="25400">
              <a:lnSpc>
                <a:spcPct val="118900"/>
              </a:lnSpc>
              <a:spcBef>
                <a:spcPts val="209"/>
              </a:spcBef>
            </a:pPr>
            <a:r>
              <a:rPr sz="950" b="1" dirty="0">
                <a:latin typeface="Trebuchet MS"/>
                <a:cs typeface="Trebuchet MS"/>
              </a:rPr>
              <a:t>right</a:t>
            </a:r>
            <a:r>
              <a:rPr sz="950" b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adj.</a:t>
            </a:r>
            <a:r>
              <a:rPr sz="950" i="1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located near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r>
              <a:rPr sz="950" dirty="0">
                <a:latin typeface="Trebuchet MS"/>
                <a:cs typeface="Trebuchet MS"/>
              </a:rPr>
              <a:t> hand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esp.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being 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 </a:t>
            </a:r>
            <a:r>
              <a:rPr sz="950" spc="-20" dirty="0">
                <a:latin typeface="Trebuchet MS"/>
                <a:cs typeface="Trebuchet MS"/>
              </a:rPr>
              <a:t>right</a:t>
            </a:r>
            <a:r>
              <a:rPr sz="950" dirty="0">
                <a:latin typeface="Trebuchet MS"/>
                <a:cs typeface="Trebuchet MS"/>
              </a:rPr>
              <a:t> when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facing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direction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as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observer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-10" dirty="0">
                <a:latin typeface="Trebuchet MS"/>
                <a:cs typeface="Trebuchet MS"/>
              </a:rPr>
              <a:t>left</a:t>
            </a:r>
            <a:r>
              <a:rPr sz="950" b="1" spc="-3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adj.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located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near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side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body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than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right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dirty="0">
                <a:latin typeface="Trebuchet MS"/>
                <a:cs typeface="Trebuchet MS"/>
              </a:rPr>
              <a:t>red</a:t>
            </a:r>
            <a:r>
              <a:rPr sz="950" b="1" spc="-3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n.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color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blood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ruby</a:t>
            </a:r>
            <a:endParaRPr sz="950">
              <a:latin typeface="Trebuchet MS"/>
              <a:cs typeface="Trebuchet MS"/>
            </a:endParaRPr>
          </a:p>
          <a:p>
            <a:pPr marL="289560" marR="140335">
              <a:lnSpc>
                <a:spcPct val="118900"/>
              </a:lnSpc>
              <a:spcBef>
                <a:spcPts val="300"/>
              </a:spcBef>
            </a:pPr>
            <a:r>
              <a:rPr sz="950" b="1" dirty="0">
                <a:latin typeface="Trebuchet MS"/>
                <a:cs typeface="Trebuchet MS"/>
              </a:rPr>
              <a:t>blood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n.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liquid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circulates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heart,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arteries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veins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0" dirty="0">
                <a:latin typeface="Trebuchet MS"/>
                <a:cs typeface="Trebuchet MS"/>
              </a:rPr>
              <a:t>animals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entries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description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lexemes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other lexemes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Definitions make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85" dirty="0">
                <a:latin typeface="Trebuchet MS"/>
                <a:cs typeface="Trebuchet MS"/>
              </a:rPr>
              <a:t>it</a:t>
            </a:r>
            <a:r>
              <a:rPr sz="950" dirty="0">
                <a:latin typeface="Trebuchet MS"/>
                <a:cs typeface="Trebuchet MS"/>
              </a:rPr>
              <a:t> clear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right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 </a:t>
            </a:r>
            <a:r>
              <a:rPr sz="950" i="1" spc="-85" dirty="0">
                <a:latin typeface="Trebuchet MS"/>
                <a:cs typeface="Trebuchet MS"/>
              </a:rPr>
              <a:t>left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 lexemes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that </a:t>
            </a:r>
            <a:r>
              <a:rPr sz="950" dirty="0">
                <a:latin typeface="Trebuchet MS"/>
                <a:cs typeface="Trebuchet MS"/>
              </a:rPr>
              <a:t>stand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some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alternation,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opposition,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another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dirty="0">
                <a:latin typeface="Trebuchet MS"/>
                <a:cs typeface="Trebuchet MS"/>
              </a:rPr>
              <a:t> can glean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red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 a </a:t>
            </a:r>
            <a:r>
              <a:rPr sz="950" spc="-25" dirty="0">
                <a:latin typeface="Trebuchet MS"/>
                <a:cs typeface="Trebuchet MS"/>
              </a:rPr>
              <a:t>color,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85" dirty="0">
                <a:latin typeface="Trebuchet MS"/>
                <a:cs typeface="Trebuchet MS"/>
              </a:rPr>
              <a:t>it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 be applied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dirty="0">
                <a:latin typeface="Trebuchet MS"/>
                <a:cs typeface="Trebuchet MS"/>
              </a:rPr>
              <a:t> both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blood </a:t>
            </a:r>
            <a:r>
              <a:rPr sz="950" spc="-25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-10" dirty="0">
                <a:latin typeface="Trebuchet MS"/>
                <a:cs typeface="Trebuchet MS"/>
              </a:rPr>
              <a:t>rubies</a:t>
            </a:r>
            <a:r>
              <a:rPr sz="950" spc="-10" dirty="0">
                <a:latin typeface="Trebuchet MS"/>
                <a:cs typeface="Trebuchet MS"/>
              </a:rPr>
              <a:t>,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blood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liquid.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Jiang-Conrath</a:t>
            </a:r>
            <a:r>
              <a:rPr spc="200" dirty="0"/>
              <a:t> </a:t>
            </a:r>
            <a:r>
              <a:rPr spc="-10" dirty="0"/>
              <a:t>distance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72363"/>
            <a:ext cx="4483735" cy="2091689"/>
            <a:chOff x="87743" y="772363"/>
            <a:chExt cx="4483735" cy="2091689"/>
          </a:xfrm>
        </p:grpSpPr>
        <p:sp>
          <p:nvSpPr>
            <p:cNvPr id="4" name="object 4"/>
            <p:cNvSpPr/>
            <p:nvPr/>
          </p:nvSpPr>
          <p:spPr>
            <a:xfrm>
              <a:off x="87743" y="77236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538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623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496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16597"/>
              <a:ext cx="50749" cy="19457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9634"/>
              <a:ext cx="4432935" cy="1823720"/>
            </a:xfrm>
            <a:custGeom>
              <a:avLst/>
              <a:gdLst/>
              <a:ahLst/>
              <a:cxnLst/>
              <a:rect l="l" t="t" r="r" b="b"/>
              <a:pathLst>
                <a:path w="4432935" h="1823720">
                  <a:moveTo>
                    <a:pt x="4432566" y="0"/>
                  </a:moveTo>
                  <a:lnTo>
                    <a:pt x="0" y="0"/>
                  </a:lnTo>
                  <a:lnTo>
                    <a:pt x="0" y="1772665"/>
                  </a:lnTo>
                  <a:lnTo>
                    <a:pt x="4008" y="1792390"/>
                  </a:lnTo>
                  <a:lnTo>
                    <a:pt x="14922" y="1808543"/>
                  </a:lnTo>
                  <a:lnTo>
                    <a:pt x="31075" y="1819457"/>
                  </a:lnTo>
                  <a:lnTo>
                    <a:pt x="50800" y="1823465"/>
                  </a:lnTo>
                  <a:lnTo>
                    <a:pt x="4381766" y="1823465"/>
                  </a:lnTo>
                  <a:lnTo>
                    <a:pt x="4401491" y="1819457"/>
                  </a:lnTo>
                  <a:lnTo>
                    <a:pt x="4417644" y="1808543"/>
                  </a:lnTo>
                  <a:lnTo>
                    <a:pt x="4428558" y="1792390"/>
                  </a:lnTo>
                  <a:lnTo>
                    <a:pt x="4432566" y="17726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54671"/>
              <a:ext cx="0" cy="1927225"/>
            </a:xfrm>
            <a:custGeom>
              <a:avLst/>
              <a:gdLst/>
              <a:ahLst/>
              <a:cxnLst/>
              <a:rect l="l" t="t" r="r" b="b"/>
              <a:pathLst>
                <a:path h="1927225">
                  <a:moveTo>
                    <a:pt x="0" y="19266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419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292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165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444" y="697716"/>
            <a:ext cx="4244340" cy="16071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1100" i="1" spc="145" dirty="0">
                <a:solidFill>
                  <a:srgbClr val="3333B2"/>
                </a:solidFill>
                <a:latin typeface="Cambria"/>
                <a:cs typeface="Cambria"/>
              </a:rPr>
              <a:t>JC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IC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assign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lengths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graph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edges:</a:t>
            </a:r>
            <a:endParaRPr sz="950">
              <a:latin typeface="Trebuchet MS"/>
              <a:cs typeface="Trebuchet MS"/>
            </a:endParaRPr>
          </a:p>
          <a:p>
            <a:pPr marL="213360" marR="335280" indent="575310">
              <a:lnSpc>
                <a:spcPts val="3100"/>
              </a:lnSpc>
              <a:spcBef>
                <a:spcPts val="40"/>
              </a:spcBef>
            </a:pPr>
            <a:r>
              <a:rPr sz="1100" i="1" dirty="0">
                <a:latin typeface="Cambria"/>
                <a:cs typeface="Cambria"/>
              </a:rPr>
              <a:t>dist</a:t>
            </a:r>
            <a:r>
              <a:rPr sz="1200" i="1" baseline="-10416" dirty="0">
                <a:latin typeface="Cambria"/>
                <a:cs typeface="Cambria"/>
              </a:rPr>
              <a:t>JC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hypernym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))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 </a:t>
            </a:r>
            <a:r>
              <a:rPr sz="1100" i="1" spc="55" dirty="0">
                <a:latin typeface="Cambria"/>
                <a:cs typeface="Cambria"/>
              </a:rPr>
              <a:t>IC</a:t>
            </a:r>
            <a:r>
              <a:rPr sz="1100" spc="55" dirty="0">
                <a:latin typeface="Lucida Sans Unicode"/>
                <a:cs typeface="Lucida Sans Unicode"/>
              </a:rPr>
              <a:t>(</a:t>
            </a:r>
            <a:r>
              <a:rPr sz="1100" i="1" spc="55" dirty="0">
                <a:latin typeface="Cambria"/>
                <a:cs typeface="Cambria"/>
              </a:rPr>
              <a:t>c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−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IC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hypernym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)) </a:t>
            </a:r>
            <a:r>
              <a:rPr sz="1100" i="1" dirty="0">
                <a:latin typeface="Cambria"/>
                <a:cs typeface="Cambria"/>
              </a:rPr>
              <a:t>dist</a:t>
            </a:r>
            <a:r>
              <a:rPr sz="1200" i="1" baseline="-10416" dirty="0">
                <a:latin typeface="Cambria"/>
                <a:cs typeface="Cambria"/>
              </a:rPr>
              <a:t>JC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4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365" dirty="0">
                <a:latin typeface="Lucida Sans Unicode"/>
                <a:cs typeface="Lucida Sans Unicode"/>
              </a:rPr>
              <a:t> 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70" dirty="0">
                <a:latin typeface="Lucida Sans Unicode"/>
                <a:cs typeface="Lucida Sans Unicode"/>
              </a:rPr>
              <a:t>  </a:t>
            </a:r>
            <a:r>
              <a:rPr sz="1100" i="1" dirty="0">
                <a:latin typeface="Cambria"/>
                <a:cs typeface="Cambria"/>
              </a:rPr>
              <a:t>dist</a:t>
            </a:r>
            <a:r>
              <a:rPr sz="1200" i="1" baseline="-10416" dirty="0">
                <a:latin typeface="Cambria"/>
                <a:cs typeface="Cambria"/>
              </a:rPr>
              <a:t>JC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LCS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4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))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dist</a:t>
            </a:r>
            <a:r>
              <a:rPr sz="1200" i="1" baseline="-10416" dirty="0">
                <a:latin typeface="Cambria"/>
                <a:cs typeface="Cambria"/>
              </a:rPr>
              <a:t>JC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LCS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2</a:t>
            </a:r>
            <a:r>
              <a:rPr sz="1100" spc="-2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1056005">
              <a:lnSpc>
                <a:spcPts val="1250"/>
              </a:lnSpc>
            </a:pP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15" dirty="0">
                <a:latin typeface="Lucida Sans Unicode"/>
                <a:cs typeface="Lucida Sans Unicode"/>
              </a:rPr>
              <a:t>  </a:t>
            </a:r>
            <a:r>
              <a:rPr sz="1100" i="1" dirty="0">
                <a:latin typeface="Cambria"/>
                <a:cs typeface="Cambria"/>
              </a:rPr>
              <a:t>IC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−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IC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LCS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200" spc="67" baseline="-10416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Arial"/>
                <a:cs typeface="Arial"/>
              </a:rPr>
              <a:t>,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))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IC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−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IC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LCS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200" spc="67" baseline="-10416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Arial"/>
                <a:cs typeface="Arial"/>
              </a:rPr>
              <a:t>,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2</a:t>
            </a:r>
            <a:r>
              <a:rPr sz="1100" spc="-2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 marL="1056005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295" dirty="0">
                <a:latin typeface="Lucida Sans Unicode"/>
                <a:cs typeface="Lucida Sans Unicode"/>
              </a:rPr>
              <a:t>  </a:t>
            </a:r>
            <a:r>
              <a:rPr sz="1100" i="1" dirty="0">
                <a:latin typeface="Cambria"/>
                <a:cs typeface="Cambria"/>
              </a:rPr>
              <a:t>IC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IC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−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Cambria"/>
                <a:cs typeface="Cambria"/>
              </a:rPr>
              <a:t>2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×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IC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LCS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200" spc="67" baseline="-10416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Arial"/>
                <a:cs typeface="Arial"/>
              </a:rPr>
              <a:t>,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2</a:t>
            </a:r>
            <a:r>
              <a:rPr sz="1100" spc="-2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905" y="2487345"/>
            <a:ext cx="305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39925" algn="l"/>
                <a:tab pos="3018790" algn="l"/>
              </a:tabLst>
            </a:pPr>
            <a:r>
              <a:rPr sz="1100" i="1" spc="20" dirty="0">
                <a:latin typeface="Cambria"/>
                <a:cs typeface="Cambria"/>
              </a:rPr>
              <a:t>sim</a:t>
            </a:r>
            <a:r>
              <a:rPr sz="1200" i="1" spc="30" baseline="-10416" dirty="0">
                <a:latin typeface="Cambria"/>
                <a:cs typeface="Cambria"/>
              </a:rPr>
              <a:t>JC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1</a:t>
            </a:r>
            <a:r>
              <a:rPr sz="1100" i="1" spc="20" dirty="0">
                <a:latin typeface="Arial"/>
                <a:cs typeface="Arial"/>
              </a:rPr>
              <a:t>,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200" spc="30" baseline="-10416" dirty="0">
                <a:latin typeface="Cambria"/>
                <a:cs typeface="Cambria"/>
              </a:rPr>
              <a:t>2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sng" spc="-75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650" baseline="37878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0550" y="2582799"/>
            <a:ext cx="2164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mbria"/>
                <a:cs typeface="Cambria"/>
              </a:rPr>
              <a:t>IC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IC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Cambria"/>
                <a:cs typeface="Cambria"/>
              </a:rPr>
              <a:t>2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IC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LCS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c</a:t>
            </a:r>
            <a:r>
              <a:rPr sz="1200" spc="67" baseline="-10416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Arial"/>
                <a:cs typeface="Arial"/>
              </a:rPr>
              <a:t>,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200" spc="-30" baseline="-10416" dirty="0">
                <a:latin typeface="Cambria"/>
                <a:cs typeface="Cambria"/>
              </a:rPr>
              <a:t>2</a:t>
            </a:r>
            <a:r>
              <a:rPr sz="1100" spc="-2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23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03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Jiang-Conrath</a:t>
            </a:r>
            <a:r>
              <a:rPr sz="1400" i="1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428" y="837082"/>
            <a:ext cx="3409950" cy="21717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24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(extended)</a:t>
            </a:r>
            <a:r>
              <a:rPr spc="20" dirty="0"/>
              <a:t> </a:t>
            </a:r>
            <a:r>
              <a:rPr dirty="0"/>
              <a:t>Lesk</a:t>
            </a:r>
            <a:r>
              <a:rPr spc="20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5646"/>
            <a:ext cx="4483735" cy="1183640"/>
            <a:chOff x="87743" y="1135646"/>
            <a:chExt cx="4483735" cy="1183640"/>
          </a:xfrm>
        </p:grpSpPr>
        <p:sp>
          <p:nvSpPr>
            <p:cNvPr id="4" name="object 4"/>
            <p:cNvSpPr/>
            <p:nvPr/>
          </p:nvSpPr>
          <p:spPr>
            <a:xfrm>
              <a:off x="87743" y="113564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21738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20468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186205"/>
              <a:ext cx="50749" cy="10311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180058"/>
              <a:ext cx="4432935" cy="1088390"/>
            </a:xfrm>
            <a:custGeom>
              <a:avLst/>
              <a:gdLst/>
              <a:ahLst/>
              <a:cxnLst/>
              <a:rect l="l" t="t" r="r" b="b"/>
              <a:pathLst>
                <a:path w="4432935" h="1088389">
                  <a:moveTo>
                    <a:pt x="4432566" y="0"/>
                  </a:moveTo>
                  <a:lnTo>
                    <a:pt x="0" y="0"/>
                  </a:lnTo>
                  <a:lnTo>
                    <a:pt x="0" y="1037323"/>
                  </a:lnTo>
                  <a:lnTo>
                    <a:pt x="4008" y="1057047"/>
                  </a:lnTo>
                  <a:lnTo>
                    <a:pt x="14922" y="1073200"/>
                  </a:lnTo>
                  <a:lnTo>
                    <a:pt x="31075" y="1084114"/>
                  </a:lnTo>
                  <a:lnTo>
                    <a:pt x="50800" y="1088123"/>
                  </a:lnTo>
                  <a:lnTo>
                    <a:pt x="4381766" y="1088123"/>
                  </a:lnTo>
                  <a:lnTo>
                    <a:pt x="4401491" y="1084114"/>
                  </a:lnTo>
                  <a:lnTo>
                    <a:pt x="4417644" y="1073200"/>
                  </a:lnTo>
                  <a:lnTo>
                    <a:pt x="4428558" y="1057047"/>
                  </a:lnTo>
                  <a:lnTo>
                    <a:pt x="4432566" y="10373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224292"/>
              <a:ext cx="0" cy="1012190"/>
            </a:xfrm>
            <a:custGeom>
              <a:avLst/>
              <a:gdLst/>
              <a:ahLst/>
              <a:cxnLst/>
              <a:rect l="l" t="t" r="r" b="b"/>
              <a:pathLst>
                <a:path h="1012189">
                  <a:moveTo>
                    <a:pt x="0" y="10121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115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88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86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1229791"/>
              <a:ext cx="64757" cy="647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206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30666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7532" y="1117738"/>
            <a:ext cx="4050665" cy="11207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dirty="0">
                <a:latin typeface="Trebuchet MS"/>
                <a:cs typeface="Trebuchet MS"/>
              </a:rPr>
              <a:t>Two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concepts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glosses</a:t>
            </a:r>
            <a:r>
              <a:rPr sz="950" dirty="0">
                <a:latin typeface="Trebuchet MS"/>
                <a:cs typeface="Trebuchet MS"/>
              </a:rPr>
              <a:t> contain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similar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i="1" spc="-10" dirty="0">
                <a:latin typeface="Trebuchet MS"/>
                <a:cs typeface="Trebuchet MS"/>
              </a:rPr>
              <a:t>Drawing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paper:</a:t>
            </a:r>
            <a:r>
              <a:rPr sz="900" i="1" spc="50" dirty="0">
                <a:latin typeface="Trebuchet MS"/>
                <a:cs typeface="Trebuchet MS"/>
              </a:rPr>
              <a:t> </a:t>
            </a:r>
            <a:r>
              <a:rPr sz="900" b="1" i="1" spc="-10" dirty="0">
                <a:latin typeface="Trebuchet MS"/>
                <a:cs typeface="Trebuchet MS"/>
              </a:rPr>
              <a:t>paper</a:t>
            </a:r>
            <a:r>
              <a:rPr sz="900" b="1" i="1" spc="-1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that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is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b="1" i="1" spc="-10" dirty="0">
                <a:latin typeface="Trebuchet MS"/>
                <a:cs typeface="Trebuchet MS"/>
              </a:rPr>
              <a:t>specially</a:t>
            </a:r>
            <a:r>
              <a:rPr sz="900" b="1" i="1" spc="-15" dirty="0">
                <a:latin typeface="Trebuchet MS"/>
                <a:cs typeface="Trebuchet MS"/>
              </a:rPr>
              <a:t> </a:t>
            </a:r>
            <a:r>
              <a:rPr sz="900" b="1" i="1" spc="-20" dirty="0">
                <a:latin typeface="Trebuchet MS"/>
                <a:cs typeface="Trebuchet MS"/>
              </a:rPr>
              <a:t>prepared</a:t>
            </a:r>
            <a:r>
              <a:rPr sz="900" b="1" i="1" spc="-15" dirty="0">
                <a:latin typeface="Trebuchet MS"/>
                <a:cs typeface="Trebuchet MS"/>
              </a:rPr>
              <a:t> </a:t>
            </a:r>
            <a:r>
              <a:rPr sz="900" i="1" spc="-80" dirty="0">
                <a:latin typeface="Trebuchet MS"/>
                <a:cs typeface="Trebuchet MS"/>
              </a:rPr>
              <a:t>for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use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in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drafting</a:t>
            </a:r>
            <a:endParaRPr sz="900">
              <a:latin typeface="Trebuchet MS"/>
              <a:cs typeface="Trebuchet MS"/>
            </a:endParaRPr>
          </a:p>
          <a:p>
            <a:pPr marL="313055" marR="30480" indent="-116205">
              <a:lnSpc>
                <a:spcPct val="110700"/>
              </a:lnSpc>
              <a:buClr>
                <a:srgbClr val="D6D6EF"/>
              </a:buClr>
              <a:buSzPct val="66666"/>
              <a:buFont typeface="Lucida Sans Unicode"/>
              <a:buChar char="►"/>
              <a:tabLst>
                <a:tab pos="314960" algn="l"/>
              </a:tabLst>
            </a:pPr>
            <a:r>
              <a:rPr sz="900" i="1" dirty="0">
                <a:latin typeface="Trebuchet MS"/>
                <a:cs typeface="Trebuchet MS"/>
              </a:rPr>
              <a:t>Decal:</a:t>
            </a:r>
            <a:r>
              <a:rPr sz="900" i="1" spc="7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the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art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of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transferring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designs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from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b="1" i="1" spc="-10" dirty="0">
                <a:latin typeface="Trebuchet MS"/>
                <a:cs typeface="Trebuchet MS"/>
              </a:rPr>
              <a:t>specially</a:t>
            </a:r>
            <a:r>
              <a:rPr sz="900" b="1" i="1" spc="5" dirty="0">
                <a:latin typeface="Trebuchet MS"/>
                <a:cs typeface="Trebuchet MS"/>
              </a:rPr>
              <a:t> </a:t>
            </a:r>
            <a:r>
              <a:rPr sz="900" b="1" i="1" spc="-20" dirty="0">
                <a:latin typeface="Trebuchet MS"/>
                <a:cs typeface="Trebuchet MS"/>
              </a:rPr>
              <a:t>prepared</a:t>
            </a:r>
            <a:r>
              <a:rPr sz="900" b="1" i="1" spc="5" dirty="0">
                <a:latin typeface="Trebuchet MS"/>
                <a:cs typeface="Trebuchet MS"/>
              </a:rPr>
              <a:t> </a:t>
            </a:r>
            <a:r>
              <a:rPr sz="900" b="1" i="1" spc="-10" dirty="0">
                <a:latin typeface="Trebuchet MS"/>
                <a:cs typeface="Trebuchet MS"/>
              </a:rPr>
              <a:t>paper</a:t>
            </a:r>
            <a:r>
              <a:rPr sz="900" b="1" i="1" spc="10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to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a 	</a:t>
            </a:r>
            <a:r>
              <a:rPr sz="900" i="1" dirty="0">
                <a:latin typeface="Trebuchet MS"/>
                <a:cs typeface="Trebuchet MS"/>
              </a:rPr>
              <a:t>wood </a:t>
            </a:r>
            <a:r>
              <a:rPr sz="900" i="1" spc="-30" dirty="0">
                <a:latin typeface="Trebuchet MS"/>
                <a:cs typeface="Trebuchet MS"/>
              </a:rPr>
              <a:t>or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glass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or</a:t>
            </a:r>
            <a:r>
              <a:rPr sz="900" i="1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metal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surface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n-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phrase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occurs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both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glosses,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add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score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n</a:t>
            </a:r>
            <a:r>
              <a:rPr sz="1200" spc="-37" baseline="27777" dirty="0">
                <a:latin typeface="Cambria"/>
                <a:cs typeface="Cambria"/>
              </a:rPr>
              <a:t>2</a:t>
            </a:r>
            <a:endParaRPr sz="1200" baseline="27777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950" b="1" dirty="0">
                <a:latin typeface="Trebuchet MS"/>
                <a:cs typeface="Trebuchet MS"/>
              </a:rPr>
              <a:t>paper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specially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prepared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Cambria"/>
                <a:cs typeface="Cambria"/>
              </a:rPr>
              <a:t>1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Cambria"/>
                <a:cs typeface="Cambria"/>
              </a:rPr>
              <a:t>4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 </a:t>
            </a:r>
            <a:r>
              <a:rPr sz="1100" spc="-50" dirty="0">
                <a:latin typeface="Cambria"/>
                <a:cs typeface="Cambria"/>
              </a:rPr>
              <a:t>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mapping </a:t>
            </a:r>
            <a:r>
              <a:rPr dirty="0"/>
              <a:t>words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30" dirty="0"/>
              <a:t>wordnet</a:t>
            </a:r>
            <a:r>
              <a:rPr spc="-20" dirty="0"/>
              <a:t> </a:t>
            </a:r>
            <a:r>
              <a:rPr spc="-10" dirty="0"/>
              <a:t>senses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503527"/>
            <a:ext cx="35299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saw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98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years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old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still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walk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tell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jokes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26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662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Ambiguity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rampant!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13" y="683920"/>
            <a:ext cx="4320540" cy="22555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27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4315" y="942136"/>
            <a:ext cx="2299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Disambiguation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Word</a:t>
            </a:r>
            <a:r>
              <a:rPr dirty="0"/>
              <a:t> Sense</a:t>
            </a:r>
            <a:r>
              <a:rPr spc="5" dirty="0"/>
              <a:t> </a:t>
            </a:r>
            <a:r>
              <a:rPr dirty="0"/>
              <a:t>Disambiguation </a:t>
            </a:r>
            <a:r>
              <a:rPr spc="-10" dirty="0"/>
              <a:t>(WSD)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39533"/>
            <a:ext cx="4483735" cy="1483360"/>
            <a:chOff x="87743" y="639533"/>
            <a:chExt cx="4483735" cy="1483360"/>
          </a:xfrm>
        </p:grpSpPr>
        <p:sp>
          <p:nvSpPr>
            <p:cNvPr id="4" name="object 4"/>
            <p:cNvSpPr/>
            <p:nvPr/>
          </p:nvSpPr>
          <p:spPr>
            <a:xfrm>
              <a:off x="87743" y="63953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125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2102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0832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83780"/>
              <a:ext cx="50749" cy="13372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56818"/>
              <a:ext cx="4432935" cy="1215390"/>
            </a:xfrm>
            <a:custGeom>
              <a:avLst/>
              <a:gdLst/>
              <a:ahLst/>
              <a:cxnLst/>
              <a:rect l="l" t="t" r="r" b="b"/>
              <a:pathLst>
                <a:path w="4432935" h="1215389">
                  <a:moveTo>
                    <a:pt x="4432566" y="0"/>
                  </a:moveTo>
                  <a:lnTo>
                    <a:pt x="0" y="0"/>
                  </a:lnTo>
                  <a:lnTo>
                    <a:pt x="0" y="1164209"/>
                  </a:lnTo>
                  <a:lnTo>
                    <a:pt x="4008" y="1183933"/>
                  </a:lnTo>
                  <a:lnTo>
                    <a:pt x="14922" y="1200086"/>
                  </a:lnTo>
                  <a:lnTo>
                    <a:pt x="31075" y="1211000"/>
                  </a:lnTo>
                  <a:lnTo>
                    <a:pt x="50800" y="1215009"/>
                  </a:lnTo>
                  <a:lnTo>
                    <a:pt x="4381766" y="1215009"/>
                  </a:lnTo>
                  <a:lnTo>
                    <a:pt x="4401491" y="1211000"/>
                  </a:lnTo>
                  <a:lnTo>
                    <a:pt x="4417644" y="1200086"/>
                  </a:lnTo>
                  <a:lnTo>
                    <a:pt x="4428558" y="1183933"/>
                  </a:lnTo>
                  <a:lnTo>
                    <a:pt x="4432566" y="11642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21855"/>
              <a:ext cx="0" cy="1318260"/>
            </a:xfrm>
            <a:custGeom>
              <a:avLst/>
              <a:gdLst/>
              <a:ahLst/>
              <a:cxnLst/>
              <a:rect l="l" t="t" r="r" b="b"/>
              <a:pathLst>
                <a:path h="1318260">
                  <a:moveTo>
                    <a:pt x="0" y="13182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09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96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837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0369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11372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303515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223757"/>
            <a:ext cx="4483735" cy="839469"/>
            <a:chOff x="87743" y="2223757"/>
            <a:chExt cx="4483735" cy="839469"/>
          </a:xfrm>
        </p:grpSpPr>
        <p:sp>
          <p:nvSpPr>
            <p:cNvPr id="18" name="object 18"/>
            <p:cNvSpPr/>
            <p:nvPr/>
          </p:nvSpPr>
          <p:spPr>
            <a:xfrm>
              <a:off x="87743" y="222375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396769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61551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948851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267991"/>
              <a:ext cx="50749" cy="6935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441054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06091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933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2806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267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490787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597" y="2872892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744" y="568103"/>
            <a:ext cx="4340225" cy="24098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Sense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ambiguity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spc="50" dirty="0">
                <a:latin typeface="Trebuchet MS"/>
                <a:cs typeface="Trebuchet MS"/>
              </a:rPr>
              <a:t>Many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several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senses</a:t>
            </a:r>
            <a:endParaRPr sz="950">
              <a:latin typeface="Trebuchet MS"/>
              <a:cs typeface="Trebuchet MS"/>
            </a:endParaRPr>
          </a:p>
          <a:p>
            <a:pPr marL="327660" marR="1491615">
              <a:lnSpc>
                <a:spcPct val="131100"/>
              </a:lnSpc>
              <a:spcBef>
                <a:spcPts val="160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b="1" spc="85" dirty="0">
                <a:latin typeface="Trebuchet MS"/>
                <a:cs typeface="Trebuchet MS"/>
              </a:rPr>
              <a:t>bass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depends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talking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music,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fish?</a:t>
            </a:r>
            <a:endParaRPr sz="950">
              <a:latin typeface="Trebuchet MS"/>
              <a:cs typeface="Trebuchet MS"/>
            </a:endParaRPr>
          </a:p>
          <a:p>
            <a:pPr marL="602615" marR="88900" indent="-116205">
              <a:lnSpc>
                <a:spcPct val="110700"/>
              </a:lnSpc>
              <a:spcBef>
                <a:spcPts val="190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4520" algn="l"/>
              </a:tabLst>
            </a:pP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electric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guitar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spc="65" dirty="0">
                <a:latin typeface="Trebuchet MS"/>
                <a:cs typeface="Trebuchet MS"/>
              </a:rPr>
              <a:t>bass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player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off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to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one</a:t>
            </a:r>
            <a:r>
              <a:rPr sz="900" spc="-10" dirty="0">
                <a:latin typeface="Trebuchet MS"/>
                <a:cs typeface="Trebuchet MS"/>
              </a:rPr>
              <a:t> side,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not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really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part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of 	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scene,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just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sort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to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gringo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expectations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perhaps.</a:t>
            </a:r>
            <a:endParaRPr sz="900">
              <a:latin typeface="Trebuchet MS"/>
              <a:cs typeface="Trebuchet MS"/>
            </a:endParaRPr>
          </a:p>
          <a:p>
            <a:pPr marL="602615" marR="68580" indent="-116205">
              <a:lnSpc>
                <a:spcPct val="110700"/>
              </a:lnSpc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04520" algn="l"/>
              </a:tabLst>
            </a:pP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0" dirty="0">
                <a:latin typeface="Trebuchet MS"/>
                <a:cs typeface="Trebuchet MS"/>
              </a:rPr>
              <a:t>it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all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started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when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fishermen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decided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striped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spc="65" dirty="0">
                <a:latin typeface="Trebuchet MS"/>
                <a:cs typeface="Trebuchet MS"/>
              </a:rPr>
              <a:t>bass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Lake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Mead 	were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too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skinny.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9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Disambiguation</a:t>
            </a:r>
            <a:endParaRPr sz="1100">
              <a:latin typeface="Cambria"/>
              <a:cs typeface="Cambria"/>
            </a:endParaRPr>
          </a:p>
          <a:p>
            <a:pPr marL="327660" marR="217170">
              <a:lnSpc>
                <a:spcPct val="118900"/>
              </a:lnSpc>
              <a:spcBef>
                <a:spcPts val="204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task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disambiguation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determine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senses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 </a:t>
            </a:r>
            <a:r>
              <a:rPr sz="950" dirty="0">
                <a:latin typeface="Trebuchet MS"/>
                <a:cs typeface="Trebuchet MS"/>
              </a:rPr>
              <a:t>ambiguous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invoked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particular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done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 looking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dirty="0">
                <a:latin typeface="Trebuchet MS"/>
                <a:cs typeface="Trebuchet MS"/>
              </a:rPr>
              <a:t> 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word’s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use.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355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41499"/>
            <a:ext cx="2159000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409575" algn="r">
              <a:lnSpc>
                <a:spcPct val="100000"/>
              </a:lnSpc>
              <a:spcBef>
                <a:spcPts val="459"/>
              </a:spcBef>
            </a:pPr>
            <a:r>
              <a:rPr sz="950" dirty="0">
                <a:latin typeface="Trebuchet MS"/>
                <a:cs typeface="Trebuchet MS"/>
              </a:rPr>
              <a:t>Knowledge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Approaches</a:t>
            </a:r>
            <a:endParaRPr sz="950">
              <a:latin typeface="Trebuchet MS"/>
              <a:cs typeface="Trebuchet MS"/>
            </a:endParaRPr>
          </a:p>
          <a:p>
            <a:pPr marL="116205" marR="443865" indent="-116205" algn="r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116205" algn="l"/>
              </a:tabLst>
            </a:pPr>
            <a:r>
              <a:rPr sz="900" dirty="0">
                <a:latin typeface="Trebuchet MS"/>
                <a:cs typeface="Trebuchet MS"/>
              </a:rPr>
              <a:t>Overlap</a:t>
            </a:r>
            <a:r>
              <a:rPr sz="900" spc="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Based</a:t>
            </a:r>
            <a:r>
              <a:rPr sz="900" spc="6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Approaches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latin typeface="Trebuchet MS"/>
                <a:cs typeface="Trebuchet MS"/>
              </a:rPr>
              <a:t>Machine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Learning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1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Approaches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Supervised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Approaches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Semi-supervised</a:t>
            </a:r>
            <a:r>
              <a:rPr sz="900" spc="1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Unsupervised</a:t>
            </a:r>
            <a:r>
              <a:rPr sz="900" spc="1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950" dirty="0">
                <a:latin typeface="Trebuchet MS"/>
                <a:cs typeface="Trebuchet MS"/>
              </a:rPr>
              <a:t>Hybrid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Approaches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2048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211311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3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Knowledge</a:t>
            </a:r>
            <a:r>
              <a:rPr spc="35" dirty="0"/>
              <a:t> </a:t>
            </a:r>
            <a:r>
              <a:rPr dirty="0"/>
              <a:t>Based</a:t>
            </a:r>
            <a:r>
              <a:rPr spc="40" dirty="0"/>
              <a:t> </a:t>
            </a:r>
            <a:r>
              <a:rPr spc="-10" dirty="0"/>
              <a:t>Approaches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5289"/>
            <a:ext cx="4483735" cy="1984375"/>
            <a:chOff x="87743" y="815289"/>
            <a:chExt cx="4483735" cy="1984375"/>
          </a:xfrm>
        </p:grpSpPr>
        <p:sp>
          <p:nvSpPr>
            <p:cNvPr id="4" name="object 4"/>
            <p:cNvSpPr/>
            <p:nvPr/>
          </p:nvSpPr>
          <p:spPr>
            <a:xfrm>
              <a:off x="87743" y="81528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8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9791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8521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59536"/>
              <a:ext cx="50749" cy="1838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2573"/>
              <a:ext cx="4432935" cy="1716405"/>
            </a:xfrm>
            <a:custGeom>
              <a:avLst/>
              <a:gdLst/>
              <a:ahLst/>
              <a:cxnLst/>
              <a:rect l="l" t="t" r="r" b="b"/>
              <a:pathLst>
                <a:path w="4432935" h="1716405">
                  <a:moveTo>
                    <a:pt x="4432566" y="0"/>
                  </a:moveTo>
                  <a:lnTo>
                    <a:pt x="0" y="0"/>
                  </a:lnTo>
                  <a:lnTo>
                    <a:pt x="0" y="1665338"/>
                  </a:lnTo>
                  <a:lnTo>
                    <a:pt x="4008" y="1685062"/>
                  </a:lnTo>
                  <a:lnTo>
                    <a:pt x="14922" y="1701215"/>
                  </a:lnTo>
                  <a:lnTo>
                    <a:pt x="31075" y="1712129"/>
                  </a:lnTo>
                  <a:lnTo>
                    <a:pt x="50800" y="1716138"/>
                  </a:lnTo>
                  <a:lnTo>
                    <a:pt x="4381766" y="1716138"/>
                  </a:lnTo>
                  <a:lnTo>
                    <a:pt x="4401491" y="1712129"/>
                  </a:lnTo>
                  <a:lnTo>
                    <a:pt x="4417644" y="1701215"/>
                  </a:lnTo>
                  <a:lnTo>
                    <a:pt x="4428558" y="1685062"/>
                  </a:lnTo>
                  <a:lnTo>
                    <a:pt x="4432566" y="166533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7610"/>
              <a:ext cx="0" cy="1819910"/>
            </a:xfrm>
            <a:custGeom>
              <a:avLst/>
              <a:gdLst/>
              <a:ahLst/>
              <a:cxnLst/>
              <a:rect l="l" t="t" r="r" b="b"/>
              <a:pathLst>
                <a:path h="1819910">
                  <a:moveTo>
                    <a:pt x="0" y="1819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4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2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595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8231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9235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46541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28646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438679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844" y="740654"/>
            <a:ext cx="4311015" cy="1975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Overlap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Based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Approaches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Require</a:t>
            </a:r>
            <a:r>
              <a:rPr sz="950" spc="1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7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Machine</a:t>
            </a:r>
            <a:r>
              <a:rPr sz="950" b="1" spc="17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Readable</a:t>
            </a:r>
            <a:r>
              <a:rPr sz="950" b="1" spc="17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Dictionary</a:t>
            </a:r>
            <a:r>
              <a:rPr sz="950" b="1" spc="16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(MRD).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Find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overlap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senses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25" dirty="0">
                <a:latin typeface="Trebuchet MS"/>
                <a:cs typeface="Trebuchet MS"/>
              </a:rPr>
              <a:t> an</a:t>
            </a:r>
            <a:r>
              <a:rPr sz="950" spc="5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ambiguous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</a:t>
            </a:r>
            <a:r>
              <a:rPr sz="950" b="1" dirty="0">
                <a:latin typeface="Trebuchet MS"/>
                <a:cs typeface="Trebuchet MS"/>
              </a:rPr>
              <a:t>sense</a:t>
            </a:r>
            <a:r>
              <a:rPr sz="950" b="1" spc="3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bag</a:t>
            </a:r>
            <a:r>
              <a:rPr sz="950" dirty="0">
                <a:latin typeface="Trebuchet MS"/>
                <a:cs typeface="Trebuchet MS"/>
              </a:rPr>
              <a:t>)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its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context </a:t>
            </a:r>
            <a:r>
              <a:rPr sz="950" dirty="0">
                <a:latin typeface="Trebuchet MS"/>
                <a:cs typeface="Trebuchet MS"/>
              </a:rPr>
              <a:t>(</a:t>
            </a:r>
            <a:r>
              <a:rPr sz="950" b="1" dirty="0">
                <a:latin typeface="Trebuchet MS"/>
                <a:cs typeface="Trebuchet MS"/>
              </a:rPr>
              <a:t>context </a:t>
            </a:r>
            <a:r>
              <a:rPr sz="950" b="1" spc="-10" dirty="0">
                <a:latin typeface="Trebuchet MS"/>
                <a:cs typeface="Trebuchet MS"/>
              </a:rPr>
              <a:t>bag</a:t>
            </a:r>
            <a:r>
              <a:rPr sz="950" spc="-10" dirty="0">
                <a:latin typeface="Trebuchet MS"/>
                <a:cs typeface="Trebuchet MS"/>
              </a:rPr>
              <a:t>).</a:t>
            </a:r>
            <a:endParaRPr sz="950">
              <a:latin typeface="Trebuchet MS"/>
              <a:cs typeface="Trebuchet MS"/>
            </a:endParaRPr>
          </a:p>
          <a:p>
            <a:pPr marL="289560" marR="34925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could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definitions,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example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sentences,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hypernyms </a:t>
            </a:r>
            <a:r>
              <a:rPr sz="950" spc="-20" dirty="0"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could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also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given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weights.</a:t>
            </a:r>
            <a:endParaRPr sz="950">
              <a:latin typeface="Trebuchet MS"/>
              <a:cs typeface="Trebuchet MS"/>
            </a:endParaRPr>
          </a:p>
          <a:p>
            <a:pPr marL="289560" marR="621665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has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maximum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overlap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selected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as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contextually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appropriate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sense.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4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Lesk’s</a:t>
            </a:r>
            <a:r>
              <a:rPr spc="18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189729" cy="1031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b="1" spc="60" dirty="0">
                <a:latin typeface="Trebuchet MS"/>
                <a:cs typeface="Trebuchet MS"/>
              </a:rPr>
              <a:t>Sense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70" dirty="0">
                <a:latin typeface="Trebuchet MS"/>
                <a:cs typeface="Trebuchet MS"/>
              </a:rPr>
              <a:t>Bag: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contains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definition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candidate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ambiguous</a:t>
            </a:r>
            <a:r>
              <a:rPr sz="950" spc="254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 marL="12700" marR="187325">
              <a:lnSpc>
                <a:spcPct val="118900"/>
              </a:lnSpc>
            </a:pPr>
            <a:r>
              <a:rPr sz="950" b="1" dirty="0">
                <a:latin typeface="Trebuchet MS"/>
                <a:cs typeface="Trebuchet MS"/>
              </a:rPr>
              <a:t>Context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70" dirty="0">
                <a:latin typeface="Trebuchet MS"/>
                <a:cs typeface="Trebuchet MS"/>
              </a:rPr>
              <a:t>Bag:</a:t>
            </a:r>
            <a:r>
              <a:rPr sz="950" b="1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contains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definition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each context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Trebuchet MS"/>
              <a:cs typeface="Trebuchet MS"/>
            </a:endParaRPr>
          </a:p>
          <a:p>
            <a:pPr marL="166370" algn="ctr">
              <a:lnSpc>
                <a:spcPct val="100000"/>
              </a:lnSpc>
            </a:pPr>
            <a:r>
              <a:rPr sz="950" i="1" spc="65" dirty="0">
                <a:latin typeface="Trebuchet MS"/>
                <a:cs typeface="Trebuchet MS"/>
              </a:rPr>
              <a:t>On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burning </a:t>
            </a:r>
            <a:r>
              <a:rPr sz="950" b="1" i="1" dirty="0">
                <a:latin typeface="Trebuchet MS"/>
                <a:cs typeface="Trebuchet MS"/>
              </a:rPr>
              <a:t>coal</a:t>
            </a:r>
            <a:r>
              <a:rPr sz="950" b="1" i="1" spc="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we get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i="1" spc="-20" dirty="0">
                <a:solidFill>
                  <a:srgbClr val="FF0000"/>
                </a:solidFill>
                <a:latin typeface="Trebuchet MS"/>
                <a:cs typeface="Trebuchet MS"/>
              </a:rPr>
              <a:t>ash</a:t>
            </a:r>
            <a:r>
              <a:rPr sz="950" i="1" spc="-2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418" y="1749336"/>
            <a:ext cx="2971800" cy="13906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Relations</a:t>
            </a:r>
            <a:r>
              <a:rPr spc="-25" dirty="0"/>
              <a:t> </a:t>
            </a:r>
            <a:r>
              <a:rPr spc="-20" dirty="0"/>
              <a:t>between </a:t>
            </a:r>
            <a:r>
              <a:rPr spc="-10" dirty="0"/>
              <a:t>word</a:t>
            </a:r>
            <a:r>
              <a:rPr spc="-25" dirty="0"/>
              <a:t> </a:t>
            </a:r>
            <a:r>
              <a:rPr spc="-10" dirty="0"/>
              <a:t>meanings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47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54222"/>
            <a:ext cx="655320" cy="149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-10" dirty="0">
                <a:latin typeface="Trebuchet MS"/>
                <a:cs typeface="Trebuchet MS"/>
              </a:rPr>
              <a:t>Homonymy Polysemy Synonymy Antonymy Hypernymy Hyponymy Meronymy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9476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504797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714830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1924862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134895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97" y="2344928"/>
            <a:ext cx="64757" cy="6475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5</a:t>
            </a:r>
            <a:r>
              <a:rPr spc="-5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Walker’s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568121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437624"/>
            <a:ext cx="4077335" cy="16103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Thesaurus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approach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0"/>
              </a:spcBef>
            </a:pPr>
            <a:r>
              <a:rPr sz="950" b="1" dirty="0">
                <a:latin typeface="Trebuchet MS"/>
                <a:cs typeface="Trebuchet MS"/>
              </a:rPr>
              <a:t>Step</a:t>
            </a:r>
            <a:r>
              <a:rPr sz="950" b="1" spc="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1:</a:t>
            </a:r>
            <a:r>
              <a:rPr sz="950" b="1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target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find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thesaurus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category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to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30" dirty="0">
                <a:latin typeface="Trebuchet MS"/>
                <a:cs typeface="Trebuchet MS"/>
              </a:rPr>
              <a:t> that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belongs</a:t>
            </a:r>
            <a:endParaRPr sz="950">
              <a:latin typeface="Trebuchet MS"/>
              <a:cs typeface="Trebuchet MS"/>
            </a:endParaRPr>
          </a:p>
          <a:p>
            <a:pPr marL="38100" marR="120014">
              <a:lnSpc>
                <a:spcPct val="104900"/>
              </a:lnSpc>
              <a:spcBef>
                <a:spcPts val="455"/>
              </a:spcBef>
            </a:pPr>
            <a:r>
              <a:rPr sz="950" b="1" dirty="0">
                <a:latin typeface="Trebuchet MS"/>
                <a:cs typeface="Trebuchet MS"/>
              </a:rPr>
              <a:t>Step</a:t>
            </a:r>
            <a:r>
              <a:rPr sz="950" b="1" spc="2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2:</a:t>
            </a:r>
            <a:r>
              <a:rPr sz="950" b="1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Calculate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score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using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words. </a:t>
            </a: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context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word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65" dirty="0">
                <a:latin typeface="Trebuchet MS"/>
                <a:cs typeface="Trebuchet MS"/>
              </a:rPr>
              <a:t>will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add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1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to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score </a:t>
            </a:r>
            <a:r>
              <a:rPr sz="950" i="1" spc="-35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5" dirty="0">
                <a:latin typeface="Trebuchet MS"/>
                <a:cs typeface="Trebuchet MS"/>
              </a:rPr>
              <a:t>sense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00" dirty="0">
                <a:latin typeface="Trebuchet MS"/>
                <a:cs typeface="Trebuchet MS"/>
              </a:rPr>
              <a:t>if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thesaurus </a:t>
            </a:r>
            <a:r>
              <a:rPr sz="950" i="1" dirty="0">
                <a:latin typeface="Trebuchet MS"/>
                <a:cs typeface="Trebuchet MS"/>
              </a:rPr>
              <a:t>category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of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dirty="0">
                <a:latin typeface="Trebuchet MS"/>
                <a:cs typeface="Trebuchet MS"/>
              </a:rPr>
              <a:t> word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matches </a:t>
            </a:r>
            <a:r>
              <a:rPr sz="950" i="1" spc="-55" dirty="0">
                <a:latin typeface="Trebuchet MS"/>
                <a:cs typeface="Trebuchet MS"/>
              </a:rPr>
              <a:t>that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sense.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20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E.g.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money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this </a:t>
            </a:r>
            <a:r>
              <a:rPr sz="900" dirty="0">
                <a:latin typeface="Trebuchet MS"/>
                <a:cs typeface="Trebuchet MS"/>
              </a:rPr>
              <a:t>bank</a:t>
            </a:r>
            <a:r>
              <a:rPr sz="900" spc="-20" dirty="0">
                <a:latin typeface="Trebuchet MS"/>
                <a:cs typeface="Trebuchet MS"/>
              </a:rPr>
              <a:t> fetches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interest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Cambria"/>
                <a:cs typeface="Cambria"/>
              </a:rPr>
              <a:t>8</a:t>
            </a:r>
            <a:r>
              <a:rPr sz="1000" spc="-65" dirty="0">
                <a:latin typeface="Arial MT"/>
                <a:cs typeface="Arial MT"/>
              </a:rPr>
              <a:t>%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per</a:t>
            </a:r>
            <a:r>
              <a:rPr sz="900" spc="-20" dirty="0">
                <a:latin typeface="Trebuchet MS"/>
                <a:cs typeface="Trebuchet MS"/>
              </a:rPr>
              <a:t> annum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0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-30" dirty="0">
                <a:latin typeface="Trebuchet MS"/>
                <a:cs typeface="Trebuchet MS"/>
              </a:rPr>
              <a:t>Target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word: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bank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Clue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context: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money,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interest,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annum,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fetch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778154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160259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9090" y="2306866"/>
            <a:ext cx="2308860" cy="7619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606615"/>
            <a:ext cx="4014724" cy="23185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7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606615"/>
            <a:ext cx="4014724" cy="23362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8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549719"/>
            <a:ext cx="4014724" cy="251053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9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21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WSD</a:t>
            </a:r>
            <a:r>
              <a:rPr sz="1400" i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5" dirty="0">
                <a:solidFill>
                  <a:srgbClr val="FFFFFF"/>
                </a:solidFill>
                <a:latin typeface="Cambria"/>
                <a:cs typeface="Cambria"/>
              </a:rPr>
              <a:t>Walk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71" y="549719"/>
            <a:ext cx="4014724" cy="22793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spc="-20" dirty="0"/>
              <a:t> </a:t>
            </a:r>
            <a:r>
              <a:rPr spc="-110" dirty="0"/>
              <a:t>/</a:t>
            </a:r>
            <a:r>
              <a:rPr spc="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Naïve</a:t>
            </a:r>
            <a:r>
              <a:rPr spc="35" dirty="0"/>
              <a:t> </a:t>
            </a:r>
            <a:r>
              <a:rPr dirty="0"/>
              <a:t>Bayes</a:t>
            </a:r>
            <a:r>
              <a:rPr spc="4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spc="-25" dirty="0"/>
              <a:t>WSD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53708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44520"/>
            <a:ext cx="3962400" cy="1090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Naïve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Bayes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chooses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most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likely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given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context:</a:t>
            </a:r>
            <a:endParaRPr sz="950">
              <a:latin typeface="Trebuchet MS"/>
              <a:cs typeface="Trebuchet MS"/>
            </a:endParaRPr>
          </a:p>
          <a:p>
            <a:pPr marL="108585" algn="ctr">
              <a:lnSpc>
                <a:spcPts val="1290"/>
              </a:lnSpc>
              <a:spcBef>
                <a:spcPts val="810"/>
              </a:spcBef>
            </a:pPr>
            <a:r>
              <a:rPr sz="1100" spc="-160" dirty="0">
                <a:latin typeface="Arial MT"/>
                <a:cs typeface="Arial MT"/>
              </a:rPr>
              <a:t>ˆ</a:t>
            </a:r>
            <a:r>
              <a:rPr sz="1100" i="1" spc="-160" dirty="0">
                <a:latin typeface="Cambria"/>
                <a:cs typeface="Cambria"/>
              </a:rPr>
              <a:t>s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1100" spc="2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Cambria"/>
                <a:cs typeface="Cambria"/>
              </a:rPr>
              <a:t>argmax</a:t>
            </a:r>
            <a:r>
              <a:rPr sz="1100" spc="-110" dirty="0">
                <a:latin typeface="Cambria"/>
                <a:cs typeface="Cambri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Arial MT"/>
                <a:cs typeface="Arial MT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s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f</a:t>
            </a:r>
            <a:r>
              <a:rPr sz="1100" i="1" spc="-65" dirty="0">
                <a:latin typeface="Cambria"/>
                <a:cs typeface="Cambria"/>
              </a:rPr>
              <a:t> </a:t>
            </a:r>
            <a:r>
              <a:rPr sz="1100" spc="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R="635" algn="ctr">
              <a:lnSpc>
                <a:spcPts val="930"/>
              </a:lnSpc>
            </a:pPr>
            <a:r>
              <a:rPr sz="800" i="1" spc="-25" dirty="0">
                <a:latin typeface="Cambria"/>
                <a:cs typeface="Cambria"/>
              </a:rPr>
              <a:t>s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Trebuchet MS"/>
                <a:cs typeface="Trebuchet MS"/>
              </a:rPr>
              <a:t>Using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Bayes’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law,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expressed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9562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3943" y="1681619"/>
            <a:ext cx="68516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</a:pPr>
            <a:r>
              <a:rPr sz="1100" spc="-160" dirty="0">
                <a:latin typeface="Arial MT"/>
                <a:cs typeface="Arial MT"/>
              </a:rPr>
              <a:t>ˆ</a:t>
            </a:r>
            <a:r>
              <a:rPr sz="1100" i="1" spc="-160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200" dirty="0">
                <a:latin typeface="Arial MT"/>
                <a:cs typeface="Arial MT"/>
              </a:rPr>
              <a:t>=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Cambria"/>
                <a:cs typeface="Cambria"/>
              </a:rPr>
              <a:t>argmax</a:t>
            </a:r>
            <a:endParaRPr sz="1100">
              <a:latin typeface="Cambria"/>
              <a:cs typeface="Cambria"/>
            </a:endParaRPr>
          </a:p>
          <a:p>
            <a:pPr marL="384810">
              <a:lnSpc>
                <a:spcPts val="930"/>
              </a:lnSpc>
            </a:pPr>
            <a:r>
              <a:rPr sz="800" i="1" spc="-25" dirty="0">
                <a:latin typeface="Cambria"/>
                <a:cs typeface="Cambria"/>
              </a:rPr>
              <a:t>s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3820" y="1584223"/>
            <a:ext cx="604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mbria"/>
                <a:cs typeface="Cambria"/>
              </a:rPr>
              <a:t>P</a:t>
            </a:r>
            <a:r>
              <a:rPr sz="1100" spc="20" dirty="0">
                <a:latin typeface="Arial MT"/>
                <a:cs typeface="Arial MT"/>
              </a:rPr>
              <a:t>(</a:t>
            </a:r>
            <a:r>
              <a:rPr sz="1100" i="1" spc="20" dirty="0">
                <a:latin typeface="Cambria"/>
                <a:cs typeface="Cambria"/>
              </a:rPr>
              <a:t>s</a:t>
            </a:r>
            <a:r>
              <a:rPr sz="1100" spc="20" dirty="0">
                <a:latin typeface="Arial MT"/>
                <a:cs typeface="Arial MT"/>
              </a:rPr>
              <a:t>)</a:t>
            </a:r>
            <a:r>
              <a:rPr sz="1100" i="1" spc="20" dirty="0">
                <a:latin typeface="Cambria"/>
                <a:cs typeface="Cambria"/>
              </a:rPr>
              <a:t>P</a:t>
            </a:r>
            <a:r>
              <a:rPr sz="1100" spc="20" dirty="0">
                <a:latin typeface="Arial MT"/>
                <a:cs typeface="Arial MT"/>
              </a:rPr>
              <a:t>(</a:t>
            </a:r>
            <a:r>
              <a:rPr sz="1100" i="1" spc="20" dirty="0">
                <a:latin typeface="Cambria"/>
                <a:cs typeface="Cambria"/>
              </a:rPr>
              <a:t>f 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s</a:t>
            </a:r>
            <a:r>
              <a:rPr sz="1100" spc="-2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6520" y="179726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9056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37777" y="1777085"/>
            <a:ext cx="276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f</a:t>
            </a:r>
            <a:r>
              <a:rPr sz="1100" i="1" spc="-5" dirty="0">
                <a:latin typeface="Cambria"/>
                <a:cs typeface="Cambria"/>
              </a:rPr>
              <a:t> </a:t>
            </a:r>
            <a:r>
              <a:rPr sz="1100" spc="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158" y="2029333"/>
            <a:ext cx="118681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</a:pPr>
            <a:r>
              <a:rPr sz="1100" spc="200" dirty="0">
                <a:latin typeface="Arial MT"/>
                <a:cs typeface="Arial MT"/>
              </a:rPr>
              <a:t>=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35" dirty="0">
                <a:latin typeface="Cambria"/>
                <a:cs typeface="Cambria"/>
              </a:rPr>
              <a:t>argmax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f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s</a:t>
            </a:r>
            <a:r>
              <a:rPr sz="1100" spc="-2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292735">
              <a:lnSpc>
                <a:spcPts val="930"/>
              </a:lnSpc>
            </a:pPr>
            <a:r>
              <a:rPr sz="800" i="1" spc="-25" dirty="0">
                <a:latin typeface="Cambria"/>
                <a:cs typeface="Cambria"/>
              </a:rPr>
              <a:t>s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532786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55329" y="3047746"/>
            <a:ext cx="170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5" dirty="0">
                <a:latin typeface="Cambria"/>
                <a:cs typeface="Cambria"/>
              </a:rPr>
              <a:t>s</a:t>
            </a:r>
            <a:r>
              <a:rPr sz="800" spc="-45" dirty="0">
                <a:latin typeface="Lucida Sans Unicode"/>
                <a:cs typeface="Lucida Sans Unicode"/>
              </a:rPr>
              <a:t>∈</a:t>
            </a:r>
            <a:r>
              <a:rPr sz="800" i="1" spc="-45" dirty="0">
                <a:latin typeface="Cambria"/>
                <a:cs typeface="Cambria"/>
              </a:rPr>
              <a:t>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2440236"/>
            <a:ext cx="3908425" cy="463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‘Naïve’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assumption: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independent, </a:t>
            </a:r>
            <a:r>
              <a:rPr sz="95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sense’:</a:t>
            </a:r>
            <a:endParaRPr sz="950">
              <a:latin typeface="Trebuchet MS"/>
              <a:cs typeface="Trebuchet MS"/>
            </a:endParaRPr>
          </a:p>
          <a:p>
            <a:pPr marL="737235" algn="ctr">
              <a:lnSpc>
                <a:spcPts val="745"/>
              </a:lnSpc>
            </a:pPr>
            <a:r>
              <a:rPr sz="800" i="1" spc="-5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9146" y="2746895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750" y="2842949"/>
            <a:ext cx="1249680" cy="3924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1151890" algn="l"/>
              </a:tabLst>
            </a:pPr>
            <a:r>
              <a:rPr sz="1100" spc="-160" dirty="0">
                <a:latin typeface="Arial MT"/>
                <a:cs typeface="Arial MT"/>
              </a:rPr>
              <a:t>ˆ</a:t>
            </a:r>
            <a:r>
              <a:rPr sz="1100" i="1" spc="-160" dirty="0">
                <a:latin typeface="Cambria"/>
                <a:cs typeface="Cambria"/>
              </a:rPr>
              <a:t>s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200" dirty="0">
                <a:latin typeface="Arial MT"/>
                <a:cs typeface="Arial MT"/>
              </a:rPr>
              <a:t>=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Cambria"/>
                <a:cs typeface="Cambria"/>
              </a:rPr>
              <a:t>argmax</a:t>
            </a:r>
            <a:r>
              <a:rPr sz="1100" spc="-114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Arial MT"/>
                <a:cs typeface="Arial MT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s</a:t>
            </a:r>
            <a:r>
              <a:rPr sz="1100" spc="-20" dirty="0">
                <a:latin typeface="Arial MT"/>
                <a:cs typeface="Arial MT"/>
              </a:rPr>
              <a:t>)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50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  <a:p>
            <a:pPr marR="117475" algn="r">
              <a:lnSpc>
                <a:spcPct val="100000"/>
              </a:lnSpc>
              <a:spcBef>
                <a:spcPts val="254"/>
              </a:spcBef>
            </a:pPr>
            <a:r>
              <a:rPr sz="800" i="1" spc="-25" dirty="0">
                <a:latin typeface="Cambria"/>
                <a:cs typeface="Cambria"/>
              </a:rPr>
              <a:t>j</a:t>
            </a:r>
            <a:r>
              <a:rPr sz="800" spc="-25" dirty="0">
                <a:latin typeface="Tahoma"/>
                <a:cs typeface="Tahoma"/>
              </a:rPr>
              <a:t>=</a:t>
            </a:r>
            <a:r>
              <a:rPr sz="800" spc="-2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9308" y="2946768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6920" y="2888653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f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s</a:t>
            </a:r>
            <a:r>
              <a:rPr sz="1100" spc="-3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Training</a:t>
            </a:r>
            <a:r>
              <a:rPr spc="20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Naïve</a:t>
            </a:r>
            <a:r>
              <a:rPr spc="25" dirty="0"/>
              <a:t> </a:t>
            </a:r>
            <a:r>
              <a:rPr spc="-10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3281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623807"/>
            <a:ext cx="4105910" cy="1381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950" spc="-85" dirty="0">
                <a:latin typeface="Trebuchet MS"/>
                <a:cs typeface="Trebuchet MS"/>
              </a:rPr>
              <a:t>‘</a:t>
            </a:r>
            <a:r>
              <a:rPr sz="1100" i="1" spc="-85" dirty="0">
                <a:latin typeface="Cambria"/>
                <a:cs typeface="Cambria"/>
              </a:rPr>
              <a:t>f</a:t>
            </a:r>
            <a:r>
              <a:rPr sz="1100" i="1" spc="-70" dirty="0">
                <a:latin typeface="Cambria"/>
                <a:cs typeface="Cambria"/>
              </a:rPr>
              <a:t> </a:t>
            </a:r>
            <a:r>
              <a:rPr sz="950" spc="-145" dirty="0">
                <a:latin typeface="Trebuchet MS"/>
                <a:cs typeface="Trebuchet MS"/>
              </a:rPr>
              <a:t>’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vector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consisting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of:</a:t>
            </a:r>
            <a:endParaRPr sz="950">
              <a:latin typeface="Trebuchet MS"/>
              <a:cs typeface="Trebuchet MS"/>
            </a:endParaRPr>
          </a:p>
          <a:p>
            <a:pPr marL="313690" indent="-11620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spc="110" dirty="0">
                <a:latin typeface="Trebuchet MS"/>
                <a:cs typeface="Trebuchet MS"/>
              </a:rPr>
              <a:t>POS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1000" i="1" spc="-50" dirty="0">
                <a:latin typeface="Cambria"/>
                <a:cs typeface="Cambria"/>
              </a:rPr>
              <a:t>w</a:t>
            </a:r>
            <a:endParaRPr sz="1000">
              <a:latin typeface="Cambria"/>
              <a:cs typeface="Cambria"/>
            </a:endParaRPr>
          </a:p>
          <a:p>
            <a:pPr marL="313690" indent="-116205">
              <a:lnSpc>
                <a:spcPts val="1195"/>
              </a:lnSpc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Semantic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Syntactic</a:t>
            </a:r>
            <a:r>
              <a:rPr sz="900" spc="-20" dirty="0">
                <a:latin typeface="Trebuchet MS"/>
                <a:cs typeface="Trebuchet MS"/>
              </a:rPr>
              <a:t> features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-50" dirty="0">
                <a:latin typeface="Cambria"/>
                <a:cs typeface="Cambria"/>
              </a:rPr>
              <a:t>w</a:t>
            </a:r>
            <a:endParaRPr sz="1000">
              <a:latin typeface="Cambria"/>
              <a:cs typeface="Cambria"/>
            </a:endParaRPr>
          </a:p>
          <a:p>
            <a:pPr marL="313055" marR="30480" indent="-11620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4960" algn="l"/>
              </a:tabLst>
            </a:pPr>
            <a:r>
              <a:rPr sz="900" spc="-10" dirty="0">
                <a:latin typeface="Trebuchet MS"/>
                <a:cs typeface="Trebuchet MS"/>
              </a:rPr>
              <a:t>Collocation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vector </a:t>
            </a:r>
            <a:r>
              <a:rPr sz="900" spc="-10" dirty="0">
                <a:latin typeface="Trebuchet MS"/>
                <a:cs typeface="Trebuchet MS"/>
              </a:rPr>
              <a:t>(set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around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it)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→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next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(+1),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+2,</a:t>
            </a:r>
            <a:r>
              <a:rPr sz="900" spc="-30" dirty="0">
                <a:latin typeface="Trebuchet MS"/>
                <a:cs typeface="Trebuchet MS"/>
              </a:rPr>
              <a:t> -</a:t>
            </a:r>
            <a:r>
              <a:rPr sz="900" spc="-20" dirty="0">
                <a:latin typeface="Trebuchet MS"/>
                <a:cs typeface="Trebuchet MS"/>
              </a:rPr>
              <a:t>1,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-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and 	</a:t>
            </a:r>
            <a:r>
              <a:rPr sz="900" spc="-50" dirty="0">
                <a:latin typeface="Trebuchet MS"/>
                <a:cs typeface="Trebuchet MS"/>
              </a:rPr>
              <a:t>their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POS’s</a:t>
            </a:r>
            <a:endParaRPr sz="900">
              <a:latin typeface="Trebuchet MS"/>
              <a:cs typeface="Trebuchet MS"/>
            </a:endParaRPr>
          </a:p>
          <a:p>
            <a:pPr marL="313690" indent="-116205">
              <a:lnSpc>
                <a:spcPct val="100000"/>
              </a:lnSpc>
              <a:spcBef>
                <a:spcPts val="5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3690" algn="l"/>
              </a:tabLst>
            </a:pPr>
            <a:r>
              <a:rPr sz="900" dirty="0">
                <a:latin typeface="Trebuchet MS"/>
                <a:cs typeface="Trebuchet MS"/>
              </a:rPr>
              <a:t>Co-occurrence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</a:t>
            </a:r>
            <a:endParaRPr sz="900">
              <a:latin typeface="Trebuchet MS"/>
              <a:cs typeface="Trebuchet MS"/>
            </a:endParaRPr>
          </a:p>
          <a:p>
            <a:pPr marL="38100" marR="276860">
              <a:lnSpc>
                <a:spcPct val="118900"/>
              </a:lnSpc>
              <a:spcBef>
                <a:spcPts val="310"/>
              </a:spcBef>
            </a:pPr>
            <a:r>
              <a:rPr sz="950" dirty="0">
                <a:latin typeface="Trebuchet MS"/>
                <a:cs typeface="Trebuchet MS"/>
              </a:rPr>
              <a:t>Set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parameters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Naïve</a:t>
            </a:r>
            <a:r>
              <a:rPr sz="950" spc="50" dirty="0">
                <a:latin typeface="Trebuchet MS"/>
                <a:cs typeface="Trebuchet MS"/>
              </a:rPr>
              <a:t> Bayes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using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maximum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likelihood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estimation </a:t>
            </a:r>
            <a:r>
              <a:rPr sz="950" spc="60" dirty="0">
                <a:latin typeface="Trebuchet MS"/>
                <a:cs typeface="Trebuchet MS"/>
              </a:rPr>
              <a:t>(MLE)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training data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27314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0356" y="2266416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938" y="2208301"/>
            <a:ext cx="4451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55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1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816" y="2104059"/>
            <a:ext cx="759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200" i="1" u="sng" spc="-1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,</a:t>
            </a:r>
            <a:r>
              <a:rPr sz="1100" u="sng" spc="-1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-3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7005" y="2303767"/>
            <a:ext cx="621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mbria"/>
                <a:cs typeface="Cambria"/>
              </a:rPr>
              <a:t>count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j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1583" y="2706395"/>
            <a:ext cx="170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j</a:t>
            </a:r>
            <a:r>
              <a:rPr sz="800" i="1" spc="170" dirty="0">
                <a:latin typeface="Cambria"/>
                <a:cs typeface="Cambria"/>
              </a:rPr>
              <a:t>  </a:t>
            </a:r>
            <a:r>
              <a:rPr sz="800" i="1" spc="-50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4545" y="2648293"/>
            <a:ext cx="545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f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10" dirty="0">
                <a:latin typeface="Cambria"/>
                <a:cs typeface="Cambria"/>
              </a:rPr>
              <a:t>s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1100" spc="55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1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5108" y="2544051"/>
            <a:ext cx="706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count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spc="-30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,</a:t>
            </a:r>
            <a:r>
              <a:rPr sz="1100" u="sng" spc="-114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200" i="1" u="sng" spc="-3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6614" y="2743746"/>
            <a:ext cx="582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mbria"/>
                <a:cs typeface="Cambria"/>
              </a:rPr>
              <a:t>count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s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Decision</a:t>
            </a:r>
            <a:r>
              <a:rPr spc="145" dirty="0"/>
              <a:t> </a:t>
            </a:r>
            <a:r>
              <a:rPr dirty="0"/>
              <a:t>List</a:t>
            </a:r>
            <a:r>
              <a:rPr spc="1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3893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626856"/>
            <a:ext cx="3946525" cy="23101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sz="950" spc="60" dirty="0">
                <a:latin typeface="Trebuchet MS"/>
                <a:cs typeface="Trebuchet MS"/>
              </a:rPr>
              <a:t>Based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‘One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sense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collocation’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property</a:t>
            </a:r>
            <a:endParaRPr sz="950">
              <a:latin typeface="Trebuchet MS"/>
              <a:cs typeface="Trebuchet MS"/>
            </a:endParaRPr>
          </a:p>
          <a:p>
            <a:pPr marL="338455" marR="59055" indent="-116205">
              <a:lnSpc>
                <a:spcPct val="110700"/>
              </a:lnSpc>
              <a:spcBef>
                <a:spcPts val="190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40360" algn="l"/>
              </a:tabLst>
            </a:pPr>
            <a:r>
              <a:rPr sz="900" dirty="0">
                <a:latin typeface="Trebuchet MS"/>
                <a:cs typeface="Trebuchet MS"/>
              </a:rPr>
              <a:t>Nearby words </a:t>
            </a:r>
            <a:r>
              <a:rPr sz="900" spc="-20" dirty="0">
                <a:latin typeface="Trebuchet MS"/>
                <a:cs typeface="Trebuchet MS"/>
              </a:rPr>
              <a:t>provide</a:t>
            </a:r>
            <a:r>
              <a:rPr sz="900" dirty="0">
                <a:latin typeface="Trebuchet MS"/>
                <a:cs typeface="Trebuchet MS"/>
              </a:rPr>
              <a:t> strong and </a:t>
            </a:r>
            <a:r>
              <a:rPr sz="900" spc="-10" dirty="0">
                <a:latin typeface="Trebuchet MS"/>
                <a:cs typeface="Trebuchet MS"/>
              </a:rPr>
              <a:t>consistent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clues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to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dirty="0">
                <a:latin typeface="Trebuchet MS"/>
                <a:cs typeface="Trebuchet MS"/>
              </a:rPr>
              <a:t> sense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 	</a:t>
            </a:r>
            <a:r>
              <a:rPr sz="900" spc="-35" dirty="0">
                <a:latin typeface="Trebuchet MS"/>
                <a:cs typeface="Trebuchet MS"/>
              </a:rPr>
              <a:t>target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endParaRPr sz="9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25"/>
              </a:spcBef>
            </a:pPr>
            <a:r>
              <a:rPr sz="950" dirty="0">
                <a:latin typeface="Trebuchet MS"/>
                <a:cs typeface="Trebuchet MS"/>
              </a:rPr>
              <a:t>Collect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large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collocations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ambiguous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63500" marR="5588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Calculate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word-sense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probability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distributions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such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collocations </a:t>
            </a:r>
            <a:r>
              <a:rPr sz="950" dirty="0">
                <a:latin typeface="Trebuchet MS"/>
                <a:cs typeface="Trebuchet MS"/>
              </a:rPr>
              <a:t>Calculate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log-</a:t>
            </a:r>
            <a:r>
              <a:rPr sz="950" dirty="0">
                <a:latin typeface="Trebuchet MS"/>
                <a:cs typeface="Trebuchet MS"/>
              </a:rPr>
              <a:t>likelihood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ratio</a:t>
            </a:r>
            <a:endParaRPr sz="950">
              <a:latin typeface="Trebuchet MS"/>
              <a:cs typeface="Trebuchet MS"/>
            </a:endParaRPr>
          </a:p>
          <a:p>
            <a:pPr marL="1459865" marR="973455" indent="-245110">
              <a:lnSpc>
                <a:spcPct val="114999"/>
              </a:lnSpc>
              <a:spcBef>
                <a:spcPts val="745"/>
              </a:spcBef>
            </a:pPr>
            <a:r>
              <a:rPr sz="1650" i="1" baseline="-37878" dirty="0">
                <a:latin typeface="Cambria"/>
                <a:cs typeface="Cambria"/>
              </a:rPr>
              <a:t>log</a:t>
            </a:r>
            <a:r>
              <a:rPr sz="1650" baseline="-37878" dirty="0">
                <a:latin typeface="Arial MT"/>
                <a:cs typeface="Arial MT"/>
              </a:rPr>
              <a:t>(</a:t>
            </a:r>
            <a:r>
              <a:rPr sz="1650" spc="-262" baseline="-37878" dirty="0">
                <a:latin typeface="Arial MT"/>
                <a:cs typeface="Arial MT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Sense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180" dirty="0">
                <a:latin typeface="Lucida Sans Unicode"/>
                <a:cs typeface="Lucida Sans Unicode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Collocation</a:t>
            </a:r>
            <a:r>
              <a:rPr sz="1200" i="1" u="sng" spc="-1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)</a:t>
            </a:r>
            <a:r>
              <a:rPr sz="1650" spc="-15" baseline="-37878" dirty="0">
                <a:latin typeface="Arial MT"/>
                <a:cs typeface="Arial MT"/>
              </a:rPr>
              <a:t>)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mbria"/>
                <a:cs typeface="Cambria"/>
              </a:rPr>
              <a:t>Sense</a:t>
            </a:r>
            <a:r>
              <a:rPr sz="1100" i="1" spc="-80" dirty="0">
                <a:latin typeface="Cambria"/>
                <a:cs typeface="Cambria"/>
              </a:rPr>
              <a:t> </a:t>
            </a:r>
            <a:r>
              <a:rPr sz="1100" spc="-190" dirty="0">
                <a:latin typeface="Lucida Sans Unicode"/>
                <a:cs typeface="Lucida Sans Unicode"/>
              </a:rPr>
              <a:t>−</a:t>
            </a:r>
            <a:r>
              <a:rPr sz="1100" spc="-18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B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Collocation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844"/>
              </a:spcBef>
            </a:pPr>
            <a:r>
              <a:rPr sz="950" dirty="0">
                <a:latin typeface="Trebuchet MS"/>
                <a:cs typeface="Trebuchet MS"/>
              </a:rPr>
              <a:t>Higher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log-</a:t>
            </a:r>
            <a:r>
              <a:rPr sz="950" dirty="0">
                <a:latin typeface="Trebuchet MS"/>
                <a:cs typeface="Trebuchet MS"/>
              </a:rPr>
              <a:t>likelihood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more </a:t>
            </a:r>
            <a:r>
              <a:rPr sz="950" spc="-10" dirty="0">
                <a:latin typeface="Trebuchet MS"/>
                <a:cs typeface="Trebuchet MS"/>
              </a:rPr>
              <a:t>predictive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evidence</a:t>
            </a:r>
            <a:endParaRPr sz="950">
              <a:latin typeface="Trebuchet MS"/>
              <a:cs typeface="Trebuchet MS"/>
            </a:endParaRPr>
          </a:p>
          <a:p>
            <a:pPr marL="63500" marR="441325">
              <a:lnSpc>
                <a:spcPct val="118900"/>
              </a:lnSpc>
              <a:spcBef>
                <a:spcPts val="270"/>
              </a:spcBef>
            </a:pPr>
            <a:r>
              <a:rPr sz="950" dirty="0">
                <a:latin typeface="Trebuchet MS"/>
                <a:cs typeface="Trebuchet MS"/>
              </a:rPr>
              <a:t>Collocations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ordered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decision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list,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most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predictive </a:t>
            </a:r>
            <a:r>
              <a:rPr sz="950" dirty="0">
                <a:latin typeface="Trebuchet MS"/>
                <a:cs typeface="Trebuchet MS"/>
              </a:rPr>
              <a:t>collocations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ranked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highest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7793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487970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698002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449639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659672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7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Decision</a:t>
            </a:r>
            <a:r>
              <a:rPr spc="145" dirty="0"/>
              <a:t> </a:t>
            </a:r>
            <a:r>
              <a:rPr dirty="0"/>
              <a:t>List</a:t>
            </a:r>
            <a:r>
              <a:rPr spc="1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438" y="789762"/>
            <a:ext cx="2655569" cy="12153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230165"/>
            <a:ext cx="419671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Classification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test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sentence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based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highest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ranking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collocation, </a:t>
            </a:r>
            <a:r>
              <a:rPr sz="950" dirty="0">
                <a:latin typeface="Trebuchet MS"/>
                <a:cs typeface="Trebuchet MS"/>
              </a:rPr>
              <a:t>found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test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sentences.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rebuchet MS"/>
              <a:cs typeface="Trebuchet MS"/>
            </a:endParaRPr>
          </a:p>
          <a:p>
            <a:pPr marL="1165225">
              <a:lnSpc>
                <a:spcPct val="100000"/>
              </a:lnSpc>
            </a:pPr>
            <a:r>
              <a:rPr sz="950" i="1" dirty="0">
                <a:latin typeface="Trebuchet MS"/>
                <a:cs typeface="Trebuchet MS"/>
              </a:rPr>
              <a:t>plucking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solidFill>
                  <a:srgbClr val="FF0000"/>
                </a:solidFill>
                <a:latin typeface="Trebuchet MS"/>
                <a:cs typeface="Trebuchet MS"/>
              </a:rPr>
              <a:t>flowers</a:t>
            </a:r>
            <a:r>
              <a:rPr sz="95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affects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solidFill>
                  <a:srgbClr val="0000FF"/>
                </a:solidFill>
                <a:latin typeface="Trebuchet MS"/>
                <a:cs typeface="Trebuchet MS"/>
              </a:rPr>
              <a:t>plant</a:t>
            </a:r>
            <a:r>
              <a:rPr sz="950" i="1" spc="-1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50" i="1" spc="-10" dirty="0">
                <a:solidFill>
                  <a:srgbClr val="00FF00"/>
                </a:solidFill>
                <a:latin typeface="Trebuchet MS"/>
                <a:cs typeface="Trebuchet MS"/>
              </a:rPr>
              <a:t>growth</a:t>
            </a:r>
            <a:r>
              <a:rPr sz="950" i="1" spc="-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46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Decision</a:t>
            </a:r>
            <a:r>
              <a:rPr sz="1400" i="1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List:</a:t>
            </a:r>
            <a:r>
              <a:rPr sz="1400" i="1" spc="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574764"/>
            <a:ext cx="34842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Example:</a:t>
            </a:r>
            <a:r>
              <a:rPr sz="950" i="0" spc="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discriminating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65" dirty="0">
                <a:solidFill>
                  <a:srgbClr val="000000"/>
                </a:solidFill>
                <a:latin typeface="Trebuchet MS"/>
                <a:cs typeface="Trebuchet MS"/>
              </a:rPr>
              <a:t>bass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(fish)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65" dirty="0">
                <a:solidFill>
                  <a:srgbClr val="000000"/>
                </a:solidFill>
                <a:latin typeface="Trebuchet MS"/>
                <a:cs typeface="Trebuchet MS"/>
              </a:rPr>
              <a:t>bass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(music):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668" y="976782"/>
            <a:ext cx="3615690" cy="16992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Homonymy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8508"/>
            <a:ext cx="4483735" cy="629920"/>
            <a:chOff x="87743" y="458508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4585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153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8626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735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42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580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0842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8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5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2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51039"/>
            <a:ext cx="4483735" cy="666115"/>
            <a:chOff x="87743" y="1151039"/>
            <a:chExt cx="4483735" cy="666115"/>
          </a:xfrm>
        </p:grpSpPr>
        <p:sp>
          <p:nvSpPr>
            <p:cNvPr id="15" name="object 15"/>
            <p:cNvSpPr/>
            <p:nvPr/>
          </p:nvSpPr>
          <p:spPr>
            <a:xfrm>
              <a:off x="87743" y="115103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32405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715262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1702562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195273"/>
              <a:ext cx="50749" cy="5199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368336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33373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206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07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195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418069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628102"/>
              <a:ext cx="64757" cy="6475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7743" y="1891460"/>
            <a:ext cx="4483735" cy="1431925"/>
            <a:chOff x="87743" y="1880031"/>
            <a:chExt cx="4483735" cy="1431925"/>
          </a:xfrm>
        </p:grpSpPr>
        <p:sp>
          <p:nvSpPr>
            <p:cNvPr id="28" name="object 28"/>
            <p:cNvSpPr/>
            <p:nvPr/>
          </p:nvSpPr>
          <p:spPr>
            <a:xfrm>
              <a:off x="87743" y="188003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44" y="2053044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544" y="3209963"/>
              <a:ext cx="101599" cy="1015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344" y="3197263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0311" y="1924266"/>
              <a:ext cx="50749" cy="128569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097316"/>
              <a:ext cx="4432935" cy="1163955"/>
            </a:xfrm>
            <a:custGeom>
              <a:avLst/>
              <a:gdLst/>
              <a:ahLst/>
              <a:cxnLst/>
              <a:rect l="l" t="t" r="r" b="b"/>
              <a:pathLst>
                <a:path w="4432935" h="1163954">
                  <a:moveTo>
                    <a:pt x="4432566" y="0"/>
                  </a:moveTo>
                  <a:lnTo>
                    <a:pt x="0" y="0"/>
                  </a:lnTo>
                  <a:lnTo>
                    <a:pt x="0" y="1112647"/>
                  </a:lnTo>
                  <a:lnTo>
                    <a:pt x="4008" y="1132371"/>
                  </a:lnTo>
                  <a:lnTo>
                    <a:pt x="14922" y="1148524"/>
                  </a:lnTo>
                  <a:lnTo>
                    <a:pt x="31075" y="1159438"/>
                  </a:lnTo>
                  <a:lnTo>
                    <a:pt x="50800" y="1163447"/>
                  </a:lnTo>
                  <a:lnTo>
                    <a:pt x="4381766" y="1163447"/>
                  </a:lnTo>
                  <a:lnTo>
                    <a:pt x="4401491" y="1159438"/>
                  </a:lnTo>
                  <a:lnTo>
                    <a:pt x="4417644" y="1148524"/>
                  </a:lnTo>
                  <a:lnTo>
                    <a:pt x="4428558" y="1132371"/>
                  </a:lnTo>
                  <a:lnTo>
                    <a:pt x="4432566" y="111264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962353"/>
              <a:ext cx="0" cy="1266825"/>
            </a:xfrm>
            <a:custGeom>
              <a:avLst/>
              <a:gdLst/>
              <a:ahLst/>
              <a:cxnLst/>
              <a:rect l="l" t="t" r="r" b="b"/>
              <a:pathLst>
                <a:path h="1266825">
                  <a:moveTo>
                    <a:pt x="0" y="12666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9496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1936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1924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597" y="2529167"/>
              <a:ext cx="64757" cy="647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597" y="2739199"/>
              <a:ext cx="64757" cy="6475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25844" y="383887"/>
            <a:ext cx="4199255" cy="28428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Definition</a:t>
            </a:r>
            <a:endParaRPr sz="1100">
              <a:latin typeface="Cambria"/>
              <a:cs typeface="Cambria"/>
            </a:endParaRPr>
          </a:p>
          <a:p>
            <a:pPr marL="12700" marR="27305">
              <a:lnSpc>
                <a:spcPct val="118900"/>
              </a:lnSpc>
              <a:spcBef>
                <a:spcPts val="209"/>
              </a:spcBef>
            </a:pPr>
            <a:r>
              <a:rPr sz="950" b="1" dirty="0">
                <a:latin typeface="Trebuchet MS"/>
                <a:cs typeface="Trebuchet MS"/>
              </a:rPr>
              <a:t>Homonymy</a:t>
            </a:r>
            <a:r>
              <a:rPr sz="950" b="1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defined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as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holds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form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unrelated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meanings.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Examples</a:t>
            </a:r>
            <a:endParaRPr sz="1100">
              <a:latin typeface="Cambria"/>
              <a:cs typeface="Cambria"/>
            </a:endParaRPr>
          </a:p>
          <a:p>
            <a:pPr marL="289560" marR="741045">
              <a:lnSpc>
                <a:spcPts val="1650"/>
              </a:lnSpc>
              <a:spcBef>
                <a:spcPts val="55"/>
              </a:spcBef>
            </a:pPr>
            <a:r>
              <a:rPr sz="950" dirty="0">
                <a:latin typeface="Trebuchet MS"/>
                <a:cs typeface="Trebuchet MS"/>
              </a:rPr>
              <a:t>Bat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(wooden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stick-</a:t>
            </a:r>
            <a:r>
              <a:rPr sz="950" dirty="0">
                <a:latin typeface="Trebuchet MS"/>
                <a:cs typeface="Trebuchet MS"/>
              </a:rPr>
              <a:t>like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thing)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vs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Bat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(flying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mammal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thing) </a:t>
            </a:r>
            <a:r>
              <a:rPr sz="950" dirty="0">
                <a:latin typeface="Trebuchet MS"/>
                <a:cs typeface="Trebuchet MS"/>
              </a:rPr>
              <a:t>Bank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(financial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institution)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vs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Bank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(riverside)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homophones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 and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homographs</a:t>
            </a:r>
            <a:endParaRPr sz="1100">
              <a:latin typeface="Cambria"/>
              <a:cs typeface="Cambria"/>
            </a:endParaRPr>
          </a:p>
          <a:p>
            <a:pPr marL="12700" marR="334010">
              <a:lnSpc>
                <a:spcPct val="118900"/>
              </a:lnSpc>
              <a:spcBef>
                <a:spcPts val="209"/>
              </a:spcBef>
            </a:pPr>
            <a:r>
              <a:rPr sz="950" b="1" spc="50" dirty="0">
                <a:latin typeface="Trebuchet MS"/>
                <a:cs typeface="Trebuchet MS"/>
              </a:rPr>
              <a:t>homophones</a:t>
            </a:r>
            <a:r>
              <a:rPr sz="950" b="1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pronunciation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different </a:t>
            </a:r>
            <a:r>
              <a:rPr sz="950" spc="-10" dirty="0">
                <a:latin typeface="Trebuchet MS"/>
                <a:cs typeface="Trebuchet MS"/>
              </a:rPr>
              <a:t>spellings.</a:t>
            </a:r>
            <a:endParaRPr sz="950">
              <a:latin typeface="Trebuchet MS"/>
              <a:cs typeface="Trebuchet MS"/>
            </a:endParaRPr>
          </a:p>
          <a:p>
            <a:pPr marL="289560" marR="3069590">
              <a:lnSpc>
                <a:spcPct val="145100"/>
              </a:lnSpc>
            </a:pPr>
            <a:r>
              <a:rPr sz="950" spc="-30" dirty="0">
                <a:latin typeface="Trebuchet MS"/>
                <a:cs typeface="Trebuchet MS"/>
              </a:rPr>
              <a:t>write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vs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right </a:t>
            </a:r>
            <a:r>
              <a:rPr sz="950" dirty="0">
                <a:latin typeface="Trebuchet MS"/>
                <a:cs typeface="Trebuchet MS"/>
              </a:rPr>
              <a:t>piece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vs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peace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295"/>
              </a:spcBef>
            </a:pPr>
            <a:r>
              <a:rPr sz="950" b="1" spc="55" dirty="0">
                <a:latin typeface="Trebuchet MS"/>
                <a:cs typeface="Trebuchet MS"/>
              </a:rPr>
              <a:t>homographs</a:t>
            </a:r>
            <a:r>
              <a:rPr sz="950" b="1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lexemes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with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form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different </a:t>
            </a:r>
            <a:r>
              <a:rPr sz="950" dirty="0">
                <a:latin typeface="Trebuchet MS"/>
                <a:cs typeface="Trebuchet MS"/>
              </a:rPr>
              <a:t>meaning.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Ex:</a:t>
            </a:r>
            <a:r>
              <a:rPr sz="950" spc="1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bass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</a:t>
            </a:r>
            <a:r>
              <a:rPr spc="30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spc="55" dirty="0"/>
              <a:t>NLP</a:t>
            </a:r>
            <a:r>
              <a:rPr spc="30" dirty="0"/>
              <a:t> </a:t>
            </a:r>
            <a:r>
              <a:rPr spc="-10" dirty="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3955"/>
            <a:ext cx="4483735" cy="457834"/>
            <a:chOff x="87743" y="913955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9139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696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6963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5693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8189"/>
              <a:ext cx="50749" cy="311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125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6276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35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08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81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72361"/>
            <a:ext cx="4483735" cy="457834"/>
            <a:chOff x="87743" y="1472361"/>
            <a:chExt cx="4483735" cy="457834"/>
          </a:xfrm>
        </p:grpSpPr>
        <p:sp>
          <p:nvSpPr>
            <p:cNvPr id="15" name="object 15"/>
            <p:cNvSpPr/>
            <p:nvPr/>
          </p:nvSpPr>
          <p:spPr>
            <a:xfrm>
              <a:off x="87743" y="14723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537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182805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344" y="181535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16595"/>
              <a:ext cx="50749" cy="3114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689671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5469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5419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292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165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030768"/>
            <a:ext cx="4483735" cy="621030"/>
            <a:chOff x="87743" y="2030768"/>
            <a:chExt cx="4483735" cy="621030"/>
          </a:xfrm>
        </p:grpSpPr>
        <p:sp>
          <p:nvSpPr>
            <p:cNvPr id="26" name="object 26"/>
            <p:cNvSpPr/>
            <p:nvPr/>
          </p:nvSpPr>
          <p:spPr>
            <a:xfrm>
              <a:off x="87743" y="20307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203792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549931"/>
              <a:ext cx="101599" cy="1015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344" y="2537231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075014"/>
              <a:ext cx="50749" cy="4749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248077"/>
              <a:ext cx="4432935" cy="353060"/>
            </a:xfrm>
            <a:custGeom>
              <a:avLst/>
              <a:gdLst/>
              <a:ahLst/>
              <a:cxnLst/>
              <a:rect l="l" t="t" r="r" b="b"/>
              <a:pathLst>
                <a:path w="4432935" h="353060">
                  <a:moveTo>
                    <a:pt x="4432566" y="0"/>
                  </a:moveTo>
                  <a:lnTo>
                    <a:pt x="0" y="0"/>
                  </a:lnTo>
                  <a:lnTo>
                    <a:pt x="0" y="301853"/>
                  </a:lnTo>
                  <a:lnTo>
                    <a:pt x="4008" y="321578"/>
                  </a:lnTo>
                  <a:lnTo>
                    <a:pt x="14922" y="337731"/>
                  </a:lnTo>
                  <a:lnTo>
                    <a:pt x="31075" y="348645"/>
                  </a:lnTo>
                  <a:lnTo>
                    <a:pt x="50800" y="352653"/>
                  </a:lnTo>
                  <a:lnTo>
                    <a:pt x="4381766" y="352653"/>
                  </a:lnTo>
                  <a:lnTo>
                    <a:pt x="4401491" y="348645"/>
                  </a:lnTo>
                  <a:lnTo>
                    <a:pt x="4417644" y="337731"/>
                  </a:lnTo>
                  <a:lnTo>
                    <a:pt x="4428558" y="321578"/>
                  </a:lnTo>
                  <a:lnTo>
                    <a:pt x="4432566" y="30185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113102"/>
              <a:ext cx="0" cy="455930"/>
            </a:xfrm>
            <a:custGeom>
              <a:avLst/>
              <a:gdLst/>
              <a:ahLst/>
              <a:cxnLst/>
              <a:rect l="l" t="t" r="r" b="b"/>
              <a:pathLst>
                <a:path h="455930">
                  <a:moveTo>
                    <a:pt x="0" y="4558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1004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0877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0750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844" y="839308"/>
            <a:ext cx="3070225" cy="17284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Text-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to-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70" dirty="0">
                <a:latin typeface="Trebuchet MS"/>
                <a:cs typeface="Trebuchet MS"/>
              </a:rPr>
              <a:t>Same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 </a:t>
            </a:r>
            <a:r>
              <a:rPr sz="950" spc="-10" dirty="0">
                <a:latin typeface="Trebuchet MS"/>
                <a:cs typeface="Trebuchet MS"/>
              </a:rPr>
              <a:t>form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phonological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Retrieval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25" dirty="0">
                <a:latin typeface="Trebuchet MS"/>
                <a:cs typeface="Trebuchet MS"/>
              </a:rPr>
              <a:t>Different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orthographic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Recognition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50" spc="-65" dirty="0">
                <a:latin typeface="Trebuchet MS"/>
                <a:cs typeface="Trebuchet MS"/>
              </a:rPr>
              <a:t>to,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two,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too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20" dirty="0">
                <a:latin typeface="Trebuchet MS"/>
                <a:cs typeface="Trebuchet MS"/>
              </a:rPr>
              <a:t>Perfect</a:t>
            </a:r>
            <a:r>
              <a:rPr sz="950" i="1" spc="6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homonyms</a:t>
            </a:r>
            <a:r>
              <a:rPr sz="950" i="1" spc="7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7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also</a:t>
            </a:r>
            <a:r>
              <a:rPr sz="950" i="1" spc="6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problematic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Polysemy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41819"/>
            <a:ext cx="4483735" cy="667385"/>
            <a:chOff x="87743" y="741819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741819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607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0728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9458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6053"/>
              <a:ext cx="50749" cy="5212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0361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4153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h="502284">
                  <a:moveTo>
                    <a:pt x="0" y="5021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14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87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60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1009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2012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510004"/>
            <a:ext cx="4483735" cy="633095"/>
            <a:chOff x="87743" y="1510004"/>
            <a:chExt cx="4483735" cy="633095"/>
          </a:xfrm>
        </p:grpSpPr>
        <p:sp>
          <p:nvSpPr>
            <p:cNvPr id="17" name="object 17"/>
            <p:cNvSpPr/>
            <p:nvPr/>
          </p:nvSpPr>
          <p:spPr>
            <a:xfrm>
              <a:off x="87743" y="151000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673669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04118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44" y="202848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1554251"/>
              <a:ext cx="50749" cy="48693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17954"/>
              <a:ext cx="4432935" cy="374650"/>
            </a:xfrm>
            <a:custGeom>
              <a:avLst/>
              <a:gdLst/>
              <a:ahLst/>
              <a:cxnLst/>
              <a:rect l="l" t="t" r="r" b="b"/>
              <a:pathLst>
                <a:path w="4432935" h="374650">
                  <a:moveTo>
                    <a:pt x="4432566" y="0"/>
                  </a:moveTo>
                  <a:lnTo>
                    <a:pt x="0" y="0"/>
                  </a:lnTo>
                  <a:lnTo>
                    <a:pt x="0" y="323227"/>
                  </a:lnTo>
                  <a:lnTo>
                    <a:pt x="4008" y="342952"/>
                  </a:lnTo>
                  <a:lnTo>
                    <a:pt x="14922" y="359105"/>
                  </a:lnTo>
                  <a:lnTo>
                    <a:pt x="31075" y="370019"/>
                  </a:lnTo>
                  <a:lnTo>
                    <a:pt x="50800" y="374027"/>
                  </a:lnTo>
                  <a:lnTo>
                    <a:pt x="4381766" y="374027"/>
                  </a:lnTo>
                  <a:lnTo>
                    <a:pt x="4401491" y="370019"/>
                  </a:lnTo>
                  <a:lnTo>
                    <a:pt x="4417644" y="359105"/>
                  </a:lnTo>
                  <a:lnTo>
                    <a:pt x="4428558" y="342952"/>
                  </a:lnTo>
                  <a:lnTo>
                    <a:pt x="4432566" y="3232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92338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4678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796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669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542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1767687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1977720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243912"/>
            <a:ext cx="4483735" cy="666115"/>
            <a:chOff x="87743" y="2243912"/>
            <a:chExt cx="4483735" cy="666115"/>
          </a:xfrm>
        </p:grpSpPr>
        <p:sp>
          <p:nvSpPr>
            <p:cNvPr id="30" name="object 30"/>
            <p:cNvSpPr/>
            <p:nvPr/>
          </p:nvSpPr>
          <p:spPr>
            <a:xfrm>
              <a:off x="87743" y="22439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744" y="2416924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544" y="2808135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344" y="2795435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0311" y="2288146"/>
              <a:ext cx="50749" cy="5199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461209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26246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313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3008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2881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597" y="2510942"/>
              <a:ext cx="64757" cy="64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1597" y="2720975"/>
              <a:ext cx="64757" cy="6475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5844" y="668417"/>
            <a:ext cx="3535045" cy="2157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Multiple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3333B2"/>
                </a:solidFill>
                <a:latin typeface="Times New Roman"/>
                <a:cs typeface="Times New Roman"/>
              </a:rPr>
              <a:t>related</a:t>
            </a:r>
            <a:r>
              <a:rPr sz="1100" b="1" i="1" spc="-5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meanings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within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single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lexeme.</a:t>
            </a:r>
            <a:endParaRPr sz="1100">
              <a:latin typeface="Cambria"/>
              <a:cs typeface="Cambria"/>
            </a:endParaRPr>
          </a:p>
          <a:p>
            <a:pPr marL="289560" marR="140970">
              <a:lnSpc>
                <a:spcPts val="1650"/>
              </a:lnSpc>
              <a:spcBef>
                <a:spcPts val="55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bank</a:t>
            </a:r>
            <a:r>
              <a:rPr sz="950" i="1" spc="1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1875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out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local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brick. </a:t>
            </a: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withdrew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money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bank</a:t>
            </a:r>
            <a:r>
              <a:rPr sz="950" spc="-1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those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same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sense?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70" dirty="0">
                <a:latin typeface="Trebuchet MS"/>
                <a:cs typeface="Trebuchet MS"/>
              </a:rPr>
              <a:t>Sense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1: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“The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building </a:t>
            </a:r>
            <a:r>
              <a:rPr sz="950" dirty="0">
                <a:latin typeface="Trebuchet MS"/>
                <a:cs typeface="Trebuchet MS"/>
              </a:rPr>
              <a:t>belonging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financial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institution”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70" dirty="0">
                <a:latin typeface="Trebuchet MS"/>
                <a:cs typeface="Trebuchet MS"/>
              </a:rPr>
              <a:t>Sense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2: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“A </a:t>
            </a:r>
            <a:r>
              <a:rPr sz="950" spc="-10" dirty="0">
                <a:latin typeface="Trebuchet MS"/>
                <a:cs typeface="Trebuchet MS"/>
              </a:rPr>
              <a:t>financial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institution”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Another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25"/>
              </a:spcBef>
            </a:pPr>
            <a:r>
              <a:rPr sz="950" dirty="0">
                <a:latin typeface="Trebuchet MS"/>
                <a:cs typeface="Trebuchet MS"/>
              </a:rPr>
              <a:t>Heavy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snow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caused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roof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school</a:t>
            </a:r>
            <a:r>
              <a:rPr sz="950" i="1" spc="1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collapse.</a:t>
            </a:r>
            <a:r>
              <a:rPr sz="950" spc="5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school</a:t>
            </a:r>
            <a:r>
              <a:rPr sz="950" i="1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hired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teachers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year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than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ever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before.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22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Polysemy:</a:t>
            </a:r>
            <a:r>
              <a:rPr spc="60" dirty="0"/>
              <a:t> </a:t>
            </a:r>
            <a:r>
              <a:rPr spc="-10" dirty="0"/>
              <a:t>multiple related</a:t>
            </a:r>
            <a:r>
              <a:rPr spc="-5" dirty="0"/>
              <a:t> </a:t>
            </a:r>
            <a:r>
              <a:rPr spc="-10" dirty="0"/>
              <a:t>meanings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61708"/>
            <a:ext cx="4483735" cy="625475"/>
            <a:chOff x="87743" y="761708"/>
            <a:chExt cx="4483735" cy="625475"/>
          </a:xfrm>
        </p:grpSpPr>
        <p:sp>
          <p:nvSpPr>
            <p:cNvPr id="4" name="object 4"/>
            <p:cNvSpPr/>
            <p:nvPr/>
          </p:nvSpPr>
          <p:spPr>
            <a:xfrm>
              <a:off x="87743" y="7617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47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851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724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5942"/>
              <a:ext cx="50749" cy="4791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79005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44042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4601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313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186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059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87817"/>
            <a:ext cx="4483735" cy="1392555"/>
            <a:chOff x="87743" y="1487817"/>
            <a:chExt cx="4483735" cy="1392555"/>
          </a:xfrm>
        </p:grpSpPr>
        <p:sp>
          <p:nvSpPr>
            <p:cNvPr id="15" name="object 15"/>
            <p:cNvSpPr/>
            <p:nvPr/>
          </p:nvSpPr>
          <p:spPr>
            <a:xfrm>
              <a:off x="87743" y="14878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66084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778302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44" y="2765602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532064"/>
              <a:ext cx="50749" cy="12462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705114"/>
              <a:ext cx="4432935" cy="1124585"/>
            </a:xfrm>
            <a:custGeom>
              <a:avLst/>
              <a:gdLst/>
              <a:ahLst/>
              <a:cxnLst/>
              <a:rect l="l" t="t" r="r" b="b"/>
              <a:pathLst>
                <a:path w="4432935" h="1124585">
                  <a:moveTo>
                    <a:pt x="4432566" y="0"/>
                  </a:moveTo>
                  <a:lnTo>
                    <a:pt x="0" y="0"/>
                  </a:lnTo>
                  <a:lnTo>
                    <a:pt x="0" y="1073188"/>
                  </a:lnTo>
                  <a:lnTo>
                    <a:pt x="4008" y="1092912"/>
                  </a:lnTo>
                  <a:lnTo>
                    <a:pt x="14922" y="1109065"/>
                  </a:lnTo>
                  <a:lnTo>
                    <a:pt x="31075" y="1119979"/>
                  </a:lnTo>
                  <a:lnTo>
                    <a:pt x="50800" y="1123988"/>
                  </a:lnTo>
                  <a:lnTo>
                    <a:pt x="4381766" y="1123988"/>
                  </a:lnTo>
                  <a:lnTo>
                    <a:pt x="4401491" y="1119979"/>
                  </a:lnTo>
                  <a:lnTo>
                    <a:pt x="4417644" y="1109065"/>
                  </a:lnTo>
                  <a:lnTo>
                    <a:pt x="4428558" y="1092912"/>
                  </a:lnTo>
                  <a:lnTo>
                    <a:pt x="4432566" y="107318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70151"/>
              <a:ext cx="0" cy="1227455"/>
            </a:xfrm>
            <a:custGeom>
              <a:avLst/>
              <a:gdLst/>
              <a:ahLst/>
              <a:cxnLst/>
              <a:rect l="l" t="t" r="r" b="b"/>
              <a:pathLst>
                <a:path h="1227455">
                  <a:moveTo>
                    <a:pt x="0" y="12272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5574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447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320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754848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136965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519070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5844" y="690249"/>
            <a:ext cx="4300855" cy="21062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Often,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relationships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systematic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dirty="0">
                <a:latin typeface="Trebuchet MS"/>
                <a:cs typeface="Trebuchet MS"/>
              </a:rPr>
              <a:t>E.g.,</a:t>
            </a:r>
            <a:r>
              <a:rPr sz="950" spc="-10" dirty="0">
                <a:latin typeface="Trebuchet MS"/>
                <a:cs typeface="Trebuchet MS"/>
              </a:rPr>
              <a:t> building </a:t>
            </a:r>
            <a:r>
              <a:rPr sz="950" dirty="0">
                <a:latin typeface="Trebuchet MS"/>
                <a:cs typeface="Trebuchet MS"/>
              </a:rPr>
              <a:t>vs.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organization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dirty="0">
                <a:latin typeface="Trebuchet MS"/>
                <a:cs typeface="Trebuchet MS"/>
              </a:rPr>
              <a:t>school,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university,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hospital,</a:t>
            </a:r>
            <a:r>
              <a:rPr sz="950" i="1" spc="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church,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supermarket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007F00"/>
                </a:solidFill>
                <a:latin typeface="Cambria"/>
                <a:cs typeface="Cambria"/>
              </a:rPr>
              <a:t>More</a:t>
            </a:r>
            <a:r>
              <a:rPr sz="1100" i="1" spc="-5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examples: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Author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(Jane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Austen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wrote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Emma)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↔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Works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Author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(I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really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love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Jane </a:t>
            </a:r>
            <a:r>
              <a:rPr sz="950" spc="-10" dirty="0">
                <a:latin typeface="Trebuchet MS"/>
                <a:cs typeface="Trebuchet MS"/>
              </a:rPr>
              <a:t>Austen)</a:t>
            </a:r>
            <a:endParaRPr sz="950">
              <a:latin typeface="Trebuchet MS"/>
              <a:cs typeface="Trebuchet MS"/>
            </a:endParaRPr>
          </a:p>
          <a:p>
            <a:pPr marL="289560" marR="173990">
              <a:lnSpc>
                <a:spcPct val="113999"/>
              </a:lnSpc>
              <a:spcBef>
                <a:spcPts val="175"/>
              </a:spcBef>
            </a:pPr>
            <a:r>
              <a:rPr sz="950" dirty="0">
                <a:latin typeface="Trebuchet MS"/>
                <a:cs typeface="Trebuchet MS"/>
              </a:rPr>
              <a:t>Animal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(The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chicken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domesticated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Asia)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↔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Meat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(The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chicken </a:t>
            </a:r>
            <a:r>
              <a:rPr sz="950" dirty="0">
                <a:latin typeface="Trebuchet MS"/>
                <a:cs typeface="Trebuchet MS"/>
              </a:rPr>
              <a:t>was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overcooked)</a:t>
            </a:r>
            <a:endParaRPr sz="950">
              <a:latin typeface="Trebuchet MS"/>
              <a:cs typeface="Trebuchet MS"/>
            </a:endParaRPr>
          </a:p>
          <a:p>
            <a:pPr marL="289560" marR="167640">
              <a:lnSpc>
                <a:spcPct val="113999"/>
              </a:lnSpc>
              <a:spcBef>
                <a:spcPts val="180"/>
              </a:spcBef>
            </a:pPr>
            <a:r>
              <a:rPr sz="950" dirty="0">
                <a:latin typeface="Trebuchet MS"/>
                <a:cs typeface="Trebuchet MS"/>
              </a:rPr>
              <a:t>Tree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(Plums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beautiful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blossoms)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↔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Fruit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(I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ate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preserved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plum </a:t>
            </a:r>
            <a:r>
              <a:rPr sz="950" spc="-10" dirty="0">
                <a:latin typeface="Trebuchet MS"/>
                <a:cs typeface="Trebuchet MS"/>
              </a:rPr>
              <a:t>yesterday)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5" dirty="0"/>
              <a:t> </a:t>
            </a:r>
            <a:r>
              <a:rPr dirty="0"/>
              <a:t>Goyal</a:t>
            </a:r>
            <a:r>
              <a:rPr spc="17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8,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3251</Words>
  <Application>Microsoft Office PowerPoint</Application>
  <PresentationFormat>Custom</PresentationFormat>
  <Paragraphs>534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Lexical Semantics</vt:lpstr>
      <vt:lpstr>PowerPoint Presentation</vt:lpstr>
      <vt:lpstr>Example: meaning related facts?</vt:lpstr>
      <vt:lpstr>Relations between word meanings</vt:lpstr>
      <vt:lpstr>Homonymy</vt:lpstr>
      <vt:lpstr>Problems for NLP applications</vt:lpstr>
      <vt:lpstr>Polysemy</vt:lpstr>
      <vt:lpstr>Polysemy: multiple related meanings</vt:lpstr>
      <vt:lpstr>Polysemy: multiple related meanings</vt:lpstr>
      <vt:lpstr>Synonymy</vt:lpstr>
      <vt:lpstr>Synonymy: A relation between senses</vt:lpstr>
      <vt:lpstr>Synonyms</vt:lpstr>
      <vt:lpstr>Antonyms</vt:lpstr>
      <vt:lpstr>Hyponymy and Hypernymy</vt:lpstr>
      <vt:lpstr>Hyponymy more formally</vt:lpstr>
      <vt:lpstr>Meronyms and holonyms</vt:lpstr>
      <vt:lpstr>PowerPoint Presentation</vt:lpstr>
      <vt:lpstr>WordNet</vt:lpstr>
      <vt:lpstr>Synsets in WordNet</vt:lpstr>
      <vt:lpstr>PowerPoint Presentation</vt:lpstr>
      <vt:lpstr>PowerPoint Presentation</vt:lpstr>
      <vt:lpstr>PowerPoint Presentation</vt:lpstr>
      <vt:lpstr>PowerPoint Presentation</vt:lpstr>
      <vt:lpstr>Word Similarity</vt:lpstr>
      <vt:lpstr>Two classes of algorithms</vt:lpstr>
      <vt:lpstr>Thesaurus-based Word Similarity</vt:lpstr>
      <vt:lpstr>Path-based similarity</vt:lpstr>
      <vt:lpstr>PowerPoint Presentation</vt:lpstr>
      <vt:lpstr>Leacock-Chodorow (L-C) Similarity</vt:lpstr>
      <vt:lpstr>Concept probability models</vt:lpstr>
      <vt:lpstr>PowerPoint Presentation</vt:lpstr>
      <vt:lpstr>PowerPoint Presentation</vt:lpstr>
      <vt:lpstr>Information content</vt:lpstr>
      <vt:lpstr>PowerPoint Presentation</vt:lpstr>
      <vt:lpstr>Resnik Similarity</vt:lpstr>
      <vt:lpstr>PowerPoint Presentation</vt:lpstr>
      <vt:lpstr>Lin similarity</vt:lpstr>
      <vt:lpstr>PowerPoint Presentation</vt:lpstr>
      <vt:lpstr>Jiang-Conrath distance</vt:lpstr>
      <vt:lpstr>PowerPoint Presentation</vt:lpstr>
      <vt:lpstr>The (extended) Lesk Algorithm</vt:lpstr>
      <vt:lpstr>Problem in mapping words to wordnet senses</vt:lpstr>
      <vt:lpstr>PowerPoint Presentation</vt:lpstr>
      <vt:lpstr>PowerPoint Presentation</vt:lpstr>
      <vt:lpstr>Word Sense Disambiguation (WSD)</vt:lpstr>
      <vt:lpstr>Algorithms</vt:lpstr>
      <vt:lpstr>Knowledge Based Approaches</vt:lpstr>
      <vt:lpstr>Lesk’s Algorithm</vt:lpstr>
      <vt:lpstr>Walker’s Algorithm</vt:lpstr>
      <vt:lpstr>PowerPoint Presentation</vt:lpstr>
      <vt:lpstr>PowerPoint Presentation</vt:lpstr>
      <vt:lpstr>PowerPoint Presentation</vt:lpstr>
      <vt:lpstr>PowerPoint Presentation</vt:lpstr>
      <vt:lpstr>Naïve Bayes for WSD</vt:lpstr>
      <vt:lpstr>Training for Naïve Bayes</vt:lpstr>
      <vt:lpstr>Decision List Algorithm</vt:lpstr>
      <vt:lpstr>Decision List Algorithm</vt:lpstr>
      <vt:lpstr>Example: discriminating between bass (fish) and bass (music):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Sujit</cp:lastModifiedBy>
  <cp:revision>7</cp:revision>
  <dcterms:created xsi:type="dcterms:W3CDTF">2023-11-21T12:48:04Z</dcterms:created>
  <dcterms:modified xsi:type="dcterms:W3CDTF">2023-11-21T13:52:47Z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2023-11-21T00:00:00Z</vt:filetime>
  </property>
  <property fmtid="{D5CDD505-2E9C-101B-9397-08002B2CF9AE}" pid="5" name="PTEX.Fullbanner">
    <vt:lpwstr>This is pdfTeX, Version 3.14159265-2.6-1.40.17 (TeX Live 2016/MacPorts 2016_1) kpathsea version 6.2.2</vt:lpwstr>
  </property>
  <property fmtid="{D5CDD505-2E9C-101B-9397-08002B2CF9AE}" pid="6" name="Producer">
    <vt:lpwstr>pdfTeX-1.40.17</vt:lpwstr>
  </property>
</Properties>
</file>