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441" r:id="rId2"/>
    <p:sldId id="440" r:id="rId3"/>
    <p:sldId id="262" r:id="rId4"/>
    <p:sldId id="508" r:id="rId5"/>
    <p:sldId id="264" r:id="rId6"/>
    <p:sldId id="265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0" r:id="rId24"/>
    <p:sldId id="293" r:id="rId25"/>
    <p:sldId id="295" r:id="rId26"/>
    <p:sldId id="296" r:id="rId27"/>
    <p:sldId id="298" r:id="rId28"/>
    <p:sldId id="300" r:id="rId29"/>
    <p:sldId id="302" r:id="rId30"/>
    <p:sldId id="307" r:id="rId31"/>
    <p:sldId id="311" r:id="rId32"/>
    <p:sldId id="315" r:id="rId33"/>
    <p:sldId id="316" r:id="rId34"/>
    <p:sldId id="321" r:id="rId35"/>
    <p:sldId id="323" r:id="rId36"/>
    <p:sldId id="325" r:id="rId37"/>
    <p:sldId id="326" r:id="rId38"/>
    <p:sldId id="329" r:id="rId39"/>
    <p:sldId id="369" r:id="rId40"/>
    <p:sldId id="370" r:id="rId41"/>
    <p:sldId id="376" r:id="rId42"/>
    <p:sldId id="378" r:id="rId43"/>
    <p:sldId id="392" r:id="rId44"/>
    <p:sldId id="395" r:id="rId45"/>
    <p:sldId id="397" r:id="rId46"/>
    <p:sldId id="398" r:id="rId47"/>
    <p:sldId id="401" r:id="rId48"/>
    <p:sldId id="405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5" r:id="rId57"/>
    <p:sldId id="416" r:id="rId58"/>
    <p:sldId id="419" r:id="rId59"/>
    <p:sldId id="420" r:id="rId60"/>
    <p:sldId id="422" r:id="rId61"/>
    <p:sldId id="425" r:id="rId62"/>
    <p:sldId id="426" r:id="rId63"/>
    <p:sldId id="431" r:id="rId64"/>
    <p:sldId id="434" r:id="rId65"/>
    <p:sldId id="435" r:id="rId66"/>
    <p:sldId id="436" r:id="rId67"/>
    <p:sldId id="437" r:id="rId68"/>
    <p:sldId id="438" r:id="rId69"/>
    <p:sldId id="439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56" r:id="rId85"/>
    <p:sldId id="457" r:id="rId86"/>
    <p:sldId id="458" r:id="rId87"/>
    <p:sldId id="459" r:id="rId88"/>
    <p:sldId id="460" r:id="rId89"/>
    <p:sldId id="461" r:id="rId90"/>
    <p:sldId id="462" r:id="rId91"/>
    <p:sldId id="463" r:id="rId92"/>
    <p:sldId id="464" r:id="rId93"/>
    <p:sldId id="465" r:id="rId94"/>
    <p:sldId id="466" r:id="rId95"/>
    <p:sldId id="467" r:id="rId96"/>
    <p:sldId id="468" r:id="rId97"/>
    <p:sldId id="469" r:id="rId98"/>
    <p:sldId id="470" r:id="rId99"/>
    <p:sldId id="471" r:id="rId100"/>
    <p:sldId id="509" r:id="rId101"/>
    <p:sldId id="510" r:id="rId102"/>
    <p:sldId id="511" r:id="rId103"/>
    <p:sldId id="512" r:id="rId104"/>
    <p:sldId id="513" r:id="rId105"/>
    <p:sldId id="472" r:id="rId106"/>
    <p:sldId id="473" r:id="rId107"/>
    <p:sldId id="477" r:id="rId108"/>
    <p:sldId id="514" r:id="rId109"/>
    <p:sldId id="478" r:id="rId110"/>
    <p:sldId id="479" r:id="rId111"/>
    <p:sldId id="480" r:id="rId112"/>
    <p:sldId id="481" r:id="rId113"/>
    <p:sldId id="482" r:id="rId114"/>
    <p:sldId id="483" r:id="rId115"/>
    <p:sldId id="484" r:id="rId116"/>
    <p:sldId id="515" r:id="rId117"/>
    <p:sldId id="516" r:id="rId118"/>
    <p:sldId id="485" r:id="rId119"/>
    <p:sldId id="518" r:id="rId120"/>
    <p:sldId id="519" r:id="rId121"/>
    <p:sldId id="520" r:id="rId122"/>
    <p:sldId id="521" r:id="rId123"/>
    <p:sldId id="522" r:id="rId124"/>
    <p:sldId id="523" r:id="rId125"/>
    <p:sldId id="524" r:id="rId126"/>
    <p:sldId id="486" r:id="rId127"/>
    <p:sldId id="487" r:id="rId128"/>
    <p:sldId id="488" r:id="rId129"/>
    <p:sldId id="489" r:id="rId130"/>
    <p:sldId id="490" r:id="rId131"/>
    <p:sldId id="491" r:id="rId132"/>
    <p:sldId id="492" r:id="rId133"/>
    <p:sldId id="493" r:id="rId134"/>
    <p:sldId id="494" r:id="rId135"/>
    <p:sldId id="495" r:id="rId136"/>
    <p:sldId id="496" r:id="rId137"/>
    <p:sldId id="497" r:id="rId138"/>
    <p:sldId id="498" r:id="rId139"/>
    <p:sldId id="499" r:id="rId140"/>
    <p:sldId id="500" r:id="rId141"/>
    <p:sldId id="501" r:id="rId142"/>
    <p:sldId id="502" r:id="rId143"/>
    <p:sldId id="503" r:id="rId144"/>
    <p:sldId id="504" r:id="rId145"/>
    <p:sldId id="506" r:id="rId146"/>
    <p:sldId id="507" r:id="rId147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637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2353667"/>
            <a:ext cx="461367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45758" y="884414"/>
            <a:ext cx="3918585" cy="92335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2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45758" y="1822524"/>
            <a:ext cx="3918585" cy="605406"/>
          </a:xfrm>
        </p:spPr>
        <p:txBody>
          <a:bodyPr lIns="23057" rIns="23057"/>
          <a:lstStyle>
            <a:lvl1pPr marL="0" marR="32279" indent="0" algn="r">
              <a:buNone/>
              <a:defRPr>
                <a:solidFill>
                  <a:schemeClr val="tx2"/>
                </a:solidFill>
              </a:defRPr>
            </a:lvl1pPr>
            <a:lvl2pPr marL="230566" indent="0" algn="ctr">
              <a:buNone/>
            </a:lvl2pPr>
            <a:lvl3pPr marL="461132" indent="0" algn="ctr">
              <a:buNone/>
            </a:lvl3pPr>
            <a:lvl4pPr marL="691698" indent="0" algn="ctr">
              <a:buNone/>
            </a:lvl4pPr>
            <a:lvl5pPr marL="922264" indent="0" algn="ctr">
              <a:buNone/>
            </a:lvl5pPr>
            <a:lvl6pPr marL="1152830" indent="0" algn="ctr">
              <a:buNone/>
            </a:lvl6pPr>
            <a:lvl7pPr marL="1383396" indent="0" algn="ctr">
              <a:buNone/>
            </a:lvl7pPr>
            <a:lvl8pPr marL="1613962" indent="0" algn="ctr">
              <a:buNone/>
            </a:lvl8pPr>
            <a:lvl9pPr marL="1844528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898" y="2499431"/>
            <a:ext cx="4611998" cy="96489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747523"/>
            <a:ext cx="4149090" cy="221334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50523" y="138592"/>
            <a:ext cx="896141" cy="282227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138592"/>
            <a:ext cx="3188653" cy="282227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98" y="534762"/>
            <a:ext cx="3918585" cy="92286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2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701" y="1479429"/>
            <a:ext cx="2305050" cy="734180"/>
          </a:xfrm>
        </p:spPr>
        <p:txBody>
          <a:bodyPr lIns="46113" rIns="46113" anchor="t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  <p:sp>
        <p:nvSpPr>
          <p:cNvPr id="7" name="Chevron 6"/>
          <p:cNvSpPr/>
          <p:nvPr/>
        </p:nvSpPr>
        <p:spPr>
          <a:xfrm>
            <a:off x="1833493" y="1516650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739508" y="1516650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505" y="747522"/>
            <a:ext cx="2036128" cy="22839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3467" y="747522"/>
            <a:ext cx="2036128" cy="22839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137789"/>
            <a:ext cx="4149090" cy="576792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2730147"/>
            <a:ext cx="2036928" cy="38452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buNone/>
              <a:defRPr sz="1000" b="1"/>
            </a:lvl2pPr>
            <a:lvl3pPr>
              <a:buNone/>
              <a:defRPr sz="900" b="1"/>
            </a:lvl3pPr>
            <a:lvl4pPr>
              <a:buNone/>
              <a:defRPr sz="800" b="1"/>
            </a:lvl4pPr>
            <a:lvl5pPr>
              <a:buNone/>
              <a:defRPr sz="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341868" y="2730147"/>
            <a:ext cx="2037728" cy="384528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92226" anchor="ctr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buNone/>
              <a:defRPr sz="1000" b="1"/>
            </a:lvl2pPr>
            <a:lvl3pPr>
              <a:buNone/>
              <a:defRPr sz="900" b="1"/>
            </a:lvl3pPr>
            <a:lvl4pPr>
              <a:buNone/>
              <a:defRPr sz="800" b="1"/>
            </a:lvl4pPr>
            <a:lvl5pPr>
              <a:buNone/>
              <a:defRPr sz="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30505" y="728834"/>
            <a:ext cx="2036928" cy="198913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1867" y="728834"/>
            <a:ext cx="2037728" cy="198913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10" y="2460978"/>
            <a:ext cx="3772062" cy="230717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3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228215" y="2702343"/>
            <a:ext cx="2003857" cy="461433"/>
          </a:xfrm>
        </p:spPr>
        <p:txBody>
          <a:bodyPr/>
          <a:lstStyle>
            <a:lvl1pPr marL="0" indent="0" algn="r">
              <a:buNone/>
              <a:defRPr sz="800"/>
            </a:lvl1pPr>
            <a:lvl2pPr>
              <a:buNone/>
              <a:defRPr sz="600"/>
            </a:lvl2pPr>
            <a:lvl3pPr>
              <a:buNone/>
              <a:defRPr sz="500"/>
            </a:lvl3pPr>
            <a:lvl4pPr>
              <a:buNone/>
              <a:defRPr sz="500"/>
            </a:lvl4pPr>
            <a:lvl5pPr>
              <a:buNone/>
              <a:defRPr sz="5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1010" y="138430"/>
            <a:ext cx="3771062" cy="2307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91545" y="3233639"/>
            <a:ext cx="968121" cy="184573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371" y="2746902"/>
            <a:ext cx="3611245" cy="327117"/>
          </a:xfrm>
          <a:noFill/>
        </p:spPr>
        <p:txBody>
          <a:bodyPr lIns="46113" tIns="0" rIns="46113" anchor="t"/>
          <a:lstStyle>
            <a:lvl1pPr marL="0" marR="9223" indent="0" algn="r">
              <a:buNone/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5253" y="95863"/>
            <a:ext cx="4379595" cy="22148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1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8287" y="3233639"/>
            <a:ext cx="1185135" cy="1842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2" y="2455085"/>
            <a:ext cx="4071364" cy="28394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5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51717" y="2999991"/>
            <a:ext cx="2490898" cy="464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44883" y="2997001"/>
            <a:ext cx="1860602" cy="47104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3046" y="2922438"/>
            <a:ext cx="1715333" cy="54543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6113" tIns="23057" rIns="46113" bIns="230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4657" y="2920664"/>
            <a:ext cx="1716944" cy="54721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4368156" y="2517315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4274172" y="2517315"/>
            <a:ext cx="92202" cy="115358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6113" tIns="23057" rIns="46113" bIns="230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251717" y="2999991"/>
            <a:ext cx="2490898" cy="464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44883" y="2997001"/>
            <a:ext cx="1860602" cy="47104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113" tIns="23057" rIns="46113" bIns="230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3046" y="2922438"/>
            <a:ext cx="1715333" cy="54543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46113" tIns="23057" rIns="46113" bIns="230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4657" y="2920664"/>
            <a:ext cx="1716944" cy="54721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  <a:prstGeom prst="rect">
            <a:avLst/>
          </a:prstGeom>
        </p:spPr>
        <p:txBody>
          <a:bodyPr vert="horz" lIns="46113" tIns="23057" rIns="46113" bIns="230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30505" y="747522"/>
            <a:ext cx="4149090" cy="2283935"/>
          </a:xfrm>
          <a:prstGeom prst="rect">
            <a:avLst/>
          </a:prstGeom>
        </p:spPr>
        <p:txBody>
          <a:bodyPr vert="horz" lIns="46113" tIns="23057" rIns="46113" bIns="230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391545" y="3233639"/>
            <a:ext cx="968121" cy="184573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l" eaLnBrk="1" latinLnBrk="0" hangingPunct="1">
              <a:defRPr kumimoji="0" sz="5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08287" y="3233639"/>
            <a:ext cx="1185135" cy="184253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500"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IN" spc="-20" smtClean="0"/>
              <a:t>Pawan</a:t>
            </a:r>
            <a:r>
              <a:rPr lang="en-IN" spc="10" smtClean="0"/>
              <a:t> </a:t>
            </a:r>
            <a:r>
              <a:rPr lang="en-IN" smtClean="0"/>
              <a:t>Goyal</a:t>
            </a:r>
            <a:r>
              <a:rPr lang="en-IN" spc="160" smtClean="0"/>
              <a:t> </a:t>
            </a:r>
            <a:r>
              <a:rPr lang="en-IN" smtClean="0"/>
              <a:t>(IIT</a:t>
            </a:r>
            <a:r>
              <a:rPr lang="en-IN" spc="15" smtClean="0"/>
              <a:t> </a:t>
            </a:r>
            <a:r>
              <a:rPr lang="en-IN" spc="-10" smtClean="0"/>
              <a:t>Kharagpur)</a:t>
            </a:r>
            <a:endParaRPr lang="en-IN" spc="-1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359666" y="3233639"/>
            <a:ext cx="184404" cy="184253"/>
          </a:xfrm>
          <a:prstGeom prst="rect">
            <a:avLst/>
          </a:prstGeom>
        </p:spPr>
        <p:txBody>
          <a:bodyPr vert="horz" lIns="46113" tIns="23057" rIns="46113" bIns="23057" anchor="b"/>
          <a:lstStyle>
            <a:lvl1pPr algn="r" eaLnBrk="1" latinLnBrk="0" hangingPunct="1">
              <a:defRPr kumimoji="0" sz="500" b="0">
                <a:solidFill>
                  <a:schemeClr val="tx1"/>
                </a:solidFill>
              </a:defRPr>
            </a:lvl1pPr>
            <a:extLst/>
          </a:lstStyle>
          <a:p>
            <a:pPr marL="113664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lang="en-IN" smtClean="0"/>
              <a:t>‹#›</a:t>
            </a:fld>
            <a:r>
              <a:rPr lang="en-IN" smtClean="0"/>
              <a:t> </a:t>
            </a:r>
            <a:r>
              <a:rPr lang="en-IN" spc="-120" smtClean="0"/>
              <a:t>/</a:t>
            </a:r>
            <a:r>
              <a:rPr lang="en-IN" spc="15" smtClean="0"/>
              <a:t> </a:t>
            </a:r>
            <a:r>
              <a:rPr lang="en-IN" spc="-50" smtClean="0"/>
              <a:t>9</a:t>
            </a:r>
            <a:endParaRPr lang="en-IN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2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184453" indent="-129117" algn="l" rtl="0" eaLnBrk="1" latinLnBrk="0" hangingPunct="1">
        <a:spcBef>
          <a:spcPts val="202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70" indent="-115283" algn="l" rtl="0" eaLnBrk="1" latinLnBrk="0" hangingPunct="1">
        <a:spcBef>
          <a:spcPts val="163"/>
        </a:spcBef>
        <a:buClr>
          <a:schemeClr val="accent1"/>
        </a:buClr>
        <a:buFont typeface="Verdana"/>
        <a:buChar char="◦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3464" indent="-115283" algn="l" rtl="0" eaLnBrk="1" latinLnBrk="0" hangingPunct="1">
        <a:spcBef>
          <a:spcPts val="177"/>
        </a:spcBef>
        <a:buClr>
          <a:schemeClr val="accent2"/>
        </a:buClr>
        <a:buSzPct val="100000"/>
        <a:buFont typeface="Wingdings 2"/>
        <a:buChar char="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76415" indent="-115283" algn="l" rtl="0" eaLnBrk="1" latinLnBrk="0" hangingPunct="1">
        <a:spcBef>
          <a:spcPts val="177"/>
        </a:spcBef>
        <a:buClr>
          <a:schemeClr val="accent2"/>
        </a:buClr>
        <a:buFont typeface="Wingdings 2"/>
        <a:buChar char="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691698" indent="-115283" algn="l" rtl="0" eaLnBrk="1" latinLnBrk="0" hangingPunct="1">
        <a:spcBef>
          <a:spcPts val="177"/>
        </a:spcBef>
        <a:buClr>
          <a:schemeClr val="accent2"/>
        </a:buClr>
        <a:buFont typeface="Wingdings 2"/>
        <a:buChar char="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806981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922264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7547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830" indent="-115283" algn="l" rtl="0" eaLnBrk="1" latinLnBrk="0" hangingPunct="1">
        <a:spcBef>
          <a:spcPts val="177"/>
        </a:spcBef>
        <a:buClr>
          <a:schemeClr val="accent3"/>
        </a:buClr>
        <a:buFont typeface="Wingdings 2"/>
        <a:buChar char=""/>
        <a:defRPr kumimoji="0" sz="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30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61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916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222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52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833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13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44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s.gatech.edu/2016/05/09/artificial-intelligence-course-creates-ai-teaching-assist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47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300" y="60502"/>
            <a:ext cx="402717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Goals</a:t>
            </a:r>
            <a:r>
              <a:rPr sz="1400" i="1" spc="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can</a:t>
            </a:r>
            <a:r>
              <a:rPr sz="1400" i="1" spc="1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be</a:t>
            </a:r>
            <a:r>
              <a:rPr sz="1400" i="1" spc="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very</a:t>
            </a:r>
            <a:r>
              <a:rPr sz="1400" i="1" spc="1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ambitious:</a:t>
            </a:r>
            <a:r>
              <a:rPr sz="1400" i="1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Good</a:t>
            </a:r>
            <a:r>
              <a:rPr sz="1400" i="1" spc="1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quality</a:t>
            </a:r>
            <a:r>
              <a:rPr sz="1400" i="1" spc="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translation</a:t>
            </a:r>
            <a:endParaRPr sz="14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34" y="1005967"/>
            <a:ext cx="4023360" cy="147447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4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6081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all possible terms with an edit distance &lt;=2 (deletion </a:t>
            </a:r>
            <a:r>
              <a:rPr lang="en-US" dirty="0" smtClean="0"/>
              <a:t>+transpose </a:t>
            </a:r>
            <a:r>
              <a:rPr lang="en-US" dirty="0"/>
              <a:t>+ substitution + insertion) from the query term and </a:t>
            </a:r>
            <a:r>
              <a:rPr lang="en-US" dirty="0" smtClean="0"/>
              <a:t>search </a:t>
            </a:r>
            <a:r>
              <a:rPr lang="en-IN" dirty="0" smtClean="0"/>
              <a:t>them </a:t>
            </a:r>
            <a:r>
              <a:rPr lang="en-IN" dirty="0"/>
              <a:t>in the </a:t>
            </a:r>
            <a:r>
              <a:rPr lang="en-IN" dirty="0" smtClean="0"/>
              <a:t>dictionary</a:t>
            </a:r>
          </a:p>
          <a:p>
            <a:r>
              <a:rPr lang="en-US" dirty="0"/>
              <a:t>For a word of length 9, alphabet of size 36, this will lead to 114,324 </a:t>
            </a:r>
            <a:r>
              <a:rPr lang="en-US" dirty="0" smtClean="0"/>
              <a:t>terms </a:t>
            </a:r>
            <a:r>
              <a:rPr lang="en-IN" dirty="0" smtClean="0"/>
              <a:t>to </a:t>
            </a:r>
            <a:r>
              <a:rPr lang="en-IN" dirty="0"/>
              <a:t>search </a:t>
            </a:r>
            <a:r>
              <a:rPr lang="en-IN" dirty="0" smtClean="0"/>
              <a:t>for</a:t>
            </a:r>
          </a:p>
          <a:p>
            <a:r>
              <a:rPr lang="en-US" dirty="0"/>
              <a:t>For Chinese alphabet size is 70,000 (Unicode Han Characters)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How</a:t>
            </a:r>
            <a:r>
              <a:rPr lang="en-US" spc="45" dirty="0"/>
              <a:t> </a:t>
            </a:r>
            <a:r>
              <a:rPr lang="en-US" spc="-40" dirty="0"/>
              <a:t>to</a:t>
            </a:r>
            <a:r>
              <a:rPr lang="en-US" spc="50" dirty="0"/>
              <a:t> </a:t>
            </a:r>
            <a:r>
              <a:rPr lang="en-US" spc="-30" dirty="0"/>
              <a:t>find</a:t>
            </a:r>
            <a:r>
              <a:rPr lang="en-US" spc="50" dirty="0"/>
              <a:t> </a:t>
            </a:r>
            <a:r>
              <a:rPr lang="en-US" spc="-10" dirty="0"/>
              <a:t>dictionary</a:t>
            </a:r>
            <a:r>
              <a:rPr lang="en-US" spc="50" dirty="0"/>
              <a:t> </a:t>
            </a:r>
            <a:r>
              <a:rPr lang="en-US" spc="-15" dirty="0"/>
              <a:t>entries</a:t>
            </a:r>
            <a:r>
              <a:rPr lang="en-US" spc="50" dirty="0"/>
              <a:t> </a:t>
            </a:r>
            <a:r>
              <a:rPr lang="en-US" spc="-40" dirty="0"/>
              <a:t>with</a:t>
            </a:r>
            <a:r>
              <a:rPr lang="en-US" spc="50" dirty="0"/>
              <a:t> </a:t>
            </a:r>
            <a:r>
              <a:rPr lang="en-US" spc="-15" dirty="0"/>
              <a:t>smallest</a:t>
            </a:r>
            <a:r>
              <a:rPr lang="en-US" spc="50" dirty="0"/>
              <a:t> </a:t>
            </a:r>
            <a:r>
              <a:rPr lang="en-US" spc="-25" dirty="0"/>
              <a:t>edit</a:t>
            </a:r>
            <a:r>
              <a:rPr lang="en-US" spc="50" dirty="0"/>
              <a:t> </a:t>
            </a:r>
            <a:r>
              <a:rPr lang="en-US" spc="5" dirty="0"/>
              <a:t>distance?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4067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0505" y="747522"/>
            <a:ext cx="4149090" cy="982853"/>
          </a:xfrm>
        </p:spPr>
        <p:txBody>
          <a:bodyPr>
            <a:normAutofit fontScale="85000" lnSpcReduction="10000"/>
          </a:bodyPr>
          <a:lstStyle/>
          <a:p>
            <a:pPr marL="55336" indent="0">
              <a:buNone/>
            </a:pPr>
            <a:r>
              <a:rPr lang="en-IN" b="1" dirty="0"/>
              <a:t>Symmetric Delete Spelling </a:t>
            </a:r>
            <a:r>
              <a:rPr lang="en-IN" b="1" dirty="0" smtClean="0"/>
              <a:t>Correction</a:t>
            </a:r>
          </a:p>
          <a:p>
            <a:r>
              <a:rPr lang="en-US" dirty="0"/>
              <a:t>Generate terms with an edit distance </a:t>
            </a:r>
            <a:r>
              <a:rPr lang="en-US" dirty="0" smtClean="0"/>
              <a:t>&lt;=2 </a:t>
            </a:r>
            <a:r>
              <a:rPr lang="en-US" dirty="0"/>
              <a:t>(deletes) from each </a:t>
            </a:r>
            <a:r>
              <a:rPr lang="en-US" dirty="0" smtClean="0"/>
              <a:t>dictionary </a:t>
            </a:r>
            <a:r>
              <a:rPr lang="en-IN" dirty="0" smtClean="0"/>
              <a:t>term </a:t>
            </a:r>
            <a:r>
              <a:rPr lang="en-IN" dirty="0"/>
              <a:t>(offline</a:t>
            </a:r>
            <a:r>
              <a:rPr lang="en-IN" dirty="0" smtClean="0"/>
              <a:t>)</a:t>
            </a:r>
          </a:p>
          <a:p>
            <a:r>
              <a:rPr lang="en-US" dirty="0"/>
              <a:t>Generate terms with an edit distance </a:t>
            </a:r>
            <a:r>
              <a:rPr lang="en-US" dirty="0" smtClean="0"/>
              <a:t>&lt;=2 </a:t>
            </a:r>
            <a:r>
              <a:rPr lang="en-US" dirty="0"/>
              <a:t>(deletes) from the input </a:t>
            </a:r>
            <a:r>
              <a:rPr lang="en-US" dirty="0" smtClean="0"/>
              <a:t>terms </a:t>
            </a:r>
            <a:r>
              <a:rPr lang="en-IN" dirty="0" smtClean="0"/>
              <a:t>and </a:t>
            </a:r>
            <a:r>
              <a:rPr lang="en-IN" dirty="0"/>
              <a:t>search in dictionary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/>
              <a:t>How</a:t>
            </a:r>
            <a:r>
              <a:rPr lang="en-US" spc="45" dirty="0"/>
              <a:t> </a:t>
            </a:r>
            <a:r>
              <a:rPr lang="en-US" spc="-40" dirty="0"/>
              <a:t>to</a:t>
            </a:r>
            <a:r>
              <a:rPr lang="en-US" spc="50" dirty="0"/>
              <a:t> </a:t>
            </a:r>
            <a:r>
              <a:rPr lang="en-US" spc="-30" dirty="0"/>
              <a:t>find</a:t>
            </a:r>
            <a:r>
              <a:rPr lang="en-US" spc="50" dirty="0"/>
              <a:t> </a:t>
            </a:r>
            <a:r>
              <a:rPr lang="en-US" spc="-10" dirty="0"/>
              <a:t>dictionary</a:t>
            </a:r>
            <a:r>
              <a:rPr lang="en-US" spc="50" dirty="0"/>
              <a:t> </a:t>
            </a:r>
            <a:r>
              <a:rPr lang="en-US" spc="-15" dirty="0"/>
              <a:t>entries</a:t>
            </a:r>
            <a:r>
              <a:rPr lang="en-US" spc="50" dirty="0"/>
              <a:t> </a:t>
            </a:r>
            <a:r>
              <a:rPr lang="en-US" spc="-40" dirty="0"/>
              <a:t>with</a:t>
            </a:r>
            <a:r>
              <a:rPr lang="en-US" spc="50" dirty="0"/>
              <a:t> </a:t>
            </a:r>
            <a:r>
              <a:rPr lang="en-US" spc="-15" dirty="0"/>
              <a:t>smallest</a:t>
            </a:r>
            <a:r>
              <a:rPr lang="en-US" spc="50" dirty="0"/>
              <a:t> </a:t>
            </a:r>
            <a:r>
              <a:rPr lang="en-US" spc="-25" dirty="0"/>
              <a:t>edit</a:t>
            </a:r>
            <a:r>
              <a:rPr lang="en-US" spc="50" dirty="0"/>
              <a:t> </a:t>
            </a:r>
            <a:r>
              <a:rPr lang="en-US" spc="5" dirty="0"/>
              <a:t>distance?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47650" y="1806575"/>
            <a:ext cx="4114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Number of deletes within edit distance </a:t>
            </a:r>
            <a:r>
              <a:rPr lang="en-US" sz="1200" dirty="0" smtClean="0"/>
              <a:t>&lt;=2 </a:t>
            </a:r>
            <a:r>
              <a:rPr lang="en-US" sz="1200" dirty="0"/>
              <a:t>for a word of length 9 will be 45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22786" y="2339975"/>
            <a:ext cx="39624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A further check is required to remove the </a:t>
            </a:r>
            <a:r>
              <a:rPr lang="en-US" sz="1200" dirty="0" smtClean="0"/>
              <a:t>false positives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377196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Types of spelling errors: </a:t>
            </a:r>
            <a:r>
              <a:rPr lang="en-US" dirty="0"/>
              <a:t>Non-word </a:t>
            </a:r>
            <a:r>
              <a:rPr lang="en-US" dirty="0" smtClean="0"/>
              <a:t>Errors </a:t>
            </a:r>
            <a:r>
              <a:rPr lang="en-IN" dirty="0" err="1" smtClean="0"/>
              <a:t>behaf</a:t>
            </a:r>
            <a:r>
              <a:rPr lang="en-IN" dirty="0" smtClean="0"/>
              <a:t> -&gt; behalf</a:t>
            </a:r>
          </a:p>
          <a:p>
            <a:r>
              <a:rPr lang="en-US" b="1" dirty="0"/>
              <a:t>Types of spelling errors</a:t>
            </a:r>
            <a:r>
              <a:rPr lang="en-US" dirty="0"/>
              <a:t>: Real-word Errors</a:t>
            </a:r>
          </a:p>
          <a:p>
            <a:pPr marL="55336" indent="0">
              <a:buNone/>
            </a:pPr>
            <a:r>
              <a:rPr lang="en-IN" b="1" dirty="0" smtClean="0"/>
              <a:t>Typographical </a:t>
            </a:r>
            <a:r>
              <a:rPr lang="en-IN" b="1" dirty="0"/>
              <a:t>errors: </a:t>
            </a:r>
            <a:r>
              <a:rPr lang="en-IN" dirty="0"/>
              <a:t>three </a:t>
            </a:r>
            <a:r>
              <a:rPr lang="en-IN" dirty="0" smtClean="0"/>
              <a:t>-&gt;there</a:t>
            </a:r>
            <a:endParaRPr lang="en-IN" dirty="0"/>
          </a:p>
          <a:p>
            <a:pPr marL="55336" indent="0">
              <a:buNone/>
            </a:pPr>
            <a:r>
              <a:rPr lang="en-US" b="1" dirty="0" smtClean="0"/>
              <a:t>Cognitive </a:t>
            </a:r>
            <a:r>
              <a:rPr lang="en-US" b="1" dirty="0"/>
              <a:t>errors (homophones): </a:t>
            </a:r>
            <a:r>
              <a:rPr lang="en-US" dirty="0" smtClean="0"/>
              <a:t>piece-&gt; peace</a:t>
            </a:r>
            <a:r>
              <a:rPr lang="en-US" dirty="0"/>
              <a:t>, too </a:t>
            </a:r>
            <a:r>
              <a:rPr lang="en-US" dirty="0" smtClean="0"/>
              <a:t>-&gt; </a:t>
            </a:r>
            <a:r>
              <a:rPr lang="en-US" dirty="0"/>
              <a:t>two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Spelling Correction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9669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336" indent="0">
              <a:buNone/>
            </a:pPr>
            <a:r>
              <a:rPr lang="en-IN" b="1" i="1" dirty="0"/>
              <a:t>Non-word spelling error </a:t>
            </a:r>
            <a:r>
              <a:rPr lang="en-IN" b="1" i="1" dirty="0" smtClean="0"/>
              <a:t>detection:</a:t>
            </a:r>
          </a:p>
          <a:p>
            <a:r>
              <a:rPr lang="en-US" dirty="0"/>
              <a:t>Any word not in a dictionary is an error</a:t>
            </a:r>
          </a:p>
          <a:p>
            <a:r>
              <a:rPr lang="en-US" dirty="0"/>
              <a:t>The larger the </a:t>
            </a:r>
            <a:r>
              <a:rPr lang="en-US" dirty="0" smtClean="0"/>
              <a:t>dictionary </a:t>
            </a:r>
            <a:r>
              <a:rPr lang="en-US" dirty="0"/>
              <a:t>the </a:t>
            </a:r>
            <a:r>
              <a:rPr lang="en-US" dirty="0" smtClean="0"/>
              <a:t>better</a:t>
            </a:r>
          </a:p>
          <a:p>
            <a:pPr marL="55336" indent="0">
              <a:buNone/>
            </a:pPr>
            <a:r>
              <a:rPr lang="en-IN" b="1" i="1" dirty="0"/>
              <a:t>Non-word spelling error </a:t>
            </a:r>
            <a:r>
              <a:rPr lang="en-IN" b="1" i="1" dirty="0" smtClean="0"/>
              <a:t>correction:</a:t>
            </a:r>
            <a:endParaRPr lang="en-IN" b="1" i="1" dirty="0"/>
          </a:p>
          <a:p>
            <a:r>
              <a:rPr lang="en-US" dirty="0"/>
              <a:t>Generate candidates: real words that are similar to the error word</a:t>
            </a:r>
          </a:p>
          <a:p>
            <a:r>
              <a:rPr lang="en-IN" i="1" dirty="0"/>
              <a:t>Choose the best one:</a:t>
            </a:r>
          </a:p>
          <a:p>
            <a:pPr marL="55336" indent="0">
              <a:buNone/>
            </a:pPr>
            <a:r>
              <a:rPr lang="en-US" dirty="0" smtClean="0"/>
              <a:t>        1. I </a:t>
            </a:r>
            <a:r>
              <a:rPr lang="en-US" dirty="0"/>
              <a:t>Shortest weighted edit distance</a:t>
            </a:r>
          </a:p>
          <a:p>
            <a:pPr marL="55336" indent="0">
              <a:buNone/>
            </a:pPr>
            <a:r>
              <a:rPr lang="en-US" dirty="0" smtClean="0"/>
              <a:t>        2. I </a:t>
            </a:r>
            <a:r>
              <a:rPr lang="en-US" dirty="0"/>
              <a:t>Highest noisy channel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Non-word spelling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6252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336" indent="0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For each word w, generate candidate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Find candidate words with similar pronunciations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Find candidate words with similar spelling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Include w in candidate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 marL="55336" indent="0">
              <a:buNone/>
            </a:pPr>
            <a:r>
              <a:rPr lang="en-IN" i="1" dirty="0">
                <a:latin typeface="Times New Roman" pitchFamily="18" charset="0"/>
                <a:cs typeface="Times New Roman" pitchFamily="18" charset="0"/>
              </a:rPr>
              <a:t>Choosing best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candidate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Noisy Channel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Real word spelling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3137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7037" y="952220"/>
            <a:ext cx="3354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Noisy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35137077"/>
      </p:ext>
    </p:extLst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12501"/>
            <a:ext cx="2352307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Noisy</a:t>
            </a:r>
            <a:r>
              <a:rPr spc="-30" dirty="0"/>
              <a:t> </a:t>
            </a:r>
            <a:r>
              <a:rPr spc="15" dirty="0"/>
              <a:t>Channel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08136" y="1990991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2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144" y="744560"/>
            <a:ext cx="2860040" cy="11887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2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see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observation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15" dirty="0">
                <a:latin typeface="Trebuchet MS"/>
                <a:cs typeface="Trebuchet MS"/>
              </a:rPr>
              <a:t>misspelled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72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Find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correct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  <a:p>
            <a:pPr marL="1652905">
              <a:lnSpc>
                <a:spcPts val="1275"/>
              </a:lnSpc>
              <a:spcBef>
                <a:spcPts val="830"/>
              </a:spcBef>
            </a:pPr>
            <a:r>
              <a:rPr sz="1100" i="1" spc="-715" dirty="0">
                <a:latin typeface="Cambria"/>
                <a:cs typeface="Cambria"/>
              </a:rPr>
              <a:t>w</a:t>
            </a:r>
            <a:r>
              <a:rPr sz="1100" spc="-55" dirty="0">
                <a:latin typeface="Tahoma"/>
                <a:cs typeface="Tahoma"/>
              </a:rPr>
              <a:t>ˆ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R="628650" algn="r">
              <a:lnSpc>
                <a:spcPts val="915"/>
              </a:lnSpc>
            </a:pPr>
            <a:r>
              <a:rPr sz="800" i="1" spc="-45" dirty="0">
                <a:latin typeface="Cambria"/>
                <a:cs typeface="Cambria"/>
              </a:rPr>
              <a:t>w</a:t>
            </a:r>
            <a:r>
              <a:rPr sz="800" spc="-45" dirty="0">
                <a:latin typeface="Lucida Sans Unicode"/>
                <a:cs typeface="Lucida Sans Unicode"/>
              </a:rPr>
              <a:t>∈</a:t>
            </a:r>
            <a:r>
              <a:rPr sz="800" i="1" spc="-4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  <a:p>
            <a:pPr marL="1557020">
              <a:lnSpc>
                <a:spcPct val="100000"/>
              </a:lnSpc>
              <a:spcBef>
                <a:spcPts val="730"/>
              </a:spcBef>
            </a:pPr>
            <a:r>
              <a:rPr sz="1650" spc="67" baseline="-37878" dirty="0">
                <a:latin typeface="Tahoma"/>
                <a:cs typeface="Tahoma"/>
              </a:rPr>
              <a:t>=</a:t>
            </a:r>
            <a:r>
              <a:rPr sz="1650" spc="-157" baseline="-37878" dirty="0">
                <a:latin typeface="Tahoma"/>
                <a:cs typeface="Tahoma"/>
              </a:rPr>
              <a:t> </a:t>
            </a:r>
            <a:r>
              <a:rPr sz="1650" spc="-120" baseline="-37878" dirty="0">
                <a:latin typeface="Cambria"/>
                <a:cs typeface="Cambria"/>
              </a:rPr>
              <a:t>a</a:t>
            </a:r>
            <a:r>
              <a:rPr sz="1650" spc="-135" baseline="-37878" dirty="0">
                <a:latin typeface="Cambria"/>
                <a:cs typeface="Cambria"/>
              </a:rPr>
              <a:t>r</a:t>
            </a:r>
            <a:r>
              <a:rPr sz="1650" spc="179" baseline="-37878" dirty="0">
                <a:latin typeface="Cambria"/>
                <a:cs typeface="Cambria"/>
              </a:rPr>
              <a:t>g</a:t>
            </a:r>
            <a:r>
              <a:rPr sz="1650" spc="-60" baseline="-37878" dirty="0">
                <a:latin typeface="Cambria"/>
                <a:cs typeface="Cambria"/>
              </a:rPr>
              <a:t>max</a:t>
            </a:r>
            <a:r>
              <a:rPr sz="1650" spc="-187" baseline="-37878" dirty="0">
                <a:latin typeface="Cambria"/>
                <a:cs typeface="Cambria"/>
              </a:rPr>
              <a:t> </a:t>
            </a: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x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7607" y="1930400"/>
            <a:ext cx="280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856" y="2261743"/>
            <a:ext cx="1262380" cy="302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62890">
              <a:lnSpc>
                <a:spcPts val="915"/>
              </a:lnSpc>
            </a:pPr>
            <a:r>
              <a:rPr sz="800" i="1" spc="-45" dirty="0">
                <a:latin typeface="Cambria"/>
                <a:cs typeface="Cambria"/>
              </a:rPr>
              <a:t>w</a:t>
            </a:r>
            <a:r>
              <a:rPr sz="800" spc="-45" dirty="0">
                <a:latin typeface="Lucida Sans Unicode"/>
                <a:cs typeface="Lucida Sans Unicode"/>
              </a:rPr>
              <a:t>∈</a:t>
            </a:r>
            <a:r>
              <a:rPr sz="800" i="1" spc="-4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25965583"/>
      </p:ext>
    </p:extLst>
  </p:cSld>
  <p:clrMapOvr>
    <a:masterClrMapping/>
  </p:clrMapOvr>
  <p:transition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260084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Non-word</a:t>
            </a:r>
            <a:r>
              <a:rPr spc="40" dirty="0"/>
              <a:t> </a:t>
            </a:r>
            <a:r>
              <a:rPr dirty="0"/>
              <a:t>spelling</a:t>
            </a:r>
            <a:r>
              <a:rPr spc="40" dirty="0"/>
              <a:t> </a:t>
            </a:r>
            <a:r>
              <a:rPr dirty="0"/>
              <a:t>error:</a:t>
            </a:r>
            <a:r>
              <a:rPr spc="125" dirty="0"/>
              <a:t> </a:t>
            </a:r>
            <a:r>
              <a:rPr sz="1300" spc="35" dirty="0">
                <a:latin typeface="Trebuchet MS"/>
                <a:cs typeface="Trebuchet MS"/>
              </a:rPr>
              <a:t>acress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5844" y="783200"/>
            <a:ext cx="2429510" cy="18688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25" dirty="0">
                <a:latin typeface="Trebuchet MS"/>
                <a:cs typeface="Trebuchet MS"/>
              </a:rPr>
              <a:t>Small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pronuncitation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25" dirty="0">
                <a:latin typeface="Trebuchet MS"/>
                <a:cs typeface="Trebuchet MS"/>
              </a:rPr>
              <a:t>Small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pronunciation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error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rebuchet MS"/>
              <a:cs typeface="Trebuchet MS"/>
            </a:endParaRPr>
          </a:p>
          <a:p>
            <a:pPr marL="12700" marR="214629">
              <a:lnSpc>
                <a:spcPct val="1208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Damerau-Levenshtein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edit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distance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Minimum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distance,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edits</a:t>
            </a:r>
            <a:r>
              <a:rPr sz="950" spc="-15" dirty="0">
                <a:latin typeface="Trebuchet MS"/>
                <a:cs typeface="Trebuchet MS"/>
              </a:rPr>
              <a:t> are: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Insertion, </a:t>
            </a:r>
            <a:r>
              <a:rPr sz="950" spc="-10" dirty="0">
                <a:latin typeface="Trebuchet MS"/>
                <a:cs typeface="Trebuchet MS"/>
              </a:rPr>
              <a:t>Deletion, </a:t>
            </a:r>
            <a:r>
              <a:rPr sz="950" spc="-5" dirty="0">
                <a:latin typeface="Trebuchet MS"/>
                <a:cs typeface="Trebuchet MS"/>
              </a:rPr>
              <a:t>Substitution,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Transposition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adjacent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letters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96459248"/>
      </p:ext>
    </p:extLst>
  </p:cSld>
  <p:clrMapOvr>
    <a:masterClrMapping/>
  </p:clrMapOvr>
  <p:transition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Words with similar </a:t>
            </a:r>
            <a:r>
              <a:rPr lang="en-IN" b="1" dirty="0" smtClean="0"/>
              <a:t>spelling</a:t>
            </a:r>
            <a:r>
              <a:rPr lang="en-IN" dirty="0" smtClean="0"/>
              <a:t>: </a:t>
            </a:r>
            <a:r>
              <a:rPr lang="en-US" dirty="0"/>
              <a:t>Small edit distance to </a:t>
            </a:r>
            <a:r>
              <a:rPr lang="en-US" dirty="0" smtClean="0"/>
              <a:t>error</a:t>
            </a:r>
          </a:p>
          <a:p>
            <a:r>
              <a:rPr lang="en-IN" b="1" dirty="0"/>
              <a:t>Words with similar </a:t>
            </a:r>
            <a:r>
              <a:rPr lang="en-IN" b="1" dirty="0" err="1"/>
              <a:t>pronuncitation</a:t>
            </a:r>
            <a:r>
              <a:rPr lang="en-IN" dirty="0" smtClean="0"/>
              <a:t>: </a:t>
            </a:r>
            <a:r>
              <a:rPr lang="en-US" dirty="0"/>
              <a:t>Small edit distance of </a:t>
            </a:r>
            <a:r>
              <a:rPr lang="en-IN" dirty="0"/>
              <a:t>pronunciation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error.</a:t>
            </a:r>
          </a:p>
          <a:p>
            <a:r>
              <a:rPr lang="en-IN" b="1" dirty="0" err="1" smtClean="0"/>
              <a:t>Damerau-Levenshtein</a:t>
            </a:r>
            <a:r>
              <a:rPr lang="en-IN" b="1" dirty="0" smtClean="0"/>
              <a:t> edit distance: </a:t>
            </a:r>
          </a:p>
          <a:p>
            <a:r>
              <a:rPr lang="en-US" b="1" i="1" dirty="0"/>
              <a:t>Minimum edit distance, where edits are:</a:t>
            </a:r>
          </a:p>
          <a:p>
            <a:pPr marL="55336" indent="0">
              <a:buNone/>
            </a:pPr>
            <a:r>
              <a:rPr lang="en-IN" dirty="0" smtClean="0"/>
              <a:t>     Insertion</a:t>
            </a:r>
            <a:r>
              <a:rPr lang="en-IN" dirty="0"/>
              <a:t>, Deletion, Substitution,</a:t>
            </a:r>
          </a:p>
          <a:p>
            <a:pPr marL="55336" indent="0">
              <a:buNone/>
            </a:pPr>
            <a:r>
              <a:rPr lang="en-US" dirty="0" smtClean="0"/>
              <a:t>     Transposition </a:t>
            </a:r>
            <a:r>
              <a:rPr lang="en-US" dirty="0"/>
              <a:t>of two adjacent </a:t>
            </a:r>
            <a:r>
              <a:rPr lang="en-US" dirty="0" smtClean="0"/>
              <a:t>letters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Non-word spelling error: </a:t>
            </a:r>
            <a:r>
              <a:rPr lang="en-IN" b="0" dirty="0" err="1"/>
              <a:t>acress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4823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80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Words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within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i="1" spc="35" dirty="0">
                <a:solidFill>
                  <a:srgbClr val="FFFFFF"/>
                </a:solidFill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280" y="764705"/>
            <a:ext cx="3938270" cy="205803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9176550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3850" y="358775"/>
            <a:ext cx="3918585" cy="9233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Well,</a:t>
            </a:r>
            <a:r>
              <a:rPr spc="-30" dirty="0"/>
              <a:t> </a:t>
            </a:r>
            <a:r>
              <a:rPr dirty="0"/>
              <a:t>even</a:t>
            </a:r>
            <a:r>
              <a:rPr spc="-25" dirty="0"/>
              <a:t> </a:t>
            </a:r>
            <a:r>
              <a:rPr spc="-20" dirty="0"/>
              <a:t>humans</a:t>
            </a:r>
            <a:r>
              <a:rPr spc="-25" dirty="0"/>
              <a:t> </a:t>
            </a:r>
            <a:r>
              <a:rPr dirty="0"/>
              <a:t>have</a:t>
            </a:r>
            <a:r>
              <a:rPr spc="-30" dirty="0"/>
              <a:t> </a:t>
            </a:r>
            <a:r>
              <a:rPr spc="-10" dirty="0"/>
              <a:t>made</a:t>
            </a:r>
            <a:r>
              <a:rPr spc="-25" dirty="0"/>
              <a:t> </a:t>
            </a:r>
            <a:r>
              <a:rPr spc="-10" dirty="0"/>
              <a:t>blunders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8668" y="1501775"/>
            <a:ext cx="4276090" cy="619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Pepsi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Chinese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blunder</a:t>
            </a:r>
            <a:endParaRPr sz="1100" dirty="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dirty="0">
                <a:latin typeface="Trebuchet MS"/>
                <a:cs typeface="Trebuchet MS"/>
              </a:rPr>
              <a:t>“Come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alive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Pepsi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Generation”,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when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translated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into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Chinese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meant, </a:t>
            </a:r>
            <a:r>
              <a:rPr sz="950" dirty="0">
                <a:latin typeface="Trebuchet MS"/>
                <a:cs typeface="Trebuchet MS"/>
              </a:rPr>
              <a:t>“Pepsi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brings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your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relatives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back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dead.”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1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5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373375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Candidate</a:t>
            </a:r>
            <a:r>
              <a:rPr spc="15" dirty="0"/>
              <a:t> </a:t>
            </a:r>
            <a:r>
              <a:rPr spc="-25" dirty="0"/>
              <a:t>generation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5844" y="1093772"/>
            <a:ext cx="2458085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>
              <a:lnSpc>
                <a:spcPct val="125299"/>
              </a:lnSpc>
              <a:spcBef>
                <a:spcPts val="100"/>
              </a:spcBef>
            </a:pPr>
            <a:r>
              <a:rPr sz="950" spc="130" dirty="0">
                <a:latin typeface="Trebuchet MS"/>
                <a:cs typeface="Trebuchet MS"/>
              </a:rPr>
              <a:t>80%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errors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within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1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Almost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errors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within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Allow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deletion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space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hyphen</a:t>
            </a:r>
            <a:endParaRPr sz="1100">
              <a:latin typeface="Cambria"/>
              <a:cs typeface="Cambria"/>
            </a:endParaRPr>
          </a:p>
          <a:p>
            <a:pPr marL="289560" marR="1057910">
              <a:lnSpc>
                <a:spcPts val="1650"/>
              </a:lnSpc>
              <a:spcBef>
                <a:spcPts val="25"/>
              </a:spcBef>
            </a:pPr>
            <a:r>
              <a:rPr sz="950" dirty="0">
                <a:latin typeface="Trebuchet MS"/>
                <a:cs typeface="Trebuchet MS"/>
              </a:rPr>
              <a:t>thisidea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idea  </a:t>
            </a:r>
            <a:r>
              <a:rPr sz="950" spc="-15" dirty="0">
                <a:latin typeface="Trebuchet MS"/>
                <a:cs typeface="Trebuchet MS"/>
              </a:rPr>
              <a:t>inlaw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in-law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75451529"/>
      </p:ext>
    </p:extLst>
  </p:cSld>
  <p:clrMapOvr>
    <a:masterClrMapping/>
  </p:clrMapOvr>
  <p:transition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0175"/>
            <a:ext cx="4458839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40" dirty="0"/>
              <a:t> </a:t>
            </a:r>
            <a:r>
              <a:rPr spc="-20" dirty="0"/>
              <a:t>error</a:t>
            </a:r>
            <a:r>
              <a:rPr spc="40" dirty="0"/>
              <a:t> </a:t>
            </a:r>
            <a:r>
              <a:rPr spc="-5" dirty="0"/>
              <a:t>probability:</a:t>
            </a:r>
            <a:r>
              <a:rPr spc="125" dirty="0"/>
              <a:t> </a:t>
            </a:r>
            <a:r>
              <a:rPr spc="-5" dirty="0"/>
              <a:t>confusion</a:t>
            </a:r>
            <a:r>
              <a:rPr spc="40" dirty="0"/>
              <a:t> </a:t>
            </a:r>
            <a:r>
              <a:rPr spc="-3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84300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94333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04365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814398"/>
            <a:ext cx="64757" cy="647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5844" y="1053790"/>
            <a:ext cx="3338829" cy="1228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1280160">
              <a:lnSpc>
                <a:spcPct val="145100"/>
              </a:lnSpc>
              <a:spcBef>
                <a:spcPts val="90"/>
              </a:spcBef>
            </a:pPr>
            <a:r>
              <a:rPr sz="950" spc="-35" dirty="0">
                <a:latin typeface="Trebuchet MS"/>
                <a:cs typeface="Trebuchet MS"/>
              </a:rPr>
              <a:t>del[x,y]: </a:t>
            </a:r>
            <a:r>
              <a:rPr sz="950" dirty="0">
                <a:latin typeface="Trebuchet MS"/>
                <a:cs typeface="Trebuchet MS"/>
              </a:rPr>
              <a:t>count </a:t>
            </a:r>
            <a:r>
              <a:rPr sz="950" spc="5" dirty="0">
                <a:latin typeface="Trebuchet MS"/>
                <a:cs typeface="Trebuchet MS"/>
              </a:rPr>
              <a:t>(xy </a:t>
            </a:r>
            <a:r>
              <a:rPr sz="950" spc="-5" dirty="0">
                <a:latin typeface="Trebuchet MS"/>
                <a:cs typeface="Trebuchet MS"/>
              </a:rPr>
              <a:t>typed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-5" dirty="0">
                <a:latin typeface="Trebuchet MS"/>
                <a:cs typeface="Trebuchet MS"/>
              </a:rPr>
              <a:t>x)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ins[x,y]: </a:t>
            </a:r>
            <a:r>
              <a:rPr sz="950" dirty="0">
                <a:latin typeface="Trebuchet MS"/>
                <a:cs typeface="Trebuchet MS"/>
              </a:rPr>
              <a:t>count </a:t>
            </a:r>
            <a:r>
              <a:rPr sz="950" spc="-5" dirty="0">
                <a:latin typeface="Trebuchet MS"/>
                <a:cs typeface="Trebuchet MS"/>
              </a:rPr>
              <a:t>(x typed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5" dirty="0">
                <a:latin typeface="Trebuchet MS"/>
                <a:cs typeface="Trebuchet MS"/>
              </a:rPr>
              <a:t>xy) 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sub[x,y]: </a:t>
            </a:r>
            <a:r>
              <a:rPr sz="950" dirty="0">
                <a:latin typeface="Trebuchet MS"/>
                <a:cs typeface="Trebuchet MS"/>
              </a:rPr>
              <a:t>count </a:t>
            </a:r>
            <a:r>
              <a:rPr sz="950" spc="-5" dirty="0">
                <a:latin typeface="Trebuchet MS"/>
                <a:cs typeface="Trebuchet MS"/>
              </a:rPr>
              <a:t>(x typed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dirty="0">
                <a:latin typeface="Trebuchet MS"/>
                <a:cs typeface="Trebuchet MS"/>
              </a:rPr>
              <a:t>y) 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trans[x,y]: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count(xy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typed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yx)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5" dirty="0">
                <a:latin typeface="Trebuchet MS"/>
                <a:cs typeface="Trebuchet MS"/>
              </a:rPr>
              <a:t>Insertion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deletion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conditioned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previous</a:t>
            </a:r>
            <a:r>
              <a:rPr sz="950" spc="-5" dirty="0">
                <a:latin typeface="Trebuchet MS"/>
                <a:cs typeface="Trebuchet MS"/>
              </a:rPr>
              <a:t> character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38138585"/>
      </p:ext>
    </p:extLst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134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388" y="936282"/>
            <a:ext cx="3764915" cy="16668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197" y="2644775"/>
            <a:ext cx="3733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Insertion and deletion are conditioned on previous character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73609050"/>
      </p:ext>
    </p:extLst>
  </p:cSld>
  <p:clrMapOvr>
    <a:masterClrMapping/>
  </p:clrMapOvr>
  <p:transition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920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i="1" spc="35" dirty="0">
                <a:solidFill>
                  <a:srgbClr val="FFFFFF"/>
                </a:solidFill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73" y="710311"/>
            <a:ext cx="3616960" cy="21894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72929613"/>
      </p:ext>
    </p:extLst>
  </p:cSld>
  <p:clrMapOvr>
    <a:masterClrMapping/>
  </p:clrMapOvr>
  <p:transition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694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Noisy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probability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i="1" spc="35" dirty="0">
                <a:solidFill>
                  <a:srgbClr val="FFFFFF"/>
                </a:solidFill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036853"/>
            <a:ext cx="4356100" cy="16313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65584087"/>
      </p:ext>
    </p:extLst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458978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Using</a:t>
            </a:r>
            <a:r>
              <a:rPr spc="35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-25" dirty="0"/>
              <a:t>bigram</a:t>
            </a:r>
            <a:r>
              <a:rPr spc="40" dirty="0"/>
              <a:t> </a:t>
            </a:r>
            <a:r>
              <a:rPr spc="-20" dirty="0"/>
              <a:t>language</a:t>
            </a:r>
            <a:r>
              <a:rPr spc="40" dirty="0"/>
              <a:t> </a:t>
            </a:r>
            <a:r>
              <a:rPr spc="-1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99908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969398"/>
            <a:ext cx="3985895" cy="14605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950" spc="-175" dirty="0">
                <a:latin typeface="Trebuchet MS"/>
                <a:cs typeface="Trebuchet MS"/>
              </a:rPr>
              <a:t>“</a:t>
            </a:r>
            <a:r>
              <a:rPr sz="950" spc="-12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versatile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acress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whose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25" dirty="0">
                <a:latin typeface="Trebuchet MS"/>
                <a:cs typeface="Trebuchet MS"/>
              </a:rPr>
              <a:t>...”</a:t>
            </a:r>
            <a:endParaRPr sz="950" dirty="0">
              <a:latin typeface="Trebuchet MS"/>
              <a:cs typeface="Trebuchet MS"/>
            </a:endParaRPr>
          </a:p>
          <a:p>
            <a:pPr marL="38100" marR="30480">
              <a:lnSpc>
                <a:spcPct val="118900"/>
              </a:lnSpc>
              <a:spcBef>
                <a:spcPts val="300"/>
              </a:spcBef>
            </a:pPr>
            <a:r>
              <a:rPr sz="950" spc="35" dirty="0">
                <a:latin typeface="Trebuchet MS"/>
                <a:cs typeface="Trebuchet MS"/>
              </a:rPr>
              <a:t>Counts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Corpus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Contemporary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American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English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add-1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smoothing</a:t>
            </a:r>
            <a:endParaRPr sz="95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950" spc="-5" dirty="0">
                <a:latin typeface="Trebuchet MS"/>
                <a:cs typeface="Trebuchet MS"/>
              </a:rPr>
              <a:t>P(actress|versatile)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0.000021,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P(across|versatile)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0.000021</a:t>
            </a:r>
            <a:endParaRPr sz="950" dirty="0">
              <a:latin typeface="Trebuchet MS"/>
              <a:cs typeface="Trebuchet MS"/>
            </a:endParaRPr>
          </a:p>
          <a:p>
            <a:pPr marL="38100" marR="436245">
              <a:lnSpc>
                <a:spcPct val="128600"/>
              </a:lnSpc>
              <a:spcBef>
                <a:spcPts val="185"/>
              </a:spcBef>
            </a:pPr>
            <a:r>
              <a:rPr sz="950" spc="10" dirty="0">
                <a:latin typeface="Trebuchet MS"/>
                <a:cs typeface="Trebuchet MS"/>
              </a:rPr>
              <a:t>P(whose|actress)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10" dirty="0">
                <a:latin typeface="Trebuchet MS"/>
                <a:cs typeface="Trebuchet MS"/>
              </a:rPr>
              <a:t>0.0010, </a:t>
            </a:r>
            <a:r>
              <a:rPr sz="950" spc="20" dirty="0">
                <a:latin typeface="Trebuchet MS"/>
                <a:cs typeface="Trebuchet MS"/>
              </a:rPr>
              <a:t>P(whose|across)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30" dirty="0">
                <a:latin typeface="Trebuchet MS"/>
                <a:cs typeface="Trebuchet MS"/>
              </a:rPr>
              <a:t>0.000006 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P(“versatile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actress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whose”)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0.000021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*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0.0010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210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x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Cambria"/>
                <a:cs typeface="Cambria"/>
              </a:rPr>
              <a:t>10</a:t>
            </a:r>
            <a:r>
              <a:rPr sz="1200" spc="-75" baseline="27777" dirty="0">
                <a:latin typeface="Lucida Sans Unicode"/>
                <a:cs typeface="Lucida Sans Unicode"/>
              </a:rPr>
              <a:t>−</a:t>
            </a:r>
            <a:r>
              <a:rPr sz="1200" spc="-75" baseline="27777" dirty="0">
                <a:latin typeface="Cambria"/>
                <a:cs typeface="Cambria"/>
              </a:rPr>
              <a:t>10 </a:t>
            </a:r>
            <a:r>
              <a:rPr sz="1200" spc="-240" baseline="27777" dirty="0">
                <a:latin typeface="Cambria"/>
                <a:cs typeface="Cambria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P(“versatile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across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whose”)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0.000021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*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0.000006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x</a:t>
            </a:r>
            <a:r>
              <a:rPr sz="1100" spc="-40" dirty="0">
                <a:latin typeface="Cambria"/>
                <a:cs typeface="Cambria"/>
              </a:rPr>
              <a:t>10</a:t>
            </a:r>
            <a:r>
              <a:rPr sz="1200" spc="-60" baseline="27777" dirty="0">
                <a:latin typeface="Lucida Sans Unicode"/>
                <a:cs typeface="Lucida Sans Unicode"/>
              </a:rPr>
              <a:t>−</a:t>
            </a:r>
            <a:r>
              <a:rPr sz="1200" spc="-60" baseline="27777" dirty="0">
                <a:latin typeface="Cambria"/>
                <a:cs typeface="Cambria"/>
              </a:rPr>
              <a:t>10</a:t>
            </a:r>
            <a:endParaRPr sz="1200" baseline="27777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09941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92046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902079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12111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322144"/>
            <a:ext cx="64757" cy="647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60310923"/>
      </p:ext>
    </p:extLst>
  </p:cSld>
  <p:clrMapOvr>
    <a:masterClrMapping/>
  </p:clrMapOvr>
  <p:transition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0505" y="747522"/>
            <a:ext cx="4149090" cy="906653"/>
          </a:xfrm>
        </p:spPr>
        <p:txBody>
          <a:bodyPr/>
          <a:lstStyle/>
          <a:p>
            <a:r>
              <a:rPr lang="en-US" dirty="0"/>
              <a:t>The study was conducted mainly </a:t>
            </a:r>
            <a:r>
              <a:rPr lang="en-US" b="1" dirty="0"/>
              <a:t>be </a:t>
            </a:r>
            <a:r>
              <a:rPr lang="en-US" dirty="0"/>
              <a:t>John Black</a:t>
            </a:r>
          </a:p>
          <a:p>
            <a:r>
              <a:rPr lang="en-US" dirty="0"/>
              <a:t>The design </a:t>
            </a:r>
            <a:r>
              <a:rPr lang="en-US" b="1" dirty="0"/>
              <a:t>an </a:t>
            </a:r>
            <a:r>
              <a:rPr lang="en-US" dirty="0"/>
              <a:t>construction of the system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Real-word spelling errors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1450" y="1806575"/>
            <a:ext cx="4267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25-40% of spelling errors are </a:t>
            </a:r>
            <a:r>
              <a:rPr lang="en-US" dirty="0" smtClean="0"/>
              <a:t>real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986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Noisy channel for real-word spell correction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1196975"/>
            <a:ext cx="4190160" cy="10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3836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324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Noisy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real-world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spell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754" y="671690"/>
            <a:ext cx="4018280" cy="2362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88955197"/>
      </p:ext>
    </p:extLst>
  </p:cSld>
  <p:clrMapOvr>
    <a:masterClrMapping/>
  </p:clrMapOvr>
  <p:transition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spc="20" dirty="0"/>
              <a:t>N-Gram</a:t>
            </a:r>
            <a:r>
              <a:rPr lang="en-IN" spc="-40" dirty="0"/>
              <a:t> </a:t>
            </a:r>
            <a:r>
              <a:rPr lang="en-IN" spc="20" dirty="0"/>
              <a:t>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80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Well,</a:t>
            </a:r>
            <a:r>
              <a:rPr spc="-30" dirty="0"/>
              <a:t> </a:t>
            </a:r>
            <a:r>
              <a:rPr dirty="0"/>
              <a:t>even</a:t>
            </a:r>
            <a:r>
              <a:rPr spc="-25" dirty="0"/>
              <a:t> </a:t>
            </a:r>
            <a:r>
              <a:rPr spc="-20" dirty="0"/>
              <a:t>humans</a:t>
            </a:r>
            <a:r>
              <a:rPr spc="-25" dirty="0"/>
              <a:t> </a:t>
            </a:r>
            <a:r>
              <a:rPr dirty="0"/>
              <a:t>have</a:t>
            </a:r>
            <a:r>
              <a:rPr spc="-30" dirty="0"/>
              <a:t> </a:t>
            </a:r>
            <a:r>
              <a:rPr spc="-10" dirty="0"/>
              <a:t>made</a:t>
            </a:r>
            <a:r>
              <a:rPr spc="-25" dirty="0"/>
              <a:t> </a:t>
            </a:r>
            <a:r>
              <a:rPr spc="-10" dirty="0"/>
              <a:t>blunders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5844" y="994161"/>
            <a:ext cx="4314825" cy="1339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Pepsi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Chinese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blunder</a:t>
            </a:r>
            <a:endParaRPr sz="1100" dirty="0">
              <a:latin typeface="Cambria"/>
              <a:cs typeface="Cambria"/>
            </a:endParaRPr>
          </a:p>
          <a:p>
            <a:pPr marL="12700" marR="43815">
              <a:lnSpc>
                <a:spcPct val="118900"/>
              </a:lnSpc>
              <a:spcBef>
                <a:spcPts val="209"/>
              </a:spcBef>
            </a:pPr>
            <a:r>
              <a:rPr sz="950" dirty="0">
                <a:latin typeface="Trebuchet MS"/>
                <a:cs typeface="Trebuchet MS"/>
              </a:rPr>
              <a:t>“Come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alive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Pepsi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Generation”,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when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translated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into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Chinese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meant, </a:t>
            </a:r>
            <a:r>
              <a:rPr sz="950" dirty="0">
                <a:latin typeface="Trebuchet MS"/>
                <a:cs typeface="Trebuchet MS"/>
              </a:rPr>
              <a:t>“Pepsi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brings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your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relatives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back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dead.”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70" dirty="0">
                <a:solidFill>
                  <a:srgbClr val="3333B2"/>
                </a:solidFill>
                <a:latin typeface="Cambria"/>
                <a:cs typeface="Cambria"/>
              </a:rPr>
              <a:t>KFC’s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Chinese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blunder</a:t>
            </a:r>
            <a:endParaRPr sz="1100" dirty="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0"/>
              </a:spcBef>
            </a:pPr>
            <a:r>
              <a:rPr sz="950" spc="50" dirty="0">
                <a:latin typeface="Trebuchet MS"/>
                <a:cs typeface="Trebuchet MS"/>
              </a:rPr>
              <a:t>KFC’s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slogan,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“Finger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lickin’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good”,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when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translated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into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Chinese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meant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“We’ll </a:t>
            </a:r>
            <a:r>
              <a:rPr sz="950" dirty="0">
                <a:latin typeface="Trebuchet MS"/>
                <a:cs typeface="Trebuchet MS"/>
              </a:rPr>
              <a:t>eat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your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fingers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off.”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081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1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5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0505" y="747522"/>
            <a:ext cx="4149090" cy="449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office is about fifteen minuets from my </a:t>
            </a:r>
            <a:r>
              <a:rPr lang="en-US" dirty="0" smtClean="0"/>
              <a:t>house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Context Sensitive Spelling Correction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94592"/>
            <a:ext cx="2866681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7650" y="2035175"/>
            <a:ext cx="41148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 smtClean="0"/>
              <a:t>Use of language model</a:t>
            </a:r>
          </a:p>
          <a:p>
            <a:r>
              <a:rPr lang="en-US" sz="1200" dirty="0"/>
              <a:t>P(about fifteen </a:t>
            </a:r>
            <a:r>
              <a:rPr lang="en-US" sz="1200" b="1" dirty="0">
                <a:solidFill>
                  <a:srgbClr val="FF0000"/>
                </a:solidFill>
              </a:rPr>
              <a:t>minutes</a:t>
            </a:r>
            <a:r>
              <a:rPr lang="en-US" sz="1200" b="1" dirty="0"/>
              <a:t> </a:t>
            </a:r>
            <a:r>
              <a:rPr lang="en-US" sz="1200" dirty="0"/>
              <a:t>from) &gt; P(about fifteen </a:t>
            </a:r>
            <a:r>
              <a:rPr lang="en-US" sz="1200" b="1" dirty="0">
                <a:solidFill>
                  <a:srgbClr val="FF0000"/>
                </a:solidFill>
              </a:rPr>
              <a:t>minuets</a:t>
            </a:r>
            <a:r>
              <a:rPr lang="en-US" sz="1200" b="1" dirty="0"/>
              <a:t> </a:t>
            </a:r>
            <a:r>
              <a:rPr lang="en-US" sz="1200" dirty="0"/>
              <a:t>from)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7116444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>Probabilistic </a:t>
            </a:r>
            <a:r>
              <a:rPr lang="en-IN" b="0" dirty="0"/>
              <a:t>Language Models: Applications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47650" y="815975"/>
            <a:ext cx="40386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dirty="0"/>
              <a:t>Speech </a:t>
            </a:r>
            <a:r>
              <a:rPr lang="en-IN" sz="1200" dirty="0" smtClean="0"/>
              <a:t>Recognition</a:t>
            </a:r>
          </a:p>
          <a:p>
            <a:r>
              <a:rPr lang="en-US" sz="1200" dirty="0"/>
              <a:t>P(I saw a van) &gt;&gt; P(eyes awe of </a:t>
            </a:r>
            <a:r>
              <a:rPr lang="en-US" sz="1200" dirty="0" smtClean="0"/>
              <a:t>an)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7650" y="1349375"/>
            <a:ext cx="4038600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b="1" dirty="0"/>
              <a:t>Machine </a:t>
            </a:r>
            <a:r>
              <a:rPr lang="en-IN" sz="1100" b="1" dirty="0" smtClean="0"/>
              <a:t>Translation</a:t>
            </a:r>
          </a:p>
          <a:p>
            <a:r>
              <a:rPr lang="en-US" sz="1100" dirty="0"/>
              <a:t>Which sentence is more plausible in the target </a:t>
            </a:r>
            <a:r>
              <a:rPr lang="en-US" sz="1100" dirty="0" smtClean="0"/>
              <a:t>language?</a:t>
            </a:r>
          </a:p>
          <a:p>
            <a:r>
              <a:rPr lang="en-IN" sz="1100" dirty="0" smtClean="0"/>
              <a:t>P(</a:t>
            </a:r>
            <a:r>
              <a:rPr lang="en-IN" sz="1100" b="1" dirty="0" smtClean="0"/>
              <a:t>high </a:t>
            </a:r>
            <a:r>
              <a:rPr lang="en-IN" sz="1100" dirty="0"/>
              <a:t>winds) &gt; P(</a:t>
            </a:r>
            <a:r>
              <a:rPr lang="en-IN" sz="1100" b="1" dirty="0"/>
              <a:t>large </a:t>
            </a:r>
            <a:r>
              <a:rPr lang="en-IN" sz="1100" dirty="0" smtClean="0"/>
              <a:t>winds)</a:t>
            </a:r>
            <a:endParaRPr lang="en-IN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47650" y="2263775"/>
            <a:ext cx="40386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dirty="0"/>
              <a:t>Other </a:t>
            </a:r>
            <a:r>
              <a:rPr lang="en-IN" sz="1100" dirty="0" smtClean="0"/>
              <a:t>Applications</a:t>
            </a:r>
          </a:p>
          <a:p>
            <a:r>
              <a:rPr lang="en-IN" sz="1100" dirty="0"/>
              <a:t>Context Sensitive Spelling Correction</a:t>
            </a:r>
          </a:p>
          <a:p>
            <a:r>
              <a:rPr lang="en-IN" sz="1100" dirty="0"/>
              <a:t>Natural Language Generation</a:t>
            </a:r>
          </a:p>
          <a:p>
            <a:r>
              <a:rPr lang="en-IN" sz="1100" dirty="0" smtClean="0"/>
              <a:t>...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675872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Probabilistic Language </a:t>
            </a:r>
            <a:r>
              <a:rPr lang="en-IN" b="0" dirty="0" err="1"/>
              <a:t>Modeling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850" y="663575"/>
                <a:ext cx="38862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Goal: </a:t>
                </a:r>
                <a:r>
                  <a:rPr lang="en-US" sz="1400" dirty="0"/>
                  <a:t>Compute the probability of a sentence or sequence of words</a:t>
                </a:r>
                <a:r>
                  <a:rPr lang="en-US" sz="14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IN" sz="1400" b="0" i="1" smtClean="0">
                          <a:latin typeface="Cambria Math"/>
                        </a:rPr>
                        <m:t>=</m:t>
                      </m:r>
                      <m:r>
                        <a:rPr lang="en-IN" sz="1400" b="0" i="1" smtClean="0">
                          <a:latin typeface="Cambria Math"/>
                        </a:rPr>
                        <m:t>𝑃</m:t>
                      </m:r>
                      <m:r>
                        <a:rPr lang="en-IN" sz="1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IN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63575"/>
                <a:ext cx="3886200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313" t="-826" r="-1567" b="-7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0050" y="1577975"/>
                <a:ext cx="381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Related Task: </a:t>
                </a:r>
                <a:r>
                  <a:rPr lang="en-US" sz="1200" dirty="0"/>
                  <a:t>probability of an upcoming word</a:t>
                </a:r>
                <a:r>
                  <a:rPr lang="en-US" sz="12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r>
                        <a:rPr lang="en-IN" sz="1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IN" sz="12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IN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577975"/>
                <a:ext cx="38100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60" t="-1316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6250" y="233997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model that computes either of these is called a </a:t>
            </a:r>
            <a:r>
              <a:rPr lang="en-US" sz="1200" b="1" dirty="0"/>
              <a:t>language model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5612234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The Chain Rule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7650" y="739775"/>
                <a:ext cx="4114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Conditional Probabilities: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IN" sz="1200" b="0" i="1" smtClean="0">
                          <a:latin typeface="Cambria Math"/>
                        </a:rPr>
                        <m:t>=</m:t>
                      </m:r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r>
                        <a:rPr lang="en-IN" sz="1200" b="0" i="1" smtClean="0">
                          <a:latin typeface="Cambria Math"/>
                        </a:rPr>
                        <m:t>(</m:t>
                      </m:r>
                      <m:r>
                        <a:rPr lang="en-IN" sz="1200" b="0" i="1" smtClean="0">
                          <a:latin typeface="Cambria Math"/>
                        </a:rPr>
                        <m:t>𝐴</m:t>
                      </m:r>
                      <m:r>
                        <a:rPr lang="en-IN" sz="1200" b="0" i="1" smtClean="0">
                          <a:latin typeface="Cambria Math"/>
                        </a:rPr>
                        <m:t>,</m:t>
                      </m:r>
                      <m:r>
                        <a:rPr lang="en-IN" sz="1200" b="0" i="1" smtClean="0">
                          <a:latin typeface="Cambria Math"/>
                        </a:rPr>
                        <m:t>𝐵</m:t>
                      </m:r>
                      <m:r>
                        <a:rPr lang="en-IN" sz="1200" b="0" i="1" smtClean="0">
                          <a:latin typeface="Cambria Math"/>
                        </a:rPr>
                        <m:t>)/</m:t>
                      </m:r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r>
                        <a:rPr lang="en-IN" sz="1200" b="0" i="1" smtClean="0">
                          <a:latin typeface="Cambria Math"/>
                        </a:rPr>
                        <m:t>(</m:t>
                      </m:r>
                      <m:r>
                        <a:rPr lang="en-IN" sz="1200" b="0" i="1" smtClean="0">
                          <a:latin typeface="Cambria Math"/>
                        </a:rPr>
                        <m:t>𝐴</m:t>
                      </m:r>
                      <m:r>
                        <a:rPr lang="en-IN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IN" sz="1200" b="0" i="1" smtClean="0">
                          <a:latin typeface="Cambria Math"/>
                        </a:rPr>
                        <m:t>=</m:t>
                      </m:r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r>
                        <a:rPr lang="en-IN" sz="1200" b="0" i="1" smtClean="0">
                          <a:latin typeface="Cambria Math"/>
                        </a:rPr>
                        <m:t>(</m:t>
                      </m:r>
                      <m:r>
                        <a:rPr lang="en-IN" sz="1200" b="0" i="1" smtClean="0">
                          <a:latin typeface="Cambria Math"/>
                        </a:rPr>
                        <m:t>𝐴</m:t>
                      </m:r>
                      <m:r>
                        <a:rPr lang="en-IN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739775"/>
                <a:ext cx="41148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48" t="-943" b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850" y="1501775"/>
                <a:ext cx="3962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smtClean="0"/>
                  <a:t>More Variable: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IN" sz="1200" b="0" i="1" smtClean="0">
                          <a:latin typeface="Cambria Math"/>
                        </a:rPr>
                        <m:t>=</m:t>
                      </m:r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𝐶</m:t>
                          </m:r>
                        </m:e>
                        <m:e>
                          <m:r>
                            <a:rPr lang="en-IN" sz="12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IN" sz="1200" b="0" i="1" smtClean="0">
                          <a:latin typeface="Cambria Math"/>
                        </a:rPr>
                        <m:t>𝑃</m:t>
                      </m:r>
                      <m:r>
                        <a:rPr lang="en-IN" sz="1200" b="0" i="1" smtClean="0">
                          <a:latin typeface="Cambria Math"/>
                        </a:rPr>
                        <m:t>(</m:t>
                      </m:r>
                      <m:r>
                        <a:rPr lang="en-IN" sz="1200" b="0" i="1" smtClean="0">
                          <a:latin typeface="Cambria Math"/>
                        </a:rPr>
                        <m:t>𝐷</m:t>
                      </m:r>
                      <m:r>
                        <a:rPr lang="en-IN" sz="1200" b="0" i="1" smtClean="0">
                          <a:latin typeface="Cambria Math"/>
                        </a:rPr>
                        <m:t>|</m:t>
                      </m:r>
                      <m:r>
                        <a:rPr lang="en-IN" sz="1200" b="0" i="1" smtClean="0">
                          <a:latin typeface="Cambria Math"/>
                        </a:rPr>
                        <m:t>𝐴</m:t>
                      </m:r>
                      <m:r>
                        <a:rPr lang="en-IN" sz="1200" b="0" i="1" smtClean="0">
                          <a:latin typeface="Cambria Math"/>
                        </a:rPr>
                        <m:t>,</m:t>
                      </m:r>
                      <m:r>
                        <a:rPr lang="en-IN" sz="1200" b="0" i="1" smtClean="0">
                          <a:latin typeface="Cambria Math"/>
                        </a:rPr>
                        <m:t>𝐵</m:t>
                      </m:r>
                      <m:r>
                        <a:rPr lang="en-IN" sz="1200" b="0" i="1" smtClean="0">
                          <a:latin typeface="Cambria Math"/>
                        </a:rPr>
                        <m:t>,</m:t>
                      </m:r>
                      <m:r>
                        <a:rPr lang="en-IN" sz="1200" b="0" i="1" smtClean="0">
                          <a:latin typeface="Cambria Math"/>
                        </a:rPr>
                        <m:t>𝐶</m:t>
                      </m:r>
                      <m:r>
                        <a:rPr lang="en-IN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501775"/>
                <a:ext cx="39624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2394"/>
            <a:ext cx="3761328" cy="45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7251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Probability of words in sentences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44575"/>
            <a:ext cx="4146550" cy="14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7440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Estimating These Probability Values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49375"/>
            <a:ext cx="4310205" cy="56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8198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77" y="206375"/>
            <a:ext cx="396235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N-Gram</a:t>
            </a:r>
            <a:r>
              <a:rPr spc="-40" dirty="0"/>
              <a:t> </a:t>
            </a:r>
            <a:r>
              <a:rPr spc="20" dirty="0"/>
              <a:t>Models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5844" y="891423"/>
            <a:ext cx="3181350" cy="16256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P(office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|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fifteen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minutes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from)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950" spc="15" dirty="0">
                <a:latin typeface="Trebuchet MS"/>
                <a:cs typeface="Trebuchet MS"/>
              </a:rPr>
              <a:t>-g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uses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-3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-20" dirty="0">
                <a:latin typeface="Trebuchet MS"/>
                <a:cs typeface="Trebuchet MS"/>
              </a:rPr>
              <a:t>ior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cont</a:t>
            </a:r>
            <a:r>
              <a:rPr sz="950" spc="-30" dirty="0">
                <a:latin typeface="Trebuchet MS"/>
                <a:cs typeface="Trebuchet MS"/>
              </a:rPr>
              <a:t>e</a:t>
            </a:r>
            <a:r>
              <a:rPr sz="950" spc="-55" dirty="0">
                <a:latin typeface="Trebuchet MS"/>
                <a:cs typeface="Trebuchet MS"/>
              </a:rPr>
              <a:t>xt.</a:t>
            </a:r>
            <a:endParaRPr sz="950">
              <a:latin typeface="Trebuchet MS"/>
              <a:cs typeface="Trebuchet MS"/>
            </a:endParaRPr>
          </a:p>
          <a:p>
            <a:pPr marL="289560" marR="1597660">
              <a:lnSpc>
                <a:spcPts val="1650"/>
              </a:lnSpc>
              <a:spcBef>
                <a:spcPts val="114"/>
              </a:spcBef>
            </a:pPr>
            <a:r>
              <a:rPr sz="950" spc="5" dirty="0">
                <a:latin typeface="Trebuchet MS"/>
                <a:cs typeface="Trebuchet MS"/>
              </a:rPr>
              <a:t>Unigram: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P(office)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Bi</a:t>
            </a:r>
            <a:r>
              <a:rPr sz="950" spc="35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dirty="0">
                <a:latin typeface="Trebuchet MS"/>
                <a:cs typeface="Trebuchet MS"/>
              </a:rPr>
              <a:t>am: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P(office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75"/>
              </a:spcBef>
            </a:pP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-35" dirty="0">
                <a:latin typeface="Trebuchet MS"/>
                <a:cs typeface="Trebuchet MS"/>
              </a:rPr>
              <a:t>r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dirty="0">
                <a:latin typeface="Trebuchet MS"/>
                <a:cs typeface="Trebuchet MS"/>
              </a:rPr>
              <a:t>am: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P(office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mi</a:t>
            </a:r>
            <a:r>
              <a:rPr sz="950" spc="-10" dirty="0">
                <a:latin typeface="Trebuchet MS"/>
                <a:cs typeface="Trebuchet MS"/>
              </a:rPr>
              <a:t>n</a:t>
            </a:r>
            <a:r>
              <a:rPr sz="950" spc="10" dirty="0">
                <a:latin typeface="Trebuchet MS"/>
                <a:cs typeface="Trebuchet MS"/>
              </a:rPr>
              <a:t>utes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Markov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model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Language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N</a:t>
            </a:r>
            <a:r>
              <a:rPr sz="950" spc="15" dirty="0">
                <a:latin typeface="Trebuchet MS"/>
                <a:cs typeface="Trebuchet MS"/>
              </a:rPr>
              <a:t>-gram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-2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mbria"/>
                <a:cs typeface="Cambria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-order </a:t>
            </a:r>
            <a:r>
              <a:rPr sz="950" spc="30" dirty="0">
                <a:latin typeface="Trebuchet MS"/>
                <a:cs typeface="Trebuchet MS"/>
              </a:rPr>
              <a:t>Markov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Model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94944785"/>
      </p:ext>
    </p:extLst>
  </p:cSld>
  <p:clrMapOvr>
    <a:masterClrMapping/>
  </p:clrMapOvr>
  <p:transition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365755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N-Gram</a:t>
            </a:r>
            <a:r>
              <a:rPr spc="-40" dirty="0"/>
              <a:t> </a:t>
            </a:r>
            <a:r>
              <a:rPr spc="2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3688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83178"/>
            <a:ext cx="3823335" cy="1172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11275">
              <a:lnSpc>
                <a:spcPct val="145100"/>
              </a:lnSpc>
              <a:spcBef>
                <a:spcPts val="9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extend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trigrams,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4-grams,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5-grams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general,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insufficient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language: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25" dirty="0">
                <a:latin typeface="Trebuchet MS"/>
                <a:cs typeface="Trebuchet MS"/>
              </a:rPr>
              <a:t>language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5" dirty="0">
                <a:latin typeface="Trebuchet MS"/>
                <a:cs typeface="Trebuchet MS"/>
              </a:rPr>
              <a:t>has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long-distance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dependencies:</a:t>
            </a:r>
            <a:endParaRPr sz="950" dirty="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-20" dirty="0">
                <a:latin typeface="Trebuchet MS"/>
                <a:cs typeface="Trebuchet MS"/>
              </a:rPr>
              <a:t>“The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computer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had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just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machine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room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fifth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floor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b="1" spc="-10" dirty="0">
                <a:latin typeface="Trebuchet MS"/>
                <a:cs typeface="Trebuchet MS"/>
              </a:rPr>
              <a:t>crashed</a:t>
            </a:r>
            <a:r>
              <a:rPr sz="950" spc="-10" dirty="0">
                <a:latin typeface="Trebuchet MS"/>
                <a:cs typeface="Trebuchet MS"/>
              </a:rPr>
              <a:t>.”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applications,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away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N-gram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models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23720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49983"/>
            <a:ext cx="64757" cy="647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07816964"/>
      </p:ext>
    </p:extLst>
  </p:cSld>
  <p:clrMapOvr>
    <a:masterClrMapping/>
  </p:clrMapOvr>
  <p:transition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6" y="130175"/>
            <a:ext cx="4267150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Estimating</a:t>
            </a:r>
            <a:r>
              <a:rPr spc="30" dirty="0"/>
              <a:t> </a:t>
            </a:r>
            <a:r>
              <a:rPr spc="-15" dirty="0"/>
              <a:t>N-grams</a:t>
            </a:r>
            <a:r>
              <a:rPr spc="3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965837"/>
            <a:ext cx="3124200" cy="4273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Maximum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Likelihood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Estimate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i="1" spc="5" dirty="0">
                <a:latin typeface="Trebuchet MS"/>
                <a:cs typeface="Trebuchet MS"/>
              </a:rPr>
              <a:t>Value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that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makes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observed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data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“most</a:t>
            </a:r>
            <a:r>
              <a:rPr sz="950" i="1" spc="-20" dirty="0">
                <a:latin typeface="Trebuchet MS"/>
                <a:cs typeface="Trebuchet MS"/>
              </a:rPr>
              <a:t> probable”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8058" y="1637690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</a:tabLst>
            </a:pPr>
            <a:r>
              <a:rPr sz="800" i="1" dirty="0">
                <a:latin typeface="Cambria"/>
                <a:cs typeface="Cambria"/>
              </a:rPr>
              <a:t>i	i</a:t>
            </a:r>
            <a:r>
              <a:rPr sz="800" spc="-20" dirty="0">
                <a:latin typeface="Lucida Sans Unicode"/>
                <a:cs typeface="Lucida Sans Unicode"/>
              </a:rPr>
              <a:t>−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121" y="1579575"/>
            <a:ext cx="777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2046" y="1543888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5431" y="1485785"/>
            <a:ext cx="8807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2460" algn="l"/>
              </a:tabLst>
            </a:pP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0353" y="1674622"/>
            <a:ext cx="75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mbria"/>
                <a:cs typeface="Cambria"/>
              </a:rPr>
              <a:t>count</a:t>
            </a:r>
            <a:r>
              <a:rPr sz="1100" spc="-40" dirty="0">
                <a:latin typeface="Verdana"/>
                <a:cs typeface="Verdana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w</a:t>
            </a:r>
            <a:r>
              <a:rPr sz="1200" i="1" spc="-60" baseline="-10416" dirty="0">
                <a:latin typeface="Cambria"/>
                <a:cs typeface="Cambria"/>
              </a:rPr>
              <a:t>i</a:t>
            </a:r>
            <a:r>
              <a:rPr sz="1200" spc="-60" baseline="-10416" dirty="0">
                <a:latin typeface="Lucida Sans Unicode"/>
                <a:cs typeface="Lucida Sans Unicode"/>
              </a:rPr>
              <a:t>−</a:t>
            </a:r>
            <a:r>
              <a:rPr sz="1200" spc="-60" baseline="-10416" dirty="0">
                <a:latin typeface="Cambria"/>
                <a:cs typeface="Cambria"/>
              </a:rPr>
              <a:t>1</a:t>
            </a:r>
            <a:r>
              <a:rPr sz="1100" spc="-4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2467" y="2159292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</a:tabLst>
            </a:pPr>
            <a:r>
              <a:rPr sz="800" i="1" dirty="0">
                <a:latin typeface="Cambria"/>
                <a:cs typeface="Cambria"/>
              </a:rPr>
              <a:t>i	i</a:t>
            </a:r>
            <a:r>
              <a:rPr sz="800" spc="-20" dirty="0">
                <a:latin typeface="Lucida Sans Unicode"/>
                <a:cs typeface="Lucida Sans Unicode"/>
              </a:rPr>
              <a:t>−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1530" y="2101189"/>
            <a:ext cx="777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7637" y="2065502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9840" y="2007387"/>
            <a:ext cx="631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</a:tabLst>
            </a:pP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-75" dirty="0">
                <a:latin typeface="Cambria"/>
                <a:cs typeface="Cambria"/>
              </a:rPr>
              <a:t>	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4762" y="2196223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1100" spc="-35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Cambria"/>
                <a:cs typeface="Cambria"/>
              </a:rPr>
              <a:t>1</a:t>
            </a:r>
            <a:r>
              <a:rPr sz="1100" spc="-3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96939823"/>
      </p:ext>
    </p:extLst>
  </p:cSld>
  <p:clrMapOvr>
    <a:masterClrMapping/>
  </p:clrMapOvr>
  <p:transition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388615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An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4473" y="144487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</a:tabLst>
            </a:pPr>
            <a:r>
              <a:rPr sz="800" i="1" dirty="0">
                <a:latin typeface="Cambria"/>
                <a:cs typeface="Cambria"/>
              </a:rPr>
              <a:t>i	i</a:t>
            </a:r>
            <a:r>
              <a:rPr sz="800" spc="-20" dirty="0">
                <a:latin typeface="Lucida Sans Unicode"/>
                <a:cs typeface="Lucida Sans Unicode"/>
              </a:rPr>
              <a:t>−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37" y="1386776"/>
            <a:ext cx="777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9643" y="1351089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833" y="1292987"/>
            <a:ext cx="631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</a:tabLst>
            </a:pP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-75" dirty="0">
                <a:latin typeface="Cambria"/>
                <a:cs typeface="Cambria"/>
              </a:rPr>
              <a:t>	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6756" y="1481823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1100" spc="-35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Cambria"/>
                <a:cs typeface="Cambria"/>
              </a:rPr>
              <a:t>1</a:t>
            </a:r>
            <a:r>
              <a:rPr sz="1100" spc="-3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9304" y="1140759"/>
            <a:ext cx="1586230" cy="541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here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0" dirty="0">
                <a:latin typeface="Trebuchet MS"/>
                <a:cs typeface="Trebuchet MS"/>
              </a:rPr>
              <a:t>&lt;s&gt;who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-25" dirty="0">
                <a:latin typeface="Trebuchet MS"/>
                <a:cs typeface="Trebuchet MS"/>
              </a:rPr>
              <a:t> like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0040688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300" y="60502"/>
            <a:ext cx="15595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Well,</a:t>
            </a:r>
            <a:r>
              <a:rPr sz="1400" i="1" spc="-3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even</a:t>
            </a:r>
            <a:r>
              <a:rPr sz="1400" i="1" spc="-3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chemeClr val="tx1"/>
                </a:solidFill>
                <a:latin typeface="Cambria"/>
                <a:cs typeface="Cambria"/>
              </a:rPr>
              <a:t>humans</a:t>
            </a:r>
            <a:r>
              <a:rPr sz="1400" i="1" spc="-3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...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455099"/>
            <a:ext cx="2165459" cy="2751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4658" y="480737"/>
            <a:ext cx="2078832" cy="272596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6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2285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222124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An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9643" y="1028585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833" y="970483"/>
            <a:ext cx="631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</a:tabLst>
            </a:pP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-75" dirty="0">
                <a:latin typeface="Cambria"/>
                <a:cs typeface="Cambria"/>
              </a:rPr>
              <a:t>	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756" y="1159319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1100" spc="-35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Cambria"/>
                <a:cs typeface="Cambria"/>
              </a:rPr>
              <a:t>1</a:t>
            </a:r>
            <a:r>
              <a:rPr sz="1100" spc="-3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9304" y="818256"/>
            <a:ext cx="1586230" cy="541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here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0" dirty="0">
                <a:latin typeface="Trebuchet MS"/>
                <a:cs typeface="Trebuchet MS"/>
              </a:rPr>
              <a:t>&lt;s&gt;who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-25" dirty="0">
                <a:latin typeface="Trebuchet MS"/>
                <a:cs typeface="Trebuchet MS"/>
              </a:rPr>
              <a:t> like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44" y="1064272"/>
            <a:ext cx="1229360" cy="554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53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Estimating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bigrams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1620946"/>
            <a:ext cx="875030" cy="8858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latin typeface="Trebuchet MS"/>
                <a:cs typeface="Trebuchet MS"/>
              </a:rPr>
              <a:t>P(I|&lt;s&gt;)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-10" dirty="0">
                <a:latin typeface="Trebuchet MS"/>
                <a:cs typeface="Trebuchet MS"/>
              </a:rPr>
              <a:t>P(&lt;/s&gt;|here)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P(</a:t>
            </a:r>
            <a:r>
              <a:rPr sz="950" spc="35" dirty="0">
                <a:latin typeface="Trebuchet MS"/>
                <a:cs typeface="Trebuchet MS"/>
              </a:rPr>
              <a:t>w</a:t>
            </a:r>
            <a:r>
              <a:rPr sz="950" dirty="0">
                <a:latin typeface="Trebuchet MS"/>
                <a:cs typeface="Trebuchet MS"/>
              </a:rPr>
              <a:t>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=  </a:t>
            </a:r>
            <a:r>
              <a:rPr sz="950" spc="20" dirty="0">
                <a:latin typeface="Trebuchet MS"/>
                <a:cs typeface="Trebuchet MS"/>
              </a:rPr>
              <a:t>P(here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am)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=  </a:t>
            </a:r>
            <a:r>
              <a:rPr sz="950" spc="35" dirty="0">
                <a:latin typeface="Trebuchet MS"/>
                <a:cs typeface="Trebuchet MS"/>
              </a:rPr>
              <a:t>P(kn</a:t>
            </a:r>
            <a:r>
              <a:rPr sz="950" spc="20" dirty="0">
                <a:latin typeface="Trebuchet MS"/>
                <a:cs typeface="Trebuchet MS"/>
              </a:rPr>
              <a:t>o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</a:t>
            </a:r>
            <a:r>
              <a:rPr sz="950" spc="-70" dirty="0">
                <a:latin typeface="Trebuchet MS"/>
                <a:cs typeface="Trebuchet MS"/>
              </a:rPr>
              <a:t>k</a:t>
            </a:r>
            <a:r>
              <a:rPr sz="950" dirty="0">
                <a:latin typeface="Trebuchet MS"/>
                <a:cs typeface="Trebuchet MS"/>
              </a:rPr>
              <a:t>e)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37949687"/>
      </p:ext>
    </p:extLst>
  </p:cSld>
  <p:clrMapOvr>
    <a:masterClrMapping/>
  </p:clrMapOvr>
  <p:transition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340551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An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9643" y="1028585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833" y="970483"/>
            <a:ext cx="631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</a:tabLst>
            </a:pP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-75" dirty="0">
                <a:latin typeface="Cambria"/>
                <a:cs typeface="Cambria"/>
              </a:rPr>
              <a:t>	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756" y="1159319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1100" spc="-35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Cambria"/>
                <a:cs typeface="Cambria"/>
              </a:rPr>
              <a:t>1</a:t>
            </a:r>
            <a:r>
              <a:rPr sz="1100" spc="-3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9304" y="818256"/>
            <a:ext cx="1586230" cy="541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here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0" dirty="0">
                <a:latin typeface="Trebuchet MS"/>
                <a:cs typeface="Trebuchet MS"/>
              </a:rPr>
              <a:t>&lt;s&gt;who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-25" dirty="0">
                <a:latin typeface="Trebuchet MS"/>
                <a:cs typeface="Trebuchet MS"/>
              </a:rPr>
              <a:t> like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44" y="1064272"/>
            <a:ext cx="1229360" cy="554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53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Estimating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bigrams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1620946"/>
            <a:ext cx="1031875" cy="8858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latin typeface="Trebuchet MS"/>
                <a:cs typeface="Trebuchet MS"/>
              </a:rPr>
              <a:t>P(I|&lt;s&gt;)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2/3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-10" dirty="0">
                <a:latin typeface="Trebuchet MS"/>
                <a:cs typeface="Trebuchet MS"/>
              </a:rPr>
              <a:t>P(&lt;/s&gt;|here) </a:t>
            </a:r>
            <a:r>
              <a:rPr sz="950" spc="60" dirty="0">
                <a:latin typeface="Trebuchet MS"/>
                <a:cs typeface="Trebuchet MS"/>
              </a:rPr>
              <a:t>=1 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P(</a:t>
            </a:r>
            <a:r>
              <a:rPr sz="950" spc="35" dirty="0">
                <a:latin typeface="Trebuchet MS"/>
                <a:cs typeface="Trebuchet MS"/>
              </a:rPr>
              <a:t>w</a:t>
            </a:r>
            <a:r>
              <a:rPr sz="950" dirty="0">
                <a:latin typeface="Trebuchet MS"/>
                <a:cs typeface="Trebuchet MS"/>
              </a:rPr>
              <a:t>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1/3  </a:t>
            </a:r>
            <a:r>
              <a:rPr sz="950" spc="20" dirty="0">
                <a:latin typeface="Trebuchet MS"/>
                <a:cs typeface="Trebuchet MS"/>
              </a:rPr>
              <a:t>P(here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am)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1/2  </a:t>
            </a:r>
            <a:r>
              <a:rPr sz="950" spc="35" dirty="0">
                <a:latin typeface="Trebuchet MS"/>
                <a:cs typeface="Trebuchet MS"/>
              </a:rPr>
              <a:t>P(kn</a:t>
            </a:r>
            <a:r>
              <a:rPr sz="950" spc="20" dirty="0">
                <a:latin typeface="Trebuchet MS"/>
                <a:cs typeface="Trebuchet MS"/>
              </a:rPr>
              <a:t>o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</a:t>
            </a:r>
            <a:r>
              <a:rPr sz="950" spc="-70" dirty="0">
                <a:latin typeface="Trebuchet MS"/>
                <a:cs typeface="Trebuchet MS"/>
              </a:rPr>
              <a:t>k</a:t>
            </a:r>
            <a:r>
              <a:rPr sz="950" dirty="0">
                <a:latin typeface="Trebuchet MS"/>
                <a:cs typeface="Trebuchet MS"/>
              </a:rPr>
              <a:t>e)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59836947"/>
      </p:ext>
    </p:extLst>
  </p:cSld>
  <p:clrMapOvr>
    <a:masterClrMapping/>
  </p:clrMapOvr>
  <p:transition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488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Bigram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counts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9222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Restaurant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Sentences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49" y="1052395"/>
            <a:ext cx="3758549" cy="132368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57682228"/>
      </p:ext>
    </p:extLst>
  </p:cSld>
  <p:clrMapOvr>
    <a:masterClrMapping/>
  </p:clrMapOvr>
  <p:transition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66635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502"/>
            <a:ext cx="2373630" cy="778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bigram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Normlize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unigrams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710590"/>
            <a:ext cx="4483735" cy="596265"/>
            <a:chOff x="87743" y="710590"/>
            <a:chExt cx="4483735" cy="5962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39368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710590"/>
              <a:ext cx="50749" cy="191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883653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74869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359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232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10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28" y="1041082"/>
              <a:ext cx="3300984" cy="2651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9168837"/>
      </p:ext>
    </p:extLst>
  </p:cSld>
  <p:clrMapOvr>
    <a:masterClrMapping/>
  </p:clrMapOvr>
  <p:transition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66635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502"/>
            <a:ext cx="2373630" cy="778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bigram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Normlize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unigrams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710590"/>
            <a:ext cx="4483735" cy="596265"/>
            <a:chOff x="87743" y="710590"/>
            <a:chExt cx="4483735" cy="5962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39368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710590"/>
              <a:ext cx="50749" cy="191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883653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74869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359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232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10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28" y="1041082"/>
              <a:ext cx="3300984" cy="26517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87743" y="142886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1409649"/>
            <a:ext cx="1191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Bigram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Probabilities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1473098"/>
            <a:ext cx="4483735" cy="1550035"/>
            <a:chOff x="87743" y="1473098"/>
            <a:chExt cx="4483735" cy="155003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01876"/>
              <a:ext cx="4483315" cy="1648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1473098"/>
              <a:ext cx="50749" cy="1919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164616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51119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4984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857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4730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80" y="1794446"/>
              <a:ext cx="3462528" cy="122834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55741129"/>
      </p:ext>
    </p:extLst>
  </p:cSld>
  <p:clrMapOvr>
    <a:masterClrMapping/>
  </p:clrMapOvr>
  <p:transition>
    <p:cut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260084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Evaluating</a:t>
            </a:r>
            <a:r>
              <a:rPr spc="20" dirty="0"/>
              <a:t> </a:t>
            </a:r>
            <a:r>
              <a:rPr spc="-15" dirty="0"/>
              <a:t>Language</a:t>
            </a:r>
            <a:r>
              <a:rPr spc="20" dirty="0"/>
              <a:t> Model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25844" y="848033"/>
            <a:ext cx="4058285" cy="17316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Does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prefer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sentences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bad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sentences?</a:t>
            </a:r>
            <a:endParaRPr sz="1100" dirty="0">
              <a:latin typeface="Cambria"/>
              <a:cs typeface="Cambria"/>
            </a:endParaRPr>
          </a:p>
          <a:p>
            <a:pPr marL="12700" marR="59055">
              <a:lnSpc>
                <a:spcPct val="118900"/>
              </a:lnSpc>
              <a:spcBef>
                <a:spcPts val="209"/>
              </a:spcBef>
            </a:pPr>
            <a:r>
              <a:rPr sz="950" spc="55" dirty="0">
                <a:latin typeface="Trebuchet MS"/>
                <a:cs typeface="Trebuchet MS"/>
              </a:rPr>
              <a:t>Assign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real (or </a:t>
            </a:r>
            <a:r>
              <a:rPr sz="950" spc="-15" dirty="0">
                <a:latin typeface="Trebuchet MS"/>
                <a:cs typeface="Trebuchet MS"/>
              </a:rPr>
              <a:t>frequently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observed)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sentences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ungrammatical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rarely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observed)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ones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Training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FF0000"/>
                </a:solidFill>
                <a:latin typeface="Cambria"/>
                <a:cs typeface="Cambria"/>
              </a:rPr>
              <a:t>Test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Corpora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15" dirty="0">
                <a:latin typeface="Trebuchet MS"/>
                <a:cs typeface="Trebuchet MS"/>
              </a:rPr>
              <a:t>Parameters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trained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text,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called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b="1" spc="15" dirty="0">
                <a:latin typeface="Trebuchet MS"/>
                <a:cs typeface="Trebuchet MS"/>
              </a:rPr>
              <a:t>training</a:t>
            </a:r>
            <a:r>
              <a:rPr sz="950" b="1" spc="-45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set</a:t>
            </a:r>
            <a:r>
              <a:rPr sz="950" dirty="0">
                <a:latin typeface="Trebuchet MS"/>
                <a:cs typeface="Trebuchet MS"/>
              </a:rPr>
              <a:t>.</a:t>
            </a: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Performance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tested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disjoint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(held-out)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test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data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b="1" spc="15" dirty="0">
                <a:latin typeface="Trebuchet MS"/>
                <a:cs typeface="Trebuchet MS"/>
              </a:rPr>
              <a:t>evaluation</a:t>
            </a:r>
            <a:r>
              <a:rPr sz="950" b="1" spc="-55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metric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6816003"/>
      </p:ext>
    </p:extLst>
  </p:cSld>
  <p:clrMapOvr>
    <a:masterClrMapping/>
  </p:clrMapOvr>
  <p:transition>
    <p:cut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0175"/>
            <a:ext cx="4496939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Extrinsic</a:t>
            </a:r>
            <a:r>
              <a:rPr spc="45" dirty="0"/>
              <a:t> </a:t>
            </a:r>
            <a:r>
              <a:rPr spc="-20" dirty="0"/>
              <a:t>evaluation</a:t>
            </a:r>
            <a:r>
              <a:rPr spc="45" dirty="0"/>
              <a:t>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-15" dirty="0"/>
              <a:t>N-grams</a:t>
            </a:r>
            <a:r>
              <a:rPr spc="45" dirty="0"/>
              <a:t> </a:t>
            </a:r>
            <a:r>
              <a:rPr spc="-10" dirty="0"/>
              <a:t>models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844" y="1115165"/>
            <a:ext cx="3904615" cy="10388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Comparison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models,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B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8900"/>
              </a:lnSpc>
              <a:spcBef>
                <a:spcPts val="209"/>
              </a:spcBef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tasks: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spelling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corrector,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speech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recognizer,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machine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translation</a:t>
            </a:r>
            <a:endParaRPr sz="950">
              <a:latin typeface="Trebuchet MS"/>
              <a:cs typeface="Trebuchet MS"/>
            </a:endParaRPr>
          </a:p>
          <a:p>
            <a:pPr marL="289560" marR="1826895">
              <a:lnSpc>
                <a:spcPct val="145100"/>
              </a:lnSpc>
            </a:pPr>
            <a:r>
              <a:rPr sz="950" spc="15" dirty="0">
                <a:latin typeface="Trebuchet MS"/>
                <a:cs typeface="Trebuchet MS"/>
              </a:rPr>
              <a:t>Get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accuracy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values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14" dirty="0">
                <a:latin typeface="Trebuchet MS"/>
                <a:cs typeface="Trebuchet MS"/>
              </a:rPr>
              <a:t>B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Compare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accuracy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14" dirty="0">
                <a:latin typeface="Trebuchet MS"/>
                <a:cs typeface="Trebuchet MS"/>
              </a:rPr>
              <a:t>B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07778558"/>
      </p:ext>
    </p:extLst>
  </p:cSld>
  <p:clrMapOvr>
    <a:masterClrMapping/>
  </p:clrMapOvr>
  <p:transition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458839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Intrinsic</a:t>
            </a:r>
            <a:r>
              <a:rPr spc="20" dirty="0"/>
              <a:t> </a:t>
            </a:r>
            <a:r>
              <a:rPr spc="-5" dirty="0"/>
              <a:t>evaluation:</a:t>
            </a:r>
            <a:r>
              <a:rPr spc="100" dirty="0"/>
              <a:t> </a:t>
            </a:r>
            <a:r>
              <a:rPr spc="-15" dirty="0"/>
              <a:t>Perplexity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5844" y="807276"/>
            <a:ext cx="3274695" cy="18230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Intuition:</a:t>
            </a:r>
            <a:r>
              <a:rPr sz="1100" i="1" spc="7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Shannon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Game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well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predict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next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word?</a:t>
            </a:r>
            <a:endParaRPr sz="950">
              <a:latin typeface="Trebuchet MS"/>
              <a:cs typeface="Trebuchet MS"/>
            </a:endParaRPr>
          </a:p>
          <a:p>
            <a:pPr marL="289560" marR="764540">
              <a:lnSpc>
                <a:spcPct val="125299"/>
              </a:lnSpc>
              <a:spcBef>
                <a:spcPts val="30"/>
              </a:spcBef>
            </a:pP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always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order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pizza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cheese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04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 </a:t>
            </a:r>
            <a:r>
              <a:rPr sz="1100" i="1" spc="-3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president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India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wrote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20" dirty="0">
                <a:latin typeface="Trebuchet MS"/>
                <a:cs typeface="Trebuchet MS"/>
              </a:rPr>
              <a:t>Unigram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doesn’t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work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game.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15" dirty="0">
                <a:solidFill>
                  <a:srgbClr val="007F00"/>
                </a:solidFill>
                <a:latin typeface="Cambria"/>
                <a:cs typeface="Cambria"/>
              </a:rPr>
              <a:t>A</a:t>
            </a: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007F00"/>
                </a:solidFill>
                <a:latin typeface="Cambria"/>
                <a:cs typeface="Cambria"/>
              </a:rPr>
              <a:t>better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model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007F00"/>
                </a:solidFill>
                <a:latin typeface="Cambria"/>
                <a:cs typeface="Cambria"/>
              </a:rPr>
              <a:t>text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assigns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higher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actual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21393116"/>
      </p:ext>
    </p:extLst>
  </p:cSld>
  <p:clrMapOvr>
    <a:masterClrMapping/>
  </p:clrMapOvr>
  <p:transition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2538476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</a:t>
            </a:r>
            <a:r>
              <a:rPr spc="-5" dirty="0"/>
              <a:t>erpl</a:t>
            </a:r>
            <a:r>
              <a:rPr spc="-35" dirty="0"/>
              <a:t>e</a:t>
            </a:r>
            <a:r>
              <a:rPr spc="-20" dirty="0"/>
              <a:t>xity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463626"/>
            <a:ext cx="4300855" cy="826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predics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unseen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Perplexity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(PP</a:t>
            </a:r>
            <a:r>
              <a:rPr sz="1100" spc="-20" dirty="0">
                <a:solidFill>
                  <a:srgbClr val="3333B2"/>
                </a:solidFill>
                <a:latin typeface="Verdana"/>
                <a:cs typeface="Verdana"/>
              </a:rPr>
              <a:t>(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100" spc="-20" dirty="0">
                <a:solidFill>
                  <a:srgbClr val="3333B2"/>
                </a:solidFill>
                <a:latin typeface="Verdana"/>
                <a:cs typeface="Verdana"/>
              </a:rPr>
              <a:t>)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)</a:t>
            </a:r>
            <a:endParaRPr sz="1100" dirty="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54"/>
              </a:spcBef>
            </a:pPr>
            <a:r>
              <a:rPr sz="950" spc="-10" dirty="0">
                <a:latin typeface="Trebuchet MS"/>
                <a:cs typeface="Trebuchet MS"/>
              </a:rPr>
              <a:t>Perplexity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inverse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test</a:t>
            </a:r>
            <a:r>
              <a:rPr sz="950" spc="-15" dirty="0">
                <a:latin typeface="Trebuchet MS"/>
                <a:cs typeface="Trebuchet MS"/>
              </a:rPr>
              <a:t> data,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normalized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words: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2865" y="1331633"/>
            <a:ext cx="568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sz="800" spc="-45" dirty="0">
                <a:latin typeface="Cambria"/>
                <a:cs typeface="Cambria"/>
              </a:rPr>
              <a:t>1   </a:t>
            </a:r>
            <a:r>
              <a:rPr sz="800" spc="70" dirty="0">
                <a:latin typeface="Cambria"/>
                <a:cs typeface="Cambria"/>
              </a:rPr>
              <a:t> </a:t>
            </a:r>
            <a:r>
              <a:rPr sz="800" spc="-45" dirty="0">
                <a:latin typeface="Cambria"/>
                <a:cs typeface="Cambria"/>
              </a:rPr>
              <a:t>2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0022" y="1273530"/>
            <a:ext cx="143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 </a:t>
            </a:r>
            <a:r>
              <a:rPr sz="1100" i="1" spc="-100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2059" y="1253629"/>
            <a:ext cx="1041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45" dirty="0">
                <a:latin typeface="Lucida Sans Unicode"/>
                <a:cs typeface="Lucida Sans Unicode"/>
              </a:rPr>
              <a:t>−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5886" y="1239050"/>
            <a:ext cx="76200" cy="19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sz="6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636547"/>
            <a:ext cx="1155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Applying</a:t>
            </a:r>
            <a:r>
              <a:rPr sz="1100" i="1" spc="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chain</a:t>
            </a:r>
            <a:r>
              <a:rPr sz="1100" i="1" spc="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Rule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82547" y="2012873"/>
            <a:ext cx="566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4466" y="1817446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0" dirty="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56435" y="1982114"/>
            <a:ext cx="18986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20" dirty="0">
                <a:latin typeface="Verdana"/>
                <a:cs typeface="Verdana"/>
              </a:rPr>
              <a:t>∏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51176" y="1919071"/>
            <a:ext cx="96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675" algn="l"/>
                <a:tab pos="951865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	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82126" y="2166023"/>
            <a:ext cx="674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  <a:tab pos="503555" algn="l"/>
              </a:tabLst>
            </a:pPr>
            <a:r>
              <a:rPr sz="800" i="1" dirty="0">
                <a:latin typeface="Cambria"/>
                <a:cs typeface="Cambria"/>
              </a:rPr>
              <a:t>i	</a:t>
            </a:r>
            <a:r>
              <a:rPr sz="800" spc="-45" dirty="0">
                <a:latin typeface="Cambria"/>
                <a:cs typeface="Cambria"/>
              </a:rPr>
              <a:t>1	</a:t>
            </a:r>
            <a:r>
              <a:rPr sz="800" i="1" spc="-65" dirty="0">
                <a:latin typeface="Cambria"/>
                <a:cs typeface="Cambria"/>
              </a:rPr>
              <a:t>i</a:t>
            </a:r>
            <a:r>
              <a:rPr sz="800" spc="-65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51176" y="2107907"/>
            <a:ext cx="965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852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06204" y="1817446"/>
            <a:ext cx="193675" cy="2482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ts val="630"/>
              </a:lnSpc>
              <a:spcBef>
                <a:spcPts val="590"/>
              </a:spcBef>
            </a:pPr>
            <a:r>
              <a:rPr sz="1100" spc="450" dirty="0">
                <a:latin typeface="Lucida Sans Unicode"/>
                <a:cs typeface="Lucida Sans Unicode"/>
              </a:rPr>
              <a:t> 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900" u="sng" spc="-135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52" baseline="46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900" baseline="4629">
              <a:latin typeface="Cambria"/>
              <a:cs typeface="Cambria"/>
            </a:endParaRPr>
          </a:p>
          <a:p>
            <a:pPr marR="5080" algn="r">
              <a:lnSpc>
                <a:spcPts val="630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844" y="2472804"/>
            <a:ext cx="705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For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007F00"/>
                </a:solidFill>
                <a:latin typeface="Cambria"/>
                <a:cs typeface="Cambria"/>
              </a:rPr>
              <a:t>bigrams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45564" y="2849130"/>
            <a:ext cx="566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17483" y="265370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0" dirty="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19452" y="2818371"/>
            <a:ext cx="18986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20" dirty="0">
                <a:latin typeface="Verdana"/>
                <a:cs typeface="Verdana"/>
              </a:rPr>
              <a:t>∏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14206" y="2755328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4480" algn="l"/>
                <a:tab pos="626110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	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45143" y="3002280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</a:tabLst>
            </a:pPr>
            <a:r>
              <a:rPr sz="800" i="1" dirty="0">
                <a:latin typeface="Cambria"/>
                <a:cs typeface="Cambria"/>
              </a:rPr>
              <a:t>i	</a:t>
            </a:r>
            <a:r>
              <a:rPr sz="800" i="1" spc="-65" dirty="0">
                <a:latin typeface="Cambria"/>
                <a:cs typeface="Cambria"/>
              </a:rPr>
              <a:t>i</a:t>
            </a:r>
            <a:r>
              <a:rPr sz="800" spc="-65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14206" y="2944164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43174" y="2653703"/>
            <a:ext cx="193675" cy="2482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ts val="630"/>
              </a:lnSpc>
              <a:spcBef>
                <a:spcPts val="590"/>
              </a:spcBef>
            </a:pPr>
            <a:r>
              <a:rPr sz="1100" spc="450" dirty="0">
                <a:latin typeface="Lucida Sans Unicode"/>
                <a:cs typeface="Lucida Sans Unicode"/>
              </a:rPr>
              <a:t> 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900" u="sng" spc="-135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52" baseline="46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900" baseline="4629">
              <a:latin typeface="Cambria"/>
              <a:cs typeface="Cambria"/>
            </a:endParaRPr>
          </a:p>
          <a:p>
            <a:pPr marR="5080" algn="r">
              <a:lnSpc>
                <a:spcPts val="630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09932565"/>
      </p:ext>
    </p:extLst>
  </p:cSld>
  <p:clrMapOvr>
    <a:masterClrMapping/>
  </p:clrMapOvr>
  <p:transition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260084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Example:</a:t>
            </a:r>
            <a:r>
              <a:rPr spc="125" dirty="0"/>
              <a:t> </a:t>
            </a:r>
            <a:r>
              <a:rPr spc="50" dirty="0"/>
              <a:t>A</a:t>
            </a:r>
            <a:r>
              <a:rPr spc="40" dirty="0"/>
              <a:t> </a:t>
            </a:r>
            <a:r>
              <a:rPr spc="-5" dirty="0"/>
              <a:t>Simple</a:t>
            </a:r>
            <a:r>
              <a:rPr spc="45" dirty="0"/>
              <a:t> </a:t>
            </a:r>
            <a:r>
              <a:rPr dirty="0"/>
              <a:t>Scenario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1217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64190"/>
            <a:ext cx="3615690" cy="6381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consisting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95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random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digits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5700"/>
              </a:lnSpc>
              <a:spcBef>
                <a:spcPts val="415"/>
              </a:spcBef>
            </a:pPr>
            <a:r>
              <a:rPr sz="950" spc="20" dirty="0">
                <a:latin typeface="Trebuchet MS"/>
                <a:cs typeface="Trebuchet MS"/>
              </a:rPr>
              <a:t>Find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perplexity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assigns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i="1" spc="-35" dirty="0">
                <a:latin typeface="Trebuchet MS"/>
                <a:cs typeface="Trebuchet MS"/>
              </a:rPr>
              <a:t>/</a:t>
            </a:r>
            <a:r>
              <a:rPr sz="1100" spc="-65" dirty="0">
                <a:latin typeface="Cambria"/>
                <a:cs typeface="Cambria"/>
              </a:rPr>
              <a:t>10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digit.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022210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98610" y="1579384"/>
            <a:ext cx="568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sz="800" spc="-45" dirty="0">
                <a:latin typeface="Cambria"/>
                <a:cs typeface="Cambria"/>
              </a:rPr>
              <a:t>1   </a:t>
            </a:r>
            <a:r>
              <a:rPr sz="800" spc="70" dirty="0">
                <a:latin typeface="Cambria"/>
                <a:cs typeface="Cambria"/>
              </a:rPr>
              <a:t> </a:t>
            </a:r>
            <a:r>
              <a:rPr sz="800" spc="-45" dirty="0">
                <a:latin typeface="Cambria"/>
                <a:cs typeface="Cambria"/>
              </a:rPr>
              <a:t>2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277" y="1521282"/>
            <a:ext cx="1629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dirty="0">
                <a:latin typeface="Verdana"/>
                <a:cs typeface="Verdana"/>
              </a:rPr>
              <a:t>  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dirty="0">
                <a:latin typeface="Verdana"/>
                <a:cs typeface="Verdana"/>
              </a:rPr>
              <a:t>  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 </a:t>
            </a:r>
            <a:r>
              <a:rPr sz="1100" i="1" spc="-100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7791" y="1501394"/>
            <a:ext cx="1041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45" dirty="0">
                <a:latin typeface="Lucida Sans Unicode"/>
                <a:cs typeface="Lucida Sans Unicode"/>
              </a:rPr>
              <a:t>−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1619" y="1486814"/>
            <a:ext cx="76200" cy="19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sz="6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3384" y="1901190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7674" y="1664208"/>
            <a:ext cx="135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9" dirty="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9052" y="180740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4407" y="1996236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7262" y="1705775"/>
            <a:ext cx="39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 algn="ctr">
              <a:lnSpc>
                <a:spcPts val="121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10"/>
              </a:lnSpc>
              <a:tabLst>
                <a:tab pos="270510" algn="l"/>
              </a:tabLst>
            </a:pPr>
            <a:r>
              <a:rPr sz="1100" spc="450" dirty="0">
                <a:latin typeface="Lucida Sans Unicode"/>
                <a:cs typeface="Lucida Sans Unicode"/>
              </a:rPr>
              <a:t> 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0108" y="1776768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9605" y="1735201"/>
            <a:ext cx="1041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45" dirty="0">
                <a:latin typeface="Lucida Sans Unicode"/>
                <a:cs typeface="Lucida Sans Unicode"/>
              </a:rPr>
              <a:t>−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0017" y="1664208"/>
            <a:ext cx="280035" cy="248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509" dirty="0">
                <a:latin typeface="Lucida Sans Unicode"/>
                <a:cs typeface="Lucida Sans Unicode"/>
              </a:rPr>
              <a:t>!</a:t>
            </a:r>
            <a:r>
              <a:rPr sz="1650" u="sng" spc="555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900" u="sng" spc="-52" baseline="46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900" baseline="4629">
              <a:latin typeface="Cambria"/>
              <a:cs typeface="Cambria"/>
            </a:endParaRPr>
          </a:p>
          <a:p>
            <a:pPr marR="5080" algn="r">
              <a:lnSpc>
                <a:spcPts val="580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3384" y="2355291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4818" y="2261501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4818" y="2450338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7674" y="2159876"/>
            <a:ext cx="39878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3210" algn="l"/>
              </a:tabLst>
            </a:pPr>
            <a:r>
              <a:rPr sz="1100" spc="450" dirty="0">
                <a:latin typeface="Lucida Sans Unicode"/>
                <a:cs typeface="Lucida Sans Unicode"/>
              </a:rPr>
              <a:t> 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0520" y="2230869"/>
            <a:ext cx="1549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5" dirty="0">
                <a:latin typeface="Lucida Sans Unicode"/>
                <a:cs typeface="Lucida Sans Unicode"/>
              </a:rPr>
              <a:t>−</a:t>
            </a:r>
            <a:r>
              <a:rPr sz="800" spc="-9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3384" y="2631376"/>
            <a:ext cx="39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520" dirty="0">
                <a:latin typeface="Verdana"/>
                <a:cs typeface="Verdana"/>
              </a:rPr>
              <a:t> </a:t>
            </a:r>
            <a:r>
              <a:rPr sz="1100" spc="-65" dirty="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5" name="object 2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429496729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0541854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300" y="60502"/>
            <a:ext cx="34410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sz="1400" i="1" spc="7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Goals</a:t>
            </a:r>
            <a:r>
              <a:rPr sz="1400" i="1" spc="7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Can</a:t>
            </a:r>
            <a:r>
              <a:rPr sz="1400" i="1" spc="7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be</a:t>
            </a:r>
            <a:r>
              <a:rPr sz="1400" i="1" spc="7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Practical:</a:t>
            </a:r>
            <a:r>
              <a:rPr sz="1400" i="1" spc="17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Auto</a:t>
            </a:r>
            <a:r>
              <a:rPr sz="1400" i="1" spc="7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Completion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991108"/>
            <a:ext cx="4383405" cy="132588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8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2285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34" y="53975"/>
            <a:ext cx="4190950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Lower</a:t>
            </a:r>
            <a:r>
              <a:rPr spc="40" dirty="0"/>
              <a:t> </a:t>
            </a:r>
            <a:r>
              <a:rPr spc="-15" dirty="0"/>
              <a:t>perplexity</a:t>
            </a:r>
            <a:r>
              <a:rPr spc="40" dirty="0"/>
              <a:t> </a:t>
            </a:r>
            <a:r>
              <a:rPr spc="225" dirty="0"/>
              <a:t>=</a:t>
            </a:r>
            <a:r>
              <a:rPr spc="40" dirty="0"/>
              <a:t> </a:t>
            </a:r>
            <a:r>
              <a:rPr spc="-35" dirty="0"/>
              <a:t>better</a:t>
            </a:r>
            <a:r>
              <a:rPr spc="45" dirty="0"/>
              <a:t> </a:t>
            </a:r>
            <a:r>
              <a:rPr spc="-15" dirty="0"/>
              <a:t>model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601800"/>
            <a:ext cx="1484630" cy="6172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WSJ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950" b="1" spc="10" dirty="0">
                <a:latin typeface="Trebuchet MS"/>
                <a:cs typeface="Trebuchet MS"/>
              </a:rPr>
              <a:t>Training:</a:t>
            </a:r>
            <a:r>
              <a:rPr sz="950" b="1" spc="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38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million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b="1" dirty="0">
                <a:latin typeface="Trebuchet MS"/>
                <a:cs typeface="Trebuchet MS"/>
              </a:rPr>
              <a:t>Test:</a:t>
            </a:r>
            <a:r>
              <a:rPr sz="950" b="1" spc="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1.5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million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88" y="1407553"/>
            <a:ext cx="2583789" cy="71688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25844" y="2305055"/>
            <a:ext cx="4093210" cy="619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Unigram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perplexity:</a:t>
            </a:r>
            <a:r>
              <a:rPr sz="1100" i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962?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confused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had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choose</a:t>
            </a:r>
            <a:r>
              <a:rPr sz="950" spc="-15" dirty="0">
                <a:latin typeface="Trebuchet MS"/>
                <a:cs typeface="Trebuchet MS"/>
              </a:rPr>
              <a:t> uniformly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independently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among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962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possibilities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word.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32805924"/>
      </p:ext>
    </p:extLst>
  </p:cSld>
  <p:clrMapOvr>
    <a:masterClrMapping/>
  </p:clrMapOvr>
  <p:transition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502"/>
            <a:ext cx="2391410" cy="699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Modeling: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sz="1100" i="1" spc="-65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sparse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statistics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13" y="1049845"/>
            <a:ext cx="678179" cy="6781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1534" y="979360"/>
            <a:ext cx="1885949" cy="8001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52607503"/>
      </p:ext>
    </p:extLst>
  </p:cSld>
  <p:clrMapOvr>
    <a:masterClrMapping/>
  </p:clrMapOvr>
  <p:transition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391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Modeling: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567880"/>
            <a:ext cx="1194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4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ith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spa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statistics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13" y="1049845"/>
            <a:ext cx="678179" cy="6781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1534" y="979360"/>
            <a:ext cx="1885949" cy="8001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7743" y="1926450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4" y="1907235"/>
            <a:ext cx="2367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Steal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mass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generalize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better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823" y="2324417"/>
            <a:ext cx="681990" cy="8001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7743" y="1970684"/>
            <a:ext cx="4483735" cy="1137285"/>
            <a:chOff x="87743" y="1970684"/>
            <a:chExt cx="4483735" cy="113728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2099462"/>
              <a:ext cx="4483315" cy="1648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970684"/>
              <a:ext cx="50749" cy="1919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2143747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00878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96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83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70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3914" y="2307272"/>
              <a:ext cx="1885949" cy="800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3250541"/>
      </p:ext>
    </p:extLst>
  </p:cSld>
  <p:clrMapOvr>
    <a:masterClrMapping/>
  </p:clrMapOvr>
  <p:transition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0175"/>
            <a:ext cx="4458978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Laplace</a:t>
            </a:r>
            <a:r>
              <a:rPr spc="55" dirty="0"/>
              <a:t> </a:t>
            </a:r>
            <a:r>
              <a:rPr spc="-20" dirty="0"/>
              <a:t>Smoothing</a:t>
            </a:r>
            <a:r>
              <a:rPr spc="55" dirty="0"/>
              <a:t> </a:t>
            </a:r>
            <a:r>
              <a:rPr spc="-5" dirty="0"/>
              <a:t>(Add-one</a:t>
            </a:r>
            <a:r>
              <a:rPr spc="60" dirty="0"/>
              <a:t> </a:t>
            </a:r>
            <a:r>
              <a:rPr spc="-30" dirty="0"/>
              <a:t>estimation)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462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32073"/>
            <a:ext cx="4036060" cy="579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10" dirty="0">
                <a:latin typeface="Trebuchet MS"/>
                <a:cs typeface="Trebuchet MS"/>
              </a:rPr>
              <a:t>Pretend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sa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dirty="0">
                <a:latin typeface="Trebuchet MS"/>
                <a:cs typeface="Trebuchet MS"/>
              </a:rPr>
              <a:t>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(N-</a:t>
            </a:r>
            <a:r>
              <a:rPr sz="950" spc="2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15" dirty="0">
                <a:latin typeface="Trebuchet MS"/>
                <a:cs typeface="Trebuchet MS"/>
              </a:rPr>
              <a:t>am)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actually  did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Just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add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counts!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0672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16760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7532" y="1732800"/>
            <a:ext cx="2469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114" dirty="0">
                <a:latin typeface="Trebuchet MS"/>
                <a:cs typeface="Trebuchet MS"/>
              </a:rPr>
              <a:t>MLE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bi</a:t>
            </a:r>
            <a:r>
              <a:rPr sz="95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dirty="0">
                <a:latin typeface="Trebuchet MS"/>
                <a:cs typeface="Trebuchet MS"/>
              </a:rPr>
              <a:t>am: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44" baseline="-10416" dirty="0">
                <a:latin typeface="Cambria"/>
                <a:cs typeface="Cambria"/>
              </a:rPr>
              <a:t>ML</a:t>
            </a:r>
            <a:r>
              <a:rPr sz="1200" i="1" spc="135" baseline="-10416" dirty="0">
                <a:latin typeface="Cambria"/>
                <a:cs typeface="Cambria"/>
              </a:rPr>
              <a:t>E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031" y="1743176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600" spc="55" dirty="0">
                <a:latin typeface="Cambria"/>
                <a:cs typeface="Cambria"/>
              </a:rPr>
              <a:t>    </a:t>
            </a:r>
            <a:r>
              <a:rPr sz="6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1751" y="1701876"/>
            <a:ext cx="469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800" i="1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800" i="1" spc="-55" dirty="0">
                <a:latin typeface="Cambria"/>
                <a:cs typeface="Cambria"/>
              </a:rPr>
              <a:t>     </a:t>
            </a:r>
            <a:r>
              <a:rPr sz="800" i="1" spc="-80" dirty="0">
                <a:latin typeface="Cambria"/>
                <a:cs typeface="Cambria"/>
              </a:rPr>
              <a:t> </a:t>
            </a:r>
            <a:r>
              <a:rPr sz="800" i="1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800" i="1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800" i="1" spc="35" dirty="0">
                <a:latin typeface="Cambria"/>
                <a:cs typeface="Cambria"/>
              </a:rPr>
              <a:t> 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7845" y="1819719"/>
            <a:ext cx="3968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latin typeface="Cambria"/>
                <a:cs typeface="Cambria"/>
              </a:rPr>
              <a:t>c</a:t>
            </a:r>
            <a:r>
              <a:rPr sz="800" spc="-30" dirty="0">
                <a:latin typeface="Verdana"/>
                <a:cs typeface="Verdana"/>
              </a:rPr>
              <a:t>(</a:t>
            </a:r>
            <a:r>
              <a:rPr sz="800" i="1" spc="-30" dirty="0">
                <a:latin typeface="Cambria"/>
                <a:cs typeface="Cambria"/>
              </a:rPr>
              <a:t>w</a:t>
            </a:r>
            <a:r>
              <a:rPr sz="900" i="1" spc="-44" baseline="-13888" dirty="0">
                <a:latin typeface="Cambria"/>
                <a:cs typeface="Cambria"/>
              </a:rPr>
              <a:t>i</a:t>
            </a:r>
            <a:r>
              <a:rPr sz="900" spc="-44" baseline="-13888" dirty="0">
                <a:latin typeface="Lucida Sans Unicode"/>
                <a:cs typeface="Lucida Sans Unicode"/>
              </a:rPr>
              <a:t>−</a:t>
            </a:r>
            <a:r>
              <a:rPr sz="900" spc="-44" baseline="-13888" dirty="0">
                <a:latin typeface="Cambria"/>
                <a:cs typeface="Cambria"/>
              </a:rPr>
              <a:t>1</a:t>
            </a:r>
            <a:r>
              <a:rPr sz="800" spc="-3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086432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77532" y="2002472"/>
            <a:ext cx="2045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Add-1</a:t>
            </a:r>
            <a:r>
              <a:rPr sz="950" spc="-15" dirty="0">
                <a:latin typeface="Trebuchet MS"/>
                <a:cs typeface="Trebuchet MS"/>
              </a:rPr>
              <a:t> estimate: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-15" baseline="-10416" dirty="0">
                <a:latin typeface="Cambria"/>
                <a:cs typeface="Cambria"/>
              </a:rPr>
              <a:t>Ad</a:t>
            </a:r>
            <a:r>
              <a:rPr sz="1200" i="1" spc="15" baseline="-10416" dirty="0">
                <a:latin typeface="Cambria"/>
                <a:cs typeface="Cambria"/>
              </a:rPr>
              <a:t>d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981" y="2012848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600" spc="55" dirty="0">
                <a:latin typeface="Cambria"/>
                <a:cs typeface="Cambria"/>
              </a:rPr>
              <a:t>    </a:t>
            </a:r>
            <a:r>
              <a:rPr sz="6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702" y="1971548"/>
            <a:ext cx="603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800" i="1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800" i="1" spc="-55" dirty="0">
                <a:latin typeface="Cambria"/>
                <a:cs typeface="Cambria"/>
              </a:rPr>
              <a:t>     </a:t>
            </a:r>
            <a:r>
              <a:rPr sz="800" i="1" spc="-80" dirty="0">
                <a:latin typeface="Cambria"/>
                <a:cs typeface="Cambria"/>
              </a:rPr>
              <a:t> </a:t>
            </a:r>
            <a:r>
              <a:rPr sz="800" i="1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800" i="1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800" i="1" spc="35" dirty="0">
                <a:latin typeface="Cambria"/>
                <a:cs typeface="Cambria"/>
              </a:rPr>
              <a:t> 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)+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5283" y="2089391"/>
            <a:ext cx="542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c</a:t>
            </a:r>
            <a:r>
              <a:rPr sz="800" spc="-20" dirty="0">
                <a:latin typeface="Verdana"/>
                <a:cs typeface="Verdana"/>
              </a:rPr>
              <a:t>(</a:t>
            </a:r>
            <a:r>
              <a:rPr sz="800" i="1" spc="-20" dirty="0">
                <a:latin typeface="Cambria"/>
                <a:cs typeface="Cambria"/>
              </a:rPr>
              <a:t>w</a:t>
            </a:r>
            <a:r>
              <a:rPr sz="900" i="1" spc="-30" baseline="-13888" dirty="0">
                <a:latin typeface="Cambria"/>
                <a:cs typeface="Cambria"/>
              </a:rPr>
              <a:t>i</a:t>
            </a:r>
            <a:r>
              <a:rPr sz="900" spc="-30" baseline="-13888" dirty="0">
                <a:latin typeface="Lucida Sans Unicode"/>
                <a:cs typeface="Lucida Sans Unicode"/>
              </a:rPr>
              <a:t>−</a:t>
            </a:r>
            <a:r>
              <a:rPr sz="900" spc="-30" baseline="-13888" dirty="0">
                <a:latin typeface="Cambria"/>
                <a:cs typeface="Cambria"/>
              </a:rPr>
              <a:t>1</a:t>
            </a:r>
            <a:r>
              <a:rPr sz="800" spc="-20" dirty="0">
                <a:latin typeface="Verdana"/>
                <a:cs typeface="Verdana"/>
              </a:rPr>
              <a:t>)+</a:t>
            </a:r>
            <a:r>
              <a:rPr sz="800" i="1" spc="-20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84667493"/>
      </p:ext>
    </p:extLst>
  </p:cSld>
  <p:clrMapOvr>
    <a:masterClrMapping/>
  </p:clrMapOvr>
  <p:transition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175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Reconstituted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counts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effect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0710" y="1739734"/>
            <a:ext cx="654685" cy="0"/>
          </a:xfrm>
          <a:custGeom>
            <a:avLst/>
            <a:gdLst/>
            <a:ahLst/>
            <a:cxnLst/>
            <a:rect l="l" t="t" r="r" b="b"/>
            <a:pathLst>
              <a:path w="654685">
                <a:moveTo>
                  <a:pt x="0" y="0"/>
                </a:moveTo>
                <a:lnTo>
                  <a:pt x="6541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44" y="1238948"/>
            <a:ext cx="3100705" cy="67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950" spc="-15" dirty="0">
                <a:latin typeface="Trebuchet MS"/>
                <a:cs typeface="Trebuchet MS"/>
              </a:rPr>
              <a:t>Effective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bigram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(</a:t>
            </a:r>
            <a:r>
              <a:rPr sz="1100" i="1" spc="-60" dirty="0">
                <a:latin typeface="Cambria"/>
                <a:cs typeface="Cambria"/>
              </a:rPr>
              <a:t>c</a:t>
            </a:r>
            <a:r>
              <a:rPr sz="1200" spc="-89" baseline="27777" dirty="0">
                <a:latin typeface="Lucida Sans Unicode"/>
                <a:cs typeface="Lucida Sans Unicode"/>
              </a:rPr>
              <a:t>∗</a:t>
            </a:r>
            <a:r>
              <a:rPr sz="1100" spc="-60" dirty="0">
                <a:latin typeface="Verdana"/>
                <a:cs typeface="Verdana"/>
              </a:rPr>
              <a:t>(</a:t>
            </a:r>
            <a:r>
              <a:rPr sz="1100" i="1" spc="-60" dirty="0">
                <a:latin typeface="Cambria"/>
                <a:cs typeface="Cambria"/>
              </a:rPr>
              <a:t>w</a:t>
            </a:r>
            <a:r>
              <a:rPr sz="1200" i="1" spc="-89" baseline="-10416" dirty="0">
                <a:latin typeface="Cambria"/>
                <a:cs typeface="Cambria"/>
              </a:rPr>
              <a:t>n</a:t>
            </a:r>
            <a:r>
              <a:rPr sz="1200" spc="-89" baseline="-10416" dirty="0">
                <a:latin typeface="Lucida Sans Unicode"/>
                <a:cs typeface="Lucida Sans Unicode"/>
              </a:rPr>
              <a:t>−</a:t>
            </a:r>
            <a:r>
              <a:rPr sz="1200" spc="-89" baseline="-10416" dirty="0">
                <a:latin typeface="Cambria"/>
                <a:cs typeface="Cambria"/>
              </a:rPr>
              <a:t>1</a:t>
            </a:r>
            <a:r>
              <a:rPr sz="1100" i="1" spc="-60" dirty="0">
                <a:latin typeface="Cambria"/>
                <a:cs typeface="Cambria"/>
              </a:rPr>
              <a:t>w</a:t>
            </a:r>
            <a:r>
              <a:rPr sz="1200" i="1" spc="-89" baseline="-10416" dirty="0">
                <a:latin typeface="Cambria"/>
                <a:cs typeface="Cambria"/>
              </a:rPr>
              <a:t>n</a:t>
            </a:r>
            <a:r>
              <a:rPr sz="1100" spc="-60" dirty="0">
                <a:latin typeface="Verdana"/>
                <a:cs typeface="Verdana"/>
              </a:rPr>
              <a:t>)</a:t>
            </a:r>
            <a:r>
              <a:rPr sz="950" spc="-60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 marL="1485900" marR="43180" indent="-103505">
              <a:lnSpc>
                <a:spcPct val="112599"/>
              </a:lnSpc>
              <a:spcBef>
                <a:spcPts val="800"/>
              </a:spcBef>
              <a:tabLst>
                <a:tab pos="2298065" algn="l"/>
              </a:tabLst>
            </a:pPr>
            <a:r>
              <a:rPr sz="1100" i="1" dirty="0">
                <a:latin typeface="Cambria"/>
                <a:cs typeface="Cambria"/>
              </a:rPr>
              <a:t>c</a:t>
            </a:r>
            <a:r>
              <a:rPr sz="1200" spc="-292" baseline="27777" dirty="0">
                <a:latin typeface="Lucida Sans Unicode"/>
                <a:cs typeface="Lucida Sans Unicode"/>
              </a:rPr>
              <a:t>∗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650" spc="-82" baseline="-37878" dirty="0">
                <a:latin typeface="Verdana"/>
                <a:cs typeface="Verdana"/>
              </a:rPr>
              <a:t>=</a:t>
            </a:r>
            <a:r>
              <a:rPr sz="1650" spc="-37" baseline="-37878" dirty="0">
                <a:latin typeface="Verdana"/>
                <a:cs typeface="Verdana"/>
              </a:rPr>
              <a:t>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spc="-44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200" u="sng" spc="-225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spc="22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 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dirty="0">
                <a:latin typeface="Verdana"/>
                <a:cs typeface="Verdana"/>
              </a:rPr>
              <a:t>	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30" dirty="0">
                <a:latin typeface="Cambria"/>
                <a:cs typeface="Cambria"/>
              </a:rPr>
              <a:t>V</a:t>
            </a:r>
            <a:endParaRPr sz="11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12475763"/>
      </p:ext>
    </p:extLst>
  </p:cSld>
  <p:clrMapOvr>
    <a:masterClrMapping/>
  </p:clrMapOvr>
  <p:transition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310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Comparing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bigrams:</a:t>
            </a:r>
            <a:r>
              <a:rPr sz="1400" i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Restaurant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corpus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496" y="769785"/>
            <a:ext cx="2734970" cy="962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429" y="1916328"/>
            <a:ext cx="2855671" cy="9436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34391673"/>
      </p:ext>
    </p:extLst>
  </p:cSld>
  <p:clrMapOvr>
    <a:masterClrMapping/>
  </p:clrMapOvr>
  <p:transition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52" y="48115"/>
            <a:ext cx="4340551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More</a:t>
            </a:r>
            <a:r>
              <a:rPr spc="45" dirty="0"/>
              <a:t> </a:t>
            </a:r>
            <a:r>
              <a:rPr spc="-15" dirty="0"/>
              <a:t>general</a:t>
            </a:r>
            <a:r>
              <a:rPr spc="45" dirty="0"/>
              <a:t> </a:t>
            </a:r>
            <a:r>
              <a:rPr spc="-10" dirty="0"/>
              <a:t>formulations:</a:t>
            </a:r>
            <a:r>
              <a:rPr spc="130" dirty="0"/>
              <a:t> </a:t>
            </a:r>
            <a:r>
              <a:rPr spc="-5" dirty="0"/>
              <a:t>Add-k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7759" y="805548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417" y="863650"/>
            <a:ext cx="314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Add</a:t>
            </a:r>
            <a:r>
              <a:rPr sz="800" i="1" spc="380" dirty="0">
                <a:latin typeface="Cambria"/>
                <a:cs typeface="Cambria"/>
              </a:rPr>
              <a:t> </a:t>
            </a:r>
            <a:r>
              <a:rPr sz="800" i="1" spc="-45" dirty="0">
                <a:latin typeface="Cambria"/>
                <a:cs typeface="Cambria"/>
              </a:rPr>
              <a:t>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216" y="863650"/>
            <a:ext cx="626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  <a:tab pos="455295" algn="l"/>
              </a:tabLst>
            </a:pPr>
            <a:r>
              <a:rPr sz="800" spc="-185" dirty="0">
                <a:latin typeface="Lucida Sans Unicode"/>
                <a:cs typeface="Lucida Sans Unicode"/>
              </a:rPr>
              <a:t>—	</a:t>
            </a:r>
            <a:r>
              <a:rPr sz="800" i="1" dirty="0">
                <a:latin typeface="Cambria"/>
                <a:cs typeface="Cambria"/>
              </a:rPr>
              <a:t>i	</a:t>
            </a:r>
            <a:r>
              <a:rPr sz="800" i="1" spc="-65" dirty="0">
                <a:latin typeface="Cambria"/>
                <a:cs typeface="Cambria"/>
              </a:rPr>
              <a:t>i</a:t>
            </a:r>
            <a:r>
              <a:rPr sz="800" spc="-65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9851" y="805548"/>
            <a:ext cx="693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7680" algn="l"/>
              </a:tabLst>
            </a:pP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3502" y="711758"/>
            <a:ext cx="450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</a:tabLst>
            </a:pP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-50" dirty="0">
                <a:latin typeface="Cambria"/>
                <a:cs typeface="Cambria"/>
              </a:rPr>
              <a:t>	</a:t>
            </a:r>
            <a:r>
              <a:rPr sz="1100" i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1100" i="1" u="sng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1300" y="769861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1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8787" y="711758"/>
            <a:ext cx="414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1943" y="900595"/>
            <a:ext cx="794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kV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6132" y="1195730"/>
            <a:ext cx="1136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200" u="sng" spc="-67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200" spc="22" baseline="31250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4232" y="141537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0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7640" y="1280845"/>
            <a:ext cx="878205" cy="304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ts val="919"/>
              </a:lnSpc>
              <a:spcBef>
                <a:spcPts val="95"/>
              </a:spcBef>
            </a:pPr>
            <a:r>
              <a:rPr sz="800" i="1" spc="2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  <a:p>
            <a:pPr marL="50800">
              <a:lnSpc>
                <a:spcPts val="1280"/>
              </a:lnSpc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444" y="1319555"/>
            <a:ext cx="2205990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7600">
              <a:lnSpc>
                <a:spcPct val="100000"/>
              </a:lnSpc>
              <a:spcBef>
                <a:spcPts val="90"/>
              </a:spcBef>
            </a:pPr>
            <a:r>
              <a:rPr sz="1650" i="1" spc="82" baseline="7575" dirty="0">
                <a:latin typeface="Cambria"/>
                <a:cs typeface="Cambria"/>
              </a:rPr>
              <a:t>P</a:t>
            </a:r>
            <a:r>
              <a:rPr sz="800" i="1" spc="-10" dirty="0">
                <a:latin typeface="Cambria"/>
                <a:cs typeface="Cambria"/>
              </a:rPr>
              <a:t>Ad</a:t>
            </a:r>
            <a:r>
              <a:rPr sz="800" i="1" spc="10" dirty="0">
                <a:latin typeface="Cambria"/>
                <a:cs typeface="Cambria"/>
              </a:rPr>
              <a:t>d</a:t>
            </a:r>
            <a:r>
              <a:rPr sz="800" spc="-145" dirty="0">
                <a:latin typeface="Lucida Sans Unicode"/>
                <a:cs typeface="Lucida Sans Unicode"/>
              </a:rPr>
              <a:t>−</a:t>
            </a:r>
            <a:r>
              <a:rPr sz="800" i="1" spc="15" dirty="0">
                <a:latin typeface="Cambria"/>
                <a:cs typeface="Cambria"/>
              </a:rPr>
              <a:t>k</a:t>
            </a:r>
            <a:r>
              <a:rPr sz="1650" spc="-120" baseline="7575" dirty="0">
                <a:latin typeface="Verdana"/>
                <a:cs typeface="Verdana"/>
              </a:rPr>
              <a:t>(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spc="45" dirty="0">
                <a:latin typeface="Cambria"/>
                <a:cs typeface="Cambria"/>
              </a:rPr>
              <a:t>i</a:t>
            </a:r>
            <a:r>
              <a:rPr sz="1650" spc="-172" baseline="7575" dirty="0">
                <a:latin typeface="Lucida Sans Unicode"/>
                <a:cs typeface="Lucida Sans Unicode"/>
              </a:rPr>
              <a:t>|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45" dirty="0">
                <a:latin typeface="Lucida Sans Unicode"/>
                <a:cs typeface="Lucida Sans Unicode"/>
              </a:rPr>
              <a:t>−</a:t>
            </a:r>
            <a:r>
              <a:rPr sz="800" dirty="0">
                <a:latin typeface="Cambria"/>
                <a:cs typeface="Cambria"/>
              </a:rPr>
              <a:t>1</a:t>
            </a:r>
            <a:r>
              <a:rPr sz="1650" spc="-120" baseline="7575" dirty="0">
                <a:latin typeface="Verdana"/>
                <a:cs typeface="Verdana"/>
              </a:rPr>
              <a:t>)</a:t>
            </a:r>
            <a:r>
              <a:rPr sz="1650" spc="-217" baseline="7575" dirty="0">
                <a:latin typeface="Verdana"/>
                <a:cs typeface="Verdana"/>
              </a:rPr>
              <a:t> </a:t>
            </a:r>
            <a:r>
              <a:rPr sz="1650" spc="-82" baseline="7575" dirty="0">
                <a:latin typeface="Verdana"/>
                <a:cs typeface="Verdana"/>
              </a:rPr>
              <a:t>=</a:t>
            </a:r>
            <a:endParaRPr sz="1650" baseline="7575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950" spc="20" dirty="0">
                <a:latin typeface="Trebuchet MS"/>
                <a:cs typeface="Trebuchet MS"/>
              </a:rPr>
              <a:t>Unigram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prior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smoothing: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2766" y="1989455"/>
            <a:ext cx="921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8975" algn="l"/>
              </a:tabLst>
            </a:pPr>
            <a:r>
              <a:rPr sz="1100" i="1" spc="55" dirty="0">
                <a:latin typeface="Cambria"/>
                <a:cs typeface="Cambria"/>
              </a:rPr>
              <a:t>P	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412" y="2047570"/>
            <a:ext cx="1086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0570" algn="l"/>
                <a:tab pos="915669" algn="l"/>
              </a:tabLst>
            </a:pPr>
            <a:r>
              <a:rPr sz="800" i="1" spc="-10" dirty="0">
                <a:latin typeface="Cambria"/>
                <a:cs typeface="Cambria"/>
              </a:rPr>
              <a:t>UnigramPrior	</a:t>
            </a:r>
            <a:r>
              <a:rPr sz="800" i="1" dirty="0">
                <a:latin typeface="Cambria"/>
                <a:cs typeface="Cambria"/>
              </a:rPr>
              <a:t>i	</a:t>
            </a:r>
            <a:r>
              <a:rPr sz="800" i="1" spc="-65" dirty="0">
                <a:latin typeface="Cambria"/>
                <a:cs typeface="Cambria"/>
              </a:rPr>
              <a:t>i</a:t>
            </a:r>
            <a:r>
              <a:rPr sz="800" spc="-65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8523" y="1989455"/>
            <a:ext cx="474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8605" algn="l"/>
              </a:tabLst>
            </a:pPr>
            <a:r>
              <a:rPr sz="1100" i="1" spc="-75" dirty="0">
                <a:latin typeface="Cambria"/>
                <a:cs typeface="Cambria"/>
              </a:rPr>
              <a:t>w	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3048" y="1895665"/>
            <a:ext cx="2336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0858" y="1953768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1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307" y="1953768"/>
            <a:ext cx="60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4574" y="1895665"/>
            <a:ext cx="825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1100" i="1" u="sng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mP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7609" y="2084501"/>
            <a:ext cx="748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844" y="2478573"/>
            <a:ext cx="1853564" cy="4470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good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value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65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sz="11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or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m?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70" dirty="0">
                <a:latin typeface="Trebuchet MS"/>
                <a:cs typeface="Trebuchet MS"/>
              </a:rPr>
              <a:t>Can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optimized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held-out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1001649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300" y="60502"/>
            <a:ext cx="32931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 Goals</a:t>
            </a:r>
            <a:r>
              <a:rPr sz="1400" i="1" spc="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can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be</a:t>
            </a:r>
            <a:r>
              <a:rPr sz="1400" i="1" spc="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Practical:</a:t>
            </a:r>
            <a:r>
              <a:rPr sz="1400" i="1" spc="13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Search</a:t>
            </a:r>
            <a:r>
              <a:rPr sz="1400" i="1" spc="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Engines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4" y="1103275"/>
            <a:ext cx="4468470" cy="89154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9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2285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220" y="130175"/>
            <a:ext cx="38468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sz="1400" i="1" spc="4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Goals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can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be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Practical:</a:t>
            </a:r>
            <a:r>
              <a:rPr sz="1400" i="1" spc="13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Information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Extraction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20" y="848106"/>
            <a:ext cx="4007612" cy="178155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2285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300" y="60502"/>
            <a:ext cx="40620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sz="1400" i="1" spc="6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Goals</a:t>
            </a:r>
            <a:r>
              <a:rPr sz="1400" i="1" spc="6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can</a:t>
            </a:r>
            <a:r>
              <a:rPr sz="1400" i="1" spc="6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be</a:t>
            </a:r>
            <a:r>
              <a:rPr sz="1400" i="1" spc="6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Practical:</a:t>
            </a:r>
            <a:r>
              <a:rPr sz="1400" i="1" spc="1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Domain-specific</a:t>
            </a:r>
            <a:r>
              <a:rPr sz="1400" i="1" spc="6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Chatbots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894" y="395147"/>
            <a:ext cx="3764279" cy="306085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11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2285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12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05" y="31161"/>
            <a:ext cx="4055745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And</a:t>
            </a:r>
            <a:r>
              <a:rPr spc="65" dirty="0"/>
              <a:t> </a:t>
            </a:r>
            <a:r>
              <a:rPr spc="50" dirty="0"/>
              <a:t>Goals</a:t>
            </a:r>
            <a:r>
              <a:rPr spc="65" dirty="0"/>
              <a:t> </a:t>
            </a:r>
            <a:r>
              <a:rPr dirty="0"/>
              <a:t>can</a:t>
            </a:r>
            <a:r>
              <a:rPr spc="65" dirty="0"/>
              <a:t> </a:t>
            </a:r>
            <a:r>
              <a:rPr dirty="0"/>
              <a:t>be</a:t>
            </a:r>
            <a:r>
              <a:rPr spc="65" dirty="0"/>
              <a:t> </a:t>
            </a:r>
            <a:r>
              <a:rPr dirty="0"/>
              <a:t>Practical:</a:t>
            </a:r>
            <a:r>
              <a:rPr spc="155" dirty="0"/>
              <a:t> </a:t>
            </a:r>
            <a:r>
              <a:rPr dirty="0"/>
              <a:t>Domain-specific</a:t>
            </a:r>
            <a:r>
              <a:rPr spc="65" dirty="0"/>
              <a:t> </a:t>
            </a:r>
            <a:r>
              <a:rPr spc="-10" dirty="0"/>
              <a:t>Chatbots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192" y="2694368"/>
            <a:ext cx="7620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30" dirty="0"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055" y="679297"/>
            <a:ext cx="3652519" cy="20980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38544" y="316303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4276" y="3181400"/>
            <a:ext cx="44107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spc="-60" baseline="32407" dirty="0">
                <a:latin typeface="Trebuchet MS"/>
                <a:cs typeface="Trebuchet MS"/>
              </a:rPr>
              <a:t>1</a:t>
            </a:r>
            <a:r>
              <a:rPr sz="800" spc="-40" dirty="0">
                <a:latin typeface="Trebuchet MS"/>
                <a:cs typeface="Trebuchet MS"/>
                <a:hlinkClick r:id="rId3"/>
              </a:rPr>
              <a:t>http://www.news.gatech.edu/2016/05/09/ar</a:t>
            </a:r>
            <a:r>
              <a:rPr sz="800" spc="-40" dirty="0">
                <a:latin typeface="Trebuchet MS"/>
                <a:cs typeface="Trebuchet MS"/>
                <a:hlinkClick r:id="rId4" action="ppaction://hlinksldjump"/>
              </a:rPr>
              <a:t>tificial-</a:t>
            </a:r>
            <a:r>
              <a:rPr sz="800" spc="-30" dirty="0">
                <a:latin typeface="Trebuchet MS"/>
                <a:cs typeface="Trebuchet MS"/>
                <a:hlinkClick r:id="rId4" action="ppaction://hlinksldjump"/>
              </a:rPr>
              <a:t>intelligence-course-</a:t>
            </a:r>
            <a:r>
              <a:rPr sz="800" spc="-10" dirty="0">
                <a:latin typeface="Trebuchet MS"/>
                <a:cs typeface="Trebuchet MS"/>
                <a:hlinkClick r:id="rId4" action="ppaction://hlinksldjump"/>
              </a:rPr>
              <a:t>cr</a:t>
            </a:r>
            <a:r>
              <a:rPr sz="800" spc="-10" dirty="0">
                <a:latin typeface="Trebuchet MS"/>
                <a:cs typeface="Trebuchet MS"/>
                <a:hlinkClick r:id="rId5" action="ppaction://hlinksldjump"/>
              </a:rPr>
              <a:t>eates-</a:t>
            </a:r>
            <a:r>
              <a:rPr sz="800" dirty="0">
                <a:latin typeface="Trebuchet MS"/>
                <a:cs typeface="Trebuchet MS"/>
                <a:hlinkClick r:id="rId5" action="ppaction://hlinksldjump"/>
              </a:rPr>
              <a:t>ai-teaching-</a:t>
            </a:r>
            <a:r>
              <a:rPr sz="800" spc="-10" dirty="0">
                <a:latin typeface="Trebuchet MS"/>
                <a:cs typeface="Trebuchet MS"/>
                <a:hlinkClick r:id="rId5" action="ppaction://hlinksldjump"/>
              </a:rPr>
              <a:t>assist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285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300" y="60502"/>
            <a:ext cx="35458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 Goals</a:t>
            </a:r>
            <a:r>
              <a:rPr sz="1400" i="1" spc="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can</a:t>
            </a:r>
            <a:r>
              <a:rPr sz="1400" i="1" spc="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be</a:t>
            </a:r>
            <a:r>
              <a:rPr sz="1400" i="1" spc="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Practical:</a:t>
            </a:r>
            <a:r>
              <a:rPr sz="1400" i="1" spc="14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chemeClr val="tx1"/>
                </a:solidFill>
                <a:latin typeface="Cambria"/>
                <a:cs typeface="Cambria"/>
              </a:rPr>
              <a:t>Sentiment</a:t>
            </a:r>
            <a:r>
              <a:rPr sz="1400" i="1" spc="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Analysis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33" y="1185248"/>
            <a:ext cx="3873015" cy="102222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13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2285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Books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Materials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5844" y="757889"/>
            <a:ext cx="4206875" cy="19323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Reference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Books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8900"/>
              </a:lnSpc>
              <a:spcBef>
                <a:spcPts val="209"/>
              </a:spcBef>
            </a:pPr>
            <a:r>
              <a:rPr sz="950" dirty="0">
                <a:latin typeface="Trebuchet MS"/>
                <a:cs typeface="Trebuchet MS"/>
              </a:rPr>
              <a:t>Daniel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Jurafsky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James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Martin.</a:t>
            </a:r>
            <a:r>
              <a:rPr sz="950" spc="1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2009.</a:t>
            </a:r>
            <a:r>
              <a:rPr sz="950" spc="13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Speech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Language </a:t>
            </a:r>
            <a:r>
              <a:rPr sz="950" dirty="0">
                <a:latin typeface="Trebuchet MS"/>
                <a:cs typeface="Trebuchet MS"/>
              </a:rPr>
              <a:t>Processing:</a:t>
            </a:r>
            <a:r>
              <a:rPr sz="950" spc="23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An</a:t>
            </a:r>
            <a:r>
              <a:rPr sz="950" i="1" spc="14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Introduction</a:t>
            </a:r>
            <a:r>
              <a:rPr sz="950" i="1" spc="135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to</a:t>
            </a:r>
            <a:r>
              <a:rPr sz="950" i="1" spc="14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Natural</a:t>
            </a:r>
            <a:r>
              <a:rPr sz="950" i="1" spc="14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Language</a:t>
            </a:r>
            <a:r>
              <a:rPr sz="950" i="1" spc="13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Processing,</a:t>
            </a:r>
            <a:r>
              <a:rPr sz="950" i="1" spc="140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Speech </a:t>
            </a:r>
            <a:r>
              <a:rPr sz="950" i="1" dirty="0">
                <a:latin typeface="Trebuchet MS"/>
                <a:cs typeface="Trebuchet MS"/>
              </a:rPr>
              <a:t>Recognition,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and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Computational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Linguistics</a:t>
            </a:r>
            <a:r>
              <a:rPr sz="950" dirty="0">
                <a:latin typeface="Trebuchet MS"/>
                <a:cs typeface="Trebuchet MS"/>
              </a:rPr>
              <a:t>.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2nd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edition.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Prentice-Hall.</a:t>
            </a:r>
            <a:endParaRPr sz="950">
              <a:latin typeface="Trebuchet MS"/>
              <a:cs typeface="Trebuchet MS"/>
            </a:endParaRPr>
          </a:p>
          <a:p>
            <a:pPr marL="289560" marR="197485">
              <a:lnSpc>
                <a:spcPct val="118900"/>
              </a:lnSpc>
              <a:spcBef>
                <a:spcPts val="295"/>
              </a:spcBef>
            </a:pPr>
            <a:r>
              <a:rPr sz="950" dirty="0">
                <a:latin typeface="Trebuchet MS"/>
                <a:cs typeface="Trebuchet MS"/>
              </a:rPr>
              <a:t>Christopher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D.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Manning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Hinrich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Schütze.</a:t>
            </a:r>
            <a:r>
              <a:rPr sz="950" spc="1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1999.</a:t>
            </a:r>
            <a:r>
              <a:rPr sz="950" spc="17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Foundations</a:t>
            </a:r>
            <a:r>
              <a:rPr sz="950" i="1" spc="8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of </a:t>
            </a:r>
            <a:r>
              <a:rPr sz="950" i="1" spc="-20" dirty="0">
                <a:latin typeface="Trebuchet MS"/>
                <a:cs typeface="Trebuchet MS"/>
              </a:rPr>
              <a:t>Statistical</a:t>
            </a:r>
            <a:r>
              <a:rPr sz="950" i="1" spc="1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Natural</a:t>
            </a:r>
            <a:r>
              <a:rPr sz="950" i="1" spc="1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Language</a:t>
            </a:r>
            <a:r>
              <a:rPr sz="950" i="1" spc="1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Processing</a:t>
            </a:r>
            <a:r>
              <a:rPr sz="950" dirty="0">
                <a:latin typeface="Trebuchet MS"/>
                <a:cs typeface="Trebuchet MS"/>
              </a:rPr>
              <a:t>.</a:t>
            </a:r>
            <a:r>
              <a:rPr sz="950" spc="2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MIT</a:t>
            </a:r>
            <a:r>
              <a:rPr sz="950" spc="1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Press.</a:t>
            </a:r>
            <a:endParaRPr sz="950">
              <a:latin typeface="Trebuchet MS"/>
              <a:cs typeface="Trebuchet MS"/>
            </a:endParaRPr>
          </a:p>
          <a:p>
            <a:pPr marL="289560" marR="2855595" indent="-277495">
              <a:lnSpc>
                <a:spcPct val="135800"/>
              </a:lnSpc>
              <a:spcBef>
                <a:spcPts val="104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Lecture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Material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Slides </a:t>
            </a:r>
            <a:r>
              <a:rPr sz="950" dirty="0">
                <a:latin typeface="Trebuchet MS"/>
                <a:cs typeface="Trebuchet MS"/>
              </a:rPr>
              <a:t>IPython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Notebooks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7332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93344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3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82888114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300" y="60502"/>
            <a:ext cx="93154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Other</a:t>
            </a:r>
            <a:r>
              <a:rPr sz="1400" i="1" spc="8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30" dirty="0">
                <a:solidFill>
                  <a:schemeClr val="tx1"/>
                </a:solidFill>
                <a:latin typeface="Cambria"/>
                <a:cs typeface="Cambria"/>
              </a:rPr>
              <a:t>Goals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994557"/>
            <a:ext cx="2296160" cy="8686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65" dirty="0">
                <a:latin typeface="Trebuchet MS"/>
                <a:cs typeface="Trebuchet MS"/>
              </a:rPr>
              <a:t>Spam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detection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45100"/>
              </a:lnSpc>
            </a:pPr>
            <a:r>
              <a:rPr sz="950" dirty="0">
                <a:latin typeface="Trebuchet MS"/>
                <a:cs typeface="Trebuchet MS"/>
              </a:rPr>
              <a:t>Machine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Translation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services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Web </a:t>
            </a:r>
            <a:r>
              <a:rPr sz="950" spc="-45" dirty="0">
                <a:latin typeface="Trebuchet MS"/>
                <a:cs typeface="Trebuchet MS"/>
              </a:rPr>
              <a:t>Text</a:t>
            </a:r>
            <a:r>
              <a:rPr sz="950" spc="-10" dirty="0">
                <a:latin typeface="Trebuchet MS"/>
                <a:cs typeface="Trebuchet MS"/>
              </a:rPr>
              <a:t> Summarization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i="1" spc="-114" dirty="0">
                <a:latin typeface="Trebuchet MS"/>
                <a:cs typeface="Trebuchet MS"/>
              </a:rPr>
              <a:t>.</a:t>
            </a:r>
            <a:r>
              <a:rPr sz="1100" i="1" spc="-220" dirty="0">
                <a:latin typeface="Trebuchet MS"/>
                <a:cs typeface="Trebuchet MS"/>
              </a:rPr>
              <a:t> </a:t>
            </a:r>
            <a:r>
              <a:rPr sz="1100" i="1" spc="-114" dirty="0">
                <a:latin typeface="Trebuchet MS"/>
                <a:cs typeface="Trebuchet MS"/>
              </a:rPr>
              <a:t>.</a:t>
            </a:r>
            <a:r>
              <a:rPr sz="1100" i="1" spc="-195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285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21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Other</a:t>
            </a:r>
            <a:r>
              <a:rPr spc="80" dirty="0"/>
              <a:t> </a:t>
            </a:r>
            <a:r>
              <a:rPr spc="30" dirty="0"/>
              <a:t>Goals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5844" y="994557"/>
            <a:ext cx="2855595" cy="13963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605"/>
              </a:spcBef>
            </a:pPr>
            <a:r>
              <a:rPr sz="950" spc="65" dirty="0">
                <a:latin typeface="Trebuchet MS"/>
                <a:cs typeface="Trebuchet MS"/>
              </a:rPr>
              <a:t>Spam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detection</a:t>
            </a:r>
            <a:endParaRPr sz="950">
              <a:latin typeface="Trebuchet MS"/>
              <a:cs typeface="Trebuchet MS"/>
            </a:endParaRPr>
          </a:p>
          <a:p>
            <a:pPr marL="289560" marR="287020">
              <a:lnSpc>
                <a:spcPct val="145100"/>
              </a:lnSpc>
            </a:pPr>
            <a:r>
              <a:rPr sz="950" dirty="0">
                <a:latin typeface="Trebuchet MS"/>
                <a:cs typeface="Trebuchet MS"/>
              </a:rPr>
              <a:t>Machine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Translation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services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Web </a:t>
            </a:r>
            <a:r>
              <a:rPr sz="950" spc="-45" dirty="0">
                <a:latin typeface="Trebuchet MS"/>
                <a:cs typeface="Trebuchet MS"/>
              </a:rPr>
              <a:t>Text</a:t>
            </a:r>
            <a:r>
              <a:rPr sz="950" spc="-10" dirty="0">
                <a:latin typeface="Trebuchet MS"/>
                <a:cs typeface="Trebuchet MS"/>
              </a:rPr>
              <a:t> Summarization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sz="1100" i="1" spc="-114" dirty="0">
                <a:latin typeface="Trebuchet MS"/>
                <a:cs typeface="Trebuchet MS"/>
              </a:rPr>
              <a:t>.</a:t>
            </a:r>
            <a:r>
              <a:rPr sz="1100" i="1" spc="-220" dirty="0">
                <a:latin typeface="Trebuchet MS"/>
                <a:cs typeface="Trebuchet MS"/>
              </a:rPr>
              <a:t> </a:t>
            </a:r>
            <a:r>
              <a:rPr sz="1100" i="1" spc="-114" dirty="0">
                <a:latin typeface="Trebuchet MS"/>
                <a:cs typeface="Trebuchet MS"/>
              </a:rPr>
              <a:t>.</a:t>
            </a:r>
            <a:r>
              <a:rPr sz="1100" i="1" spc="-195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Natural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Language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Technology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yet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perfect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But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still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good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enough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several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useful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applications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2285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7421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18996" y="952220"/>
            <a:ext cx="1370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Why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NLP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hard?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1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25" dirty="0"/>
              <a:t> </a:t>
            </a:r>
            <a:r>
              <a:rPr dirty="0"/>
              <a:t>is</a:t>
            </a:r>
            <a:r>
              <a:rPr spc="30" dirty="0"/>
              <a:t> </a:t>
            </a:r>
            <a:r>
              <a:rPr spc="55" dirty="0"/>
              <a:t>NLP</a:t>
            </a:r>
            <a:r>
              <a:rPr spc="30" dirty="0"/>
              <a:t> </a:t>
            </a:r>
            <a:r>
              <a:rPr spc="-10" dirty="0"/>
              <a:t>hard?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844" y="1056262"/>
            <a:ext cx="4154170" cy="12109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Lexical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Ambiguity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i="1" spc="-30" dirty="0">
                <a:latin typeface="Trebuchet MS"/>
                <a:cs typeface="Trebuchet MS"/>
              </a:rPr>
              <a:t>Will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Will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70" dirty="0">
                <a:latin typeface="Trebuchet MS"/>
                <a:cs typeface="Trebuchet MS"/>
              </a:rPr>
              <a:t>will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Will’s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will?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i="1" spc="80" dirty="0">
                <a:latin typeface="Trebuchet MS"/>
                <a:cs typeface="Trebuchet MS"/>
              </a:rPr>
              <a:t>Rose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rose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to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put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rose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roes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on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her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rows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of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roses.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-20" dirty="0">
                <a:latin typeface="Trebuchet MS"/>
                <a:cs typeface="Trebuchet MS"/>
              </a:rPr>
              <a:t>Buffalo </a:t>
            </a:r>
            <a:r>
              <a:rPr sz="950" i="1" spc="-35" dirty="0">
                <a:latin typeface="Trebuchet MS"/>
                <a:cs typeface="Trebuchet MS"/>
              </a:rPr>
              <a:t>buffalo</a:t>
            </a:r>
            <a:r>
              <a:rPr sz="950" i="1" spc="-20" dirty="0">
                <a:latin typeface="Trebuchet MS"/>
                <a:cs typeface="Trebuchet MS"/>
              </a:rPr>
              <a:t> Buffalo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buffalo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buffalo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buffalo</a:t>
            </a:r>
            <a:r>
              <a:rPr sz="950" i="1" spc="-20" dirty="0">
                <a:latin typeface="Trebuchet MS"/>
                <a:cs typeface="Trebuchet MS"/>
              </a:rPr>
              <a:t> Buffalo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buffalo.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ts val="1350"/>
              </a:lnSpc>
              <a:spcBef>
                <a:spcPts val="85"/>
              </a:spcBef>
            </a:pP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Buffaloes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Buffalo,</a:t>
            </a:r>
            <a:r>
              <a:rPr sz="950" dirty="0">
                <a:latin typeface="Trebuchet MS"/>
                <a:cs typeface="Trebuchet MS"/>
              </a:rPr>
              <a:t> NY, whom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buffaloes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dirty="0">
                <a:latin typeface="Trebuchet MS"/>
                <a:cs typeface="Trebuchet MS"/>
              </a:rPr>
              <a:t> Buffalo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bully,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bully </a:t>
            </a:r>
            <a:r>
              <a:rPr sz="950" dirty="0">
                <a:latin typeface="Trebuchet MS"/>
                <a:cs typeface="Trebuchet MS"/>
              </a:rPr>
              <a:t>buffaloes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Buffalo.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25" dirty="0"/>
              <a:t> </a:t>
            </a:r>
            <a:r>
              <a:rPr dirty="0"/>
              <a:t>is</a:t>
            </a:r>
            <a:r>
              <a:rPr spc="30" dirty="0"/>
              <a:t> </a:t>
            </a:r>
            <a:r>
              <a:rPr spc="55" dirty="0"/>
              <a:t>NLP</a:t>
            </a:r>
            <a:r>
              <a:rPr spc="30" dirty="0"/>
              <a:t> </a:t>
            </a:r>
            <a:r>
              <a:rPr spc="-10" dirty="0"/>
              <a:t>hard?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5844" y="823193"/>
            <a:ext cx="3215005" cy="1798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Language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ambiguity:</a:t>
            </a:r>
            <a:r>
              <a:rPr sz="1100" i="1" spc="5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Structural</a:t>
            </a:r>
            <a:endParaRPr sz="1100">
              <a:latin typeface="Cambria"/>
              <a:cs typeface="Cambria"/>
            </a:endParaRPr>
          </a:p>
          <a:p>
            <a:pPr marL="289560" marR="631190">
              <a:lnSpc>
                <a:spcPts val="1650"/>
              </a:lnSpc>
              <a:spcBef>
                <a:spcPts val="30"/>
              </a:spcBef>
            </a:pPr>
            <a:r>
              <a:rPr sz="950" i="1" dirty="0">
                <a:latin typeface="Trebuchet MS"/>
                <a:cs typeface="Trebuchet MS"/>
              </a:rPr>
              <a:t>The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man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saw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boy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with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binoculars. </a:t>
            </a:r>
            <a:r>
              <a:rPr sz="950" i="1" dirty="0">
                <a:latin typeface="Trebuchet MS"/>
                <a:cs typeface="Trebuchet MS"/>
              </a:rPr>
              <a:t>Flying</a:t>
            </a:r>
            <a:r>
              <a:rPr sz="950" i="1" spc="7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planes</a:t>
            </a:r>
            <a:r>
              <a:rPr sz="950" i="1" spc="7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can</a:t>
            </a:r>
            <a:r>
              <a:rPr sz="950" i="1" spc="7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be</a:t>
            </a:r>
            <a:r>
              <a:rPr sz="950" i="1" spc="7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dangerous.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80"/>
              </a:spcBef>
            </a:pPr>
            <a:r>
              <a:rPr sz="950" i="1" dirty="0">
                <a:latin typeface="Trebuchet MS"/>
                <a:cs typeface="Trebuchet MS"/>
              </a:rPr>
              <a:t>Hole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found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in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 </a:t>
            </a:r>
            <a:r>
              <a:rPr sz="950" i="1" dirty="0">
                <a:latin typeface="Trebuchet MS"/>
                <a:cs typeface="Trebuchet MS"/>
              </a:rPr>
              <a:t>room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wall;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police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are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looking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into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it.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Language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imprecision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vagueness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i="1" spc="-65" dirty="0">
                <a:latin typeface="Trebuchet MS"/>
                <a:cs typeface="Trebuchet MS"/>
              </a:rPr>
              <a:t>It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is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very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warm </a:t>
            </a:r>
            <a:r>
              <a:rPr sz="950" i="1" spc="-20" dirty="0">
                <a:latin typeface="Trebuchet MS"/>
                <a:cs typeface="Trebuchet MS"/>
              </a:rPr>
              <a:t>here.</a:t>
            </a:r>
            <a:endParaRPr sz="950">
              <a:latin typeface="Trebuchet MS"/>
              <a:cs typeface="Trebuchet MS"/>
            </a:endParaRPr>
          </a:p>
          <a:p>
            <a:pPr marL="289560" marR="489584">
              <a:lnSpc>
                <a:spcPct val="118900"/>
              </a:lnSpc>
              <a:spcBef>
                <a:spcPts val="295"/>
              </a:spcBef>
            </a:pPr>
            <a:r>
              <a:rPr sz="950" i="1" dirty="0">
                <a:latin typeface="Trebuchet MS"/>
                <a:cs typeface="Trebuchet MS"/>
              </a:rPr>
              <a:t>Q: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Did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your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mother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call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your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aunt</a:t>
            </a:r>
            <a:r>
              <a:rPr sz="950" i="1" spc="-3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last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night? </a:t>
            </a:r>
            <a:r>
              <a:rPr sz="950" i="1" dirty="0">
                <a:latin typeface="Trebuchet MS"/>
                <a:cs typeface="Trebuchet MS"/>
              </a:rPr>
              <a:t>A: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I’m</a:t>
            </a:r>
            <a:r>
              <a:rPr sz="950" i="1" dirty="0">
                <a:latin typeface="Trebuchet MS"/>
                <a:cs typeface="Trebuchet MS"/>
              </a:rPr>
              <a:t> sure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50" dirty="0">
                <a:latin typeface="Trebuchet MS"/>
                <a:cs typeface="Trebuchet MS"/>
              </a:rPr>
              <a:t>she</a:t>
            </a:r>
            <a:r>
              <a:rPr sz="950" i="1" dirty="0">
                <a:latin typeface="Trebuchet MS"/>
                <a:cs typeface="Trebuchet MS"/>
              </a:rPr>
              <a:t> must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have.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3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4791" y="434975"/>
            <a:ext cx="3918585" cy="9233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But</a:t>
            </a:r>
            <a:r>
              <a:rPr spc="-30" dirty="0"/>
              <a:t> </a:t>
            </a:r>
            <a:r>
              <a:rPr dirty="0"/>
              <a:t>that’s</a:t>
            </a:r>
            <a:r>
              <a:rPr spc="-30" dirty="0"/>
              <a:t> </a:t>
            </a:r>
            <a:r>
              <a:rPr spc="-10" dirty="0"/>
              <a:t>the</a:t>
            </a:r>
            <a:r>
              <a:rPr spc="-30" dirty="0"/>
              <a:t> </a:t>
            </a:r>
            <a:r>
              <a:rPr dirty="0"/>
              <a:t>fun</a:t>
            </a:r>
            <a:r>
              <a:rPr spc="-30" dirty="0"/>
              <a:t> </a:t>
            </a:r>
            <a:r>
              <a:rPr spc="-10" dirty="0"/>
              <a:t>part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817" y="1333020"/>
            <a:ext cx="3010535" cy="65341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300" dirty="0">
                <a:latin typeface="Trebuchet MS"/>
                <a:cs typeface="Trebuchet MS"/>
              </a:rPr>
              <a:t>Why</a:t>
            </a:r>
            <a:r>
              <a:rPr sz="1300" spc="-2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is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spc="-50" dirty="0">
                <a:latin typeface="Trebuchet MS"/>
                <a:cs typeface="Trebuchet MS"/>
              </a:rPr>
              <a:t>the</a:t>
            </a:r>
            <a:r>
              <a:rPr sz="1300" spc="-25" dirty="0">
                <a:latin typeface="Trebuchet MS"/>
                <a:cs typeface="Trebuchet MS"/>
              </a:rPr>
              <a:t> teacher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wearing</a:t>
            </a:r>
            <a:r>
              <a:rPr sz="1300" spc="-20" dirty="0">
                <a:latin typeface="Trebuchet MS"/>
                <a:cs typeface="Trebuchet MS"/>
              </a:rPr>
              <a:t> </a:t>
            </a:r>
            <a:r>
              <a:rPr sz="1300" spc="60" dirty="0">
                <a:latin typeface="Trebuchet MS"/>
                <a:cs typeface="Trebuchet MS"/>
              </a:rPr>
              <a:t>sun-</a:t>
            </a:r>
            <a:r>
              <a:rPr sz="1300" spc="45" dirty="0">
                <a:latin typeface="Trebuchet MS"/>
                <a:cs typeface="Trebuchet MS"/>
              </a:rPr>
              <a:t>glasses?</a:t>
            </a:r>
            <a:endParaRPr sz="1300">
              <a:latin typeface="Trebuchet MS"/>
              <a:cs typeface="Trebuchet MS"/>
            </a:endParaRPr>
          </a:p>
          <a:p>
            <a:pPr algn="ctr">
              <a:lnSpc>
                <a:spcPts val="1455"/>
              </a:lnSpc>
              <a:spcBef>
                <a:spcPts val="229"/>
              </a:spcBef>
            </a:pPr>
            <a:r>
              <a:rPr sz="1300" spc="-25" dirty="0">
                <a:latin typeface="Trebuchet MS"/>
                <a:cs typeface="Trebuchet MS"/>
              </a:rPr>
              <a:t>...</a:t>
            </a:r>
            <a:endParaRPr sz="1300">
              <a:latin typeface="Trebuchet MS"/>
              <a:cs typeface="Trebuchet MS"/>
            </a:endParaRPr>
          </a:p>
          <a:p>
            <a:pPr algn="ctr">
              <a:lnSpc>
                <a:spcPts val="1455"/>
              </a:lnSpc>
            </a:pPr>
            <a:r>
              <a:rPr sz="1300" dirty="0">
                <a:latin typeface="Trebuchet MS"/>
                <a:cs typeface="Trebuchet MS"/>
              </a:rPr>
              <a:t>Because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spc="-50" dirty="0">
                <a:latin typeface="Trebuchet MS"/>
                <a:cs typeface="Trebuchet MS"/>
              </a:rPr>
              <a:t>the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class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is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spc="65" dirty="0">
                <a:latin typeface="Trebuchet MS"/>
                <a:cs typeface="Trebuchet MS"/>
              </a:rPr>
              <a:t>so</a:t>
            </a:r>
            <a:r>
              <a:rPr sz="1300" spc="60" dirty="0">
                <a:latin typeface="Trebuchet MS"/>
                <a:cs typeface="Trebuchet MS"/>
              </a:rPr>
              <a:t> </a:t>
            </a:r>
            <a:r>
              <a:rPr sz="1300" b="1" spc="-10" dirty="0">
                <a:latin typeface="Trebuchet MS"/>
                <a:cs typeface="Trebuchet MS"/>
              </a:rPr>
              <a:t>bright</a:t>
            </a:r>
            <a:r>
              <a:rPr sz="1300" spc="-10" dirty="0">
                <a:latin typeface="Trebuchet MS"/>
                <a:cs typeface="Trebuchet MS"/>
              </a:rPr>
              <a:t>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4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5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Ambiguities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844" y="1207620"/>
            <a:ext cx="2382520" cy="8470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News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Headlines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dirty="0">
                <a:latin typeface="Trebuchet MS"/>
                <a:cs typeface="Trebuchet MS"/>
              </a:rPr>
              <a:t>Hospitals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Sued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7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Foot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Doctors</a:t>
            </a:r>
            <a:endParaRPr sz="950" dirty="0">
              <a:latin typeface="Trebuchet MS"/>
              <a:cs typeface="Trebuchet MS"/>
            </a:endParaRPr>
          </a:p>
          <a:p>
            <a:pPr marL="289560" marR="426720">
              <a:lnSpc>
                <a:spcPct val="145100"/>
              </a:lnSpc>
            </a:pPr>
            <a:r>
              <a:rPr sz="950" dirty="0">
                <a:latin typeface="Trebuchet MS"/>
                <a:cs typeface="Trebuchet MS"/>
              </a:rPr>
              <a:t>Stolen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Painting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Found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Tree </a:t>
            </a:r>
            <a:r>
              <a:rPr sz="950" dirty="0">
                <a:latin typeface="Trebuchet MS"/>
                <a:cs typeface="Trebuchet MS"/>
              </a:rPr>
              <a:t>Teacher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Strikes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Idle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Kids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Ambiguity</a:t>
            </a:r>
            <a:r>
              <a:rPr spc="20" dirty="0"/>
              <a:t> </a:t>
            </a:r>
            <a:r>
              <a:rPr dirty="0"/>
              <a:t>is</a:t>
            </a:r>
            <a:r>
              <a:rPr spc="25" dirty="0"/>
              <a:t> </a:t>
            </a:r>
            <a:r>
              <a:rPr spc="-10" dirty="0"/>
              <a:t>pervasive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5138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973058"/>
            <a:ext cx="2879725" cy="164403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dirty="0">
                <a:latin typeface="Trebuchet MS"/>
                <a:cs typeface="Trebuchet MS"/>
              </a:rPr>
              <a:t>Find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at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least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5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sentence:</a:t>
            </a:r>
            <a:endParaRPr sz="95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547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Trebuchet MS"/>
                <a:cs typeface="Trebuchet MS"/>
              </a:rPr>
              <a:t>I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made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duck</a:t>
            </a:r>
            <a:endParaRPr sz="9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cooked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duck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her</a:t>
            </a:r>
            <a:endParaRPr sz="95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cooked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duck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belonging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her</a:t>
            </a:r>
            <a:endParaRPr sz="95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created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(artificial)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duck,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she</a:t>
            </a:r>
            <a:r>
              <a:rPr sz="950" spc="-20" dirty="0">
                <a:latin typeface="Trebuchet MS"/>
                <a:cs typeface="Trebuchet MS"/>
              </a:rPr>
              <a:t> owns</a:t>
            </a:r>
            <a:endParaRPr sz="95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caused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her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quickly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lower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her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head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body</a:t>
            </a:r>
            <a:endParaRPr sz="95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waved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my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magic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wand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turned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her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into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 smtClean="0">
                <a:latin typeface="Trebuchet MS"/>
                <a:cs typeface="Trebuchet MS"/>
              </a:rPr>
              <a:t>duck</a:t>
            </a:r>
            <a:endParaRPr lang="en-IN" sz="950" spc="-20" dirty="0" smtClean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lang="en-IN" sz="950" b="1" spc="-20" dirty="0" smtClean="0">
                <a:solidFill>
                  <a:srgbClr val="FF0000"/>
                </a:solidFill>
                <a:latin typeface="Trebuchet MS"/>
                <a:cs typeface="Trebuchet MS"/>
              </a:rPr>
              <a:t>He ducks to carry the ducks</a:t>
            </a:r>
            <a:endParaRPr sz="95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72311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82343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892376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102408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97" y="2312441"/>
            <a:ext cx="64757" cy="647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6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Ambiguity</a:t>
            </a:r>
            <a:r>
              <a:rPr spc="20" dirty="0"/>
              <a:t> </a:t>
            </a:r>
            <a:r>
              <a:rPr dirty="0"/>
              <a:t>is</a:t>
            </a:r>
            <a:r>
              <a:rPr spc="25" dirty="0"/>
              <a:t> </a:t>
            </a:r>
            <a:r>
              <a:rPr spc="-10" dirty="0"/>
              <a:t>pervasive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5844" y="1055170"/>
            <a:ext cx="3723004" cy="12141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Syntactic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Category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-10" dirty="0">
                <a:latin typeface="Trebuchet MS"/>
                <a:cs typeface="Trebuchet MS"/>
              </a:rPr>
              <a:t>‘Duck’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noun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verb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-55" dirty="0">
                <a:latin typeface="Trebuchet MS"/>
                <a:cs typeface="Trebuchet MS"/>
              </a:rPr>
              <a:t>‘her’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possessive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(‘of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her’)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dative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(‘for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her’)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pronoun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Meaning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-30" dirty="0">
                <a:latin typeface="Trebuchet MS"/>
                <a:cs typeface="Trebuchet MS"/>
              </a:rPr>
              <a:t>‘make’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‘create’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‘cook’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7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Ambiguity</a:t>
            </a:r>
            <a:r>
              <a:rPr spc="20" dirty="0"/>
              <a:t> </a:t>
            </a:r>
            <a:r>
              <a:rPr dirty="0"/>
              <a:t>is</a:t>
            </a:r>
            <a:r>
              <a:rPr spc="25" dirty="0"/>
              <a:t> </a:t>
            </a:r>
            <a:r>
              <a:rPr spc="-10" dirty="0"/>
              <a:t>pervasive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5844" y="826480"/>
            <a:ext cx="3121660" cy="180593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Grammar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50" dirty="0">
                <a:latin typeface="Trebuchet MS"/>
                <a:cs typeface="Trebuchet MS"/>
              </a:rPr>
              <a:t>make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be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dirty="0">
                <a:latin typeface="Trebuchet MS"/>
                <a:cs typeface="Trebuchet MS"/>
              </a:rPr>
              <a:t>Transitive:</a:t>
            </a:r>
            <a:r>
              <a:rPr sz="950" b="1" spc="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(verb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noun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direct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object)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dirty="0">
                <a:latin typeface="Trebuchet MS"/>
                <a:cs typeface="Trebuchet MS"/>
              </a:rPr>
              <a:t>Ditransitive:</a:t>
            </a:r>
            <a:r>
              <a:rPr sz="950" b="1" spc="114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(verb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has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2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noun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objects)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b="1" dirty="0">
                <a:latin typeface="Trebuchet MS"/>
                <a:cs typeface="Trebuchet MS"/>
              </a:rPr>
              <a:t>Action-transitive:</a:t>
            </a:r>
            <a:r>
              <a:rPr sz="950" b="1" spc="9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(verb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has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direct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object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+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verb)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Phonetics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950" spc="-30" dirty="0">
                <a:latin typeface="Trebuchet MS"/>
                <a:cs typeface="Trebuchet MS"/>
              </a:rPr>
              <a:t>I’m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eight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duck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-30" dirty="0">
                <a:latin typeface="Trebuchet MS"/>
                <a:cs typeface="Trebuchet MS"/>
              </a:rPr>
              <a:t>I’m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aid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duck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50"/>
              </a:spcBef>
            </a:pPr>
            <a:r>
              <a:rPr dirty="0"/>
              <a:t>5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50" dirty="0"/>
              <a:t>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05" y="256747"/>
            <a:ext cx="414909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Course</a:t>
            </a:r>
            <a:r>
              <a:rPr spc="110" dirty="0"/>
              <a:t> </a:t>
            </a:r>
            <a:r>
              <a:rPr dirty="0"/>
              <a:t>Contents:</a:t>
            </a:r>
            <a:r>
              <a:rPr spc="215" dirty="0"/>
              <a:t> </a:t>
            </a:r>
            <a:r>
              <a:rPr lang="en-US" spc="-40" dirty="0" smtClean="0"/>
              <a:t>Unit 1-3</a:t>
            </a:r>
            <a:endParaRPr spc="-50" dirty="0"/>
          </a:p>
        </p:txBody>
      </p:sp>
      <p:sp>
        <p:nvSpPr>
          <p:cNvPr id="29" name="object 29"/>
          <p:cNvSpPr txBox="1"/>
          <p:nvPr/>
        </p:nvSpPr>
        <p:spPr>
          <a:xfrm>
            <a:off x="367332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8" y="815975"/>
            <a:ext cx="3836834" cy="189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Ambiguity</a:t>
            </a:r>
            <a:r>
              <a:rPr spc="20" dirty="0"/>
              <a:t> </a:t>
            </a:r>
            <a:r>
              <a:rPr dirty="0"/>
              <a:t>is</a:t>
            </a:r>
            <a:r>
              <a:rPr spc="25" dirty="0"/>
              <a:t> </a:t>
            </a:r>
            <a:r>
              <a:rPr spc="-10" dirty="0"/>
              <a:t>Explosive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8409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53587"/>
            <a:ext cx="4008120" cy="12477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dirty="0">
                <a:latin typeface="Trebuchet MS"/>
                <a:cs typeface="Trebuchet MS"/>
              </a:rPr>
              <a:t>I saw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man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telescope.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2 </a:t>
            </a:r>
            <a:r>
              <a:rPr sz="950" b="1" spc="40" dirty="0">
                <a:latin typeface="Trebuchet MS"/>
                <a:cs typeface="Trebuchet MS"/>
              </a:rPr>
              <a:t>parses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I saw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man on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hill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telescope.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5 </a:t>
            </a:r>
            <a:r>
              <a:rPr sz="950" b="1" spc="40" dirty="0">
                <a:latin typeface="Trebuchet MS"/>
                <a:cs typeface="Trebuchet MS"/>
              </a:rPr>
              <a:t>parses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I saw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man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hill</a:t>
            </a:r>
            <a:r>
              <a:rPr sz="950" dirty="0">
                <a:latin typeface="Trebuchet MS"/>
                <a:cs typeface="Trebuchet MS"/>
              </a:rPr>
              <a:t> in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Texas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telescope.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14 </a:t>
            </a:r>
            <a:r>
              <a:rPr sz="950" b="1" spc="40" dirty="0">
                <a:latin typeface="Trebuchet MS"/>
                <a:cs typeface="Trebuchet MS"/>
              </a:rPr>
              <a:t>parses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saw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hill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Texas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telescope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noon.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42</a:t>
            </a:r>
            <a:r>
              <a:rPr sz="950" b="1" spc="10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parses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saw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hill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Texas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telescope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noon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Monday.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b="1" dirty="0">
                <a:latin typeface="Trebuchet MS"/>
                <a:cs typeface="Trebuchet MS"/>
              </a:rPr>
              <a:t>132</a:t>
            </a:r>
            <a:r>
              <a:rPr sz="950" b="1" spc="-50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parses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94129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04162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814195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2024227"/>
            <a:ext cx="64757" cy="6475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9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10" dirty="0"/>
              <a:t>Language</a:t>
            </a:r>
            <a:r>
              <a:rPr spc="10" dirty="0"/>
              <a:t> </a:t>
            </a:r>
            <a:r>
              <a:rPr spc="-10" dirty="0"/>
              <a:t>Ambiguous?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5902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066490"/>
            <a:ext cx="4050029" cy="12706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goal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production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comprehension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natural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language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is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950" i="1" spc="-45" dirty="0">
                <a:latin typeface="Trebuchet MS"/>
                <a:cs typeface="Trebuchet MS"/>
              </a:rPr>
              <a:t>efficient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communication.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950" dirty="0">
                <a:latin typeface="Trebuchet MS"/>
                <a:cs typeface="Trebuchet MS"/>
              </a:rPr>
              <a:t>Allowing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resolvable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ambiguity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592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permits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shorter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linguistic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expressions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600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Trebuchet MS"/>
                <a:cs typeface="Trebuchet MS"/>
              </a:rPr>
              <a:t>avoids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language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being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overly</a:t>
            </a:r>
            <a:r>
              <a:rPr sz="900" spc="-10" dirty="0">
                <a:latin typeface="Trebuchet MS"/>
                <a:cs typeface="Trebuchet MS"/>
              </a:rPr>
              <a:t> complex</a:t>
            </a:r>
            <a:endParaRPr sz="900">
              <a:latin typeface="Trebuchet MS"/>
              <a:cs typeface="Trebuchet MS"/>
            </a:endParaRPr>
          </a:p>
          <a:p>
            <a:pPr marL="38100" marR="30480">
              <a:lnSpc>
                <a:spcPct val="118900"/>
              </a:lnSpc>
              <a:spcBef>
                <a:spcPts val="310"/>
              </a:spcBef>
            </a:pPr>
            <a:r>
              <a:rPr sz="950" dirty="0">
                <a:latin typeface="Trebuchet MS"/>
                <a:cs typeface="Trebuchet MS"/>
              </a:rPr>
              <a:t>Language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relies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people’s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ability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knowledge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inference abilities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properly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resolve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ambiguities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20901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059889"/>
            <a:ext cx="64757" cy="647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Natural</a:t>
            </a:r>
            <a:r>
              <a:rPr spc="5" dirty="0"/>
              <a:t> </a:t>
            </a:r>
            <a:r>
              <a:rPr dirty="0"/>
              <a:t>Languages</a:t>
            </a:r>
            <a:r>
              <a:rPr spc="5" dirty="0"/>
              <a:t> </a:t>
            </a:r>
            <a:r>
              <a:rPr dirty="0"/>
              <a:t>vs.</a:t>
            </a:r>
            <a:r>
              <a:rPr spc="80" dirty="0"/>
              <a:t> </a:t>
            </a:r>
            <a:r>
              <a:rPr dirty="0"/>
              <a:t>Computer</a:t>
            </a:r>
            <a:r>
              <a:rPr spc="5" dirty="0"/>
              <a:t> </a:t>
            </a:r>
            <a:r>
              <a:rPr spc="-10" dirty="0"/>
              <a:t>Languages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5902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066490"/>
            <a:ext cx="3912235" cy="1270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235585">
              <a:lnSpc>
                <a:spcPct val="1189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Ambiguity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primary </a:t>
            </a:r>
            <a:r>
              <a:rPr sz="950" spc="-10" dirty="0">
                <a:latin typeface="Trebuchet MS"/>
                <a:cs typeface="Trebuchet MS"/>
              </a:rPr>
              <a:t>difference</a:t>
            </a:r>
            <a:r>
              <a:rPr sz="950" dirty="0">
                <a:latin typeface="Trebuchet MS"/>
                <a:cs typeface="Trebuchet MS"/>
              </a:rPr>
              <a:t> between </a:t>
            </a:r>
            <a:r>
              <a:rPr sz="950" spc="-10" dirty="0">
                <a:latin typeface="Trebuchet MS"/>
                <a:cs typeface="Trebuchet MS"/>
              </a:rPr>
              <a:t>natural</a:t>
            </a:r>
            <a:r>
              <a:rPr sz="950" dirty="0">
                <a:latin typeface="Trebuchet MS"/>
                <a:cs typeface="Trebuchet MS"/>
              </a:rPr>
              <a:t> and </a:t>
            </a:r>
            <a:r>
              <a:rPr sz="950" spc="-10" dirty="0">
                <a:latin typeface="Trebuchet MS"/>
                <a:cs typeface="Trebuchet MS"/>
              </a:rPr>
              <a:t>computer languages.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950" dirty="0">
                <a:latin typeface="Trebuchet MS"/>
                <a:cs typeface="Trebuchet MS"/>
              </a:rPr>
              <a:t>Formal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programming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languages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designed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unambiguous</a:t>
            </a:r>
            <a:endParaRPr sz="950">
              <a:latin typeface="Trebuchet MS"/>
              <a:cs typeface="Trebuchet MS"/>
            </a:endParaRPr>
          </a:p>
          <a:p>
            <a:pPr marL="314960" marR="248285" indent="-137160">
              <a:lnSpc>
                <a:spcPct val="110700"/>
              </a:lnSpc>
              <a:spcBef>
                <a:spcPts val="19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607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Formal programming </a:t>
            </a:r>
            <a:r>
              <a:rPr sz="900" i="1" dirty="0">
                <a:latin typeface="Trebuchet MS"/>
                <a:cs typeface="Trebuchet MS"/>
              </a:rPr>
              <a:t>languages</a:t>
            </a:r>
            <a:r>
              <a:rPr sz="900" i="1" spc="-1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can</a:t>
            </a:r>
            <a:r>
              <a:rPr sz="900" i="1" spc="-1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be</a:t>
            </a:r>
            <a:r>
              <a:rPr sz="900" i="1" spc="-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defined</a:t>
            </a:r>
            <a:r>
              <a:rPr sz="900" i="1" spc="-1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by</a:t>
            </a:r>
            <a:r>
              <a:rPr sz="900" i="1" spc="-1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i="1" spc="-10" dirty="0">
                <a:latin typeface="Trebuchet MS"/>
                <a:cs typeface="Trebuchet MS"/>
              </a:rPr>
              <a:t> grammar </a:t>
            </a:r>
            <a:r>
              <a:rPr sz="900" i="1" spc="-30" dirty="0">
                <a:latin typeface="Trebuchet MS"/>
                <a:cs typeface="Trebuchet MS"/>
              </a:rPr>
              <a:t>that </a:t>
            </a:r>
            <a:r>
              <a:rPr sz="900" i="1" dirty="0">
                <a:latin typeface="Trebuchet MS"/>
                <a:cs typeface="Trebuchet MS"/>
              </a:rPr>
              <a:t>produces</a:t>
            </a:r>
            <a:r>
              <a:rPr sz="900" i="1" spc="-5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a </a:t>
            </a:r>
            <a:r>
              <a:rPr sz="900" i="1" spc="-10" dirty="0">
                <a:latin typeface="Trebuchet MS"/>
                <a:cs typeface="Trebuchet MS"/>
              </a:rPr>
              <a:t>unique</a:t>
            </a:r>
            <a:r>
              <a:rPr sz="900" i="1" spc="-5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parse </a:t>
            </a:r>
            <a:r>
              <a:rPr sz="900" i="1" spc="-80" dirty="0">
                <a:latin typeface="Trebuchet MS"/>
                <a:cs typeface="Trebuchet MS"/>
              </a:rPr>
              <a:t>for</a:t>
            </a:r>
            <a:r>
              <a:rPr sz="900" i="1" dirty="0">
                <a:latin typeface="Trebuchet MS"/>
                <a:cs typeface="Trebuchet MS"/>
              </a:rPr>
              <a:t> each</a:t>
            </a:r>
            <a:r>
              <a:rPr sz="900" i="1" spc="-5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sentence </a:t>
            </a:r>
            <a:r>
              <a:rPr sz="900" i="1" spc="-35" dirty="0">
                <a:latin typeface="Trebuchet MS"/>
                <a:cs typeface="Trebuchet MS"/>
              </a:rPr>
              <a:t>in</a:t>
            </a:r>
            <a:r>
              <a:rPr sz="900" i="1" dirty="0">
                <a:latin typeface="Trebuchet MS"/>
                <a:cs typeface="Trebuchet MS"/>
              </a:rPr>
              <a:t> </a:t>
            </a:r>
            <a:r>
              <a:rPr sz="900" i="1" spc="-45" dirty="0">
                <a:latin typeface="Trebuchet MS"/>
                <a:cs typeface="Trebuchet MS"/>
              </a:rPr>
              <a:t>the</a:t>
            </a:r>
            <a:r>
              <a:rPr sz="900" i="1" spc="-5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language.</a:t>
            </a:r>
            <a:endParaRPr sz="900">
              <a:latin typeface="Trebuchet MS"/>
              <a:cs typeface="Trebuchet MS"/>
            </a:endParaRPr>
          </a:p>
          <a:p>
            <a:pPr marL="38100" marR="30480">
              <a:lnSpc>
                <a:spcPct val="118900"/>
              </a:lnSpc>
              <a:spcBef>
                <a:spcPts val="309"/>
              </a:spcBef>
            </a:pPr>
            <a:r>
              <a:rPr sz="950" dirty="0">
                <a:latin typeface="Trebuchet MS"/>
                <a:cs typeface="Trebuchet MS"/>
              </a:rPr>
              <a:t>Programming</a:t>
            </a:r>
            <a:r>
              <a:rPr sz="950" spc="1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languages</a:t>
            </a:r>
            <a:r>
              <a:rPr sz="950" spc="1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1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also</a:t>
            </a:r>
            <a:r>
              <a:rPr sz="950" spc="1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designed</a:t>
            </a:r>
            <a:r>
              <a:rPr sz="950" spc="12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1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efficient</a:t>
            </a:r>
            <a:r>
              <a:rPr sz="950" spc="1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(deterministic) parsing.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20901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059889"/>
            <a:ext cx="64757" cy="647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699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Why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else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NLP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hard?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258" y="699655"/>
            <a:ext cx="1587500" cy="221615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12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35" dirty="0"/>
              <a:t> </a:t>
            </a:r>
            <a:r>
              <a:rPr dirty="0"/>
              <a:t>else</a:t>
            </a:r>
            <a:r>
              <a:rPr spc="40" dirty="0"/>
              <a:t> </a:t>
            </a:r>
            <a:r>
              <a:rPr dirty="0"/>
              <a:t>is</a:t>
            </a:r>
            <a:r>
              <a:rPr spc="40" dirty="0"/>
              <a:t> </a:t>
            </a:r>
            <a:r>
              <a:rPr spc="55" dirty="0"/>
              <a:t>NLP</a:t>
            </a:r>
            <a:r>
              <a:rPr spc="40" dirty="0"/>
              <a:t> </a:t>
            </a:r>
            <a:r>
              <a:rPr spc="-10" dirty="0"/>
              <a:t>hard?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5831" y="893691"/>
            <a:ext cx="4265930" cy="15970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Non-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standard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English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dirty="0">
                <a:latin typeface="Trebuchet MS"/>
                <a:cs typeface="Trebuchet MS"/>
              </a:rPr>
              <a:t>Great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job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@justinbieber!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Were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140" dirty="0">
                <a:latin typeface="Trebuchet MS"/>
                <a:cs typeface="Trebuchet MS"/>
              </a:rPr>
              <a:t>SOO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114" dirty="0">
                <a:latin typeface="Trebuchet MS"/>
                <a:cs typeface="Trebuchet MS"/>
              </a:rPr>
              <a:t>PROUD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what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youve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accomplished!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 </a:t>
            </a:r>
            <a:r>
              <a:rPr sz="950" dirty="0">
                <a:latin typeface="Trebuchet MS"/>
                <a:cs typeface="Trebuchet MS"/>
              </a:rPr>
              <a:t>taught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us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2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#neversaynever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&amp;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you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yourself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should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never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give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up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either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Segmentation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Issues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New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York-New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Haven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Railroad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360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[New]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[York-</a:t>
            </a:r>
            <a:r>
              <a:rPr sz="950" dirty="0">
                <a:latin typeface="Trebuchet MS"/>
                <a:cs typeface="Trebuchet MS"/>
              </a:rPr>
              <a:t>New]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[Haven]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[Railroad]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6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[New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York]-</a:t>
            </a:r>
            <a:r>
              <a:rPr sz="950" dirty="0">
                <a:latin typeface="Trebuchet MS"/>
                <a:cs typeface="Trebuchet MS"/>
              </a:rPr>
              <a:t>[New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Haven]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[Railroad]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35" dirty="0"/>
              <a:t> </a:t>
            </a:r>
            <a:r>
              <a:rPr dirty="0"/>
              <a:t>else</a:t>
            </a:r>
            <a:r>
              <a:rPr spc="40" dirty="0"/>
              <a:t> </a:t>
            </a:r>
            <a:r>
              <a:rPr dirty="0"/>
              <a:t>is</a:t>
            </a:r>
            <a:r>
              <a:rPr spc="40" dirty="0"/>
              <a:t> </a:t>
            </a:r>
            <a:r>
              <a:rPr spc="55" dirty="0"/>
              <a:t>NLP</a:t>
            </a:r>
            <a:r>
              <a:rPr spc="40" dirty="0"/>
              <a:t> </a:t>
            </a:r>
            <a:r>
              <a:rPr spc="-10" dirty="0"/>
              <a:t>hard?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25844" y="810465"/>
            <a:ext cx="1703070" cy="18199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Idioms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950" dirty="0">
                <a:latin typeface="Trebuchet MS"/>
                <a:cs typeface="Trebuchet MS"/>
              </a:rPr>
              <a:t>dark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horse</a:t>
            </a:r>
            <a:endParaRPr sz="950">
              <a:latin typeface="Trebuchet MS"/>
              <a:cs typeface="Trebuchet MS"/>
            </a:endParaRPr>
          </a:p>
          <a:p>
            <a:pPr marL="289560" marR="265430">
              <a:lnSpc>
                <a:spcPct val="145100"/>
              </a:lnSpc>
            </a:pPr>
            <a:r>
              <a:rPr sz="950" dirty="0">
                <a:latin typeface="Trebuchet MS"/>
                <a:cs typeface="Trebuchet MS"/>
              </a:rPr>
              <a:t>Ball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your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court </a:t>
            </a:r>
            <a:r>
              <a:rPr sz="950" dirty="0">
                <a:latin typeface="Trebuchet MS"/>
                <a:cs typeface="Trebuchet MS"/>
              </a:rPr>
              <a:t>Burn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midnight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oil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neologisms</a:t>
            </a:r>
            <a:endParaRPr sz="1100">
              <a:latin typeface="Cambria"/>
              <a:cs typeface="Cambria"/>
            </a:endParaRPr>
          </a:p>
          <a:p>
            <a:pPr marL="289560" marR="952500">
              <a:lnSpc>
                <a:spcPts val="1650"/>
              </a:lnSpc>
              <a:spcBef>
                <a:spcPts val="55"/>
              </a:spcBef>
            </a:pPr>
            <a:r>
              <a:rPr sz="950" spc="-10" dirty="0">
                <a:latin typeface="Trebuchet MS"/>
                <a:cs typeface="Trebuchet MS"/>
              </a:rPr>
              <a:t>unfriend retweet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75"/>
              </a:spcBef>
            </a:pPr>
            <a:r>
              <a:rPr sz="950" spc="-10" dirty="0">
                <a:latin typeface="Trebuchet MS"/>
                <a:cs typeface="Trebuchet MS"/>
              </a:rPr>
              <a:t>Google/Skype/photoshop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3850" y="51543"/>
            <a:ext cx="3918585" cy="9233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25" dirty="0"/>
              <a:t> </a:t>
            </a:r>
            <a:r>
              <a:rPr dirty="0"/>
              <a:t>is</a:t>
            </a:r>
            <a:r>
              <a:rPr spc="30" dirty="0"/>
              <a:t> </a:t>
            </a:r>
            <a:r>
              <a:rPr spc="55" dirty="0"/>
              <a:t>NLP</a:t>
            </a:r>
            <a:r>
              <a:rPr spc="30" dirty="0"/>
              <a:t> </a:t>
            </a:r>
            <a:r>
              <a:rPr spc="-10" dirty="0"/>
              <a:t>hard?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5844" y="974895"/>
            <a:ext cx="3348990" cy="6508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New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Senses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word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spc="-10" dirty="0">
                <a:latin typeface="Trebuchet MS"/>
                <a:cs typeface="Trebuchet MS"/>
              </a:rPr>
              <a:t>That’s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sick</a:t>
            </a:r>
            <a:r>
              <a:rPr sz="950" i="1" spc="1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dude!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Giants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...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multinationals,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conglomerates,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manufacturers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25" dirty="0"/>
              <a:t> </a:t>
            </a:r>
            <a:r>
              <a:rPr dirty="0"/>
              <a:t>is</a:t>
            </a:r>
            <a:r>
              <a:rPr spc="30" dirty="0"/>
              <a:t> </a:t>
            </a:r>
            <a:r>
              <a:rPr spc="55" dirty="0"/>
              <a:t>NLP</a:t>
            </a:r>
            <a:r>
              <a:rPr spc="30" dirty="0"/>
              <a:t> </a:t>
            </a:r>
            <a:r>
              <a:rPr spc="-10" dirty="0"/>
              <a:t>hard?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5844" y="974895"/>
            <a:ext cx="3348990" cy="14192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New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Senses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word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spc="-10" dirty="0">
                <a:latin typeface="Trebuchet MS"/>
                <a:cs typeface="Trebuchet MS"/>
              </a:rPr>
              <a:t>That’s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sick</a:t>
            </a:r>
            <a:r>
              <a:rPr sz="950" i="1" spc="1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dude!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Giants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...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multinationals,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conglomerates,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manufacturers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Tricky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Entity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Names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latin typeface="Trebuchet MS"/>
                <a:cs typeface="Trebuchet MS"/>
              </a:rPr>
              <a:t>Where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i="1" spc="65" dirty="0">
                <a:latin typeface="Trebuchet MS"/>
                <a:cs typeface="Trebuchet MS"/>
              </a:rPr>
              <a:t>A</a:t>
            </a:r>
            <a:r>
              <a:rPr sz="950" i="1" spc="3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Bug’s</a:t>
            </a:r>
            <a:r>
              <a:rPr sz="950" i="1" spc="3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Life</a:t>
            </a:r>
            <a:r>
              <a:rPr sz="950" i="1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playing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dirty="0">
                <a:latin typeface="Trebuchet MS"/>
                <a:cs typeface="Trebuchet MS"/>
              </a:rPr>
              <a:t>Let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i="1" spc="-65" dirty="0">
                <a:latin typeface="Trebuchet MS"/>
                <a:cs typeface="Trebuchet MS"/>
              </a:rPr>
              <a:t>It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70" dirty="0">
                <a:latin typeface="Trebuchet MS"/>
                <a:cs typeface="Trebuchet MS"/>
              </a:rPr>
              <a:t>Be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was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recorded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What</a:t>
            </a:r>
            <a:r>
              <a:rPr dirty="0"/>
              <a:t> we do in </a:t>
            </a:r>
            <a:r>
              <a:rPr spc="55" dirty="0"/>
              <a:t>NLP?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13144" y="748771"/>
            <a:ext cx="2952750" cy="195833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Tools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Required</a:t>
            </a:r>
            <a:endParaRPr sz="1100">
              <a:latin typeface="Cambria"/>
              <a:cs typeface="Cambria"/>
            </a:endParaRPr>
          </a:p>
          <a:p>
            <a:pPr marL="302260" marR="1132840">
              <a:lnSpc>
                <a:spcPts val="1650"/>
              </a:lnSpc>
              <a:spcBef>
                <a:spcPts val="30"/>
              </a:spcBef>
            </a:pPr>
            <a:r>
              <a:rPr sz="950" dirty="0">
                <a:latin typeface="Trebuchet MS"/>
                <a:cs typeface="Trebuchet MS"/>
              </a:rPr>
              <a:t>Knowledge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language </a:t>
            </a:r>
            <a:r>
              <a:rPr sz="950" dirty="0">
                <a:latin typeface="Trebuchet MS"/>
                <a:cs typeface="Trebuchet MS"/>
              </a:rPr>
              <a:t>Knowledge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world</a:t>
            </a:r>
            <a:endParaRPr sz="950">
              <a:latin typeface="Trebuchet MS"/>
              <a:cs typeface="Trebuchet MS"/>
            </a:endParaRPr>
          </a:p>
          <a:p>
            <a:pPr marL="302260">
              <a:lnSpc>
                <a:spcPct val="100000"/>
              </a:lnSpc>
              <a:spcBef>
                <a:spcPts val="380"/>
              </a:spcBef>
            </a:pPr>
            <a:r>
              <a:rPr sz="950" spc="85" dirty="0">
                <a:latin typeface="Trebuchet MS"/>
                <a:cs typeface="Trebuchet MS"/>
              </a:rPr>
              <a:t>A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way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combine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knowledge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resources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 it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generally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done?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latin typeface="Trebuchet MS"/>
                <a:cs typeface="Trebuchet MS"/>
              </a:rPr>
              <a:t>Probabilistic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models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built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language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data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204"/>
              </a:spcBef>
            </a:pPr>
            <a:r>
              <a:rPr sz="900" spc="494" baseline="13888" dirty="0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sz="900" spc="600" baseline="13888" dirty="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sz="1000" i="1" spc="-30" dirty="0">
                <a:latin typeface="Cambria"/>
                <a:cs typeface="Cambria"/>
              </a:rPr>
              <a:t>P</a:t>
            </a:r>
            <a:r>
              <a:rPr sz="900" spc="-30" dirty="0">
                <a:latin typeface="Trebuchet MS"/>
                <a:cs typeface="Trebuchet MS"/>
              </a:rPr>
              <a:t>(“maison”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→</a:t>
            </a:r>
            <a:r>
              <a:rPr sz="1000" spc="-55" dirty="0">
                <a:latin typeface="Lucida Sans Unicode"/>
                <a:cs typeface="Lucida Sans Unicode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“house”)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rebuchet MS"/>
                <a:cs typeface="Trebuchet MS"/>
              </a:rPr>
              <a:t>high</a:t>
            </a:r>
            <a:endParaRPr sz="9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sz="900" spc="637" baseline="13888" dirty="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Trebuchet MS"/>
                <a:cs typeface="Trebuchet MS"/>
              </a:rPr>
              <a:t>P(I saw a van) &gt; P(eyes awe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an)</a:t>
            </a:r>
            <a:endParaRPr sz="900">
              <a:latin typeface="Trebuchet MS"/>
              <a:cs typeface="Trebuchet MS"/>
            </a:endParaRPr>
          </a:p>
          <a:p>
            <a:pPr marL="302260">
              <a:lnSpc>
                <a:spcPct val="100000"/>
              </a:lnSpc>
              <a:spcBef>
                <a:spcPts val="525"/>
              </a:spcBef>
            </a:pPr>
            <a:r>
              <a:rPr sz="950" dirty="0">
                <a:latin typeface="Trebuchet MS"/>
                <a:cs typeface="Trebuchet MS"/>
              </a:rPr>
              <a:t>Extracting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rough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text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features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does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half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job.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619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50607"/>
            <a:ext cx="4483735" cy="376555"/>
            <a:chOff x="87743" y="950607"/>
            <a:chExt cx="4483735" cy="376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4978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2278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6754"/>
              <a:ext cx="50749" cy="268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50607"/>
              <a:ext cx="4432935" cy="325755"/>
            </a:xfrm>
            <a:custGeom>
              <a:avLst/>
              <a:gdLst/>
              <a:ahLst/>
              <a:cxnLst/>
              <a:rect l="l" t="t" r="r" b="b"/>
              <a:pathLst>
                <a:path w="4432935" h="325755">
                  <a:moveTo>
                    <a:pt x="4432566" y="0"/>
                  </a:moveTo>
                  <a:lnTo>
                    <a:pt x="0" y="0"/>
                  </a:lnTo>
                  <a:lnTo>
                    <a:pt x="0" y="274370"/>
                  </a:lnTo>
                  <a:lnTo>
                    <a:pt x="4008" y="294095"/>
                  </a:lnTo>
                  <a:lnTo>
                    <a:pt x="14922" y="310248"/>
                  </a:lnTo>
                  <a:lnTo>
                    <a:pt x="31075" y="321162"/>
                  </a:lnTo>
                  <a:lnTo>
                    <a:pt x="50800" y="325170"/>
                  </a:lnTo>
                  <a:lnTo>
                    <a:pt x="4381766" y="325170"/>
                  </a:lnTo>
                  <a:lnTo>
                    <a:pt x="4401491" y="321162"/>
                  </a:lnTo>
                  <a:lnTo>
                    <a:pt x="4417644" y="310248"/>
                  </a:lnTo>
                  <a:lnTo>
                    <a:pt x="4428558" y="294095"/>
                  </a:lnTo>
                  <a:lnTo>
                    <a:pt x="4432566" y="2743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4841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2491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21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94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67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4686" y="948779"/>
            <a:ext cx="1758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Text</a:t>
            </a:r>
            <a:r>
              <a:rPr sz="1400" i="1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Processing:</a:t>
            </a:r>
            <a:r>
              <a:rPr sz="1400" i="1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Basics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1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26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50"/>
              </a:spcBef>
            </a:pPr>
            <a:r>
              <a:rPr dirty="0"/>
              <a:t>5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50" dirty="0"/>
              <a:t>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05" y="256747"/>
            <a:ext cx="414909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Course</a:t>
            </a:r>
            <a:r>
              <a:rPr spc="110" dirty="0"/>
              <a:t> </a:t>
            </a:r>
            <a:r>
              <a:rPr dirty="0"/>
              <a:t>Contents:</a:t>
            </a:r>
            <a:r>
              <a:rPr spc="215" dirty="0"/>
              <a:t> </a:t>
            </a:r>
            <a:r>
              <a:rPr lang="en-US" spc="-40" dirty="0" smtClean="0"/>
              <a:t>Unit 4-5</a:t>
            </a:r>
            <a:endParaRPr spc="-50" dirty="0"/>
          </a:p>
        </p:txBody>
      </p:sp>
      <p:sp>
        <p:nvSpPr>
          <p:cNvPr id="29" name="object 29"/>
          <p:cNvSpPr txBox="1"/>
          <p:nvPr/>
        </p:nvSpPr>
        <p:spPr>
          <a:xfrm>
            <a:off x="367332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44575"/>
            <a:ext cx="4181475" cy="116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4665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2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26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Text</a:t>
            </a:r>
            <a:r>
              <a:rPr spc="45" dirty="0"/>
              <a:t> </a:t>
            </a:r>
            <a:r>
              <a:rPr dirty="0"/>
              <a:t>processing:</a:t>
            </a:r>
            <a:r>
              <a:rPr spc="135" dirty="0"/>
              <a:t> </a:t>
            </a:r>
            <a:r>
              <a:rPr spc="-30" dirty="0"/>
              <a:t>tokenization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5844" y="1142519"/>
            <a:ext cx="4170679" cy="9848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Tokenization?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-10" dirty="0">
                <a:latin typeface="Trebuchet MS"/>
                <a:cs typeface="Trebuchet MS"/>
              </a:rPr>
              <a:t>Tokenization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process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segmenting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string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characters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into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words.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41275">
              <a:lnSpc>
                <a:spcPct val="118900"/>
              </a:lnSpc>
              <a:spcBef>
                <a:spcPts val="5"/>
              </a:spcBef>
            </a:pPr>
            <a:r>
              <a:rPr sz="950" dirty="0">
                <a:latin typeface="Trebuchet MS"/>
                <a:cs typeface="Trebuchet MS"/>
              </a:rPr>
              <a:t>Depending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application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hand,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you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might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have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perform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sentence </a:t>
            </a:r>
            <a:r>
              <a:rPr sz="950" i="1" dirty="0">
                <a:latin typeface="Trebuchet MS"/>
                <a:cs typeface="Trebuchet MS"/>
              </a:rPr>
              <a:t>segmentation</a:t>
            </a:r>
            <a:r>
              <a:rPr sz="950" i="1" spc="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well.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Sentence</a:t>
            </a:r>
            <a:r>
              <a:rPr spc="-55" dirty="0"/>
              <a:t> </a:t>
            </a:r>
            <a:r>
              <a:rPr spc="-30" dirty="0"/>
              <a:t>Segmentation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7744" y="525537"/>
            <a:ext cx="4245610" cy="239204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19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problem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deciding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where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sentences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begin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end.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76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Challenges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Involved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While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‘!’,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‘?’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quite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unambiguous</a:t>
            </a:r>
            <a:endParaRPr sz="95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355"/>
              </a:spcBef>
            </a:pPr>
            <a:r>
              <a:rPr sz="950" dirty="0">
                <a:latin typeface="Trebuchet MS"/>
                <a:cs typeface="Trebuchet MS"/>
              </a:rPr>
              <a:t>Period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85" dirty="0">
                <a:latin typeface="Trebuchet MS"/>
                <a:cs typeface="Trebuchet MS"/>
              </a:rPr>
              <a:t>“.”</a:t>
            </a:r>
            <a:r>
              <a:rPr sz="950" spc="1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quite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ambiguous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used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additionally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for</a:t>
            </a:r>
            <a:endParaRPr sz="950">
              <a:latin typeface="Trebuchet MS"/>
              <a:cs typeface="Trebuchet MS"/>
            </a:endParaRPr>
          </a:p>
          <a:p>
            <a:pPr marL="467359">
              <a:lnSpc>
                <a:spcPct val="100000"/>
              </a:lnSpc>
              <a:spcBef>
                <a:spcPts val="305"/>
              </a:spcBef>
            </a:pPr>
            <a:r>
              <a:rPr sz="900" spc="494" baseline="13888" dirty="0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sz="900" spc="600" baseline="13888" dirty="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Abbreviations </a:t>
            </a:r>
            <a:r>
              <a:rPr sz="900" spc="-50" dirty="0">
                <a:latin typeface="Trebuchet MS"/>
                <a:cs typeface="Trebuchet MS"/>
              </a:rPr>
              <a:t>(Dr.,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Mr.,</a:t>
            </a:r>
            <a:r>
              <a:rPr sz="900" spc="-10" dirty="0">
                <a:latin typeface="Trebuchet MS"/>
                <a:cs typeface="Trebuchet MS"/>
              </a:rPr>
              <a:t> m.p.h.)</a:t>
            </a:r>
            <a:endParaRPr sz="900">
              <a:latin typeface="Trebuchet MS"/>
              <a:cs typeface="Trebuchet MS"/>
            </a:endParaRPr>
          </a:p>
          <a:p>
            <a:pPr marL="467359">
              <a:lnSpc>
                <a:spcPct val="100000"/>
              </a:lnSpc>
              <a:spcBef>
                <a:spcPts val="114"/>
              </a:spcBef>
            </a:pPr>
            <a:r>
              <a:rPr sz="900" spc="494" baseline="13888" dirty="0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sz="900" spc="719" baseline="13888" dirty="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Trebuchet MS"/>
                <a:cs typeface="Trebuchet MS"/>
              </a:rPr>
              <a:t>Numbers</a:t>
            </a:r>
            <a:r>
              <a:rPr sz="900" spc="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(2.4%,</a:t>
            </a:r>
            <a:r>
              <a:rPr sz="900" spc="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4.3)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Approach:</a:t>
            </a:r>
            <a:r>
              <a:rPr sz="1100" i="1" spc="3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build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007F00"/>
                </a:solidFill>
                <a:latin typeface="Cambria"/>
                <a:cs typeface="Cambria"/>
              </a:rPr>
              <a:t>a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 binary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classifier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each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“.”</a:t>
            </a:r>
            <a:endParaRPr sz="95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Decides</a:t>
            </a:r>
            <a:r>
              <a:rPr sz="950" spc="3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EndOfSentence/NotEndOfSentence</a:t>
            </a:r>
            <a:endParaRPr sz="950">
              <a:latin typeface="Trebuchet MS"/>
              <a:cs typeface="Trebuchet MS"/>
            </a:endParaRPr>
          </a:p>
          <a:p>
            <a:pPr marL="327660" marR="17780">
              <a:lnSpc>
                <a:spcPct val="1189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Classifiers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be: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hand-</a:t>
            </a:r>
            <a:r>
              <a:rPr sz="950" spc="-25" dirty="0">
                <a:latin typeface="Trebuchet MS"/>
                <a:cs typeface="Trebuchet MS"/>
              </a:rPr>
              <a:t>written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rules,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regular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expressions,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machine learning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3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05" y="-6939"/>
            <a:ext cx="4055745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Sentence</a:t>
            </a:r>
            <a:r>
              <a:rPr spc="25" dirty="0"/>
              <a:t> </a:t>
            </a:r>
            <a:r>
              <a:rPr spc="-10" dirty="0"/>
              <a:t>Segmentation:</a:t>
            </a:r>
            <a:r>
              <a:rPr spc="100" dirty="0"/>
              <a:t> </a:t>
            </a:r>
            <a:r>
              <a:rPr dirty="0"/>
              <a:t>Decision</a:t>
            </a:r>
            <a:r>
              <a:rPr spc="25" dirty="0"/>
              <a:t> </a:t>
            </a:r>
            <a:r>
              <a:rPr spc="-20" dirty="0"/>
              <a:t>Tree</a:t>
            </a:r>
            <a:r>
              <a:rPr spc="2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62876"/>
            <a:ext cx="31635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latin typeface="Trebuchet MS"/>
                <a:cs typeface="Trebuchet MS"/>
              </a:rPr>
              <a:t>Decision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Tree: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Is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this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end-of-sentence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(E-</a:t>
            </a:r>
            <a:r>
              <a:rPr sz="950" spc="80" dirty="0">
                <a:latin typeface="Trebuchet MS"/>
                <a:cs typeface="Trebuchet MS"/>
              </a:rPr>
              <a:t>O-</a:t>
            </a:r>
            <a:r>
              <a:rPr sz="950" spc="40" dirty="0">
                <a:latin typeface="Trebuchet MS"/>
                <a:cs typeface="Trebuchet MS"/>
              </a:rPr>
              <a:t>S)?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405" y="945451"/>
            <a:ext cx="2266950" cy="186245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4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Implementing</a:t>
            </a:r>
            <a:r>
              <a:rPr spc="130" dirty="0"/>
              <a:t> </a:t>
            </a:r>
            <a:r>
              <a:rPr dirty="0"/>
              <a:t>Decision</a:t>
            </a:r>
            <a:r>
              <a:rPr spc="135" dirty="0"/>
              <a:t> </a:t>
            </a:r>
            <a:r>
              <a:rPr spc="-20" dirty="0"/>
              <a:t>Trees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58355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968387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178420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1388452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597" y="1770570"/>
            <a:ext cx="64757" cy="6475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5844" y="627857"/>
            <a:ext cx="4220210" cy="22910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605"/>
              </a:spcBef>
            </a:pPr>
            <a:r>
              <a:rPr sz="950" dirty="0">
                <a:latin typeface="Trebuchet MS"/>
                <a:cs typeface="Trebuchet MS"/>
              </a:rPr>
              <a:t>Just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if-then-</a:t>
            </a:r>
            <a:r>
              <a:rPr sz="950" dirty="0">
                <a:latin typeface="Trebuchet MS"/>
                <a:cs typeface="Trebuchet MS"/>
              </a:rPr>
              <a:t>else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statement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Choosing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features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more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important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numeric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features,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thresholds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picked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z="950" dirty="0">
                <a:latin typeface="Trebuchet MS"/>
                <a:cs typeface="Trebuchet MS"/>
              </a:rPr>
              <a:t>With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increasing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features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including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numerical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ones,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difficult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up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the </a:t>
            </a:r>
            <a:r>
              <a:rPr sz="950" spc="-10" dirty="0">
                <a:latin typeface="Trebuchet MS"/>
                <a:cs typeface="Trebuchet MS"/>
              </a:rPr>
              <a:t>structure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hand</a:t>
            </a:r>
            <a:endParaRPr sz="950">
              <a:latin typeface="Trebuchet MS"/>
              <a:cs typeface="Trebuchet MS"/>
            </a:endParaRPr>
          </a:p>
          <a:p>
            <a:pPr marL="289560" marR="87630">
              <a:lnSpc>
                <a:spcPct val="1189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Decision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Tree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structure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learned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using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machine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learning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a </a:t>
            </a:r>
            <a:r>
              <a:rPr sz="950" spc="-10" dirty="0">
                <a:latin typeface="Trebuchet MS"/>
                <a:cs typeface="Trebuchet MS"/>
              </a:rPr>
              <a:t>training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corpus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Basic</a:t>
            </a:r>
            <a:r>
              <a:rPr sz="1100" i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Idea</a:t>
            </a:r>
            <a:endParaRPr sz="1100">
              <a:latin typeface="Cambria"/>
              <a:cs typeface="Cambria"/>
            </a:endParaRPr>
          </a:p>
          <a:p>
            <a:pPr marL="12700" marR="34925">
              <a:lnSpc>
                <a:spcPct val="118900"/>
              </a:lnSpc>
              <a:spcBef>
                <a:spcPts val="110"/>
              </a:spcBef>
            </a:pPr>
            <a:r>
              <a:rPr sz="950" dirty="0">
                <a:latin typeface="Trebuchet MS"/>
                <a:cs typeface="Trebuchet MS"/>
              </a:rPr>
              <a:t>Usually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works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top-down,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choosing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variable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at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each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step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best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splits 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items.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dirty="0">
                <a:latin typeface="Trebuchet MS"/>
                <a:cs typeface="Trebuchet MS"/>
              </a:rPr>
              <a:t>Popular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algorithms: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ID3,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C4.5,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80" dirty="0">
                <a:latin typeface="Trebuchet MS"/>
                <a:cs typeface="Trebuchet MS"/>
              </a:rPr>
              <a:t>CART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6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Other</a:t>
            </a:r>
            <a:r>
              <a:rPr spc="80" dirty="0"/>
              <a:t> </a:t>
            </a:r>
            <a:r>
              <a:rPr spc="-10" dirty="0"/>
              <a:t>Classifiers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29600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39633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049665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154945"/>
            <a:ext cx="431736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questions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decision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tree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thought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features,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could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be </a:t>
            </a:r>
            <a:r>
              <a:rPr sz="950" spc="-20" dirty="0">
                <a:latin typeface="Trebuchet MS"/>
                <a:cs typeface="Trebuchet MS"/>
              </a:rPr>
              <a:t>exploited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any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other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classifier:</a:t>
            </a:r>
            <a:endParaRPr sz="950">
              <a:latin typeface="Trebuchet MS"/>
              <a:cs typeface="Trebuchet MS"/>
            </a:endParaRPr>
          </a:p>
          <a:p>
            <a:pPr marL="289560" marR="2624455">
              <a:lnSpc>
                <a:spcPct val="145100"/>
              </a:lnSpc>
            </a:pPr>
            <a:r>
              <a:rPr sz="950" dirty="0">
                <a:latin typeface="Trebuchet MS"/>
                <a:cs typeface="Trebuchet MS"/>
              </a:rPr>
              <a:t>Support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Vector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Machines </a:t>
            </a:r>
            <a:r>
              <a:rPr sz="950" dirty="0">
                <a:latin typeface="Trebuchet MS"/>
                <a:cs typeface="Trebuchet MS"/>
              </a:rPr>
              <a:t>Logistic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regression</a:t>
            </a:r>
            <a:r>
              <a:rPr sz="950" spc="5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Neural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Networks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7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Word</a:t>
            </a:r>
            <a:r>
              <a:rPr dirty="0"/>
              <a:t> </a:t>
            </a:r>
            <a:r>
              <a:rPr spc="-35" dirty="0"/>
              <a:t>Tokenization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25844" y="679541"/>
            <a:ext cx="4170679" cy="21437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Tokenization?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-10" dirty="0">
                <a:latin typeface="Trebuchet MS"/>
                <a:cs typeface="Trebuchet MS"/>
              </a:rPr>
              <a:t>Tokenization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process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segmenting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string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characters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into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words.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i="1" dirty="0">
                <a:latin typeface="Trebuchet MS"/>
                <a:cs typeface="Trebuchet MS"/>
              </a:rPr>
              <a:t>I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have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can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opener;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but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I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can’t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open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these</a:t>
            </a:r>
            <a:r>
              <a:rPr sz="950" i="1" spc="2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cans.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i="1" spc="-75" dirty="0">
                <a:solidFill>
                  <a:srgbClr val="007F00"/>
                </a:solidFill>
                <a:latin typeface="Cambria"/>
                <a:cs typeface="Cambria"/>
              </a:rPr>
              <a:t>Word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Token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45"/>
              </a:spcBef>
            </a:pPr>
            <a:r>
              <a:rPr sz="950" spc="55" dirty="0">
                <a:latin typeface="Trebuchet MS"/>
                <a:cs typeface="Trebuchet MS"/>
              </a:rPr>
              <a:t>An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occurrence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above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sentence,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11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tokens.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75" dirty="0">
                <a:solidFill>
                  <a:srgbClr val="007F00"/>
                </a:solidFill>
                <a:latin typeface="Cambria"/>
                <a:cs typeface="Cambria"/>
              </a:rPr>
              <a:t>Word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Type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8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realization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above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sentence,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10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types.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8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775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Tokenization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practice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30261"/>
            <a:ext cx="64757" cy="6475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9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26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1299751"/>
            <a:ext cx="141351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0"/>
              </a:spcBef>
            </a:pPr>
            <a:r>
              <a:rPr sz="950" i="0" spc="50" dirty="0">
                <a:solidFill>
                  <a:srgbClr val="000000"/>
                </a:solidFill>
                <a:latin typeface="Trebuchet MS"/>
                <a:cs typeface="Trebuchet MS"/>
              </a:rPr>
              <a:t>NLTK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0" dirty="0">
                <a:solidFill>
                  <a:srgbClr val="000000"/>
                </a:solidFill>
                <a:latin typeface="Trebuchet MS"/>
                <a:cs typeface="Trebuchet MS"/>
              </a:rPr>
              <a:t>Toolkit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(Python)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Stanford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60" dirty="0">
                <a:solidFill>
                  <a:srgbClr val="000000"/>
                </a:solidFill>
                <a:latin typeface="Trebuchet MS"/>
                <a:cs typeface="Trebuchet MS"/>
              </a:rPr>
              <a:t>CoreNLP</a:t>
            </a:r>
            <a:r>
              <a:rPr sz="950" i="0" spc="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(Java) </a:t>
            </a:r>
            <a:r>
              <a:rPr sz="950" i="0" dirty="0">
                <a:solidFill>
                  <a:srgbClr val="000000"/>
                </a:solidFill>
                <a:latin typeface="Trebuchet MS"/>
                <a:cs typeface="Trebuchet MS"/>
              </a:rPr>
              <a:t>Unix</a:t>
            </a:r>
            <a:r>
              <a:rPr sz="950" i="0" spc="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40" dirty="0">
                <a:solidFill>
                  <a:srgbClr val="000000"/>
                </a:solidFill>
                <a:latin typeface="Trebuchet MS"/>
                <a:cs typeface="Trebuchet MS"/>
              </a:rPr>
              <a:t>Commands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40293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850326"/>
            <a:ext cx="64757" cy="6475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Word</a:t>
            </a:r>
            <a:r>
              <a:rPr dirty="0"/>
              <a:t> </a:t>
            </a:r>
            <a:r>
              <a:rPr spc="-35" dirty="0"/>
              <a:t>Tokenization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5844" y="978875"/>
            <a:ext cx="4291965" cy="14230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Issues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Tokenization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00"/>
              </a:spcBef>
            </a:pPr>
            <a:r>
              <a:rPr sz="950" dirty="0">
                <a:latin typeface="Trebuchet MS"/>
                <a:cs typeface="Trebuchet MS"/>
              </a:rPr>
              <a:t>Finland’s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Finland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Finlands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Finland’s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?</a:t>
            </a:r>
            <a:endParaRPr sz="950">
              <a:latin typeface="Trebuchet MS"/>
              <a:cs typeface="Trebuchet MS"/>
            </a:endParaRPr>
          </a:p>
          <a:p>
            <a:pPr marL="289560" marR="996950">
              <a:lnSpc>
                <a:spcPct val="125299"/>
              </a:lnSpc>
            </a:pPr>
            <a:r>
              <a:rPr sz="950" spc="-25" dirty="0">
                <a:latin typeface="Trebuchet MS"/>
                <a:cs typeface="Trebuchet MS"/>
              </a:rPr>
              <a:t>What’re,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I’m,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shouldn’t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What </a:t>
            </a:r>
            <a:r>
              <a:rPr sz="950" spc="-10" dirty="0">
                <a:latin typeface="Trebuchet MS"/>
                <a:cs typeface="Trebuchet MS"/>
              </a:rPr>
              <a:t>are,</a:t>
            </a:r>
            <a:r>
              <a:rPr sz="950" dirty="0">
                <a:latin typeface="Trebuchet MS"/>
                <a:cs typeface="Trebuchet MS"/>
              </a:rPr>
              <a:t> I am, should not </a:t>
            </a:r>
            <a:r>
              <a:rPr sz="950" spc="145" dirty="0">
                <a:latin typeface="Trebuchet MS"/>
                <a:cs typeface="Trebuchet MS"/>
              </a:rPr>
              <a:t>? </a:t>
            </a:r>
            <a:r>
              <a:rPr sz="950" spc="85" dirty="0">
                <a:latin typeface="Trebuchet MS"/>
                <a:cs typeface="Trebuchet MS"/>
              </a:rPr>
              <a:t>San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Francisco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one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token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two?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950" spc="-20" dirty="0">
                <a:latin typeface="Trebuchet MS"/>
                <a:cs typeface="Trebuchet MS"/>
              </a:rPr>
              <a:t>m.p.h.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950" spc="170" dirty="0">
                <a:latin typeface="Trebuchet MS"/>
                <a:cs typeface="Trebuchet MS"/>
              </a:rPr>
              <a:t>??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latin typeface="Trebuchet MS"/>
                <a:cs typeface="Trebuchet MS"/>
              </a:rPr>
              <a:t>For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retrieval,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same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convention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documents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queries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36" y="53975"/>
            <a:ext cx="4149090" cy="57679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Handling</a:t>
            </a:r>
            <a:r>
              <a:rPr spc="50" dirty="0"/>
              <a:t> </a:t>
            </a:r>
            <a:r>
              <a:rPr spc="-10" dirty="0"/>
              <a:t>Hyphenation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25844" y="373051"/>
            <a:ext cx="4323080" cy="2787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950" dirty="0">
                <a:latin typeface="Trebuchet MS"/>
                <a:cs typeface="Trebuchet MS"/>
              </a:rPr>
              <a:t>Hyphens</a:t>
            </a:r>
            <a:r>
              <a:rPr sz="950" spc="1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</a:t>
            </a:r>
            <a:r>
              <a:rPr sz="950" spc="1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be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End-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of-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Line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Hyphen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Used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splitting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whole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part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text</a:t>
            </a:r>
            <a:r>
              <a:rPr sz="950" spc="-10" dirty="0">
                <a:latin typeface="Trebuchet MS"/>
                <a:cs typeface="Trebuchet MS"/>
              </a:rPr>
              <a:t> justification.</a:t>
            </a:r>
            <a:endParaRPr sz="950" dirty="0">
              <a:latin typeface="Trebuchet MS"/>
              <a:cs typeface="Trebuchet MS"/>
            </a:endParaRPr>
          </a:p>
          <a:p>
            <a:pPr marL="12700" marR="207010">
              <a:lnSpc>
                <a:spcPct val="118900"/>
              </a:lnSpc>
            </a:pPr>
            <a:r>
              <a:rPr sz="950" i="1" dirty="0">
                <a:latin typeface="Trebuchet MS"/>
                <a:cs typeface="Trebuchet MS"/>
              </a:rPr>
              <a:t>This</a:t>
            </a:r>
            <a:r>
              <a:rPr sz="950" i="1" spc="7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paper</a:t>
            </a:r>
            <a:r>
              <a:rPr sz="950" i="1" spc="8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describes</a:t>
            </a:r>
            <a:r>
              <a:rPr sz="950" i="1" spc="8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MIMIC,</a:t>
            </a:r>
            <a:r>
              <a:rPr sz="950" i="1" spc="8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an</a:t>
            </a:r>
            <a:r>
              <a:rPr sz="950" i="1" spc="7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adaptive</a:t>
            </a:r>
            <a:r>
              <a:rPr sz="950" i="1" spc="8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mixed</a:t>
            </a:r>
            <a:r>
              <a:rPr sz="950" i="1" spc="80" dirty="0">
                <a:latin typeface="Trebuchet MS"/>
                <a:cs typeface="Trebuchet MS"/>
              </a:rPr>
              <a:t> </a:t>
            </a:r>
            <a:r>
              <a:rPr sz="950" i="1" spc="-55" dirty="0">
                <a:latin typeface="Trebuchet MS"/>
                <a:cs typeface="Trebuchet MS"/>
              </a:rPr>
              <a:t>initia-</a:t>
            </a:r>
            <a:r>
              <a:rPr sz="950" i="1" spc="-30" dirty="0">
                <a:latin typeface="Trebuchet MS"/>
                <a:cs typeface="Trebuchet MS"/>
              </a:rPr>
              <a:t>tive</a:t>
            </a:r>
            <a:r>
              <a:rPr sz="950" i="1" spc="8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spoken</a:t>
            </a:r>
            <a:r>
              <a:rPr sz="950" i="1" spc="8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dialogue </a:t>
            </a:r>
            <a:r>
              <a:rPr sz="950" i="1" dirty="0">
                <a:latin typeface="Trebuchet MS"/>
                <a:cs typeface="Trebuchet MS"/>
              </a:rPr>
              <a:t>system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-55" dirty="0">
                <a:latin typeface="Trebuchet MS"/>
                <a:cs typeface="Trebuchet MS"/>
              </a:rPr>
              <a:t>that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provides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movie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show-</a:t>
            </a:r>
            <a:r>
              <a:rPr sz="950" i="1" spc="-25" dirty="0">
                <a:latin typeface="Trebuchet MS"/>
                <a:cs typeface="Trebuchet MS"/>
              </a:rPr>
              <a:t>time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information.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Lexical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Hyphen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dirty="0">
                <a:latin typeface="Trebuchet MS"/>
                <a:cs typeface="Trebuchet MS"/>
              </a:rPr>
              <a:t>Certain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prefixes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offen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written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hyphenated,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e.g.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co-</a:t>
            </a:r>
            <a:r>
              <a:rPr sz="95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pre-</a:t>
            </a:r>
            <a:r>
              <a:rPr sz="95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meta-</a:t>
            </a:r>
            <a:r>
              <a:rPr sz="95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multi-</a:t>
            </a:r>
            <a:r>
              <a:rPr sz="95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etc.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US" sz="1100" i="1" spc="-25" dirty="0" smtClean="0">
              <a:solidFill>
                <a:srgbClr val="3333B2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 err="1" smtClean="0">
                <a:solidFill>
                  <a:srgbClr val="3333B2"/>
                </a:solidFill>
                <a:latin typeface="Cambria"/>
                <a:cs typeface="Cambria"/>
              </a:rPr>
              <a:t>Sententially</a:t>
            </a:r>
            <a:r>
              <a:rPr sz="1100" i="1" spc="5" dirty="0" smtClean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Determined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Hyphenation</a:t>
            </a:r>
            <a:endParaRPr sz="1100" dirty="0">
              <a:latin typeface="Cambria"/>
              <a:cs typeface="Cambria"/>
            </a:endParaRPr>
          </a:p>
          <a:p>
            <a:pPr marL="289560" marR="280035" indent="-277495">
              <a:lnSpc>
                <a:spcPts val="1650"/>
              </a:lnSpc>
              <a:spcBef>
                <a:spcPts val="55"/>
              </a:spcBef>
            </a:pPr>
            <a:r>
              <a:rPr sz="950" dirty="0">
                <a:latin typeface="Trebuchet MS"/>
                <a:cs typeface="Trebuchet MS"/>
              </a:rPr>
              <a:t>Mainly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prevent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incorrect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parsing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phrase.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Some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possible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usages: </a:t>
            </a:r>
            <a:r>
              <a:rPr sz="950" dirty="0">
                <a:latin typeface="Trebuchet MS"/>
                <a:cs typeface="Trebuchet MS"/>
              </a:rPr>
              <a:t>Noun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modified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‘ed’-</a:t>
            </a:r>
            <a:r>
              <a:rPr sz="950" spc="-10" dirty="0">
                <a:latin typeface="Trebuchet MS"/>
                <a:cs typeface="Trebuchet MS"/>
              </a:rPr>
              <a:t>verb:</a:t>
            </a:r>
            <a:r>
              <a:rPr sz="950" spc="16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case-based,</a:t>
            </a:r>
            <a:r>
              <a:rPr sz="950" i="1" spc="7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hand-</a:t>
            </a:r>
            <a:r>
              <a:rPr sz="950" i="1" spc="-10" dirty="0">
                <a:latin typeface="Trebuchet MS"/>
                <a:cs typeface="Trebuchet MS"/>
              </a:rPr>
              <a:t>delivered</a:t>
            </a:r>
            <a:endParaRPr sz="950" dirty="0">
              <a:latin typeface="Trebuchet MS"/>
              <a:cs typeface="Trebuchet MS"/>
            </a:endParaRPr>
          </a:p>
          <a:p>
            <a:pPr marL="289560" marR="56515">
              <a:lnSpc>
                <a:spcPct val="118900"/>
              </a:lnSpc>
              <a:spcBef>
                <a:spcPts val="160"/>
              </a:spcBef>
            </a:pPr>
            <a:r>
              <a:rPr sz="950" dirty="0">
                <a:latin typeface="Trebuchet MS"/>
                <a:cs typeface="Trebuchet MS"/>
              </a:rPr>
              <a:t>Entire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expression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modifier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noun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group: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three-</a:t>
            </a:r>
            <a:r>
              <a:rPr sz="950" i="1" spc="-40" dirty="0">
                <a:latin typeface="Trebuchet MS"/>
                <a:cs typeface="Trebuchet MS"/>
              </a:rPr>
              <a:t>to-</a:t>
            </a:r>
            <a:r>
              <a:rPr sz="950" i="1" spc="-25" dirty="0">
                <a:latin typeface="Trebuchet MS"/>
                <a:cs typeface="Trebuchet MS"/>
              </a:rPr>
              <a:t>five-</a:t>
            </a:r>
            <a:r>
              <a:rPr sz="950" i="1" dirty="0">
                <a:latin typeface="Trebuchet MS"/>
                <a:cs typeface="Trebuchet MS"/>
              </a:rPr>
              <a:t>year</a:t>
            </a:r>
            <a:r>
              <a:rPr sz="950" i="1" spc="3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direct </a:t>
            </a:r>
            <a:r>
              <a:rPr sz="950" i="1" spc="-10" dirty="0">
                <a:latin typeface="Trebuchet MS"/>
                <a:cs typeface="Trebuchet MS"/>
              </a:rPr>
              <a:t>marketing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plan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Language</a:t>
            </a:r>
            <a:r>
              <a:rPr spc="30" dirty="0"/>
              <a:t> </a:t>
            </a:r>
            <a:r>
              <a:rPr dirty="0"/>
              <a:t>Specific</a:t>
            </a:r>
            <a:r>
              <a:rPr spc="35" dirty="0"/>
              <a:t> </a:t>
            </a:r>
            <a:r>
              <a:rPr dirty="0"/>
              <a:t>Issues:</a:t>
            </a:r>
            <a:r>
              <a:rPr spc="110" dirty="0"/>
              <a:t> </a:t>
            </a:r>
            <a:r>
              <a:rPr dirty="0"/>
              <a:t>French</a:t>
            </a:r>
            <a:r>
              <a:rPr spc="35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spc="-10" dirty="0"/>
              <a:t>German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5844" y="910439"/>
            <a:ext cx="3594735" cy="15709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French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50" b="1" dirty="0">
                <a:latin typeface="Trebuchet MS"/>
                <a:cs typeface="Trebuchet MS"/>
              </a:rPr>
              <a:t>l’ensemble</a:t>
            </a:r>
            <a:r>
              <a:rPr sz="950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want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match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ensemble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German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950" dirty="0">
                <a:latin typeface="Trebuchet MS"/>
                <a:cs typeface="Trebuchet MS"/>
              </a:rPr>
              <a:t>Noun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coumpounds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not</a:t>
            </a:r>
            <a:r>
              <a:rPr sz="950" spc="10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segmented</a:t>
            </a:r>
            <a:endParaRPr sz="950">
              <a:latin typeface="Trebuchet MS"/>
              <a:cs typeface="Trebuchet MS"/>
            </a:endParaRPr>
          </a:p>
          <a:p>
            <a:pPr marL="289560" marR="748030">
              <a:lnSpc>
                <a:spcPct val="145100"/>
              </a:lnSpc>
            </a:pPr>
            <a:r>
              <a:rPr sz="950" spc="-10" dirty="0">
                <a:latin typeface="Trebuchet MS"/>
                <a:cs typeface="Trebuchet MS"/>
              </a:rPr>
              <a:t>Lebensversicherungsgesellschaftsangestellter</a:t>
            </a:r>
            <a:r>
              <a:rPr sz="950" spc="500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‘life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insurance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company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employee’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dirty="0">
                <a:latin typeface="Trebuchet MS"/>
                <a:cs typeface="Trebuchet MS"/>
              </a:rPr>
              <a:t>Compound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splitter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required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German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retrieval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1928" y="206375"/>
            <a:ext cx="3918585" cy="9233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-10" dirty="0"/>
              <a:t>study</a:t>
            </a:r>
            <a:r>
              <a:rPr spc="-40" dirty="0"/>
              <a:t> </a:t>
            </a:r>
            <a:r>
              <a:rPr spc="55" dirty="0"/>
              <a:t>NLP?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1214" y="1492250"/>
            <a:ext cx="4025900" cy="619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Text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largest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repository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human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knowledge</a:t>
            </a:r>
            <a:endParaRPr sz="1100" dirty="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dirty="0">
                <a:latin typeface="Trebuchet MS"/>
                <a:cs typeface="Trebuchet MS"/>
              </a:rPr>
              <a:t>news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articles,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web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pages,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scientific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articles,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patents,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emails,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government </a:t>
            </a:r>
            <a:r>
              <a:rPr sz="950" dirty="0">
                <a:latin typeface="Trebuchet MS"/>
                <a:cs typeface="Trebuchet MS"/>
              </a:rPr>
              <a:t>documents</a:t>
            </a:r>
            <a:r>
              <a:rPr sz="950" spc="16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....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3344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7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300" y="60502"/>
            <a:ext cx="35941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Language</a:t>
            </a:r>
            <a:r>
              <a:rPr sz="1400" i="1" spc="8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Specific</a:t>
            </a:r>
            <a:r>
              <a:rPr sz="1400" i="1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Issues:</a:t>
            </a:r>
            <a:r>
              <a:rPr sz="1400" i="1" spc="18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Chinese</a:t>
            </a:r>
            <a:r>
              <a:rPr sz="1400" i="1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sz="1400" i="1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Japanese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62901"/>
            <a:ext cx="142303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65" dirty="0">
                <a:latin typeface="Trebuchet MS"/>
                <a:cs typeface="Trebuchet MS"/>
              </a:rPr>
              <a:t>No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space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3" y="1103845"/>
            <a:ext cx="3637279" cy="5740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Language</a:t>
            </a:r>
            <a:r>
              <a:rPr spc="80" dirty="0"/>
              <a:t> </a:t>
            </a:r>
            <a:r>
              <a:rPr dirty="0"/>
              <a:t>Specific</a:t>
            </a:r>
            <a:r>
              <a:rPr spc="85" dirty="0"/>
              <a:t> </a:t>
            </a:r>
            <a:r>
              <a:rPr dirty="0"/>
              <a:t>Issues:</a:t>
            </a:r>
            <a:r>
              <a:rPr spc="180" dirty="0"/>
              <a:t> </a:t>
            </a:r>
            <a:r>
              <a:rPr dirty="0"/>
              <a:t>Chinese</a:t>
            </a:r>
            <a:r>
              <a:rPr spc="85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spc="-10" dirty="0"/>
              <a:t>Japanese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62901"/>
            <a:ext cx="142303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65" dirty="0">
                <a:latin typeface="Trebuchet MS"/>
                <a:cs typeface="Trebuchet MS"/>
              </a:rPr>
              <a:t>No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space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3" y="1103845"/>
            <a:ext cx="3637279" cy="574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846770"/>
            <a:ext cx="38798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dirty="0">
                <a:latin typeface="Trebuchet MS"/>
                <a:cs typeface="Trebuchet MS"/>
              </a:rPr>
              <a:t>Japanese:</a:t>
            </a:r>
            <a:r>
              <a:rPr sz="950" b="1" spc="1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further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complications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multiple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alphabets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intermingled.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863" y="2172716"/>
            <a:ext cx="3486150" cy="46481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4441" y="77141"/>
            <a:ext cx="3918585" cy="9233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Language</a:t>
            </a:r>
            <a:r>
              <a:rPr spc="75" dirty="0"/>
              <a:t> </a:t>
            </a:r>
            <a:r>
              <a:rPr dirty="0"/>
              <a:t>Specific</a:t>
            </a:r>
            <a:r>
              <a:rPr spc="80" dirty="0"/>
              <a:t> </a:t>
            </a:r>
            <a:r>
              <a:rPr dirty="0"/>
              <a:t>Issues:</a:t>
            </a:r>
            <a:r>
              <a:rPr spc="170" dirty="0"/>
              <a:t> </a:t>
            </a:r>
            <a:r>
              <a:rPr spc="-10" dirty="0"/>
              <a:t>Sanskrit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8" y="1000493"/>
            <a:ext cx="3517900" cy="228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1393159"/>
            <a:ext cx="4289425" cy="713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8900"/>
              </a:lnSpc>
              <a:spcBef>
                <a:spcPts val="90"/>
              </a:spcBef>
            </a:pPr>
            <a:r>
              <a:rPr sz="950" i="1" dirty="0">
                <a:latin typeface="Trebuchet MS"/>
                <a:cs typeface="Trebuchet MS"/>
              </a:rPr>
              <a:t>sat</a:t>
            </a:r>
            <a:r>
              <a:rPr sz="950" i="1" spc="-20" dirty="0">
                <a:latin typeface="Trebuchet MS"/>
                <a:cs typeface="Trebuchet MS"/>
              </a:rPr>
              <a:t>y</a:t>
            </a:r>
            <a:r>
              <a:rPr sz="950" i="1" dirty="0">
                <a:latin typeface="Trebuchet MS"/>
                <a:cs typeface="Trebuchet MS"/>
              </a:rPr>
              <a:t>a</a:t>
            </a:r>
            <a:r>
              <a:rPr sz="950" i="1" spc="-585" dirty="0">
                <a:latin typeface="Trebuchet MS"/>
                <a:cs typeface="Trebuchet MS"/>
              </a:rPr>
              <a:t>m</a:t>
            </a:r>
            <a:r>
              <a:rPr sz="1425" i="1" baseline="-14619" dirty="0">
                <a:latin typeface="Trebuchet MS"/>
                <a:cs typeface="Trebuchet MS"/>
              </a:rPr>
              <a:t>.</a:t>
            </a:r>
            <a:r>
              <a:rPr sz="1425" i="1" spc="112" baseline="-14619" dirty="0">
                <a:latin typeface="Trebuchet MS"/>
                <a:cs typeface="Trebuchet MS"/>
              </a:rPr>
              <a:t> </a:t>
            </a:r>
            <a:r>
              <a:rPr sz="950" i="1" spc="-170" dirty="0">
                <a:latin typeface="Trebuchet MS"/>
                <a:cs typeface="Trebuchet MS"/>
              </a:rPr>
              <a:t>bru¯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7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tp</a:t>
            </a:r>
            <a:r>
              <a:rPr sz="950" i="1" spc="-25" dirty="0">
                <a:latin typeface="Trebuchet MS"/>
                <a:cs typeface="Trebuchet MS"/>
              </a:rPr>
              <a:t>r</a:t>
            </a:r>
            <a:r>
              <a:rPr sz="950" i="1" spc="-35" dirty="0">
                <a:latin typeface="Trebuchet MS"/>
                <a:cs typeface="Trebuchet MS"/>
              </a:rPr>
              <a:t>i</a:t>
            </a:r>
            <a:r>
              <a:rPr sz="950" i="1" spc="-60" dirty="0">
                <a:latin typeface="Trebuchet MS"/>
                <a:cs typeface="Trebuchet MS"/>
              </a:rPr>
              <a:t>y</a:t>
            </a:r>
            <a:r>
              <a:rPr sz="950" i="1" spc="-35" dirty="0">
                <a:latin typeface="Trebuchet MS"/>
                <a:cs typeface="Trebuchet MS"/>
              </a:rPr>
              <a:t>a</a:t>
            </a:r>
            <a:r>
              <a:rPr sz="950" i="1" spc="-620" dirty="0">
                <a:latin typeface="Trebuchet MS"/>
                <a:cs typeface="Trebuchet MS"/>
              </a:rPr>
              <a:t>m</a:t>
            </a:r>
            <a:r>
              <a:rPr sz="1425" i="1" spc="-52" baseline="-14619" dirty="0">
                <a:latin typeface="Trebuchet MS"/>
                <a:cs typeface="Trebuchet MS"/>
              </a:rPr>
              <a:t>.</a:t>
            </a:r>
            <a:r>
              <a:rPr sz="1425" i="1" spc="120" baseline="-14619" dirty="0">
                <a:latin typeface="Trebuchet MS"/>
                <a:cs typeface="Trebuchet MS"/>
              </a:rPr>
              <a:t> </a:t>
            </a:r>
            <a:r>
              <a:rPr sz="950" i="1" spc="-170" dirty="0">
                <a:latin typeface="Trebuchet MS"/>
                <a:cs typeface="Trebuchet MS"/>
              </a:rPr>
              <a:t>bru¯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90" dirty="0">
                <a:latin typeface="Trebuchet MS"/>
                <a:cs typeface="Trebuchet MS"/>
              </a:rPr>
              <a:t>nnabru¯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tsat</a:t>
            </a:r>
            <a:r>
              <a:rPr sz="950" i="1" spc="-30" dirty="0">
                <a:latin typeface="Trebuchet MS"/>
                <a:cs typeface="Trebuchet MS"/>
              </a:rPr>
              <a:t>y</a:t>
            </a:r>
            <a:r>
              <a:rPr sz="950" i="1" spc="-5" dirty="0">
                <a:latin typeface="Trebuchet MS"/>
                <a:cs typeface="Trebuchet MS"/>
              </a:rPr>
              <a:t>amap</a:t>
            </a:r>
            <a:r>
              <a:rPr sz="950" i="1" spc="5" dirty="0">
                <a:latin typeface="Trebuchet MS"/>
                <a:cs typeface="Trebuchet MS"/>
              </a:rPr>
              <a:t>r</a:t>
            </a:r>
            <a:r>
              <a:rPr sz="950" i="1" spc="-5" dirty="0">
                <a:latin typeface="Trebuchet MS"/>
                <a:cs typeface="Trebuchet MS"/>
              </a:rPr>
              <a:t>i</a:t>
            </a:r>
            <a:r>
              <a:rPr sz="950" i="1" spc="-30" dirty="0">
                <a:latin typeface="Trebuchet MS"/>
                <a:cs typeface="Trebuchet MS"/>
              </a:rPr>
              <a:t>y</a:t>
            </a:r>
            <a:r>
              <a:rPr sz="950" i="1" spc="-5" dirty="0">
                <a:latin typeface="Trebuchet MS"/>
                <a:cs typeface="Trebuchet MS"/>
              </a:rPr>
              <a:t>a</a:t>
            </a:r>
            <a:r>
              <a:rPr sz="950" i="1" spc="-590" dirty="0">
                <a:latin typeface="Trebuchet MS"/>
                <a:cs typeface="Trebuchet MS"/>
              </a:rPr>
              <a:t>m</a:t>
            </a:r>
            <a:r>
              <a:rPr sz="1425" i="1" spc="-7" baseline="-14619" dirty="0">
                <a:latin typeface="Trebuchet MS"/>
                <a:cs typeface="Trebuchet MS"/>
              </a:rPr>
              <a:t>.</a:t>
            </a:r>
            <a:r>
              <a:rPr sz="1425" i="1" spc="112" baseline="-14619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p</a:t>
            </a:r>
            <a:r>
              <a:rPr sz="950" i="1" spc="-10" dirty="0">
                <a:latin typeface="Trebuchet MS"/>
                <a:cs typeface="Trebuchet MS"/>
              </a:rPr>
              <a:t>r</a:t>
            </a:r>
            <a:r>
              <a:rPr sz="950" i="1" spc="-20" dirty="0">
                <a:latin typeface="Trebuchet MS"/>
                <a:cs typeface="Trebuchet MS"/>
              </a:rPr>
              <a:t>i</a:t>
            </a:r>
            <a:r>
              <a:rPr sz="950" i="1" spc="-45" dirty="0">
                <a:latin typeface="Trebuchet MS"/>
                <a:cs typeface="Trebuchet MS"/>
              </a:rPr>
              <a:t>y</a:t>
            </a:r>
            <a:r>
              <a:rPr sz="950" i="1" spc="-20" dirty="0">
                <a:latin typeface="Trebuchet MS"/>
                <a:cs typeface="Trebuchet MS"/>
              </a:rPr>
              <a:t>a</a:t>
            </a:r>
            <a:r>
              <a:rPr sz="950" i="1" spc="-605" dirty="0">
                <a:latin typeface="Trebuchet MS"/>
                <a:cs typeface="Trebuchet MS"/>
              </a:rPr>
              <a:t>m</a:t>
            </a:r>
            <a:r>
              <a:rPr sz="1425" i="1" spc="-30" baseline="-14619" dirty="0">
                <a:latin typeface="Trebuchet MS"/>
                <a:cs typeface="Trebuchet MS"/>
              </a:rPr>
              <a:t>.</a:t>
            </a:r>
            <a:r>
              <a:rPr sz="1425" i="1" spc="112" baseline="-14619" dirty="0">
                <a:latin typeface="Trebuchet MS"/>
                <a:cs typeface="Trebuchet MS"/>
              </a:rPr>
              <a:t> </a:t>
            </a:r>
            <a:r>
              <a:rPr sz="950" i="1" spc="-95" dirty="0">
                <a:latin typeface="Trebuchet MS"/>
                <a:cs typeface="Trebuchet MS"/>
              </a:rPr>
              <a:t>cana¯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10" dirty="0">
                <a:latin typeface="Trebuchet MS"/>
                <a:cs typeface="Trebuchet MS"/>
              </a:rPr>
              <a:t>n</a:t>
            </a:r>
            <a:r>
              <a:rPr sz="1425" i="1" spc="-165" baseline="-14619" dirty="0">
                <a:latin typeface="Trebuchet MS"/>
                <a:cs typeface="Trebuchet MS"/>
              </a:rPr>
              <a:t>.</a:t>
            </a:r>
            <a:r>
              <a:rPr sz="950" i="1" spc="-110" dirty="0">
                <a:latin typeface="Trebuchet MS"/>
                <a:cs typeface="Trebuchet MS"/>
              </a:rPr>
              <a:t>rtambru¯</a:t>
            </a:r>
            <a:r>
              <a:rPr sz="950" i="1" spc="-170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d- </a:t>
            </a:r>
            <a:r>
              <a:rPr sz="950" i="1" spc="-135" dirty="0">
                <a:latin typeface="Trebuchet MS"/>
                <a:cs typeface="Trebuchet MS"/>
              </a:rPr>
              <a:t>es</a:t>
            </a:r>
            <a:r>
              <a:rPr sz="1425" i="1" spc="-202" baseline="-14619" dirty="0">
                <a:latin typeface="Trebuchet MS"/>
                <a:cs typeface="Trebuchet MS"/>
              </a:rPr>
              <a:t>.</a:t>
            </a:r>
            <a:r>
              <a:rPr sz="1425" i="1" spc="-127" baseline="-14619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adharmah</a:t>
            </a:r>
            <a:r>
              <a:rPr sz="1425" i="1" spc="-75" baseline="-14619" dirty="0">
                <a:latin typeface="Trebuchet MS"/>
                <a:cs typeface="Trebuchet MS"/>
              </a:rPr>
              <a:t>.</a:t>
            </a:r>
            <a:r>
              <a:rPr sz="1425" i="1" spc="-82" baseline="-14619" dirty="0">
                <a:latin typeface="Trebuchet MS"/>
                <a:cs typeface="Trebuchet MS"/>
              </a:rPr>
              <a:t> </a:t>
            </a:r>
            <a:r>
              <a:rPr sz="950" i="1" spc="-85" dirty="0">
                <a:latin typeface="Trebuchet MS"/>
                <a:cs typeface="Trebuchet MS"/>
              </a:rPr>
              <a:t>sana¯</a:t>
            </a:r>
            <a:r>
              <a:rPr sz="950" i="1" spc="-150" dirty="0">
                <a:latin typeface="Trebuchet MS"/>
                <a:cs typeface="Trebuchet MS"/>
              </a:rPr>
              <a:t> </a:t>
            </a:r>
            <a:r>
              <a:rPr sz="950" i="1" spc="-100" dirty="0">
                <a:latin typeface="Trebuchet MS"/>
                <a:cs typeface="Trebuchet MS"/>
              </a:rPr>
              <a:t>tanah</a:t>
            </a:r>
            <a:r>
              <a:rPr sz="1425" i="1" spc="-150" baseline="-14619" dirty="0">
                <a:latin typeface="Trebuchet MS"/>
                <a:cs typeface="Trebuchet MS"/>
              </a:rPr>
              <a:t>.</a:t>
            </a:r>
            <a:r>
              <a:rPr sz="1425" i="1" spc="-82" baseline="-14619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38100" marR="53340">
              <a:lnSpc>
                <a:spcPct val="118900"/>
              </a:lnSpc>
            </a:pPr>
            <a:r>
              <a:rPr sz="950" dirty="0">
                <a:latin typeface="Trebuchet MS"/>
                <a:cs typeface="Trebuchet MS"/>
              </a:rPr>
              <a:t>“One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should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tell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truth,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should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say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words;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should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neither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tell </a:t>
            </a:r>
            <a:r>
              <a:rPr sz="950" dirty="0">
                <a:latin typeface="Trebuchet MS"/>
                <a:cs typeface="Trebuchet MS"/>
              </a:rPr>
              <a:t>harsh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truths,</a:t>
            </a:r>
            <a:r>
              <a:rPr sz="950" dirty="0">
                <a:latin typeface="Trebuchet MS"/>
                <a:cs typeface="Trebuchet MS"/>
              </a:rPr>
              <a:t> nor </a:t>
            </a:r>
            <a:r>
              <a:rPr sz="950" spc="-30" dirty="0">
                <a:latin typeface="Trebuchet MS"/>
                <a:cs typeface="Trebuchet MS"/>
              </a:rPr>
              <a:t>flattering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lies;</a:t>
            </a:r>
            <a:r>
              <a:rPr sz="950" dirty="0">
                <a:latin typeface="Trebuchet MS"/>
                <a:cs typeface="Trebuchet MS"/>
              </a:rPr>
              <a:t> this is a rule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all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times.”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Language</a:t>
            </a:r>
            <a:r>
              <a:rPr spc="75" dirty="0"/>
              <a:t> </a:t>
            </a:r>
            <a:r>
              <a:rPr dirty="0"/>
              <a:t>Specific</a:t>
            </a:r>
            <a:r>
              <a:rPr spc="80" dirty="0"/>
              <a:t> </a:t>
            </a:r>
            <a:r>
              <a:rPr dirty="0"/>
              <a:t>Issues:</a:t>
            </a:r>
            <a:r>
              <a:rPr spc="170" dirty="0"/>
              <a:t> </a:t>
            </a:r>
            <a:r>
              <a:rPr spc="-10" dirty="0"/>
              <a:t>Sanskrit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058" y="1000493"/>
            <a:ext cx="3517900" cy="228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1393159"/>
            <a:ext cx="4289425" cy="1229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8900"/>
              </a:lnSpc>
              <a:spcBef>
                <a:spcPts val="90"/>
              </a:spcBef>
            </a:pPr>
            <a:r>
              <a:rPr sz="950" i="1" dirty="0">
                <a:latin typeface="Trebuchet MS"/>
                <a:cs typeface="Trebuchet MS"/>
              </a:rPr>
              <a:t>sat</a:t>
            </a:r>
            <a:r>
              <a:rPr sz="950" i="1" spc="-20" dirty="0">
                <a:latin typeface="Trebuchet MS"/>
                <a:cs typeface="Trebuchet MS"/>
              </a:rPr>
              <a:t>y</a:t>
            </a:r>
            <a:r>
              <a:rPr sz="950" i="1" dirty="0">
                <a:latin typeface="Trebuchet MS"/>
                <a:cs typeface="Trebuchet MS"/>
              </a:rPr>
              <a:t>a</a:t>
            </a:r>
            <a:r>
              <a:rPr sz="950" i="1" spc="-585" dirty="0">
                <a:latin typeface="Trebuchet MS"/>
                <a:cs typeface="Trebuchet MS"/>
              </a:rPr>
              <a:t>m</a:t>
            </a:r>
            <a:r>
              <a:rPr sz="1425" i="1" baseline="-14619" dirty="0">
                <a:latin typeface="Trebuchet MS"/>
                <a:cs typeface="Trebuchet MS"/>
              </a:rPr>
              <a:t>.</a:t>
            </a:r>
            <a:r>
              <a:rPr sz="1425" i="1" spc="112" baseline="-14619" dirty="0">
                <a:latin typeface="Trebuchet MS"/>
                <a:cs typeface="Trebuchet MS"/>
              </a:rPr>
              <a:t> </a:t>
            </a:r>
            <a:r>
              <a:rPr sz="950" i="1" spc="-170" dirty="0">
                <a:latin typeface="Trebuchet MS"/>
                <a:cs typeface="Trebuchet MS"/>
              </a:rPr>
              <a:t>bru¯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7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tp</a:t>
            </a:r>
            <a:r>
              <a:rPr sz="950" i="1" spc="-25" dirty="0">
                <a:latin typeface="Trebuchet MS"/>
                <a:cs typeface="Trebuchet MS"/>
              </a:rPr>
              <a:t>r</a:t>
            </a:r>
            <a:r>
              <a:rPr sz="950" i="1" spc="-35" dirty="0">
                <a:latin typeface="Trebuchet MS"/>
                <a:cs typeface="Trebuchet MS"/>
              </a:rPr>
              <a:t>i</a:t>
            </a:r>
            <a:r>
              <a:rPr sz="950" i="1" spc="-60" dirty="0">
                <a:latin typeface="Trebuchet MS"/>
                <a:cs typeface="Trebuchet MS"/>
              </a:rPr>
              <a:t>y</a:t>
            </a:r>
            <a:r>
              <a:rPr sz="950" i="1" spc="-35" dirty="0">
                <a:latin typeface="Trebuchet MS"/>
                <a:cs typeface="Trebuchet MS"/>
              </a:rPr>
              <a:t>a</a:t>
            </a:r>
            <a:r>
              <a:rPr sz="950" i="1" spc="-620" dirty="0">
                <a:latin typeface="Trebuchet MS"/>
                <a:cs typeface="Trebuchet MS"/>
              </a:rPr>
              <a:t>m</a:t>
            </a:r>
            <a:r>
              <a:rPr sz="1425" i="1" spc="-52" baseline="-14619" dirty="0">
                <a:latin typeface="Trebuchet MS"/>
                <a:cs typeface="Trebuchet MS"/>
              </a:rPr>
              <a:t>.</a:t>
            </a:r>
            <a:r>
              <a:rPr sz="1425" i="1" spc="120" baseline="-14619" dirty="0">
                <a:latin typeface="Trebuchet MS"/>
                <a:cs typeface="Trebuchet MS"/>
              </a:rPr>
              <a:t> </a:t>
            </a:r>
            <a:r>
              <a:rPr sz="950" i="1" spc="-170" dirty="0">
                <a:latin typeface="Trebuchet MS"/>
                <a:cs typeface="Trebuchet MS"/>
              </a:rPr>
              <a:t>bru¯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90" dirty="0">
                <a:latin typeface="Trebuchet MS"/>
                <a:cs typeface="Trebuchet MS"/>
              </a:rPr>
              <a:t>nnabru¯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tsat</a:t>
            </a:r>
            <a:r>
              <a:rPr sz="950" i="1" spc="-30" dirty="0">
                <a:latin typeface="Trebuchet MS"/>
                <a:cs typeface="Trebuchet MS"/>
              </a:rPr>
              <a:t>y</a:t>
            </a:r>
            <a:r>
              <a:rPr sz="950" i="1" spc="-5" dirty="0">
                <a:latin typeface="Trebuchet MS"/>
                <a:cs typeface="Trebuchet MS"/>
              </a:rPr>
              <a:t>amap</a:t>
            </a:r>
            <a:r>
              <a:rPr sz="950" i="1" spc="5" dirty="0">
                <a:latin typeface="Trebuchet MS"/>
                <a:cs typeface="Trebuchet MS"/>
              </a:rPr>
              <a:t>r</a:t>
            </a:r>
            <a:r>
              <a:rPr sz="950" i="1" spc="-5" dirty="0">
                <a:latin typeface="Trebuchet MS"/>
                <a:cs typeface="Trebuchet MS"/>
              </a:rPr>
              <a:t>i</a:t>
            </a:r>
            <a:r>
              <a:rPr sz="950" i="1" spc="-30" dirty="0">
                <a:latin typeface="Trebuchet MS"/>
                <a:cs typeface="Trebuchet MS"/>
              </a:rPr>
              <a:t>y</a:t>
            </a:r>
            <a:r>
              <a:rPr sz="950" i="1" spc="-5" dirty="0">
                <a:latin typeface="Trebuchet MS"/>
                <a:cs typeface="Trebuchet MS"/>
              </a:rPr>
              <a:t>a</a:t>
            </a:r>
            <a:r>
              <a:rPr sz="950" i="1" spc="-590" dirty="0">
                <a:latin typeface="Trebuchet MS"/>
                <a:cs typeface="Trebuchet MS"/>
              </a:rPr>
              <a:t>m</a:t>
            </a:r>
            <a:r>
              <a:rPr sz="1425" i="1" spc="-7" baseline="-14619" dirty="0">
                <a:latin typeface="Trebuchet MS"/>
                <a:cs typeface="Trebuchet MS"/>
              </a:rPr>
              <a:t>.</a:t>
            </a:r>
            <a:r>
              <a:rPr sz="1425" i="1" spc="112" baseline="-14619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p</a:t>
            </a:r>
            <a:r>
              <a:rPr sz="950" i="1" spc="-10" dirty="0">
                <a:latin typeface="Trebuchet MS"/>
                <a:cs typeface="Trebuchet MS"/>
              </a:rPr>
              <a:t>r</a:t>
            </a:r>
            <a:r>
              <a:rPr sz="950" i="1" spc="-20" dirty="0">
                <a:latin typeface="Trebuchet MS"/>
                <a:cs typeface="Trebuchet MS"/>
              </a:rPr>
              <a:t>i</a:t>
            </a:r>
            <a:r>
              <a:rPr sz="950" i="1" spc="-45" dirty="0">
                <a:latin typeface="Trebuchet MS"/>
                <a:cs typeface="Trebuchet MS"/>
              </a:rPr>
              <a:t>y</a:t>
            </a:r>
            <a:r>
              <a:rPr sz="950" i="1" spc="-20" dirty="0">
                <a:latin typeface="Trebuchet MS"/>
                <a:cs typeface="Trebuchet MS"/>
              </a:rPr>
              <a:t>a</a:t>
            </a:r>
            <a:r>
              <a:rPr sz="950" i="1" spc="-605" dirty="0">
                <a:latin typeface="Trebuchet MS"/>
                <a:cs typeface="Trebuchet MS"/>
              </a:rPr>
              <a:t>m</a:t>
            </a:r>
            <a:r>
              <a:rPr sz="1425" i="1" spc="-30" baseline="-14619" dirty="0">
                <a:latin typeface="Trebuchet MS"/>
                <a:cs typeface="Trebuchet MS"/>
              </a:rPr>
              <a:t>.</a:t>
            </a:r>
            <a:r>
              <a:rPr sz="1425" i="1" spc="112" baseline="-14619" dirty="0">
                <a:latin typeface="Trebuchet MS"/>
                <a:cs typeface="Trebuchet MS"/>
              </a:rPr>
              <a:t> </a:t>
            </a:r>
            <a:r>
              <a:rPr sz="950" i="1" spc="-95" dirty="0">
                <a:latin typeface="Trebuchet MS"/>
                <a:cs typeface="Trebuchet MS"/>
              </a:rPr>
              <a:t>cana¯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10" dirty="0">
                <a:latin typeface="Trebuchet MS"/>
                <a:cs typeface="Trebuchet MS"/>
              </a:rPr>
              <a:t>n</a:t>
            </a:r>
            <a:r>
              <a:rPr sz="1425" i="1" spc="-165" baseline="-14619" dirty="0">
                <a:latin typeface="Trebuchet MS"/>
                <a:cs typeface="Trebuchet MS"/>
              </a:rPr>
              <a:t>.</a:t>
            </a:r>
            <a:r>
              <a:rPr sz="950" i="1" spc="-110" dirty="0">
                <a:latin typeface="Trebuchet MS"/>
                <a:cs typeface="Trebuchet MS"/>
              </a:rPr>
              <a:t>rtambru¯</a:t>
            </a:r>
            <a:r>
              <a:rPr sz="950" i="1" spc="-170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d- </a:t>
            </a:r>
            <a:r>
              <a:rPr sz="950" i="1" spc="-135" dirty="0">
                <a:latin typeface="Trebuchet MS"/>
                <a:cs typeface="Trebuchet MS"/>
              </a:rPr>
              <a:t>es</a:t>
            </a:r>
            <a:r>
              <a:rPr sz="1425" i="1" spc="-202" baseline="-14619" dirty="0">
                <a:latin typeface="Trebuchet MS"/>
                <a:cs typeface="Trebuchet MS"/>
              </a:rPr>
              <a:t>.</a:t>
            </a:r>
            <a:r>
              <a:rPr sz="1425" i="1" spc="-127" baseline="-14619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adharmah</a:t>
            </a:r>
            <a:r>
              <a:rPr sz="1425" i="1" spc="-75" baseline="-14619" dirty="0">
                <a:latin typeface="Trebuchet MS"/>
                <a:cs typeface="Trebuchet MS"/>
              </a:rPr>
              <a:t>.</a:t>
            </a:r>
            <a:r>
              <a:rPr sz="1425" i="1" spc="-82" baseline="-14619" dirty="0">
                <a:latin typeface="Trebuchet MS"/>
                <a:cs typeface="Trebuchet MS"/>
              </a:rPr>
              <a:t> </a:t>
            </a:r>
            <a:r>
              <a:rPr sz="950" i="1" spc="-85" dirty="0">
                <a:latin typeface="Trebuchet MS"/>
                <a:cs typeface="Trebuchet MS"/>
              </a:rPr>
              <a:t>sana¯</a:t>
            </a:r>
            <a:r>
              <a:rPr sz="950" i="1" spc="-150" dirty="0">
                <a:latin typeface="Trebuchet MS"/>
                <a:cs typeface="Trebuchet MS"/>
              </a:rPr>
              <a:t> </a:t>
            </a:r>
            <a:r>
              <a:rPr sz="950" i="1" spc="-100" dirty="0">
                <a:latin typeface="Trebuchet MS"/>
                <a:cs typeface="Trebuchet MS"/>
              </a:rPr>
              <a:t>tanah</a:t>
            </a:r>
            <a:r>
              <a:rPr sz="1425" i="1" spc="-150" baseline="-14619" dirty="0">
                <a:latin typeface="Trebuchet MS"/>
                <a:cs typeface="Trebuchet MS"/>
              </a:rPr>
              <a:t>.</a:t>
            </a:r>
            <a:r>
              <a:rPr sz="1425" i="1" spc="-82" baseline="-14619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38100" marR="53340">
              <a:lnSpc>
                <a:spcPct val="118900"/>
              </a:lnSpc>
            </a:pPr>
            <a:r>
              <a:rPr sz="950" dirty="0">
                <a:latin typeface="Trebuchet MS"/>
                <a:cs typeface="Trebuchet MS"/>
              </a:rPr>
              <a:t>“One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should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tell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truth,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should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say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words;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should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neither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tell </a:t>
            </a:r>
            <a:r>
              <a:rPr sz="950" dirty="0">
                <a:latin typeface="Trebuchet MS"/>
                <a:cs typeface="Trebuchet MS"/>
              </a:rPr>
              <a:t>harsh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truths,</a:t>
            </a:r>
            <a:r>
              <a:rPr sz="950" dirty="0">
                <a:latin typeface="Trebuchet MS"/>
                <a:cs typeface="Trebuchet MS"/>
              </a:rPr>
              <a:t> nor </a:t>
            </a:r>
            <a:r>
              <a:rPr sz="950" spc="-30" dirty="0">
                <a:latin typeface="Trebuchet MS"/>
                <a:cs typeface="Trebuchet MS"/>
              </a:rPr>
              <a:t>flattering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lies;</a:t>
            </a:r>
            <a:r>
              <a:rPr sz="950" dirty="0">
                <a:latin typeface="Trebuchet MS"/>
                <a:cs typeface="Trebuchet MS"/>
              </a:rPr>
              <a:t> this is a rule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all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times.”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950" b="1" dirty="0">
                <a:latin typeface="Trebuchet MS"/>
                <a:cs typeface="Trebuchet MS"/>
              </a:rPr>
              <a:t>Segmented</a:t>
            </a:r>
            <a:r>
              <a:rPr sz="950" b="1" spc="325" dirty="0">
                <a:latin typeface="Trebuchet MS"/>
                <a:cs typeface="Trebuchet MS"/>
              </a:rPr>
              <a:t> </a:t>
            </a:r>
            <a:r>
              <a:rPr sz="950" b="1" spc="-10" dirty="0">
                <a:latin typeface="Trebuchet MS"/>
                <a:cs typeface="Trebuchet MS"/>
              </a:rPr>
              <a:t>Text:</a:t>
            </a:r>
            <a:endParaRPr sz="950">
              <a:latin typeface="Trebuchet MS"/>
              <a:cs typeface="Trebuchet MS"/>
            </a:endParaRPr>
          </a:p>
          <a:p>
            <a:pPr marL="38100" marR="36830">
              <a:lnSpc>
                <a:spcPct val="118900"/>
              </a:lnSpc>
            </a:pPr>
            <a:r>
              <a:rPr sz="950" i="1" dirty="0">
                <a:latin typeface="Trebuchet MS"/>
                <a:cs typeface="Trebuchet MS"/>
              </a:rPr>
              <a:t>satyam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i="1" spc="-170" dirty="0">
                <a:latin typeface="Trebuchet MS"/>
                <a:cs typeface="Trebuchet MS"/>
              </a:rPr>
              <a:t>bru¯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35" dirty="0">
                <a:latin typeface="Trebuchet MS"/>
                <a:cs typeface="Trebuchet MS"/>
              </a:rPr>
              <a:t>t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priyam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i="1" spc="-170" dirty="0">
                <a:latin typeface="Trebuchet MS"/>
                <a:cs typeface="Trebuchet MS"/>
              </a:rPr>
              <a:t>bru¯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35" dirty="0">
                <a:latin typeface="Trebuchet MS"/>
                <a:cs typeface="Trebuchet MS"/>
              </a:rPr>
              <a:t>t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na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i="1" spc="-170" dirty="0">
                <a:latin typeface="Trebuchet MS"/>
                <a:cs typeface="Trebuchet MS"/>
              </a:rPr>
              <a:t>bru¯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65" dirty="0">
                <a:latin typeface="Trebuchet MS"/>
                <a:cs typeface="Trebuchet MS"/>
              </a:rPr>
              <a:t> </a:t>
            </a:r>
            <a:r>
              <a:rPr sz="950" i="1" spc="-135" dirty="0">
                <a:latin typeface="Trebuchet MS"/>
                <a:cs typeface="Trebuchet MS"/>
              </a:rPr>
              <a:t>t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satyam</a:t>
            </a:r>
            <a:r>
              <a:rPr sz="950" i="1" spc="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apriyam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priyam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ca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na</a:t>
            </a:r>
            <a:r>
              <a:rPr sz="950" i="1" spc="2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an</a:t>
            </a:r>
            <a:r>
              <a:rPr sz="1425" i="1" spc="-52" baseline="-14619" dirty="0">
                <a:latin typeface="Trebuchet MS"/>
                <a:cs typeface="Trebuchet MS"/>
              </a:rPr>
              <a:t>.</a:t>
            </a:r>
            <a:r>
              <a:rPr sz="950" i="1" spc="-35" dirty="0">
                <a:latin typeface="Trebuchet MS"/>
                <a:cs typeface="Trebuchet MS"/>
              </a:rPr>
              <a:t>rtam </a:t>
            </a:r>
            <a:r>
              <a:rPr sz="950" i="1" spc="-170" dirty="0">
                <a:latin typeface="Trebuchet MS"/>
                <a:cs typeface="Trebuchet MS"/>
              </a:rPr>
              <a:t>bru¯</a:t>
            </a:r>
            <a:r>
              <a:rPr sz="950" i="1" spc="-180" dirty="0">
                <a:latin typeface="Trebuchet MS"/>
                <a:cs typeface="Trebuchet MS"/>
              </a:rPr>
              <a:t> </a:t>
            </a:r>
            <a:r>
              <a:rPr sz="950" i="1" spc="-190" dirty="0">
                <a:latin typeface="Trebuchet MS"/>
                <a:cs typeface="Trebuchet MS"/>
              </a:rPr>
              <a:t>ya¯</a:t>
            </a:r>
            <a:r>
              <a:rPr sz="950" i="1" spc="-180" dirty="0">
                <a:latin typeface="Trebuchet MS"/>
                <a:cs typeface="Trebuchet MS"/>
              </a:rPr>
              <a:t> </a:t>
            </a:r>
            <a:r>
              <a:rPr sz="950" i="1" spc="-135" dirty="0">
                <a:latin typeface="Trebuchet MS"/>
                <a:cs typeface="Trebuchet MS"/>
              </a:rPr>
              <a:t>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135" dirty="0">
                <a:latin typeface="Trebuchet MS"/>
                <a:cs typeface="Trebuchet MS"/>
              </a:rPr>
              <a:t>es</a:t>
            </a:r>
            <a:r>
              <a:rPr sz="1425" i="1" spc="-202" baseline="-14619" dirty="0">
                <a:latin typeface="Trebuchet MS"/>
                <a:cs typeface="Trebuchet MS"/>
              </a:rPr>
              <a:t>.</a:t>
            </a:r>
            <a:r>
              <a:rPr sz="1425" i="1" spc="-187" baseline="-14619" dirty="0">
                <a:latin typeface="Trebuchet MS"/>
                <a:cs typeface="Trebuchet MS"/>
              </a:rPr>
              <a:t> </a:t>
            </a:r>
            <a:r>
              <a:rPr sz="950" i="1" spc="-125" dirty="0">
                <a:latin typeface="Trebuchet MS"/>
                <a:cs typeface="Trebuchet MS"/>
              </a:rPr>
              <a:t>ah</a:t>
            </a:r>
            <a:r>
              <a:rPr sz="1425" i="1" spc="-187" baseline="-14619" dirty="0">
                <a:latin typeface="Trebuchet MS"/>
                <a:cs typeface="Trebuchet MS"/>
              </a:rPr>
              <a:t>.</a:t>
            </a:r>
            <a:r>
              <a:rPr sz="1425" i="1" spc="240" baseline="-14619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dharmah</a:t>
            </a:r>
            <a:r>
              <a:rPr sz="1425" i="1" spc="-67" baseline="-14619" dirty="0">
                <a:latin typeface="Trebuchet MS"/>
                <a:cs typeface="Trebuchet MS"/>
              </a:rPr>
              <a:t>.</a:t>
            </a:r>
            <a:r>
              <a:rPr sz="1425" i="1" spc="254" baseline="-14619" dirty="0">
                <a:latin typeface="Trebuchet MS"/>
                <a:cs typeface="Trebuchet MS"/>
              </a:rPr>
              <a:t> </a:t>
            </a:r>
            <a:r>
              <a:rPr sz="950" i="1" spc="-85" dirty="0">
                <a:latin typeface="Trebuchet MS"/>
                <a:cs typeface="Trebuchet MS"/>
              </a:rPr>
              <a:t>sana¯</a:t>
            </a:r>
            <a:r>
              <a:rPr sz="950" i="1" spc="-180" dirty="0">
                <a:latin typeface="Trebuchet MS"/>
                <a:cs typeface="Trebuchet MS"/>
              </a:rPr>
              <a:t> </a:t>
            </a:r>
            <a:r>
              <a:rPr sz="950" i="1" spc="-100" dirty="0">
                <a:latin typeface="Trebuchet MS"/>
                <a:cs typeface="Trebuchet MS"/>
              </a:rPr>
              <a:t>tanah</a:t>
            </a:r>
            <a:r>
              <a:rPr sz="1425" i="1" spc="-150" baseline="-14619" dirty="0">
                <a:latin typeface="Trebuchet MS"/>
                <a:cs typeface="Trebuchet MS"/>
              </a:rPr>
              <a:t>. </a:t>
            </a:r>
            <a:r>
              <a:rPr sz="950" spc="-5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098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Longest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Words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63" y="761898"/>
            <a:ext cx="1395730" cy="20313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8674" y="735228"/>
            <a:ext cx="1395729" cy="205358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15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26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16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26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54" y="234574"/>
            <a:ext cx="3800096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Longest</a:t>
            </a:r>
            <a:r>
              <a:rPr spc="-35" dirty="0"/>
              <a:t> </a:t>
            </a:r>
            <a:r>
              <a:rPr spc="-40" dirty="0"/>
              <a:t>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2667"/>
            <a:ext cx="4105910" cy="369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Compound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composed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431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letters,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Varada¯</a:t>
            </a:r>
            <a:r>
              <a:rPr sz="950" spc="-155" dirty="0">
                <a:latin typeface="Trebuchet MS"/>
                <a:cs typeface="Trebuchet MS"/>
              </a:rPr>
              <a:t> </a:t>
            </a:r>
            <a:r>
              <a:rPr sz="950" spc="-90" dirty="0">
                <a:latin typeface="Trebuchet MS"/>
                <a:cs typeface="Trebuchet MS"/>
              </a:rPr>
              <a:t>mbika¯</a:t>
            </a:r>
            <a:r>
              <a:rPr sz="950" spc="19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</a:t>
            </a:r>
            <a:r>
              <a:rPr sz="950" spc="1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r</a:t>
            </a:r>
            <a:r>
              <a:rPr sz="950" spc="10" dirty="0">
                <a:latin typeface="Trebuchet MS"/>
                <a:cs typeface="Trebuchet MS"/>
              </a:rPr>
              <a:t>i</a:t>
            </a:r>
            <a:r>
              <a:rPr sz="950" spc="-409" dirty="0">
                <a:latin typeface="Trebuchet MS"/>
                <a:cs typeface="Trebuchet MS"/>
              </a:rPr>
              <a:t>n</a:t>
            </a:r>
            <a:r>
              <a:rPr sz="950" spc="114" dirty="0">
                <a:latin typeface="Trebuchet MS"/>
                <a:cs typeface="Trebuchet MS"/>
              </a:rPr>
              <a:t>˙</a:t>
            </a:r>
            <a:r>
              <a:rPr sz="950" spc="-2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y</a:t>
            </a:r>
            <a:r>
              <a:rPr sz="950" spc="10" dirty="0">
                <a:latin typeface="Trebuchet MS"/>
                <a:cs typeface="Trebuchet MS"/>
              </a:rPr>
              <a:t>a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Campu¯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75" dirty="0">
                <a:latin typeface="Trebuchet MS"/>
                <a:cs typeface="Trebuchet MS"/>
              </a:rPr>
              <a:t>Tirumala¯</a:t>
            </a:r>
            <a:r>
              <a:rPr sz="950" spc="-18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mba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19" y="1377937"/>
            <a:ext cx="3546475" cy="10287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20" y="53975"/>
            <a:ext cx="3996804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Word</a:t>
            </a:r>
            <a:r>
              <a:rPr spc="65" dirty="0"/>
              <a:t> </a:t>
            </a:r>
            <a:r>
              <a:rPr spc="-35" dirty="0"/>
              <a:t>Tokenization</a:t>
            </a:r>
            <a:r>
              <a:rPr spc="6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dirty="0"/>
              <a:t>Chinese</a:t>
            </a:r>
            <a:r>
              <a:rPr spc="70" dirty="0"/>
              <a:t> </a:t>
            </a:r>
            <a:r>
              <a:rPr dirty="0"/>
              <a:t>or</a:t>
            </a:r>
            <a:r>
              <a:rPr spc="65" dirty="0"/>
              <a:t> </a:t>
            </a:r>
            <a:r>
              <a:rPr spc="-10" dirty="0"/>
              <a:t>Sanskrit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23587" y="663575"/>
            <a:ext cx="4101465" cy="208533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950" dirty="0">
                <a:latin typeface="Trebuchet MS"/>
                <a:cs typeface="Trebuchet MS"/>
              </a:rPr>
              <a:t>Also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called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‘</a:t>
            </a:r>
            <a:r>
              <a:rPr sz="950" b="1" dirty="0">
                <a:latin typeface="Trebuchet MS"/>
                <a:cs typeface="Trebuchet MS"/>
              </a:rPr>
              <a:t>Word</a:t>
            </a:r>
            <a:r>
              <a:rPr sz="950" b="1" spc="20" dirty="0">
                <a:latin typeface="Trebuchet MS"/>
                <a:cs typeface="Trebuchet MS"/>
              </a:rPr>
              <a:t> </a:t>
            </a:r>
            <a:r>
              <a:rPr sz="950" b="1" spc="-10" dirty="0">
                <a:latin typeface="Trebuchet MS"/>
                <a:cs typeface="Trebuchet MS"/>
              </a:rPr>
              <a:t>Segmentation</a:t>
            </a:r>
            <a:r>
              <a:rPr sz="950" spc="-10" dirty="0">
                <a:latin typeface="Trebuchet MS"/>
                <a:cs typeface="Trebuchet MS"/>
              </a:rPr>
              <a:t>’.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Greedy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Algorithm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Chinese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b="1" dirty="0">
                <a:latin typeface="Trebuchet MS"/>
                <a:cs typeface="Trebuchet MS"/>
              </a:rPr>
              <a:t>Maximum</a:t>
            </a:r>
            <a:r>
              <a:rPr sz="950" b="1" spc="22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Matching</a:t>
            </a:r>
            <a:r>
              <a:rPr sz="950" b="1" spc="22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(Greedy</a:t>
            </a:r>
            <a:r>
              <a:rPr sz="950" b="1" spc="220" dirty="0">
                <a:latin typeface="Trebuchet MS"/>
                <a:cs typeface="Trebuchet MS"/>
              </a:rPr>
              <a:t> </a:t>
            </a:r>
            <a:r>
              <a:rPr sz="950" b="1" spc="-10" dirty="0">
                <a:latin typeface="Trebuchet MS"/>
                <a:cs typeface="Trebuchet MS"/>
              </a:rPr>
              <a:t>Algorithm)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Start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pointer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at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beginning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 string</a:t>
            </a:r>
            <a:endParaRPr sz="950" dirty="0">
              <a:latin typeface="Trebuchet MS"/>
              <a:cs typeface="Trebuchet MS"/>
            </a:endParaRPr>
          </a:p>
          <a:p>
            <a:pPr marL="289560" marR="51435">
              <a:lnSpc>
                <a:spcPct val="118900"/>
              </a:lnSpc>
              <a:spcBef>
                <a:spcPts val="295"/>
              </a:spcBef>
            </a:pPr>
            <a:r>
              <a:rPr sz="950" dirty="0">
                <a:latin typeface="Trebuchet MS"/>
                <a:cs typeface="Trebuchet MS"/>
              </a:rPr>
              <a:t>Find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largest 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 </a:t>
            </a:r>
            <a:r>
              <a:rPr sz="950" spc="-10" dirty="0">
                <a:latin typeface="Trebuchet MS"/>
                <a:cs typeface="Trebuchet MS"/>
              </a:rPr>
              <a:t>dictionary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matches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string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starting </a:t>
            </a:r>
            <a:r>
              <a:rPr sz="950" spc="-25" dirty="0">
                <a:latin typeface="Trebuchet MS"/>
                <a:cs typeface="Trebuchet MS"/>
              </a:rPr>
              <a:t>at </a:t>
            </a:r>
            <a:r>
              <a:rPr sz="950" spc="-10" dirty="0">
                <a:latin typeface="Trebuchet MS"/>
                <a:cs typeface="Trebuchet MS"/>
              </a:rPr>
              <a:t>pointer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Move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pointer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string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i="1" dirty="0">
                <a:latin typeface="Trebuchet MS"/>
                <a:cs typeface="Trebuchet MS"/>
              </a:rPr>
              <a:t>Think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of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65" dirty="0">
                <a:latin typeface="Trebuchet MS"/>
                <a:cs typeface="Trebuchet MS"/>
              </a:rPr>
              <a:t>cases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when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word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segmentation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would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required </a:t>
            </a:r>
            <a:r>
              <a:rPr sz="950" i="1" spc="-60" dirty="0">
                <a:latin typeface="Trebuchet MS"/>
                <a:cs typeface="Trebuchet MS"/>
              </a:rPr>
              <a:t>for</a:t>
            </a:r>
            <a:r>
              <a:rPr sz="950" i="1" spc="-10" dirty="0">
                <a:latin typeface="Trebuchet MS"/>
                <a:cs typeface="Trebuchet MS"/>
              </a:rPr>
              <a:t> English Text.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Word</a:t>
            </a:r>
            <a:r>
              <a:rPr spc="65" dirty="0"/>
              <a:t> </a:t>
            </a:r>
            <a:r>
              <a:rPr spc="-35" dirty="0"/>
              <a:t>Tokenization</a:t>
            </a:r>
            <a:r>
              <a:rPr spc="6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dirty="0"/>
              <a:t>Chinese</a:t>
            </a:r>
            <a:r>
              <a:rPr spc="70" dirty="0"/>
              <a:t> </a:t>
            </a:r>
            <a:r>
              <a:rPr dirty="0"/>
              <a:t>or</a:t>
            </a:r>
            <a:r>
              <a:rPr spc="65" dirty="0"/>
              <a:t> </a:t>
            </a:r>
            <a:r>
              <a:rPr spc="-10" dirty="0"/>
              <a:t>Sanskrit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25844" y="663575"/>
            <a:ext cx="4101465" cy="24295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950" dirty="0">
                <a:latin typeface="Trebuchet MS"/>
                <a:cs typeface="Trebuchet MS"/>
              </a:rPr>
              <a:t>Also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called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‘</a:t>
            </a:r>
            <a:r>
              <a:rPr sz="950" b="1" dirty="0">
                <a:latin typeface="Trebuchet MS"/>
                <a:cs typeface="Trebuchet MS"/>
              </a:rPr>
              <a:t>Word</a:t>
            </a:r>
            <a:r>
              <a:rPr sz="950" b="1" spc="20" dirty="0">
                <a:latin typeface="Trebuchet MS"/>
                <a:cs typeface="Trebuchet MS"/>
              </a:rPr>
              <a:t> </a:t>
            </a:r>
            <a:r>
              <a:rPr sz="950" b="1" spc="-10" dirty="0">
                <a:latin typeface="Trebuchet MS"/>
                <a:cs typeface="Trebuchet MS"/>
              </a:rPr>
              <a:t>Segmentation</a:t>
            </a:r>
            <a:r>
              <a:rPr sz="950" spc="-10" dirty="0">
                <a:latin typeface="Trebuchet MS"/>
                <a:cs typeface="Trebuchet MS"/>
              </a:rPr>
              <a:t>’.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Greedy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Algorithm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Chinese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b="1" dirty="0">
                <a:latin typeface="Trebuchet MS"/>
                <a:cs typeface="Trebuchet MS"/>
              </a:rPr>
              <a:t>Maximum</a:t>
            </a:r>
            <a:r>
              <a:rPr sz="950" b="1" spc="22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Matching</a:t>
            </a:r>
            <a:r>
              <a:rPr sz="950" b="1" spc="22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(Greedy</a:t>
            </a:r>
            <a:r>
              <a:rPr sz="950" b="1" spc="220" dirty="0">
                <a:latin typeface="Trebuchet MS"/>
                <a:cs typeface="Trebuchet MS"/>
              </a:rPr>
              <a:t> </a:t>
            </a:r>
            <a:r>
              <a:rPr sz="950" b="1" spc="-10" dirty="0">
                <a:latin typeface="Trebuchet MS"/>
                <a:cs typeface="Trebuchet MS"/>
              </a:rPr>
              <a:t>Algorithm)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Start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pointer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at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beginning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 string</a:t>
            </a:r>
            <a:endParaRPr sz="950" dirty="0">
              <a:latin typeface="Trebuchet MS"/>
              <a:cs typeface="Trebuchet MS"/>
            </a:endParaRPr>
          </a:p>
          <a:p>
            <a:pPr marL="289560" marR="51435">
              <a:lnSpc>
                <a:spcPct val="118900"/>
              </a:lnSpc>
              <a:spcBef>
                <a:spcPts val="295"/>
              </a:spcBef>
            </a:pPr>
            <a:r>
              <a:rPr sz="950" dirty="0">
                <a:latin typeface="Trebuchet MS"/>
                <a:cs typeface="Trebuchet MS"/>
              </a:rPr>
              <a:t>Find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largest 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 </a:t>
            </a:r>
            <a:r>
              <a:rPr sz="950" spc="-10" dirty="0">
                <a:latin typeface="Trebuchet MS"/>
                <a:cs typeface="Trebuchet MS"/>
              </a:rPr>
              <a:t>dictionary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matches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dirty="0">
                <a:latin typeface="Trebuchet MS"/>
                <a:cs typeface="Trebuchet MS"/>
              </a:rPr>
              <a:t> string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starting </a:t>
            </a:r>
            <a:r>
              <a:rPr sz="950" spc="-25" dirty="0">
                <a:latin typeface="Trebuchet MS"/>
                <a:cs typeface="Trebuchet MS"/>
              </a:rPr>
              <a:t>at </a:t>
            </a:r>
            <a:r>
              <a:rPr sz="950" spc="-10" dirty="0">
                <a:latin typeface="Trebuchet MS"/>
                <a:cs typeface="Trebuchet MS"/>
              </a:rPr>
              <a:t>pointer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Move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pointer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string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i="1" dirty="0">
                <a:latin typeface="Trebuchet MS"/>
                <a:cs typeface="Trebuchet MS"/>
              </a:rPr>
              <a:t>Think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of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the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65" dirty="0">
                <a:latin typeface="Trebuchet MS"/>
                <a:cs typeface="Trebuchet MS"/>
              </a:rPr>
              <a:t>cases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when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word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segmentation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would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required </a:t>
            </a:r>
            <a:r>
              <a:rPr sz="950" i="1" spc="-60" dirty="0">
                <a:latin typeface="Trebuchet MS"/>
                <a:cs typeface="Trebuchet MS"/>
              </a:rPr>
              <a:t>for</a:t>
            </a:r>
            <a:r>
              <a:rPr sz="950" i="1" spc="-10" dirty="0">
                <a:latin typeface="Trebuchet MS"/>
                <a:cs typeface="Trebuchet MS"/>
              </a:rPr>
              <a:t> English Text.</a:t>
            </a:r>
            <a:endParaRPr sz="950" dirty="0">
              <a:latin typeface="Trebuchet MS"/>
              <a:cs typeface="Trebuchet MS"/>
            </a:endParaRPr>
          </a:p>
          <a:p>
            <a:pPr marL="12700" marR="161290">
              <a:lnSpc>
                <a:spcPct val="118900"/>
              </a:lnSpc>
            </a:pPr>
            <a:r>
              <a:rPr sz="950" dirty="0">
                <a:latin typeface="Trebuchet MS"/>
                <a:cs typeface="Trebuchet MS"/>
              </a:rPr>
              <a:t>Finding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constituent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compound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hashtags:</a:t>
            </a:r>
            <a:r>
              <a:rPr sz="950" spc="16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#ThankYouSachin, </a:t>
            </a:r>
            <a:r>
              <a:rPr sz="950" dirty="0">
                <a:latin typeface="Trebuchet MS"/>
                <a:cs typeface="Trebuchet MS"/>
              </a:rPr>
              <a:t>#musicmonday</a:t>
            </a:r>
            <a:r>
              <a:rPr sz="950" spc="2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etc.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38" y="206375"/>
            <a:ext cx="4222124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Text</a:t>
            </a:r>
            <a:r>
              <a:rPr spc="5" dirty="0"/>
              <a:t> </a:t>
            </a:r>
            <a:r>
              <a:rPr spc="-25" dirty="0"/>
              <a:t>Segmentation</a:t>
            </a:r>
            <a:r>
              <a:rPr spc="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10" dirty="0"/>
              <a:t>Sanskrit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89227"/>
            <a:ext cx="64757" cy="6475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99259"/>
            <a:ext cx="64757" cy="6475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9644" y="724062"/>
            <a:ext cx="4498340" cy="20402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General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assumption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behind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design</a:t>
            </a:r>
            <a:endParaRPr sz="1100" dirty="0">
              <a:latin typeface="Cambria"/>
              <a:cs typeface="Cambria"/>
            </a:endParaRPr>
          </a:p>
          <a:p>
            <a:pPr marL="88900" marR="81280">
              <a:lnSpc>
                <a:spcPct val="102600"/>
              </a:lnSpc>
              <a:spcBef>
                <a:spcPts val="235"/>
              </a:spcBef>
            </a:pPr>
            <a:r>
              <a:rPr sz="950" dirty="0">
                <a:latin typeface="Trebuchet MS"/>
                <a:cs typeface="Trebuchet MS"/>
              </a:rPr>
              <a:t>Sentences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from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Classical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Sanskrit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may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generated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regular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7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R</a:t>
            </a:r>
            <a:r>
              <a:rPr sz="1100" i="1" spc="114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Kleene closure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-120" dirty="0">
                <a:latin typeface="Cambria"/>
                <a:cs typeface="Cambria"/>
              </a:rPr>
              <a:t>W</a:t>
            </a:r>
            <a:r>
              <a:rPr sz="1200" spc="-179" baseline="27777" dirty="0">
                <a:latin typeface="Lucida Sans Unicode"/>
                <a:cs typeface="Lucida Sans Unicode"/>
              </a:rPr>
              <a:t>∗</a:t>
            </a:r>
            <a:r>
              <a:rPr sz="1200" spc="127" baseline="27777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 regular set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100" i="1" spc="130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words </a:t>
            </a:r>
            <a:r>
              <a:rPr sz="950" dirty="0">
                <a:latin typeface="Trebuchet MS"/>
                <a:cs typeface="Trebuchet MS"/>
              </a:rPr>
              <a:t>over 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finite</a:t>
            </a:r>
            <a:r>
              <a:rPr sz="950" dirty="0">
                <a:latin typeface="Trebuchet MS"/>
                <a:cs typeface="Trebuchet MS"/>
              </a:rPr>
              <a:t> alphabet </a:t>
            </a:r>
            <a:r>
              <a:rPr sz="1100" spc="30" dirty="0">
                <a:latin typeface="Trebuchet MS"/>
                <a:cs typeface="Trebuchet MS"/>
              </a:rPr>
              <a:t>Σ</a:t>
            </a:r>
            <a:r>
              <a:rPr sz="950" spc="30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rebuchet MS"/>
              <a:cs typeface="Trebuchet MS"/>
            </a:endParaRPr>
          </a:p>
          <a:p>
            <a:pPr marL="365760">
              <a:lnSpc>
                <a:spcPct val="100000"/>
              </a:lnSpc>
            </a:pPr>
            <a:r>
              <a:rPr sz="1100" i="1" dirty="0">
                <a:latin typeface="Cambria"/>
                <a:cs typeface="Cambria"/>
              </a:rPr>
              <a:t>W</a:t>
            </a:r>
            <a:r>
              <a:rPr sz="950" dirty="0">
                <a:latin typeface="Trebuchet MS"/>
                <a:cs typeface="Trebuchet MS"/>
              </a:rPr>
              <a:t>: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vocabulary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(inflected)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</a:t>
            </a:r>
            <a:r>
              <a:rPr sz="950" i="1" dirty="0">
                <a:latin typeface="Trebuchet MS"/>
                <a:cs typeface="Trebuchet MS"/>
              </a:rPr>
              <a:t>padas</a:t>
            </a:r>
            <a:r>
              <a:rPr sz="950" dirty="0">
                <a:latin typeface="Trebuchet MS"/>
                <a:cs typeface="Trebuchet MS"/>
              </a:rPr>
              <a:t>)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and</a:t>
            </a:r>
            <a:endParaRPr sz="950" dirty="0">
              <a:latin typeface="Trebuchet MS"/>
              <a:cs typeface="Trebuchet MS"/>
            </a:endParaRPr>
          </a:p>
          <a:p>
            <a:pPr marL="36576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Cambria"/>
                <a:cs typeface="Cambria"/>
              </a:rPr>
              <a:t>R</a:t>
            </a:r>
            <a:r>
              <a:rPr sz="950" dirty="0">
                <a:latin typeface="Trebuchet MS"/>
                <a:cs typeface="Trebuchet MS"/>
              </a:rPr>
              <a:t>: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sandhi</a:t>
            </a:r>
            <a:endParaRPr sz="950" dirty="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1125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Analysis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sentence</a:t>
            </a:r>
            <a:endParaRPr sz="1100" dirty="0">
              <a:latin typeface="Cambria"/>
              <a:cs typeface="Cambria"/>
            </a:endParaRPr>
          </a:p>
          <a:p>
            <a:pPr marL="88900" marR="160655">
              <a:lnSpc>
                <a:spcPct val="102600"/>
              </a:lnSpc>
              <a:spcBef>
                <a:spcPts val="235"/>
              </a:spcBef>
            </a:pPr>
            <a:r>
              <a:rPr sz="950" spc="85" dirty="0">
                <a:latin typeface="Trebuchet MS"/>
                <a:cs typeface="Trebuchet MS"/>
              </a:rPr>
              <a:t>A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candidate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sentence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100" i="1" spc="65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is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analyzed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by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inverting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R</a:t>
            </a:r>
            <a:r>
              <a:rPr sz="1100" i="1" spc="65" dirty="0">
                <a:latin typeface="Cambria"/>
                <a:cs typeface="Cambria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produce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finite </a:t>
            </a:r>
            <a:r>
              <a:rPr sz="950" dirty="0">
                <a:latin typeface="Trebuchet MS"/>
                <a:cs typeface="Trebuchet MS"/>
              </a:rPr>
              <a:t>sequence 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spc="-37" baseline="-10416" dirty="0">
                <a:latin typeface="Times New Roman"/>
                <a:cs typeface="Times New Roman"/>
              </a:rPr>
              <a:t>1</a:t>
            </a:r>
            <a:r>
              <a:rPr sz="1100" i="1" spc="-25" dirty="0">
                <a:latin typeface="Arial"/>
                <a:cs typeface="Arial"/>
              </a:rPr>
              <a:t>,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Times New Roman"/>
                <a:cs typeface="Times New Roman"/>
              </a:rPr>
              <a:t>2</a:t>
            </a:r>
            <a:r>
              <a:rPr sz="1100" i="1" dirty="0">
                <a:latin typeface="Arial"/>
                <a:cs typeface="Arial"/>
              </a:rPr>
              <a:t>,...</a:t>
            </a:r>
            <a:r>
              <a:rPr sz="1100" i="1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n</a:t>
            </a:r>
            <a:r>
              <a:rPr sz="1200" i="1" spc="247" baseline="-10416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-10" dirty="0">
                <a:latin typeface="Trebuchet MS"/>
                <a:cs typeface="Trebuchet MS"/>
              </a:rPr>
              <a:t>forms,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together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with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 proof </a:t>
            </a:r>
            <a:r>
              <a:rPr sz="950" spc="-20" dirty="0">
                <a:latin typeface="Trebuchet MS"/>
                <a:cs typeface="Trebuchet MS"/>
              </a:rPr>
              <a:t>that</a:t>
            </a:r>
            <a:endParaRPr sz="950" dirty="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spc="-85" dirty="0">
                <a:latin typeface="Cambria"/>
                <a:cs typeface="Cambria"/>
              </a:rPr>
              <a:t>w</a:t>
            </a:r>
            <a:r>
              <a:rPr sz="1100" i="1" spc="5" dirty="0">
                <a:latin typeface="Cambria"/>
                <a:cs typeface="Cambri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R</a:t>
            </a:r>
            <a:r>
              <a:rPr sz="1100" spc="-10" dirty="0">
                <a:latin typeface="Trebuchet MS"/>
                <a:cs typeface="Trebuchet MS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spc="-15" baseline="-10416" dirty="0">
                <a:latin typeface="Times New Roman"/>
                <a:cs typeface="Times New Roman"/>
              </a:rPr>
              <a:t>1</a:t>
            </a:r>
            <a:r>
              <a:rPr sz="1200" spc="7" baseline="-10416" dirty="0">
                <a:latin typeface="Times New Roman"/>
                <a:cs typeface="Times New Roman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spc="-30" baseline="-10416" dirty="0">
                <a:latin typeface="Times New Roman"/>
                <a:cs typeface="Times New Roman"/>
              </a:rPr>
              <a:t>2</a:t>
            </a:r>
            <a:r>
              <a:rPr sz="1100" i="1" spc="-20" dirty="0">
                <a:latin typeface="Arial"/>
                <a:cs typeface="Arial"/>
              </a:rPr>
              <a:t>...</a:t>
            </a:r>
            <a:r>
              <a:rPr sz="1100" i="1" spc="-150" dirty="0">
                <a:latin typeface="Arial"/>
                <a:cs typeface="Arial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i="1" spc="-30" baseline="-10416" dirty="0">
                <a:latin typeface="Cambria"/>
                <a:cs typeface="Cambria"/>
              </a:rPr>
              <a:t>n</a:t>
            </a:r>
            <a:r>
              <a:rPr sz="1100" spc="-20" dirty="0">
                <a:latin typeface="Trebuchet MS"/>
                <a:cs typeface="Trebuchet MS"/>
              </a:rPr>
              <a:t>)</a:t>
            </a:r>
            <a:r>
              <a:rPr sz="950" spc="-20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300" y="60502"/>
            <a:ext cx="2266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60" dirty="0">
                <a:solidFill>
                  <a:schemeClr val="tx1"/>
                </a:solidFill>
                <a:latin typeface="Cambria"/>
                <a:cs typeface="Cambria"/>
              </a:rPr>
              <a:t>Word</a:t>
            </a:r>
            <a:r>
              <a:rPr sz="1400" i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chemeClr val="tx1"/>
                </a:solidFill>
                <a:latin typeface="Cambria"/>
                <a:cs typeface="Cambria"/>
              </a:rPr>
              <a:t>Segmentation</a:t>
            </a:r>
            <a:r>
              <a:rPr sz="1400" i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in</a:t>
            </a:r>
            <a:r>
              <a:rPr sz="1400" i="1" spc="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Sanskrit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702322"/>
            <a:ext cx="4175760" cy="21336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19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-10" dirty="0"/>
              <a:t>study</a:t>
            </a:r>
            <a:r>
              <a:rPr spc="-40" dirty="0"/>
              <a:t> </a:t>
            </a:r>
            <a:r>
              <a:rPr spc="55" dirty="0"/>
              <a:t>NLP?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1214364"/>
            <a:ext cx="4025900" cy="7912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Text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largest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repository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human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knowledge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dirty="0">
                <a:latin typeface="Trebuchet MS"/>
                <a:cs typeface="Trebuchet MS"/>
              </a:rPr>
              <a:t>news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articles,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web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pages,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scientific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articles,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patents,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emails,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government </a:t>
            </a:r>
            <a:r>
              <a:rPr sz="950" dirty="0">
                <a:latin typeface="Trebuchet MS"/>
                <a:cs typeface="Trebuchet MS"/>
              </a:rPr>
              <a:t>documents</a:t>
            </a:r>
            <a:r>
              <a:rPr sz="950" spc="16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....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-20" dirty="0">
                <a:latin typeface="Trebuchet MS"/>
                <a:cs typeface="Trebuchet MS"/>
              </a:rPr>
              <a:t>Tweets,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Facebook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posts,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comments,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Quora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332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3344" y="3339672"/>
            <a:ext cx="1606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7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Normalization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5844" y="1153633"/>
            <a:ext cx="3104515" cy="9429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Why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“normalize”?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Indexed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text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query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terms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must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have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same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dirty="0">
                <a:latin typeface="Trebuchet MS"/>
                <a:cs typeface="Trebuchet MS"/>
              </a:rPr>
              <a:t>U.S.A.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25" dirty="0">
                <a:latin typeface="Trebuchet MS"/>
                <a:cs typeface="Trebuchet MS"/>
              </a:rPr>
              <a:t>USA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should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matched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</a:pPr>
            <a:r>
              <a:rPr sz="950" spc="50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implicitly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define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equivalence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classes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terms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Case</a:t>
            </a:r>
            <a:r>
              <a:rPr spc="235" dirty="0"/>
              <a:t> </a:t>
            </a:r>
            <a:r>
              <a:rPr spc="-10" dirty="0"/>
              <a:t>Folding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6075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150488"/>
            <a:ext cx="3964304" cy="1035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1797050">
              <a:lnSpc>
                <a:spcPct val="1311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Reduce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all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letters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lower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case </a:t>
            </a:r>
            <a:r>
              <a:rPr sz="950" dirty="0">
                <a:latin typeface="Trebuchet MS"/>
                <a:cs typeface="Trebuchet MS"/>
              </a:rPr>
              <a:t>Possible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exceptions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(Task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dependent):</a:t>
            </a:r>
            <a:endParaRPr sz="950">
              <a:latin typeface="Trebuchet MS"/>
              <a:cs typeface="Trebuchet MS"/>
            </a:endParaRPr>
          </a:p>
          <a:p>
            <a:pPr marL="314960" marR="78105" indent="-137160">
              <a:lnSpc>
                <a:spcPct val="110700"/>
              </a:lnSpc>
              <a:spcBef>
                <a:spcPts val="19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577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Trebuchet MS"/>
                <a:cs typeface="Trebuchet MS"/>
              </a:rPr>
              <a:t>Upper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in</a:t>
            </a:r>
            <a:r>
              <a:rPr sz="900" spc="-20" dirty="0">
                <a:latin typeface="Trebuchet MS"/>
                <a:cs typeface="Trebuchet MS"/>
              </a:rPr>
              <a:t> mid </a:t>
            </a:r>
            <a:r>
              <a:rPr sz="900" spc="-10" dirty="0">
                <a:latin typeface="Trebuchet MS"/>
                <a:cs typeface="Trebuchet MS"/>
              </a:rPr>
              <a:t>sentence,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point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named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entities</a:t>
            </a:r>
            <a:r>
              <a:rPr sz="900" spc="-20" dirty="0">
                <a:latin typeface="Trebuchet MS"/>
                <a:cs typeface="Trebuchet MS"/>
              </a:rPr>
              <a:t> (e.g.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General Motors)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660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Trebuchet MS"/>
                <a:cs typeface="Trebuchet MS"/>
              </a:rPr>
              <a:t>For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MT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inforamtion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extraction,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some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cases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might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helpful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(</a:t>
            </a:r>
            <a:r>
              <a:rPr sz="900" i="1" spc="60" dirty="0">
                <a:latin typeface="Trebuchet MS"/>
                <a:cs typeface="Trebuchet MS"/>
              </a:rPr>
              <a:t>US</a:t>
            </a:r>
            <a:r>
              <a:rPr sz="900" i="1" spc="5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vs.</a:t>
            </a:r>
            <a:endParaRPr sz="90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114"/>
              </a:spcBef>
            </a:pPr>
            <a:r>
              <a:rPr sz="900" i="1" spc="-25" dirty="0">
                <a:latin typeface="Trebuchet MS"/>
                <a:cs typeface="Trebuchet MS"/>
              </a:rPr>
              <a:t>us</a:t>
            </a:r>
            <a:r>
              <a:rPr sz="900" spc="-25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50543"/>
            <a:ext cx="64757" cy="6475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21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22</a:t>
            </a:r>
            <a:r>
              <a:rPr spc="-20" dirty="0"/>
              <a:t>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26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Lemmatization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61058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265656"/>
            <a:ext cx="2795905" cy="7397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950" dirty="0">
                <a:latin typeface="Trebuchet MS"/>
                <a:cs typeface="Trebuchet MS"/>
              </a:rPr>
              <a:t>Reduce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inflections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or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variant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forms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base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form: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ts val="1200"/>
              </a:lnSpc>
              <a:spcBef>
                <a:spcPts val="204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555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am,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are,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→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be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585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car,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cars,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car’s,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cars’ </a:t>
            </a:r>
            <a:r>
              <a:rPr sz="1000" spc="55" dirty="0">
                <a:latin typeface="Lucida Sans Unicode"/>
                <a:cs typeface="Lucida Sans Unicode"/>
              </a:rPr>
              <a:t>→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car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950" dirty="0">
                <a:latin typeface="Trebuchet MS"/>
                <a:cs typeface="Trebuchet MS"/>
              </a:rPr>
              <a:t>Have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find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correct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dictionary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headword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form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00059"/>
            <a:ext cx="64757" cy="6475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Morphology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144" y="860826"/>
            <a:ext cx="4352290" cy="1653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 marR="243840">
              <a:lnSpc>
                <a:spcPct val="1189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Morphology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studies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internal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structure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how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are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built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up </a:t>
            </a:r>
            <a:r>
              <a:rPr sz="950" spc="-10" dirty="0">
                <a:latin typeface="Trebuchet MS"/>
                <a:cs typeface="Trebuchet MS"/>
              </a:rPr>
              <a:t>from </a:t>
            </a:r>
            <a:r>
              <a:rPr sz="950" dirty="0">
                <a:latin typeface="Trebuchet MS"/>
                <a:cs typeface="Trebuchet MS"/>
              </a:rPr>
              <a:t>smaller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meaningful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units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called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b="1" spc="-10" dirty="0">
                <a:latin typeface="Trebuchet MS"/>
                <a:cs typeface="Trebuchet MS"/>
              </a:rPr>
              <a:t>morphemes</a:t>
            </a:r>
            <a:endParaRPr sz="95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76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Morphemes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are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divided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into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categories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Stems:</a:t>
            </a:r>
            <a:r>
              <a:rPr sz="950" spc="1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The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core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</a:t>
            </a:r>
            <a:r>
              <a:rPr sz="950" spc="8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bearing</a:t>
            </a:r>
            <a:r>
              <a:rPr sz="950" spc="9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units</a:t>
            </a:r>
            <a:endParaRPr sz="950">
              <a:latin typeface="Trebuchet MS"/>
              <a:cs typeface="Trebuchet MS"/>
            </a:endParaRPr>
          </a:p>
          <a:p>
            <a:pPr marL="302260" marR="43180">
              <a:lnSpc>
                <a:spcPct val="1049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Affixes:</a:t>
            </a:r>
            <a:r>
              <a:rPr sz="950" spc="1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Bits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pieces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adhering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stems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change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meanings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and </a:t>
            </a:r>
            <a:r>
              <a:rPr sz="950" dirty="0">
                <a:latin typeface="Trebuchet MS"/>
                <a:cs typeface="Trebuchet MS"/>
              </a:rPr>
              <a:t>grammatical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functions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305"/>
              </a:spcBef>
            </a:pPr>
            <a:r>
              <a:rPr sz="900" spc="494" baseline="13888" dirty="0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sz="900" spc="555" baseline="13888" dirty="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Prefix: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un-</a:t>
            </a:r>
            <a:r>
              <a:rPr sz="900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anti-</a:t>
            </a:r>
            <a:r>
              <a:rPr sz="900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etc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(a-</a:t>
            </a:r>
            <a:r>
              <a:rPr sz="900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ati-</a:t>
            </a:r>
            <a:r>
              <a:rPr sz="900" spc="-50" dirty="0">
                <a:latin typeface="Trebuchet MS"/>
                <a:cs typeface="Trebuchet MS"/>
              </a:rPr>
              <a:t>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pra-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etc.)</a:t>
            </a:r>
            <a:endParaRPr sz="9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14"/>
              </a:spcBef>
            </a:pPr>
            <a:r>
              <a:rPr sz="900" spc="494" baseline="13888" dirty="0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sz="900" spc="562" baseline="13888" dirty="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Suffix: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-</a:t>
            </a:r>
            <a:r>
              <a:rPr sz="900" spc="-90" dirty="0">
                <a:latin typeface="Trebuchet MS"/>
                <a:cs typeface="Trebuchet MS"/>
              </a:rPr>
              <a:t>ity,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-ation,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etc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(-taa,</a:t>
            </a:r>
            <a:r>
              <a:rPr sz="900" spc="-25" dirty="0">
                <a:latin typeface="Trebuchet MS"/>
                <a:cs typeface="Trebuchet MS"/>
              </a:rPr>
              <a:t> -</a:t>
            </a:r>
            <a:r>
              <a:rPr sz="900" spc="-50" dirty="0">
                <a:latin typeface="Trebuchet MS"/>
                <a:cs typeface="Trebuchet MS"/>
              </a:rPr>
              <a:t>ke,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-</a:t>
            </a:r>
            <a:r>
              <a:rPr sz="900" dirty="0">
                <a:latin typeface="Trebuchet MS"/>
                <a:cs typeface="Trebuchet MS"/>
              </a:rPr>
              <a:t>ka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etc.)</a:t>
            </a:r>
            <a:endParaRPr sz="9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14"/>
              </a:spcBef>
            </a:pPr>
            <a:r>
              <a:rPr sz="900" spc="494" baseline="13888" dirty="0">
                <a:solidFill>
                  <a:srgbClr val="D6D6EF"/>
                </a:solidFill>
                <a:latin typeface="Arial MT"/>
                <a:cs typeface="Arial MT"/>
              </a:rPr>
              <a:t>)</a:t>
            </a:r>
            <a:r>
              <a:rPr sz="900" spc="555" baseline="13888" dirty="0">
                <a:solidFill>
                  <a:srgbClr val="D6D6EF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Infix: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spc="-95" dirty="0">
                <a:latin typeface="Trebuchet MS"/>
                <a:cs typeface="Trebuchet MS"/>
              </a:rPr>
              <a:t>‘</a:t>
            </a:r>
            <a:r>
              <a:rPr sz="900" i="1" spc="-95" dirty="0">
                <a:latin typeface="Trebuchet MS"/>
                <a:cs typeface="Trebuchet MS"/>
              </a:rPr>
              <a:t>n</a:t>
            </a:r>
            <a:r>
              <a:rPr sz="900" spc="-95" dirty="0">
                <a:latin typeface="Trebuchet MS"/>
                <a:cs typeface="Trebuchet MS"/>
              </a:rPr>
              <a:t>’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‘</a:t>
            </a:r>
            <a:r>
              <a:rPr sz="900" i="1" spc="-60" dirty="0">
                <a:latin typeface="Trebuchet MS"/>
                <a:cs typeface="Trebuchet MS"/>
              </a:rPr>
              <a:t>vindati</a:t>
            </a:r>
            <a:r>
              <a:rPr sz="900" spc="-60" dirty="0">
                <a:latin typeface="Trebuchet MS"/>
                <a:cs typeface="Trebuchet MS"/>
              </a:rPr>
              <a:t>’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knows),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as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contrasted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with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vid</a:t>
            </a:r>
            <a:r>
              <a:rPr sz="900" i="1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(to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know).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23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5224" y="282575"/>
            <a:ext cx="3918585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Stemming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6625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955987"/>
            <a:ext cx="3329304" cy="732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31100"/>
              </a:lnSpc>
              <a:spcBef>
                <a:spcPts val="90"/>
              </a:spcBef>
            </a:pPr>
            <a:r>
              <a:rPr sz="950" dirty="0">
                <a:latin typeface="Trebuchet MS"/>
                <a:cs typeface="Trebuchet MS"/>
              </a:rPr>
              <a:t>Reducing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terms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stems,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used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information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retrieval </a:t>
            </a:r>
            <a:r>
              <a:rPr sz="950" dirty="0">
                <a:latin typeface="Trebuchet MS"/>
                <a:cs typeface="Trebuchet MS"/>
              </a:rPr>
              <a:t>Crude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chopping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affixes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637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Trebuchet MS"/>
                <a:cs typeface="Trebuchet MS"/>
              </a:rPr>
              <a:t>language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dependent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 MT"/>
                <a:cs typeface="Arial MT"/>
              </a:rPr>
              <a:t>)</a:t>
            </a:r>
            <a:r>
              <a:rPr sz="900" spc="600" baseline="13888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automate(s),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40" dirty="0">
                <a:latin typeface="Trebuchet MS"/>
                <a:cs typeface="Trebuchet MS"/>
              </a:rPr>
              <a:t>automatic,</a:t>
            </a:r>
            <a:r>
              <a:rPr sz="900" i="1" spc="-15" dirty="0">
                <a:latin typeface="Trebuchet MS"/>
                <a:cs typeface="Trebuchet MS"/>
              </a:rPr>
              <a:t> </a:t>
            </a:r>
            <a:r>
              <a:rPr sz="900" i="1" spc="-30" dirty="0">
                <a:latin typeface="Trebuchet MS"/>
                <a:cs typeface="Trebuchet MS"/>
              </a:rPr>
              <a:t>automation</a:t>
            </a:r>
            <a:r>
              <a:rPr sz="900" i="1" spc="-1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all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reduced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i="1" spc="-10" dirty="0">
                <a:latin typeface="Trebuchet MS"/>
                <a:cs typeface="Trebuchet MS"/>
              </a:rPr>
              <a:t>automat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25604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5224" y="1837232"/>
            <a:ext cx="3585210" cy="60579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Porter’s</a:t>
            </a:r>
            <a:r>
              <a:rPr spc="55" dirty="0"/>
              <a:t> </a:t>
            </a:r>
            <a:r>
              <a:rPr spc="-20" dirty="0"/>
              <a:t>algorithm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5844" y="808047"/>
            <a:ext cx="2083435" cy="10604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Step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1a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50"/>
              </a:spcBef>
            </a:pPr>
            <a:r>
              <a:rPr sz="950" spc="80" dirty="0">
                <a:latin typeface="Trebuchet MS"/>
                <a:cs typeface="Trebuchet MS"/>
              </a:rPr>
              <a:t>sses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ss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(caresses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caress) </a:t>
            </a:r>
            <a:r>
              <a:rPr sz="950" dirty="0">
                <a:latin typeface="Trebuchet MS"/>
                <a:cs typeface="Trebuchet MS"/>
              </a:rPr>
              <a:t>ies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(ponies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poni)</a:t>
            </a:r>
            <a:endParaRPr sz="950">
              <a:latin typeface="Trebuchet MS"/>
              <a:cs typeface="Trebuchet MS"/>
            </a:endParaRPr>
          </a:p>
          <a:p>
            <a:pPr marL="289560" marR="267970">
              <a:lnSpc>
                <a:spcPts val="1650"/>
              </a:lnSpc>
            </a:pPr>
            <a:r>
              <a:rPr sz="950" spc="100" dirty="0">
                <a:latin typeface="Trebuchet MS"/>
                <a:cs typeface="Trebuchet MS"/>
              </a:rPr>
              <a:t>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(caress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caress) </a:t>
            </a:r>
            <a:r>
              <a:rPr sz="950" spc="100" dirty="0">
                <a:latin typeface="Trebuchet MS"/>
                <a:cs typeface="Trebuchet MS"/>
              </a:rPr>
              <a:t>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φ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(cats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cat)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25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Porter’s</a:t>
            </a:r>
            <a:r>
              <a:rPr spc="55" dirty="0"/>
              <a:t> </a:t>
            </a:r>
            <a:r>
              <a:rPr spc="-20" dirty="0"/>
              <a:t>algorithm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5844" y="808047"/>
            <a:ext cx="2407920" cy="16236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Step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1a</a:t>
            </a:r>
            <a:endParaRPr sz="1100">
              <a:latin typeface="Cambria"/>
              <a:cs typeface="Cambria"/>
            </a:endParaRPr>
          </a:p>
          <a:p>
            <a:pPr marL="289560" marR="329565">
              <a:lnSpc>
                <a:spcPts val="1650"/>
              </a:lnSpc>
              <a:spcBef>
                <a:spcPts val="50"/>
              </a:spcBef>
            </a:pPr>
            <a:r>
              <a:rPr sz="950" spc="80" dirty="0">
                <a:latin typeface="Trebuchet MS"/>
                <a:cs typeface="Trebuchet MS"/>
              </a:rPr>
              <a:t>sses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ss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(caresses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caress) </a:t>
            </a:r>
            <a:r>
              <a:rPr sz="950" dirty="0">
                <a:latin typeface="Trebuchet MS"/>
                <a:cs typeface="Trebuchet MS"/>
              </a:rPr>
              <a:t>ies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(ponies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poni)</a:t>
            </a:r>
            <a:endParaRPr sz="950">
              <a:latin typeface="Trebuchet MS"/>
              <a:cs typeface="Trebuchet MS"/>
            </a:endParaRPr>
          </a:p>
          <a:p>
            <a:pPr marL="289560" marR="593090">
              <a:lnSpc>
                <a:spcPts val="1650"/>
              </a:lnSpc>
              <a:spcBef>
                <a:spcPts val="10"/>
              </a:spcBef>
            </a:pPr>
            <a:r>
              <a:rPr sz="950" spc="100" dirty="0">
                <a:latin typeface="Trebuchet MS"/>
                <a:cs typeface="Trebuchet MS"/>
              </a:rPr>
              <a:t>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(caress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caress) </a:t>
            </a:r>
            <a:r>
              <a:rPr sz="950" spc="100" dirty="0">
                <a:latin typeface="Trebuchet MS"/>
                <a:cs typeface="Trebuchet MS"/>
              </a:rPr>
              <a:t>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φ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(cats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cat)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Step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1b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85"/>
              </a:spcBef>
            </a:pPr>
            <a:r>
              <a:rPr sz="950" dirty="0">
                <a:latin typeface="Trebuchet MS"/>
                <a:cs typeface="Trebuchet MS"/>
              </a:rPr>
              <a:t>(*v*)ing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φ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(walking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walk,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25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Porter’s</a:t>
            </a:r>
            <a:r>
              <a:rPr spc="55" dirty="0"/>
              <a:t> </a:t>
            </a:r>
            <a:r>
              <a:rPr spc="-20" dirty="0"/>
              <a:t>algorithm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25844" y="808047"/>
            <a:ext cx="2713355" cy="18338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Step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1a</a:t>
            </a:r>
            <a:endParaRPr sz="1100">
              <a:latin typeface="Cambria"/>
              <a:cs typeface="Cambria"/>
            </a:endParaRPr>
          </a:p>
          <a:p>
            <a:pPr marL="289560" marR="634365">
              <a:lnSpc>
                <a:spcPts val="1650"/>
              </a:lnSpc>
              <a:spcBef>
                <a:spcPts val="50"/>
              </a:spcBef>
            </a:pPr>
            <a:r>
              <a:rPr sz="950" spc="80" dirty="0">
                <a:latin typeface="Trebuchet MS"/>
                <a:cs typeface="Trebuchet MS"/>
              </a:rPr>
              <a:t>sses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ss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(caresses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caress) </a:t>
            </a:r>
            <a:r>
              <a:rPr sz="950" dirty="0">
                <a:latin typeface="Trebuchet MS"/>
                <a:cs typeface="Trebuchet MS"/>
              </a:rPr>
              <a:t>ies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i</a:t>
            </a:r>
            <a:r>
              <a:rPr sz="950" spc="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(ponies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poni)</a:t>
            </a:r>
            <a:endParaRPr sz="950">
              <a:latin typeface="Trebuchet MS"/>
              <a:cs typeface="Trebuchet MS"/>
            </a:endParaRPr>
          </a:p>
          <a:p>
            <a:pPr marL="289560" marR="897890">
              <a:lnSpc>
                <a:spcPts val="1650"/>
              </a:lnSpc>
              <a:spcBef>
                <a:spcPts val="10"/>
              </a:spcBef>
            </a:pPr>
            <a:r>
              <a:rPr sz="950" spc="100" dirty="0">
                <a:latin typeface="Trebuchet MS"/>
                <a:cs typeface="Trebuchet MS"/>
              </a:rPr>
              <a:t>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(caress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caress) </a:t>
            </a:r>
            <a:r>
              <a:rPr sz="950" spc="100" dirty="0">
                <a:latin typeface="Trebuchet MS"/>
                <a:cs typeface="Trebuchet MS"/>
              </a:rPr>
              <a:t>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φ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(cats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cat)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Step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1b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55"/>
              </a:spcBef>
            </a:pPr>
            <a:r>
              <a:rPr sz="950" dirty="0">
                <a:latin typeface="Trebuchet MS"/>
                <a:cs typeface="Trebuchet MS"/>
              </a:rPr>
              <a:t>(*v*)ing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φ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(walking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walk,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king) </a:t>
            </a:r>
            <a:r>
              <a:rPr sz="950" dirty="0">
                <a:latin typeface="Trebuchet MS"/>
                <a:cs typeface="Trebuchet MS"/>
              </a:rPr>
              <a:t>(*v*)ed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φ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(played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play)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25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Porter’s</a:t>
            </a:r>
            <a:r>
              <a:rPr spc="55" dirty="0"/>
              <a:t> </a:t>
            </a:r>
            <a:r>
              <a:rPr spc="-20" dirty="0"/>
              <a:t>algorithm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844" y="810067"/>
            <a:ext cx="2194560" cy="8502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Step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 2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45"/>
              </a:spcBef>
            </a:pPr>
            <a:r>
              <a:rPr sz="950" spc="-10" dirty="0">
                <a:latin typeface="Trebuchet MS"/>
                <a:cs typeface="Trebuchet MS"/>
              </a:rPr>
              <a:t>ational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(relational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relate) </a:t>
            </a:r>
            <a:r>
              <a:rPr sz="950" dirty="0">
                <a:latin typeface="Trebuchet MS"/>
                <a:cs typeface="Trebuchet MS"/>
              </a:rPr>
              <a:t>izer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ize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(digitizer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digitize) ator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ate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(operator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operate)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Pawan</a:t>
            </a:r>
            <a:r>
              <a:rPr spc="10" dirty="0"/>
              <a:t> </a:t>
            </a:r>
            <a:r>
              <a:rPr dirty="0"/>
              <a:t>Goyal</a:t>
            </a:r>
            <a:r>
              <a:rPr spc="160" dirty="0"/>
              <a:t> </a:t>
            </a:r>
            <a:r>
              <a:rPr dirty="0"/>
              <a:t>(IIT</a:t>
            </a:r>
            <a:r>
              <a:rPr spc="15" dirty="0"/>
              <a:t> </a:t>
            </a:r>
            <a:r>
              <a:rPr spc="-10" dirty="0"/>
              <a:t>Kharagpur)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Porter’s</a:t>
            </a:r>
            <a:r>
              <a:rPr spc="55" dirty="0"/>
              <a:t> </a:t>
            </a:r>
            <a:r>
              <a:rPr spc="-20" dirty="0"/>
              <a:t>algorithm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25844" y="810067"/>
            <a:ext cx="2194560" cy="18288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Step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 2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50"/>
              </a:spcBef>
            </a:pPr>
            <a:r>
              <a:rPr sz="950" spc="-10" dirty="0">
                <a:latin typeface="Trebuchet MS"/>
                <a:cs typeface="Trebuchet MS"/>
              </a:rPr>
              <a:t>ational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(relational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relate) </a:t>
            </a:r>
            <a:r>
              <a:rPr sz="950" dirty="0">
                <a:latin typeface="Trebuchet MS"/>
                <a:cs typeface="Trebuchet MS"/>
              </a:rPr>
              <a:t>izer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ize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(digitizer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digitize) ator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dirty="0">
                <a:latin typeface="Trebuchet MS"/>
                <a:cs typeface="Trebuchet MS"/>
              </a:rPr>
              <a:t>ate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(operator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operate)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Step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 3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85"/>
              </a:spcBef>
            </a:pPr>
            <a:r>
              <a:rPr sz="950" dirty="0">
                <a:latin typeface="Trebuchet MS"/>
                <a:cs typeface="Trebuchet MS"/>
              </a:rPr>
              <a:t>al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φ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(revival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reviv)</a:t>
            </a:r>
            <a:endParaRPr sz="950">
              <a:latin typeface="Trebuchet MS"/>
              <a:cs typeface="Trebuchet MS"/>
            </a:endParaRPr>
          </a:p>
          <a:p>
            <a:pPr marL="289560" marR="159385">
              <a:lnSpc>
                <a:spcPct val="125299"/>
              </a:lnSpc>
            </a:pPr>
            <a:r>
              <a:rPr sz="950" dirty="0">
                <a:latin typeface="Trebuchet MS"/>
                <a:cs typeface="Trebuchet MS"/>
              </a:rPr>
              <a:t>able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φ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(adjustable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adjust) </a:t>
            </a:r>
            <a:r>
              <a:rPr sz="950" dirty="0">
                <a:latin typeface="Trebuchet MS"/>
                <a:cs typeface="Trebuchet MS"/>
              </a:rPr>
              <a:t>ate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280" dirty="0">
                <a:latin typeface="Lucida Sans Unicode"/>
                <a:cs typeface="Lucida Sans Unicode"/>
              </a:rPr>
              <a:t>φ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(activate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activ)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45" dirty="0">
                <a:solidFill>
                  <a:srgbClr val="FFFFFF"/>
                </a:solidFill>
                <a:latin typeface="Cambria"/>
                <a:cs typeface="Cambria"/>
              </a:rPr>
              <a:t>Week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r>
              <a:rPr sz="6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</a:rPr>
              <a:t>26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0050" y="206375"/>
            <a:ext cx="3728238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spc="-10" dirty="0"/>
              <a:t>study</a:t>
            </a:r>
            <a:r>
              <a:rPr spc="-40" dirty="0"/>
              <a:t> </a:t>
            </a:r>
            <a:r>
              <a:rPr spc="55" dirty="0"/>
              <a:t>NLP?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50"/>
              </a:spcBef>
            </a:pPr>
            <a:r>
              <a:rPr dirty="0"/>
              <a:t>8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50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679" y="739775"/>
            <a:ext cx="329311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baseline="31746" dirty="0">
                <a:latin typeface="Trebuchet MS"/>
                <a:cs typeface="Trebuchet MS"/>
              </a:rPr>
              <a:t>1</a:t>
            </a:r>
            <a:r>
              <a:rPr sz="1050" spc="172" baseline="31746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You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understand</a:t>
            </a:r>
            <a:r>
              <a:rPr sz="950" spc="-10" dirty="0">
                <a:latin typeface="Trebuchet MS"/>
                <a:cs typeface="Trebuchet MS"/>
              </a:rPr>
              <a:t> 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majority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the </a:t>
            </a:r>
            <a:r>
              <a:rPr sz="950" spc="-20" dirty="0">
                <a:latin typeface="Trebuchet MS"/>
                <a:cs typeface="Trebuchet MS"/>
              </a:rPr>
              <a:t>world’s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data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545" y="1044575"/>
            <a:ext cx="3004706" cy="2124354"/>
            <a:chOff x="138544" y="684174"/>
            <a:chExt cx="3401695" cy="2484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388" y="684174"/>
              <a:ext cx="2440304" cy="24403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544" y="3166338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4276" y="3184702"/>
            <a:ext cx="156083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baseline="32407" dirty="0">
                <a:latin typeface="Trebuchet MS"/>
                <a:cs typeface="Trebuchet MS"/>
              </a:rPr>
              <a:t>1</a:t>
            </a:r>
            <a:r>
              <a:rPr sz="800" dirty="0">
                <a:latin typeface="Trebuchet MS"/>
                <a:cs typeface="Trebuchet MS"/>
              </a:rPr>
              <a:t>Source:</a:t>
            </a:r>
            <a:r>
              <a:rPr sz="800" spc="10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Internet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world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statistics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93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8347"/>
            <a:ext cx="4483735" cy="382270"/>
            <a:chOff x="87743" y="948347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915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621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4493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8347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593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6393" y="952715"/>
            <a:ext cx="2575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Correction:</a:t>
            </a:r>
            <a:r>
              <a:rPr sz="1400" i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70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32912312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388615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Spelling</a:t>
            </a:r>
            <a:r>
              <a:rPr spc="-30" dirty="0"/>
              <a:t> </a:t>
            </a:r>
            <a:r>
              <a:rPr spc="5" dirty="0"/>
              <a:t>Correction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25844" y="564637"/>
            <a:ext cx="2323465" cy="23939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i="1" spc="5" dirty="0">
                <a:latin typeface="Trebuchet MS"/>
                <a:cs typeface="Trebuchet MS"/>
              </a:rPr>
              <a:t>I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am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writing</a:t>
            </a:r>
            <a:r>
              <a:rPr sz="950" i="1" spc="-20" dirty="0">
                <a:latin typeface="Trebuchet MS"/>
                <a:cs typeface="Trebuchet MS"/>
              </a:rPr>
              <a:t> this </a:t>
            </a:r>
            <a:r>
              <a:rPr sz="950" i="1" spc="-10" dirty="0">
                <a:latin typeface="Trebuchet MS"/>
                <a:cs typeface="Trebuchet MS"/>
              </a:rPr>
              <a:t>email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on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behaf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user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typed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‘behaf’.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Which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close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words?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-5" dirty="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behave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-80" dirty="0">
                <a:latin typeface="Trebuchet MS"/>
                <a:cs typeface="Trebuchet MS"/>
              </a:rPr>
              <a:t>....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Isolated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correction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20" dirty="0">
                <a:latin typeface="Trebuchet MS"/>
                <a:cs typeface="Trebuchet MS"/>
              </a:rPr>
              <a:t>Pick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closest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‘behaf’</a:t>
            </a:r>
            <a:endParaRPr sz="950">
              <a:latin typeface="Trebuchet MS"/>
              <a:cs typeface="Trebuchet MS"/>
            </a:endParaRPr>
          </a:p>
          <a:p>
            <a:pPr marL="289560" marR="673735">
              <a:lnSpc>
                <a:spcPct val="145100"/>
              </a:lnSpc>
            </a:pPr>
            <a:r>
              <a:rPr sz="950" spc="35" dirty="0">
                <a:latin typeface="Trebuchet MS"/>
                <a:cs typeface="Trebuchet MS"/>
              </a:rPr>
              <a:t>How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10" dirty="0">
                <a:latin typeface="Trebuchet MS"/>
                <a:cs typeface="Trebuchet MS"/>
              </a:rPr>
              <a:t>define </a:t>
            </a:r>
            <a:r>
              <a:rPr sz="950" spc="5" dirty="0">
                <a:latin typeface="Trebuchet MS"/>
                <a:cs typeface="Trebuchet MS"/>
              </a:rPr>
              <a:t>‘closest’?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Need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distance</a:t>
            </a:r>
            <a:r>
              <a:rPr sz="950" b="1" spc="-35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metric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metric: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edit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distance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82262427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03855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Edit </a:t>
            </a:r>
            <a:r>
              <a:rPr spc="5" dirty="0"/>
              <a:t>Distance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06855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176345"/>
            <a:ext cx="2700655" cy="962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451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minimum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strings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minimum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editing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operations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6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2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Insertion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Deletion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5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Substitution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16888"/>
            <a:ext cx="64757" cy="6475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6220911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6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786540"/>
            <a:ext cx="2339340" cy="4470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Edit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‘intention’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‘execution’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265" y="1494129"/>
            <a:ext cx="2569210" cy="92900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622653"/>
      </p:ext>
    </p:extLst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6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315" y="894956"/>
            <a:ext cx="1795780" cy="8978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98293975"/>
      </p:ext>
    </p:extLst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03855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Minimum</a:t>
            </a:r>
            <a:r>
              <a:rPr spc="20" dirty="0"/>
              <a:t> </a:t>
            </a:r>
            <a:r>
              <a:rPr spc="-5" dirty="0"/>
              <a:t>Edit</a:t>
            </a:r>
            <a:r>
              <a:rPr spc="25" dirty="0"/>
              <a:t> </a:t>
            </a:r>
            <a:r>
              <a:rPr spc="5" dirty="0"/>
              <a:t>Distance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315" y="894956"/>
            <a:ext cx="1795780" cy="8978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98484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2086417"/>
            <a:ext cx="2632710" cy="3924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operation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(Levenshtein)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1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Distance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between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these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98605580"/>
      </p:ext>
    </p:extLst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260084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Minimum</a:t>
            </a:r>
            <a:r>
              <a:rPr spc="20" dirty="0"/>
              <a:t> </a:t>
            </a:r>
            <a:r>
              <a:rPr spc="-5" dirty="0"/>
              <a:t>Edit</a:t>
            </a:r>
            <a:r>
              <a:rPr spc="25" dirty="0"/>
              <a:t> </a:t>
            </a:r>
            <a:r>
              <a:rPr spc="5" dirty="0"/>
              <a:t>Distance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315" y="894956"/>
            <a:ext cx="1795780" cy="8978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98484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2086417"/>
            <a:ext cx="2632710" cy="759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operation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(Levenshtein)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1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Distance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between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these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substitution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costs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(alternate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version)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1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Distance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between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these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565400"/>
            <a:ext cx="64757" cy="647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73891038"/>
      </p:ext>
    </p:extLst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8806"/>
            <a:ext cx="4345369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0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-30" dirty="0"/>
              <a:t>find</a:t>
            </a:r>
            <a:r>
              <a:rPr spc="45" dirty="0"/>
              <a:t> </a:t>
            </a:r>
            <a:r>
              <a:rPr spc="-40" dirty="0"/>
              <a:t>the</a:t>
            </a:r>
            <a:r>
              <a:rPr spc="45" dirty="0"/>
              <a:t> </a:t>
            </a:r>
            <a:r>
              <a:rPr spc="-15" dirty="0"/>
              <a:t>Minimum</a:t>
            </a:r>
            <a:r>
              <a:rPr spc="45" dirty="0"/>
              <a:t> </a:t>
            </a:r>
            <a:r>
              <a:rPr spc="-5" dirty="0"/>
              <a:t>Edit</a:t>
            </a:r>
            <a:r>
              <a:rPr spc="45" dirty="0"/>
              <a:t> </a:t>
            </a:r>
            <a:r>
              <a:rPr spc="20" dirty="0"/>
              <a:t>Distance?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2967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2999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0303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13065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742449"/>
            <a:ext cx="4314825" cy="10756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35" dirty="0">
                <a:latin typeface="Trebuchet MS"/>
                <a:cs typeface="Trebuchet MS"/>
              </a:rPr>
              <a:t>Searching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path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(sequence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5" dirty="0">
                <a:latin typeface="Trebuchet MS"/>
                <a:cs typeface="Trebuchet MS"/>
              </a:rPr>
              <a:t>edits)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start </a:t>
            </a:r>
            <a:r>
              <a:rPr sz="950" i="1" spc="-10" dirty="0">
                <a:latin typeface="Trebuchet MS"/>
                <a:cs typeface="Trebuchet MS"/>
              </a:rPr>
              <a:t>string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final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string</a:t>
            </a:r>
            <a:r>
              <a:rPr sz="950" spc="-20" dirty="0">
                <a:latin typeface="Trebuchet MS"/>
                <a:cs typeface="Trebuchet MS"/>
              </a:rPr>
              <a:t>: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dirty="0">
                <a:latin typeface="Trebuchet MS"/>
                <a:cs typeface="Trebuchet MS"/>
              </a:rPr>
              <a:t>Initial</a:t>
            </a:r>
            <a:r>
              <a:rPr sz="950" b="1" spc="-25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state: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transforming</a:t>
            </a: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20" dirty="0">
                <a:latin typeface="Trebuchet MS"/>
                <a:cs typeface="Trebuchet MS"/>
              </a:rPr>
              <a:t>Operators: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insert,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delete,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substitute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b="1" spc="55" dirty="0">
                <a:latin typeface="Trebuchet MS"/>
                <a:cs typeface="Trebuchet MS"/>
              </a:rPr>
              <a:t>Goal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state: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trying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20" dirty="0">
                <a:latin typeface="Trebuchet MS"/>
                <a:cs typeface="Trebuchet MS"/>
              </a:rPr>
              <a:t>Path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cost: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what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want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minimize: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edits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568" y="1971078"/>
            <a:ext cx="2455163" cy="56784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54837693"/>
      </p:ext>
    </p:extLst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6266"/>
            <a:ext cx="4260084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Defining</a:t>
            </a:r>
            <a:r>
              <a:rPr spc="50" dirty="0"/>
              <a:t> </a:t>
            </a:r>
            <a:r>
              <a:rPr spc="-15" dirty="0"/>
              <a:t>Minimum</a:t>
            </a:r>
            <a:r>
              <a:rPr spc="55" dirty="0"/>
              <a:t> </a:t>
            </a:r>
            <a:r>
              <a:rPr spc="-5" dirty="0"/>
              <a:t>Edit</a:t>
            </a:r>
            <a:r>
              <a:rPr spc="55" dirty="0"/>
              <a:t> </a:t>
            </a:r>
            <a:r>
              <a:rPr spc="5" dirty="0"/>
              <a:t>Distance</a:t>
            </a:r>
            <a:r>
              <a:rPr spc="50" dirty="0"/>
              <a:t> </a:t>
            </a:r>
            <a:r>
              <a:rPr spc="-5" dirty="0"/>
              <a:t>Matrix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25844" y="803145"/>
            <a:ext cx="3522979" cy="18357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strings</a:t>
            </a:r>
            <a:endParaRPr sz="1100">
              <a:latin typeface="Cambria"/>
              <a:cs typeface="Cambria"/>
            </a:endParaRPr>
          </a:p>
          <a:p>
            <a:pPr marL="289560" marR="2489835">
              <a:lnSpc>
                <a:spcPts val="1650"/>
              </a:lnSpc>
              <a:spcBef>
                <a:spcPts val="50"/>
              </a:spcBef>
            </a:pPr>
            <a:r>
              <a:rPr sz="1100" i="1" spc="65" dirty="0">
                <a:latin typeface="Cambria"/>
                <a:cs typeface="Cambria"/>
              </a:rPr>
              <a:t>X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5" dirty="0">
                <a:latin typeface="Trebuchet MS"/>
                <a:cs typeface="Trebuchet MS"/>
              </a:rPr>
              <a:t>length </a:t>
            </a:r>
            <a:r>
              <a:rPr sz="1100" i="1" spc="-45" dirty="0">
                <a:latin typeface="Cambria"/>
                <a:cs typeface="Cambria"/>
              </a:rPr>
              <a:t>n </a:t>
            </a:r>
            <a:r>
              <a:rPr sz="1100" i="1" spc="-229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length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i="1" spc="-18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define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75" dirty="0">
                <a:solidFill>
                  <a:srgbClr val="3333B2"/>
                </a:solidFill>
                <a:latin typeface="Cambria"/>
                <a:cs typeface="Cambria"/>
              </a:rPr>
              <a:t>D</a:t>
            </a:r>
            <a:r>
              <a:rPr sz="1100" spc="55" dirty="0">
                <a:solidFill>
                  <a:srgbClr val="3333B2"/>
                </a:solidFill>
                <a:latin typeface="Microsoft Sans Serif"/>
                <a:cs typeface="Microsoft Sans Serif"/>
              </a:rPr>
              <a:t>(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100" i="1" spc="-105" dirty="0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sz="1100" i="1" spc="-2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j</a:t>
            </a:r>
            <a:r>
              <a:rPr sz="1100" spc="55" dirty="0">
                <a:solidFill>
                  <a:srgbClr val="3333B2"/>
                </a:solid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100" spc="-15" dirty="0">
                <a:latin typeface="Microsoft Sans Serif"/>
                <a:cs typeface="Microsoft Sans Serif"/>
              </a:rPr>
              <a:t>[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i="1" spc="-15" dirty="0">
                <a:latin typeface="Trebuchet MS"/>
                <a:cs typeface="Trebuchet MS"/>
              </a:rPr>
              <a:t>..</a:t>
            </a:r>
            <a:r>
              <a:rPr sz="1100" i="1" spc="-15" dirty="0">
                <a:latin typeface="Cambria"/>
                <a:cs typeface="Cambria"/>
              </a:rPr>
              <a:t>i</a:t>
            </a:r>
            <a:r>
              <a:rPr sz="1100" spc="-15" dirty="0">
                <a:latin typeface="Microsoft Sans Serif"/>
                <a:cs typeface="Microsoft Sans Serif"/>
              </a:rPr>
              <a:t>]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Y</a:t>
            </a:r>
            <a:r>
              <a:rPr sz="1100" spc="-15" dirty="0">
                <a:latin typeface="Microsoft Sans Serif"/>
                <a:cs typeface="Microsoft Sans Serif"/>
              </a:rPr>
              <a:t>[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i="1" spc="-15" dirty="0">
                <a:latin typeface="Trebuchet MS"/>
                <a:cs typeface="Trebuchet MS"/>
              </a:rPr>
              <a:t>..</a:t>
            </a:r>
            <a:r>
              <a:rPr sz="1100" i="1" spc="-15" dirty="0">
                <a:latin typeface="Cambria"/>
                <a:cs typeface="Cambria"/>
              </a:rPr>
              <a:t>j</a:t>
            </a:r>
            <a:r>
              <a:rPr sz="1100" spc="-15" dirty="0">
                <a:latin typeface="Microsoft Sans Serif"/>
                <a:cs typeface="Microsoft Sans Serif"/>
              </a:rPr>
              <a:t>]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950" spc="-55" dirty="0">
                <a:latin typeface="Trebuchet MS"/>
                <a:cs typeface="Trebuchet MS"/>
              </a:rPr>
              <a:t>i.e.,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characters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characters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950" spc="55" dirty="0">
                <a:latin typeface="Trebuchet MS"/>
                <a:cs typeface="Trebuchet MS"/>
              </a:rPr>
              <a:t>Thu</a:t>
            </a:r>
            <a:r>
              <a:rPr sz="950" spc="25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5" dirty="0">
                <a:latin typeface="Trebuchet MS"/>
                <a:cs typeface="Trebuchet MS"/>
              </a:rPr>
              <a:t> bet</a:t>
            </a:r>
            <a:r>
              <a:rPr sz="950" spc="-3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65491206"/>
      </p:ext>
    </p:extLst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0175"/>
            <a:ext cx="4359461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35" dirty="0"/>
              <a:t> </a:t>
            </a:r>
            <a:r>
              <a:rPr spc="-15" dirty="0"/>
              <a:t>Minimum</a:t>
            </a:r>
            <a:r>
              <a:rPr spc="35" dirty="0"/>
              <a:t> </a:t>
            </a:r>
            <a:r>
              <a:rPr spc="-5" dirty="0"/>
              <a:t>Edit</a:t>
            </a:r>
            <a:r>
              <a:rPr spc="35" dirty="0"/>
              <a:t> </a:t>
            </a:r>
            <a:r>
              <a:rPr spc="5" dirty="0"/>
              <a:t>Distance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3144" y="997125"/>
            <a:ext cx="4084954" cy="13328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Programming</a:t>
            </a:r>
            <a:endParaRPr sz="1100" dirty="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7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ta</a:t>
            </a:r>
            <a:r>
              <a:rPr sz="950" spc="-40" dirty="0">
                <a:latin typeface="Trebuchet MS"/>
                <a:cs typeface="Trebuchet MS"/>
              </a:rPr>
              <a:t>b</a:t>
            </a:r>
            <a:r>
              <a:rPr sz="950" spc="-10" dirty="0">
                <a:latin typeface="Trebuchet MS"/>
                <a:cs typeface="Trebuchet MS"/>
              </a:rPr>
              <a:t>ular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computation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642620">
              <a:lnSpc>
                <a:spcPct val="131100"/>
              </a:lnSpc>
              <a:spcBef>
                <a:spcPts val="125"/>
              </a:spcBef>
            </a:pPr>
            <a:r>
              <a:rPr sz="950" spc="30" dirty="0">
                <a:latin typeface="Trebuchet MS"/>
                <a:cs typeface="Trebuchet MS"/>
              </a:rPr>
              <a:t>Solving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problems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combining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solutions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subproblems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Bottom-up</a:t>
            </a:r>
          </a:p>
          <a:p>
            <a:pPr marL="441959">
              <a:lnSpc>
                <a:spcPts val="1200"/>
              </a:lnSpc>
              <a:spcBef>
                <a:spcPts val="204"/>
              </a:spcBef>
            </a:pPr>
            <a:r>
              <a:rPr sz="900" spc="50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)  </a:t>
            </a:r>
            <a:r>
              <a:rPr sz="900" spc="-37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rebuchet MS"/>
                <a:cs typeface="Trebuchet MS"/>
              </a:rPr>
              <a:t>Compute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70" dirty="0">
                <a:latin typeface="Cambria"/>
                <a:cs typeface="Cambria"/>
              </a:rPr>
              <a:t>D</a:t>
            </a:r>
            <a:r>
              <a:rPr sz="1000" spc="50" dirty="0">
                <a:latin typeface="Microsoft Sans Serif"/>
                <a:cs typeface="Microsoft Sans Serif"/>
              </a:rPr>
              <a:t>(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spc="-95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spc="50" dirty="0">
                <a:latin typeface="Microsoft Sans Serif"/>
                <a:cs typeface="Microsoft Sans Serif"/>
              </a:rPr>
              <a:t>)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900" spc="-114" dirty="0">
                <a:latin typeface="Trebuchet MS"/>
                <a:cs typeface="Trebuchet MS"/>
              </a:rPr>
              <a:t>f</a:t>
            </a:r>
            <a:r>
              <a:rPr sz="900" spc="-20" dirty="0">
                <a:latin typeface="Trebuchet MS"/>
                <a:cs typeface="Trebuchet MS"/>
              </a:rPr>
              <a:t>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small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spc="-95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endParaRPr sz="1000" dirty="0">
              <a:latin typeface="Cambria"/>
              <a:cs typeface="Cambria"/>
            </a:endParaRPr>
          </a:p>
          <a:p>
            <a:pPr marL="441959">
              <a:lnSpc>
                <a:spcPts val="1195"/>
              </a:lnSpc>
            </a:pPr>
            <a:r>
              <a:rPr sz="900" spc="50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)</a:t>
            </a:r>
            <a:r>
              <a:rPr sz="900" spc="53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rebuchet MS"/>
                <a:cs typeface="Trebuchet MS"/>
              </a:rPr>
              <a:t>Compute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larger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D</a:t>
            </a:r>
            <a:r>
              <a:rPr sz="1000" spc="10" dirty="0">
                <a:latin typeface="Microsoft Sans Serif"/>
                <a:cs typeface="Microsoft Sans Serif"/>
              </a:rPr>
              <a:t>(</a:t>
            </a:r>
            <a:r>
              <a:rPr sz="1000" i="1" spc="10" dirty="0">
                <a:latin typeface="Cambria"/>
                <a:cs typeface="Cambria"/>
              </a:rPr>
              <a:t>i</a:t>
            </a:r>
            <a:r>
              <a:rPr sz="1000" i="1" spc="10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j</a:t>
            </a:r>
            <a:r>
              <a:rPr sz="1000" spc="30" dirty="0">
                <a:latin typeface="Microsoft Sans Serif"/>
                <a:cs typeface="Microsoft Sans Serif"/>
              </a:rPr>
              <a:t>)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previously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computed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smaller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values</a:t>
            </a:r>
            <a:endParaRPr sz="900" dirty="0">
              <a:latin typeface="Trebuchet MS"/>
              <a:cs typeface="Trebuchet MS"/>
            </a:endParaRPr>
          </a:p>
          <a:p>
            <a:pPr marL="441959">
              <a:lnSpc>
                <a:spcPts val="1200"/>
              </a:lnSpc>
            </a:pPr>
            <a:r>
              <a:rPr sz="900" spc="50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)</a:t>
            </a:r>
            <a:r>
              <a:rPr sz="900" spc="53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rebuchet MS"/>
                <a:cs typeface="Trebuchet MS"/>
              </a:rPr>
              <a:t>Compute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D</a:t>
            </a:r>
            <a:r>
              <a:rPr sz="1000" spc="10" dirty="0">
                <a:latin typeface="Microsoft Sans Serif"/>
                <a:cs typeface="Microsoft Sans Serif"/>
              </a:rPr>
              <a:t>(</a:t>
            </a:r>
            <a:r>
              <a:rPr sz="1000" i="1" spc="10" dirty="0">
                <a:latin typeface="Cambria"/>
                <a:cs typeface="Cambria"/>
              </a:rPr>
              <a:t>i</a:t>
            </a:r>
            <a:r>
              <a:rPr sz="1000" i="1" spc="10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j</a:t>
            </a:r>
            <a:r>
              <a:rPr sz="1000" spc="30" dirty="0">
                <a:latin typeface="Microsoft Sans Serif"/>
                <a:cs typeface="Microsoft Sans Serif"/>
              </a:rPr>
              <a:t>)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all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till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you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get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</a:t>
            </a:r>
            <a:r>
              <a:rPr sz="1000" spc="-5" dirty="0">
                <a:latin typeface="Microsoft Sans Serif"/>
                <a:cs typeface="Microsoft Sans Serif"/>
              </a:rPr>
              <a:t>(</a:t>
            </a:r>
            <a:r>
              <a:rPr sz="1000" i="1" spc="-5" dirty="0">
                <a:latin typeface="Cambria"/>
                <a:cs typeface="Cambria"/>
              </a:rPr>
              <a:t>n</a:t>
            </a:r>
            <a:r>
              <a:rPr sz="1000" i="1" spc="-5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m</a:t>
            </a:r>
            <a:r>
              <a:rPr sz="1000" spc="-15" dirty="0">
                <a:latin typeface="Microsoft Sans Serif"/>
                <a:cs typeface="Microsoft Sans Serif"/>
              </a:rPr>
              <a:t>)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1995328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2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What</a:t>
            </a:r>
            <a:r>
              <a:rPr spc="20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spc="55" dirty="0"/>
              <a:t>NLP?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5844" y="1059831"/>
            <a:ext cx="3977640" cy="11772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Fundamental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Scientific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Goal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i="1" spc="50" dirty="0">
                <a:latin typeface="Trebuchet MS"/>
                <a:cs typeface="Trebuchet MS"/>
              </a:rPr>
              <a:t>Deep </a:t>
            </a:r>
            <a:r>
              <a:rPr sz="950" dirty="0">
                <a:latin typeface="Trebuchet MS"/>
                <a:cs typeface="Trebuchet MS"/>
              </a:rPr>
              <a:t>understanding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of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broad</a:t>
            </a:r>
            <a:r>
              <a:rPr sz="950" i="1" spc="1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language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Engineering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Goal</a:t>
            </a:r>
            <a:endParaRPr sz="1100" dirty="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4"/>
              </a:spcBef>
            </a:pPr>
            <a:r>
              <a:rPr sz="950" dirty="0">
                <a:latin typeface="Trebuchet MS"/>
                <a:cs typeface="Trebuchet MS"/>
              </a:rPr>
              <a:t>Design,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implement,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and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test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systems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that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process</a:t>
            </a:r>
            <a:r>
              <a:rPr sz="950" spc="114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natural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languages</a:t>
            </a:r>
            <a:r>
              <a:rPr sz="950" spc="1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for </a:t>
            </a:r>
            <a:r>
              <a:rPr sz="950" spc="-10" dirty="0">
                <a:latin typeface="Trebuchet MS"/>
                <a:cs typeface="Trebuchet MS"/>
              </a:rPr>
              <a:t>practical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applications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081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522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Dynamic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Programming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94" y="793902"/>
            <a:ext cx="3867150" cy="18935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19981956"/>
      </p:ext>
    </p:extLst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639216"/>
            <a:ext cx="3468624" cy="17007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61338669"/>
      </p:ext>
    </p:extLst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639216"/>
            <a:ext cx="3468624" cy="17007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562" y="2542882"/>
            <a:ext cx="1673352" cy="45262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48762249"/>
      </p:ext>
    </p:extLst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928967"/>
            <a:ext cx="3468624" cy="16428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62678737"/>
      </p:ext>
    </p:extLst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2501"/>
            <a:ext cx="4222124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-20" dirty="0"/>
              <a:t> </a:t>
            </a:r>
            <a:r>
              <a:rPr spc="-15" dirty="0"/>
              <a:t>Alignments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137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079294"/>
            <a:ext cx="3986529" cy="11791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180975" algn="ctr">
              <a:lnSpc>
                <a:spcPct val="100000"/>
              </a:lnSpc>
              <a:spcBef>
                <a:spcPts val="459"/>
              </a:spcBef>
            </a:pPr>
            <a:r>
              <a:rPr sz="950" spc="20" dirty="0">
                <a:latin typeface="Trebuchet MS"/>
                <a:cs typeface="Trebuchet MS"/>
              </a:rPr>
              <a:t>Computing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sufficient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applications</a:t>
            </a:r>
          </a:p>
          <a:p>
            <a:pPr marR="198120" algn="ctr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We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often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need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align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characters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two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strings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each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other</a:t>
            </a:r>
            <a:endParaRPr sz="9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keeping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“backtrace”</a:t>
            </a:r>
            <a:endParaRPr sz="950" dirty="0">
              <a:latin typeface="Trebuchet MS"/>
              <a:cs typeface="Trebuchet MS"/>
            </a:endParaRPr>
          </a:p>
          <a:p>
            <a:pPr marL="38100" marR="685800">
              <a:lnSpc>
                <a:spcPct val="131100"/>
              </a:lnSpc>
              <a:spcBef>
                <a:spcPts val="160"/>
              </a:spcBef>
            </a:pPr>
            <a:r>
              <a:rPr sz="950" spc="35" dirty="0">
                <a:latin typeface="Trebuchet MS"/>
                <a:cs typeface="Trebuchet MS"/>
              </a:rPr>
              <a:t>Every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enter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cell,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remember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came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When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end,</a:t>
            </a:r>
            <a:endParaRPr sz="95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Trace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back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path </a:t>
            </a:r>
            <a:r>
              <a:rPr sz="900" spc="-30" dirty="0">
                <a:latin typeface="Trebuchet MS"/>
                <a:cs typeface="Trebuchet MS"/>
              </a:rPr>
              <a:t>from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upper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right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corner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read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off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alignment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7854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88579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78368"/>
            <a:ext cx="64757" cy="647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72699648"/>
      </p:ext>
    </p:extLst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661530"/>
            <a:ext cx="3468624" cy="17007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611" y="2560916"/>
            <a:ext cx="1487424" cy="4023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7469464"/>
      </p:ext>
    </p:extLst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516" y="661530"/>
            <a:ext cx="3300984" cy="17007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611" y="2560916"/>
            <a:ext cx="1487424" cy="4023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1817033"/>
      </p:ext>
    </p:extLst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210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Backtrace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56" y="947254"/>
            <a:ext cx="4093464" cy="16184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3969312"/>
      </p:ext>
    </p:extLst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610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Adding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Backtrace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63" y="843178"/>
            <a:ext cx="4011929" cy="18173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03848383"/>
      </p:ext>
    </p:extLst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51" y="130175"/>
            <a:ext cx="4278300" cy="3404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</a:t>
            </a:r>
            <a:r>
              <a:rPr spc="30" dirty="0"/>
              <a:t> </a:t>
            </a:r>
            <a:r>
              <a:rPr spc="-15" dirty="0"/>
              <a:t>distance</a:t>
            </a:r>
            <a:r>
              <a:rPr spc="30" dirty="0"/>
              <a:t> </a:t>
            </a:r>
            <a:r>
              <a:rPr spc="-3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363" y="1011440"/>
            <a:ext cx="1836420" cy="13944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01199" y="1022527"/>
            <a:ext cx="1772920" cy="796290"/>
            <a:chOff x="2601199" y="1022527"/>
            <a:chExt cx="1772920" cy="796290"/>
          </a:xfrm>
        </p:grpSpPr>
        <p:sp>
          <p:nvSpPr>
            <p:cNvPr id="5" name="object 5"/>
            <p:cNvSpPr/>
            <p:nvPr/>
          </p:nvSpPr>
          <p:spPr>
            <a:xfrm>
              <a:off x="2601199" y="1022527"/>
              <a:ext cx="1722120" cy="82550"/>
            </a:xfrm>
            <a:custGeom>
              <a:avLst/>
              <a:gdLst/>
              <a:ahLst/>
              <a:cxnLst/>
              <a:rect l="l" t="t" r="r" b="b"/>
              <a:pathLst>
                <a:path w="1722120" h="82550">
                  <a:moveTo>
                    <a:pt x="167082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721624" y="82384"/>
                  </a:lnTo>
                  <a:lnTo>
                    <a:pt x="1721624" y="50800"/>
                  </a:lnTo>
                  <a:lnTo>
                    <a:pt x="1717616" y="31075"/>
                  </a:lnTo>
                  <a:lnTo>
                    <a:pt x="1706702" y="14922"/>
                  </a:lnTo>
                  <a:lnTo>
                    <a:pt x="1690549" y="4008"/>
                  </a:lnTo>
                  <a:lnTo>
                    <a:pt x="1670824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2001" y="1717192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801" y="1704492"/>
              <a:ext cx="167079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2826" y="1073086"/>
              <a:ext cx="50774" cy="6441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01199" y="1066939"/>
              <a:ext cx="1722120" cy="701675"/>
            </a:xfrm>
            <a:custGeom>
              <a:avLst/>
              <a:gdLst/>
              <a:ahLst/>
              <a:cxnLst/>
              <a:rect l="l" t="t" r="r" b="b"/>
              <a:pathLst>
                <a:path w="1722120" h="701675">
                  <a:moveTo>
                    <a:pt x="1721624" y="0"/>
                  </a:moveTo>
                  <a:lnTo>
                    <a:pt x="0" y="0"/>
                  </a:lnTo>
                  <a:lnTo>
                    <a:pt x="0" y="650252"/>
                  </a:lnTo>
                  <a:lnTo>
                    <a:pt x="4008" y="669977"/>
                  </a:lnTo>
                  <a:lnTo>
                    <a:pt x="14922" y="686130"/>
                  </a:lnTo>
                  <a:lnTo>
                    <a:pt x="31075" y="697044"/>
                  </a:lnTo>
                  <a:lnTo>
                    <a:pt x="50800" y="701052"/>
                  </a:lnTo>
                  <a:lnTo>
                    <a:pt x="1670824" y="701052"/>
                  </a:lnTo>
                  <a:lnTo>
                    <a:pt x="1690549" y="697044"/>
                  </a:lnTo>
                  <a:lnTo>
                    <a:pt x="1706702" y="686130"/>
                  </a:lnTo>
                  <a:lnTo>
                    <a:pt x="1717616" y="669977"/>
                  </a:lnTo>
                  <a:lnTo>
                    <a:pt x="1721624" y="650252"/>
                  </a:lnTo>
                  <a:lnTo>
                    <a:pt x="1721624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2822" y="1111173"/>
              <a:ext cx="0" cy="625475"/>
            </a:xfrm>
            <a:custGeom>
              <a:avLst/>
              <a:gdLst/>
              <a:ahLst/>
              <a:cxnLst/>
              <a:rect l="l" t="t" r="r" b="b"/>
              <a:pathLst>
                <a:path h="625475">
                  <a:moveTo>
                    <a:pt x="0" y="6250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2822" y="10984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2822" y="10857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2822" y="10730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601199" y="1919922"/>
            <a:ext cx="1772920" cy="626110"/>
            <a:chOff x="2601199" y="1919922"/>
            <a:chExt cx="1772920" cy="626110"/>
          </a:xfrm>
        </p:grpSpPr>
        <p:sp>
          <p:nvSpPr>
            <p:cNvPr id="15" name="object 15"/>
            <p:cNvSpPr/>
            <p:nvPr/>
          </p:nvSpPr>
          <p:spPr>
            <a:xfrm>
              <a:off x="2601199" y="1919922"/>
              <a:ext cx="1722120" cy="82550"/>
            </a:xfrm>
            <a:custGeom>
              <a:avLst/>
              <a:gdLst/>
              <a:ahLst/>
              <a:cxnLst/>
              <a:rect l="l" t="t" r="r" b="b"/>
              <a:pathLst>
                <a:path w="1722120" h="82550">
                  <a:moveTo>
                    <a:pt x="167082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721624" y="82384"/>
                  </a:lnTo>
                  <a:lnTo>
                    <a:pt x="1721624" y="50800"/>
                  </a:lnTo>
                  <a:lnTo>
                    <a:pt x="1717616" y="31075"/>
                  </a:lnTo>
                  <a:lnTo>
                    <a:pt x="1706702" y="14922"/>
                  </a:lnTo>
                  <a:lnTo>
                    <a:pt x="1690549" y="4008"/>
                  </a:lnTo>
                  <a:lnTo>
                    <a:pt x="167082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2001" y="2444013"/>
              <a:ext cx="101600" cy="101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801" y="2431313"/>
              <a:ext cx="1670799" cy="114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2826" y="1970481"/>
              <a:ext cx="50774" cy="4735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01199" y="1964347"/>
              <a:ext cx="1722120" cy="530860"/>
            </a:xfrm>
            <a:custGeom>
              <a:avLst/>
              <a:gdLst/>
              <a:ahLst/>
              <a:cxnLst/>
              <a:rect l="l" t="t" r="r" b="b"/>
              <a:pathLst>
                <a:path w="1722120" h="530860">
                  <a:moveTo>
                    <a:pt x="1721624" y="0"/>
                  </a:moveTo>
                  <a:lnTo>
                    <a:pt x="0" y="0"/>
                  </a:lnTo>
                  <a:lnTo>
                    <a:pt x="0" y="479666"/>
                  </a:lnTo>
                  <a:lnTo>
                    <a:pt x="4008" y="499390"/>
                  </a:lnTo>
                  <a:lnTo>
                    <a:pt x="14922" y="515543"/>
                  </a:lnTo>
                  <a:lnTo>
                    <a:pt x="31075" y="526457"/>
                  </a:lnTo>
                  <a:lnTo>
                    <a:pt x="50800" y="530466"/>
                  </a:lnTo>
                  <a:lnTo>
                    <a:pt x="1670824" y="530466"/>
                  </a:lnTo>
                  <a:lnTo>
                    <a:pt x="1690549" y="526457"/>
                  </a:lnTo>
                  <a:lnTo>
                    <a:pt x="1706702" y="515543"/>
                  </a:lnTo>
                  <a:lnTo>
                    <a:pt x="1717616" y="499390"/>
                  </a:lnTo>
                  <a:lnTo>
                    <a:pt x="1721624" y="479666"/>
                  </a:lnTo>
                  <a:lnTo>
                    <a:pt x="172162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2822" y="2008581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60">
                  <a:moveTo>
                    <a:pt x="0" y="4544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2822" y="19958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2822" y="19831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2822" y="19704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39301" y="1021265"/>
            <a:ext cx="1598930" cy="143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5" dirty="0">
                <a:latin typeface="Trebuchet MS"/>
                <a:cs typeface="Trebuchet MS"/>
              </a:rPr>
              <a:t>Every </a:t>
            </a:r>
            <a:r>
              <a:rPr sz="950" spc="20" dirty="0">
                <a:latin typeface="Trebuchet MS"/>
                <a:cs typeface="Trebuchet MS"/>
              </a:rPr>
              <a:t>non-decreasing </a:t>
            </a:r>
            <a:r>
              <a:rPr sz="950" spc="-5" dirty="0">
                <a:latin typeface="Trebuchet MS"/>
                <a:cs typeface="Trebuchet MS"/>
              </a:rPr>
              <a:t>path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5" dirty="0">
                <a:latin typeface="Trebuchet MS"/>
                <a:cs typeface="Trebuchet MS"/>
              </a:rPr>
              <a:t>(0,0)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25" dirty="0">
                <a:latin typeface="Trebuchet MS"/>
                <a:cs typeface="Trebuchet MS"/>
              </a:rPr>
              <a:t>(M,N) 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corresponds</a:t>
            </a:r>
            <a:r>
              <a:rPr sz="950" spc="-35" dirty="0">
                <a:latin typeface="Trebuchet MS"/>
                <a:cs typeface="Trebuchet MS"/>
              </a:rPr>
              <a:t> to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alignment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sequences.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288925">
              <a:lnSpc>
                <a:spcPct val="118900"/>
              </a:lnSpc>
            </a:pP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optimal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alignment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composed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15" dirty="0">
                <a:latin typeface="Trebuchet MS"/>
                <a:cs typeface="Trebuchet MS"/>
              </a:rPr>
              <a:t>optimal 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sub-alignments.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3341103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248" y="130175"/>
            <a:ext cx="402717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Goals</a:t>
            </a:r>
            <a:r>
              <a:rPr sz="1400" i="1" spc="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can</a:t>
            </a:r>
            <a:r>
              <a:rPr sz="1400" i="1" spc="1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be</a:t>
            </a:r>
            <a:r>
              <a:rPr sz="1400" i="1" spc="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very</a:t>
            </a:r>
            <a:r>
              <a:rPr sz="1400" i="1" spc="1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ambitious:</a:t>
            </a:r>
            <a:r>
              <a:rPr sz="1400" i="1" spc="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50" dirty="0">
                <a:solidFill>
                  <a:schemeClr val="tx1"/>
                </a:solidFill>
                <a:latin typeface="Cambria"/>
                <a:cs typeface="Cambria"/>
              </a:rPr>
              <a:t>Good</a:t>
            </a:r>
            <a:r>
              <a:rPr sz="1400" i="1" spc="1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chemeClr val="tx1"/>
                </a:solidFill>
                <a:latin typeface="Cambria"/>
                <a:cs typeface="Cambria"/>
              </a:rPr>
              <a:t>quality</a:t>
            </a:r>
            <a:r>
              <a:rPr sz="1400" i="1" spc="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chemeClr val="tx1"/>
                </a:solidFill>
                <a:latin typeface="Cambria"/>
                <a:cs typeface="Cambria"/>
              </a:rPr>
              <a:t>translation</a:t>
            </a:r>
            <a:endParaRPr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28" y="929919"/>
            <a:ext cx="4327290" cy="159575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/>
              <a:t>3 </a:t>
            </a:r>
            <a:r>
              <a:rPr spc="-120" dirty="0"/>
              <a:t>/</a:t>
            </a:r>
            <a:r>
              <a:rPr spc="15" dirty="0"/>
              <a:t> </a:t>
            </a:r>
            <a:r>
              <a:rPr spc="-25" dirty="0"/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60813" y="3339672"/>
            <a:ext cx="6496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</a:rPr>
              <a:t>Module 1: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446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Result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Backtrace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265" y="1197635"/>
            <a:ext cx="2569210" cy="92900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97037744"/>
      </p:ext>
    </p:extLst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962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erformance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5844" y="902992"/>
            <a:ext cx="402590" cy="43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sz="1100" spc="-50" dirty="0">
                <a:solidFill>
                  <a:srgbClr val="3333B2"/>
                </a:solidFill>
              </a:rPr>
              <a:t>Time </a:t>
            </a:r>
            <a:r>
              <a:rPr sz="1100" spc="-45" dirty="0">
                <a:solidFill>
                  <a:srgbClr val="3333B2"/>
                </a:solidFill>
              </a:rPr>
              <a:t> </a:t>
            </a:r>
            <a:r>
              <a:rPr sz="1100" spc="100" dirty="0">
                <a:solidFill>
                  <a:srgbClr val="000000"/>
                </a:solidFill>
              </a:rPr>
              <a:t>O</a:t>
            </a:r>
            <a:r>
              <a:rPr sz="1100" i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(</a:t>
            </a:r>
            <a:r>
              <a:rPr sz="1100" spc="-70" dirty="0">
                <a:solidFill>
                  <a:srgbClr val="000000"/>
                </a:solidFill>
              </a:rPr>
              <a:t>nm</a:t>
            </a:r>
            <a:r>
              <a:rPr sz="1100" i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5844" y="1461780"/>
            <a:ext cx="582295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785">
              <a:lnSpc>
                <a:spcPct val="127899"/>
              </a:lnSpc>
              <a:spcBef>
                <a:spcPts val="10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Space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00" dirty="0">
                <a:latin typeface="Cambria"/>
                <a:cs typeface="Cambria"/>
              </a:rPr>
              <a:t>O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70" dirty="0">
                <a:latin typeface="Cambria"/>
                <a:cs typeface="Cambria"/>
              </a:rPr>
              <a:t>nm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224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Ba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kt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ace  </a:t>
            </a:r>
            <a:r>
              <a:rPr sz="1100" i="1" spc="100" dirty="0">
                <a:latin typeface="Cambria"/>
                <a:cs typeface="Cambria"/>
              </a:rPr>
              <a:t>O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+</a:t>
            </a:r>
            <a:r>
              <a:rPr sz="1100" spc="-140" dirty="0">
                <a:latin typeface="Microsoft Sans Serif"/>
                <a:cs typeface="Microsoft Sans Serif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52819517"/>
      </p:ext>
    </p:extLst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93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8347"/>
            <a:ext cx="4483735" cy="382270"/>
            <a:chOff x="87743" y="948347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915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621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4493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8347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593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4910" y="952715"/>
            <a:ext cx="3038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Weighted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Distance,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variations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57774235"/>
      </p:ext>
    </p:extLst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739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Weighted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1352020"/>
            <a:ext cx="2725420" cy="4470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Why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add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weights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computation?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70" dirty="0">
                <a:latin typeface="Trebuchet MS"/>
                <a:cs typeface="Trebuchet MS"/>
              </a:rPr>
              <a:t>Some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letters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mistyped.</a:t>
            </a:r>
            <a:endParaRPr sz="9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1971975"/>
      </p:ext>
    </p:extLst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38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Confusion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Matrix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Errors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23" y="618693"/>
            <a:ext cx="3909974" cy="23701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46307735"/>
      </p:ext>
    </p:extLst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2871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Keyboard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Design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68" y="981506"/>
            <a:ext cx="3831335" cy="1478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3770991"/>
      </p:ext>
    </p:extLst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483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Weighted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74" y="627646"/>
            <a:ext cx="4072890" cy="22555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54291165"/>
      </p:ext>
    </p:extLst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333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How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modify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transpose?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598015"/>
            <a:ext cx="1742439" cy="661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Transpose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sz="1100" i="1" spc="-50" dirty="0">
                <a:latin typeface="Cambria"/>
                <a:cs typeface="Cambria"/>
              </a:rPr>
              <a:t>t</a:t>
            </a:r>
            <a:r>
              <a:rPr sz="1100" i="1" spc="-75" dirty="0">
                <a:latin typeface="Cambria"/>
                <a:cs typeface="Cambria"/>
              </a:rPr>
              <a:t>r</a:t>
            </a:r>
            <a:r>
              <a:rPr sz="1100" i="1" spc="-20" dirty="0">
                <a:latin typeface="Cambria"/>
                <a:cs typeface="Cambria"/>
              </a:rPr>
              <a:t>anspose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sz="950" spc="40" dirty="0">
                <a:latin typeface="Trebuchet MS"/>
                <a:cs typeface="Trebuchet MS"/>
              </a:rPr>
              <a:t>Also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metathesis</a:t>
            </a:r>
            <a:endParaRPr sz="9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7409773"/>
      </p:ext>
    </p:extLst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-68"/>
            <a:ext cx="4260084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0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-15" dirty="0"/>
              <a:t>modify</a:t>
            </a:r>
            <a:r>
              <a:rPr spc="45" dirty="0"/>
              <a:t> </a:t>
            </a:r>
            <a:r>
              <a:rPr spc="-40" dirty="0"/>
              <a:t>the</a:t>
            </a:r>
            <a:r>
              <a:rPr spc="45" dirty="0"/>
              <a:t> </a:t>
            </a:r>
            <a:r>
              <a:rPr spc="-25" dirty="0"/>
              <a:t>algorithm</a:t>
            </a:r>
            <a:r>
              <a:rPr spc="45" dirty="0"/>
              <a:t> </a:t>
            </a:r>
            <a:r>
              <a:rPr spc="-40" dirty="0"/>
              <a:t>with</a:t>
            </a:r>
            <a:r>
              <a:rPr spc="45" dirty="0"/>
              <a:t> </a:t>
            </a:r>
            <a:r>
              <a:rPr dirty="0"/>
              <a:t>transpose?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21346" y="1897888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1346" y="1981009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1346" y="2022576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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1346" y="2521343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5946" y="2604465"/>
            <a:ext cx="199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20" dirty="0">
                <a:latin typeface="Lucida Sans Unicode"/>
                <a:cs typeface="Lucida Sans Unicode"/>
              </a:rPr>
              <a:t></a:t>
            </a:r>
            <a:r>
              <a:rPr sz="1650" spc="-930" baseline="-17676" dirty="0">
                <a:latin typeface="Lucida Sans Unicode"/>
                <a:cs typeface="Lucida Sans Unicode"/>
              </a:rPr>
              <a:t></a:t>
            </a:r>
            <a:endParaRPr sz="1650" baseline="-17676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744" y="598015"/>
            <a:ext cx="2951480" cy="12649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Transpose</a:t>
            </a:r>
            <a:endParaRPr sz="1100" dirty="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370"/>
              </a:spcBef>
            </a:pPr>
            <a:r>
              <a:rPr sz="1100" i="1" spc="-50" dirty="0">
                <a:latin typeface="Cambria"/>
                <a:cs typeface="Cambria"/>
              </a:rPr>
              <a:t>t</a:t>
            </a:r>
            <a:r>
              <a:rPr sz="1100" i="1" spc="-75" dirty="0">
                <a:latin typeface="Cambria"/>
                <a:cs typeface="Cambria"/>
              </a:rPr>
              <a:t>r</a:t>
            </a:r>
            <a:r>
              <a:rPr sz="1100" i="1" spc="-20" dirty="0">
                <a:latin typeface="Cambria"/>
                <a:cs typeface="Cambria"/>
              </a:rPr>
              <a:t>anspose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 dirty="0">
              <a:latin typeface="Lucida Sans Unicode"/>
              <a:cs typeface="Lucida Sans Unicode"/>
            </a:endParaRPr>
          </a:p>
          <a:p>
            <a:pPr marL="327660">
              <a:lnSpc>
                <a:spcPct val="100000"/>
              </a:lnSpc>
              <a:spcBef>
                <a:spcPts val="480"/>
              </a:spcBef>
            </a:pPr>
            <a:r>
              <a:rPr sz="950" spc="40" dirty="0">
                <a:latin typeface="Trebuchet MS"/>
                <a:cs typeface="Trebuchet MS"/>
              </a:rPr>
              <a:t>Also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metathesis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Modification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programmic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algorithm</a:t>
            </a:r>
            <a:endParaRPr sz="1100" dirty="0">
              <a:latin typeface="Cambria"/>
              <a:cs typeface="Cambria"/>
            </a:endParaRPr>
          </a:p>
          <a:p>
            <a:pPr marL="1045844">
              <a:lnSpc>
                <a:spcPct val="100000"/>
              </a:lnSpc>
              <a:spcBef>
                <a:spcPts val="810"/>
              </a:spcBef>
              <a:tabLst>
                <a:tab pos="2278380" algn="l"/>
              </a:tabLst>
            </a:pPr>
            <a:r>
              <a:rPr sz="1650" spc="-547" baseline="-25252" dirty="0">
                <a:latin typeface="Lucida Sans Unicode"/>
                <a:cs typeface="Lucida Sans Unicode"/>
              </a:rPr>
              <a:t></a:t>
            </a:r>
            <a:r>
              <a:rPr sz="1650" spc="-547" baseline="58080" dirty="0">
                <a:latin typeface="Lucida Sans Unicode"/>
                <a:cs typeface="Lucida Sans Unicode"/>
              </a:rPr>
              <a:t></a:t>
            </a:r>
            <a:r>
              <a:rPr sz="1650" spc="-547" baseline="10101" dirty="0">
                <a:latin typeface="Lucida Sans Unicode"/>
                <a:cs typeface="Lucida Sans Unicode"/>
              </a:rPr>
              <a:t></a:t>
            </a:r>
            <a:r>
              <a:rPr sz="1100" i="1" spc="-365" dirty="0">
                <a:latin typeface="Cambria"/>
                <a:cs typeface="Cambria"/>
              </a:rPr>
              <a:t>D</a:t>
            </a:r>
            <a:r>
              <a:rPr sz="1100" spc="-365" dirty="0">
                <a:latin typeface="Lucida Sans Unicode"/>
                <a:cs typeface="Lucida Sans Unicode"/>
              </a:rPr>
              <a:t>(</a:t>
            </a:r>
            <a:r>
              <a:rPr sz="1100" i="1" spc="-36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1</a:t>
            </a:r>
            <a:r>
              <a:rPr sz="1100" i="1" spc="-5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35" dirty="0">
                <a:latin typeface="Cambria"/>
                <a:cs typeface="Cambria"/>
              </a:rPr>
              <a:t>j</a:t>
            </a:r>
            <a:r>
              <a:rPr sz="1100" spc="35" dirty="0">
                <a:latin typeface="Lucida Sans Unicode"/>
                <a:cs typeface="Lucida Sans Unicode"/>
              </a:rPr>
              <a:t>)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	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deletion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44371" y="1877568"/>
            <a:ext cx="1735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2045" algn="l"/>
              </a:tabLst>
            </a:pPr>
            <a:r>
              <a:rPr sz="1100" i="1" spc="10" dirty="0">
                <a:latin typeface="Cambria"/>
                <a:cs typeface="Cambria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Cambria"/>
                <a:cs typeface="Cambria"/>
              </a:rPr>
              <a:t>i</a:t>
            </a:r>
            <a:r>
              <a:rPr sz="1100" i="1" spc="10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1</a:t>
            </a:r>
            <a:r>
              <a:rPr sz="1100" spc="30" dirty="0">
                <a:latin typeface="Lucida Sans Unicode"/>
                <a:cs typeface="Lucida Sans Unicode"/>
              </a:rPr>
              <a:t>)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	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insertion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655" y="2181898"/>
            <a:ext cx="1755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4869" algn="l"/>
              </a:tabLst>
            </a:pP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45" dirty="0">
                <a:latin typeface="Lucida Sans Unicode"/>
                <a:cs typeface="Lucida Sans Unicode"/>
              </a:rPr>
              <a:t>][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min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15" dirty="0">
                <a:latin typeface="Lucida Sans Unicode"/>
                <a:cs typeface="Lucida Sans Unicode"/>
              </a:rPr>
              <a:t>)+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53970" y="1944916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20" dirty="0">
                <a:latin typeface="Lucida Sans Unicode"/>
                <a:cs typeface="Lucida Sans Unicode"/>
              </a:rPr>
              <a:t>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65501" y="2085314"/>
            <a:ext cx="1708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71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if</a:t>
            </a:r>
            <a:r>
              <a:rPr sz="1100" i="1" spc="-70" dirty="0">
                <a:latin typeface="Cambria"/>
                <a:cs typeface="Cambri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-10" dirty="0">
                <a:latin typeface="Lucida Sans Unicode"/>
                <a:cs typeface="Lucida Sans Unicode"/>
              </a:rPr>
              <a:t>[</a:t>
            </a:r>
            <a:r>
              <a:rPr sz="1100" i="1" spc="-10" dirty="0">
                <a:latin typeface="Cambria"/>
                <a:cs typeface="Cambria"/>
              </a:rPr>
              <a:t>i</a:t>
            </a:r>
            <a:r>
              <a:rPr sz="1100" spc="-10" dirty="0">
                <a:latin typeface="Lucida Sans Unicode"/>
                <a:cs typeface="Lucida Sans Unicode"/>
              </a:rPr>
              <a:t>]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/=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y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45" dirty="0">
                <a:latin typeface="Cambria"/>
                <a:cs typeface="Cambria"/>
              </a:rPr>
              <a:t>j</a:t>
            </a:r>
            <a:r>
              <a:rPr sz="1100" spc="-45" dirty="0">
                <a:latin typeface="Lucida Sans Unicode"/>
                <a:cs typeface="Lucida Sans Unicode"/>
              </a:rPr>
              <a:t>])(</a:t>
            </a:r>
            <a:r>
              <a:rPr sz="1100" i="1" spc="-45" dirty="0">
                <a:latin typeface="Cambria"/>
                <a:cs typeface="Cambria"/>
              </a:rPr>
              <a:t>substitution</a:t>
            </a:r>
            <a:r>
              <a:rPr sz="1100" spc="-4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65501" y="2291803"/>
            <a:ext cx="758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630" dirty="0">
                <a:latin typeface="Times New Roman"/>
                <a:cs typeface="Times New Roman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otherwise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44371" y="2499550"/>
            <a:ext cx="10109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53970" y="2499550"/>
            <a:ext cx="18472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53970" y="2706039"/>
            <a:ext cx="862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50" dirty="0">
                <a:latin typeface="Cambria"/>
                <a:cs typeface="Cambria"/>
              </a:rPr>
              <a:t>t</a:t>
            </a:r>
            <a:r>
              <a:rPr sz="1100" i="1" spc="-75" dirty="0">
                <a:latin typeface="Cambria"/>
                <a:cs typeface="Cambria"/>
              </a:rPr>
              <a:t>r</a:t>
            </a:r>
            <a:r>
              <a:rPr sz="1100" i="1" spc="-25" dirty="0">
                <a:latin typeface="Cambria"/>
                <a:cs typeface="Cambria"/>
              </a:rPr>
              <a:t>ansposition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14488106"/>
      </p:ext>
    </p:extLst>
  </p:cSld>
  <p:clrMapOvr>
    <a:masterClrMapping/>
  </p:clrMapOvr>
  <p:transition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-30895"/>
            <a:ext cx="4458839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50" dirty="0"/>
              <a:t> </a:t>
            </a:r>
            <a:r>
              <a:rPr spc="-30" dirty="0"/>
              <a:t>find</a:t>
            </a:r>
            <a:r>
              <a:rPr spc="50" dirty="0"/>
              <a:t> </a:t>
            </a:r>
            <a:r>
              <a:rPr spc="-10" dirty="0"/>
              <a:t>dictionary</a:t>
            </a:r>
            <a:r>
              <a:rPr spc="50" dirty="0"/>
              <a:t> </a:t>
            </a:r>
            <a:r>
              <a:rPr spc="-15" dirty="0"/>
              <a:t>entries</a:t>
            </a:r>
            <a:r>
              <a:rPr spc="50" dirty="0"/>
              <a:t> </a:t>
            </a:r>
            <a:r>
              <a:rPr spc="-40" dirty="0"/>
              <a:t>with</a:t>
            </a:r>
            <a:r>
              <a:rPr spc="50" dirty="0"/>
              <a:t> </a:t>
            </a:r>
            <a:r>
              <a:rPr spc="-15" dirty="0"/>
              <a:t>smallest</a:t>
            </a:r>
            <a:r>
              <a:rPr spc="50" dirty="0"/>
              <a:t> </a:t>
            </a:r>
            <a:r>
              <a:rPr spc="-25" dirty="0"/>
              <a:t>edit</a:t>
            </a:r>
            <a:r>
              <a:rPr spc="50" dirty="0"/>
              <a:t> </a:t>
            </a:r>
            <a:r>
              <a:rPr spc="5" dirty="0"/>
              <a:t>distance?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5844" y="544069"/>
            <a:ext cx="3913504" cy="9315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Naïve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Method</a:t>
            </a:r>
            <a:endParaRPr sz="1100" dirty="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5"/>
              </a:spcBef>
            </a:pPr>
            <a:r>
              <a:rPr sz="950" spc="20" dirty="0">
                <a:latin typeface="Trebuchet MS"/>
                <a:cs typeface="Trebuchet MS"/>
              </a:rPr>
              <a:t>Compute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ditance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query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term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dictionary </a:t>
            </a:r>
            <a:r>
              <a:rPr sz="950" spc="-20" dirty="0">
                <a:latin typeface="Trebuchet MS"/>
                <a:cs typeface="Trebuchet MS"/>
              </a:rPr>
              <a:t>term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95" dirty="0">
                <a:latin typeface="Trebuchet MS"/>
                <a:cs typeface="Trebuchet MS"/>
              </a:rPr>
              <a:t>–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exhaustive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search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made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efficient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over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trie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structure</a:t>
            </a:r>
            <a:endParaRPr sz="1100" dirty="0">
              <a:latin typeface="Cambria"/>
              <a:cs typeface="Cambr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995" y="1767357"/>
            <a:ext cx="1270000" cy="1190625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17069354"/>
      </p:ext>
    </p:extLst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974</TotalTime>
  <Words>6184</Words>
  <Application>Microsoft Office PowerPoint</Application>
  <PresentationFormat>Custom</PresentationFormat>
  <Paragraphs>1004</Paragraphs>
  <Slides>146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47" baseType="lpstr">
      <vt:lpstr>Concourse</vt:lpstr>
      <vt:lpstr>Introduction to NLP</vt:lpstr>
      <vt:lpstr>Books and Materials</vt:lpstr>
      <vt:lpstr>Course Contents: Unit 1-3</vt:lpstr>
      <vt:lpstr>Course Contents: Unit 4-5</vt:lpstr>
      <vt:lpstr>Why study NLP?</vt:lpstr>
      <vt:lpstr>Why study NLP?</vt:lpstr>
      <vt:lpstr>Why study NLP?</vt:lpstr>
      <vt:lpstr>What is NLP?</vt:lpstr>
      <vt:lpstr>PowerPoint Presentation</vt:lpstr>
      <vt:lpstr>PowerPoint Presentation</vt:lpstr>
      <vt:lpstr>Well, even humans have made blunders</vt:lpstr>
      <vt:lpstr>Well, even humans have made blunders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Goals can be Practical: Domain-specific Chatbots</vt:lpstr>
      <vt:lpstr>PowerPoint Presentation</vt:lpstr>
      <vt:lpstr>PowerPoint Presentation</vt:lpstr>
      <vt:lpstr>Other Goals</vt:lpstr>
      <vt:lpstr>PowerPoint Presentation</vt:lpstr>
      <vt:lpstr>Why is NLP hard?</vt:lpstr>
      <vt:lpstr>Why is NLP hard?</vt:lpstr>
      <vt:lpstr>But that’s the fun part of it</vt:lpstr>
      <vt:lpstr>Ambiguities</vt:lpstr>
      <vt:lpstr>Ambiguity is pervasive</vt:lpstr>
      <vt:lpstr>Ambiguity is pervasive</vt:lpstr>
      <vt:lpstr>Ambiguity is pervasive</vt:lpstr>
      <vt:lpstr>Ambiguity is Explosive</vt:lpstr>
      <vt:lpstr>Why is Language Ambiguous?</vt:lpstr>
      <vt:lpstr>Natural Languages vs. Computer Languages</vt:lpstr>
      <vt:lpstr>PowerPoint Presentation</vt:lpstr>
      <vt:lpstr>Why else is NLP hard?</vt:lpstr>
      <vt:lpstr>Why else is NLP hard?</vt:lpstr>
      <vt:lpstr>Why is NLP hard?</vt:lpstr>
      <vt:lpstr>Why is NLP hard?</vt:lpstr>
      <vt:lpstr>What we do in NLP?</vt:lpstr>
      <vt:lpstr>PowerPoint Presentation</vt:lpstr>
      <vt:lpstr>Text processing: tokenization</vt:lpstr>
      <vt:lpstr>Sentence Segmentation</vt:lpstr>
      <vt:lpstr>Sentence Segmentation: Decision Tree Example</vt:lpstr>
      <vt:lpstr>Implementing Decision Trees</vt:lpstr>
      <vt:lpstr>Other Classifiers</vt:lpstr>
      <vt:lpstr>Word Tokenization</vt:lpstr>
      <vt:lpstr>NLTK Toolkit (Python) Stanford CoreNLP (Java) Unix Commands</vt:lpstr>
      <vt:lpstr>Word Tokenization</vt:lpstr>
      <vt:lpstr>Handling Hyphenation</vt:lpstr>
      <vt:lpstr>Language Specific Issues: French and German</vt:lpstr>
      <vt:lpstr>PowerPoint Presentation</vt:lpstr>
      <vt:lpstr>Language Specific Issues: Chinese and Japanese</vt:lpstr>
      <vt:lpstr>Language Specific Issues: Sanskrit</vt:lpstr>
      <vt:lpstr>Language Specific Issues: Sanskrit</vt:lpstr>
      <vt:lpstr>PowerPoint Presentation</vt:lpstr>
      <vt:lpstr>Longest Words</vt:lpstr>
      <vt:lpstr>Word Tokenization in Chinese or Sanskrit</vt:lpstr>
      <vt:lpstr>Word Tokenization in Chinese or Sanskrit</vt:lpstr>
      <vt:lpstr>Text Segmentation for Sanskrit</vt:lpstr>
      <vt:lpstr>PowerPoint Presentation</vt:lpstr>
      <vt:lpstr>Normalization</vt:lpstr>
      <vt:lpstr>Case Folding</vt:lpstr>
      <vt:lpstr>Lemmatization</vt:lpstr>
      <vt:lpstr>Morphology</vt:lpstr>
      <vt:lpstr>Stemming</vt:lpstr>
      <vt:lpstr>Porter’s algorithm</vt:lpstr>
      <vt:lpstr>Porter’s algorithm</vt:lpstr>
      <vt:lpstr>Porter’s algorithm</vt:lpstr>
      <vt:lpstr>Porter’s algorithm</vt:lpstr>
      <vt:lpstr>Porter’s algorithm</vt:lpstr>
      <vt:lpstr>PowerPoint Presentation</vt:lpstr>
      <vt:lpstr>Spelling Correction</vt:lpstr>
      <vt:lpstr>Edit Distance</vt:lpstr>
      <vt:lpstr>PowerPoint Presentation</vt:lpstr>
      <vt:lpstr>PowerPoint Presentation</vt:lpstr>
      <vt:lpstr>Minimum Edit Distance</vt:lpstr>
      <vt:lpstr>Minimum Edit Distance</vt:lpstr>
      <vt:lpstr>How to find the Minimum Edit Distance?</vt:lpstr>
      <vt:lpstr>Defining Minimum Edit Distance Matrix</vt:lpstr>
      <vt:lpstr>Computing Minimum Edit Distance</vt:lpstr>
      <vt:lpstr>PowerPoint Presentation</vt:lpstr>
      <vt:lpstr>PowerPoint Presentation</vt:lpstr>
      <vt:lpstr>PowerPoint Presentation</vt:lpstr>
      <vt:lpstr>PowerPoint Presentation</vt:lpstr>
      <vt:lpstr>Computing Alignments</vt:lpstr>
      <vt:lpstr>PowerPoint Presentation</vt:lpstr>
      <vt:lpstr>PowerPoint Presentation</vt:lpstr>
      <vt:lpstr>PowerPoint Presentation</vt:lpstr>
      <vt:lpstr>PowerPoint Presentation</vt:lpstr>
      <vt:lpstr>The distance matrix</vt:lpstr>
      <vt:lpstr>PowerPoint Presentation</vt:lpstr>
      <vt:lpstr>Time  O(nm)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modify the algorithm with transpose?</vt:lpstr>
      <vt:lpstr>How to find dictionary entries with smallest edit distance?</vt:lpstr>
      <vt:lpstr>How to find dictionary entries with smallest edit distance?</vt:lpstr>
      <vt:lpstr>How to find dictionary entries with smallest edit distance?</vt:lpstr>
      <vt:lpstr>Spelling Correction</vt:lpstr>
      <vt:lpstr>Non-word spelling errors</vt:lpstr>
      <vt:lpstr>Real word spelling errors</vt:lpstr>
      <vt:lpstr>PowerPoint Presentation</vt:lpstr>
      <vt:lpstr>Noisy Channel</vt:lpstr>
      <vt:lpstr>Non-word spelling error: acress</vt:lpstr>
      <vt:lpstr>Non-word spelling error: acress</vt:lpstr>
      <vt:lpstr>PowerPoint Presentation</vt:lpstr>
      <vt:lpstr>Candidate generation</vt:lpstr>
      <vt:lpstr>Computing error probability: confusion matrix</vt:lpstr>
      <vt:lpstr>PowerPoint Presentation</vt:lpstr>
      <vt:lpstr>PowerPoint Presentation</vt:lpstr>
      <vt:lpstr>PowerPoint Presentation</vt:lpstr>
      <vt:lpstr>Using a bigram language model</vt:lpstr>
      <vt:lpstr>Real-word spelling errors</vt:lpstr>
      <vt:lpstr>Noisy channel for real-word spell correction</vt:lpstr>
      <vt:lpstr>PowerPoint Presentation</vt:lpstr>
      <vt:lpstr>N-Gram Models</vt:lpstr>
      <vt:lpstr>Context Sensitive Spelling Correction</vt:lpstr>
      <vt:lpstr>Probabilistic Language Models: Applications</vt:lpstr>
      <vt:lpstr>Probabilistic Language Modeling</vt:lpstr>
      <vt:lpstr>The Chain Rule</vt:lpstr>
      <vt:lpstr>Probability of words in sentences</vt:lpstr>
      <vt:lpstr>Estimating These Probability Values</vt:lpstr>
      <vt:lpstr>N-Gram Models</vt:lpstr>
      <vt:lpstr>N-Gram Models</vt:lpstr>
      <vt:lpstr>Estimating N-grams probabilities</vt:lpstr>
      <vt:lpstr>An Example</vt:lpstr>
      <vt:lpstr>An Example</vt:lpstr>
      <vt:lpstr>An Example</vt:lpstr>
      <vt:lpstr>PowerPoint Presentation</vt:lpstr>
      <vt:lpstr>PowerPoint Presentation</vt:lpstr>
      <vt:lpstr>PowerPoint Presentation</vt:lpstr>
      <vt:lpstr>Evaluating Language Model</vt:lpstr>
      <vt:lpstr>Extrinsic evaluation of N-grams models</vt:lpstr>
      <vt:lpstr>Intrinsic evaluation: Perplexity</vt:lpstr>
      <vt:lpstr>Perplexity</vt:lpstr>
      <vt:lpstr>Example: A Simple Scenario</vt:lpstr>
      <vt:lpstr>Lower perplexity = better model</vt:lpstr>
      <vt:lpstr>PowerPoint Presentation</vt:lpstr>
      <vt:lpstr>PowerPoint Presentation</vt:lpstr>
      <vt:lpstr>Laplace Smoothing (Add-one estimation)</vt:lpstr>
      <vt:lpstr>PowerPoint Presentation</vt:lpstr>
      <vt:lpstr>PowerPoint Presentation</vt:lpstr>
      <vt:lpstr>More general formulations: Add-k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Sujit</cp:lastModifiedBy>
  <cp:revision>50</cp:revision>
  <dcterms:created xsi:type="dcterms:W3CDTF">2023-08-03T05:16:22Z</dcterms:created>
  <dcterms:modified xsi:type="dcterms:W3CDTF">2023-09-03T18:22:23Z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2016-12-30T00:00:00Z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2023-08-03T00:00:00Z</vt:filetime>
  </property>
  <property fmtid="{D5CDD505-2E9C-101B-9397-08002B2CF9AE}" pid="5" name="PTEX.Fullbanner">
    <vt:lpwstr>This is pdfTeX, Version 3.14159265-2.6-1.40.17 (TeX Live 2016/MacPorts 2016_1) kpathsea version 6.2.2</vt:lpwstr>
  </property>
  <property fmtid="{D5CDD505-2E9C-101B-9397-08002B2CF9AE}" pid="6" name="Producer">
    <vt:lpwstr>pdfTeX-1.40.17</vt:lpwstr>
  </property>
</Properties>
</file>