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7"/>
  </p:notesMasterIdLst>
  <p:sldIdLst>
    <p:sldId id="256" r:id="rId2"/>
    <p:sldId id="257" r:id="rId3"/>
    <p:sldId id="259" r:id="rId4"/>
    <p:sldId id="261" r:id="rId5"/>
    <p:sldId id="263" r:id="rId6"/>
    <p:sldId id="264" r:id="rId7"/>
    <p:sldId id="266" r:id="rId8"/>
    <p:sldId id="268" r:id="rId9"/>
    <p:sldId id="269" r:id="rId10"/>
    <p:sldId id="427" r:id="rId11"/>
    <p:sldId id="428" r:id="rId12"/>
    <p:sldId id="271" r:id="rId13"/>
    <p:sldId id="272" r:id="rId14"/>
    <p:sldId id="273" r:id="rId15"/>
    <p:sldId id="429" r:id="rId16"/>
    <p:sldId id="431" r:id="rId17"/>
    <p:sldId id="434" r:id="rId18"/>
    <p:sldId id="435" r:id="rId19"/>
    <p:sldId id="436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438" r:id="rId47"/>
    <p:sldId id="437" r:id="rId48"/>
    <p:sldId id="439" r:id="rId49"/>
    <p:sldId id="301" r:id="rId50"/>
    <p:sldId id="302" r:id="rId51"/>
    <p:sldId id="303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6" r:id="rId82"/>
    <p:sldId id="337" r:id="rId83"/>
    <p:sldId id="339" r:id="rId84"/>
    <p:sldId id="340" r:id="rId85"/>
    <p:sldId id="341" r:id="rId86"/>
    <p:sldId id="342" r:id="rId87"/>
    <p:sldId id="343" r:id="rId88"/>
    <p:sldId id="344" r:id="rId89"/>
    <p:sldId id="440" r:id="rId90"/>
    <p:sldId id="441" r:id="rId91"/>
    <p:sldId id="442" r:id="rId92"/>
    <p:sldId id="443" r:id="rId93"/>
    <p:sldId id="444" r:id="rId94"/>
    <p:sldId id="445" r:id="rId95"/>
    <p:sldId id="446" r:id="rId96"/>
    <p:sldId id="447" r:id="rId97"/>
    <p:sldId id="448" r:id="rId98"/>
    <p:sldId id="449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2" r:id="rId107"/>
    <p:sldId id="353" r:id="rId108"/>
    <p:sldId id="355" r:id="rId109"/>
    <p:sldId id="356" r:id="rId110"/>
    <p:sldId id="357" r:id="rId111"/>
    <p:sldId id="358" r:id="rId112"/>
    <p:sldId id="359" r:id="rId113"/>
    <p:sldId id="360" r:id="rId114"/>
    <p:sldId id="361" r:id="rId115"/>
    <p:sldId id="362" r:id="rId116"/>
    <p:sldId id="363" r:id="rId117"/>
    <p:sldId id="364" r:id="rId118"/>
    <p:sldId id="365" r:id="rId119"/>
    <p:sldId id="366" r:id="rId120"/>
    <p:sldId id="367" r:id="rId121"/>
    <p:sldId id="368" r:id="rId122"/>
    <p:sldId id="369" r:id="rId123"/>
    <p:sldId id="370" r:id="rId124"/>
    <p:sldId id="371" r:id="rId125"/>
    <p:sldId id="372" r:id="rId126"/>
    <p:sldId id="373" r:id="rId127"/>
    <p:sldId id="374" r:id="rId128"/>
    <p:sldId id="375" r:id="rId129"/>
    <p:sldId id="376" r:id="rId130"/>
    <p:sldId id="377" r:id="rId131"/>
    <p:sldId id="378" r:id="rId132"/>
    <p:sldId id="379" r:id="rId133"/>
    <p:sldId id="380" r:id="rId134"/>
    <p:sldId id="450" r:id="rId135"/>
    <p:sldId id="451" r:id="rId136"/>
    <p:sldId id="381" r:id="rId137"/>
    <p:sldId id="382" r:id="rId138"/>
    <p:sldId id="383" r:id="rId139"/>
    <p:sldId id="384" r:id="rId140"/>
    <p:sldId id="385" r:id="rId141"/>
    <p:sldId id="386" r:id="rId142"/>
    <p:sldId id="389" r:id="rId143"/>
    <p:sldId id="390" r:id="rId144"/>
    <p:sldId id="391" r:id="rId145"/>
    <p:sldId id="392" r:id="rId146"/>
    <p:sldId id="393" r:id="rId147"/>
    <p:sldId id="395" r:id="rId148"/>
    <p:sldId id="452" r:id="rId149"/>
    <p:sldId id="397" r:id="rId150"/>
    <p:sldId id="398" r:id="rId151"/>
    <p:sldId id="401" r:id="rId152"/>
    <p:sldId id="407" r:id="rId153"/>
    <p:sldId id="408" r:id="rId154"/>
    <p:sldId id="409" r:id="rId155"/>
    <p:sldId id="410" r:id="rId156"/>
    <p:sldId id="411" r:id="rId157"/>
    <p:sldId id="412" r:id="rId158"/>
    <p:sldId id="416" r:id="rId159"/>
    <p:sldId id="419" r:id="rId160"/>
    <p:sldId id="421" r:id="rId161"/>
    <p:sldId id="453" r:id="rId162"/>
    <p:sldId id="454" r:id="rId163"/>
    <p:sldId id="455" r:id="rId164"/>
    <p:sldId id="456" r:id="rId165"/>
    <p:sldId id="458" r:id="rId166"/>
    <p:sldId id="459" r:id="rId167"/>
    <p:sldId id="460" r:id="rId168"/>
    <p:sldId id="466" r:id="rId169"/>
    <p:sldId id="422" r:id="rId170"/>
    <p:sldId id="467" r:id="rId171"/>
    <p:sldId id="468" r:id="rId172"/>
    <p:sldId id="423" r:id="rId173"/>
    <p:sldId id="424" r:id="rId174"/>
    <p:sldId id="425" r:id="rId175"/>
    <p:sldId id="426" r:id="rId1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69C23-231C-48AD-BF64-AD322CF63B24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6B979-BA77-41FC-B3F1-22E434E6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8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E21D47-00F6-4E6D-A3CB-2818F9418A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D9C5A3-89AF-4454-8AFD-B3742A665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21D47-00F6-4E6D-A3CB-2818F9418A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9C5A3-89AF-4454-8AFD-B3742A665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21D47-00F6-4E6D-A3CB-2818F9418A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9C5A3-89AF-4454-8AFD-B3742A665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21D47-00F6-4E6D-A3CB-2818F9418A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9C5A3-89AF-4454-8AFD-B3742A665BE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21D47-00F6-4E6D-A3CB-2818F9418A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9C5A3-89AF-4454-8AFD-B3742A665BE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21D47-00F6-4E6D-A3CB-2818F9418A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9C5A3-89AF-4454-8AFD-B3742A665BE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21D47-00F6-4E6D-A3CB-2818F9418A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9C5A3-89AF-4454-8AFD-B3742A665BE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21D47-00F6-4E6D-A3CB-2818F9418A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9C5A3-89AF-4454-8AFD-B3742A665BE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21D47-00F6-4E6D-A3CB-2818F9418A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9C5A3-89AF-4454-8AFD-B3742A665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E21D47-00F6-4E6D-A3CB-2818F9418A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9C5A3-89AF-4454-8AFD-B3742A665BE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E21D47-00F6-4E6D-A3CB-2818F9418A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D9C5A3-89AF-4454-8AFD-B3742A665BE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E21D47-00F6-4E6D-A3CB-2818F9418A11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D9C5A3-89AF-4454-8AFD-B3742A665BE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8.png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86.png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1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Modeling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97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simple Example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</a:t>
            </a:r>
            <a:r>
              <a:rPr lang="en-IN" dirty="0" smtClean="0"/>
              <a:t>e is he is good man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Possible bigrams are:</a:t>
            </a:r>
          </a:p>
          <a:p>
            <a:r>
              <a:rPr lang="en-IN" dirty="0" smtClean="0"/>
              <a:t>(</a:t>
            </a:r>
            <a:r>
              <a:rPr lang="en-IN" dirty="0" err="1" smtClean="0"/>
              <a:t>he,is</a:t>
            </a:r>
            <a:r>
              <a:rPr lang="en-IN" dirty="0" smtClean="0"/>
              <a:t>) (</a:t>
            </a:r>
            <a:r>
              <a:rPr lang="en-IN" dirty="0" err="1" smtClean="0"/>
              <a:t>is,he</a:t>
            </a:r>
            <a:r>
              <a:rPr lang="en-IN" dirty="0" smtClean="0"/>
              <a:t>) (</a:t>
            </a:r>
            <a:r>
              <a:rPr lang="en-IN" dirty="0" err="1" smtClean="0"/>
              <a:t>he,is</a:t>
            </a:r>
            <a:r>
              <a:rPr lang="en-IN" dirty="0" smtClean="0"/>
              <a:t>) (is, good) ( good, man)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84364"/>
              </p:ext>
            </p:extLst>
          </p:nvPr>
        </p:nvGraphicFramePr>
        <p:xfrm>
          <a:off x="683568" y="2708920"/>
          <a:ext cx="28803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he,is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is,he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is,good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goog,man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3968" y="270892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Total no all possible bigrams:16</a:t>
            </a:r>
          </a:p>
          <a:p>
            <a:r>
              <a:rPr lang="en-IN" dirty="0" smtClean="0"/>
              <a:t>Bigrams actually found in training set:4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718527"/>
              </p:ext>
            </p:extLst>
          </p:nvPr>
        </p:nvGraphicFramePr>
        <p:xfrm>
          <a:off x="1932384" y="4365104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65567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9494"/>
            <a:ext cx="8646866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0" dirty="0"/>
              <a:t>Further</a:t>
            </a:r>
            <a:r>
              <a:rPr spc="-69" dirty="0"/>
              <a:t> </a:t>
            </a:r>
            <a:r>
              <a:rPr spc="-20" dirty="0"/>
              <a:t>simplifications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870" y="1620803"/>
            <a:ext cx="188926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109" dirty="0">
                <a:latin typeface="Tahoma"/>
                <a:cs typeface="Tahoma"/>
              </a:rPr>
              <a:t>ˆ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8923" y="1394653"/>
            <a:ext cx="42319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2240" dirty="0"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608" y="1675591"/>
            <a:ext cx="2131081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936267" algn="l"/>
              </a:tabLst>
            </a:pPr>
            <a:r>
              <a:rPr sz="2200" i="1" spc="-50" dirty="0">
                <a:latin typeface="Cambria"/>
                <a:cs typeface="Cambria"/>
              </a:rPr>
              <a:t>T</a:t>
            </a:r>
            <a:r>
              <a:rPr sz="2200" i="1" spc="159" dirty="0">
                <a:latin typeface="Cambria"/>
                <a:cs typeface="Cambria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a</a:t>
            </a:r>
            <a:r>
              <a:rPr sz="2200" i="1" spc="-139" dirty="0">
                <a:latin typeface="Cambria"/>
                <a:cs typeface="Cambria"/>
              </a:rPr>
              <a:t>r</a:t>
            </a:r>
            <a:r>
              <a:rPr sz="2200" i="1" spc="-89" dirty="0">
                <a:latin typeface="Cambria"/>
                <a:cs typeface="Cambria"/>
              </a:rPr>
              <a:t>gmax</a:t>
            </a:r>
            <a:r>
              <a:rPr sz="2200" i="1" dirty="0">
                <a:latin typeface="Cambria"/>
                <a:cs typeface="Cambria"/>
              </a:rPr>
              <a:t>	</a:t>
            </a:r>
            <a:r>
              <a:rPr sz="2200" i="1" spc="109" dirty="0">
                <a:latin typeface="Cambria"/>
                <a:cs typeface="Cambria"/>
              </a:rPr>
              <a:t>P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8763" y="1790729"/>
            <a:ext cx="4530436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1055001" algn="l"/>
                <a:tab pos="1985364" algn="l"/>
                <a:tab pos="2974901" algn="l"/>
                <a:tab pos="3501143" algn="l"/>
                <a:tab pos="4217486" algn="l"/>
              </a:tabLst>
            </a:pPr>
            <a:r>
              <a:rPr sz="1600" i="1" spc="-40" dirty="0">
                <a:latin typeface="Cambria"/>
                <a:cs typeface="Cambria"/>
              </a:rPr>
              <a:t>T	</a:t>
            </a:r>
            <a:r>
              <a:rPr sz="1600" i="1" dirty="0">
                <a:latin typeface="Cambria"/>
                <a:cs typeface="Cambria"/>
              </a:rPr>
              <a:t>i     </a:t>
            </a:r>
            <a:r>
              <a:rPr sz="1600" i="1" spc="-129" dirty="0">
                <a:latin typeface="Cambria"/>
                <a:cs typeface="Cambria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dirty="0">
                <a:latin typeface="Cambria"/>
                <a:cs typeface="Cambria"/>
              </a:rPr>
              <a:t>i</a:t>
            </a:r>
            <a:r>
              <a:rPr sz="1600" spc="-258" dirty="0">
                <a:latin typeface="Lucida Sans Unicode"/>
                <a:cs typeface="Lucida Sans Unicode"/>
              </a:rPr>
              <a:t>−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   </a:t>
            </a:r>
            <a:r>
              <a:rPr sz="1600" spc="-109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dirty="0">
                <a:latin typeface="Cambria"/>
                <a:cs typeface="Cambria"/>
              </a:rPr>
              <a:t>i	i  </a:t>
            </a:r>
            <a:r>
              <a:rPr sz="1600" i="1" spc="79" dirty="0">
                <a:latin typeface="Cambria"/>
                <a:cs typeface="Cambria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dirty="0">
                <a:latin typeface="Cambria"/>
                <a:cs typeface="Cambria"/>
              </a:rPr>
              <a:t>i</a:t>
            </a:r>
            <a:r>
              <a:rPr sz="1600" spc="-258" dirty="0">
                <a:latin typeface="Lucida Sans Unicode"/>
                <a:cs typeface="Lucida Sans Unicode"/>
              </a:rPr>
              <a:t>−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9715" y="1675591"/>
            <a:ext cx="3908241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540956" algn="l"/>
                <a:tab pos="3774335" algn="l"/>
              </a:tabLst>
            </a:pP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169" dirty="0">
                <a:latin typeface="Cambria"/>
                <a:cs typeface="Cambria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dirty="0">
                <a:latin typeface="Cambria"/>
                <a:cs typeface="Cambria"/>
              </a:rPr>
              <a:t>	</a:t>
            </a:r>
            <a:r>
              <a:rPr sz="2200" spc="-159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169" dirty="0">
                <a:latin typeface="Cambria"/>
                <a:cs typeface="Cambria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169" dirty="0">
                <a:latin typeface="Cambria"/>
                <a:cs typeface="Cambria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dirty="0">
                <a:latin typeface="Cambria"/>
                <a:cs typeface="Cambria"/>
              </a:rPr>
              <a:t>	</a:t>
            </a:r>
            <a:r>
              <a:rPr sz="220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635" y="2044354"/>
            <a:ext cx="7956288" cy="2077534"/>
          </a:xfrm>
          <a:prstGeom prst="rect">
            <a:avLst/>
          </a:prstGeom>
        </p:spPr>
        <p:txBody>
          <a:bodyPr vert="horz" wrap="square" lIns="0" tIns="44063" rIns="0" bIns="0" rtlCol="0">
            <a:spAutoFit/>
          </a:bodyPr>
          <a:lstStyle/>
          <a:p>
            <a:pPr marL="1217406">
              <a:spcBef>
                <a:spcPts val="347"/>
              </a:spcBef>
            </a:pPr>
            <a:r>
              <a:rPr sz="1600" i="1" dirty="0">
                <a:latin typeface="Cambria"/>
                <a:cs typeface="Cambria"/>
              </a:rPr>
              <a:t>i</a:t>
            </a:r>
            <a:endParaRPr sz="1600">
              <a:latin typeface="Cambria"/>
              <a:cs typeface="Cambria"/>
            </a:endParaRPr>
          </a:p>
          <a:p>
            <a:pPr marL="100716">
              <a:spcBef>
                <a:spcPts val="258"/>
              </a:spcBef>
            </a:pPr>
            <a:r>
              <a:rPr sz="1900" spc="59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probability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appearing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depends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only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its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own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87" dirty="0">
                <a:latin typeface="Trebuchet MS"/>
                <a:cs typeface="Trebuchet MS"/>
              </a:rPr>
              <a:t>POS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endParaRPr sz="1900">
              <a:latin typeface="Trebuchet MS"/>
              <a:cs typeface="Trebuchet MS"/>
            </a:endParaRPr>
          </a:p>
          <a:p>
            <a:pPr marL="100716">
              <a:spcBef>
                <a:spcPts val="129"/>
              </a:spcBef>
            </a:pP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spc="-14" baseline="-10416" dirty="0">
                <a:latin typeface="Times New Roman"/>
                <a:cs typeface="Times New Roman"/>
              </a:rPr>
              <a:t>1</a:t>
            </a:r>
            <a:r>
              <a:rPr sz="2400" spc="-87" baseline="-10416" dirty="0">
                <a:latin typeface="Times New Roman"/>
                <a:cs typeface="Times New Roman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387" baseline="-10416" dirty="0">
                <a:latin typeface="Lucida Sans Unicode"/>
                <a:cs typeface="Lucida Sans Unicode"/>
              </a:rPr>
              <a:t>−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spc="-159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spc="-14" baseline="-10416" dirty="0">
                <a:latin typeface="Times New Roman"/>
                <a:cs typeface="Times New Roman"/>
              </a:rPr>
              <a:t>1</a:t>
            </a:r>
            <a:r>
              <a:rPr sz="2400" spc="-87" baseline="-10416" dirty="0">
                <a:latin typeface="Times New Roman"/>
                <a:cs typeface="Times New Roman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spc="-367" dirty="0">
                <a:latin typeface="Lucida Sans Unicode"/>
                <a:cs typeface="Lucida Sans Unicode"/>
              </a:rPr>
              <a:t>≈</a:t>
            </a:r>
            <a:r>
              <a:rPr sz="2200" spc="-218" dirty="0">
                <a:latin typeface="Lucida Sans Unicode"/>
                <a:cs typeface="Lucida Sans Unicode"/>
              </a:rPr>
              <a:t> 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  <a:p>
            <a:pPr marL="100716" marR="85609">
              <a:lnSpc>
                <a:spcPct val="118900"/>
              </a:lnSpc>
              <a:spcBef>
                <a:spcPts val="535"/>
              </a:spcBef>
            </a:pPr>
            <a:r>
              <a:rPr sz="1900" spc="40" dirty="0">
                <a:latin typeface="Trebuchet MS"/>
                <a:cs typeface="Trebuchet MS"/>
              </a:rPr>
              <a:t>Bigram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assumption:</a:t>
            </a:r>
            <a:r>
              <a:rPr sz="1900" spc="119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probability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appearing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depends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only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20" dirty="0">
                <a:latin typeface="Trebuchet MS"/>
                <a:cs typeface="Trebuchet MS"/>
              </a:rPr>
              <a:t>previous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endParaRPr sz="1900">
              <a:latin typeface="Trebuchet MS"/>
              <a:cs typeface="Trebuchet MS"/>
            </a:endParaRPr>
          </a:p>
          <a:p>
            <a:pPr marL="100716">
              <a:spcBef>
                <a:spcPts val="129"/>
              </a:spcBef>
            </a:pP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69" dirty="0">
                <a:latin typeface="Cambria"/>
                <a:cs typeface="Cambria"/>
              </a:rPr>
              <a:t>t</a:t>
            </a:r>
            <a:r>
              <a:rPr sz="2400" spc="-14" baseline="-10416" dirty="0">
                <a:latin typeface="Times New Roman"/>
                <a:cs typeface="Times New Roman"/>
              </a:rPr>
              <a:t>1</a:t>
            </a:r>
            <a:r>
              <a:rPr sz="2400" spc="-87" baseline="-10416" dirty="0">
                <a:latin typeface="Times New Roman"/>
                <a:cs typeface="Times New Roman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387" baseline="-10416" dirty="0">
                <a:latin typeface="Lucida Sans Unicode"/>
                <a:cs typeface="Lucida Sans Unicode"/>
              </a:rPr>
              <a:t>−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spc="-367" dirty="0">
                <a:latin typeface="Lucida Sans Unicode"/>
                <a:cs typeface="Lucida Sans Unicode"/>
              </a:rPr>
              <a:t>≈</a:t>
            </a:r>
            <a:r>
              <a:rPr sz="2200" spc="-218" dirty="0">
                <a:latin typeface="Lucida Sans Unicode"/>
                <a:cs typeface="Lucida Sans Unicode"/>
              </a:rPr>
              <a:t> 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169" dirty="0">
                <a:latin typeface="Cambria"/>
                <a:cs typeface="Cambria"/>
              </a:rPr>
              <a:t>t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69" dirty="0">
                <a:latin typeface="Cambria"/>
                <a:cs typeface="Cambria"/>
              </a:rPr>
              <a:t>t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387" baseline="-10416" dirty="0">
                <a:latin typeface="Lucida Sans Unicode"/>
                <a:cs typeface="Lucida Sans Unicode"/>
              </a:rPr>
              <a:t>−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468679"/>
            <a:ext cx="128444" cy="12832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3225903"/>
            <a:ext cx="128444" cy="12832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4324089"/>
            <a:ext cx="128444" cy="12832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99204" y="4185167"/>
            <a:ext cx="3032886" cy="325440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25179">
              <a:spcBef>
                <a:spcPts val="258"/>
              </a:spcBef>
            </a:pPr>
            <a:r>
              <a:rPr sz="1900" spc="89" dirty="0">
                <a:latin typeface="Trebuchet MS"/>
                <a:cs typeface="Trebuchet MS"/>
              </a:rPr>
              <a:t>Using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these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simplifications: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7468" y="4443909"/>
            <a:ext cx="188926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109" dirty="0">
                <a:latin typeface="Tahoma"/>
                <a:cs typeface="Tahoma"/>
              </a:rPr>
              <a:t>ˆ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8336" y="4613861"/>
            <a:ext cx="162476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-40" dirty="0">
                <a:latin typeface="Cambria"/>
                <a:cs typeface="Cambria"/>
              </a:rPr>
              <a:t>T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8495" y="4217783"/>
            <a:ext cx="42319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2240" dirty="0"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9180" y="4498696"/>
            <a:ext cx="2131081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936267" algn="l"/>
              </a:tabLst>
            </a:pPr>
            <a:r>
              <a:rPr sz="2200" i="1" spc="-50" dirty="0">
                <a:latin typeface="Cambria"/>
                <a:cs typeface="Cambria"/>
              </a:rPr>
              <a:t>T</a:t>
            </a:r>
            <a:r>
              <a:rPr sz="2200" i="1" spc="159" dirty="0">
                <a:latin typeface="Cambria"/>
                <a:cs typeface="Cambria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a</a:t>
            </a:r>
            <a:r>
              <a:rPr sz="2200" i="1" spc="-139" dirty="0">
                <a:latin typeface="Cambria"/>
                <a:cs typeface="Cambria"/>
              </a:rPr>
              <a:t>r</a:t>
            </a:r>
            <a:r>
              <a:rPr sz="2200" i="1" spc="-89" dirty="0">
                <a:latin typeface="Cambria"/>
                <a:cs typeface="Cambria"/>
              </a:rPr>
              <a:t>gmax</a:t>
            </a:r>
            <a:r>
              <a:rPr sz="2200" i="1" dirty="0">
                <a:latin typeface="Cambria"/>
                <a:cs typeface="Cambria"/>
              </a:rPr>
              <a:t>	</a:t>
            </a:r>
            <a:r>
              <a:rPr sz="2200" i="1" spc="109" dirty="0">
                <a:latin typeface="Cambria"/>
                <a:cs typeface="Cambria"/>
              </a:rPr>
              <a:t>P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6788" y="4887501"/>
            <a:ext cx="10705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dirty="0">
                <a:latin typeface="Cambria"/>
                <a:cs typeface="Cambria"/>
              </a:rPr>
              <a:t>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441" y="4613861"/>
            <a:ext cx="1260764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750335" algn="l"/>
              </a:tabLst>
            </a:pPr>
            <a:r>
              <a:rPr sz="1600" i="1" dirty="0">
                <a:latin typeface="Cambria"/>
                <a:cs typeface="Cambria"/>
              </a:rPr>
              <a:t>i  </a:t>
            </a:r>
            <a:r>
              <a:rPr sz="1600" i="1" spc="79" dirty="0">
                <a:latin typeface="Cambria"/>
                <a:cs typeface="Cambria"/>
              </a:rPr>
              <a:t> </a:t>
            </a:r>
            <a:r>
              <a:rPr sz="1600" i="1" dirty="0">
                <a:latin typeface="Cambria"/>
                <a:cs typeface="Cambria"/>
              </a:rPr>
              <a:t>i	i</a:t>
            </a:r>
            <a:r>
              <a:rPr sz="1600" i="1" spc="634" dirty="0">
                <a:latin typeface="Cambria"/>
                <a:cs typeface="Cambria"/>
              </a:rPr>
              <a:t> </a:t>
            </a:r>
            <a:r>
              <a:rPr sz="1600" i="1" spc="-89" dirty="0">
                <a:latin typeface="Cambria"/>
                <a:cs typeface="Cambria"/>
              </a:rPr>
              <a:t>i</a:t>
            </a:r>
            <a:r>
              <a:rPr sz="1600" spc="-89" dirty="0">
                <a:latin typeface="Lucida Sans Unicode"/>
                <a:cs typeface="Lucida Sans Unicode"/>
              </a:rPr>
              <a:t>−</a:t>
            </a:r>
            <a:r>
              <a:rPr sz="1600" spc="-89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79286" y="4498696"/>
            <a:ext cx="1670102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535920" algn="l"/>
              </a:tabLst>
            </a:pP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dirty="0">
                <a:latin typeface="Cambria"/>
                <a:cs typeface="Cambria"/>
              </a:rPr>
              <a:t>	</a:t>
            </a:r>
            <a:r>
              <a:rPr sz="220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94907583"/>
      </p:ext>
    </p:extLst>
  </p:cSld>
  <p:clrMapOvr>
    <a:masterClrMapping/>
  </p:clrMapOvr>
  <p:transition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29494"/>
            <a:ext cx="8776878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0" dirty="0"/>
              <a:t>Computing</a:t>
            </a:r>
            <a:r>
              <a:rPr spc="50" dirty="0"/>
              <a:t> </a:t>
            </a:r>
            <a:r>
              <a:rPr spc="-79" dirty="0"/>
              <a:t>the</a:t>
            </a:r>
            <a:r>
              <a:rPr spc="59" dirty="0"/>
              <a:t> </a:t>
            </a:r>
            <a:r>
              <a:rPr spc="-30" dirty="0"/>
              <a:t>probability</a:t>
            </a:r>
            <a:r>
              <a:rPr spc="59" dirty="0"/>
              <a:t> </a:t>
            </a:r>
            <a:r>
              <a:rPr spc="-10" dirty="0"/>
              <a:t>values</a:t>
            </a:r>
          </a:p>
        </p:txBody>
      </p:sp>
      <p:sp>
        <p:nvSpPr>
          <p:cNvPr id="3" name="object 3"/>
          <p:cNvSpPr/>
          <p:nvPr/>
        </p:nvSpPr>
        <p:spPr>
          <a:xfrm>
            <a:off x="174037" y="1325645"/>
            <a:ext cx="8792598" cy="401413"/>
          </a:xfrm>
          <a:custGeom>
            <a:avLst/>
            <a:gdLst/>
            <a:ahLst/>
            <a:cxnLst/>
            <a:rect l="l" t="t" r="r" b="b"/>
            <a:pathLst>
              <a:path w="4432935" h="20256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5"/>
                </a:lnTo>
                <a:lnTo>
                  <a:pt x="4432566" y="20195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228" y="1307347"/>
            <a:ext cx="4199187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spc="-139" dirty="0">
                <a:solidFill>
                  <a:srgbClr val="3333B2"/>
                </a:solidFill>
                <a:latin typeface="Cambria"/>
                <a:cs typeface="Cambria"/>
              </a:rPr>
              <a:t>Tag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Transition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probabilities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p</a:t>
            </a:r>
            <a:r>
              <a:rPr sz="2200" spc="-89" dirty="0">
                <a:solidFill>
                  <a:srgbClr val="3333B2"/>
                </a:solidFill>
                <a:latin typeface="Tahoma"/>
                <a:cs typeface="Tahoma"/>
              </a:rPr>
              <a:t>(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2400" i="1" spc="-133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2200" spc="-89" dirty="0">
                <a:solidFill>
                  <a:srgbClr val="3333B2"/>
                </a:solidFill>
                <a:latin typeface="Lucida Sans Unicode"/>
                <a:cs typeface="Lucida Sans Unicode"/>
              </a:rPr>
              <a:t>|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2400" i="1" spc="-133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2400" spc="-133" baseline="-10416" dirty="0">
                <a:solidFill>
                  <a:srgbClr val="3333B2"/>
                </a:solidFill>
                <a:latin typeface="Lucida Sans Unicode"/>
                <a:cs typeface="Lucida Sans Unicode"/>
              </a:rPr>
              <a:t>−</a:t>
            </a:r>
            <a:r>
              <a:rPr sz="2400" spc="-133" baseline="-10416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2200" spc="-89" dirty="0">
                <a:solidFill>
                  <a:srgbClr val="3333B2"/>
                </a:solidFill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4037" y="1413280"/>
            <a:ext cx="8893359" cy="2141709"/>
            <a:chOff x="87743" y="713183"/>
            <a:chExt cx="4483735" cy="10807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58266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91817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79117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13206"/>
              <a:ext cx="50749" cy="9786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902525"/>
              <a:ext cx="4432935" cy="840105"/>
            </a:xfrm>
            <a:custGeom>
              <a:avLst/>
              <a:gdLst/>
              <a:ahLst/>
              <a:cxnLst/>
              <a:rect l="l" t="t" r="r" b="b"/>
              <a:pathLst>
                <a:path w="4432935" h="840105">
                  <a:moveTo>
                    <a:pt x="4432566" y="0"/>
                  </a:moveTo>
                  <a:lnTo>
                    <a:pt x="0" y="0"/>
                  </a:lnTo>
                  <a:lnTo>
                    <a:pt x="0" y="789292"/>
                  </a:lnTo>
                  <a:lnTo>
                    <a:pt x="4008" y="809016"/>
                  </a:lnTo>
                  <a:lnTo>
                    <a:pt x="14922" y="825169"/>
                  </a:lnTo>
                  <a:lnTo>
                    <a:pt x="31075" y="836083"/>
                  </a:lnTo>
                  <a:lnTo>
                    <a:pt x="50800" y="840092"/>
                  </a:lnTo>
                  <a:lnTo>
                    <a:pt x="4381766" y="840092"/>
                  </a:lnTo>
                  <a:lnTo>
                    <a:pt x="4401491" y="836083"/>
                  </a:lnTo>
                  <a:lnTo>
                    <a:pt x="4417644" y="825169"/>
                  </a:lnTo>
                  <a:lnTo>
                    <a:pt x="4428558" y="809016"/>
                  </a:lnTo>
                  <a:lnTo>
                    <a:pt x="4432566" y="78929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51281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h="960119">
                  <a:moveTo>
                    <a:pt x="0" y="9595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385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258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7131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09271" y="1962949"/>
            <a:ext cx="1380417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387" baseline="-10416" dirty="0">
                <a:latin typeface="Lucida Sans Unicode"/>
                <a:cs typeface="Lucida Sans Unicode"/>
              </a:rPr>
              <a:t>−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4241" y="1717212"/>
            <a:ext cx="1221719" cy="815410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21575" marR="85609" indent="-122116">
              <a:lnSpc>
                <a:spcPct val="114999"/>
              </a:lnSpc>
              <a:spcBef>
                <a:spcPts val="198"/>
              </a:spcBef>
            </a:pPr>
            <a:r>
              <a:rPr sz="2200" i="1" u="sng" spc="297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200" i="1" u="sng" spc="-15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2400" i="1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2400" u="sng" spc="-387" baseline="-1041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2400" u="sng" spc="119" baseline="-104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200" u="sng" spc="-15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2200" u="sng" spc="-45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200" i="1" u="sng" spc="-15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2400" i="1" u="sng" spc="133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 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i="1" dirty="0">
                <a:latin typeface="Cambria"/>
                <a:cs typeface="Cambria"/>
              </a:rPr>
              <a:t>C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dirty="0">
                <a:latin typeface="Cambria"/>
                <a:cs typeface="Cambria"/>
              </a:rPr>
              <a:t>t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3571" y="2807727"/>
            <a:ext cx="763260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30" dirty="0">
                <a:latin typeface="Cambria"/>
                <a:cs typeface="Cambria"/>
              </a:rPr>
              <a:t>N</a:t>
            </a:r>
            <a:r>
              <a:rPr sz="2200" i="1" spc="99" dirty="0">
                <a:latin typeface="Cambria"/>
                <a:cs typeface="Cambria"/>
              </a:rPr>
              <a:t>N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66370" y="2807727"/>
            <a:ext cx="80482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i="1" spc="50" dirty="0">
                <a:latin typeface="Cambria"/>
                <a:cs typeface="Cambria"/>
              </a:rPr>
              <a:t>D</a:t>
            </a:r>
            <a:r>
              <a:rPr sz="2200" i="1" spc="198" dirty="0">
                <a:latin typeface="Cambria"/>
                <a:cs typeface="Cambria"/>
              </a:rPr>
              <a:t>T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0455" y="2807727"/>
            <a:ext cx="264496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89" dirty="0">
                <a:latin typeface="Tahoma"/>
                <a:cs typeface="Tahoma"/>
              </a:rPr>
              <a:t>=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11552" y="2621844"/>
            <a:ext cx="2047954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676921" algn="l"/>
              </a:tabLst>
            </a:pPr>
            <a:r>
              <a:rPr sz="3300" i="1" u="sng" spc="446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3300" u="sng" baseline="25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3300" i="1" u="sng" spc="222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</a:t>
            </a:r>
            <a:r>
              <a:rPr sz="3300" i="1" u="sng" spc="163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3300" u="sng" spc="-238" baseline="25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3300" u="sng" spc="-684" baseline="25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3300" i="1" u="sng" spc="-44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3300" i="1" u="sng" spc="149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3300" u="sng" baseline="25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3300" baseline="2525" dirty="0">
                <a:latin typeface="Tahoma"/>
                <a:cs typeface="Tahoma"/>
              </a:rPr>
              <a:t>	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56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08874" y="2621844"/>
            <a:ext cx="631012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u="sng" spc="-15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2200" u="sng" spc="-45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509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52723" y="2996883"/>
            <a:ext cx="2386760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436463" algn="l"/>
              </a:tabLst>
            </a:pPr>
            <a:r>
              <a:rPr sz="2200" i="1" spc="297" dirty="0">
                <a:latin typeface="Cambria"/>
                <a:cs typeface="Cambria"/>
              </a:rPr>
              <a:t>C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50" dirty="0">
                <a:latin typeface="Cambria"/>
                <a:cs typeface="Cambria"/>
              </a:rPr>
              <a:t>D</a:t>
            </a:r>
            <a:r>
              <a:rPr sz="2200" i="1" spc="198" dirty="0">
                <a:latin typeface="Cambria"/>
                <a:cs typeface="Cambria"/>
              </a:rPr>
              <a:t>T</a:t>
            </a:r>
            <a:r>
              <a:rPr sz="2200" dirty="0">
                <a:latin typeface="Tahoma"/>
                <a:cs typeface="Tahoma"/>
              </a:rPr>
              <a:t>)	</a:t>
            </a:r>
            <a:r>
              <a:rPr sz="2200" spc="-10" dirty="0">
                <a:latin typeface="Times New Roman"/>
                <a:cs typeface="Times New Roman"/>
              </a:rPr>
              <a:t>116</a:t>
            </a:r>
            <a:r>
              <a:rPr sz="2200" spc="-159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454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80189" y="2807727"/>
            <a:ext cx="80608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0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49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4037" y="3754333"/>
            <a:ext cx="8792598" cy="401413"/>
          </a:xfrm>
          <a:custGeom>
            <a:avLst/>
            <a:gdLst/>
            <a:ahLst/>
            <a:cxnLst/>
            <a:rect l="l" t="t" r="r" b="b"/>
            <a:pathLst>
              <a:path w="4432935" h="20256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5"/>
                </a:lnTo>
                <a:lnTo>
                  <a:pt x="4432566" y="20195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9228" y="3736037"/>
            <a:ext cx="4299947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spc="-149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22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Likelihood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probabilities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p</a:t>
            </a:r>
            <a:r>
              <a:rPr sz="2200" spc="-69" dirty="0">
                <a:solidFill>
                  <a:srgbClr val="3333B2"/>
                </a:solidFill>
                <a:latin typeface="Tahoma"/>
                <a:cs typeface="Tahoma"/>
              </a:rPr>
              <a:t>(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2400" i="1" spc="-103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2200" spc="-69" dirty="0">
                <a:solidFill>
                  <a:srgbClr val="3333B2"/>
                </a:solidFill>
                <a:latin typeface="Lucida Sans Unicode"/>
                <a:cs typeface="Lucida Sans Unicode"/>
              </a:rPr>
              <a:t>|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2400" i="1" spc="-103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2200" spc="-69" dirty="0">
                <a:solidFill>
                  <a:srgbClr val="3333B2"/>
                </a:solidFill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74037" y="3841968"/>
            <a:ext cx="8893359" cy="2141709"/>
            <a:chOff x="87743" y="1938771"/>
            <a:chExt cx="4483735" cy="108077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083841"/>
              <a:ext cx="4432566" cy="5060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917406"/>
              <a:ext cx="101599" cy="101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04706"/>
              <a:ext cx="4381715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938782"/>
              <a:ext cx="50749" cy="97862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7743" y="2128113"/>
              <a:ext cx="4432935" cy="840105"/>
            </a:xfrm>
            <a:custGeom>
              <a:avLst/>
              <a:gdLst/>
              <a:ahLst/>
              <a:cxnLst/>
              <a:rect l="l" t="t" r="r" b="b"/>
              <a:pathLst>
                <a:path w="4432935" h="840105">
                  <a:moveTo>
                    <a:pt x="4432566" y="0"/>
                  </a:moveTo>
                  <a:lnTo>
                    <a:pt x="0" y="0"/>
                  </a:lnTo>
                  <a:lnTo>
                    <a:pt x="0" y="789292"/>
                  </a:lnTo>
                  <a:lnTo>
                    <a:pt x="4008" y="809016"/>
                  </a:lnTo>
                  <a:lnTo>
                    <a:pt x="14922" y="825169"/>
                  </a:lnTo>
                  <a:lnTo>
                    <a:pt x="31075" y="836083"/>
                  </a:lnTo>
                  <a:lnTo>
                    <a:pt x="50800" y="840092"/>
                  </a:lnTo>
                  <a:lnTo>
                    <a:pt x="4381766" y="840092"/>
                  </a:lnTo>
                  <a:lnTo>
                    <a:pt x="4401491" y="836083"/>
                  </a:lnTo>
                  <a:lnTo>
                    <a:pt x="4417644" y="825169"/>
                  </a:lnTo>
                  <a:lnTo>
                    <a:pt x="4428558" y="809016"/>
                  </a:lnTo>
                  <a:lnTo>
                    <a:pt x="4432566" y="78929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1976869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h="960119">
                  <a:moveTo>
                    <a:pt x="0" y="9595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19641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19514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19387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938897" y="4506775"/>
            <a:ext cx="306060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dirty="0">
                <a:latin typeface="Cambria"/>
                <a:cs typeface="Cambria"/>
              </a:rPr>
              <a:t>i</a:t>
            </a:r>
            <a:r>
              <a:rPr sz="1600" i="1" spc="625" dirty="0">
                <a:latin typeface="Cambria"/>
                <a:cs typeface="Cambria"/>
              </a:rPr>
              <a:t> </a:t>
            </a:r>
            <a:r>
              <a:rPr sz="1600" i="1" dirty="0">
                <a:latin typeface="Cambria"/>
                <a:cs typeface="Cambria"/>
              </a:rPr>
              <a:t>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80815" y="4391637"/>
            <a:ext cx="1158744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29432" y="4198630"/>
            <a:ext cx="1050426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u="sng" spc="297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200" i="1" u="sng" spc="-15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2400" i="1" u="sng" spc="133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2200" u="sng" spc="-15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2200" u="sng" spc="-45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200" i="1" u="sng" spc="-14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2400" i="1" u="sng" spc="133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04856" y="4580791"/>
            <a:ext cx="699025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spc="50" dirty="0">
                <a:latin typeface="Cambria"/>
                <a:cs typeface="Cambria"/>
              </a:rPr>
              <a:t>C</a:t>
            </a:r>
            <a:r>
              <a:rPr sz="2200" spc="50" dirty="0">
                <a:latin typeface="Tahoma"/>
                <a:cs typeface="Tahoma"/>
              </a:rPr>
              <a:t>(</a:t>
            </a:r>
            <a:r>
              <a:rPr sz="2200" i="1" spc="50" dirty="0">
                <a:latin typeface="Cambria"/>
                <a:cs typeface="Cambria"/>
              </a:rPr>
              <a:t>t</a:t>
            </a:r>
            <a:r>
              <a:rPr sz="2400" i="1" spc="73" baseline="-10416" dirty="0">
                <a:latin typeface="Cambria"/>
                <a:cs typeface="Cambria"/>
              </a:rPr>
              <a:t>i</a:t>
            </a:r>
            <a:r>
              <a:rPr sz="2200" spc="5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92066" y="5236391"/>
            <a:ext cx="1447170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dirty="0">
                <a:latin typeface="Cambria"/>
                <a:cs typeface="Cambria"/>
              </a:rPr>
              <a:t>is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59" dirty="0">
                <a:latin typeface="Cambria"/>
                <a:cs typeface="Cambria"/>
              </a:rPr>
              <a:t>VB</a:t>
            </a:r>
            <a:r>
              <a:rPr sz="2200" i="1" spc="149" dirty="0">
                <a:latin typeface="Cambria"/>
                <a:cs typeface="Cambria"/>
              </a:rPr>
              <a:t>Z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59372" y="5236391"/>
            <a:ext cx="264496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89" dirty="0">
                <a:latin typeface="Tahoma"/>
                <a:cs typeface="Tahoma"/>
              </a:rPr>
              <a:t>=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80271" y="5050532"/>
            <a:ext cx="1909408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607680" algn="l"/>
              </a:tabLst>
            </a:pPr>
            <a:r>
              <a:rPr sz="3300" i="1" u="sng" spc="446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3300" u="sng" baseline="25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3300" i="1" u="sng" spc="87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VB</a:t>
            </a:r>
            <a:r>
              <a:rPr sz="3300" i="1" u="sng" spc="222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Z</a:t>
            </a:r>
            <a:r>
              <a:rPr sz="3300" u="sng" spc="-238" baseline="25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3300" u="sng" spc="-684" baseline="25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3300" i="1" u="sng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is</a:t>
            </a:r>
            <a:r>
              <a:rPr sz="3300" u="sng" baseline="25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3300" baseline="2525" dirty="0">
                <a:latin typeface="Tahoma"/>
                <a:cs typeface="Tahoma"/>
              </a:rPr>
              <a:t>	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39072" y="5050532"/>
            <a:ext cx="562998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u="sng" spc="-15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2200" u="sng" spc="-45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073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21510" y="5425571"/>
            <a:ext cx="2279702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466678" algn="l"/>
              </a:tabLst>
            </a:pPr>
            <a:r>
              <a:rPr sz="2200" i="1" spc="297" dirty="0">
                <a:latin typeface="Cambria"/>
                <a:cs typeface="Cambria"/>
              </a:rPr>
              <a:t>C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59" dirty="0">
                <a:latin typeface="Cambria"/>
                <a:cs typeface="Cambria"/>
              </a:rPr>
              <a:t>VB</a:t>
            </a:r>
            <a:r>
              <a:rPr sz="2200" i="1" spc="149" dirty="0">
                <a:latin typeface="Cambria"/>
                <a:cs typeface="Cambria"/>
              </a:rPr>
              <a:t>Z</a:t>
            </a:r>
            <a:r>
              <a:rPr sz="2200" dirty="0">
                <a:latin typeface="Tahoma"/>
                <a:cs typeface="Tahoma"/>
              </a:rPr>
              <a:t>)	</a:t>
            </a:r>
            <a:r>
              <a:rPr sz="2200" spc="-10" dirty="0">
                <a:latin typeface="Times New Roman"/>
                <a:cs typeface="Times New Roman"/>
              </a:rPr>
              <a:t>21</a:t>
            </a:r>
            <a:r>
              <a:rPr sz="2200" spc="-159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627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41693" y="5236391"/>
            <a:ext cx="80608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0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47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0610510"/>
      </p:ext>
    </p:extLst>
  </p:cSld>
  <p:clrMapOvr>
    <a:masterClrMapping/>
  </p:clrMapOvr>
  <p:transition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3508979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20" dirty="0">
                <a:solidFill>
                  <a:srgbClr val="FFFFFF"/>
                </a:solidFill>
                <a:latin typeface="Cambria"/>
                <a:cs typeface="Cambria"/>
              </a:rPr>
              <a:t>Disambiguating </a:t>
            </a:r>
            <a:r>
              <a:rPr sz="2800" i="1" spc="178" dirty="0">
                <a:solidFill>
                  <a:srgbClr val="FFFFFF"/>
                </a:solidFill>
                <a:latin typeface="Cambria"/>
                <a:cs typeface="Cambria"/>
              </a:rPr>
              <a:t>“race”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396" y="1442042"/>
            <a:ext cx="7647707" cy="418778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07011436"/>
      </p:ext>
    </p:extLst>
  </p:cSld>
  <p:clrMapOvr>
    <a:masterClrMapping/>
  </p:clrMapOvr>
  <p:transition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60" y="188640"/>
            <a:ext cx="8343415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20" dirty="0"/>
              <a:t>Disambiguating </a:t>
            </a:r>
            <a:r>
              <a:rPr spc="178" dirty="0"/>
              <a:t>“race”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49609" y="1583552"/>
            <a:ext cx="8641458" cy="4021134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574082" marR="5144074" indent="-550162">
              <a:lnSpc>
                <a:spcPct val="127899"/>
              </a:lnSpc>
              <a:spcBef>
                <a:spcPts val="198"/>
              </a:spcBef>
            </a:pP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Difference</a:t>
            </a:r>
            <a:r>
              <a:rPr sz="22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probability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due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to </a:t>
            </a:r>
            <a:r>
              <a:rPr sz="2200" i="1" spc="-454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40" dirty="0">
                <a:latin typeface="Cambria"/>
                <a:cs typeface="Cambria"/>
              </a:rPr>
              <a:t>VB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89" dirty="0">
                <a:latin typeface="Cambria"/>
                <a:cs typeface="Cambria"/>
              </a:rPr>
              <a:t>T</a:t>
            </a:r>
            <a:r>
              <a:rPr sz="2200" i="1" spc="198" dirty="0">
                <a:latin typeface="Cambria"/>
                <a:cs typeface="Cambria"/>
              </a:rPr>
              <a:t>O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spc="-139" dirty="0">
                <a:latin typeface="Tahoma"/>
                <a:cs typeface="Tahoma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v</a:t>
            </a:r>
            <a:r>
              <a:rPr sz="1900" spc="79" dirty="0">
                <a:latin typeface="Trebuchet MS"/>
                <a:cs typeface="Trebuchet MS"/>
              </a:rPr>
              <a:t>s</a:t>
            </a:r>
            <a:r>
              <a:rPr sz="1900" spc="-159" dirty="0">
                <a:latin typeface="Trebuchet MS"/>
                <a:cs typeface="Trebuchet MS"/>
              </a:rPr>
              <a:t>.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30" dirty="0">
                <a:latin typeface="Cambria"/>
                <a:cs typeface="Cambria"/>
              </a:rPr>
              <a:t>N</a:t>
            </a:r>
            <a:r>
              <a:rPr sz="2200" i="1" spc="99" dirty="0">
                <a:latin typeface="Cambria"/>
                <a:cs typeface="Cambria"/>
              </a:rPr>
              <a:t>N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89" dirty="0">
                <a:latin typeface="Cambria"/>
                <a:cs typeface="Cambria"/>
              </a:rPr>
              <a:t>T</a:t>
            </a:r>
            <a:r>
              <a:rPr sz="2200" i="1" spc="198" dirty="0">
                <a:latin typeface="Cambria"/>
                <a:cs typeface="Cambria"/>
              </a:rPr>
              <a:t>O</a:t>
            </a:r>
            <a:r>
              <a:rPr sz="2200" dirty="0">
                <a:latin typeface="Tahoma"/>
                <a:cs typeface="Tahoma"/>
              </a:rPr>
              <a:t>)</a:t>
            </a:r>
          </a:p>
          <a:p>
            <a:pPr marL="574082" marR="5021956">
              <a:lnSpc>
                <a:spcPct val="125299"/>
              </a:lnSpc>
            </a:pP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89" dirty="0">
                <a:latin typeface="Cambria"/>
                <a:cs typeface="Cambria"/>
              </a:rPr>
              <a:t>r</a:t>
            </a:r>
            <a:r>
              <a:rPr sz="2200" i="1" spc="-30" dirty="0">
                <a:latin typeface="Cambria"/>
                <a:cs typeface="Cambria"/>
              </a:rPr>
              <a:t>ace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40" dirty="0">
                <a:latin typeface="Cambria"/>
                <a:cs typeface="Cambria"/>
              </a:rPr>
              <a:t>VB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spc="-139" dirty="0">
                <a:latin typeface="Tahoma"/>
                <a:cs typeface="Tahoma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v</a:t>
            </a:r>
            <a:r>
              <a:rPr sz="1900" spc="79" dirty="0">
                <a:latin typeface="Trebuchet MS"/>
                <a:cs typeface="Trebuchet MS"/>
              </a:rPr>
              <a:t>s</a:t>
            </a:r>
            <a:r>
              <a:rPr sz="1900" spc="-159" dirty="0">
                <a:latin typeface="Trebuchet MS"/>
                <a:cs typeface="Trebuchet MS"/>
              </a:rPr>
              <a:t>.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89" dirty="0">
                <a:latin typeface="Cambria"/>
                <a:cs typeface="Cambria"/>
              </a:rPr>
              <a:t>r</a:t>
            </a:r>
            <a:r>
              <a:rPr sz="2200" i="1" spc="-30" dirty="0">
                <a:latin typeface="Cambria"/>
                <a:cs typeface="Cambria"/>
              </a:rPr>
              <a:t>ace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30" dirty="0">
                <a:latin typeface="Cambria"/>
                <a:cs typeface="Cambria"/>
              </a:rPr>
              <a:t>N</a:t>
            </a:r>
            <a:r>
              <a:rPr sz="2200" i="1" spc="99" dirty="0">
                <a:latin typeface="Cambria"/>
                <a:cs typeface="Cambria"/>
              </a:rPr>
              <a:t>N</a:t>
            </a:r>
            <a:r>
              <a:rPr sz="2200" dirty="0">
                <a:latin typeface="Tahoma"/>
                <a:cs typeface="Tahoma"/>
              </a:rPr>
              <a:t>)  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dirty="0">
                <a:latin typeface="Cambria"/>
                <a:cs typeface="Cambria"/>
              </a:rPr>
              <a:t>NR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40" dirty="0">
                <a:latin typeface="Cambria"/>
                <a:cs typeface="Cambria"/>
              </a:rPr>
              <a:t>VB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spc="-139" dirty="0">
                <a:latin typeface="Tahoma"/>
                <a:cs typeface="Tahoma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v</a:t>
            </a:r>
            <a:r>
              <a:rPr sz="1900" spc="79" dirty="0">
                <a:latin typeface="Trebuchet MS"/>
                <a:cs typeface="Trebuchet MS"/>
              </a:rPr>
              <a:t>s</a:t>
            </a:r>
            <a:r>
              <a:rPr sz="1900" spc="-159" dirty="0">
                <a:latin typeface="Trebuchet MS"/>
                <a:cs typeface="Trebuchet MS"/>
              </a:rPr>
              <a:t>.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dirty="0">
                <a:latin typeface="Cambria"/>
                <a:cs typeface="Cambria"/>
              </a:rPr>
              <a:t>NR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30" dirty="0">
                <a:latin typeface="Cambria"/>
                <a:cs typeface="Cambria"/>
              </a:rPr>
              <a:t>N</a:t>
            </a:r>
            <a:r>
              <a:rPr sz="2200" i="1" spc="99" dirty="0">
                <a:latin typeface="Cambria"/>
                <a:cs typeface="Cambria"/>
              </a:rPr>
              <a:t>N</a:t>
            </a:r>
            <a:r>
              <a:rPr sz="2200" dirty="0">
                <a:latin typeface="Tahoma"/>
                <a:cs typeface="Tahoma"/>
              </a:rPr>
              <a:t>)</a:t>
            </a:r>
          </a:p>
          <a:p>
            <a:pPr marL="25179">
              <a:spcBef>
                <a:spcPts val="3053"/>
              </a:spcBef>
            </a:pPr>
            <a:r>
              <a:rPr sz="2200" i="1" spc="-50" dirty="0">
                <a:solidFill>
                  <a:srgbClr val="007F00"/>
                </a:solidFill>
                <a:latin typeface="Cambria"/>
                <a:cs typeface="Cambria"/>
              </a:rPr>
              <a:t>After</a:t>
            </a:r>
            <a:r>
              <a:rPr sz="2200" i="1" spc="5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007F00"/>
                </a:solidFill>
                <a:latin typeface="Cambria"/>
                <a:cs typeface="Cambria"/>
              </a:rPr>
              <a:t>computing</a:t>
            </a:r>
            <a:r>
              <a:rPr sz="2200" i="1" spc="5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007F00"/>
                </a:solidFill>
                <a:latin typeface="Cambria"/>
                <a:cs typeface="Cambria"/>
              </a:rPr>
              <a:t>the</a:t>
            </a:r>
            <a:r>
              <a:rPr sz="2200" i="1" spc="5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007F00"/>
                </a:solidFill>
                <a:latin typeface="Cambria"/>
                <a:cs typeface="Cambria"/>
              </a:rPr>
              <a:t>probabilities</a:t>
            </a:r>
            <a:endParaRPr sz="2200" dirty="0">
              <a:latin typeface="Cambria"/>
              <a:cs typeface="Cambria"/>
            </a:endParaRPr>
          </a:p>
          <a:p>
            <a:pPr marL="574082">
              <a:spcBef>
                <a:spcPts val="734"/>
              </a:spcBef>
            </a:pPr>
            <a:r>
              <a:rPr sz="2200" i="1" spc="-30" dirty="0">
                <a:latin typeface="Cambria"/>
                <a:cs typeface="Cambria"/>
              </a:rPr>
              <a:t>P</a:t>
            </a:r>
            <a:r>
              <a:rPr sz="2200" spc="-30" dirty="0">
                <a:latin typeface="Tahoma"/>
                <a:cs typeface="Tahoma"/>
              </a:rPr>
              <a:t>(</a:t>
            </a:r>
            <a:r>
              <a:rPr sz="2200" i="1" spc="-30" dirty="0">
                <a:latin typeface="Cambria"/>
                <a:cs typeface="Cambria"/>
              </a:rPr>
              <a:t>NN</a:t>
            </a:r>
            <a:r>
              <a:rPr sz="2200" spc="-30" dirty="0">
                <a:latin typeface="Lucida Sans Unicode"/>
                <a:cs typeface="Lucida Sans Unicode"/>
              </a:rPr>
              <a:t>|</a:t>
            </a:r>
            <a:r>
              <a:rPr sz="2200" i="1" spc="-30" dirty="0">
                <a:latin typeface="Cambria"/>
                <a:cs typeface="Cambria"/>
              </a:rPr>
              <a:t>TO</a:t>
            </a:r>
            <a:r>
              <a:rPr sz="2200" spc="-30" dirty="0">
                <a:latin typeface="Tahoma"/>
                <a:cs typeface="Tahoma"/>
              </a:rPr>
              <a:t>)</a:t>
            </a:r>
            <a:r>
              <a:rPr sz="2200" i="1" spc="-30" dirty="0">
                <a:latin typeface="Cambria"/>
                <a:cs typeface="Cambria"/>
              </a:rPr>
              <a:t>P</a:t>
            </a:r>
            <a:r>
              <a:rPr sz="2200" spc="-30" dirty="0">
                <a:latin typeface="Tahoma"/>
                <a:cs typeface="Tahoma"/>
              </a:rPr>
              <a:t>(</a:t>
            </a:r>
            <a:r>
              <a:rPr sz="2200" i="1" spc="-30" dirty="0">
                <a:latin typeface="Cambria"/>
                <a:cs typeface="Cambria"/>
              </a:rPr>
              <a:t>NR</a:t>
            </a:r>
            <a:r>
              <a:rPr sz="2200" spc="-30" dirty="0">
                <a:latin typeface="Lucida Sans Unicode"/>
                <a:cs typeface="Lucida Sans Unicode"/>
              </a:rPr>
              <a:t>|</a:t>
            </a:r>
            <a:r>
              <a:rPr sz="2200" i="1" spc="-30" dirty="0">
                <a:latin typeface="Cambria"/>
                <a:cs typeface="Cambria"/>
              </a:rPr>
              <a:t>NN</a:t>
            </a:r>
            <a:r>
              <a:rPr sz="2200" spc="-30" dirty="0">
                <a:latin typeface="Tahoma"/>
                <a:cs typeface="Tahoma"/>
              </a:rPr>
              <a:t>)</a:t>
            </a:r>
            <a:r>
              <a:rPr sz="2200" i="1" spc="-30" dirty="0">
                <a:latin typeface="Cambria"/>
                <a:cs typeface="Cambria"/>
              </a:rPr>
              <a:t>P</a:t>
            </a:r>
            <a:r>
              <a:rPr sz="2200" spc="-30" dirty="0">
                <a:latin typeface="Tahoma"/>
                <a:cs typeface="Tahoma"/>
              </a:rPr>
              <a:t>(</a:t>
            </a:r>
            <a:r>
              <a:rPr sz="2200" i="1" spc="-30" dirty="0">
                <a:latin typeface="Cambria"/>
                <a:cs typeface="Cambria"/>
              </a:rPr>
              <a:t>race</a:t>
            </a:r>
            <a:r>
              <a:rPr sz="2200" spc="-30" dirty="0">
                <a:latin typeface="Lucida Sans Unicode"/>
                <a:cs typeface="Lucida Sans Unicode"/>
              </a:rPr>
              <a:t>|</a:t>
            </a:r>
            <a:r>
              <a:rPr sz="2200" i="1" spc="-30" dirty="0">
                <a:latin typeface="Cambria"/>
                <a:cs typeface="Cambria"/>
              </a:rPr>
              <a:t>NN</a:t>
            </a:r>
            <a:r>
              <a:rPr sz="2200" spc="-30" dirty="0">
                <a:latin typeface="Tahoma"/>
                <a:cs typeface="Tahoma"/>
              </a:rPr>
              <a:t>)</a:t>
            </a:r>
            <a:r>
              <a:rPr sz="2200" spc="-198" dirty="0">
                <a:latin typeface="Tahoma"/>
                <a:cs typeface="Tahoma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188" dirty="0">
                <a:latin typeface="Tahoma"/>
                <a:cs typeface="Tahoma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0</a:t>
            </a:r>
            <a:r>
              <a:rPr sz="2200" spc="-40" dirty="0">
                <a:latin typeface="Lucida Sans Unicode"/>
                <a:cs typeface="Lucida Sans Unicode"/>
              </a:rPr>
              <a:t>.</a:t>
            </a:r>
            <a:r>
              <a:rPr sz="2200" spc="-40" dirty="0">
                <a:latin typeface="Times New Roman"/>
                <a:cs typeface="Times New Roman"/>
              </a:rPr>
              <a:t>0047</a:t>
            </a:r>
            <a:r>
              <a:rPr sz="2200" spc="-238" dirty="0">
                <a:latin typeface="Times New Roman"/>
                <a:cs typeface="Times New Roman"/>
              </a:rPr>
              <a:t> </a:t>
            </a:r>
            <a:r>
              <a:rPr sz="2200" spc="-367" dirty="0">
                <a:latin typeface="Lucida Sans Unicode"/>
                <a:cs typeface="Lucida Sans Unicode"/>
              </a:rPr>
              <a:t>×</a:t>
            </a:r>
            <a:r>
              <a:rPr sz="2200" spc="-387" dirty="0">
                <a:latin typeface="Lucida Sans Unicode"/>
                <a:cs typeface="Lucida Sans Unicode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0</a:t>
            </a:r>
            <a:r>
              <a:rPr sz="2200" spc="-40" dirty="0">
                <a:latin typeface="Lucida Sans Unicode"/>
                <a:cs typeface="Lucida Sans Unicode"/>
              </a:rPr>
              <a:t>.</a:t>
            </a:r>
            <a:r>
              <a:rPr sz="2200" spc="-40" dirty="0">
                <a:latin typeface="Times New Roman"/>
                <a:cs typeface="Times New Roman"/>
              </a:rPr>
              <a:t>0012</a:t>
            </a:r>
            <a:r>
              <a:rPr sz="2200" spc="-226" dirty="0">
                <a:latin typeface="Times New Roman"/>
                <a:cs typeface="Times New Roman"/>
              </a:rPr>
              <a:t> </a:t>
            </a:r>
            <a:r>
              <a:rPr sz="2200" spc="-367" dirty="0">
                <a:latin typeface="Lucida Sans Unicode"/>
                <a:cs typeface="Lucida Sans Unicode"/>
              </a:rPr>
              <a:t>×</a:t>
            </a:r>
            <a:r>
              <a:rPr sz="2200" spc="-387" dirty="0">
                <a:latin typeface="Lucida Sans Unicode"/>
                <a:cs typeface="Lucida Sans Unicode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0</a:t>
            </a:r>
            <a:r>
              <a:rPr sz="2200" spc="-30" dirty="0">
                <a:latin typeface="Lucida Sans Unicode"/>
                <a:cs typeface="Lucida Sans Unicode"/>
              </a:rPr>
              <a:t>.</a:t>
            </a:r>
            <a:r>
              <a:rPr sz="2200" spc="-30" dirty="0">
                <a:latin typeface="Times New Roman"/>
                <a:cs typeface="Times New Roman"/>
              </a:rPr>
              <a:t>00057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endParaRPr sz="2200" dirty="0">
              <a:latin typeface="Tahoma"/>
              <a:cs typeface="Tahoma"/>
            </a:endParaRPr>
          </a:p>
          <a:p>
            <a:pPr marL="574082">
              <a:spcBef>
                <a:spcPts val="69"/>
              </a:spcBef>
            </a:pPr>
            <a:r>
              <a:rPr sz="2200" spc="-20" dirty="0">
                <a:latin typeface="Times New Roman"/>
                <a:cs typeface="Times New Roman"/>
              </a:rPr>
              <a:t>0</a:t>
            </a:r>
            <a:r>
              <a:rPr sz="2200" spc="-20" dirty="0">
                <a:latin typeface="Lucida Sans Unicode"/>
                <a:cs typeface="Lucida Sans Unicode"/>
              </a:rPr>
              <a:t>.</a:t>
            </a:r>
            <a:r>
              <a:rPr sz="2200" spc="-20" dirty="0">
                <a:latin typeface="Times New Roman"/>
                <a:cs typeface="Times New Roman"/>
              </a:rPr>
              <a:t>00000000032</a:t>
            </a:r>
            <a:endParaRPr sz="2200" dirty="0">
              <a:latin typeface="Times New Roman"/>
              <a:cs typeface="Times New Roman"/>
            </a:endParaRPr>
          </a:p>
          <a:p>
            <a:pPr marL="574082">
              <a:spcBef>
                <a:spcPts val="654"/>
              </a:spcBef>
            </a:pPr>
            <a:r>
              <a:rPr sz="2200" i="1" spc="-30" dirty="0">
                <a:latin typeface="Cambria"/>
                <a:cs typeface="Cambria"/>
              </a:rPr>
              <a:t>P</a:t>
            </a:r>
            <a:r>
              <a:rPr sz="2200" spc="-30" dirty="0">
                <a:latin typeface="Tahoma"/>
                <a:cs typeface="Tahoma"/>
              </a:rPr>
              <a:t>(</a:t>
            </a:r>
            <a:r>
              <a:rPr sz="2200" i="1" spc="-30" dirty="0">
                <a:latin typeface="Cambria"/>
                <a:cs typeface="Cambria"/>
              </a:rPr>
              <a:t>VB</a:t>
            </a:r>
            <a:r>
              <a:rPr sz="2200" spc="-30" dirty="0">
                <a:latin typeface="Lucida Sans Unicode"/>
                <a:cs typeface="Lucida Sans Unicode"/>
              </a:rPr>
              <a:t>|</a:t>
            </a:r>
            <a:r>
              <a:rPr sz="2200" i="1" spc="-30" dirty="0">
                <a:latin typeface="Cambria"/>
                <a:cs typeface="Cambria"/>
              </a:rPr>
              <a:t>TO</a:t>
            </a:r>
            <a:r>
              <a:rPr sz="2200" spc="-30" dirty="0">
                <a:latin typeface="Tahoma"/>
                <a:cs typeface="Tahoma"/>
              </a:rPr>
              <a:t>)</a:t>
            </a:r>
            <a:r>
              <a:rPr sz="2200" i="1" spc="-30" dirty="0">
                <a:latin typeface="Cambria"/>
                <a:cs typeface="Cambria"/>
              </a:rPr>
              <a:t>P</a:t>
            </a:r>
            <a:r>
              <a:rPr sz="2200" spc="-30" dirty="0">
                <a:latin typeface="Tahoma"/>
                <a:cs typeface="Tahoma"/>
              </a:rPr>
              <a:t>(</a:t>
            </a:r>
            <a:r>
              <a:rPr sz="2200" i="1" spc="-30" dirty="0">
                <a:latin typeface="Cambria"/>
                <a:cs typeface="Cambria"/>
              </a:rPr>
              <a:t>NR</a:t>
            </a:r>
            <a:r>
              <a:rPr sz="2200" spc="-30" dirty="0">
                <a:latin typeface="Lucida Sans Unicode"/>
                <a:cs typeface="Lucida Sans Unicode"/>
              </a:rPr>
              <a:t>|</a:t>
            </a:r>
            <a:r>
              <a:rPr sz="2200" i="1" spc="-30" dirty="0">
                <a:latin typeface="Cambria"/>
                <a:cs typeface="Cambria"/>
              </a:rPr>
              <a:t>VB</a:t>
            </a:r>
            <a:r>
              <a:rPr sz="2200" spc="-30" dirty="0">
                <a:latin typeface="Tahoma"/>
                <a:cs typeface="Tahoma"/>
              </a:rPr>
              <a:t>)</a:t>
            </a:r>
            <a:r>
              <a:rPr sz="2200" i="1" spc="-30" dirty="0">
                <a:latin typeface="Cambria"/>
                <a:cs typeface="Cambria"/>
              </a:rPr>
              <a:t>P</a:t>
            </a:r>
            <a:r>
              <a:rPr sz="2200" spc="-30" dirty="0">
                <a:latin typeface="Tahoma"/>
                <a:cs typeface="Tahoma"/>
              </a:rPr>
              <a:t>(</a:t>
            </a:r>
            <a:r>
              <a:rPr sz="2200" i="1" spc="-30" dirty="0">
                <a:latin typeface="Cambria"/>
                <a:cs typeface="Cambria"/>
              </a:rPr>
              <a:t>race</a:t>
            </a:r>
            <a:r>
              <a:rPr sz="2200" spc="-30" dirty="0">
                <a:latin typeface="Lucida Sans Unicode"/>
                <a:cs typeface="Lucida Sans Unicode"/>
              </a:rPr>
              <a:t>|</a:t>
            </a:r>
            <a:r>
              <a:rPr sz="2200" i="1" spc="-30" dirty="0">
                <a:latin typeface="Cambria"/>
                <a:cs typeface="Cambria"/>
              </a:rPr>
              <a:t>VB</a:t>
            </a:r>
            <a:r>
              <a:rPr sz="2200" spc="-30" dirty="0">
                <a:latin typeface="Tahoma"/>
                <a:cs typeface="Tahoma"/>
              </a:rPr>
              <a:t>)</a:t>
            </a:r>
            <a:r>
              <a:rPr sz="2200" spc="-248" dirty="0">
                <a:latin typeface="Tahoma"/>
                <a:cs typeface="Tahoma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38" dirty="0">
                <a:latin typeface="Tahoma"/>
                <a:cs typeface="Tahoma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0</a:t>
            </a:r>
            <a:r>
              <a:rPr sz="2200" spc="-50" dirty="0">
                <a:latin typeface="Lucida Sans Unicode"/>
                <a:cs typeface="Lucida Sans Unicode"/>
              </a:rPr>
              <a:t>.</a:t>
            </a:r>
            <a:r>
              <a:rPr sz="2200" spc="-50" dirty="0">
                <a:latin typeface="Times New Roman"/>
                <a:cs typeface="Times New Roman"/>
              </a:rPr>
              <a:t>83</a:t>
            </a:r>
            <a:r>
              <a:rPr sz="2200" spc="-307" dirty="0">
                <a:latin typeface="Times New Roman"/>
                <a:cs typeface="Times New Roman"/>
              </a:rPr>
              <a:t> </a:t>
            </a:r>
            <a:r>
              <a:rPr sz="2200" spc="-367" dirty="0">
                <a:latin typeface="Lucida Sans Unicode"/>
                <a:cs typeface="Lucida Sans Unicode"/>
              </a:rPr>
              <a:t>×</a:t>
            </a:r>
            <a:r>
              <a:rPr sz="2200" spc="-436" dirty="0">
                <a:latin typeface="Lucida Sans Unicode"/>
                <a:cs typeface="Lucida Sans Unicode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0</a:t>
            </a:r>
            <a:r>
              <a:rPr sz="2200" spc="-40" dirty="0">
                <a:latin typeface="Lucida Sans Unicode"/>
                <a:cs typeface="Lucida Sans Unicode"/>
              </a:rPr>
              <a:t>.</a:t>
            </a:r>
            <a:r>
              <a:rPr sz="2200" spc="-40" dirty="0">
                <a:latin typeface="Times New Roman"/>
                <a:cs typeface="Times New Roman"/>
              </a:rPr>
              <a:t>0027</a:t>
            </a:r>
            <a:r>
              <a:rPr sz="2200" spc="-307" dirty="0">
                <a:latin typeface="Times New Roman"/>
                <a:cs typeface="Times New Roman"/>
              </a:rPr>
              <a:t> </a:t>
            </a:r>
            <a:r>
              <a:rPr sz="2200" spc="-367" dirty="0">
                <a:latin typeface="Lucida Sans Unicode"/>
                <a:cs typeface="Lucida Sans Unicode"/>
              </a:rPr>
              <a:t>×</a:t>
            </a:r>
            <a:r>
              <a:rPr sz="2200" spc="-446" dirty="0">
                <a:latin typeface="Lucida Sans Unicode"/>
                <a:cs typeface="Lucida Sans Unicode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0</a:t>
            </a:r>
            <a:r>
              <a:rPr sz="2200" spc="-30" dirty="0">
                <a:latin typeface="Lucida Sans Unicode"/>
                <a:cs typeface="Lucida Sans Unicode"/>
              </a:rPr>
              <a:t>.</a:t>
            </a:r>
            <a:r>
              <a:rPr sz="2200" spc="-30" dirty="0">
                <a:latin typeface="Times New Roman"/>
                <a:cs typeface="Times New Roman"/>
              </a:rPr>
              <a:t>00012</a:t>
            </a:r>
            <a:r>
              <a:rPr sz="2200" spc="-109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48" dirty="0">
                <a:latin typeface="Tahoma"/>
                <a:cs typeface="Tahoma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0</a:t>
            </a:r>
            <a:r>
              <a:rPr sz="2200" spc="-30" dirty="0">
                <a:latin typeface="Lucida Sans Unicode"/>
                <a:cs typeface="Lucida Sans Unicode"/>
              </a:rPr>
              <a:t>.</a:t>
            </a:r>
            <a:r>
              <a:rPr sz="2200" spc="-30" dirty="0">
                <a:latin typeface="Times New Roman"/>
                <a:cs typeface="Times New Roman"/>
              </a:rPr>
              <a:t>00000027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36533814"/>
      </p:ext>
    </p:extLst>
  </p:cSld>
  <p:clrMapOvr>
    <a:masterClrMapping/>
  </p:clrMapOvr>
  <p:transition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2911974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99" dirty="0">
                <a:solidFill>
                  <a:srgbClr val="FFFFFF"/>
                </a:solidFill>
                <a:latin typeface="Cambria"/>
                <a:cs typeface="Cambria"/>
              </a:rPr>
              <a:t>What</a:t>
            </a:r>
            <a:r>
              <a:rPr sz="2800" i="1" spc="5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2800" i="1" spc="5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2800" i="1" spc="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20" dirty="0">
                <a:solidFill>
                  <a:srgbClr val="FFFFFF"/>
                </a:solidFill>
                <a:latin typeface="Cambria"/>
                <a:cs typeface="Cambria"/>
              </a:rPr>
              <a:t>model?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945" y="1364753"/>
            <a:ext cx="6691743" cy="366431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9608" y="5315768"/>
            <a:ext cx="3440965" cy="325440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25179">
              <a:spcBef>
                <a:spcPts val="258"/>
              </a:spcBef>
            </a:pPr>
            <a:r>
              <a:rPr sz="1900" i="1" spc="40" dirty="0">
                <a:latin typeface="Trebuchet MS"/>
                <a:cs typeface="Trebuchet MS"/>
              </a:rPr>
              <a:t>This</a:t>
            </a:r>
            <a:r>
              <a:rPr sz="1900" i="1" spc="-5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is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89" dirty="0">
                <a:latin typeface="Trebuchet MS"/>
                <a:cs typeface="Trebuchet MS"/>
              </a:rPr>
              <a:t>a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Hidden</a:t>
            </a:r>
            <a:r>
              <a:rPr sz="1900" i="1" spc="-50" dirty="0">
                <a:latin typeface="Trebuchet MS"/>
                <a:cs typeface="Trebuchet MS"/>
              </a:rPr>
              <a:t> </a:t>
            </a:r>
            <a:r>
              <a:rPr sz="1900" i="1" spc="40" dirty="0">
                <a:latin typeface="Trebuchet MS"/>
                <a:cs typeface="Trebuchet MS"/>
              </a:rPr>
              <a:t>Markov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Model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94353291"/>
      </p:ext>
    </p:extLst>
  </p:cSld>
  <p:clrMapOvr>
    <a:masterClrMapping/>
  </p:clrMapOvr>
  <p:transition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459" y="404664"/>
            <a:ext cx="8449754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Hidden</a:t>
            </a:r>
            <a:r>
              <a:rPr spc="50" dirty="0"/>
              <a:t> </a:t>
            </a:r>
            <a:r>
              <a:rPr spc="-20" dirty="0"/>
              <a:t>Markov</a:t>
            </a:r>
            <a:r>
              <a:rPr spc="50" dirty="0"/>
              <a:t> </a:t>
            </a:r>
            <a:r>
              <a:rPr spc="4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512620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8824" y="2259485"/>
            <a:ext cx="8050750" cy="2051108"/>
          </a:xfrm>
          <a:prstGeom prst="rect">
            <a:avLst/>
          </a:prstGeom>
        </p:spPr>
        <p:txBody>
          <a:bodyPr vert="horz" wrap="square" lIns="0" tIns="109527" rIns="0" bIns="0" rtlCol="0">
            <a:spAutoFit/>
          </a:bodyPr>
          <a:lstStyle/>
          <a:p>
            <a:pPr marL="75537">
              <a:spcBef>
                <a:spcPts val="860"/>
              </a:spcBef>
            </a:pPr>
            <a:r>
              <a:rPr sz="1900" spc="20" dirty="0">
                <a:latin typeface="Trebuchet MS"/>
                <a:cs typeface="Trebuchet MS"/>
              </a:rPr>
              <a:t>Tag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Transition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probabilities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89" dirty="0">
                <a:latin typeface="Cambria"/>
                <a:cs typeface="Cambria"/>
              </a:rPr>
              <a:t>p</a:t>
            </a:r>
            <a:r>
              <a:rPr sz="2200" spc="-89" dirty="0">
                <a:latin typeface="Tahoma"/>
                <a:cs typeface="Tahoma"/>
              </a:rPr>
              <a:t>(</a:t>
            </a:r>
            <a:r>
              <a:rPr sz="2200" i="1" spc="-89" dirty="0">
                <a:latin typeface="Cambria"/>
                <a:cs typeface="Cambria"/>
              </a:rPr>
              <a:t>t</a:t>
            </a:r>
            <a:r>
              <a:rPr sz="2400" i="1" spc="-133" baseline="-10416" dirty="0">
                <a:latin typeface="Cambria"/>
                <a:cs typeface="Cambria"/>
              </a:rPr>
              <a:t>i</a:t>
            </a:r>
            <a:r>
              <a:rPr sz="2200" spc="-89" dirty="0">
                <a:latin typeface="Lucida Sans Unicode"/>
                <a:cs typeface="Lucida Sans Unicode"/>
              </a:rPr>
              <a:t>|</a:t>
            </a:r>
            <a:r>
              <a:rPr sz="2200" i="1" spc="-89" dirty="0">
                <a:latin typeface="Cambria"/>
                <a:cs typeface="Cambria"/>
              </a:rPr>
              <a:t>t</a:t>
            </a:r>
            <a:r>
              <a:rPr sz="2400" i="1" spc="-133" baseline="-10416" dirty="0">
                <a:latin typeface="Cambria"/>
                <a:cs typeface="Cambria"/>
              </a:rPr>
              <a:t>i</a:t>
            </a:r>
            <a:r>
              <a:rPr sz="2400" spc="-133" baseline="-10416" dirty="0">
                <a:latin typeface="Lucida Sans Unicode"/>
                <a:cs typeface="Lucida Sans Unicode"/>
              </a:rPr>
              <a:t>−</a:t>
            </a:r>
            <a:r>
              <a:rPr sz="2400" spc="-133" baseline="-10416" dirty="0">
                <a:latin typeface="Times New Roman"/>
                <a:cs typeface="Times New Roman"/>
              </a:rPr>
              <a:t>1</a:t>
            </a:r>
            <a:r>
              <a:rPr sz="2200" spc="-89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  <a:p>
            <a:pPr marL="75537">
              <a:spcBef>
                <a:spcPts val="662"/>
              </a:spcBef>
            </a:pPr>
            <a:r>
              <a:rPr sz="1900" spc="40" dirty="0">
                <a:latin typeface="Trebuchet MS"/>
                <a:cs typeface="Trebuchet MS"/>
              </a:rPr>
              <a:t>Word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Likelihood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probabilities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(emissions)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-69" dirty="0">
                <a:latin typeface="Tahoma"/>
                <a:cs typeface="Tahoma"/>
              </a:rPr>
              <a:t>(</a:t>
            </a:r>
            <a:r>
              <a:rPr sz="2200" i="1" spc="-69" dirty="0">
                <a:latin typeface="Cambria"/>
                <a:cs typeface="Cambria"/>
              </a:rPr>
              <a:t>w</a:t>
            </a:r>
            <a:r>
              <a:rPr sz="2400" i="1" spc="-103" baseline="-10416" dirty="0">
                <a:latin typeface="Cambria"/>
                <a:cs typeface="Cambria"/>
              </a:rPr>
              <a:t>i</a:t>
            </a:r>
            <a:r>
              <a:rPr sz="2200" spc="-69" dirty="0">
                <a:latin typeface="Lucida Sans Unicode"/>
                <a:cs typeface="Lucida Sans Unicode"/>
              </a:rPr>
              <a:t>|</a:t>
            </a:r>
            <a:r>
              <a:rPr sz="2200" i="1" spc="-69" dirty="0">
                <a:latin typeface="Cambria"/>
                <a:cs typeface="Cambria"/>
              </a:rPr>
              <a:t>t</a:t>
            </a:r>
            <a:r>
              <a:rPr sz="2400" i="1" spc="-103" baseline="-10416" dirty="0">
                <a:latin typeface="Cambria"/>
                <a:cs typeface="Cambria"/>
              </a:rPr>
              <a:t>i</a:t>
            </a:r>
            <a:r>
              <a:rPr sz="2200" spc="-69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  <a:p>
            <a:pPr marL="75537" marR="550162">
              <a:lnSpc>
                <a:spcPct val="118900"/>
              </a:lnSpc>
              <a:spcBef>
                <a:spcPts val="525"/>
              </a:spcBef>
            </a:pPr>
            <a:r>
              <a:rPr sz="1900" spc="40" dirty="0">
                <a:latin typeface="Trebuchet MS"/>
                <a:cs typeface="Trebuchet MS"/>
              </a:rPr>
              <a:t>What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described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these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probabilities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hidden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markov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model.</a:t>
            </a:r>
            <a:endParaRPr sz="1900">
              <a:latin typeface="Trebuchet MS"/>
              <a:cs typeface="Trebuchet MS"/>
            </a:endParaRPr>
          </a:p>
          <a:p>
            <a:pPr marL="75537">
              <a:spcBef>
                <a:spcPts val="1021"/>
              </a:spcBef>
            </a:pPr>
            <a:r>
              <a:rPr sz="1900" spc="-10" dirty="0">
                <a:latin typeface="Trebuchet MS"/>
                <a:cs typeface="Trebuchet MS"/>
              </a:rPr>
              <a:t>Let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29" dirty="0">
                <a:latin typeface="Trebuchet MS"/>
                <a:cs typeface="Trebuchet MS"/>
              </a:rPr>
              <a:t>us</a:t>
            </a:r>
            <a:r>
              <a:rPr sz="1900" spc="-20" dirty="0">
                <a:latin typeface="Trebuchet MS"/>
                <a:cs typeface="Trebuchet MS"/>
              </a:rPr>
              <a:t> quickly </a:t>
            </a:r>
            <a:r>
              <a:rPr sz="1900" spc="-10" dirty="0">
                <a:latin typeface="Trebuchet MS"/>
                <a:cs typeface="Trebuchet MS"/>
              </a:rPr>
              <a:t>introduce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Markov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Chain,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observable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Markov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Model.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928832"/>
            <a:ext cx="128444" cy="128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3345044"/>
            <a:ext cx="128444" cy="1283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4102241"/>
            <a:ext cx="128444" cy="12832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0175231"/>
      </p:ext>
    </p:extLst>
  </p:cSld>
  <p:clrMapOvr>
    <a:masterClrMapping/>
  </p:clrMapOvr>
  <p:transition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35884"/>
            <a:ext cx="8843978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20" dirty="0"/>
              <a:t>Markov</a:t>
            </a:r>
            <a:r>
              <a:rPr spc="89" dirty="0"/>
              <a:t> </a:t>
            </a:r>
            <a:r>
              <a:rPr spc="50" dirty="0"/>
              <a:t>Chain</a:t>
            </a:r>
            <a:r>
              <a:rPr spc="89" dirty="0"/>
              <a:t> </a:t>
            </a:r>
            <a:r>
              <a:rPr spc="446" dirty="0"/>
              <a:t>=</a:t>
            </a:r>
            <a:r>
              <a:rPr spc="89" dirty="0"/>
              <a:t> </a:t>
            </a:r>
            <a:r>
              <a:rPr spc="-10" dirty="0"/>
              <a:t>First-order</a:t>
            </a:r>
            <a:r>
              <a:rPr spc="89" dirty="0"/>
              <a:t> </a:t>
            </a:r>
            <a:r>
              <a:rPr spc="-20" dirty="0"/>
              <a:t>Markov</a:t>
            </a:r>
            <a:r>
              <a:rPr spc="89" dirty="0"/>
              <a:t> </a:t>
            </a:r>
            <a:r>
              <a:rPr spc="40" dirty="0"/>
              <a:t>Model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48849" y="1581097"/>
            <a:ext cx="6685446" cy="3667782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125895">
              <a:spcBef>
                <a:spcPts val="1041"/>
              </a:spcBef>
            </a:pPr>
            <a:r>
              <a:rPr sz="2200" i="1" spc="-119" dirty="0">
                <a:solidFill>
                  <a:srgbClr val="3333B2"/>
                </a:solidFill>
                <a:latin typeface="Cambria"/>
                <a:cs typeface="Cambria"/>
              </a:rPr>
              <a:t>Weather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endParaRPr sz="2200" dirty="0">
              <a:latin typeface="Cambria"/>
              <a:cs typeface="Cambria"/>
            </a:endParaRPr>
          </a:p>
          <a:p>
            <a:pPr marL="674798">
              <a:spcBef>
                <a:spcPts val="843"/>
              </a:spcBef>
            </a:pPr>
            <a:r>
              <a:rPr sz="1900" spc="30" dirty="0">
                <a:latin typeface="Trebuchet MS"/>
                <a:cs typeface="Trebuchet MS"/>
              </a:rPr>
              <a:t>Three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types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weather: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1900" i="1" dirty="0">
                <a:latin typeface="Trebuchet MS"/>
                <a:cs typeface="Trebuchet MS"/>
              </a:rPr>
              <a:t>sunny,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89" dirty="0">
                <a:latin typeface="Trebuchet MS"/>
                <a:cs typeface="Trebuchet MS"/>
              </a:rPr>
              <a:t>rainy,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20" dirty="0">
                <a:latin typeface="Trebuchet MS"/>
                <a:cs typeface="Trebuchet MS"/>
              </a:rPr>
              <a:t>foggy</a:t>
            </a:r>
            <a:endParaRPr sz="1900" dirty="0">
              <a:latin typeface="Trebuchet MS"/>
              <a:cs typeface="Trebuchet MS"/>
            </a:endParaRPr>
          </a:p>
          <a:p>
            <a:pPr marL="674798">
              <a:spcBef>
                <a:spcPts val="714"/>
              </a:spcBef>
            </a:pPr>
            <a:r>
              <a:rPr sz="2200" i="1" spc="-59" dirty="0">
                <a:latin typeface="Cambria"/>
                <a:cs typeface="Cambria"/>
              </a:rPr>
              <a:t>q</a:t>
            </a:r>
            <a:r>
              <a:rPr sz="2400" i="1" spc="-87" baseline="-10416" dirty="0">
                <a:latin typeface="Cambria"/>
                <a:cs typeface="Cambria"/>
              </a:rPr>
              <a:t>n</a:t>
            </a:r>
            <a:r>
              <a:rPr sz="1900" spc="-59" dirty="0">
                <a:latin typeface="Trebuchet MS"/>
                <a:cs typeface="Trebuchet MS"/>
              </a:rPr>
              <a:t>: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variable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denoting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10" dirty="0">
                <a:latin typeface="Trebuchet MS"/>
                <a:cs typeface="Trebuchet MS"/>
              </a:rPr>
              <a:t>weather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</a:t>
            </a:r>
            <a:r>
              <a:rPr sz="1900" spc="-40" dirty="0">
                <a:latin typeface="Trebuchet MS"/>
                <a:cs typeface="Trebuchet MS"/>
              </a:rPr>
              <a:t> 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89" dirty="0">
                <a:latin typeface="Cambria"/>
                <a:cs typeface="Cambria"/>
              </a:rPr>
              <a:t>n</a:t>
            </a:r>
            <a:r>
              <a:rPr sz="2400" i="1" spc="-133" baseline="27777" dirty="0">
                <a:latin typeface="Cambria"/>
                <a:cs typeface="Cambria"/>
              </a:rPr>
              <a:t>th</a:t>
            </a:r>
            <a:r>
              <a:rPr sz="2400" i="1" spc="44" baseline="27777" dirty="0">
                <a:latin typeface="Cambria"/>
                <a:cs typeface="Cambria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day</a:t>
            </a:r>
            <a:endParaRPr sz="1900" dirty="0">
              <a:latin typeface="Trebuchet MS"/>
              <a:cs typeface="Trebuchet MS"/>
            </a:endParaRPr>
          </a:p>
          <a:p>
            <a:pPr marL="674798">
              <a:spcBef>
                <a:spcPts val="960"/>
              </a:spcBef>
            </a:pPr>
            <a:r>
              <a:rPr sz="1900" spc="109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want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find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following </a:t>
            </a:r>
            <a:r>
              <a:rPr sz="1900" spc="-20" dirty="0">
                <a:latin typeface="Trebuchet MS"/>
                <a:cs typeface="Trebuchet MS"/>
              </a:rPr>
              <a:t>conditional </a:t>
            </a:r>
            <a:r>
              <a:rPr sz="1900" spc="-30" dirty="0">
                <a:latin typeface="Trebuchet MS"/>
                <a:cs typeface="Trebuchet MS"/>
              </a:rPr>
              <a:t>probabilities:</a:t>
            </a:r>
            <a:endParaRPr sz="1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 dirty="0">
              <a:latin typeface="Trebuchet MS"/>
              <a:cs typeface="Trebuchet MS"/>
            </a:endParaRPr>
          </a:p>
          <a:p>
            <a:pPr marL="3449526"/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59" dirty="0">
                <a:latin typeface="Cambria"/>
                <a:cs typeface="Cambria"/>
              </a:rPr>
              <a:t>q</a:t>
            </a:r>
            <a:r>
              <a:rPr sz="2400" i="1" spc="44" baseline="-10416" dirty="0">
                <a:latin typeface="Cambria"/>
                <a:cs typeface="Cambria"/>
              </a:rPr>
              <a:t>n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59" dirty="0">
                <a:latin typeface="Cambria"/>
                <a:cs typeface="Cambria"/>
              </a:rPr>
              <a:t>q</a:t>
            </a:r>
            <a:r>
              <a:rPr sz="2400" i="1" spc="-87" baseline="-10416" dirty="0">
                <a:latin typeface="Cambria"/>
                <a:cs typeface="Cambria"/>
              </a:rPr>
              <a:t>n</a:t>
            </a:r>
            <a:r>
              <a:rPr sz="2400" spc="-387" baseline="-10416" dirty="0">
                <a:latin typeface="Lucida Sans Unicode"/>
                <a:cs typeface="Lucida Sans Unicode"/>
              </a:rPr>
              <a:t>−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spc="-159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q</a:t>
            </a:r>
            <a:r>
              <a:rPr sz="2400" i="1" spc="-87" baseline="-10416" dirty="0">
                <a:latin typeface="Cambria"/>
                <a:cs typeface="Cambria"/>
              </a:rPr>
              <a:t>n</a:t>
            </a:r>
            <a:r>
              <a:rPr sz="2400" spc="-387" baseline="-10416" dirty="0">
                <a:latin typeface="Lucida Sans Unicode"/>
                <a:cs typeface="Lucida Sans Unicode"/>
              </a:rPr>
              <a:t>−</a:t>
            </a:r>
            <a:r>
              <a:rPr sz="2400" spc="119" baseline="-10416" dirty="0">
                <a:latin typeface="Times New Roman"/>
                <a:cs typeface="Times New Roman"/>
              </a:rPr>
              <a:t>2</a:t>
            </a:r>
            <a:r>
              <a:rPr sz="2200" spc="79" dirty="0">
                <a:latin typeface="Lucida Sans Unicode"/>
                <a:cs typeface="Lucida Sans Unicode"/>
              </a:rPr>
              <a:t>,...</a:t>
            </a:r>
            <a:r>
              <a:rPr sz="2200" spc="-159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q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ahoma"/>
                <a:cs typeface="Tahoma"/>
              </a:rPr>
              <a:t>)</a:t>
            </a:r>
          </a:p>
          <a:p>
            <a:pPr marL="125895">
              <a:spcBef>
                <a:spcPts val="3053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First-order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Markov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Assumption</a:t>
            </a:r>
            <a:endParaRPr sz="2200" dirty="0">
              <a:latin typeface="Cambria"/>
              <a:cs typeface="Cambria"/>
            </a:endParaRPr>
          </a:p>
          <a:p>
            <a:pPr marL="2423481">
              <a:spcBef>
                <a:spcPts val="1794"/>
              </a:spcBef>
            </a:pP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59" dirty="0">
                <a:latin typeface="Cambria"/>
                <a:cs typeface="Cambria"/>
              </a:rPr>
              <a:t>q</a:t>
            </a:r>
            <a:r>
              <a:rPr sz="2400" i="1" spc="44" baseline="-10416" dirty="0">
                <a:latin typeface="Cambria"/>
                <a:cs typeface="Cambria"/>
              </a:rPr>
              <a:t>n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59" dirty="0">
                <a:latin typeface="Cambria"/>
                <a:cs typeface="Cambria"/>
              </a:rPr>
              <a:t>q</a:t>
            </a:r>
            <a:r>
              <a:rPr sz="2400" i="1" spc="-87" baseline="-10416" dirty="0">
                <a:latin typeface="Cambria"/>
                <a:cs typeface="Cambria"/>
              </a:rPr>
              <a:t>n</a:t>
            </a:r>
            <a:r>
              <a:rPr sz="2400" spc="-387" baseline="-10416" dirty="0">
                <a:latin typeface="Lucida Sans Unicode"/>
                <a:cs typeface="Lucida Sans Unicode"/>
              </a:rPr>
              <a:t>−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spc="-159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q</a:t>
            </a:r>
            <a:r>
              <a:rPr sz="2400" i="1" spc="-87" baseline="-10416" dirty="0">
                <a:latin typeface="Cambria"/>
                <a:cs typeface="Cambria"/>
              </a:rPr>
              <a:t>n</a:t>
            </a:r>
            <a:r>
              <a:rPr sz="2400" spc="-387" baseline="-10416" dirty="0">
                <a:latin typeface="Lucida Sans Unicode"/>
                <a:cs typeface="Lucida Sans Unicode"/>
              </a:rPr>
              <a:t>−</a:t>
            </a:r>
            <a:r>
              <a:rPr sz="2400" spc="119" baseline="-10416" dirty="0">
                <a:latin typeface="Times New Roman"/>
                <a:cs typeface="Times New Roman"/>
              </a:rPr>
              <a:t>2</a:t>
            </a:r>
            <a:r>
              <a:rPr sz="2200" spc="79" dirty="0">
                <a:latin typeface="Lucida Sans Unicode"/>
                <a:cs typeface="Lucida Sans Unicode"/>
              </a:rPr>
              <a:t>,...</a:t>
            </a:r>
            <a:r>
              <a:rPr sz="2200" spc="-159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q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59" dirty="0">
                <a:latin typeface="Cambria"/>
                <a:cs typeface="Cambria"/>
              </a:rPr>
              <a:t>q</a:t>
            </a:r>
            <a:r>
              <a:rPr sz="2400" i="1" spc="44" baseline="-10416" dirty="0">
                <a:latin typeface="Cambria"/>
                <a:cs typeface="Cambria"/>
              </a:rPr>
              <a:t>n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59" dirty="0">
                <a:latin typeface="Cambria"/>
                <a:cs typeface="Cambria"/>
              </a:rPr>
              <a:t>q</a:t>
            </a:r>
            <a:r>
              <a:rPr sz="2400" i="1" spc="-87" baseline="-10416" dirty="0">
                <a:latin typeface="Cambria"/>
                <a:cs typeface="Cambria"/>
              </a:rPr>
              <a:t>n</a:t>
            </a:r>
            <a:r>
              <a:rPr sz="2400" spc="-387" baseline="-10416" dirty="0">
                <a:latin typeface="Lucida Sans Unicode"/>
                <a:cs typeface="Lucida Sans Unicode"/>
              </a:rPr>
              <a:t>−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ahoma"/>
                <a:cs typeface="Tahoma"/>
              </a:rPr>
              <a:t>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98667981"/>
      </p:ext>
    </p:extLst>
  </p:cSld>
  <p:clrMapOvr>
    <a:masterClrMapping/>
  </p:clrMapOvr>
  <p:transition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6" y="119895"/>
            <a:ext cx="4593412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20" dirty="0">
                <a:solidFill>
                  <a:srgbClr val="FFFFFF"/>
                </a:solidFill>
                <a:latin typeface="Cambria"/>
                <a:cs typeface="Cambria"/>
              </a:rPr>
              <a:t>Markov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50" dirty="0">
                <a:solidFill>
                  <a:srgbClr val="FFFFFF"/>
                </a:solidFill>
                <a:latin typeface="Cambria"/>
                <a:cs typeface="Cambria"/>
              </a:rPr>
              <a:t>Chain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50" dirty="0">
                <a:solidFill>
                  <a:srgbClr val="FFFFFF"/>
                </a:solidFill>
                <a:latin typeface="Cambria"/>
                <a:cs typeface="Cambria"/>
              </a:rPr>
              <a:t>Transition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59" dirty="0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203" y="1681633"/>
            <a:ext cx="8542679" cy="398644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49856567"/>
      </p:ext>
    </p:extLst>
  </p:cSld>
  <p:clrMapOvr>
    <a:masterClrMapping/>
  </p:clrMapOvr>
  <p:transition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9494"/>
            <a:ext cx="8086170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50" dirty="0"/>
              <a:t>Using</a:t>
            </a:r>
            <a:r>
              <a:rPr spc="59" dirty="0"/>
              <a:t> </a:t>
            </a:r>
            <a:r>
              <a:rPr spc="-20" dirty="0"/>
              <a:t>Markov</a:t>
            </a:r>
            <a:r>
              <a:rPr spc="69" dirty="0"/>
              <a:t> </a:t>
            </a:r>
            <a:r>
              <a:rPr spc="50" dirty="0"/>
              <a:t>Chain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038601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9229" y="1855172"/>
            <a:ext cx="8452532" cy="3129630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624440" marR="720120">
              <a:lnSpc>
                <a:spcPct val="118900"/>
              </a:lnSpc>
              <a:spcBef>
                <a:spcPts val="178"/>
              </a:spcBef>
            </a:pPr>
            <a:r>
              <a:rPr sz="1900" spc="40" dirty="0">
                <a:latin typeface="Trebuchet MS"/>
                <a:cs typeface="Trebuchet MS"/>
              </a:rPr>
              <a:t>Given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today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weather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sunny,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what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probability </a:t>
            </a:r>
            <a:r>
              <a:rPr sz="1900" spc="-69" dirty="0">
                <a:latin typeface="Trebuchet MS"/>
                <a:cs typeface="Trebuchet MS"/>
              </a:rPr>
              <a:t>that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tomorrow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sunny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day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after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rainy?</a:t>
            </a:r>
            <a:endParaRPr sz="1900">
              <a:latin typeface="Trebuchet MS"/>
              <a:cs typeface="Trebuchet MS"/>
            </a:endParaRPr>
          </a:p>
          <a:p>
            <a:pPr marL="75537">
              <a:spcBef>
                <a:spcPts val="1318"/>
              </a:spcBef>
            </a:pP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59" dirty="0">
                <a:latin typeface="Cambria"/>
                <a:cs typeface="Cambria"/>
              </a:rPr>
              <a:t>q</a:t>
            </a:r>
            <a:r>
              <a:rPr sz="2400" spc="-14" baseline="-10416" dirty="0">
                <a:latin typeface="Times New Roman"/>
                <a:cs typeface="Times New Roman"/>
              </a:rPr>
              <a:t>2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sunny</a:t>
            </a:r>
            <a:r>
              <a:rPr sz="2200" spc="-159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q</a:t>
            </a:r>
            <a:r>
              <a:rPr sz="2400" spc="-14" baseline="-10416" dirty="0">
                <a:latin typeface="Times New Roman"/>
                <a:cs typeface="Times New Roman"/>
              </a:rPr>
              <a:t>3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i="1" spc="-89" dirty="0">
                <a:latin typeface="Cambria"/>
                <a:cs typeface="Cambria"/>
              </a:rPr>
              <a:t>r</a:t>
            </a:r>
            <a:r>
              <a:rPr sz="2200" i="1" spc="-50" dirty="0">
                <a:latin typeface="Cambria"/>
                <a:cs typeface="Cambria"/>
              </a:rPr>
              <a:t>ainy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59" dirty="0">
                <a:latin typeface="Cambria"/>
                <a:cs typeface="Cambria"/>
              </a:rPr>
              <a:t>q</a:t>
            </a:r>
            <a:r>
              <a:rPr sz="2400" spc="-14" baseline="-10416" dirty="0">
                <a:latin typeface="Times New Roman"/>
                <a:cs typeface="Times New Roman"/>
              </a:rPr>
              <a:t>1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sunny</a:t>
            </a:r>
            <a:r>
              <a:rPr sz="220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  <a:p>
            <a:pPr marL="615627">
              <a:spcBef>
                <a:spcPts val="2240"/>
              </a:spcBef>
            </a:pPr>
            <a:r>
              <a:rPr sz="2200" spc="89" dirty="0">
                <a:latin typeface="Tahoma"/>
                <a:cs typeface="Tahoma"/>
              </a:rPr>
              <a:t>= </a:t>
            </a:r>
            <a:r>
              <a:rPr sz="2200" spc="535" dirty="0">
                <a:latin typeface="Tahoma"/>
                <a:cs typeface="Tahoma"/>
              </a:rPr>
              <a:t> </a:t>
            </a:r>
            <a:r>
              <a:rPr sz="2200" i="1" spc="10" dirty="0">
                <a:latin typeface="Cambria"/>
                <a:cs typeface="Cambria"/>
              </a:rPr>
              <a:t>P</a:t>
            </a:r>
            <a:r>
              <a:rPr sz="2200" spc="10" dirty="0">
                <a:latin typeface="Tahoma"/>
                <a:cs typeface="Tahoma"/>
              </a:rPr>
              <a:t>(</a:t>
            </a:r>
            <a:r>
              <a:rPr sz="2200" i="1" spc="10" dirty="0">
                <a:latin typeface="Cambria"/>
                <a:cs typeface="Cambria"/>
              </a:rPr>
              <a:t>q</a:t>
            </a:r>
            <a:r>
              <a:rPr sz="2400" spc="14" baseline="-10416" dirty="0">
                <a:latin typeface="Times New Roman"/>
                <a:cs typeface="Times New Roman"/>
              </a:rPr>
              <a:t>3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198" dirty="0">
                <a:latin typeface="Tahoma"/>
                <a:cs typeface="Tahoma"/>
              </a:rPr>
              <a:t> </a:t>
            </a:r>
            <a:r>
              <a:rPr sz="2200" i="1" spc="-99" dirty="0">
                <a:latin typeface="Cambria"/>
                <a:cs typeface="Cambria"/>
              </a:rPr>
              <a:t>rainy</a:t>
            </a:r>
            <a:r>
              <a:rPr sz="2200" spc="-99" dirty="0">
                <a:latin typeface="Lucida Sans Unicode"/>
                <a:cs typeface="Lucida Sans Unicode"/>
              </a:rPr>
              <a:t>|</a:t>
            </a:r>
            <a:r>
              <a:rPr sz="2200" i="1" spc="-99" dirty="0">
                <a:latin typeface="Cambria"/>
                <a:cs typeface="Cambria"/>
              </a:rPr>
              <a:t>q</a:t>
            </a:r>
            <a:r>
              <a:rPr sz="2400" spc="-149" baseline="-10416" dirty="0">
                <a:latin typeface="Times New Roman"/>
                <a:cs typeface="Times New Roman"/>
              </a:rPr>
              <a:t>2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198" dirty="0">
                <a:latin typeface="Tahoma"/>
                <a:cs typeface="Tahoma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sunny</a:t>
            </a:r>
            <a:r>
              <a:rPr sz="2200" spc="-79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40" dirty="0">
                <a:latin typeface="Cambria"/>
                <a:cs typeface="Cambria"/>
              </a:rPr>
              <a:t>q</a:t>
            </a:r>
            <a:r>
              <a:rPr sz="2400" spc="-59" baseline="-10416" dirty="0">
                <a:latin typeface="Times New Roman"/>
                <a:cs typeface="Times New Roman"/>
              </a:rPr>
              <a:t>1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198" dirty="0">
                <a:latin typeface="Tahoma"/>
                <a:cs typeface="Tahoma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sunny</a:t>
            </a:r>
            <a:r>
              <a:rPr sz="2200" spc="-50" dirty="0">
                <a:latin typeface="Tahoma"/>
                <a:cs typeface="Tahoma"/>
              </a:rPr>
              <a:t>)</a:t>
            </a:r>
            <a:r>
              <a:rPr sz="2200" spc="-387" dirty="0">
                <a:latin typeface="Tahoma"/>
                <a:cs typeface="Tahoma"/>
              </a:rPr>
              <a:t> </a:t>
            </a:r>
            <a:r>
              <a:rPr sz="2200" spc="-367" dirty="0">
                <a:latin typeface="Lucida Sans Unicode"/>
                <a:cs typeface="Lucida Sans Unicode"/>
              </a:rPr>
              <a:t>×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P</a:t>
            </a:r>
            <a:r>
              <a:rPr sz="2200" spc="10" dirty="0">
                <a:latin typeface="Tahoma"/>
                <a:cs typeface="Tahoma"/>
              </a:rPr>
              <a:t>(</a:t>
            </a:r>
            <a:r>
              <a:rPr sz="2200" i="1" spc="10" dirty="0">
                <a:latin typeface="Cambria"/>
                <a:cs typeface="Cambria"/>
              </a:rPr>
              <a:t>q</a:t>
            </a:r>
            <a:r>
              <a:rPr sz="2400" spc="14" baseline="-10416" dirty="0">
                <a:latin typeface="Times New Roman"/>
                <a:cs typeface="Times New Roman"/>
              </a:rPr>
              <a:t>2</a:t>
            </a:r>
            <a:r>
              <a:rPr sz="2400" spc="282" baseline="-10416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i="1" spc="-99" dirty="0">
                <a:latin typeface="Cambria"/>
                <a:cs typeface="Cambria"/>
              </a:rPr>
              <a:t>sunny</a:t>
            </a:r>
            <a:r>
              <a:rPr sz="2200" spc="-99" dirty="0">
                <a:latin typeface="Lucida Sans Unicode"/>
                <a:cs typeface="Lucida Sans Unicode"/>
              </a:rPr>
              <a:t>|</a:t>
            </a:r>
            <a:r>
              <a:rPr sz="2200" i="1" spc="-99" dirty="0">
                <a:latin typeface="Cambria"/>
                <a:cs typeface="Cambria"/>
              </a:rPr>
              <a:t>q</a:t>
            </a:r>
            <a:r>
              <a:rPr sz="2400" spc="-149" baseline="-10416" dirty="0">
                <a:latin typeface="Times New Roman"/>
                <a:cs typeface="Times New Roman"/>
              </a:rPr>
              <a:t>1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198" dirty="0">
                <a:latin typeface="Tahoma"/>
                <a:cs typeface="Tahoma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sunny</a:t>
            </a:r>
            <a:r>
              <a:rPr sz="2200" spc="-5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  <a:p>
            <a:pPr marL="615627">
              <a:spcBef>
                <a:spcPts val="664"/>
              </a:spcBef>
            </a:pPr>
            <a:r>
              <a:rPr sz="2200" spc="89" dirty="0">
                <a:latin typeface="Tahoma"/>
                <a:cs typeface="Tahoma"/>
              </a:rPr>
              <a:t>= </a:t>
            </a:r>
            <a:r>
              <a:rPr sz="2200" spc="525" dirty="0">
                <a:latin typeface="Tahoma"/>
                <a:cs typeface="Tahoma"/>
              </a:rPr>
              <a:t> </a:t>
            </a:r>
            <a:r>
              <a:rPr sz="2200" i="1" spc="10" dirty="0">
                <a:latin typeface="Cambria"/>
                <a:cs typeface="Cambria"/>
              </a:rPr>
              <a:t>P</a:t>
            </a:r>
            <a:r>
              <a:rPr sz="2200" spc="10" dirty="0">
                <a:latin typeface="Tahoma"/>
                <a:cs typeface="Tahoma"/>
              </a:rPr>
              <a:t>(</a:t>
            </a:r>
            <a:r>
              <a:rPr sz="2200" i="1" spc="10" dirty="0">
                <a:latin typeface="Cambria"/>
                <a:cs typeface="Cambria"/>
              </a:rPr>
              <a:t>q</a:t>
            </a:r>
            <a:r>
              <a:rPr sz="2400" spc="14" baseline="-10416" dirty="0">
                <a:latin typeface="Times New Roman"/>
                <a:cs typeface="Times New Roman"/>
              </a:rPr>
              <a:t>3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i="1" spc="-99" dirty="0">
                <a:latin typeface="Cambria"/>
                <a:cs typeface="Cambria"/>
              </a:rPr>
              <a:t>rainy</a:t>
            </a:r>
            <a:r>
              <a:rPr sz="2200" spc="-99" dirty="0">
                <a:latin typeface="Lucida Sans Unicode"/>
                <a:cs typeface="Lucida Sans Unicode"/>
              </a:rPr>
              <a:t>|</a:t>
            </a:r>
            <a:r>
              <a:rPr sz="2200" i="1" spc="-99" dirty="0">
                <a:latin typeface="Cambria"/>
                <a:cs typeface="Cambria"/>
              </a:rPr>
              <a:t>q</a:t>
            </a:r>
            <a:r>
              <a:rPr sz="2400" spc="-149" baseline="-10416" dirty="0">
                <a:latin typeface="Times New Roman"/>
                <a:cs typeface="Times New Roman"/>
              </a:rPr>
              <a:t>2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sunny</a:t>
            </a:r>
            <a:r>
              <a:rPr sz="2200" spc="-50" dirty="0">
                <a:latin typeface="Tahoma"/>
                <a:cs typeface="Tahoma"/>
              </a:rPr>
              <a:t>)</a:t>
            </a:r>
            <a:r>
              <a:rPr sz="2200" spc="-387" dirty="0">
                <a:latin typeface="Tahoma"/>
                <a:cs typeface="Tahoma"/>
              </a:rPr>
              <a:t> </a:t>
            </a:r>
            <a:r>
              <a:rPr sz="2200" spc="-367" dirty="0">
                <a:latin typeface="Lucida Sans Unicode"/>
                <a:cs typeface="Lucida Sans Unicode"/>
              </a:rPr>
              <a:t>×</a:t>
            </a:r>
            <a:r>
              <a:rPr sz="2200" spc="-387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P</a:t>
            </a:r>
            <a:r>
              <a:rPr sz="2200" spc="10" dirty="0">
                <a:latin typeface="Tahoma"/>
                <a:cs typeface="Tahoma"/>
              </a:rPr>
              <a:t>(</a:t>
            </a:r>
            <a:r>
              <a:rPr sz="2200" i="1" spc="10" dirty="0">
                <a:latin typeface="Cambria"/>
                <a:cs typeface="Cambria"/>
              </a:rPr>
              <a:t>q</a:t>
            </a:r>
            <a:r>
              <a:rPr sz="2400" spc="14" baseline="-10416" dirty="0">
                <a:latin typeface="Times New Roman"/>
                <a:cs typeface="Times New Roman"/>
              </a:rPr>
              <a:t>2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i="1" spc="-99" dirty="0">
                <a:latin typeface="Cambria"/>
                <a:cs typeface="Cambria"/>
              </a:rPr>
              <a:t>sunny</a:t>
            </a:r>
            <a:r>
              <a:rPr sz="2200" spc="-99" dirty="0">
                <a:latin typeface="Lucida Sans Unicode"/>
                <a:cs typeface="Lucida Sans Unicode"/>
              </a:rPr>
              <a:t>|</a:t>
            </a:r>
            <a:r>
              <a:rPr sz="2200" i="1" spc="-99" dirty="0">
                <a:latin typeface="Cambria"/>
                <a:cs typeface="Cambria"/>
              </a:rPr>
              <a:t>q</a:t>
            </a:r>
            <a:r>
              <a:rPr sz="2400" spc="-149" baseline="-10416" dirty="0">
                <a:latin typeface="Times New Roman"/>
                <a:cs typeface="Times New Roman"/>
              </a:rPr>
              <a:t>1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sunny</a:t>
            </a:r>
            <a:r>
              <a:rPr sz="2200" spc="-5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  <a:p>
            <a:pPr marL="615627">
              <a:spcBef>
                <a:spcPts val="662"/>
              </a:spcBef>
            </a:pPr>
            <a:r>
              <a:rPr sz="2200" spc="89" dirty="0">
                <a:latin typeface="Tahoma"/>
                <a:cs typeface="Tahoma"/>
              </a:rPr>
              <a:t>=  </a:t>
            </a:r>
            <a:r>
              <a:rPr sz="2200" spc="-69" dirty="0">
                <a:latin typeface="Tahoma"/>
                <a:cs typeface="Tahoma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0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05</a:t>
            </a:r>
            <a:r>
              <a:rPr sz="2200" spc="-248" dirty="0">
                <a:latin typeface="Times New Roman"/>
                <a:cs typeface="Times New Roman"/>
              </a:rPr>
              <a:t> </a:t>
            </a:r>
            <a:r>
              <a:rPr sz="2200" spc="-367" dirty="0">
                <a:latin typeface="Lucida Sans Unicode"/>
                <a:cs typeface="Lucida Sans Unicode"/>
              </a:rPr>
              <a:t>×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0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8</a:t>
            </a:r>
            <a:endParaRPr sz="2200">
              <a:latin typeface="Times New Roman"/>
              <a:cs typeface="Times New Roman"/>
            </a:endParaRPr>
          </a:p>
          <a:p>
            <a:pPr marL="615627">
              <a:spcBef>
                <a:spcPts val="654"/>
              </a:spcBef>
            </a:pPr>
            <a:r>
              <a:rPr sz="2200" spc="89" dirty="0">
                <a:latin typeface="Tahoma"/>
                <a:cs typeface="Tahoma"/>
              </a:rPr>
              <a:t>= </a:t>
            </a:r>
            <a:r>
              <a:rPr sz="2200" spc="397" dirty="0">
                <a:latin typeface="Tahoma"/>
                <a:cs typeface="Tahoma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0</a:t>
            </a:r>
            <a:r>
              <a:rPr sz="2200" spc="-50" dirty="0">
                <a:latin typeface="Lucida Sans Unicode"/>
                <a:cs typeface="Lucida Sans Unicode"/>
              </a:rPr>
              <a:t>.</a:t>
            </a:r>
            <a:r>
              <a:rPr sz="2200" spc="-50" dirty="0">
                <a:latin typeface="Times New Roman"/>
                <a:cs typeface="Times New Roman"/>
              </a:rPr>
              <a:t>04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73449300"/>
      </p:ext>
    </p:extLst>
  </p:cSld>
  <p:clrMapOvr>
    <a:masterClrMapping/>
  </p:clrMapOvr>
  <p:transition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25" y="119895"/>
            <a:ext cx="3335167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10" dirty="0">
                <a:solidFill>
                  <a:srgbClr val="FFFFFF"/>
                </a:solidFill>
                <a:latin typeface="Cambria"/>
                <a:cs typeface="Cambria"/>
              </a:rPr>
              <a:t>Hidden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mbria"/>
                <a:cs typeface="Cambria"/>
              </a:rPr>
              <a:t>Markov</a:t>
            </a:r>
            <a:r>
              <a:rPr sz="28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123087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5" y="1939684"/>
            <a:ext cx="7264818" cy="1006005"/>
          </a:xfrm>
          <a:prstGeom prst="rect">
            <a:avLst/>
          </a:prstGeom>
        </p:spPr>
        <p:txBody>
          <a:bodyPr vert="horz" wrap="square" lIns="0" tIns="76796" rIns="0" bIns="0" rtlCol="0">
            <a:spAutoFit/>
          </a:bodyPr>
          <a:lstStyle/>
          <a:p>
            <a:pPr marL="25179">
              <a:spcBef>
                <a:spcPts val="605"/>
              </a:spcBef>
            </a:pPr>
            <a:r>
              <a:rPr sz="1900" spc="40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Markov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chains,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output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symbols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same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as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states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-30" dirty="0">
                <a:latin typeface="Trebuchet MS"/>
                <a:cs typeface="Trebuchet MS"/>
              </a:rPr>
              <a:t>‘sunny’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20" dirty="0">
                <a:latin typeface="Trebuchet MS"/>
                <a:cs typeface="Trebuchet MS"/>
              </a:rPr>
              <a:t>weather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is</a:t>
            </a:r>
            <a:r>
              <a:rPr sz="1900" i="1" spc="-30" dirty="0">
                <a:latin typeface="Trebuchet MS"/>
                <a:cs typeface="Trebuchet MS"/>
              </a:rPr>
              <a:t> both </a:t>
            </a:r>
            <a:r>
              <a:rPr sz="1900" i="1" spc="20" dirty="0">
                <a:latin typeface="Trebuchet MS"/>
                <a:cs typeface="Trebuchet MS"/>
              </a:rPr>
              <a:t>observable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59" dirty="0">
                <a:latin typeface="Trebuchet MS"/>
                <a:cs typeface="Trebuchet MS"/>
              </a:rPr>
              <a:t>and</a:t>
            </a:r>
            <a:r>
              <a:rPr sz="1900" i="1" spc="-30" dirty="0">
                <a:latin typeface="Trebuchet MS"/>
                <a:cs typeface="Trebuchet MS"/>
              </a:rPr>
              <a:t> state</a:t>
            </a:r>
            <a:endParaRPr sz="19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56509013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simple Example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01440"/>
              </p:ext>
            </p:extLst>
          </p:nvPr>
        </p:nvGraphicFramePr>
        <p:xfrm>
          <a:off x="971600" y="23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2/5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1/5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1/5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1/5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148478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Bigram probabilities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48064" y="1484784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=3,</m:t>
                      </m:r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484784"/>
                <a:ext cx="295232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576" y="4653136"/>
                <a:ext cx="4176464" cy="560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h𝑒</m:t>
                        </m:r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</a:rPr>
                          <m:t>h𝑒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(0+1)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(0+1)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=1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53136"/>
                <a:ext cx="4176464" cy="560923"/>
              </a:xfrm>
              <a:prstGeom prst="rect">
                <a:avLst/>
              </a:prstGeom>
              <a:blipFill rotWithShape="1"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75656" y="5517232"/>
                <a:ext cx="432048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𝐺𝑇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h𝑒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h𝑒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h𝑒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h𝑒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517232"/>
                <a:ext cx="4320480" cy="63478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7453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25" y="119895"/>
            <a:ext cx="3335167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10" dirty="0">
                <a:solidFill>
                  <a:srgbClr val="FFFFFF"/>
                </a:solidFill>
                <a:latin typeface="Cambria"/>
                <a:cs typeface="Cambria"/>
              </a:rPr>
              <a:t>Hidden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mbria"/>
                <a:cs typeface="Cambria"/>
              </a:rPr>
              <a:t>Markov</a:t>
            </a:r>
            <a:r>
              <a:rPr sz="28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123087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5" y="1939685"/>
            <a:ext cx="7264818" cy="1426633"/>
          </a:xfrm>
          <a:prstGeom prst="rect">
            <a:avLst/>
          </a:prstGeom>
        </p:spPr>
        <p:txBody>
          <a:bodyPr vert="horz" wrap="square" lIns="0" tIns="76796" rIns="0" bIns="0" rtlCol="0">
            <a:spAutoFit/>
          </a:bodyPr>
          <a:lstStyle/>
          <a:p>
            <a:pPr marL="25179">
              <a:spcBef>
                <a:spcPts val="605"/>
              </a:spcBef>
            </a:pPr>
            <a:r>
              <a:rPr sz="1900" spc="40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Markov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chains,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output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symbols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same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as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states</a:t>
            </a:r>
            <a:endParaRPr sz="1900" dirty="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-30" dirty="0">
                <a:latin typeface="Trebuchet MS"/>
                <a:cs typeface="Trebuchet MS"/>
              </a:rPr>
              <a:t>‘sunny’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20" dirty="0">
                <a:latin typeface="Trebuchet MS"/>
                <a:cs typeface="Trebuchet MS"/>
              </a:rPr>
              <a:t>weather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is</a:t>
            </a:r>
            <a:r>
              <a:rPr sz="1900" i="1" spc="-30" dirty="0">
                <a:latin typeface="Trebuchet MS"/>
                <a:cs typeface="Trebuchet MS"/>
              </a:rPr>
              <a:t> both </a:t>
            </a:r>
            <a:r>
              <a:rPr sz="1900" i="1" spc="20" dirty="0">
                <a:latin typeface="Trebuchet MS"/>
                <a:cs typeface="Trebuchet MS"/>
              </a:rPr>
              <a:t>observable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59" dirty="0">
                <a:latin typeface="Trebuchet MS"/>
                <a:cs typeface="Trebuchet MS"/>
              </a:rPr>
              <a:t>and</a:t>
            </a:r>
            <a:r>
              <a:rPr sz="1900" i="1" spc="-30" dirty="0">
                <a:latin typeface="Trebuchet MS"/>
                <a:cs typeface="Trebuchet MS"/>
              </a:rPr>
              <a:t> state</a:t>
            </a:r>
            <a:endParaRPr sz="1900" dirty="0">
              <a:latin typeface="Trebuchet MS"/>
              <a:cs typeface="Trebuchet MS"/>
            </a:endParaRPr>
          </a:p>
          <a:p>
            <a:pPr marL="25179">
              <a:spcBef>
                <a:spcPts val="1021"/>
              </a:spcBef>
            </a:pPr>
            <a:r>
              <a:rPr sz="1900" spc="20" dirty="0">
                <a:latin typeface="Trebuchet MS"/>
                <a:cs typeface="Trebuchet MS"/>
              </a:rPr>
              <a:t>But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287" dirty="0">
                <a:latin typeface="Trebuchet MS"/>
                <a:cs typeface="Trebuchet MS"/>
              </a:rPr>
              <a:t>POS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tagging</a:t>
            </a:r>
            <a:endParaRPr sz="1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2880284"/>
            <a:ext cx="128444" cy="1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83175"/>
      </p:ext>
    </p:extLst>
  </p:cSld>
  <p:clrMapOvr>
    <a:masterClrMapping/>
  </p:clrMapOvr>
  <p:transition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79" y="476672"/>
            <a:ext cx="8271407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Hidden</a:t>
            </a:r>
            <a:r>
              <a:rPr spc="40" dirty="0"/>
              <a:t> </a:t>
            </a:r>
            <a:r>
              <a:rPr spc="-20" dirty="0"/>
              <a:t>Markov</a:t>
            </a:r>
            <a:r>
              <a:rPr spc="50" dirty="0"/>
              <a:t> </a:t>
            </a:r>
            <a:r>
              <a:rPr spc="4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123087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5" y="1939684"/>
            <a:ext cx="7264818" cy="1770317"/>
          </a:xfrm>
          <a:prstGeom prst="rect">
            <a:avLst/>
          </a:prstGeom>
        </p:spPr>
        <p:txBody>
          <a:bodyPr vert="horz" wrap="square" lIns="0" tIns="76796" rIns="0" bIns="0" rtlCol="0">
            <a:spAutoFit/>
          </a:bodyPr>
          <a:lstStyle/>
          <a:p>
            <a:pPr marL="25179">
              <a:spcBef>
                <a:spcPts val="605"/>
              </a:spcBef>
            </a:pPr>
            <a:r>
              <a:rPr sz="1900" spc="40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Markov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chains,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output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symbols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same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as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states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-30" dirty="0">
                <a:latin typeface="Trebuchet MS"/>
                <a:cs typeface="Trebuchet MS"/>
              </a:rPr>
              <a:t>‘sunny’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20" dirty="0">
                <a:latin typeface="Trebuchet MS"/>
                <a:cs typeface="Trebuchet MS"/>
              </a:rPr>
              <a:t>weather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is</a:t>
            </a:r>
            <a:r>
              <a:rPr sz="1900" i="1" spc="-30" dirty="0">
                <a:latin typeface="Trebuchet MS"/>
                <a:cs typeface="Trebuchet MS"/>
              </a:rPr>
              <a:t> both </a:t>
            </a:r>
            <a:r>
              <a:rPr sz="1900" i="1" spc="20" dirty="0">
                <a:latin typeface="Trebuchet MS"/>
                <a:cs typeface="Trebuchet MS"/>
              </a:rPr>
              <a:t>observable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59" dirty="0">
                <a:latin typeface="Trebuchet MS"/>
                <a:cs typeface="Trebuchet MS"/>
              </a:rPr>
              <a:t>and</a:t>
            </a:r>
            <a:r>
              <a:rPr sz="1900" i="1" spc="-30" dirty="0">
                <a:latin typeface="Trebuchet MS"/>
                <a:cs typeface="Trebuchet MS"/>
              </a:rPr>
              <a:t> state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1021"/>
              </a:spcBef>
            </a:pPr>
            <a:r>
              <a:rPr sz="1900" spc="20" dirty="0">
                <a:latin typeface="Trebuchet MS"/>
                <a:cs typeface="Trebuchet MS"/>
              </a:rPr>
              <a:t>But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287" dirty="0">
                <a:latin typeface="Trebuchet MS"/>
                <a:cs typeface="Trebuchet MS"/>
              </a:rPr>
              <a:t>POS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tagging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59" dirty="0">
                <a:latin typeface="Trebuchet MS"/>
                <a:cs typeface="Trebuchet MS"/>
              </a:rPr>
              <a:t>The</a:t>
            </a:r>
            <a:r>
              <a:rPr sz="1900" i="1" spc="-50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output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59" dirty="0">
                <a:latin typeface="Trebuchet MS"/>
                <a:cs typeface="Trebuchet MS"/>
              </a:rPr>
              <a:t>symbols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dirty="0">
                <a:latin typeface="Trebuchet MS"/>
                <a:cs typeface="Trebuchet MS"/>
              </a:rPr>
              <a:t>are</a:t>
            </a:r>
            <a:r>
              <a:rPr sz="1900" i="1" spc="-5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words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2880284"/>
            <a:ext cx="128444" cy="12832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61530555"/>
      </p:ext>
    </p:extLst>
  </p:cSld>
  <p:clrMapOvr>
    <a:masterClrMapping/>
  </p:clrMapOvr>
  <p:transition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60648"/>
            <a:ext cx="8396434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Hidden</a:t>
            </a:r>
            <a:r>
              <a:rPr spc="40" dirty="0"/>
              <a:t> </a:t>
            </a:r>
            <a:r>
              <a:rPr spc="-20" dirty="0"/>
              <a:t>Markov</a:t>
            </a:r>
            <a:r>
              <a:rPr spc="50" dirty="0"/>
              <a:t> </a:t>
            </a:r>
            <a:r>
              <a:rPr spc="4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123087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4" y="1939684"/>
            <a:ext cx="7786255" cy="3004937"/>
          </a:xfrm>
          <a:prstGeom prst="rect">
            <a:avLst/>
          </a:prstGeom>
        </p:spPr>
        <p:txBody>
          <a:bodyPr vert="horz" wrap="square" lIns="0" tIns="76796" rIns="0" bIns="0" rtlCol="0">
            <a:spAutoFit/>
          </a:bodyPr>
          <a:lstStyle/>
          <a:p>
            <a:pPr marL="25179">
              <a:spcBef>
                <a:spcPts val="605"/>
              </a:spcBef>
            </a:pPr>
            <a:r>
              <a:rPr sz="1900" spc="40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Markov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chains,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output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symbols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same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as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states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-30" dirty="0">
                <a:latin typeface="Trebuchet MS"/>
                <a:cs typeface="Trebuchet MS"/>
              </a:rPr>
              <a:t>‘sunny’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20" dirty="0">
                <a:latin typeface="Trebuchet MS"/>
                <a:cs typeface="Trebuchet MS"/>
              </a:rPr>
              <a:t>weather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is</a:t>
            </a:r>
            <a:r>
              <a:rPr sz="1900" i="1" spc="-30" dirty="0">
                <a:latin typeface="Trebuchet MS"/>
                <a:cs typeface="Trebuchet MS"/>
              </a:rPr>
              <a:t> both </a:t>
            </a:r>
            <a:r>
              <a:rPr sz="1900" i="1" spc="20" dirty="0">
                <a:latin typeface="Trebuchet MS"/>
                <a:cs typeface="Trebuchet MS"/>
              </a:rPr>
              <a:t>observable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59" dirty="0">
                <a:latin typeface="Trebuchet MS"/>
                <a:cs typeface="Trebuchet MS"/>
              </a:rPr>
              <a:t>and</a:t>
            </a:r>
            <a:r>
              <a:rPr sz="1900" i="1" spc="-30" dirty="0">
                <a:latin typeface="Trebuchet MS"/>
                <a:cs typeface="Trebuchet MS"/>
              </a:rPr>
              <a:t> state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1021"/>
              </a:spcBef>
            </a:pPr>
            <a:r>
              <a:rPr sz="1900" spc="20" dirty="0">
                <a:latin typeface="Trebuchet MS"/>
                <a:cs typeface="Trebuchet MS"/>
              </a:rPr>
              <a:t>But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287" dirty="0">
                <a:latin typeface="Trebuchet MS"/>
                <a:cs typeface="Trebuchet MS"/>
              </a:rPr>
              <a:t>POS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tagging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59" dirty="0">
                <a:latin typeface="Trebuchet MS"/>
                <a:cs typeface="Trebuchet MS"/>
              </a:rPr>
              <a:t>The</a:t>
            </a:r>
            <a:r>
              <a:rPr sz="1900" i="1" spc="-50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output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59" dirty="0">
                <a:latin typeface="Trebuchet MS"/>
                <a:cs typeface="Trebuchet MS"/>
              </a:rPr>
              <a:t>symbols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dirty="0">
                <a:latin typeface="Trebuchet MS"/>
                <a:cs typeface="Trebuchet MS"/>
              </a:rPr>
              <a:t>are</a:t>
            </a:r>
            <a:r>
              <a:rPr sz="1900" i="1" spc="-5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words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dirty="0">
                <a:latin typeface="Trebuchet MS"/>
                <a:cs typeface="Trebuchet MS"/>
              </a:rPr>
              <a:t>But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the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10" dirty="0">
                <a:latin typeface="Trebuchet MS"/>
                <a:cs typeface="Trebuchet MS"/>
              </a:rPr>
              <a:t>hidden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10" dirty="0">
                <a:latin typeface="Trebuchet MS"/>
                <a:cs typeface="Trebuchet MS"/>
              </a:rPr>
              <a:t>states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dirty="0">
                <a:latin typeface="Trebuchet MS"/>
                <a:cs typeface="Trebuchet MS"/>
              </a:rPr>
              <a:t>are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297" dirty="0">
                <a:latin typeface="Trebuchet MS"/>
                <a:cs typeface="Trebuchet MS"/>
              </a:rPr>
              <a:t>POS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40" dirty="0">
                <a:latin typeface="Trebuchet MS"/>
                <a:cs typeface="Trebuchet MS"/>
              </a:rPr>
              <a:t>tags</a:t>
            </a:r>
            <a:endParaRPr sz="1900">
              <a:latin typeface="Trebuchet MS"/>
              <a:cs typeface="Trebuchet MS"/>
            </a:endParaRPr>
          </a:p>
          <a:p>
            <a:pPr marL="25179" marR="10072">
              <a:lnSpc>
                <a:spcPct val="118900"/>
              </a:lnSpc>
              <a:spcBef>
                <a:spcPts val="595"/>
              </a:spcBef>
            </a:pPr>
            <a:r>
              <a:rPr sz="1900" spc="178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Hidden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Markov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Model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an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extension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Markov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chain</a:t>
            </a:r>
            <a:r>
              <a:rPr sz="1900" spc="-30" dirty="0">
                <a:latin typeface="Trebuchet MS"/>
                <a:cs typeface="Trebuchet MS"/>
              </a:rPr>
              <a:t> in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which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output </a:t>
            </a:r>
            <a:r>
              <a:rPr sz="1900" spc="69" dirty="0">
                <a:latin typeface="Trebuchet MS"/>
                <a:cs typeface="Trebuchet MS"/>
              </a:rPr>
              <a:t>symbols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not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same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as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states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1021"/>
              </a:spcBef>
            </a:pPr>
            <a:r>
              <a:rPr sz="1900" spc="109" dirty="0">
                <a:latin typeface="Trebuchet MS"/>
                <a:cs typeface="Trebuchet MS"/>
              </a:rPr>
              <a:t>We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don’t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know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which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2880284"/>
            <a:ext cx="128444" cy="128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3978495"/>
            <a:ext cx="128444" cy="1283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4735694"/>
            <a:ext cx="128444" cy="12832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83794437"/>
      </p:ext>
    </p:extLst>
  </p:cSld>
  <p:clrMapOvr>
    <a:masterClrMapping/>
  </p:clrMapOvr>
  <p:transition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925" y="188640"/>
            <a:ext cx="8559439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Hidden</a:t>
            </a:r>
            <a:r>
              <a:rPr spc="59" dirty="0"/>
              <a:t> </a:t>
            </a:r>
            <a:r>
              <a:rPr spc="-20" dirty="0"/>
              <a:t>Markov</a:t>
            </a:r>
            <a:r>
              <a:rPr spc="69" dirty="0"/>
              <a:t> </a:t>
            </a:r>
            <a:r>
              <a:rPr spc="40" dirty="0"/>
              <a:t>Models</a:t>
            </a:r>
            <a:r>
              <a:rPr spc="69" dirty="0"/>
              <a:t> (HMMs)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24419" y="2006645"/>
            <a:ext cx="5558192" cy="2594667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50358">
              <a:spcBef>
                <a:spcPts val="1041"/>
              </a:spcBef>
            </a:pP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Elements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22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an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79" dirty="0">
                <a:solidFill>
                  <a:srgbClr val="3333B2"/>
                </a:solidFill>
                <a:latin typeface="Cambria"/>
                <a:cs typeface="Cambria"/>
              </a:rPr>
              <a:t>HMM</a:t>
            </a:r>
            <a:r>
              <a:rPr sz="22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model</a:t>
            </a:r>
            <a:endParaRPr sz="2200">
              <a:latin typeface="Cambria"/>
              <a:cs typeface="Cambria"/>
            </a:endParaRPr>
          </a:p>
          <a:p>
            <a:pPr marL="599261" marR="1325675">
              <a:lnSpc>
                <a:spcPts val="3271"/>
              </a:lnSpc>
              <a:spcBef>
                <a:spcPts val="109"/>
              </a:spcBef>
            </a:pPr>
            <a:r>
              <a:rPr sz="1900" spc="178" dirty="0">
                <a:latin typeface="Trebuchet MS"/>
                <a:cs typeface="Trebuchet MS"/>
              </a:rPr>
              <a:t>A </a:t>
            </a:r>
            <a:r>
              <a:rPr sz="1900" spc="20" dirty="0">
                <a:latin typeface="Trebuchet MS"/>
                <a:cs typeface="Trebuchet MS"/>
              </a:rPr>
              <a:t>set </a:t>
            </a:r>
            <a:r>
              <a:rPr sz="1900" spc="-50" dirty="0">
                <a:latin typeface="Trebuchet MS"/>
                <a:cs typeface="Trebuchet MS"/>
              </a:rPr>
              <a:t>of </a:t>
            </a:r>
            <a:r>
              <a:rPr sz="1900" spc="20" dirty="0">
                <a:latin typeface="Trebuchet MS"/>
                <a:cs typeface="Trebuchet MS"/>
              </a:rPr>
              <a:t>states </a:t>
            </a:r>
            <a:r>
              <a:rPr sz="1900" spc="-20" dirty="0">
                <a:latin typeface="Trebuchet MS"/>
                <a:cs typeface="Trebuchet MS"/>
              </a:rPr>
              <a:t>(here: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30" dirty="0">
                <a:latin typeface="Trebuchet MS"/>
                <a:cs typeface="Trebuchet MS"/>
              </a:rPr>
              <a:t>tags) </a:t>
            </a:r>
            <a:r>
              <a:rPr sz="1900" spc="40" dirty="0">
                <a:latin typeface="Trebuchet MS"/>
                <a:cs typeface="Trebuchet MS"/>
              </a:rPr>
              <a:t> </a:t>
            </a:r>
            <a:r>
              <a:rPr sz="1900" spc="119" dirty="0">
                <a:latin typeface="Trebuchet MS"/>
                <a:cs typeface="Trebuchet MS"/>
              </a:rPr>
              <a:t>An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output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alphabet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(here:</a:t>
            </a:r>
            <a:r>
              <a:rPr sz="1900" spc="7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words)</a:t>
            </a:r>
            <a:endParaRPr sz="1900">
              <a:latin typeface="Trebuchet MS"/>
              <a:cs typeface="Trebuchet MS"/>
            </a:endParaRPr>
          </a:p>
          <a:p>
            <a:pPr marL="599261" marR="85609">
              <a:lnSpc>
                <a:spcPct val="128600"/>
              </a:lnSpc>
              <a:spcBef>
                <a:spcPts val="99"/>
              </a:spcBef>
            </a:pPr>
            <a:r>
              <a:rPr sz="1900" spc="-59" dirty="0">
                <a:latin typeface="Trebuchet MS"/>
                <a:cs typeface="Trebuchet MS"/>
              </a:rPr>
              <a:t>Initial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(here: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beginning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sentence) </a:t>
            </a:r>
            <a:r>
              <a:rPr sz="1900" spc="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State </a:t>
            </a:r>
            <a:r>
              <a:rPr sz="1900" spc="-30" dirty="0">
                <a:latin typeface="Trebuchet MS"/>
                <a:cs typeface="Trebuchet MS"/>
              </a:rPr>
              <a:t>transition </a:t>
            </a:r>
            <a:r>
              <a:rPr sz="1900" spc="-20" dirty="0">
                <a:latin typeface="Trebuchet MS"/>
                <a:cs typeface="Trebuchet MS"/>
              </a:rPr>
              <a:t>probabilities </a:t>
            </a:r>
            <a:r>
              <a:rPr sz="1900" dirty="0">
                <a:latin typeface="Trebuchet MS"/>
                <a:cs typeface="Trebuchet MS"/>
              </a:rPr>
              <a:t>(here </a:t>
            </a:r>
            <a:r>
              <a:rPr sz="2200" i="1" spc="-99" dirty="0">
                <a:latin typeface="Cambria"/>
                <a:cs typeface="Cambria"/>
              </a:rPr>
              <a:t>p</a:t>
            </a:r>
            <a:r>
              <a:rPr sz="2200" spc="-99" dirty="0">
                <a:latin typeface="Tahoma"/>
                <a:cs typeface="Tahoma"/>
              </a:rPr>
              <a:t>(</a:t>
            </a:r>
            <a:r>
              <a:rPr sz="2200" i="1" spc="-99" dirty="0">
                <a:latin typeface="Cambria"/>
                <a:cs typeface="Cambria"/>
              </a:rPr>
              <a:t>t</a:t>
            </a:r>
            <a:r>
              <a:rPr sz="2400" i="1" spc="-149" baseline="-10416" dirty="0">
                <a:latin typeface="Cambria"/>
                <a:cs typeface="Cambria"/>
              </a:rPr>
              <a:t>n</a:t>
            </a:r>
            <a:r>
              <a:rPr sz="2200" spc="-99" dirty="0">
                <a:latin typeface="Lucida Sans Unicode"/>
                <a:cs typeface="Lucida Sans Unicode"/>
              </a:rPr>
              <a:t>|</a:t>
            </a:r>
            <a:r>
              <a:rPr sz="2200" i="1" spc="-99" dirty="0">
                <a:latin typeface="Cambria"/>
                <a:cs typeface="Cambria"/>
              </a:rPr>
              <a:t>t</a:t>
            </a:r>
            <a:r>
              <a:rPr sz="2400" i="1" spc="-149" baseline="-10416" dirty="0">
                <a:latin typeface="Cambria"/>
                <a:cs typeface="Cambria"/>
              </a:rPr>
              <a:t>n</a:t>
            </a:r>
            <a:r>
              <a:rPr sz="2400" spc="-149" baseline="-10416" dirty="0">
                <a:latin typeface="Lucida Sans Unicode"/>
                <a:cs typeface="Lucida Sans Unicode"/>
              </a:rPr>
              <a:t>−</a:t>
            </a:r>
            <a:r>
              <a:rPr sz="2400" spc="-149" baseline="-10416" dirty="0">
                <a:latin typeface="Times New Roman"/>
                <a:cs typeface="Times New Roman"/>
              </a:rPr>
              <a:t>1</a:t>
            </a:r>
            <a:r>
              <a:rPr sz="2200" spc="-99" dirty="0">
                <a:latin typeface="Tahoma"/>
                <a:cs typeface="Tahoma"/>
              </a:rPr>
              <a:t>)</a:t>
            </a:r>
            <a:r>
              <a:rPr sz="1900" spc="-99" dirty="0">
                <a:latin typeface="Trebuchet MS"/>
                <a:cs typeface="Trebuchet MS"/>
              </a:rPr>
              <a:t>)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Symbol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emission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probabilities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(here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-69" dirty="0">
                <a:latin typeface="Tahoma"/>
                <a:cs typeface="Tahoma"/>
              </a:rPr>
              <a:t>(</a:t>
            </a:r>
            <a:r>
              <a:rPr sz="2200" i="1" spc="-69" dirty="0">
                <a:latin typeface="Cambria"/>
                <a:cs typeface="Cambria"/>
              </a:rPr>
              <a:t>w</a:t>
            </a:r>
            <a:r>
              <a:rPr sz="2400" i="1" spc="-103" baseline="-10416" dirty="0">
                <a:latin typeface="Cambria"/>
                <a:cs typeface="Cambria"/>
              </a:rPr>
              <a:t>i</a:t>
            </a:r>
            <a:r>
              <a:rPr sz="2200" spc="-69" dirty="0">
                <a:latin typeface="Lucida Sans Unicode"/>
                <a:cs typeface="Lucida Sans Unicode"/>
              </a:rPr>
              <a:t>|</a:t>
            </a:r>
            <a:r>
              <a:rPr sz="2200" i="1" spc="-69" dirty="0">
                <a:latin typeface="Cambria"/>
                <a:cs typeface="Cambria"/>
              </a:rPr>
              <a:t>t</a:t>
            </a:r>
            <a:r>
              <a:rPr sz="2400" i="1" spc="-103" baseline="-10416" dirty="0">
                <a:latin typeface="Cambria"/>
                <a:cs typeface="Cambria"/>
              </a:rPr>
              <a:t>i</a:t>
            </a:r>
            <a:r>
              <a:rPr sz="2200" spc="-69" dirty="0">
                <a:latin typeface="Tahoma"/>
                <a:cs typeface="Tahoma"/>
              </a:rPr>
              <a:t>)</a:t>
            </a:r>
            <a:r>
              <a:rPr sz="1900" spc="-69" dirty="0">
                <a:latin typeface="Trebuchet MS"/>
                <a:cs typeface="Trebuchet MS"/>
              </a:rPr>
              <a:t>)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16161465"/>
      </p:ext>
    </p:extLst>
  </p:cSld>
  <p:clrMapOvr>
    <a:masterClrMapping/>
  </p:clrMapOvr>
  <p:transition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26" y="119895"/>
            <a:ext cx="3796143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30" dirty="0">
                <a:solidFill>
                  <a:srgbClr val="FFFFFF"/>
                </a:solidFill>
                <a:latin typeface="Cambria"/>
                <a:cs typeface="Cambria"/>
              </a:rPr>
              <a:t>Graphical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Representation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608" y="935153"/>
            <a:ext cx="7308900" cy="617828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25179">
              <a:spcBef>
                <a:spcPts val="258"/>
              </a:spcBef>
            </a:pPr>
            <a:r>
              <a:rPr sz="1900" spc="89" dirty="0">
                <a:latin typeface="Trebuchet MS"/>
                <a:cs typeface="Trebuchet MS"/>
              </a:rPr>
              <a:t>When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tagging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sentence,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walking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through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state </a:t>
            </a:r>
            <a:r>
              <a:rPr sz="1900" dirty="0">
                <a:latin typeface="Trebuchet MS"/>
                <a:cs typeface="Trebuchet MS"/>
              </a:rPr>
              <a:t>graph: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619" y="1613782"/>
            <a:ext cx="7002843" cy="38379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9228" y="6001820"/>
            <a:ext cx="7295048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1900" spc="139" dirty="0">
                <a:latin typeface="Trebuchet MS"/>
                <a:cs typeface="Trebuchet MS"/>
              </a:rPr>
              <a:t>Edges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labeled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state </a:t>
            </a:r>
            <a:r>
              <a:rPr sz="1900" spc="-30" dirty="0">
                <a:latin typeface="Trebuchet MS"/>
                <a:cs typeface="Trebuchet MS"/>
              </a:rPr>
              <a:t>transition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probabilities: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2200" i="1" spc="-99" dirty="0">
                <a:latin typeface="Cambria"/>
                <a:cs typeface="Cambria"/>
              </a:rPr>
              <a:t>p</a:t>
            </a:r>
            <a:r>
              <a:rPr sz="2200" spc="-99" dirty="0">
                <a:latin typeface="Tahoma"/>
                <a:cs typeface="Tahoma"/>
              </a:rPr>
              <a:t>(</a:t>
            </a:r>
            <a:r>
              <a:rPr sz="2200" i="1" spc="-99" dirty="0">
                <a:latin typeface="Cambria"/>
                <a:cs typeface="Cambria"/>
              </a:rPr>
              <a:t>t</a:t>
            </a:r>
            <a:r>
              <a:rPr sz="2400" i="1" spc="-149" baseline="-10416" dirty="0">
                <a:latin typeface="Cambria"/>
                <a:cs typeface="Cambria"/>
              </a:rPr>
              <a:t>n</a:t>
            </a:r>
            <a:r>
              <a:rPr sz="2200" spc="-99" dirty="0">
                <a:latin typeface="Lucida Sans Unicode"/>
                <a:cs typeface="Lucida Sans Unicode"/>
                <a:hlinkClick r:id="" action="ppaction://noaction"/>
              </a:rPr>
              <a:t>|</a:t>
            </a:r>
            <a:r>
              <a:rPr sz="2200" i="1" spc="-99" dirty="0">
                <a:latin typeface="Cambria"/>
                <a:cs typeface="Cambria"/>
              </a:rPr>
              <a:t>t</a:t>
            </a:r>
            <a:r>
              <a:rPr sz="2400" i="1" spc="-149" baseline="-10416" dirty="0">
                <a:latin typeface="Cambria"/>
                <a:cs typeface="Cambria"/>
              </a:rPr>
              <a:t>n</a:t>
            </a:r>
            <a:r>
              <a:rPr sz="2400" spc="-149" baseline="-10416" dirty="0">
                <a:latin typeface="Lucida Sans Unicode"/>
                <a:cs typeface="Lucida Sans Unicode"/>
              </a:rPr>
              <a:t>−</a:t>
            </a:r>
            <a:r>
              <a:rPr sz="2400" spc="-149" baseline="-10416" dirty="0">
                <a:latin typeface="Times New Roman"/>
                <a:cs typeface="Times New Roman"/>
              </a:rPr>
              <a:t>1</a:t>
            </a:r>
            <a:r>
              <a:rPr sz="2200" spc="-99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62963296"/>
      </p:ext>
    </p:extLst>
  </p:cSld>
  <p:clrMapOvr>
    <a:masterClrMapping/>
  </p:clrMapOvr>
  <p:transition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835" y="119894"/>
            <a:ext cx="4458645" cy="1059530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50358">
              <a:spcBef>
                <a:spcPts val="268"/>
              </a:spcBef>
            </a:pPr>
            <a:r>
              <a:rPr sz="2800" i="1" spc="30" dirty="0">
                <a:solidFill>
                  <a:srgbClr val="FFFFFF"/>
                </a:solidFill>
                <a:latin typeface="Cambria"/>
                <a:cs typeface="Cambria"/>
              </a:rPr>
              <a:t>Graphical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Representation</a:t>
            </a:r>
            <a:endParaRPr sz="2800">
              <a:latin typeface="Cambria"/>
              <a:cs typeface="Cambria"/>
            </a:endParaRPr>
          </a:p>
          <a:p>
            <a:pPr marL="110788">
              <a:spcBef>
                <a:spcPts val="1933"/>
              </a:spcBef>
            </a:pPr>
            <a:r>
              <a:rPr sz="1900" spc="-10" dirty="0">
                <a:latin typeface="Trebuchet MS"/>
                <a:cs typeface="Trebuchet MS"/>
              </a:rPr>
              <a:t>At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state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emit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word: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-69" dirty="0">
                <a:latin typeface="Tahoma"/>
                <a:cs typeface="Tahoma"/>
              </a:rPr>
              <a:t>(</a:t>
            </a:r>
            <a:r>
              <a:rPr sz="2200" i="1" spc="-69" dirty="0">
                <a:latin typeface="Cambria"/>
                <a:cs typeface="Cambria"/>
              </a:rPr>
              <a:t>w</a:t>
            </a:r>
            <a:r>
              <a:rPr sz="2400" i="1" spc="-103" baseline="-10416" dirty="0">
                <a:latin typeface="Cambria"/>
                <a:cs typeface="Cambria"/>
              </a:rPr>
              <a:t>n</a:t>
            </a:r>
            <a:r>
              <a:rPr sz="2200" spc="-69" dirty="0">
                <a:latin typeface="Lucida Sans Unicode"/>
                <a:cs typeface="Lucida Sans Unicode"/>
              </a:rPr>
              <a:t>|</a:t>
            </a:r>
            <a:r>
              <a:rPr sz="2200" i="1" spc="-69" dirty="0">
                <a:latin typeface="Cambria"/>
                <a:cs typeface="Cambria"/>
              </a:rPr>
              <a:t>t</a:t>
            </a:r>
            <a:r>
              <a:rPr sz="2400" i="1" spc="-103" baseline="-10416" dirty="0">
                <a:latin typeface="Cambria"/>
                <a:cs typeface="Cambria"/>
              </a:rPr>
              <a:t>n</a:t>
            </a:r>
            <a:r>
              <a:rPr sz="2200" spc="-69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265" y="1390071"/>
            <a:ext cx="7273636" cy="484464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513106" y="6618066"/>
            <a:ext cx="595743" cy="566711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pc="-40" dirty="0"/>
              <a:t>15</a:t>
            </a:r>
            <a:r>
              <a:rPr spc="30" dirty="0"/>
              <a:t> </a:t>
            </a:r>
            <a:r>
              <a:rPr spc="-226" dirty="0"/>
              <a:t>/</a:t>
            </a:r>
            <a:r>
              <a:rPr spc="30" dirty="0"/>
              <a:t> </a:t>
            </a:r>
            <a:r>
              <a:rPr spc="-4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61705374"/>
      </p:ext>
    </p:extLst>
  </p:cSld>
  <p:clrMapOvr>
    <a:masterClrMapping/>
  </p:clrMapOvr>
  <p:transition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5433501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Walking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through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states:</a:t>
            </a:r>
            <a:r>
              <a:rPr sz="2800" i="1" spc="248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best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path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66" y="1563396"/>
            <a:ext cx="8410969" cy="465085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40221446"/>
      </p:ext>
    </p:extLst>
  </p:cSld>
  <p:clrMapOvr>
    <a:masterClrMapping/>
  </p:clrMapOvr>
  <p:transition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5433501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Walking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through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states:</a:t>
            </a:r>
            <a:r>
              <a:rPr sz="2800" i="1" spc="248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best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path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738" y="1671892"/>
            <a:ext cx="8070444" cy="446612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87906298"/>
      </p:ext>
    </p:extLst>
  </p:cSld>
  <p:clrMapOvr>
    <a:masterClrMapping/>
  </p:clrMapOvr>
  <p:transition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37" y="1770320"/>
            <a:ext cx="8792598" cy="163585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037" y="1858329"/>
            <a:ext cx="8893359" cy="757526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22011" y="1866986"/>
            <a:ext cx="7096046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Viterbi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30" dirty="0">
                <a:solidFill>
                  <a:srgbClr val="FFFFFF"/>
                </a:solidFill>
                <a:latin typeface="Cambria"/>
                <a:cs typeface="Cambria"/>
              </a:rPr>
              <a:t>Decoding</a:t>
            </a:r>
            <a:r>
              <a:rPr sz="28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8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169" dirty="0">
                <a:solidFill>
                  <a:srgbClr val="FFFFFF"/>
                </a:solidFill>
                <a:latin typeface="Cambria"/>
                <a:cs typeface="Cambria"/>
              </a:rPr>
              <a:t>HMM,</a:t>
            </a:r>
            <a:r>
              <a:rPr sz="28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69" dirty="0">
                <a:solidFill>
                  <a:srgbClr val="FFFFFF"/>
                </a:solidFill>
                <a:latin typeface="Cambria"/>
                <a:cs typeface="Cambria"/>
              </a:rPr>
              <a:t>Parameter</a:t>
            </a:r>
            <a:r>
              <a:rPr sz="28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Learning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8663695" y="6618066"/>
            <a:ext cx="444603" cy="566711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fld id="{81D60167-4931-47E6-BA6A-407CBD079E47}" type="slidenum">
              <a:rPr spc="-40" dirty="0"/>
              <a:pPr marL="75537">
                <a:spcBef>
                  <a:spcPts val="99"/>
                </a:spcBef>
              </a:pPr>
              <a:t>118</a:t>
            </a:fld>
            <a:r>
              <a:rPr spc="30" dirty="0"/>
              <a:t> </a:t>
            </a:r>
            <a:r>
              <a:rPr spc="-226" dirty="0"/>
              <a:t>/</a:t>
            </a:r>
            <a:r>
              <a:rPr spc="30" dirty="0"/>
              <a:t> </a:t>
            </a:r>
            <a:r>
              <a:rPr spc="-4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07123190"/>
      </p:ext>
    </p:extLst>
  </p:cSld>
  <p:clrMapOvr>
    <a:masterClrMapping/>
  </p:clrMapOvr>
  <p:transition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5433501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Walking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through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states:</a:t>
            </a:r>
            <a:r>
              <a:rPr sz="2800" i="1" spc="248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best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path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66" y="1563396"/>
            <a:ext cx="8410969" cy="465085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20633433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74" y="188640"/>
            <a:ext cx="8513116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Kneser-Ney</a:t>
            </a:r>
            <a:r>
              <a:rPr spc="-59" dirty="0"/>
              <a:t> </a:t>
            </a:r>
            <a:r>
              <a:rPr spc="-40" dirty="0"/>
              <a:t>Smoothing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48848" y="1318297"/>
            <a:ext cx="8553293" cy="4778521"/>
          </a:xfrm>
          <a:prstGeom prst="rect">
            <a:avLst/>
          </a:prstGeom>
        </p:spPr>
        <p:txBody>
          <a:bodyPr vert="horz" wrap="square" lIns="0" tIns="112047" rIns="0" bIns="0" rtlCol="0">
            <a:spAutoFit/>
          </a:bodyPr>
          <a:lstStyle/>
          <a:p>
            <a:pPr marL="125895">
              <a:spcBef>
                <a:spcPts val="882"/>
              </a:spcBef>
            </a:pP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2200">
              <a:latin typeface="Cambria"/>
              <a:cs typeface="Cambria"/>
            </a:endParaRPr>
          </a:p>
          <a:p>
            <a:pPr marL="674798">
              <a:spcBef>
                <a:spcPts val="694"/>
              </a:spcBef>
            </a:pPr>
            <a:r>
              <a:rPr sz="1900" spc="109" dirty="0">
                <a:latin typeface="Trebuchet MS"/>
                <a:cs typeface="Trebuchet MS"/>
              </a:rPr>
              <a:t>Shannon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game: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i="1" spc="10" dirty="0">
                <a:latin typeface="Trebuchet MS"/>
                <a:cs typeface="Trebuchet MS"/>
              </a:rPr>
              <a:t>I</a:t>
            </a:r>
            <a:r>
              <a:rPr sz="1900" i="1" spc="-10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can’t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109" dirty="0">
                <a:latin typeface="Trebuchet MS"/>
                <a:cs typeface="Trebuchet MS"/>
              </a:rPr>
              <a:t>see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-79" dirty="0">
                <a:latin typeface="Trebuchet MS"/>
                <a:cs typeface="Trebuchet MS"/>
              </a:rPr>
              <a:t>without</a:t>
            </a:r>
            <a:r>
              <a:rPr sz="1900" i="1" spc="-1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my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10" dirty="0">
                <a:latin typeface="Trebuchet MS"/>
                <a:cs typeface="Trebuchet MS"/>
              </a:rPr>
              <a:t>reading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-159" dirty="0">
                <a:latin typeface="Trebuchet MS"/>
                <a:cs typeface="Trebuchet MS"/>
              </a:rPr>
              <a:t>...</a:t>
            </a:r>
            <a:r>
              <a:rPr sz="1900" spc="-159" dirty="0">
                <a:latin typeface="Trebuchet MS"/>
                <a:cs typeface="Trebuchet MS"/>
              </a:rPr>
              <a:t>:</a:t>
            </a:r>
            <a:r>
              <a:rPr sz="1900" spc="119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glasses/Francisco?</a:t>
            </a:r>
            <a:endParaRPr sz="1900">
              <a:latin typeface="Trebuchet MS"/>
              <a:cs typeface="Trebuchet MS"/>
            </a:endParaRPr>
          </a:p>
          <a:p>
            <a:pPr marL="674798">
              <a:spcBef>
                <a:spcPts val="1009"/>
              </a:spcBef>
            </a:pPr>
            <a:r>
              <a:rPr sz="1900" spc="-30" dirty="0">
                <a:latin typeface="Trebuchet MS"/>
                <a:cs typeface="Trebuchet MS"/>
              </a:rPr>
              <a:t>“Francisco”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more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common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“glasses”</a:t>
            </a:r>
            <a:endParaRPr sz="1900">
              <a:latin typeface="Trebuchet MS"/>
              <a:cs typeface="Trebuchet MS"/>
            </a:endParaRPr>
          </a:p>
          <a:p>
            <a:pPr marL="674798">
              <a:spcBef>
                <a:spcPts val="1021"/>
              </a:spcBef>
            </a:pPr>
            <a:r>
              <a:rPr sz="1900" i="1" dirty="0">
                <a:latin typeface="Trebuchet MS"/>
                <a:cs typeface="Trebuchet MS"/>
              </a:rPr>
              <a:t>But</a:t>
            </a:r>
            <a:r>
              <a:rPr sz="1900" i="1" spc="-30" dirty="0">
                <a:latin typeface="Trebuchet MS"/>
                <a:cs typeface="Trebuchet MS"/>
              </a:rPr>
              <a:t> “Francisco” </a:t>
            </a:r>
            <a:r>
              <a:rPr sz="1900" i="1" spc="-10" dirty="0">
                <a:latin typeface="Trebuchet MS"/>
                <a:cs typeface="Trebuchet MS"/>
              </a:rPr>
              <a:t>mostly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follows</a:t>
            </a:r>
            <a:r>
              <a:rPr sz="1900" i="1" spc="-30" dirty="0">
                <a:latin typeface="Trebuchet MS"/>
                <a:cs typeface="Trebuchet MS"/>
              </a:rPr>
              <a:t> “San”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30"/>
              </a:spcBef>
            </a:pPr>
            <a:endParaRPr sz="2700">
              <a:latin typeface="Trebuchet MS"/>
              <a:cs typeface="Trebuchet MS"/>
            </a:endParaRPr>
          </a:p>
          <a:p>
            <a:pPr marL="125895"/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P</a:t>
            </a:r>
            <a:r>
              <a:rPr sz="2200" spc="69" dirty="0">
                <a:solidFill>
                  <a:srgbClr val="3333B2"/>
                </a:solidFill>
                <a:latin typeface="Lucida Sans Unicode"/>
                <a:cs typeface="Lucida Sans Unicode"/>
              </a:rPr>
              <a:t>(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2200" spc="69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:</a:t>
            </a:r>
            <a:r>
              <a:rPr sz="2200" i="1" spc="1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79" dirty="0">
                <a:solidFill>
                  <a:srgbClr val="3333B2"/>
                </a:solidFill>
                <a:latin typeface="Cambria"/>
                <a:cs typeface="Cambria"/>
              </a:rPr>
              <a:t>“How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likely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149" dirty="0">
                <a:solidFill>
                  <a:srgbClr val="3333B2"/>
                </a:solidFill>
                <a:latin typeface="Cambria"/>
                <a:cs typeface="Cambria"/>
              </a:rPr>
              <a:t>w?”</a:t>
            </a:r>
            <a:endParaRPr sz="2200">
              <a:latin typeface="Cambria"/>
              <a:cs typeface="Cambria"/>
            </a:endParaRPr>
          </a:p>
          <a:p>
            <a:pPr marL="674798" marR="110788" indent="-550162">
              <a:lnSpc>
                <a:spcPts val="3271"/>
              </a:lnSpc>
              <a:spcBef>
                <a:spcPts val="397"/>
              </a:spcBef>
            </a:pPr>
            <a:r>
              <a:rPr sz="1900" spc="10" dirty="0">
                <a:latin typeface="Trebuchet MS"/>
                <a:cs typeface="Trebuchet MS"/>
              </a:rPr>
              <a:t>Instead, </a:t>
            </a:r>
            <a:r>
              <a:rPr sz="2200" i="1" spc="-20" dirty="0">
                <a:latin typeface="Cambria"/>
                <a:cs typeface="Cambria"/>
              </a:rPr>
              <a:t>P</a:t>
            </a:r>
            <a:r>
              <a:rPr sz="2400" i="1" spc="-30" baseline="-10416" dirty="0">
                <a:latin typeface="Cambria"/>
                <a:cs typeface="Cambria"/>
              </a:rPr>
              <a:t>continuation</a:t>
            </a:r>
            <a:r>
              <a:rPr sz="2200" spc="-20" dirty="0">
                <a:latin typeface="Lucida Sans Unicode"/>
                <a:cs typeface="Lucida Sans Unicode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w</a:t>
            </a:r>
            <a:r>
              <a:rPr sz="2200" spc="-20" dirty="0">
                <a:latin typeface="Lucida Sans Unicode"/>
                <a:cs typeface="Lucida Sans Unicode"/>
              </a:rPr>
              <a:t>)</a:t>
            </a:r>
            <a:r>
              <a:rPr sz="1900" spc="-20" dirty="0">
                <a:latin typeface="Trebuchet MS"/>
                <a:cs typeface="Trebuchet MS"/>
              </a:rPr>
              <a:t>: </a:t>
            </a:r>
            <a:r>
              <a:rPr sz="1900" spc="-40" dirty="0">
                <a:latin typeface="Trebuchet MS"/>
                <a:cs typeface="Trebuchet MS"/>
              </a:rPr>
              <a:t>“How </a:t>
            </a:r>
            <a:r>
              <a:rPr sz="1900" spc="-50" dirty="0">
                <a:latin typeface="Trebuchet MS"/>
                <a:cs typeface="Trebuchet MS"/>
              </a:rPr>
              <a:t>likely </a:t>
            </a:r>
            <a:r>
              <a:rPr sz="1900" spc="50" dirty="0">
                <a:latin typeface="Trebuchet MS"/>
                <a:cs typeface="Trebuchet MS"/>
              </a:rPr>
              <a:t>is </a:t>
            </a:r>
            <a:r>
              <a:rPr sz="2200" i="1" spc="-149" dirty="0">
                <a:latin typeface="Cambria"/>
                <a:cs typeface="Cambria"/>
              </a:rPr>
              <a:t>w </a:t>
            </a:r>
            <a:r>
              <a:rPr sz="1900" spc="-69" dirty="0">
                <a:latin typeface="Trebuchet MS"/>
                <a:cs typeface="Trebuchet MS"/>
              </a:rPr>
              <a:t>to </a:t>
            </a:r>
            <a:r>
              <a:rPr sz="1900" spc="30" dirty="0">
                <a:latin typeface="Trebuchet MS"/>
                <a:cs typeface="Trebuchet MS"/>
              </a:rPr>
              <a:t>appear </a:t>
            </a:r>
            <a:r>
              <a:rPr sz="1900" spc="149" dirty="0">
                <a:latin typeface="Trebuchet MS"/>
                <a:cs typeface="Trebuchet MS"/>
              </a:rPr>
              <a:t>as </a:t>
            </a:r>
            <a:r>
              <a:rPr sz="1900" spc="89" dirty="0">
                <a:latin typeface="Trebuchet MS"/>
                <a:cs typeface="Trebuchet MS"/>
              </a:rPr>
              <a:t>a </a:t>
            </a:r>
            <a:r>
              <a:rPr sz="1900" dirty="0">
                <a:latin typeface="Trebuchet MS"/>
                <a:cs typeface="Trebuchet MS"/>
              </a:rPr>
              <a:t>novel </a:t>
            </a:r>
            <a:r>
              <a:rPr sz="1900" spc="-10" dirty="0">
                <a:latin typeface="Trebuchet MS"/>
                <a:cs typeface="Trebuchet MS"/>
              </a:rPr>
              <a:t>continuation?”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F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w</a:t>
            </a:r>
            <a:r>
              <a:rPr sz="1900" spc="-40" dirty="0">
                <a:latin typeface="Trebuchet MS"/>
                <a:cs typeface="Trebuchet MS"/>
              </a:rPr>
              <a:t>ord,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count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n</a:t>
            </a:r>
            <a:r>
              <a:rPr sz="1900" spc="20" dirty="0">
                <a:latin typeface="Trebuchet MS"/>
                <a:cs typeface="Trebuchet MS"/>
              </a:rPr>
              <a:t>umber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bi</a:t>
            </a:r>
            <a:r>
              <a:rPr sz="1900" dirty="0">
                <a:latin typeface="Trebuchet MS"/>
                <a:cs typeface="Trebuchet MS"/>
              </a:rPr>
              <a:t>g</a:t>
            </a:r>
            <a:r>
              <a:rPr sz="1900" spc="-109" dirty="0">
                <a:latin typeface="Trebuchet MS"/>
                <a:cs typeface="Trebuchet MS"/>
              </a:rPr>
              <a:t>r</a:t>
            </a:r>
            <a:r>
              <a:rPr sz="1900" spc="69" dirty="0">
                <a:latin typeface="Trebuchet MS"/>
                <a:cs typeface="Trebuchet MS"/>
              </a:rPr>
              <a:t>am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types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it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completes</a:t>
            </a:r>
            <a:endParaRPr sz="1900">
              <a:latin typeface="Trebuchet MS"/>
              <a:cs typeface="Trebuchet MS"/>
            </a:endParaRPr>
          </a:p>
          <a:p>
            <a:pPr marL="674798">
              <a:spcBef>
                <a:spcPts val="743"/>
              </a:spcBef>
            </a:pPr>
            <a:r>
              <a:rPr sz="1900" spc="69" dirty="0">
                <a:latin typeface="Trebuchet MS"/>
                <a:cs typeface="Trebuchet MS"/>
              </a:rPr>
              <a:t>Every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bigram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type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was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novel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continuation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first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time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it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was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seen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  <a:p>
            <a:pPr marL="2369346"/>
            <a:r>
              <a:rPr sz="2200" i="1" spc="-20" dirty="0">
                <a:latin typeface="Cambria"/>
                <a:cs typeface="Cambria"/>
              </a:rPr>
              <a:t>P</a:t>
            </a:r>
            <a:r>
              <a:rPr sz="2400" i="1" spc="-30" baseline="-10416" dirty="0">
                <a:latin typeface="Cambria"/>
                <a:cs typeface="Cambria"/>
              </a:rPr>
              <a:t>continuation</a:t>
            </a:r>
            <a:r>
              <a:rPr sz="2200" spc="-20" dirty="0">
                <a:latin typeface="Lucida Sans Unicode"/>
                <a:cs typeface="Lucida Sans Unicode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w</a:t>
            </a:r>
            <a:r>
              <a:rPr sz="2200" spc="-20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644" dirty="0">
                <a:latin typeface="SimSun"/>
                <a:cs typeface="SimSun"/>
              </a:rPr>
              <a:t>∝</a:t>
            </a:r>
            <a:r>
              <a:rPr sz="2200" spc="-605" dirty="0">
                <a:latin typeface="SimSun"/>
                <a:cs typeface="SimSun"/>
              </a:rPr>
              <a:t> </a:t>
            </a:r>
            <a:r>
              <a:rPr sz="2200" spc="-20" dirty="0">
                <a:latin typeface="Lucida Sans Unicode"/>
                <a:cs typeface="Lucida Sans Unicode"/>
              </a:rPr>
              <a:t>|{</a:t>
            </a:r>
            <a:r>
              <a:rPr sz="2200" i="1" spc="-20" dirty="0">
                <a:latin typeface="Cambria"/>
                <a:cs typeface="Cambria"/>
              </a:rPr>
              <a:t>w</a:t>
            </a:r>
            <a:r>
              <a:rPr sz="2400" i="1" spc="-30" baseline="-10416" dirty="0">
                <a:latin typeface="Cambria"/>
                <a:cs typeface="Cambria"/>
              </a:rPr>
              <a:t>i</a:t>
            </a:r>
            <a:r>
              <a:rPr sz="2400" spc="-30" baseline="-10416" dirty="0">
                <a:latin typeface="Lucida Sans Unicode"/>
                <a:cs typeface="Lucida Sans Unicode"/>
              </a:rPr>
              <a:t>−</a:t>
            </a:r>
            <a:r>
              <a:rPr sz="2400" spc="-30" baseline="-10416" dirty="0">
                <a:latin typeface="Cambria"/>
                <a:cs typeface="Cambria"/>
              </a:rPr>
              <a:t>1</a:t>
            </a:r>
            <a:r>
              <a:rPr sz="2400" spc="341" baseline="-10416" dirty="0">
                <a:latin typeface="Cambria"/>
                <a:cs typeface="Cambria"/>
              </a:rPr>
              <a:t> </a:t>
            </a:r>
            <a:r>
              <a:rPr sz="2200" spc="-99" dirty="0">
                <a:latin typeface="Lucida Sans Unicode"/>
                <a:cs typeface="Lucida Sans Unicode"/>
              </a:rPr>
              <a:t>: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40" dirty="0">
                <a:latin typeface="Cambria"/>
                <a:cs typeface="Cambria"/>
              </a:rPr>
              <a:t>c</a:t>
            </a:r>
            <a:r>
              <a:rPr sz="2200" spc="-40" dirty="0">
                <a:latin typeface="Lucida Sans Unicode"/>
                <a:cs typeface="Lucida Sans Unicode"/>
              </a:rPr>
              <a:t>(</a:t>
            </a:r>
            <a:r>
              <a:rPr sz="2200" i="1" spc="-40" dirty="0">
                <a:latin typeface="Cambria"/>
                <a:cs typeface="Cambria"/>
              </a:rPr>
              <a:t>w</a:t>
            </a:r>
            <a:r>
              <a:rPr sz="2400" i="1" spc="-59" baseline="-10416" dirty="0">
                <a:latin typeface="Cambria"/>
                <a:cs typeface="Cambria"/>
              </a:rPr>
              <a:t>i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spc="-59" baseline="-10416" dirty="0">
                <a:latin typeface="Cambria"/>
                <a:cs typeface="Cambria"/>
              </a:rPr>
              <a:t>1</a:t>
            </a:r>
            <a:r>
              <a:rPr sz="2200" i="1" spc="-40" dirty="0">
                <a:latin typeface="Verdana"/>
                <a:cs typeface="Verdana"/>
              </a:rPr>
              <a:t>,</a:t>
            </a:r>
            <a:r>
              <a:rPr sz="2200" i="1" spc="-525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Cambria"/>
                <a:cs typeface="Cambria"/>
              </a:rPr>
              <a:t>w</a:t>
            </a:r>
            <a:r>
              <a:rPr sz="2200" spc="-10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109" dirty="0">
                <a:latin typeface="Verdana"/>
                <a:cs typeface="Verdana"/>
              </a:rPr>
              <a:t>&gt;</a:t>
            </a:r>
            <a:r>
              <a:rPr sz="2200" i="1" spc="-278" dirty="0">
                <a:latin typeface="Verdana"/>
                <a:cs typeface="Verdana"/>
              </a:rPr>
              <a:t> </a:t>
            </a:r>
            <a:r>
              <a:rPr sz="2200" spc="10" dirty="0">
                <a:latin typeface="Cambria"/>
                <a:cs typeface="Cambria"/>
              </a:rPr>
              <a:t>0</a:t>
            </a:r>
            <a:r>
              <a:rPr sz="2200" spc="10" dirty="0">
                <a:latin typeface="Lucida Sans Unicode"/>
                <a:cs typeface="Lucida Sans Unicode"/>
              </a:rPr>
              <a:t>}|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58367831"/>
      </p:ext>
    </p:extLst>
  </p:cSld>
  <p:clrMapOvr>
    <a:masterClrMapping/>
  </p:clrMapOvr>
  <p:transition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5433501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Walking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through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states:</a:t>
            </a:r>
            <a:r>
              <a:rPr sz="2800" i="1" spc="248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best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path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738" y="1671892"/>
            <a:ext cx="8070444" cy="446612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39778897"/>
      </p:ext>
    </p:extLst>
  </p:cSld>
  <p:clrMapOvr>
    <a:masterClrMapping/>
  </p:clrMapOvr>
  <p:transition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419" y="110000"/>
            <a:ext cx="8525050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Finding</a:t>
            </a:r>
            <a:r>
              <a:rPr spc="89" dirty="0"/>
              <a:t> </a:t>
            </a:r>
            <a:r>
              <a:rPr spc="-79" dirty="0"/>
              <a:t>the</a:t>
            </a:r>
            <a:r>
              <a:rPr spc="99" dirty="0"/>
              <a:t> </a:t>
            </a:r>
            <a:r>
              <a:rPr spc="-40" dirty="0"/>
              <a:t>best</a:t>
            </a:r>
            <a:r>
              <a:rPr spc="99" dirty="0"/>
              <a:t> </a:t>
            </a:r>
            <a:r>
              <a:rPr spc="-20" dirty="0"/>
              <a:t>path:</a:t>
            </a:r>
            <a:r>
              <a:rPr spc="268" dirty="0"/>
              <a:t> </a:t>
            </a:r>
            <a:r>
              <a:rPr spc="-40" dirty="0"/>
              <a:t>Viterbi</a:t>
            </a:r>
            <a:r>
              <a:rPr spc="99" dirty="0"/>
              <a:t> </a:t>
            </a:r>
            <a:r>
              <a:rPr spc="-30" dirty="0"/>
              <a:t>Algorithm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24419" y="1406208"/>
            <a:ext cx="6311375" cy="1684929"/>
          </a:xfrm>
          <a:prstGeom prst="rect">
            <a:avLst/>
          </a:prstGeom>
        </p:spPr>
        <p:txBody>
          <a:bodyPr vert="horz" wrap="square" lIns="0" tIns="112047" rIns="0" bIns="0" rtlCol="0">
            <a:spAutoFit/>
          </a:bodyPr>
          <a:lstStyle/>
          <a:p>
            <a:pPr marL="50358">
              <a:spcBef>
                <a:spcPts val="882"/>
              </a:spcBef>
            </a:pP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2200">
              <a:latin typeface="Cambria"/>
              <a:cs typeface="Cambria"/>
            </a:endParaRPr>
          </a:p>
          <a:p>
            <a:pPr marL="50358">
              <a:spcBef>
                <a:spcPts val="694"/>
              </a:spcBef>
            </a:pPr>
            <a:r>
              <a:rPr sz="1900" spc="-10" dirty="0">
                <a:latin typeface="Trebuchet MS"/>
                <a:cs typeface="Trebuchet MS"/>
              </a:rPr>
              <a:t>Optimal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path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20" dirty="0">
                <a:latin typeface="Trebuchet MS"/>
                <a:cs typeface="Trebuchet MS"/>
              </a:rPr>
              <a:t> state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recorded.</a:t>
            </a:r>
            <a:r>
              <a:rPr sz="1900" spc="109" dirty="0">
                <a:latin typeface="Trebuchet MS"/>
                <a:cs typeface="Trebuchet MS"/>
              </a:rPr>
              <a:t> 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need</a:t>
            </a:r>
            <a:endParaRPr sz="1900">
              <a:latin typeface="Trebuchet MS"/>
              <a:cs typeface="Trebuchet MS"/>
            </a:endParaRPr>
          </a:p>
          <a:p>
            <a:pPr marL="599261">
              <a:spcBef>
                <a:spcPts val="714"/>
              </a:spcBef>
            </a:pPr>
            <a:r>
              <a:rPr sz="1900" spc="69" dirty="0">
                <a:latin typeface="Trebuchet MS"/>
                <a:cs typeface="Trebuchet MS"/>
              </a:rPr>
              <a:t>Cheapest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cost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20" dirty="0">
                <a:latin typeface="Cambria"/>
                <a:cs typeface="Cambria"/>
              </a:rPr>
              <a:t>j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step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s</a:t>
            </a:r>
            <a:r>
              <a:rPr sz="1900" spc="-79" dirty="0">
                <a:latin typeface="Trebuchet MS"/>
                <a:cs typeface="Trebuchet MS"/>
              </a:rPr>
              <a:t>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Lucida Sans Unicode"/>
                <a:cs typeface="Lucida Sans Unicode"/>
              </a:rPr>
              <a:t>δ</a:t>
            </a:r>
            <a:r>
              <a:rPr sz="2400" i="1" spc="14" baseline="-10416" dirty="0">
                <a:latin typeface="Cambria"/>
                <a:cs typeface="Cambria"/>
              </a:rPr>
              <a:t>j</a:t>
            </a:r>
            <a:r>
              <a:rPr sz="2200" spc="10" dirty="0">
                <a:latin typeface="Lucida Sans Unicode"/>
                <a:cs typeface="Lucida Sans Unicode"/>
              </a:rPr>
              <a:t>(</a:t>
            </a:r>
            <a:r>
              <a:rPr sz="2200" i="1" spc="10" dirty="0">
                <a:latin typeface="Cambria"/>
                <a:cs typeface="Cambria"/>
              </a:rPr>
              <a:t>s</a:t>
            </a:r>
            <a:r>
              <a:rPr sz="2200" spc="1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 marL="599261">
              <a:spcBef>
                <a:spcPts val="664"/>
              </a:spcBef>
            </a:pPr>
            <a:r>
              <a:rPr sz="1900" spc="20" dirty="0">
                <a:latin typeface="Trebuchet MS"/>
                <a:cs typeface="Trebuchet MS"/>
              </a:rPr>
              <a:t>Backtrace</a:t>
            </a:r>
            <a:r>
              <a:rPr sz="1900" spc="-30" dirty="0">
                <a:latin typeface="Trebuchet MS"/>
                <a:cs typeface="Trebuchet MS"/>
              </a:rPr>
              <a:t> from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20" dirty="0">
                <a:latin typeface="Trebuchet MS"/>
                <a:cs typeface="Trebuchet MS"/>
              </a:rPr>
              <a:t> 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best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predecessor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ψ</a:t>
            </a:r>
            <a:r>
              <a:rPr sz="2400" i="1" spc="-14" baseline="-10416" dirty="0">
                <a:latin typeface="Cambria"/>
                <a:cs typeface="Cambria"/>
              </a:rPr>
              <a:t>j</a:t>
            </a:r>
            <a:r>
              <a:rPr sz="2200" spc="-10" dirty="0">
                <a:latin typeface="Lucida Sans Unicode"/>
                <a:cs typeface="Lucida Sans Unicode"/>
              </a:rPr>
              <a:t>(</a:t>
            </a:r>
            <a:r>
              <a:rPr sz="2200" i="1" spc="-10" dirty="0">
                <a:latin typeface="Cambria"/>
                <a:cs typeface="Cambria"/>
              </a:rPr>
              <a:t>s</a:t>
            </a:r>
            <a:r>
              <a:rPr sz="2200" spc="-1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91962223"/>
      </p:ext>
    </p:extLst>
  </p:cSld>
  <p:clrMapOvr>
    <a:masterClrMapping/>
  </p:clrMapOvr>
  <p:transition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0"/>
            <a:ext cx="8684377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Finding</a:t>
            </a:r>
            <a:r>
              <a:rPr spc="89" dirty="0"/>
              <a:t> </a:t>
            </a:r>
            <a:r>
              <a:rPr spc="-79" dirty="0"/>
              <a:t>the</a:t>
            </a:r>
            <a:r>
              <a:rPr spc="99" dirty="0"/>
              <a:t> </a:t>
            </a:r>
            <a:r>
              <a:rPr spc="-40" dirty="0"/>
              <a:t>best</a:t>
            </a:r>
            <a:r>
              <a:rPr spc="99" dirty="0"/>
              <a:t> </a:t>
            </a:r>
            <a:r>
              <a:rPr spc="-20" dirty="0"/>
              <a:t>path:</a:t>
            </a:r>
            <a:r>
              <a:rPr spc="268" dirty="0"/>
              <a:t> </a:t>
            </a:r>
            <a:r>
              <a:rPr spc="-40" dirty="0"/>
              <a:t>Viterbi</a:t>
            </a:r>
            <a:r>
              <a:rPr spc="99" dirty="0"/>
              <a:t> </a:t>
            </a:r>
            <a:r>
              <a:rPr spc="-30" dirty="0"/>
              <a:t>Algorithm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74038" y="1406208"/>
            <a:ext cx="6412136" cy="2842610"/>
          </a:xfrm>
          <a:prstGeom prst="rect">
            <a:avLst/>
          </a:prstGeom>
        </p:spPr>
        <p:txBody>
          <a:bodyPr vert="horz" wrap="square" lIns="0" tIns="112047" rIns="0" bIns="0" rtlCol="0">
            <a:spAutoFit/>
          </a:bodyPr>
          <a:lstStyle/>
          <a:p>
            <a:pPr marL="100716">
              <a:spcBef>
                <a:spcPts val="882"/>
              </a:spcBef>
            </a:pP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2200">
              <a:latin typeface="Cambria"/>
              <a:cs typeface="Cambria"/>
            </a:endParaRPr>
          </a:p>
          <a:p>
            <a:pPr marL="100716">
              <a:spcBef>
                <a:spcPts val="694"/>
              </a:spcBef>
            </a:pPr>
            <a:r>
              <a:rPr sz="1900" spc="-10" dirty="0">
                <a:latin typeface="Trebuchet MS"/>
                <a:cs typeface="Trebuchet MS"/>
              </a:rPr>
              <a:t>Optimal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path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20" dirty="0">
                <a:latin typeface="Trebuchet MS"/>
                <a:cs typeface="Trebuchet MS"/>
              </a:rPr>
              <a:t> state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recorded.</a:t>
            </a:r>
            <a:r>
              <a:rPr sz="1900" spc="109" dirty="0">
                <a:latin typeface="Trebuchet MS"/>
                <a:cs typeface="Trebuchet MS"/>
              </a:rPr>
              <a:t> 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need</a:t>
            </a:r>
            <a:endParaRPr sz="1900">
              <a:latin typeface="Trebuchet MS"/>
              <a:cs typeface="Trebuchet MS"/>
            </a:endParaRPr>
          </a:p>
          <a:p>
            <a:pPr marL="649619">
              <a:spcBef>
                <a:spcPts val="714"/>
              </a:spcBef>
            </a:pPr>
            <a:r>
              <a:rPr sz="1900" spc="69" dirty="0">
                <a:latin typeface="Trebuchet MS"/>
                <a:cs typeface="Trebuchet MS"/>
              </a:rPr>
              <a:t>Cheapest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cost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20" dirty="0">
                <a:latin typeface="Cambria"/>
                <a:cs typeface="Cambria"/>
              </a:rPr>
              <a:t>j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step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s</a:t>
            </a:r>
            <a:r>
              <a:rPr sz="1900" spc="-79" dirty="0">
                <a:latin typeface="Trebuchet MS"/>
                <a:cs typeface="Trebuchet MS"/>
              </a:rPr>
              <a:t>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Lucida Sans Unicode"/>
                <a:cs typeface="Lucida Sans Unicode"/>
              </a:rPr>
              <a:t>δ</a:t>
            </a:r>
            <a:r>
              <a:rPr sz="2400" i="1" spc="14" baseline="-10416" dirty="0">
                <a:latin typeface="Cambria"/>
                <a:cs typeface="Cambria"/>
              </a:rPr>
              <a:t>j</a:t>
            </a:r>
            <a:r>
              <a:rPr sz="2200" spc="10" dirty="0">
                <a:latin typeface="Lucida Sans Unicode"/>
                <a:cs typeface="Lucida Sans Unicode"/>
              </a:rPr>
              <a:t>(</a:t>
            </a:r>
            <a:r>
              <a:rPr sz="2200" i="1" spc="10" dirty="0">
                <a:latin typeface="Cambria"/>
                <a:cs typeface="Cambria"/>
              </a:rPr>
              <a:t>s</a:t>
            </a:r>
            <a:r>
              <a:rPr sz="2200" spc="1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 marL="649619">
              <a:spcBef>
                <a:spcPts val="664"/>
              </a:spcBef>
            </a:pPr>
            <a:r>
              <a:rPr sz="1900" spc="20" dirty="0">
                <a:latin typeface="Trebuchet MS"/>
                <a:cs typeface="Trebuchet MS"/>
              </a:rPr>
              <a:t>Backtrace</a:t>
            </a:r>
            <a:r>
              <a:rPr sz="1900" spc="-30" dirty="0">
                <a:latin typeface="Trebuchet MS"/>
                <a:cs typeface="Trebuchet MS"/>
              </a:rPr>
              <a:t> from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20" dirty="0">
                <a:latin typeface="Trebuchet MS"/>
                <a:cs typeface="Trebuchet MS"/>
              </a:rPr>
              <a:t> 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best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predecessor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ψ</a:t>
            </a:r>
            <a:r>
              <a:rPr sz="2400" i="1" spc="-14" baseline="-10416" dirty="0">
                <a:latin typeface="Cambria"/>
                <a:cs typeface="Cambria"/>
              </a:rPr>
              <a:t>j</a:t>
            </a:r>
            <a:r>
              <a:rPr sz="2200" spc="-10" dirty="0">
                <a:latin typeface="Lucida Sans Unicode"/>
                <a:cs typeface="Lucida Sans Unicode"/>
              </a:rPr>
              <a:t>(</a:t>
            </a:r>
            <a:r>
              <a:rPr sz="2200" i="1" spc="-10" dirty="0">
                <a:latin typeface="Cambria"/>
                <a:cs typeface="Cambria"/>
              </a:rPr>
              <a:t>s</a:t>
            </a:r>
            <a:r>
              <a:rPr sz="2200" spc="-1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>
              <a:spcBef>
                <a:spcPts val="109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00716"/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Computing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these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values</a:t>
            </a:r>
            <a:endParaRPr sz="2200">
              <a:latin typeface="Cambria"/>
              <a:cs typeface="Cambria"/>
            </a:endParaRPr>
          </a:p>
          <a:p>
            <a:pPr marL="649619">
              <a:spcBef>
                <a:spcPts val="734"/>
              </a:spcBef>
            </a:pPr>
            <a:r>
              <a:rPr sz="2200" spc="-287" dirty="0">
                <a:latin typeface="Lucida Sans Unicode"/>
                <a:cs typeface="Lucida Sans Unicode"/>
              </a:rPr>
              <a:t>δ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dirty="0">
                <a:latin typeface="Cambria"/>
                <a:cs typeface="Cambria"/>
              </a:rPr>
              <a:t>s</a:t>
            </a:r>
            <a:r>
              <a:rPr sz="2200" i="1" spc="-188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89" dirty="0">
                <a:latin typeface="Cambria"/>
                <a:cs typeface="Cambria"/>
              </a:rPr>
              <a:t>max</a:t>
            </a:r>
            <a:r>
              <a:rPr sz="2400" spc="-14" baseline="-10416" dirty="0">
                <a:latin typeface="Times New Roman"/>
                <a:cs typeface="Times New Roman"/>
              </a:rPr>
              <a:t>1</a:t>
            </a:r>
            <a:r>
              <a:rPr sz="2400" spc="-387" baseline="-10416" dirty="0">
                <a:latin typeface="Lucida Sans Unicode"/>
                <a:cs typeface="Lucida Sans Unicode"/>
              </a:rPr>
              <a:t>≤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387" baseline="-10416" dirty="0">
                <a:latin typeface="Lucida Sans Unicode"/>
                <a:cs typeface="Lucida Sans Unicode"/>
              </a:rPr>
              <a:t>≤</a:t>
            </a:r>
            <a:r>
              <a:rPr sz="2400" i="1" spc="-30" baseline="-10416" dirty="0">
                <a:latin typeface="Cambria"/>
                <a:cs typeface="Cambria"/>
              </a:rPr>
              <a:t>N</a:t>
            </a:r>
            <a:r>
              <a:rPr sz="2400" i="1" spc="-238" baseline="-10416" dirty="0">
                <a:latin typeface="Cambria"/>
                <a:cs typeface="Cambria"/>
              </a:rPr>
              <a:t> </a:t>
            </a:r>
            <a:r>
              <a:rPr sz="2200" spc="-287" dirty="0">
                <a:latin typeface="Lucida Sans Unicode"/>
                <a:cs typeface="Lucida Sans Unicode"/>
              </a:rPr>
              <a:t>δ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dirty="0">
                <a:latin typeface="Cambria"/>
                <a:cs typeface="Cambria"/>
              </a:rPr>
              <a:t>s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69" dirty="0">
                <a:latin typeface="Cambria"/>
                <a:cs typeface="Cambria"/>
              </a:rPr>
              <a:t>t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s</a:t>
            </a:r>
            <a:r>
              <a:rPr sz="2400" spc="222" baseline="-10416" dirty="0">
                <a:latin typeface="Tahoma"/>
                <a:cs typeface="Tahoma"/>
              </a:rPr>
              <a:t>+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245932145"/>
      </p:ext>
    </p:extLst>
  </p:cSld>
  <p:clrMapOvr>
    <a:masterClrMapping/>
  </p:clrMapOvr>
  <p:transition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39" y="35884"/>
            <a:ext cx="8525050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Finding</a:t>
            </a:r>
            <a:r>
              <a:rPr spc="89" dirty="0"/>
              <a:t> </a:t>
            </a:r>
            <a:r>
              <a:rPr spc="-79" dirty="0"/>
              <a:t>the</a:t>
            </a:r>
            <a:r>
              <a:rPr spc="99" dirty="0"/>
              <a:t> </a:t>
            </a:r>
            <a:r>
              <a:rPr spc="-40" dirty="0"/>
              <a:t>best</a:t>
            </a:r>
            <a:r>
              <a:rPr spc="99" dirty="0"/>
              <a:t> </a:t>
            </a:r>
            <a:r>
              <a:rPr spc="-20" dirty="0"/>
              <a:t>path:</a:t>
            </a:r>
            <a:r>
              <a:rPr spc="268" dirty="0"/>
              <a:t> </a:t>
            </a:r>
            <a:r>
              <a:rPr spc="-40" dirty="0"/>
              <a:t>Viterbi</a:t>
            </a:r>
            <a:r>
              <a:rPr spc="99" dirty="0"/>
              <a:t> </a:t>
            </a:r>
            <a:r>
              <a:rPr spc="-30" dirty="0"/>
              <a:t>Algorithm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74038" y="1406208"/>
            <a:ext cx="6412136" cy="3259123"/>
          </a:xfrm>
          <a:prstGeom prst="rect">
            <a:avLst/>
          </a:prstGeom>
        </p:spPr>
        <p:txBody>
          <a:bodyPr vert="horz" wrap="square" lIns="0" tIns="112047" rIns="0" bIns="0" rtlCol="0">
            <a:spAutoFit/>
          </a:bodyPr>
          <a:lstStyle/>
          <a:p>
            <a:pPr marL="100716">
              <a:spcBef>
                <a:spcPts val="882"/>
              </a:spcBef>
            </a:pP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2200">
              <a:latin typeface="Cambria"/>
              <a:cs typeface="Cambria"/>
            </a:endParaRPr>
          </a:p>
          <a:p>
            <a:pPr marL="100716">
              <a:spcBef>
                <a:spcPts val="694"/>
              </a:spcBef>
            </a:pPr>
            <a:r>
              <a:rPr sz="1900" spc="-10" dirty="0">
                <a:latin typeface="Trebuchet MS"/>
                <a:cs typeface="Trebuchet MS"/>
              </a:rPr>
              <a:t>Optimal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path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20" dirty="0">
                <a:latin typeface="Trebuchet MS"/>
                <a:cs typeface="Trebuchet MS"/>
              </a:rPr>
              <a:t> state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recorded.</a:t>
            </a:r>
            <a:r>
              <a:rPr sz="1900" spc="109" dirty="0">
                <a:latin typeface="Trebuchet MS"/>
                <a:cs typeface="Trebuchet MS"/>
              </a:rPr>
              <a:t> 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need</a:t>
            </a:r>
            <a:endParaRPr sz="1900">
              <a:latin typeface="Trebuchet MS"/>
              <a:cs typeface="Trebuchet MS"/>
            </a:endParaRPr>
          </a:p>
          <a:p>
            <a:pPr marL="649619">
              <a:spcBef>
                <a:spcPts val="714"/>
              </a:spcBef>
            </a:pPr>
            <a:r>
              <a:rPr sz="1900" spc="69" dirty="0">
                <a:latin typeface="Trebuchet MS"/>
                <a:cs typeface="Trebuchet MS"/>
              </a:rPr>
              <a:t>Cheapest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cost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20" dirty="0">
                <a:latin typeface="Cambria"/>
                <a:cs typeface="Cambria"/>
              </a:rPr>
              <a:t>j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step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s</a:t>
            </a:r>
            <a:r>
              <a:rPr sz="1900" spc="-79" dirty="0">
                <a:latin typeface="Trebuchet MS"/>
                <a:cs typeface="Trebuchet MS"/>
              </a:rPr>
              <a:t>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Lucida Sans Unicode"/>
                <a:cs typeface="Lucida Sans Unicode"/>
              </a:rPr>
              <a:t>δ</a:t>
            </a:r>
            <a:r>
              <a:rPr sz="2400" i="1" spc="14" baseline="-10416" dirty="0">
                <a:latin typeface="Cambria"/>
                <a:cs typeface="Cambria"/>
              </a:rPr>
              <a:t>j</a:t>
            </a:r>
            <a:r>
              <a:rPr sz="2200" spc="10" dirty="0">
                <a:latin typeface="Lucida Sans Unicode"/>
                <a:cs typeface="Lucida Sans Unicode"/>
              </a:rPr>
              <a:t>(</a:t>
            </a:r>
            <a:r>
              <a:rPr sz="2200" i="1" spc="10" dirty="0">
                <a:latin typeface="Cambria"/>
                <a:cs typeface="Cambria"/>
              </a:rPr>
              <a:t>s</a:t>
            </a:r>
            <a:r>
              <a:rPr sz="2200" spc="1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 marL="649619">
              <a:spcBef>
                <a:spcPts val="664"/>
              </a:spcBef>
            </a:pPr>
            <a:r>
              <a:rPr sz="1900" spc="20" dirty="0">
                <a:latin typeface="Trebuchet MS"/>
                <a:cs typeface="Trebuchet MS"/>
              </a:rPr>
              <a:t>Backtrace</a:t>
            </a:r>
            <a:r>
              <a:rPr sz="1900" spc="-30" dirty="0">
                <a:latin typeface="Trebuchet MS"/>
                <a:cs typeface="Trebuchet MS"/>
              </a:rPr>
              <a:t> from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20" dirty="0">
                <a:latin typeface="Trebuchet MS"/>
                <a:cs typeface="Trebuchet MS"/>
              </a:rPr>
              <a:t> 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best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predecessor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ψ</a:t>
            </a:r>
            <a:r>
              <a:rPr sz="2400" i="1" spc="-14" baseline="-10416" dirty="0">
                <a:latin typeface="Cambria"/>
                <a:cs typeface="Cambria"/>
              </a:rPr>
              <a:t>j</a:t>
            </a:r>
            <a:r>
              <a:rPr sz="2200" spc="-10" dirty="0">
                <a:latin typeface="Lucida Sans Unicode"/>
                <a:cs typeface="Lucida Sans Unicode"/>
              </a:rPr>
              <a:t>(</a:t>
            </a:r>
            <a:r>
              <a:rPr sz="2200" i="1" spc="-10" dirty="0">
                <a:latin typeface="Cambria"/>
                <a:cs typeface="Cambria"/>
              </a:rPr>
              <a:t>s</a:t>
            </a:r>
            <a:r>
              <a:rPr sz="2200" spc="-1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>
              <a:spcBef>
                <a:spcPts val="109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00716"/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Computing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these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values</a:t>
            </a:r>
            <a:endParaRPr sz="2200">
              <a:latin typeface="Cambria"/>
              <a:cs typeface="Cambria"/>
            </a:endParaRPr>
          </a:p>
          <a:p>
            <a:pPr marL="649619" marR="720120">
              <a:lnSpc>
                <a:spcPct val="125299"/>
              </a:lnSpc>
              <a:spcBef>
                <a:spcPts val="69"/>
              </a:spcBef>
            </a:pPr>
            <a:r>
              <a:rPr sz="2200" spc="-287" dirty="0">
                <a:latin typeface="Lucida Sans Unicode"/>
                <a:cs typeface="Lucida Sans Unicode"/>
              </a:rPr>
              <a:t>δ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dirty="0">
                <a:latin typeface="Cambria"/>
                <a:cs typeface="Cambria"/>
              </a:rPr>
              <a:t>s</a:t>
            </a:r>
            <a:r>
              <a:rPr sz="2200" i="1" spc="-188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89" dirty="0">
                <a:latin typeface="Cambria"/>
                <a:cs typeface="Cambria"/>
              </a:rPr>
              <a:t>max</a:t>
            </a:r>
            <a:r>
              <a:rPr sz="2400" spc="-14" baseline="-10416" dirty="0">
                <a:latin typeface="Times New Roman"/>
                <a:cs typeface="Times New Roman"/>
              </a:rPr>
              <a:t>1</a:t>
            </a:r>
            <a:r>
              <a:rPr sz="2400" spc="-387" baseline="-10416" dirty="0">
                <a:latin typeface="Lucida Sans Unicode"/>
                <a:cs typeface="Lucida Sans Unicode"/>
              </a:rPr>
              <a:t>≤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387" baseline="-10416" dirty="0">
                <a:latin typeface="Lucida Sans Unicode"/>
                <a:cs typeface="Lucida Sans Unicode"/>
              </a:rPr>
              <a:t>≤</a:t>
            </a:r>
            <a:r>
              <a:rPr sz="2400" i="1" spc="-30" baseline="-10416" dirty="0">
                <a:latin typeface="Cambria"/>
                <a:cs typeface="Cambria"/>
              </a:rPr>
              <a:t>N</a:t>
            </a:r>
            <a:r>
              <a:rPr sz="2400" i="1" spc="-238" baseline="-10416" dirty="0">
                <a:latin typeface="Cambria"/>
                <a:cs typeface="Cambria"/>
              </a:rPr>
              <a:t> </a:t>
            </a:r>
            <a:r>
              <a:rPr sz="2200" spc="-287" dirty="0">
                <a:latin typeface="Lucida Sans Unicode"/>
                <a:cs typeface="Lucida Sans Unicode"/>
              </a:rPr>
              <a:t>δ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dirty="0">
                <a:latin typeface="Cambria"/>
                <a:cs typeface="Cambria"/>
              </a:rPr>
              <a:t>s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69" dirty="0">
                <a:latin typeface="Cambria"/>
                <a:cs typeface="Cambria"/>
              </a:rPr>
              <a:t>t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s</a:t>
            </a:r>
            <a:r>
              <a:rPr sz="2400" spc="222" baseline="-10416" dirty="0">
                <a:latin typeface="Tahoma"/>
                <a:cs typeface="Tahoma"/>
              </a:rPr>
              <a:t>+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19" dirty="0">
                <a:latin typeface="Lucida Sans Unicode"/>
                <a:cs typeface="Lucida Sans Unicode"/>
              </a:rPr>
              <a:t>)  </a:t>
            </a:r>
            <a:r>
              <a:rPr sz="2200" spc="-387" dirty="0">
                <a:latin typeface="Lucida Sans Unicode"/>
                <a:cs typeface="Lucida Sans Unicode"/>
              </a:rPr>
              <a:t>ψ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dirty="0">
                <a:latin typeface="Cambria"/>
                <a:cs typeface="Cambria"/>
              </a:rPr>
              <a:t>s</a:t>
            </a:r>
            <a:r>
              <a:rPr sz="2200" i="1" spc="-188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a</a:t>
            </a:r>
            <a:r>
              <a:rPr sz="2200" i="1" spc="-139" dirty="0">
                <a:latin typeface="Cambria"/>
                <a:cs typeface="Cambria"/>
              </a:rPr>
              <a:t>r</a:t>
            </a:r>
            <a:r>
              <a:rPr sz="2200" i="1" spc="-89" dirty="0">
                <a:latin typeface="Cambria"/>
                <a:cs typeface="Cambria"/>
              </a:rPr>
              <a:t>gmax</a:t>
            </a:r>
            <a:r>
              <a:rPr sz="2400" spc="-14" baseline="-10416" dirty="0">
                <a:latin typeface="Times New Roman"/>
                <a:cs typeface="Times New Roman"/>
              </a:rPr>
              <a:t>1</a:t>
            </a:r>
            <a:r>
              <a:rPr sz="2400" spc="-387" baseline="-10416" dirty="0">
                <a:latin typeface="Lucida Sans Unicode"/>
                <a:cs typeface="Lucida Sans Unicode"/>
              </a:rPr>
              <a:t>≤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387" baseline="-10416" dirty="0">
                <a:latin typeface="Lucida Sans Unicode"/>
                <a:cs typeface="Lucida Sans Unicode"/>
              </a:rPr>
              <a:t>≤</a:t>
            </a:r>
            <a:r>
              <a:rPr sz="2400" i="1" spc="-30" baseline="-10416" dirty="0">
                <a:latin typeface="Cambria"/>
                <a:cs typeface="Cambria"/>
              </a:rPr>
              <a:t>N</a:t>
            </a:r>
            <a:r>
              <a:rPr sz="2400" i="1" spc="-238" baseline="-10416" dirty="0">
                <a:latin typeface="Cambria"/>
                <a:cs typeface="Cambria"/>
              </a:rPr>
              <a:t> </a:t>
            </a:r>
            <a:r>
              <a:rPr sz="2200" spc="-297" dirty="0">
                <a:latin typeface="Lucida Sans Unicode"/>
                <a:cs typeface="Lucida Sans Unicode"/>
              </a:rPr>
              <a:t>δ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dirty="0">
                <a:latin typeface="Cambria"/>
                <a:cs typeface="Cambria"/>
              </a:rPr>
              <a:t>s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69" dirty="0">
                <a:latin typeface="Cambria"/>
                <a:cs typeface="Cambria"/>
              </a:rPr>
              <a:t>t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s</a:t>
            </a:r>
            <a:r>
              <a:rPr sz="2400" spc="222" baseline="-10416" dirty="0">
                <a:latin typeface="Tahoma"/>
                <a:cs typeface="Tahoma"/>
              </a:rPr>
              <a:t>+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69" dirty="0">
                <a:latin typeface="Cambria"/>
                <a:cs typeface="Cambria"/>
              </a:rPr>
              <a:t>t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56912847"/>
      </p:ext>
    </p:extLst>
  </p:cSld>
  <p:clrMapOvr>
    <a:masterClrMapping/>
  </p:clrMapOvr>
  <p:transition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109999"/>
            <a:ext cx="8684377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Finding</a:t>
            </a:r>
            <a:r>
              <a:rPr spc="89" dirty="0"/>
              <a:t> </a:t>
            </a:r>
            <a:r>
              <a:rPr spc="-79" dirty="0"/>
              <a:t>the</a:t>
            </a:r>
            <a:r>
              <a:rPr spc="99" dirty="0"/>
              <a:t> </a:t>
            </a:r>
            <a:r>
              <a:rPr spc="-40" dirty="0"/>
              <a:t>best</a:t>
            </a:r>
            <a:r>
              <a:rPr spc="99" dirty="0"/>
              <a:t> </a:t>
            </a:r>
            <a:r>
              <a:rPr spc="-20" dirty="0"/>
              <a:t>path:</a:t>
            </a:r>
            <a:r>
              <a:rPr spc="268" dirty="0"/>
              <a:t> </a:t>
            </a:r>
            <a:r>
              <a:rPr spc="-40" dirty="0"/>
              <a:t>Viterbi</a:t>
            </a:r>
            <a:r>
              <a:rPr spc="99" dirty="0"/>
              <a:t> </a:t>
            </a:r>
            <a:r>
              <a:rPr spc="-30" dirty="0"/>
              <a:t>Algorithm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48849" y="1406207"/>
            <a:ext cx="7453743" cy="4074533"/>
          </a:xfrm>
          <a:prstGeom prst="rect">
            <a:avLst/>
          </a:prstGeom>
        </p:spPr>
        <p:txBody>
          <a:bodyPr vert="horz" wrap="square" lIns="0" tIns="112047" rIns="0" bIns="0" rtlCol="0">
            <a:spAutoFit/>
          </a:bodyPr>
          <a:lstStyle/>
          <a:p>
            <a:pPr marL="125895">
              <a:spcBef>
                <a:spcPts val="882"/>
              </a:spcBef>
            </a:pP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2200">
              <a:latin typeface="Cambria"/>
              <a:cs typeface="Cambria"/>
            </a:endParaRPr>
          </a:p>
          <a:p>
            <a:pPr marL="125895">
              <a:spcBef>
                <a:spcPts val="694"/>
              </a:spcBef>
            </a:pPr>
            <a:r>
              <a:rPr sz="1900" spc="-10" dirty="0">
                <a:latin typeface="Trebuchet MS"/>
                <a:cs typeface="Trebuchet MS"/>
              </a:rPr>
              <a:t>Optimal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path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20" dirty="0">
                <a:latin typeface="Trebuchet MS"/>
                <a:cs typeface="Trebuchet MS"/>
              </a:rPr>
              <a:t> state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recorded.</a:t>
            </a:r>
            <a:r>
              <a:rPr sz="1900" spc="109" dirty="0">
                <a:latin typeface="Trebuchet MS"/>
                <a:cs typeface="Trebuchet MS"/>
              </a:rPr>
              <a:t> 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need</a:t>
            </a:r>
            <a:endParaRPr sz="1900">
              <a:latin typeface="Trebuchet MS"/>
              <a:cs typeface="Trebuchet MS"/>
            </a:endParaRPr>
          </a:p>
          <a:p>
            <a:pPr marL="674798">
              <a:spcBef>
                <a:spcPts val="714"/>
              </a:spcBef>
            </a:pPr>
            <a:r>
              <a:rPr sz="1900" spc="69" dirty="0">
                <a:latin typeface="Trebuchet MS"/>
                <a:cs typeface="Trebuchet MS"/>
              </a:rPr>
              <a:t>Cheapest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cost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20" dirty="0">
                <a:latin typeface="Cambria"/>
                <a:cs typeface="Cambria"/>
              </a:rPr>
              <a:t>j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step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s</a:t>
            </a:r>
            <a:r>
              <a:rPr sz="1900" spc="-79" dirty="0">
                <a:latin typeface="Trebuchet MS"/>
                <a:cs typeface="Trebuchet MS"/>
              </a:rPr>
              <a:t>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Lucida Sans Unicode"/>
                <a:cs typeface="Lucida Sans Unicode"/>
              </a:rPr>
              <a:t>δ</a:t>
            </a:r>
            <a:r>
              <a:rPr sz="2400" i="1" spc="14" baseline="-10416" dirty="0">
                <a:latin typeface="Cambria"/>
                <a:cs typeface="Cambria"/>
              </a:rPr>
              <a:t>j</a:t>
            </a:r>
            <a:r>
              <a:rPr sz="2200" spc="10" dirty="0">
                <a:latin typeface="Lucida Sans Unicode"/>
                <a:cs typeface="Lucida Sans Unicode"/>
              </a:rPr>
              <a:t>(</a:t>
            </a:r>
            <a:r>
              <a:rPr sz="2200" i="1" spc="10" dirty="0">
                <a:latin typeface="Cambria"/>
                <a:cs typeface="Cambria"/>
              </a:rPr>
              <a:t>s</a:t>
            </a:r>
            <a:r>
              <a:rPr sz="2200" spc="1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 marL="674798">
              <a:spcBef>
                <a:spcPts val="664"/>
              </a:spcBef>
            </a:pPr>
            <a:r>
              <a:rPr sz="1900" spc="20" dirty="0">
                <a:latin typeface="Trebuchet MS"/>
                <a:cs typeface="Trebuchet MS"/>
              </a:rPr>
              <a:t>Backtrace</a:t>
            </a:r>
            <a:r>
              <a:rPr sz="1900" spc="-30" dirty="0">
                <a:latin typeface="Trebuchet MS"/>
                <a:cs typeface="Trebuchet MS"/>
              </a:rPr>
              <a:t> from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20" dirty="0">
                <a:latin typeface="Trebuchet MS"/>
                <a:cs typeface="Trebuchet MS"/>
              </a:rPr>
              <a:t> 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best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predecessor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ψ</a:t>
            </a:r>
            <a:r>
              <a:rPr sz="2400" i="1" spc="-14" baseline="-10416" dirty="0">
                <a:latin typeface="Cambria"/>
                <a:cs typeface="Cambria"/>
              </a:rPr>
              <a:t>j</a:t>
            </a:r>
            <a:r>
              <a:rPr sz="2200" spc="-10" dirty="0">
                <a:latin typeface="Lucida Sans Unicode"/>
                <a:cs typeface="Lucida Sans Unicode"/>
              </a:rPr>
              <a:t>(</a:t>
            </a:r>
            <a:r>
              <a:rPr sz="2200" i="1" spc="-10" dirty="0">
                <a:latin typeface="Cambria"/>
                <a:cs typeface="Cambria"/>
              </a:rPr>
              <a:t>s</a:t>
            </a:r>
            <a:r>
              <a:rPr sz="2200" spc="-1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>
              <a:spcBef>
                <a:spcPts val="109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25895"/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Computing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these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values</a:t>
            </a:r>
            <a:endParaRPr sz="2200">
              <a:latin typeface="Cambria"/>
              <a:cs typeface="Cambria"/>
            </a:endParaRPr>
          </a:p>
          <a:p>
            <a:pPr marL="674798" marR="1736093">
              <a:lnSpc>
                <a:spcPct val="125299"/>
              </a:lnSpc>
              <a:spcBef>
                <a:spcPts val="69"/>
              </a:spcBef>
            </a:pPr>
            <a:r>
              <a:rPr sz="2200" spc="-287" dirty="0">
                <a:latin typeface="Lucida Sans Unicode"/>
                <a:cs typeface="Lucida Sans Unicode"/>
              </a:rPr>
              <a:t>δ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dirty="0">
                <a:latin typeface="Cambria"/>
                <a:cs typeface="Cambria"/>
              </a:rPr>
              <a:t>s</a:t>
            </a:r>
            <a:r>
              <a:rPr sz="2200" i="1" spc="-188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89" dirty="0">
                <a:latin typeface="Cambria"/>
                <a:cs typeface="Cambria"/>
              </a:rPr>
              <a:t>max</a:t>
            </a:r>
            <a:r>
              <a:rPr sz="2400" spc="-14" baseline="-10416" dirty="0">
                <a:latin typeface="Times New Roman"/>
                <a:cs typeface="Times New Roman"/>
              </a:rPr>
              <a:t>1</a:t>
            </a:r>
            <a:r>
              <a:rPr sz="2400" spc="-387" baseline="-10416" dirty="0">
                <a:latin typeface="Lucida Sans Unicode"/>
                <a:cs typeface="Lucida Sans Unicode"/>
              </a:rPr>
              <a:t>≤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387" baseline="-10416" dirty="0">
                <a:latin typeface="Lucida Sans Unicode"/>
                <a:cs typeface="Lucida Sans Unicode"/>
              </a:rPr>
              <a:t>≤</a:t>
            </a:r>
            <a:r>
              <a:rPr sz="2400" i="1" spc="-30" baseline="-10416" dirty="0">
                <a:latin typeface="Cambria"/>
                <a:cs typeface="Cambria"/>
              </a:rPr>
              <a:t>N</a:t>
            </a:r>
            <a:r>
              <a:rPr sz="2400" i="1" spc="-238" baseline="-10416" dirty="0">
                <a:latin typeface="Cambria"/>
                <a:cs typeface="Cambria"/>
              </a:rPr>
              <a:t> </a:t>
            </a:r>
            <a:r>
              <a:rPr sz="2200" spc="-287" dirty="0">
                <a:latin typeface="Lucida Sans Unicode"/>
                <a:cs typeface="Lucida Sans Unicode"/>
              </a:rPr>
              <a:t>δ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dirty="0">
                <a:latin typeface="Cambria"/>
                <a:cs typeface="Cambria"/>
              </a:rPr>
              <a:t>s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69" dirty="0">
                <a:latin typeface="Cambria"/>
                <a:cs typeface="Cambria"/>
              </a:rPr>
              <a:t>t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s</a:t>
            </a:r>
            <a:r>
              <a:rPr sz="2400" spc="222" baseline="-10416" dirty="0">
                <a:latin typeface="Tahoma"/>
                <a:cs typeface="Tahoma"/>
              </a:rPr>
              <a:t>+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19" dirty="0">
                <a:latin typeface="Lucida Sans Unicode"/>
                <a:cs typeface="Lucida Sans Unicode"/>
              </a:rPr>
              <a:t>)  </a:t>
            </a:r>
            <a:r>
              <a:rPr sz="2200" spc="-387" dirty="0">
                <a:latin typeface="Lucida Sans Unicode"/>
                <a:cs typeface="Lucida Sans Unicode"/>
              </a:rPr>
              <a:t>ψ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dirty="0">
                <a:latin typeface="Cambria"/>
                <a:cs typeface="Cambria"/>
              </a:rPr>
              <a:t>s</a:t>
            </a:r>
            <a:r>
              <a:rPr sz="2200" i="1" spc="-188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a</a:t>
            </a:r>
            <a:r>
              <a:rPr sz="2200" i="1" spc="-139" dirty="0">
                <a:latin typeface="Cambria"/>
                <a:cs typeface="Cambria"/>
              </a:rPr>
              <a:t>r</a:t>
            </a:r>
            <a:r>
              <a:rPr sz="2200" i="1" spc="-89" dirty="0">
                <a:latin typeface="Cambria"/>
                <a:cs typeface="Cambria"/>
              </a:rPr>
              <a:t>gmax</a:t>
            </a:r>
            <a:r>
              <a:rPr sz="2400" spc="-14" baseline="-10416" dirty="0">
                <a:latin typeface="Times New Roman"/>
                <a:cs typeface="Times New Roman"/>
              </a:rPr>
              <a:t>1</a:t>
            </a:r>
            <a:r>
              <a:rPr sz="2400" spc="-387" baseline="-10416" dirty="0">
                <a:latin typeface="Lucida Sans Unicode"/>
                <a:cs typeface="Lucida Sans Unicode"/>
              </a:rPr>
              <a:t>≤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387" baseline="-10416" dirty="0">
                <a:latin typeface="Lucida Sans Unicode"/>
                <a:cs typeface="Lucida Sans Unicode"/>
              </a:rPr>
              <a:t>≤</a:t>
            </a:r>
            <a:r>
              <a:rPr sz="2400" i="1" spc="-30" baseline="-10416" dirty="0">
                <a:latin typeface="Cambria"/>
                <a:cs typeface="Cambria"/>
              </a:rPr>
              <a:t>N</a:t>
            </a:r>
            <a:r>
              <a:rPr sz="2400" i="1" spc="-238" baseline="-10416" dirty="0">
                <a:latin typeface="Cambria"/>
                <a:cs typeface="Cambria"/>
              </a:rPr>
              <a:t> </a:t>
            </a:r>
            <a:r>
              <a:rPr sz="2200" spc="-297" dirty="0">
                <a:latin typeface="Lucida Sans Unicode"/>
                <a:cs typeface="Lucida Sans Unicode"/>
              </a:rPr>
              <a:t>δ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dirty="0">
                <a:latin typeface="Cambria"/>
                <a:cs typeface="Cambria"/>
              </a:rPr>
              <a:t>s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69" dirty="0">
                <a:latin typeface="Cambria"/>
                <a:cs typeface="Cambria"/>
              </a:rPr>
              <a:t>t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s</a:t>
            </a:r>
            <a:r>
              <a:rPr sz="2400" spc="222" baseline="-10416" dirty="0">
                <a:latin typeface="Tahoma"/>
                <a:cs typeface="Tahoma"/>
              </a:rPr>
              <a:t>+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69" dirty="0">
                <a:latin typeface="Cambria"/>
                <a:cs typeface="Cambria"/>
              </a:rPr>
              <a:t>t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500">
              <a:latin typeface="Lucida Sans Unicode"/>
              <a:cs typeface="Lucida Sans Unicode"/>
            </a:endParaRPr>
          </a:p>
          <a:p>
            <a:pPr marL="125895"/>
            <a:r>
              <a:rPr sz="1900" spc="69" dirty="0">
                <a:latin typeface="Trebuchet MS"/>
                <a:cs typeface="Trebuchet MS"/>
              </a:rPr>
              <a:t>Best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final</a:t>
            </a:r>
            <a:r>
              <a:rPr sz="1900" spc="-20" dirty="0">
                <a:latin typeface="Trebuchet MS"/>
                <a:cs typeface="Trebuchet MS"/>
              </a:rPr>
              <a:t> state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99" dirty="0">
                <a:latin typeface="Cambria"/>
                <a:cs typeface="Cambria"/>
              </a:rPr>
              <a:t>argmax</a:t>
            </a:r>
            <a:r>
              <a:rPr sz="2400" spc="-149" baseline="-10416" dirty="0">
                <a:latin typeface="Times New Roman"/>
                <a:cs typeface="Times New Roman"/>
              </a:rPr>
              <a:t>1</a:t>
            </a:r>
            <a:r>
              <a:rPr sz="2400" spc="-149" baseline="-10416" dirty="0">
                <a:latin typeface="Lucida Sans Unicode"/>
                <a:cs typeface="Lucida Sans Unicode"/>
              </a:rPr>
              <a:t>≤</a:t>
            </a:r>
            <a:r>
              <a:rPr sz="2400" i="1" spc="-149" baseline="-10416" dirty="0">
                <a:latin typeface="Cambria"/>
                <a:cs typeface="Cambria"/>
              </a:rPr>
              <a:t>i</a:t>
            </a:r>
            <a:r>
              <a:rPr sz="2400" spc="-149" baseline="-10416" dirty="0">
                <a:latin typeface="Lucida Sans Unicode"/>
                <a:cs typeface="Lucida Sans Unicode"/>
              </a:rPr>
              <a:t>≤</a:t>
            </a:r>
            <a:r>
              <a:rPr sz="2400" i="1" spc="-149" baseline="-10416" dirty="0">
                <a:latin typeface="Cambria"/>
                <a:cs typeface="Cambria"/>
              </a:rPr>
              <a:t>N</a:t>
            </a:r>
            <a:r>
              <a:rPr sz="2400" i="1" spc="-222" baseline="-10416" dirty="0">
                <a:latin typeface="Cambria"/>
                <a:cs typeface="Cambria"/>
              </a:rPr>
              <a:t> </a:t>
            </a:r>
            <a:r>
              <a:rPr sz="2200" spc="-109" dirty="0">
                <a:latin typeface="Lucida Sans Unicode"/>
                <a:cs typeface="Lucida Sans Unicode"/>
              </a:rPr>
              <a:t>δ</a:t>
            </a:r>
            <a:r>
              <a:rPr sz="2400" i="1" spc="-163" baseline="-10416" dirty="0">
                <a:latin typeface="Cambria"/>
                <a:cs typeface="Cambria"/>
              </a:rPr>
              <a:t>i</a:t>
            </a:r>
            <a:r>
              <a:rPr sz="2200" spc="-109" dirty="0">
                <a:latin typeface="Lucida Sans Unicode"/>
                <a:cs typeface="Lucida Sans Unicode"/>
              </a:rPr>
              <a:t>(|</a:t>
            </a:r>
            <a:r>
              <a:rPr sz="2200" i="1" spc="-109" dirty="0">
                <a:latin typeface="Cambria"/>
                <a:cs typeface="Cambria"/>
              </a:rPr>
              <a:t>S</a:t>
            </a:r>
            <a:r>
              <a:rPr sz="2200" spc="-109" dirty="0">
                <a:latin typeface="Lucida Sans Unicode"/>
                <a:cs typeface="Lucida Sans Unicode"/>
              </a:rPr>
              <a:t>|)</a:t>
            </a:r>
            <a:r>
              <a:rPr sz="1900" spc="-109" dirty="0">
                <a:latin typeface="Trebuchet MS"/>
                <a:cs typeface="Trebuchet MS"/>
              </a:rPr>
              <a:t>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backtrack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from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there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25246642"/>
      </p:ext>
    </p:extLst>
  </p:cSld>
  <p:clrMapOvr>
    <a:masterClrMapping/>
  </p:clrMapOvr>
  <p:transition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9494"/>
            <a:ext cx="8343415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Practice</a:t>
            </a:r>
            <a:r>
              <a:rPr spc="20" dirty="0"/>
              <a:t> </a:t>
            </a:r>
            <a:r>
              <a:rPr spc="10" dirty="0"/>
              <a:t>Question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1556653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4" y="1373249"/>
            <a:ext cx="7887015" cy="2586726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 marR="435597">
              <a:lnSpc>
                <a:spcPct val="118900"/>
              </a:lnSpc>
              <a:spcBef>
                <a:spcPts val="178"/>
              </a:spcBef>
            </a:pPr>
            <a:r>
              <a:rPr sz="1900" spc="119" dirty="0">
                <a:latin typeface="Trebuchet MS"/>
                <a:cs typeface="Trebuchet MS"/>
              </a:rPr>
              <a:t>Suppose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you</a:t>
            </a:r>
            <a:r>
              <a:rPr sz="1900" spc="-30" dirty="0">
                <a:latin typeface="Trebuchet MS"/>
                <a:cs typeface="Trebuchet MS"/>
              </a:rPr>
              <a:t> want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use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48" dirty="0">
                <a:latin typeface="Trebuchet MS"/>
                <a:cs typeface="Trebuchet MS"/>
              </a:rPr>
              <a:t>HMM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tagger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phrase,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19" dirty="0">
                <a:latin typeface="Trebuchet MS"/>
                <a:cs typeface="Trebuchet MS"/>
              </a:rPr>
              <a:t>“the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light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book”,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where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following probabilities:</a:t>
            </a:r>
            <a:endParaRPr sz="1900" dirty="0">
              <a:latin typeface="Trebuchet MS"/>
              <a:cs typeface="Trebuchet MS"/>
            </a:endParaRPr>
          </a:p>
          <a:p>
            <a:pPr marL="25179" marR="10072">
              <a:lnSpc>
                <a:spcPct val="102600"/>
              </a:lnSpc>
              <a:spcBef>
                <a:spcPts val="654"/>
              </a:spcBef>
            </a:pPr>
            <a:r>
              <a:rPr sz="1900" spc="-30" dirty="0">
                <a:latin typeface="Trebuchet MS"/>
                <a:cs typeface="Trebuchet MS"/>
              </a:rPr>
              <a:t>P(the</a:t>
            </a:r>
            <a:r>
              <a:rPr sz="2200" spc="-30" dirty="0">
                <a:latin typeface="Lucida Sans Unicode"/>
                <a:cs typeface="Lucida Sans Unicode"/>
              </a:rPr>
              <a:t>|</a:t>
            </a:r>
            <a:r>
              <a:rPr sz="1900" spc="-30" dirty="0">
                <a:latin typeface="Trebuchet MS"/>
                <a:cs typeface="Trebuchet MS"/>
              </a:rPr>
              <a:t>Det)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0.3,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P(the</a:t>
            </a:r>
            <a:r>
              <a:rPr sz="2200" dirty="0">
                <a:latin typeface="Lucida Sans Unicode"/>
                <a:cs typeface="Lucida Sans Unicode"/>
              </a:rPr>
              <a:t>|</a:t>
            </a:r>
            <a:r>
              <a:rPr sz="1900" dirty="0">
                <a:latin typeface="Trebuchet MS"/>
                <a:cs typeface="Trebuchet MS"/>
              </a:rPr>
              <a:t>Noun)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0.1,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P(light</a:t>
            </a:r>
            <a:r>
              <a:rPr sz="2200" spc="-10" dirty="0">
                <a:latin typeface="Lucida Sans Unicode"/>
                <a:cs typeface="Lucida Sans Unicode"/>
              </a:rPr>
              <a:t>|</a:t>
            </a:r>
            <a:r>
              <a:rPr sz="1900" spc="-10" dirty="0">
                <a:latin typeface="Trebuchet MS"/>
                <a:cs typeface="Trebuchet MS"/>
              </a:rPr>
              <a:t>Noun)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0.003,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P(light</a:t>
            </a:r>
            <a:r>
              <a:rPr sz="2200" spc="-50" dirty="0">
                <a:latin typeface="Lucida Sans Unicode"/>
                <a:cs typeface="Lucida Sans Unicode"/>
              </a:rPr>
              <a:t>|</a:t>
            </a:r>
            <a:r>
              <a:rPr sz="1900" spc="-50" dirty="0">
                <a:latin typeface="Trebuchet MS"/>
                <a:cs typeface="Trebuchet MS"/>
              </a:rPr>
              <a:t>Adj)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0.002,</a:t>
            </a:r>
            <a:r>
              <a:rPr sz="1900" spc="-40" dirty="0">
                <a:latin typeface="Trebuchet MS"/>
                <a:cs typeface="Trebuchet MS"/>
              </a:rPr>
              <a:t> P(light</a:t>
            </a:r>
            <a:r>
              <a:rPr sz="2200" spc="-40" dirty="0">
                <a:latin typeface="Lucida Sans Unicode"/>
                <a:cs typeface="Lucida Sans Unicode"/>
              </a:rPr>
              <a:t>|</a:t>
            </a:r>
            <a:r>
              <a:rPr sz="1900" spc="-40" dirty="0">
                <a:latin typeface="Trebuchet MS"/>
                <a:cs typeface="Trebuchet MS"/>
              </a:rPr>
              <a:t>Verb)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0.06,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P(book</a:t>
            </a:r>
            <a:r>
              <a:rPr sz="2200" spc="30" dirty="0">
                <a:latin typeface="Lucida Sans Unicode"/>
                <a:cs typeface="Lucida Sans Unicode"/>
              </a:rPr>
              <a:t>|</a:t>
            </a:r>
            <a:r>
              <a:rPr sz="1900" spc="30" dirty="0">
                <a:latin typeface="Trebuchet MS"/>
                <a:cs typeface="Trebuchet MS"/>
              </a:rPr>
              <a:t>Noun)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0.003,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P(book</a:t>
            </a:r>
            <a:r>
              <a:rPr sz="2200" dirty="0">
                <a:latin typeface="Lucida Sans Unicode"/>
                <a:cs typeface="Lucida Sans Unicode"/>
              </a:rPr>
              <a:t>|</a:t>
            </a:r>
            <a:r>
              <a:rPr sz="1900" dirty="0">
                <a:latin typeface="Trebuchet MS"/>
                <a:cs typeface="Trebuchet MS"/>
              </a:rPr>
              <a:t>Verb)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0.01</a:t>
            </a:r>
            <a:endParaRPr sz="1900" dirty="0">
              <a:latin typeface="Trebuchet MS"/>
              <a:cs typeface="Trebuchet MS"/>
            </a:endParaRPr>
          </a:p>
          <a:p>
            <a:pPr marL="25179">
              <a:spcBef>
                <a:spcPts val="664"/>
              </a:spcBef>
            </a:pPr>
            <a:r>
              <a:rPr sz="1900" spc="-10" dirty="0">
                <a:latin typeface="Trebuchet MS"/>
                <a:cs typeface="Trebuchet MS"/>
              </a:rPr>
              <a:t>P(Verb</a:t>
            </a:r>
            <a:r>
              <a:rPr sz="2200" spc="-10" dirty="0">
                <a:latin typeface="Lucida Sans Unicode"/>
                <a:cs typeface="Lucida Sans Unicode"/>
              </a:rPr>
              <a:t>|</a:t>
            </a:r>
            <a:r>
              <a:rPr sz="1900" spc="-10" dirty="0">
                <a:latin typeface="Trebuchet MS"/>
                <a:cs typeface="Trebuchet MS"/>
              </a:rPr>
              <a:t>Det)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0.00001,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P(Noun</a:t>
            </a:r>
            <a:r>
              <a:rPr sz="2200" spc="20" dirty="0">
                <a:latin typeface="Lucida Sans Unicode"/>
                <a:cs typeface="Lucida Sans Unicode"/>
              </a:rPr>
              <a:t>|</a:t>
            </a:r>
            <a:r>
              <a:rPr sz="1900" spc="20" dirty="0">
                <a:latin typeface="Trebuchet MS"/>
                <a:cs typeface="Trebuchet MS"/>
              </a:rPr>
              <a:t>Det)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30" dirty="0">
                <a:latin typeface="Trebuchet MS"/>
                <a:cs typeface="Trebuchet MS"/>
              </a:rPr>
              <a:t> 0.5,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P(Adj</a:t>
            </a:r>
            <a:r>
              <a:rPr sz="2200" spc="-20" dirty="0">
                <a:latin typeface="Lucida Sans Unicode"/>
                <a:cs typeface="Lucida Sans Unicode"/>
              </a:rPr>
              <a:t>|</a:t>
            </a:r>
            <a:r>
              <a:rPr sz="1900" spc="-20" dirty="0">
                <a:latin typeface="Trebuchet MS"/>
                <a:cs typeface="Trebuchet MS"/>
              </a:rPr>
              <a:t>Det)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0.3,</a:t>
            </a:r>
            <a:endParaRPr sz="1900" dirty="0">
              <a:latin typeface="Trebuchet MS"/>
              <a:cs typeface="Trebuchet MS"/>
            </a:endParaRPr>
          </a:p>
          <a:p>
            <a:pPr marL="25179">
              <a:spcBef>
                <a:spcPts val="69"/>
              </a:spcBef>
            </a:pPr>
            <a:r>
              <a:rPr sz="1900" spc="40" dirty="0">
                <a:latin typeface="Trebuchet MS"/>
                <a:cs typeface="Trebuchet MS"/>
              </a:rPr>
              <a:t>P(Noun</a:t>
            </a:r>
            <a:r>
              <a:rPr sz="2200" spc="40" dirty="0">
                <a:latin typeface="Lucida Sans Unicode"/>
                <a:cs typeface="Lucida Sans Unicode"/>
              </a:rPr>
              <a:t>|</a:t>
            </a:r>
            <a:r>
              <a:rPr sz="1900" spc="40" dirty="0">
                <a:latin typeface="Trebuchet MS"/>
                <a:cs typeface="Trebuchet MS"/>
              </a:rPr>
              <a:t>Noun)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=0.2,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P(Adj</a:t>
            </a:r>
            <a:r>
              <a:rPr sz="2200" spc="10" dirty="0">
                <a:latin typeface="Lucida Sans Unicode"/>
                <a:cs typeface="Lucida Sans Unicode"/>
              </a:rPr>
              <a:t>|</a:t>
            </a:r>
            <a:r>
              <a:rPr sz="1900" spc="10" dirty="0">
                <a:latin typeface="Trebuchet MS"/>
                <a:cs typeface="Trebuchet MS"/>
              </a:rPr>
              <a:t>Noun)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0.002,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P(Noun</a:t>
            </a:r>
            <a:r>
              <a:rPr sz="2200" spc="10" dirty="0">
                <a:latin typeface="Lucida Sans Unicode"/>
                <a:cs typeface="Lucida Sans Unicode"/>
              </a:rPr>
              <a:t>|</a:t>
            </a:r>
            <a:r>
              <a:rPr sz="1900" spc="10" dirty="0">
                <a:latin typeface="Trebuchet MS"/>
                <a:cs typeface="Trebuchet MS"/>
              </a:rPr>
              <a:t>Adj)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30" dirty="0">
                <a:latin typeface="Trebuchet MS"/>
                <a:cs typeface="Trebuchet MS"/>
              </a:rPr>
              <a:t> 0.2,</a:t>
            </a:r>
            <a:endParaRPr sz="1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2313852"/>
            <a:ext cx="128444" cy="128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3071051"/>
            <a:ext cx="128444" cy="1283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1599" y="3018658"/>
            <a:ext cx="6748421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1900" spc="10" dirty="0">
                <a:latin typeface="Trebuchet MS"/>
                <a:cs typeface="Trebuchet MS"/>
              </a:rPr>
              <a:t>P(Noun</a:t>
            </a:r>
            <a:r>
              <a:rPr sz="2200" spc="10" dirty="0">
                <a:latin typeface="Lucida Sans Unicode"/>
                <a:cs typeface="Lucida Sans Unicode"/>
              </a:rPr>
              <a:t>|</a:t>
            </a:r>
            <a:r>
              <a:rPr sz="1900" spc="10" dirty="0">
                <a:latin typeface="Trebuchet MS"/>
                <a:cs typeface="Trebuchet MS"/>
              </a:rPr>
              <a:t>Verb)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0.3,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P(Verb</a:t>
            </a:r>
            <a:r>
              <a:rPr sz="2200" spc="10" dirty="0">
                <a:latin typeface="Lucida Sans Unicode"/>
                <a:cs typeface="Lucida Sans Unicode"/>
              </a:rPr>
              <a:t>|</a:t>
            </a:r>
            <a:r>
              <a:rPr sz="1900" spc="10" dirty="0">
                <a:latin typeface="Trebuchet MS"/>
                <a:cs typeface="Trebuchet MS"/>
              </a:rPr>
              <a:t>Noun)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0.3,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P(Verb</a:t>
            </a:r>
            <a:r>
              <a:rPr sz="2200" spc="-30" dirty="0">
                <a:latin typeface="Lucida Sans Unicode"/>
                <a:cs typeface="Lucida Sans Unicode"/>
              </a:rPr>
              <a:t>|</a:t>
            </a:r>
            <a:r>
              <a:rPr sz="1900" spc="-30" dirty="0">
                <a:latin typeface="Trebuchet MS"/>
                <a:cs typeface="Trebuchet MS"/>
              </a:rPr>
              <a:t>Adj)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0.001,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204" y="3800755"/>
            <a:ext cx="8053269" cy="1940372"/>
          </a:xfrm>
          <a:prstGeom prst="rect">
            <a:avLst/>
          </a:prstGeom>
        </p:spPr>
        <p:txBody>
          <a:bodyPr vert="horz" wrap="square" lIns="0" tIns="149815" rIns="0" bIns="0" rtlCol="0">
            <a:spAutoFit/>
          </a:bodyPr>
          <a:lstStyle/>
          <a:p>
            <a:pPr marL="25179">
              <a:spcBef>
                <a:spcPts val="1180"/>
              </a:spcBef>
            </a:pPr>
            <a:r>
              <a:rPr sz="1900" spc="-20" dirty="0">
                <a:latin typeface="Trebuchet MS"/>
                <a:cs typeface="Trebuchet MS"/>
              </a:rPr>
              <a:t>P(Verb</a:t>
            </a:r>
            <a:r>
              <a:rPr sz="2200" spc="-20" dirty="0">
                <a:latin typeface="Lucida Sans Unicode"/>
                <a:cs typeface="Lucida Sans Unicode"/>
              </a:rPr>
              <a:t>|</a:t>
            </a:r>
            <a:r>
              <a:rPr sz="1900" spc="-20" dirty="0">
                <a:latin typeface="Trebuchet MS"/>
                <a:cs typeface="Trebuchet MS"/>
              </a:rPr>
              <a:t>Verb)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0.1</a:t>
            </a:r>
            <a:endParaRPr sz="1900" dirty="0">
              <a:latin typeface="Trebuchet MS"/>
              <a:cs typeface="Trebuchet MS"/>
            </a:endParaRPr>
          </a:p>
          <a:p>
            <a:pPr marL="25179" marR="10072">
              <a:lnSpc>
                <a:spcPct val="118900"/>
              </a:lnSpc>
              <a:spcBef>
                <a:spcPts val="525"/>
              </a:spcBef>
            </a:pPr>
            <a:r>
              <a:rPr sz="1900" spc="50" dirty="0">
                <a:latin typeface="Trebuchet MS"/>
                <a:cs typeface="Trebuchet MS"/>
              </a:rPr>
              <a:t>Work</a:t>
            </a:r>
            <a:r>
              <a:rPr sz="1900" spc="-30" dirty="0">
                <a:latin typeface="Trebuchet MS"/>
                <a:cs typeface="Trebuchet MS"/>
              </a:rPr>
              <a:t> out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details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steps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Viterbi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algorithm.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You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use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Table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 </a:t>
            </a:r>
            <a:r>
              <a:rPr sz="1900" spc="69" dirty="0">
                <a:latin typeface="Trebuchet MS"/>
                <a:cs typeface="Trebuchet MS"/>
              </a:rPr>
              <a:t>show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20" dirty="0">
                <a:latin typeface="Trebuchet MS"/>
                <a:cs typeface="Trebuchet MS"/>
              </a:rPr>
              <a:t>steps. </a:t>
            </a:r>
            <a:r>
              <a:rPr sz="1900" spc="129" dirty="0">
                <a:latin typeface="Trebuchet MS"/>
                <a:cs typeface="Trebuchet MS"/>
              </a:rPr>
              <a:t>Assume </a:t>
            </a:r>
            <a:r>
              <a:rPr sz="1900" spc="-59" dirty="0">
                <a:latin typeface="Trebuchet MS"/>
                <a:cs typeface="Trebuchet MS"/>
              </a:rPr>
              <a:t>all </a:t>
            </a:r>
            <a:r>
              <a:rPr sz="1900" spc="-30" dirty="0">
                <a:latin typeface="Trebuchet MS"/>
                <a:cs typeface="Trebuchet MS"/>
              </a:rPr>
              <a:t>other </a:t>
            </a:r>
            <a:r>
              <a:rPr sz="1900" spc="-20" dirty="0">
                <a:latin typeface="Trebuchet MS"/>
                <a:cs typeface="Trebuchet MS"/>
              </a:rPr>
              <a:t>conditional </a:t>
            </a:r>
            <a:r>
              <a:rPr sz="1900" spc="-30" dirty="0">
                <a:latin typeface="Trebuchet MS"/>
                <a:cs typeface="Trebuchet MS"/>
              </a:rPr>
              <a:t>probabilities, not 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mentioned </a:t>
            </a:r>
            <a:r>
              <a:rPr sz="1900" spc="-69" dirty="0">
                <a:latin typeface="Trebuchet MS"/>
                <a:cs typeface="Trebuchet MS"/>
              </a:rPr>
              <a:t>to </a:t>
            </a:r>
            <a:r>
              <a:rPr sz="1900" spc="40" dirty="0">
                <a:latin typeface="Trebuchet MS"/>
                <a:cs typeface="Trebuchet MS"/>
              </a:rPr>
              <a:t>be </a:t>
            </a:r>
            <a:r>
              <a:rPr sz="1900" spc="-30" dirty="0">
                <a:latin typeface="Trebuchet MS"/>
                <a:cs typeface="Trebuchet MS"/>
              </a:rPr>
              <a:t>zero. </a:t>
            </a:r>
            <a:r>
              <a:rPr sz="1900" spc="20" dirty="0">
                <a:latin typeface="Trebuchet MS"/>
                <a:cs typeface="Trebuchet MS"/>
              </a:rPr>
              <a:t>Also, </a:t>
            </a:r>
            <a:r>
              <a:rPr sz="1900" spc="109" dirty="0">
                <a:latin typeface="Trebuchet MS"/>
                <a:cs typeface="Trebuchet MS"/>
              </a:rPr>
              <a:t>assume </a:t>
            </a:r>
            <a:r>
              <a:rPr sz="1900" spc="-69" dirty="0">
                <a:latin typeface="Trebuchet MS"/>
                <a:cs typeface="Trebuchet MS"/>
              </a:rPr>
              <a:t>that </a:t>
            </a:r>
            <a:r>
              <a:rPr sz="1900" spc="-59" dirty="0">
                <a:latin typeface="Trebuchet MS"/>
                <a:cs typeface="Trebuchet MS"/>
              </a:rPr>
              <a:t>all </a:t>
            </a:r>
            <a:r>
              <a:rPr sz="1900" spc="50" dirty="0">
                <a:latin typeface="Trebuchet MS"/>
                <a:cs typeface="Trebuchet MS"/>
              </a:rPr>
              <a:t>tags </a:t>
            </a:r>
            <a:r>
              <a:rPr sz="1900" spc="40" dirty="0">
                <a:latin typeface="Trebuchet MS"/>
                <a:cs typeface="Trebuchet MS"/>
              </a:rPr>
              <a:t>have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99" dirty="0">
                <a:latin typeface="Trebuchet MS"/>
                <a:cs typeface="Trebuchet MS"/>
              </a:rPr>
              <a:t>same 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probabilities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appear</a:t>
            </a:r>
            <a:r>
              <a:rPr sz="1900" spc="-30" dirty="0">
                <a:latin typeface="Trebuchet MS"/>
                <a:cs typeface="Trebuchet MS"/>
              </a:rPr>
              <a:t> in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beginning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sentence.</a:t>
            </a:r>
            <a:endParaRPr sz="19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4510249"/>
            <a:ext cx="128444" cy="12832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28542341"/>
      </p:ext>
    </p:extLst>
  </p:cSld>
  <p:clrMapOvr>
    <a:masterClrMapping/>
  </p:clrMapOvr>
  <p:transition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404664"/>
            <a:ext cx="8684376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0" dirty="0"/>
              <a:t>Learning</a:t>
            </a:r>
            <a:r>
              <a:rPr spc="50" dirty="0"/>
              <a:t> </a:t>
            </a:r>
            <a:r>
              <a:rPr spc="-79" dirty="0"/>
              <a:t>the</a:t>
            </a:r>
            <a:r>
              <a:rPr spc="50" dirty="0"/>
              <a:t> </a:t>
            </a:r>
            <a:r>
              <a:rPr spc="-59" dirty="0"/>
              <a:t>Parameters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49609" y="1522482"/>
            <a:ext cx="8490317" cy="3865194"/>
          </a:xfrm>
          <a:prstGeom prst="rect">
            <a:avLst/>
          </a:prstGeom>
        </p:spPr>
        <p:txBody>
          <a:bodyPr vert="horz" wrap="square" lIns="0" tIns="112047" rIns="0" bIns="0" rtlCol="0">
            <a:spAutoFit/>
          </a:bodyPr>
          <a:lstStyle/>
          <a:p>
            <a:pPr marL="25179">
              <a:spcBef>
                <a:spcPts val="882"/>
              </a:spcBef>
            </a:pPr>
            <a:r>
              <a:rPr sz="2200" i="1" spc="-218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wo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Scenarios</a:t>
            </a:r>
            <a:endParaRPr sz="2200">
              <a:latin typeface="Cambria"/>
              <a:cs typeface="Cambria"/>
            </a:endParaRPr>
          </a:p>
          <a:p>
            <a:pPr marL="574082" marR="10072">
              <a:lnSpc>
                <a:spcPct val="118900"/>
              </a:lnSpc>
              <a:spcBef>
                <a:spcPts val="268"/>
              </a:spcBef>
            </a:pPr>
            <a:r>
              <a:rPr sz="1900" spc="178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labeled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dataset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available,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87" dirty="0">
                <a:latin typeface="Trebuchet MS"/>
                <a:cs typeface="Trebuchet MS"/>
              </a:rPr>
              <a:t>POS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category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individual </a:t>
            </a:r>
            <a:r>
              <a:rPr sz="1900" spc="40" dirty="0">
                <a:latin typeface="Trebuchet MS"/>
                <a:cs typeface="Trebuchet MS"/>
              </a:rPr>
              <a:t>words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corpus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09"/>
              </a:spcBef>
            </a:pPr>
            <a:r>
              <a:rPr sz="1900" spc="50" dirty="0">
                <a:latin typeface="Trebuchet MS"/>
                <a:cs typeface="Trebuchet MS"/>
              </a:rPr>
              <a:t>Only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corpus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available,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but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not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labeled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87" dirty="0">
                <a:latin typeface="Trebuchet MS"/>
                <a:cs typeface="Trebuchet MS"/>
              </a:rPr>
              <a:t>POS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categories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10"/>
              </a:spcBef>
            </a:pPr>
            <a:endParaRPr sz="2600">
              <a:latin typeface="Trebuchet MS"/>
              <a:cs typeface="Trebuchet MS"/>
            </a:endParaRPr>
          </a:p>
          <a:p>
            <a:pPr marL="25179"/>
            <a:r>
              <a:rPr sz="2200" i="1" spc="-40" dirty="0">
                <a:solidFill>
                  <a:srgbClr val="FF0000"/>
                </a:solidFill>
                <a:latin typeface="Cambria"/>
                <a:cs typeface="Cambria"/>
              </a:rPr>
              <a:t>Methods</a:t>
            </a:r>
            <a:r>
              <a:rPr sz="22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sz="22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FF0000"/>
                </a:solidFill>
                <a:latin typeface="Cambria"/>
                <a:cs typeface="Cambria"/>
              </a:rPr>
              <a:t>these</a:t>
            </a:r>
            <a:r>
              <a:rPr sz="22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FF0000"/>
                </a:solidFill>
                <a:latin typeface="Cambria"/>
                <a:cs typeface="Cambria"/>
              </a:rPr>
              <a:t>scenarios</a:t>
            </a:r>
            <a:endParaRPr sz="2200">
              <a:latin typeface="Cambria"/>
              <a:cs typeface="Cambria"/>
            </a:endParaRPr>
          </a:p>
          <a:p>
            <a:pPr marL="574082" marR="808247">
              <a:lnSpc>
                <a:spcPct val="118900"/>
              </a:lnSpc>
              <a:spcBef>
                <a:spcPts val="414"/>
              </a:spcBef>
            </a:pPr>
            <a:r>
              <a:rPr sz="1900" spc="40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first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scenario,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parameters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directly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estimated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using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maximum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likelihood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estimate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from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labeled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dataset</a:t>
            </a:r>
            <a:endParaRPr sz="1900">
              <a:latin typeface="Trebuchet MS"/>
              <a:cs typeface="Trebuchet MS"/>
            </a:endParaRPr>
          </a:p>
          <a:p>
            <a:pPr marL="574082" marR="54135">
              <a:lnSpc>
                <a:spcPct val="118900"/>
              </a:lnSpc>
              <a:spcBef>
                <a:spcPts val="585"/>
              </a:spcBef>
            </a:pPr>
            <a:r>
              <a:rPr sz="1900" spc="40" dirty="0">
                <a:latin typeface="Trebuchet MS"/>
                <a:cs typeface="Trebuchet MS"/>
              </a:rPr>
              <a:t>For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second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scenario,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i="1" spc="50" dirty="0">
                <a:latin typeface="Trebuchet MS"/>
                <a:cs typeface="Trebuchet MS"/>
              </a:rPr>
              <a:t>Baum-Welch</a:t>
            </a:r>
            <a:r>
              <a:rPr sz="1900" i="1" spc="-10" dirty="0">
                <a:latin typeface="Trebuchet MS"/>
                <a:cs typeface="Trebuchet MS"/>
              </a:rPr>
              <a:t> </a:t>
            </a:r>
            <a:r>
              <a:rPr sz="1900" i="1" spc="-30" dirty="0">
                <a:latin typeface="Trebuchet MS"/>
                <a:cs typeface="Trebuchet MS"/>
              </a:rPr>
              <a:t>Algorithm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used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estimate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parameters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hidden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markov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model.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78015437"/>
      </p:ext>
    </p:extLst>
  </p:cSld>
  <p:clrMapOvr>
    <a:masterClrMapping/>
  </p:clrMapOvr>
  <p:transition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37" y="1770320"/>
            <a:ext cx="8792598" cy="163585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037" y="1858329"/>
            <a:ext cx="8893359" cy="757526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67739" y="1866986"/>
            <a:ext cx="3404440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50" dirty="0">
                <a:solidFill>
                  <a:srgbClr val="FFFFFF"/>
                </a:solidFill>
                <a:latin typeface="Cambria"/>
                <a:cs typeface="Cambria"/>
              </a:rPr>
              <a:t>Baum</a:t>
            </a:r>
            <a:r>
              <a:rPr sz="28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Welch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30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07545164"/>
      </p:ext>
    </p:extLst>
  </p:cSld>
  <p:clrMapOvr>
    <a:masterClrMapping/>
  </p:clrMapOvr>
  <p:transition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418" y="260648"/>
            <a:ext cx="8415422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50" dirty="0"/>
              <a:t>Baum</a:t>
            </a:r>
            <a:r>
              <a:rPr spc="30" dirty="0"/>
              <a:t> </a:t>
            </a:r>
            <a:r>
              <a:rPr spc="-79" dirty="0"/>
              <a:t>Welch</a:t>
            </a:r>
            <a:r>
              <a:rPr spc="40" dirty="0"/>
              <a:t> </a:t>
            </a:r>
            <a:r>
              <a:rPr spc="-30" dirty="0"/>
              <a:t>Algorithm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48849" y="1164466"/>
            <a:ext cx="8659091" cy="4923583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125895" marR="60430">
              <a:lnSpc>
                <a:spcPct val="118900"/>
              </a:lnSpc>
              <a:spcBef>
                <a:spcPts val="178"/>
              </a:spcBef>
            </a:pPr>
            <a:r>
              <a:rPr sz="1900" spc="159" dirty="0">
                <a:latin typeface="Trebuchet MS"/>
                <a:cs typeface="Trebuchet MS"/>
              </a:rPr>
              <a:t>Uses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well-known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78" dirty="0">
                <a:latin typeface="Trebuchet MS"/>
                <a:cs typeface="Trebuchet MS"/>
              </a:rPr>
              <a:t>EM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algorithm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find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maximum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likelihood </a:t>
            </a:r>
            <a:r>
              <a:rPr sz="1900" spc="-10" dirty="0">
                <a:latin typeface="Trebuchet MS"/>
                <a:cs typeface="Trebuchet MS"/>
              </a:rPr>
              <a:t>estimate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20" dirty="0">
                <a:latin typeface="Trebuchet MS"/>
                <a:cs typeface="Trebuchet MS"/>
              </a:rPr>
              <a:t>parameters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hidden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markov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model</a:t>
            </a:r>
            <a:endParaRPr sz="1900">
              <a:latin typeface="Trebuchet MS"/>
              <a:cs typeface="Trebuchet MS"/>
            </a:endParaRPr>
          </a:p>
          <a:p>
            <a:pPr marL="125895">
              <a:spcBef>
                <a:spcPts val="1497"/>
              </a:spcBef>
            </a:pP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Parameters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79" dirty="0">
                <a:solidFill>
                  <a:srgbClr val="3333B2"/>
                </a:solidFill>
                <a:latin typeface="Cambria"/>
                <a:cs typeface="Cambria"/>
              </a:rPr>
              <a:t>HMM</a:t>
            </a:r>
            <a:endParaRPr sz="2200">
              <a:latin typeface="Cambria"/>
              <a:cs typeface="Cambria"/>
            </a:endParaRPr>
          </a:p>
          <a:p>
            <a:pPr marL="125895" marR="280746">
              <a:lnSpc>
                <a:spcPct val="108300"/>
              </a:lnSpc>
              <a:spcBef>
                <a:spcPts val="287"/>
              </a:spcBef>
            </a:pPr>
            <a:r>
              <a:rPr sz="1900" spc="-10" dirty="0">
                <a:latin typeface="Trebuchet MS"/>
                <a:cs typeface="Trebuchet MS"/>
              </a:rPr>
              <a:t>Let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10" dirty="0">
                <a:latin typeface="Cambria"/>
                <a:cs typeface="Cambria"/>
              </a:rPr>
              <a:t>X</a:t>
            </a:r>
            <a:r>
              <a:rPr sz="2400" i="1" spc="14" baseline="-10416" dirty="0">
                <a:latin typeface="Cambria"/>
                <a:cs typeface="Cambria"/>
              </a:rPr>
              <a:t>t</a:t>
            </a:r>
            <a:r>
              <a:rPr sz="2400" i="1" spc="460" baseline="-10416" dirty="0">
                <a:latin typeface="Cambria"/>
                <a:cs typeface="Cambria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random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variable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denoting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hidden</a:t>
            </a:r>
            <a:r>
              <a:rPr sz="1900" spc="-20" dirty="0">
                <a:latin typeface="Trebuchet MS"/>
                <a:cs typeface="Trebuchet MS"/>
              </a:rPr>
              <a:t> 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time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139" dirty="0">
                <a:latin typeface="Cambria"/>
                <a:cs typeface="Cambria"/>
              </a:rPr>
              <a:t>t</a:t>
            </a:r>
            <a:r>
              <a:rPr sz="1900" spc="-139" dirty="0">
                <a:latin typeface="Trebuchet MS"/>
                <a:cs typeface="Trebuchet MS"/>
              </a:rPr>
              <a:t>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Y</a:t>
            </a:r>
            <a:r>
              <a:rPr sz="2400" i="1" spc="-87" baseline="-10416" dirty="0">
                <a:latin typeface="Cambria"/>
                <a:cs typeface="Cambria"/>
              </a:rPr>
              <a:t>t</a:t>
            </a:r>
            <a:r>
              <a:rPr sz="2400" i="1" spc="44" baseline="-10416" dirty="0">
                <a:latin typeface="Cambria"/>
                <a:cs typeface="Cambria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observation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variable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time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30" dirty="0">
                <a:latin typeface="Cambria"/>
                <a:cs typeface="Cambria"/>
              </a:rPr>
              <a:t>T</a:t>
            </a:r>
            <a:r>
              <a:rPr sz="1900" spc="-30" dirty="0">
                <a:latin typeface="Trebuchet MS"/>
                <a:cs typeface="Trebuchet MS"/>
              </a:rPr>
              <a:t>.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1900" spc="248" dirty="0">
                <a:latin typeface="Trebuchet MS"/>
                <a:cs typeface="Trebuchet MS"/>
              </a:rPr>
              <a:t>HMM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parameters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given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278" dirty="0">
                <a:latin typeface="Calibri"/>
                <a:cs typeface="Calibri"/>
              </a:rPr>
              <a:t>θ</a:t>
            </a:r>
            <a:r>
              <a:rPr sz="2200" i="1" spc="-198" dirty="0">
                <a:latin typeface="Calibri"/>
                <a:cs typeface="Calibri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spc="50" dirty="0">
                <a:latin typeface="Lucida Sans Unicode"/>
                <a:cs typeface="Lucida Sans Unicode"/>
              </a:rPr>
              <a:t>(</a:t>
            </a:r>
            <a:r>
              <a:rPr sz="2200" i="1" spc="50" dirty="0">
                <a:latin typeface="Cambria"/>
                <a:cs typeface="Cambria"/>
              </a:rPr>
              <a:t>A</a:t>
            </a:r>
            <a:r>
              <a:rPr sz="2200" i="1" spc="50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dirty="0">
                <a:latin typeface="Cambria"/>
                <a:cs typeface="Cambria"/>
              </a:rPr>
              <a:t>B</a:t>
            </a:r>
            <a:r>
              <a:rPr sz="2200" i="1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20" dirty="0">
                <a:latin typeface="Calibri"/>
                <a:cs typeface="Calibri"/>
              </a:rPr>
              <a:t>π</a:t>
            </a:r>
            <a:r>
              <a:rPr sz="2200" spc="20" dirty="0">
                <a:latin typeface="Lucida Sans Unicode"/>
                <a:cs typeface="Lucida Sans Unicode"/>
              </a:rPr>
              <a:t>) </a:t>
            </a:r>
            <a:r>
              <a:rPr sz="2200" spc="30" dirty="0">
                <a:latin typeface="Lucida Sans Unicode"/>
                <a:cs typeface="Lucida Sans Unicode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where</a:t>
            </a:r>
            <a:endParaRPr sz="1900">
              <a:latin typeface="Trebuchet MS"/>
              <a:cs typeface="Trebuchet MS"/>
            </a:endParaRPr>
          </a:p>
          <a:p>
            <a:pPr marL="674798">
              <a:spcBef>
                <a:spcPts val="724"/>
              </a:spcBef>
            </a:pPr>
            <a:r>
              <a:rPr sz="2200" i="1" spc="30" dirty="0">
                <a:latin typeface="Cambria"/>
                <a:cs typeface="Cambria"/>
              </a:rPr>
              <a:t>A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10" dirty="0">
                <a:latin typeface="Lucida Sans Unicode"/>
                <a:cs typeface="Lucida Sans Unicode"/>
              </a:rPr>
              <a:t>{</a:t>
            </a:r>
            <a:r>
              <a:rPr sz="2200" i="1" spc="10" dirty="0">
                <a:latin typeface="Cambria"/>
                <a:cs typeface="Cambria"/>
              </a:rPr>
              <a:t>a</a:t>
            </a:r>
            <a:r>
              <a:rPr sz="2400" i="1" spc="14" baseline="-10416" dirty="0">
                <a:latin typeface="Cambria"/>
                <a:cs typeface="Cambria"/>
              </a:rPr>
              <a:t>ij</a:t>
            </a:r>
            <a:r>
              <a:rPr sz="2200" spc="10" dirty="0">
                <a:latin typeface="Lucida Sans Unicode"/>
                <a:cs typeface="Lucida Sans Unicode"/>
              </a:rPr>
              <a:t>}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59" dirty="0">
                <a:latin typeface="Cambria"/>
                <a:cs typeface="Cambria"/>
              </a:rPr>
              <a:t>P</a:t>
            </a:r>
            <a:r>
              <a:rPr sz="2200" spc="59" dirty="0">
                <a:latin typeface="Lucida Sans Unicode"/>
                <a:cs typeface="Lucida Sans Unicode"/>
              </a:rPr>
              <a:t>(</a:t>
            </a:r>
            <a:r>
              <a:rPr sz="2200" i="1" spc="59" dirty="0">
                <a:latin typeface="Cambria"/>
                <a:cs typeface="Cambria"/>
              </a:rPr>
              <a:t>X</a:t>
            </a:r>
            <a:r>
              <a:rPr sz="2400" i="1" spc="87" baseline="-10416" dirty="0">
                <a:latin typeface="Cambria"/>
                <a:cs typeface="Cambria"/>
              </a:rPr>
              <a:t>t</a:t>
            </a:r>
            <a:r>
              <a:rPr sz="2400" i="1" spc="387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99" dirty="0">
                <a:latin typeface="Cambria"/>
                <a:cs typeface="Cambria"/>
              </a:rPr>
              <a:t>j</a:t>
            </a:r>
            <a:r>
              <a:rPr sz="2200" spc="-99" dirty="0">
                <a:latin typeface="Lucida Sans Unicode"/>
                <a:cs typeface="Lucida Sans Unicode"/>
              </a:rPr>
              <a:t>|</a:t>
            </a:r>
            <a:r>
              <a:rPr sz="2200" i="1" spc="-99" dirty="0">
                <a:latin typeface="Cambria"/>
                <a:cs typeface="Cambria"/>
              </a:rPr>
              <a:t>X</a:t>
            </a:r>
            <a:r>
              <a:rPr sz="2400" i="1" spc="-149" baseline="-10416" dirty="0">
                <a:latin typeface="Cambria"/>
                <a:cs typeface="Cambria"/>
              </a:rPr>
              <a:t>t</a:t>
            </a:r>
            <a:r>
              <a:rPr sz="2400" spc="-149" baseline="-10416" dirty="0">
                <a:latin typeface="Lucida Sans Unicode"/>
                <a:cs typeface="Lucida Sans Unicode"/>
              </a:rPr>
              <a:t>−</a:t>
            </a:r>
            <a:r>
              <a:rPr sz="2400" spc="-149" baseline="-10416" dirty="0">
                <a:latin typeface="Times New Roman"/>
                <a:cs typeface="Times New Roman"/>
              </a:rPr>
              <a:t>1</a:t>
            </a:r>
            <a:r>
              <a:rPr sz="2400" spc="282" baseline="-10416" dirty="0">
                <a:latin typeface="Times New Roman"/>
                <a:cs typeface="Times New Roman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69" dirty="0">
                <a:latin typeface="Cambria"/>
                <a:cs typeface="Cambria"/>
              </a:rPr>
              <a:t>i</a:t>
            </a:r>
            <a:r>
              <a:rPr sz="2200" spc="69" dirty="0">
                <a:latin typeface="Lucida Sans Unicode"/>
                <a:cs typeface="Lucida Sans Unicode"/>
              </a:rPr>
              <a:t>)</a:t>
            </a:r>
            <a:r>
              <a:rPr sz="2200" spc="-149" dirty="0">
                <a:latin typeface="Lucida Sans Unicode"/>
                <a:cs typeface="Lucida Sans Unicode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state </a:t>
            </a:r>
            <a:r>
              <a:rPr sz="1900" spc="-30" dirty="0">
                <a:latin typeface="Trebuchet MS"/>
                <a:cs typeface="Trebuchet MS"/>
              </a:rPr>
              <a:t>transition </a:t>
            </a:r>
            <a:r>
              <a:rPr sz="1900" spc="-40" dirty="0">
                <a:latin typeface="Trebuchet MS"/>
                <a:cs typeface="Trebuchet MS"/>
              </a:rPr>
              <a:t>matrix</a:t>
            </a:r>
            <a:endParaRPr sz="1900">
              <a:latin typeface="Trebuchet MS"/>
              <a:cs typeface="Trebuchet MS"/>
            </a:endParaRPr>
          </a:p>
          <a:p>
            <a:pPr marL="674798">
              <a:spcBef>
                <a:spcPts val="654"/>
              </a:spcBef>
            </a:pPr>
            <a:r>
              <a:rPr sz="2200" i="1" spc="-79" dirty="0">
                <a:latin typeface="Calibri"/>
                <a:cs typeface="Calibri"/>
              </a:rPr>
              <a:t>π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{</a:t>
            </a:r>
            <a:r>
              <a:rPr sz="2200" i="1" dirty="0">
                <a:latin typeface="Calibri"/>
                <a:cs typeface="Calibri"/>
              </a:rPr>
              <a:t>π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200" dirty="0">
                <a:latin typeface="Lucida Sans Unicode"/>
                <a:cs typeface="Lucida Sans Unicode"/>
              </a:rPr>
              <a:t>}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i="1" spc="89" dirty="0">
                <a:latin typeface="Cambria"/>
                <a:cs typeface="Cambria"/>
              </a:rPr>
              <a:t>P</a:t>
            </a:r>
            <a:r>
              <a:rPr sz="2200" spc="89" dirty="0">
                <a:latin typeface="Lucida Sans Unicode"/>
                <a:cs typeface="Lucida Sans Unicode"/>
              </a:rPr>
              <a:t>(</a:t>
            </a:r>
            <a:r>
              <a:rPr sz="2200" i="1" spc="89" dirty="0">
                <a:latin typeface="Cambria"/>
                <a:cs typeface="Cambria"/>
              </a:rPr>
              <a:t>X</a:t>
            </a:r>
            <a:r>
              <a:rPr sz="2400" spc="133" baseline="-10416" dirty="0">
                <a:latin typeface="Times New Roman"/>
                <a:cs typeface="Times New Roman"/>
              </a:rPr>
              <a:t>1</a:t>
            </a:r>
            <a:r>
              <a:rPr sz="2400" spc="282" baseline="-10416" dirty="0">
                <a:latin typeface="Times New Roman"/>
                <a:cs typeface="Times New Roman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69" dirty="0">
                <a:latin typeface="Cambria"/>
                <a:cs typeface="Cambria"/>
              </a:rPr>
              <a:t>i</a:t>
            </a:r>
            <a:r>
              <a:rPr sz="2200" spc="69" dirty="0">
                <a:latin typeface="Lucida Sans Unicode"/>
                <a:cs typeface="Lucida Sans Unicode"/>
              </a:rPr>
              <a:t>)</a:t>
            </a:r>
            <a:r>
              <a:rPr sz="2200" spc="-139" dirty="0">
                <a:latin typeface="Lucida Sans Unicode"/>
                <a:cs typeface="Lucida Sans Unicode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initial</a:t>
            </a:r>
            <a:r>
              <a:rPr sz="1900" spc="-20" dirty="0">
                <a:latin typeface="Trebuchet MS"/>
                <a:cs typeface="Trebuchet MS"/>
              </a:rPr>
              <a:t> state </a:t>
            </a:r>
            <a:r>
              <a:rPr sz="1900" spc="-40" dirty="0">
                <a:latin typeface="Trebuchet MS"/>
                <a:cs typeface="Trebuchet MS"/>
              </a:rPr>
              <a:t>distribution</a:t>
            </a:r>
            <a:endParaRPr sz="1900">
              <a:latin typeface="Trebuchet MS"/>
              <a:cs typeface="Trebuchet MS"/>
            </a:endParaRPr>
          </a:p>
          <a:p>
            <a:pPr marL="674798">
              <a:spcBef>
                <a:spcPts val="664"/>
              </a:spcBef>
            </a:pPr>
            <a:r>
              <a:rPr sz="2200" i="1" spc="20" dirty="0">
                <a:latin typeface="Cambria"/>
                <a:cs typeface="Cambria"/>
              </a:rPr>
              <a:t>B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{</a:t>
            </a:r>
            <a:r>
              <a:rPr sz="2200" i="1" spc="30" dirty="0">
                <a:latin typeface="Cambria"/>
                <a:cs typeface="Cambria"/>
              </a:rPr>
              <a:t>b</a:t>
            </a:r>
            <a:r>
              <a:rPr sz="2400" i="1" spc="44" baseline="-10416" dirty="0">
                <a:latin typeface="Cambria"/>
                <a:cs typeface="Cambria"/>
              </a:rPr>
              <a:t>j</a:t>
            </a:r>
            <a:r>
              <a:rPr sz="2200" spc="30" dirty="0">
                <a:latin typeface="Lucida Sans Unicode"/>
                <a:cs typeface="Lucida Sans Unicode"/>
              </a:rPr>
              <a:t>(</a:t>
            </a:r>
            <a:r>
              <a:rPr sz="2200" i="1" spc="30" dirty="0">
                <a:latin typeface="Cambria"/>
                <a:cs typeface="Cambria"/>
              </a:rPr>
              <a:t>y</a:t>
            </a:r>
            <a:r>
              <a:rPr sz="2400" i="1" spc="44" baseline="-10416" dirty="0">
                <a:latin typeface="Cambria"/>
                <a:cs typeface="Cambria"/>
              </a:rPr>
              <a:t>t</a:t>
            </a:r>
            <a:r>
              <a:rPr sz="2200" spc="30" dirty="0">
                <a:latin typeface="Lucida Sans Unicode"/>
                <a:cs typeface="Lucida Sans Unicode"/>
              </a:rPr>
              <a:t>)}</a:t>
            </a:r>
            <a:r>
              <a:rPr sz="2200" spc="-21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i="1" spc="30" dirty="0">
                <a:latin typeface="Cambria"/>
                <a:cs typeface="Cambria"/>
              </a:rPr>
              <a:t>P</a:t>
            </a:r>
            <a:r>
              <a:rPr sz="2200" spc="30" dirty="0">
                <a:latin typeface="Lucida Sans Unicode"/>
                <a:cs typeface="Lucida Sans Unicode"/>
              </a:rPr>
              <a:t>(</a:t>
            </a:r>
            <a:r>
              <a:rPr sz="2200" i="1" spc="30" dirty="0">
                <a:latin typeface="Cambria"/>
                <a:cs typeface="Cambria"/>
              </a:rPr>
              <a:t>Y</a:t>
            </a:r>
            <a:r>
              <a:rPr sz="2400" i="1" spc="44" baseline="-10416" dirty="0">
                <a:latin typeface="Cambria"/>
                <a:cs typeface="Cambria"/>
              </a:rPr>
              <a:t>t</a:t>
            </a:r>
            <a:r>
              <a:rPr sz="2400" i="1" spc="371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y</a:t>
            </a:r>
            <a:r>
              <a:rPr sz="2400" i="1" spc="-119" baseline="-10416" dirty="0">
                <a:latin typeface="Cambria"/>
                <a:cs typeface="Cambria"/>
              </a:rPr>
              <a:t>t</a:t>
            </a:r>
            <a:r>
              <a:rPr sz="2200" spc="-79" dirty="0">
                <a:latin typeface="Lucida Sans Unicode"/>
                <a:cs typeface="Lucida Sans Unicode"/>
              </a:rPr>
              <a:t>|</a:t>
            </a:r>
            <a:r>
              <a:rPr sz="2200" i="1" spc="-79" dirty="0">
                <a:latin typeface="Cambria"/>
                <a:cs typeface="Cambria"/>
              </a:rPr>
              <a:t>X</a:t>
            </a:r>
            <a:r>
              <a:rPr sz="2400" i="1" spc="-119" baseline="-10416" dirty="0">
                <a:latin typeface="Cambria"/>
                <a:cs typeface="Cambria"/>
              </a:rPr>
              <a:t>t</a:t>
            </a:r>
            <a:r>
              <a:rPr sz="2400" i="1" spc="-14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i="1" spc="69" dirty="0">
                <a:latin typeface="Cambria"/>
                <a:cs typeface="Cambria"/>
              </a:rPr>
              <a:t>j</a:t>
            </a:r>
            <a:r>
              <a:rPr sz="2200" spc="69" dirty="0">
                <a:latin typeface="Lucida Sans Unicode"/>
                <a:cs typeface="Lucida Sans Unicode"/>
              </a:rPr>
              <a:t>)</a:t>
            </a:r>
            <a:r>
              <a:rPr sz="2200" spc="-149" dirty="0">
                <a:latin typeface="Lucida Sans Unicode"/>
                <a:cs typeface="Lucida Sans Unicode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emission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matrix</a:t>
            </a:r>
            <a:endParaRPr sz="1900">
              <a:latin typeface="Trebuchet MS"/>
              <a:cs typeface="Trebuchet MS"/>
            </a:endParaRPr>
          </a:p>
          <a:p>
            <a:pPr marL="125895" marR="400346">
              <a:lnSpc>
                <a:spcPct val="108300"/>
              </a:lnSpc>
              <a:spcBef>
                <a:spcPts val="1983"/>
              </a:spcBef>
            </a:pPr>
            <a:r>
              <a:rPr sz="1900" spc="40" dirty="0">
                <a:latin typeface="Trebuchet MS"/>
                <a:cs typeface="Trebuchet MS"/>
              </a:rPr>
              <a:t>Given </a:t>
            </a:r>
            <a:r>
              <a:rPr sz="1900" spc="20" dirty="0">
                <a:latin typeface="Trebuchet MS"/>
                <a:cs typeface="Trebuchet MS"/>
              </a:rPr>
              <a:t>observation </a:t>
            </a:r>
            <a:r>
              <a:rPr sz="1900" spc="79" dirty="0">
                <a:latin typeface="Trebuchet MS"/>
                <a:cs typeface="Trebuchet MS"/>
              </a:rPr>
              <a:t>sequences </a:t>
            </a:r>
            <a:r>
              <a:rPr sz="2200" i="1" dirty="0">
                <a:latin typeface="Cambria"/>
                <a:cs typeface="Cambria"/>
              </a:rPr>
              <a:t>Y </a:t>
            </a:r>
            <a:r>
              <a:rPr sz="2200" spc="-59" dirty="0">
                <a:latin typeface="Lucida Sans Unicode"/>
                <a:cs typeface="Lucida Sans Unicode"/>
              </a:rPr>
              <a:t>= </a:t>
            </a:r>
            <a:r>
              <a:rPr sz="2200" spc="40" dirty="0">
                <a:latin typeface="Lucida Sans Unicode"/>
                <a:cs typeface="Lucida Sans Unicode"/>
              </a:rPr>
              <a:t>(</a:t>
            </a:r>
            <a:r>
              <a:rPr sz="2200" i="1" spc="40" dirty="0">
                <a:latin typeface="Cambria"/>
                <a:cs typeface="Cambria"/>
              </a:rPr>
              <a:t>Y</a:t>
            </a:r>
            <a:r>
              <a:rPr sz="2400" spc="59" baseline="-10416" dirty="0">
                <a:latin typeface="Times New Roman"/>
                <a:cs typeface="Times New Roman"/>
              </a:rPr>
              <a:t>1 </a:t>
            </a:r>
            <a:r>
              <a:rPr sz="2200" spc="-59" dirty="0">
                <a:latin typeface="Lucida Sans Unicode"/>
                <a:cs typeface="Lucida Sans Unicode"/>
              </a:rPr>
              <a:t>= </a:t>
            </a:r>
            <a:r>
              <a:rPr sz="2200" i="1" spc="10" dirty="0">
                <a:latin typeface="Cambria"/>
                <a:cs typeface="Cambria"/>
              </a:rPr>
              <a:t>y</a:t>
            </a:r>
            <a:r>
              <a:rPr sz="2400" spc="14" baseline="-10416" dirty="0">
                <a:latin typeface="Times New Roman"/>
                <a:cs typeface="Times New Roman"/>
              </a:rPr>
              <a:t>1</a:t>
            </a:r>
            <a:r>
              <a:rPr sz="2200" i="1" spc="10" dirty="0">
                <a:latin typeface="Calibri"/>
                <a:cs typeface="Calibri"/>
              </a:rPr>
              <a:t>, </a:t>
            </a:r>
            <a:r>
              <a:rPr sz="2200" i="1" dirty="0">
                <a:latin typeface="Cambria"/>
                <a:cs typeface="Cambria"/>
              </a:rPr>
              <a:t>Y</a:t>
            </a:r>
            <a:r>
              <a:rPr sz="2400" baseline="-10416" dirty="0">
                <a:latin typeface="Times New Roman"/>
                <a:cs typeface="Times New Roman"/>
              </a:rPr>
              <a:t>2 </a:t>
            </a:r>
            <a:r>
              <a:rPr sz="2200" spc="-59" dirty="0">
                <a:latin typeface="Lucida Sans Unicode"/>
                <a:cs typeface="Lucida Sans Unicode"/>
              </a:rPr>
              <a:t>= </a:t>
            </a:r>
            <a:r>
              <a:rPr sz="2200" i="1" spc="10" dirty="0">
                <a:latin typeface="Cambria"/>
                <a:cs typeface="Cambria"/>
              </a:rPr>
              <a:t>y</a:t>
            </a:r>
            <a:r>
              <a:rPr sz="2400" spc="14" baseline="-10416" dirty="0">
                <a:latin typeface="Times New Roman"/>
                <a:cs typeface="Times New Roman"/>
              </a:rPr>
              <a:t>2</a:t>
            </a:r>
            <a:r>
              <a:rPr sz="2200" i="1" spc="10" dirty="0">
                <a:latin typeface="Calibri"/>
                <a:cs typeface="Calibri"/>
              </a:rPr>
              <a:t>, </a:t>
            </a:r>
            <a:r>
              <a:rPr sz="2200" i="1" spc="-10" dirty="0">
                <a:latin typeface="Calibri"/>
                <a:cs typeface="Calibri"/>
              </a:rPr>
              <a:t>. . . , </a:t>
            </a:r>
            <a:r>
              <a:rPr sz="2200" i="1" spc="-20" dirty="0">
                <a:latin typeface="Cambria"/>
                <a:cs typeface="Cambria"/>
              </a:rPr>
              <a:t>Y</a:t>
            </a:r>
            <a:r>
              <a:rPr sz="2400" i="1" spc="-30" baseline="-10416" dirty="0">
                <a:latin typeface="Cambria"/>
                <a:cs typeface="Cambria"/>
              </a:rPr>
              <a:t>T</a:t>
            </a:r>
            <a:r>
              <a:rPr sz="2400" i="1" spc="-14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 </a:t>
            </a:r>
            <a:r>
              <a:rPr sz="2200" i="1" spc="-40" dirty="0">
                <a:latin typeface="Cambria"/>
                <a:cs typeface="Cambria"/>
              </a:rPr>
              <a:t>y</a:t>
            </a:r>
            <a:r>
              <a:rPr sz="2400" i="1" spc="-59" baseline="-10416" dirty="0">
                <a:latin typeface="Cambria"/>
                <a:cs typeface="Cambria"/>
              </a:rPr>
              <a:t>T </a:t>
            </a:r>
            <a:r>
              <a:rPr sz="2200" spc="-20" dirty="0">
                <a:latin typeface="Lucida Sans Unicode"/>
                <a:cs typeface="Lucida Sans Unicode"/>
              </a:rPr>
              <a:t>)</a:t>
            </a:r>
            <a:r>
              <a:rPr sz="1900" spc="-20" dirty="0">
                <a:latin typeface="Trebuchet MS"/>
                <a:cs typeface="Trebuchet MS"/>
              </a:rPr>
              <a:t>,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algorithm </a:t>
            </a:r>
            <a:r>
              <a:rPr sz="1900" spc="-30" dirty="0">
                <a:latin typeface="Trebuchet MS"/>
                <a:cs typeface="Trebuchet MS"/>
              </a:rPr>
              <a:t>tries </a:t>
            </a:r>
            <a:r>
              <a:rPr sz="1900" spc="-69" dirty="0">
                <a:latin typeface="Trebuchet MS"/>
                <a:cs typeface="Trebuchet MS"/>
              </a:rPr>
              <a:t>to </a:t>
            </a:r>
            <a:r>
              <a:rPr sz="1900" spc="-50" dirty="0">
                <a:latin typeface="Trebuchet MS"/>
                <a:cs typeface="Trebuchet MS"/>
              </a:rPr>
              <a:t>find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20" dirty="0">
                <a:latin typeface="Trebuchet MS"/>
                <a:cs typeface="Trebuchet MS"/>
              </a:rPr>
              <a:t>parameters </a:t>
            </a:r>
            <a:r>
              <a:rPr sz="2200" i="1" spc="-278" dirty="0">
                <a:latin typeface="Calibri"/>
                <a:cs typeface="Calibri"/>
              </a:rPr>
              <a:t>θ</a:t>
            </a:r>
            <a:r>
              <a:rPr sz="2200" i="1" spc="-268" dirty="0">
                <a:latin typeface="Calibri"/>
                <a:cs typeface="Calibri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 </a:t>
            </a:r>
            <a:r>
              <a:rPr sz="1900" spc="30" dirty="0">
                <a:latin typeface="Trebuchet MS"/>
                <a:cs typeface="Trebuchet MS"/>
              </a:rPr>
              <a:t>maximise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30" dirty="0">
                <a:latin typeface="Trebuchet MS"/>
                <a:cs typeface="Trebuchet MS"/>
              </a:rPr>
              <a:t>probability </a:t>
            </a:r>
            <a:r>
              <a:rPr sz="1900" spc="-50" dirty="0">
                <a:latin typeface="Trebuchet MS"/>
                <a:cs typeface="Trebuchet MS"/>
              </a:rPr>
              <a:t>of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observation.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88084202"/>
      </p:ext>
    </p:extLst>
  </p:cSld>
  <p:clrMapOvr>
    <a:masterClrMapping/>
  </p:clrMapOvr>
  <p:transition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60648"/>
            <a:ext cx="8236879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The</a:t>
            </a:r>
            <a:r>
              <a:rPr spc="-40" dirty="0"/>
              <a:t> </a:t>
            </a:r>
            <a:r>
              <a:rPr spc="-30" dirty="0"/>
              <a:t>Algorithm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48849" y="1277360"/>
            <a:ext cx="8684281" cy="4975507"/>
          </a:xfrm>
          <a:prstGeom prst="rect">
            <a:avLst/>
          </a:prstGeom>
        </p:spPr>
        <p:txBody>
          <a:bodyPr vert="horz" wrap="square" lIns="0" tIns="31474" rIns="0" bIns="0" rtlCol="0">
            <a:spAutoFit/>
          </a:bodyPr>
          <a:lstStyle/>
          <a:p>
            <a:pPr marL="125895" marR="903927">
              <a:lnSpc>
                <a:spcPct val="105700"/>
              </a:lnSpc>
              <a:spcBef>
                <a:spcPts val="248"/>
              </a:spcBef>
            </a:pPr>
            <a:r>
              <a:rPr sz="1900" spc="59" dirty="0">
                <a:latin typeface="Trebuchet MS"/>
                <a:cs typeface="Trebuchet MS"/>
              </a:rPr>
              <a:t>The </a:t>
            </a:r>
            <a:r>
              <a:rPr sz="1900" spc="50" dirty="0">
                <a:latin typeface="Trebuchet MS"/>
                <a:cs typeface="Trebuchet MS"/>
              </a:rPr>
              <a:t>basic </a:t>
            </a:r>
            <a:r>
              <a:rPr sz="1900" spc="10" dirty="0">
                <a:latin typeface="Trebuchet MS"/>
                <a:cs typeface="Trebuchet MS"/>
              </a:rPr>
              <a:t>idea </a:t>
            </a:r>
            <a:r>
              <a:rPr sz="1900" spc="50" dirty="0">
                <a:latin typeface="Trebuchet MS"/>
                <a:cs typeface="Trebuchet MS"/>
              </a:rPr>
              <a:t>is </a:t>
            </a:r>
            <a:r>
              <a:rPr sz="1900" spc="-69" dirty="0">
                <a:latin typeface="Trebuchet MS"/>
                <a:cs typeface="Trebuchet MS"/>
              </a:rPr>
              <a:t>to </a:t>
            </a:r>
            <a:r>
              <a:rPr sz="1900" spc="-30" dirty="0">
                <a:latin typeface="Trebuchet MS"/>
                <a:cs typeface="Trebuchet MS"/>
              </a:rPr>
              <a:t>start </a:t>
            </a:r>
            <a:r>
              <a:rPr sz="1900" spc="-69" dirty="0">
                <a:latin typeface="Trebuchet MS"/>
                <a:cs typeface="Trebuchet MS"/>
              </a:rPr>
              <a:t>with </a:t>
            </a:r>
            <a:r>
              <a:rPr sz="1900" spc="89" dirty="0">
                <a:latin typeface="Trebuchet MS"/>
                <a:cs typeface="Trebuchet MS"/>
              </a:rPr>
              <a:t>some </a:t>
            </a:r>
            <a:r>
              <a:rPr sz="1900" spc="30" dirty="0">
                <a:latin typeface="Trebuchet MS"/>
                <a:cs typeface="Trebuchet MS"/>
              </a:rPr>
              <a:t>random </a:t>
            </a:r>
            <a:r>
              <a:rPr sz="1900" spc="-79" dirty="0">
                <a:latin typeface="Trebuchet MS"/>
                <a:cs typeface="Trebuchet MS"/>
              </a:rPr>
              <a:t>initial </a:t>
            </a:r>
            <a:r>
              <a:rPr sz="1900" spc="10" dirty="0">
                <a:latin typeface="Trebuchet MS"/>
                <a:cs typeface="Trebuchet MS"/>
              </a:rPr>
              <a:t>conditions </a:t>
            </a:r>
            <a:r>
              <a:rPr sz="1900" spc="59" dirty="0">
                <a:latin typeface="Trebuchet MS"/>
                <a:cs typeface="Trebuchet MS"/>
              </a:rPr>
              <a:t>on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parameters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198" dirty="0">
                <a:latin typeface="Calibri"/>
                <a:cs typeface="Calibri"/>
              </a:rPr>
              <a:t>θ</a:t>
            </a:r>
            <a:r>
              <a:rPr sz="1900" spc="-198" dirty="0">
                <a:latin typeface="Trebuchet MS"/>
                <a:cs typeface="Trebuchet MS"/>
              </a:rPr>
              <a:t>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estimate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best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values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state </a:t>
            </a:r>
            <a:r>
              <a:rPr sz="1900" spc="30" dirty="0">
                <a:latin typeface="Trebuchet MS"/>
                <a:cs typeface="Trebuchet MS"/>
              </a:rPr>
              <a:t>paths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10" dirty="0">
                <a:latin typeface="Cambria"/>
                <a:cs typeface="Cambria"/>
              </a:rPr>
              <a:t>X</a:t>
            </a:r>
            <a:r>
              <a:rPr sz="2400" i="1" spc="14" baseline="-10416" dirty="0">
                <a:latin typeface="Cambria"/>
                <a:cs typeface="Cambria"/>
              </a:rPr>
              <a:t>t</a:t>
            </a:r>
            <a:r>
              <a:rPr sz="2400" i="1" spc="476" baseline="-10416" dirty="0">
                <a:latin typeface="Cambria"/>
                <a:cs typeface="Cambria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using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these,</a:t>
            </a:r>
            <a:r>
              <a:rPr sz="1900" spc="-20" dirty="0">
                <a:latin typeface="Trebuchet MS"/>
                <a:cs typeface="Trebuchet MS"/>
              </a:rPr>
              <a:t> then</a:t>
            </a:r>
            <a:endParaRPr sz="1900">
              <a:latin typeface="Trebuchet MS"/>
              <a:cs typeface="Trebuchet MS"/>
            </a:endParaRPr>
          </a:p>
          <a:p>
            <a:pPr marL="125895">
              <a:spcBef>
                <a:spcPts val="69"/>
              </a:spcBef>
            </a:pPr>
            <a:r>
              <a:rPr sz="1900" spc="-20" dirty="0">
                <a:latin typeface="Trebuchet MS"/>
                <a:cs typeface="Trebuchet MS"/>
              </a:rPr>
              <a:t>re-estimate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parameters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278" dirty="0">
                <a:latin typeface="Calibri"/>
                <a:cs typeface="Calibri"/>
              </a:rPr>
              <a:t>θ</a:t>
            </a:r>
            <a:r>
              <a:rPr sz="2200" i="1" spc="-129" dirty="0">
                <a:latin typeface="Calibri"/>
                <a:cs typeface="Calibri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using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just-computed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values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Cambria"/>
                <a:cs typeface="Cambria"/>
              </a:rPr>
              <a:t>X</a:t>
            </a:r>
            <a:r>
              <a:rPr sz="2400" i="1" spc="-14" baseline="-10416" dirty="0">
                <a:latin typeface="Cambria"/>
                <a:cs typeface="Cambria"/>
              </a:rPr>
              <a:t>t</a:t>
            </a:r>
            <a:r>
              <a:rPr sz="1900" spc="-10" dirty="0">
                <a:latin typeface="Trebuchet MS"/>
                <a:cs typeface="Trebuchet MS"/>
              </a:rPr>
              <a:t>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iteratively.</a:t>
            </a:r>
            <a:endParaRPr sz="1900">
              <a:latin typeface="Trebuchet MS"/>
              <a:cs typeface="Trebuchet MS"/>
            </a:endParaRPr>
          </a:p>
          <a:p>
            <a:pPr marL="125895">
              <a:spcBef>
                <a:spcPts val="1388"/>
              </a:spcBef>
            </a:pP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2200">
              <a:latin typeface="Cambria"/>
              <a:cs typeface="Cambria"/>
            </a:endParaRPr>
          </a:p>
          <a:p>
            <a:pPr marL="674798">
              <a:spcBef>
                <a:spcPts val="585"/>
              </a:spcBef>
            </a:pPr>
            <a:r>
              <a:rPr sz="1900" spc="119" dirty="0">
                <a:latin typeface="Trebuchet MS"/>
                <a:cs typeface="Trebuchet MS"/>
              </a:rPr>
              <a:t>Choose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some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initial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values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278" dirty="0">
                <a:latin typeface="Calibri"/>
                <a:cs typeface="Calibri"/>
              </a:rPr>
              <a:t>θ</a:t>
            </a:r>
            <a:r>
              <a:rPr sz="2200" i="1" spc="20" dirty="0">
                <a:latin typeface="Calibri"/>
                <a:cs typeface="Calibri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50" dirty="0">
                <a:latin typeface="Lucida Sans Unicode"/>
                <a:cs typeface="Lucida Sans Unicode"/>
              </a:rPr>
              <a:t>(</a:t>
            </a:r>
            <a:r>
              <a:rPr sz="2200" i="1" spc="50" dirty="0">
                <a:latin typeface="Cambria"/>
                <a:cs typeface="Cambria"/>
              </a:rPr>
              <a:t>A</a:t>
            </a:r>
            <a:r>
              <a:rPr sz="2200" i="1" spc="50" dirty="0">
                <a:latin typeface="Calibri"/>
                <a:cs typeface="Calibri"/>
              </a:rPr>
              <a:t>,</a:t>
            </a:r>
            <a:r>
              <a:rPr sz="2200" i="1" spc="-248" dirty="0">
                <a:latin typeface="Calibri"/>
                <a:cs typeface="Calibri"/>
              </a:rPr>
              <a:t> </a:t>
            </a:r>
            <a:r>
              <a:rPr sz="2200" i="1" dirty="0">
                <a:latin typeface="Cambria"/>
                <a:cs typeface="Cambria"/>
              </a:rPr>
              <a:t>B</a:t>
            </a:r>
            <a:r>
              <a:rPr sz="2200" i="1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40" dirty="0">
                <a:latin typeface="Calibri"/>
                <a:cs typeface="Calibri"/>
              </a:rPr>
              <a:t>π</a:t>
            </a:r>
            <a:r>
              <a:rPr sz="2200" spc="-40" dirty="0">
                <a:latin typeface="Lucida Sans Unicode"/>
                <a:cs typeface="Lucida Sans Unicode"/>
              </a:rPr>
              <a:t>)</a:t>
            </a:r>
            <a:r>
              <a:rPr sz="1900" spc="-40" dirty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 marL="674798">
              <a:spcBef>
                <a:spcPts val="960"/>
              </a:spcBef>
            </a:pPr>
            <a:r>
              <a:rPr sz="1900" i="1" spc="50" dirty="0">
                <a:latin typeface="Trebuchet MS"/>
                <a:cs typeface="Trebuchet MS"/>
              </a:rPr>
              <a:t>Repeat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the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following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10" dirty="0">
                <a:latin typeface="Trebuchet MS"/>
                <a:cs typeface="Trebuchet MS"/>
              </a:rPr>
              <a:t>step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-99" dirty="0">
                <a:latin typeface="Trebuchet MS"/>
                <a:cs typeface="Trebuchet MS"/>
              </a:rPr>
              <a:t>until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convergence:</a:t>
            </a:r>
            <a:endParaRPr sz="1900">
              <a:latin typeface="Trebuchet MS"/>
              <a:cs typeface="Trebuchet MS"/>
            </a:endParaRPr>
          </a:p>
          <a:p>
            <a:pPr marL="674798">
              <a:spcBef>
                <a:spcPts val="714"/>
              </a:spcBef>
            </a:pPr>
            <a:r>
              <a:rPr sz="1900" spc="10" dirty="0">
                <a:latin typeface="Trebuchet MS"/>
                <a:cs typeface="Trebuchet MS"/>
              </a:rPr>
              <a:t>Determine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probable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(state)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paths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.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.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.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X</a:t>
            </a:r>
            <a:r>
              <a:rPr sz="2400" i="1" spc="-87" baseline="-10416" dirty="0">
                <a:latin typeface="Cambria"/>
                <a:cs typeface="Cambria"/>
              </a:rPr>
              <a:t>t</a:t>
            </a:r>
            <a:r>
              <a:rPr sz="2400" spc="-87" baseline="-10416" dirty="0">
                <a:latin typeface="Lucida Sans Unicode"/>
                <a:cs typeface="Lucida Sans Unicode"/>
              </a:rPr>
              <a:t>−</a:t>
            </a:r>
            <a:r>
              <a:rPr sz="2400" spc="-87" baseline="-10416" dirty="0">
                <a:latin typeface="Times New Roman"/>
                <a:cs typeface="Times New Roman"/>
              </a:rPr>
              <a:t>1</a:t>
            </a:r>
            <a:r>
              <a:rPr sz="2400" spc="282" baseline="-10416" dirty="0">
                <a:latin typeface="Times New Roman"/>
                <a:cs typeface="Times New Roman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dirty="0">
                <a:latin typeface="Cambria"/>
                <a:cs typeface="Cambria"/>
              </a:rPr>
              <a:t>i</a:t>
            </a:r>
            <a:r>
              <a:rPr sz="2200" i="1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10" dirty="0">
                <a:latin typeface="Cambria"/>
                <a:cs typeface="Cambria"/>
              </a:rPr>
              <a:t>X</a:t>
            </a:r>
            <a:r>
              <a:rPr sz="2400" i="1" spc="14" baseline="-10416" dirty="0">
                <a:latin typeface="Cambria"/>
                <a:cs typeface="Cambria"/>
              </a:rPr>
              <a:t>t</a:t>
            </a:r>
            <a:r>
              <a:rPr sz="2400" i="1" spc="387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20" dirty="0">
                <a:latin typeface="Cambria"/>
                <a:cs typeface="Cambria"/>
              </a:rPr>
              <a:t>j</a:t>
            </a:r>
            <a:r>
              <a:rPr sz="2200" i="1" spc="-248" dirty="0">
                <a:latin typeface="Cambria"/>
                <a:cs typeface="Cambria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.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.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674798" marR="522465">
              <a:lnSpc>
                <a:spcPct val="102699"/>
              </a:lnSpc>
              <a:spcBef>
                <a:spcPts val="595"/>
              </a:spcBef>
            </a:pPr>
            <a:r>
              <a:rPr sz="1900" spc="50" dirty="0">
                <a:latin typeface="Trebuchet MS"/>
                <a:cs typeface="Trebuchet MS"/>
              </a:rPr>
              <a:t>Count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expected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number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transitions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20" dirty="0">
                <a:latin typeface="Cambria"/>
                <a:cs typeface="Cambria"/>
              </a:rPr>
              <a:t>a</a:t>
            </a:r>
            <a:r>
              <a:rPr sz="2400" i="1" spc="-30" baseline="-10416" dirty="0">
                <a:latin typeface="Cambria"/>
                <a:cs typeface="Cambria"/>
              </a:rPr>
              <a:t>ij</a:t>
            </a:r>
            <a:r>
              <a:rPr sz="2400" i="1" spc="446" baseline="-10416" dirty="0">
                <a:latin typeface="Cambria"/>
                <a:cs typeface="Cambria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as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well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as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expected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number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times, </a:t>
            </a:r>
            <a:r>
              <a:rPr sz="1900" spc="30" dirty="0">
                <a:latin typeface="Trebuchet MS"/>
                <a:cs typeface="Trebuchet MS"/>
              </a:rPr>
              <a:t>various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emissions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40" dirty="0">
                <a:latin typeface="Cambria"/>
                <a:cs typeface="Cambria"/>
              </a:rPr>
              <a:t>b</a:t>
            </a:r>
            <a:r>
              <a:rPr sz="2400" i="1" spc="59" baseline="-10416" dirty="0">
                <a:latin typeface="Cambria"/>
                <a:cs typeface="Cambria"/>
              </a:rPr>
              <a:t>j</a:t>
            </a:r>
            <a:r>
              <a:rPr sz="2200" spc="40" dirty="0">
                <a:latin typeface="Lucida Sans Unicode"/>
                <a:cs typeface="Lucida Sans Unicode"/>
              </a:rPr>
              <a:t>(</a:t>
            </a:r>
            <a:r>
              <a:rPr sz="2200" i="1" spc="40" dirty="0">
                <a:latin typeface="Cambria"/>
                <a:cs typeface="Cambria"/>
              </a:rPr>
              <a:t>y</a:t>
            </a:r>
            <a:r>
              <a:rPr sz="2400" i="1" spc="59" baseline="-10416" dirty="0">
                <a:latin typeface="Cambria"/>
                <a:cs typeface="Cambria"/>
              </a:rPr>
              <a:t>t</a:t>
            </a:r>
            <a:r>
              <a:rPr sz="2200" spc="40" dirty="0">
                <a:latin typeface="Lucida Sans Unicode"/>
                <a:cs typeface="Lucida Sans Unicode"/>
              </a:rPr>
              <a:t>)</a:t>
            </a:r>
            <a:r>
              <a:rPr sz="2200" spc="-149" dirty="0">
                <a:latin typeface="Lucida Sans Unicode"/>
                <a:cs typeface="Lucida Sans Unicode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made</a:t>
            </a:r>
            <a:endParaRPr sz="1900">
              <a:latin typeface="Trebuchet MS"/>
              <a:cs typeface="Trebuchet MS"/>
            </a:endParaRPr>
          </a:p>
          <a:p>
            <a:pPr marL="674798">
              <a:spcBef>
                <a:spcPts val="664"/>
              </a:spcBef>
            </a:pPr>
            <a:r>
              <a:rPr sz="1900" spc="20" dirty="0">
                <a:latin typeface="Trebuchet MS"/>
                <a:cs typeface="Trebuchet MS"/>
              </a:rPr>
              <a:t>Re-estimate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278" dirty="0">
                <a:latin typeface="Calibri"/>
                <a:cs typeface="Calibri"/>
              </a:rPr>
              <a:t>θ</a:t>
            </a:r>
            <a:r>
              <a:rPr sz="2200" i="1" spc="-188" dirty="0">
                <a:latin typeface="Calibri"/>
                <a:cs typeface="Calibri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50" dirty="0">
                <a:latin typeface="Lucida Sans Unicode"/>
                <a:cs typeface="Lucida Sans Unicode"/>
              </a:rPr>
              <a:t>(</a:t>
            </a:r>
            <a:r>
              <a:rPr sz="2200" i="1" spc="50" dirty="0">
                <a:latin typeface="Cambria"/>
                <a:cs typeface="Cambria"/>
              </a:rPr>
              <a:t>A</a:t>
            </a:r>
            <a:r>
              <a:rPr sz="2200" i="1" spc="50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dirty="0">
                <a:latin typeface="Cambria"/>
                <a:cs typeface="Cambria"/>
              </a:rPr>
              <a:t>B</a:t>
            </a:r>
            <a:r>
              <a:rPr sz="2200" i="1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20" dirty="0">
                <a:latin typeface="Calibri"/>
                <a:cs typeface="Calibri"/>
              </a:rPr>
              <a:t>π</a:t>
            </a:r>
            <a:r>
              <a:rPr sz="2200" spc="20" dirty="0">
                <a:latin typeface="Lucida Sans Unicode"/>
                <a:cs typeface="Lucida Sans Unicode"/>
              </a:rPr>
              <a:t>)</a:t>
            </a:r>
            <a:r>
              <a:rPr sz="2200" spc="-149" dirty="0">
                <a:latin typeface="Lucida Sans Unicode"/>
                <a:cs typeface="Lucida Sans Unicode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using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20" dirty="0">
                <a:latin typeface="Cambria"/>
                <a:cs typeface="Cambria"/>
              </a:rPr>
              <a:t>a</a:t>
            </a:r>
            <a:r>
              <a:rPr sz="2400" i="1" spc="-30" baseline="-10416" dirty="0">
                <a:latin typeface="Cambria"/>
                <a:cs typeface="Cambria"/>
              </a:rPr>
              <a:t>ij</a:t>
            </a:r>
            <a:r>
              <a:rPr sz="2400" i="1" spc="430" baseline="-10416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30" dirty="0">
                <a:latin typeface="Cambria"/>
                <a:cs typeface="Cambria"/>
              </a:rPr>
              <a:t>b</a:t>
            </a:r>
            <a:r>
              <a:rPr sz="2400" i="1" spc="44" baseline="-10416" dirty="0">
                <a:latin typeface="Cambria"/>
                <a:cs typeface="Cambria"/>
              </a:rPr>
              <a:t>j</a:t>
            </a:r>
            <a:r>
              <a:rPr sz="2200" spc="30" dirty="0">
                <a:latin typeface="Lucida Sans Unicode"/>
                <a:cs typeface="Lucida Sans Unicode"/>
              </a:rPr>
              <a:t>(</a:t>
            </a:r>
            <a:r>
              <a:rPr sz="2200" i="1" spc="30" dirty="0">
                <a:latin typeface="Cambria"/>
                <a:cs typeface="Cambria"/>
              </a:rPr>
              <a:t>y</a:t>
            </a:r>
            <a:r>
              <a:rPr sz="2400" i="1" spc="44" baseline="-10416" dirty="0">
                <a:latin typeface="Cambria"/>
                <a:cs typeface="Cambria"/>
              </a:rPr>
              <a:t>t</a:t>
            </a:r>
            <a:r>
              <a:rPr sz="2200" spc="30" dirty="0">
                <a:latin typeface="Lucida Sans Unicode"/>
                <a:cs typeface="Lucida Sans Unicode"/>
              </a:rPr>
              <a:t>)</a:t>
            </a:r>
            <a:r>
              <a:rPr sz="1900" spc="30" dirty="0">
                <a:latin typeface="Trebuchet MS"/>
                <a:cs typeface="Trebuchet MS"/>
              </a:rPr>
              <a:t>s.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79"/>
              </a:spcBef>
            </a:pPr>
            <a:endParaRPr sz="2100">
              <a:latin typeface="Trebuchet MS"/>
              <a:cs typeface="Trebuchet MS"/>
            </a:endParaRPr>
          </a:p>
          <a:p>
            <a:pPr marL="124636"/>
            <a:r>
              <a:rPr sz="1900" spc="178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forward-backward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algorithm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used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20" dirty="0">
                <a:latin typeface="Trebuchet MS"/>
                <a:cs typeface="Trebuchet MS"/>
              </a:rPr>
              <a:t> finding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probable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paths.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00997277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188640"/>
            <a:ext cx="8705819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Kneser-Ney</a:t>
            </a:r>
            <a:r>
              <a:rPr spc="-59" dirty="0"/>
              <a:t> </a:t>
            </a:r>
            <a:r>
              <a:rPr spc="-40" dirty="0"/>
              <a:t>Smoothing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8467" y="1317038"/>
            <a:ext cx="8796377" cy="4506930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176253">
              <a:spcBef>
                <a:spcPts val="178"/>
              </a:spcBef>
            </a:pP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99" dirty="0">
                <a:solidFill>
                  <a:srgbClr val="3333B2"/>
                </a:solidFill>
                <a:latin typeface="Cambria"/>
                <a:cs typeface="Cambria"/>
              </a:rPr>
              <a:t>many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times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does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149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appear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as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novel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continuation?</a:t>
            </a:r>
            <a:endParaRPr sz="2200" dirty="0">
              <a:latin typeface="Cambria"/>
              <a:cs typeface="Cambria"/>
            </a:endParaRPr>
          </a:p>
          <a:p>
            <a:pPr marL="146038" algn="ctr">
              <a:spcBef>
                <a:spcPts val="1794"/>
              </a:spcBef>
            </a:pPr>
            <a:r>
              <a:rPr sz="2200" i="1" spc="-20" dirty="0">
                <a:latin typeface="Cambria"/>
                <a:cs typeface="Cambria"/>
              </a:rPr>
              <a:t>P</a:t>
            </a:r>
            <a:r>
              <a:rPr sz="2400" i="1" spc="-30" baseline="-10416" dirty="0">
                <a:latin typeface="Cambria"/>
                <a:cs typeface="Cambria"/>
              </a:rPr>
              <a:t>continuation</a:t>
            </a:r>
            <a:r>
              <a:rPr sz="2200" spc="-20" dirty="0">
                <a:latin typeface="Lucida Sans Unicode"/>
                <a:cs typeface="Lucida Sans Unicode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w</a:t>
            </a:r>
            <a:r>
              <a:rPr sz="2200" spc="-20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644" dirty="0">
                <a:latin typeface="SimSun"/>
                <a:cs typeface="SimSun"/>
              </a:rPr>
              <a:t>∝</a:t>
            </a:r>
            <a:r>
              <a:rPr sz="2200" spc="-605" dirty="0">
                <a:latin typeface="SimSun"/>
                <a:cs typeface="SimSun"/>
              </a:rPr>
              <a:t> </a:t>
            </a:r>
            <a:r>
              <a:rPr sz="2200" spc="-20" dirty="0">
                <a:latin typeface="Lucida Sans Unicode"/>
                <a:cs typeface="Lucida Sans Unicode"/>
              </a:rPr>
              <a:t>|{</a:t>
            </a:r>
            <a:r>
              <a:rPr sz="2200" i="1" spc="-20" dirty="0">
                <a:latin typeface="Cambria"/>
                <a:cs typeface="Cambria"/>
              </a:rPr>
              <a:t>w</a:t>
            </a:r>
            <a:r>
              <a:rPr sz="2400" i="1" spc="-30" baseline="-10416" dirty="0">
                <a:latin typeface="Cambria"/>
                <a:cs typeface="Cambria"/>
              </a:rPr>
              <a:t>i</a:t>
            </a:r>
            <a:r>
              <a:rPr sz="2400" spc="-30" baseline="-10416" dirty="0">
                <a:latin typeface="Lucida Sans Unicode"/>
                <a:cs typeface="Lucida Sans Unicode"/>
              </a:rPr>
              <a:t>−</a:t>
            </a:r>
            <a:r>
              <a:rPr sz="2400" spc="-30" baseline="-10416" dirty="0">
                <a:latin typeface="Cambria"/>
                <a:cs typeface="Cambria"/>
              </a:rPr>
              <a:t>1</a:t>
            </a:r>
            <a:r>
              <a:rPr sz="2400" spc="327" baseline="-10416" dirty="0">
                <a:latin typeface="Cambria"/>
                <a:cs typeface="Cambria"/>
              </a:rPr>
              <a:t> </a:t>
            </a:r>
            <a:r>
              <a:rPr sz="2200" spc="-99" dirty="0">
                <a:latin typeface="Lucida Sans Unicode"/>
                <a:cs typeface="Lucida Sans Unicode"/>
              </a:rPr>
              <a:t>: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i="1" spc="-40" dirty="0">
                <a:latin typeface="Cambria"/>
                <a:cs typeface="Cambria"/>
              </a:rPr>
              <a:t>c</a:t>
            </a:r>
            <a:r>
              <a:rPr sz="2200" spc="-40" dirty="0">
                <a:latin typeface="Lucida Sans Unicode"/>
                <a:cs typeface="Lucida Sans Unicode"/>
              </a:rPr>
              <a:t>(</a:t>
            </a:r>
            <a:r>
              <a:rPr sz="2200" i="1" spc="-40" dirty="0">
                <a:latin typeface="Cambria"/>
                <a:cs typeface="Cambria"/>
              </a:rPr>
              <a:t>w</a:t>
            </a:r>
            <a:r>
              <a:rPr sz="2400" i="1" spc="-59" baseline="-10416" dirty="0">
                <a:latin typeface="Cambria"/>
                <a:cs typeface="Cambria"/>
              </a:rPr>
              <a:t>i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spc="-59" baseline="-10416" dirty="0">
                <a:latin typeface="Cambria"/>
                <a:cs typeface="Cambria"/>
              </a:rPr>
              <a:t>1</a:t>
            </a:r>
            <a:r>
              <a:rPr sz="2200" i="1" spc="-40" dirty="0">
                <a:latin typeface="Verdana"/>
                <a:cs typeface="Verdana"/>
              </a:rPr>
              <a:t>,</a:t>
            </a:r>
            <a:r>
              <a:rPr sz="2200" i="1" spc="-535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Cambria"/>
                <a:cs typeface="Cambria"/>
              </a:rPr>
              <a:t>w</a:t>
            </a:r>
            <a:r>
              <a:rPr sz="2200" spc="-10" dirty="0">
                <a:latin typeface="Lucida Sans Unicode"/>
                <a:cs typeface="Lucida Sans Unicode"/>
              </a:rPr>
              <a:t>)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i="1" spc="-109" dirty="0">
                <a:latin typeface="Verdana"/>
                <a:cs typeface="Verdana"/>
              </a:rPr>
              <a:t>&gt;</a:t>
            </a:r>
            <a:r>
              <a:rPr sz="2200" i="1" spc="-287" dirty="0">
                <a:latin typeface="Verdana"/>
                <a:cs typeface="Verdana"/>
              </a:rPr>
              <a:t> </a:t>
            </a:r>
            <a:r>
              <a:rPr sz="2200" spc="10" dirty="0">
                <a:latin typeface="Cambria"/>
                <a:cs typeface="Cambria"/>
              </a:rPr>
              <a:t>0</a:t>
            </a:r>
            <a:r>
              <a:rPr sz="2200" spc="10" dirty="0">
                <a:latin typeface="Lucida Sans Unicode"/>
                <a:cs typeface="Lucida Sans Unicode"/>
              </a:rPr>
              <a:t>}|</a:t>
            </a:r>
            <a:endParaRPr sz="2200" dirty="0">
              <a:latin typeface="Lucida Sans Unicode"/>
              <a:cs typeface="Lucida Sans Unicode"/>
            </a:endParaRPr>
          </a:p>
          <a:p>
            <a:pPr marL="176253">
              <a:spcBef>
                <a:spcPts val="3053"/>
              </a:spcBef>
            </a:pP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Normalized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by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total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number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99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bigram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types</a:t>
            </a:r>
            <a:endParaRPr sz="2200" dirty="0">
              <a:latin typeface="Cambria"/>
              <a:cs typeface="Cambria"/>
            </a:endParaRPr>
          </a:p>
          <a:p>
            <a:pPr marL="146038" algn="ctr">
              <a:spcBef>
                <a:spcPts val="1794"/>
              </a:spcBef>
            </a:pPr>
            <a:r>
              <a:rPr sz="2200" spc="-218" dirty="0">
                <a:latin typeface="Lucida Sans Unicode"/>
                <a:cs typeface="Lucida Sans Unicode"/>
              </a:rPr>
              <a:t>|</a:t>
            </a:r>
            <a:r>
              <a:rPr sz="2200" spc="367" dirty="0">
                <a:latin typeface="Lucida Sans Unicode"/>
                <a:cs typeface="Lucida Sans Unicode"/>
              </a:rPr>
              <a:t>{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4" baseline="-10416" dirty="0">
                <a:latin typeface="Cambria"/>
                <a:cs typeface="Cambria"/>
              </a:rPr>
              <a:t>j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Cambria"/>
                <a:cs typeface="Cambria"/>
              </a:rPr>
              <a:t>1</a:t>
            </a:r>
            <a:r>
              <a:rPr sz="2200" i="1" spc="-198" dirty="0">
                <a:latin typeface="Verdana"/>
                <a:cs typeface="Verdana"/>
              </a:rPr>
              <a:t>,</a:t>
            </a:r>
            <a:r>
              <a:rPr sz="2200" i="1" spc="-535" dirty="0">
                <a:latin typeface="Verdana"/>
                <a:cs typeface="Verdana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99" dirty="0">
                <a:latin typeface="Lucida Sans Unicode"/>
                <a:cs typeface="Lucida Sans Unicode"/>
              </a:rPr>
              <a:t>: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4" baseline="-10416" dirty="0">
                <a:latin typeface="Cambria"/>
                <a:cs typeface="Cambria"/>
              </a:rPr>
              <a:t>j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Cambria"/>
                <a:cs typeface="Cambria"/>
              </a:rPr>
              <a:t>1</a:t>
            </a:r>
            <a:r>
              <a:rPr sz="2200" i="1" spc="-198" dirty="0">
                <a:latin typeface="Verdana"/>
                <a:cs typeface="Verdana"/>
              </a:rPr>
              <a:t>,</a:t>
            </a:r>
            <a:r>
              <a:rPr sz="2200" i="1" spc="-535" dirty="0">
                <a:latin typeface="Verdana"/>
                <a:cs typeface="Verdana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109" dirty="0">
                <a:latin typeface="Verdana"/>
                <a:cs typeface="Verdana"/>
              </a:rPr>
              <a:t>&gt;</a:t>
            </a:r>
            <a:r>
              <a:rPr sz="2200" i="1" spc="-287" dirty="0">
                <a:latin typeface="Verdana"/>
                <a:cs typeface="Verdana"/>
              </a:rPr>
              <a:t> </a:t>
            </a:r>
            <a:r>
              <a:rPr sz="2200" spc="-129" dirty="0">
                <a:latin typeface="Cambria"/>
                <a:cs typeface="Cambria"/>
              </a:rPr>
              <a:t>0</a:t>
            </a:r>
            <a:r>
              <a:rPr sz="2200" spc="69" dirty="0">
                <a:latin typeface="Lucida Sans Unicode"/>
                <a:cs typeface="Lucida Sans Unicode"/>
              </a:rPr>
              <a:t>}|</a:t>
            </a:r>
            <a:endParaRPr sz="2200" dirty="0">
              <a:latin typeface="Lucida Sans Unicode"/>
              <a:cs typeface="Lucida Sans Unicode"/>
            </a:endParaRPr>
          </a:p>
          <a:p>
            <a:pPr marR="1654262" algn="r">
              <a:spcBef>
                <a:spcPts val="3172"/>
              </a:spcBef>
              <a:tabLst>
                <a:tab pos="5336693" algn="l"/>
              </a:tabLst>
            </a:pPr>
            <a:r>
              <a:rPr sz="3300" i="1" spc="163" baseline="-37878" dirty="0">
                <a:latin typeface="Cambria"/>
                <a:cs typeface="Cambria"/>
              </a:rPr>
              <a:t>P</a:t>
            </a:r>
            <a:r>
              <a:rPr sz="2400" i="1" spc="-73" baseline="-62500" dirty="0">
                <a:latin typeface="Cambria"/>
                <a:cs typeface="Cambria"/>
              </a:rPr>
              <a:t>continuatio</a:t>
            </a:r>
            <a:r>
              <a:rPr sz="2400" i="1" spc="59" baseline="-62500" dirty="0">
                <a:latin typeface="Cambria"/>
                <a:cs typeface="Cambria"/>
              </a:rPr>
              <a:t>n</a:t>
            </a:r>
            <a:r>
              <a:rPr sz="3300" spc="192" baseline="-37878" dirty="0">
                <a:latin typeface="Lucida Sans Unicode"/>
                <a:cs typeface="Lucida Sans Unicode"/>
              </a:rPr>
              <a:t>(</a:t>
            </a:r>
            <a:r>
              <a:rPr sz="3300" i="1" spc="-222" baseline="-37878" dirty="0">
                <a:latin typeface="Cambria"/>
                <a:cs typeface="Cambria"/>
              </a:rPr>
              <a:t>w</a:t>
            </a:r>
            <a:r>
              <a:rPr sz="3300" spc="192" baseline="-37878" dirty="0">
                <a:latin typeface="Lucida Sans Unicode"/>
                <a:cs typeface="Lucida Sans Unicode"/>
              </a:rPr>
              <a:t>)</a:t>
            </a:r>
            <a:r>
              <a:rPr sz="3300" spc="-311" baseline="-37878" dirty="0">
                <a:latin typeface="Lucida Sans Unicode"/>
                <a:cs typeface="Lucida Sans Unicode"/>
              </a:rPr>
              <a:t> </a:t>
            </a:r>
            <a:r>
              <a:rPr sz="3300" spc="-87" baseline="-37878" dirty="0">
                <a:latin typeface="Lucida Sans Unicode"/>
                <a:cs typeface="Lucida Sans Unicode"/>
              </a:rPr>
              <a:t>=</a:t>
            </a:r>
            <a:r>
              <a:rPr sz="3300" spc="30" baseline="-37878" dirty="0">
                <a:latin typeface="Lucida Sans Unicode"/>
                <a:cs typeface="Lucida Sans Unicode"/>
              </a:rPr>
              <a:t> 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2200" u="sng" spc="-20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22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2200" u="sng" spc="367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{</a:t>
            </a:r>
            <a:r>
              <a:rPr sz="2200" i="1" u="sng" spc="-14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2400" i="1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2400" u="sng" spc="-59" baseline="-1041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2400" u="sng" spc="-133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2400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400" u="sng" spc="-176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200" u="sng" spc="-9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:</a:t>
            </a:r>
            <a:r>
              <a:rPr sz="2200" u="sng" spc="-20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200" i="1" u="sng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2200" u="sng" spc="1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2200" i="1" u="sng" spc="-14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2400" i="1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2400" u="sng" spc="-59" baseline="-1041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2400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2200" i="1" u="sng" spc="-19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2200" i="1" u="sng" spc="-5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200" i="1" u="sng" spc="-14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2200" u="sng" spc="1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2200" u="sng" spc="-20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200" i="1" u="sng" spc="-10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&gt;</a:t>
            </a:r>
            <a:r>
              <a:rPr sz="2200" i="1" u="sng" spc="-287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200" u="sng" spc="-12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0</a:t>
            </a:r>
            <a:r>
              <a:rPr sz="2200" u="sng" spc="367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}</a:t>
            </a:r>
            <a:r>
              <a:rPr sz="2200" u="sng" spc="-218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	</a:t>
            </a:r>
            <a:endParaRPr sz="2200" dirty="0">
              <a:latin typeface="Lucida Sans Unicode"/>
              <a:cs typeface="Lucida Sans Unicode"/>
            </a:endParaRPr>
          </a:p>
          <a:p>
            <a:pPr marR="1654262" algn="r">
              <a:spcBef>
                <a:spcPts val="327"/>
              </a:spcBef>
            </a:pPr>
            <a:r>
              <a:rPr sz="2200" spc="-218" dirty="0">
                <a:latin typeface="Lucida Sans Unicode"/>
                <a:cs typeface="Lucida Sans Unicode"/>
              </a:rPr>
              <a:t>|</a:t>
            </a:r>
            <a:r>
              <a:rPr sz="2200" spc="367" dirty="0">
                <a:latin typeface="Lucida Sans Unicode"/>
                <a:cs typeface="Lucida Sans Unicode"/>
              </a:rPr>
              <a:t>{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4" baseline="-10416" dirty="0">
                <a:latin typeface="Cambria"/>
                <a:cs typeface="Cambria"/>
              </a:rPr>
              <a:t>j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Cambria"/>
                <a:cs typeface="Cambria"/>
              </a:rPr>
              <a:t>1</a:t>
            </a:r>
            <a:r>
              <a:rPr sz="2200" i="1" spc="-198" dirty="0">
                <a:latin typeface="Verdana"/>
                <a:cs typeface="Verdana"/>
              </a:rPr>
              <a:t>,</a:t>
            </a:r>
            <a:r>
              <a:rPr sz="2200" i="1" spc="-535" dirty="0">
                <a:latin typeface="Verdana"/>
                <a:cs typeface="Verdana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99" dirty="0">
                <a:latin typeface="Lucida Sans Unicode"/>
                <a:cs typeface="Lucida Sans Unicode"/>
              </a:rPr>
              <a:t>: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4" baseline="-10416" dirty="0">
                <a:latin typeface="Cambria"/>
                <a:cs typeface="Cambria"/>
              </a:rPr>
              <a:t>j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Cambria"/>
                <a:cs typeface="Cambria"/>
              </a:rPr>
              <a:t>1</a:t>
            </a:r>
            <a:r>
              <a:rPr sz="2200" i="1" spc="-198" dirty="0">
                <a:latin typeface="Verdana"/>
                <a:cs typeface="Verdana"/>
              </a:rPr>
              <a:t>,</a:t>
            </a:r>
            <a:r>
              <a:rPr sz="2200" i="1" spc="-535" dirty="0">
                <a:latin typeface="Verdana"/>
                <a:cs typeface="Verdana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109" dirty="0">
                <a:latin typeface="Verdana"/>
                <a:cs typeface="Verdana"/>
              </a:rPr>
              <a:t>&gt;</a:t>
            </a:r>
            <a:r>
              <a:rPr sz="2200" i="1" spc="-287" dirty="0">
                <a:latin typeface="Verdana"/>
                <a:cs typeface="Verdana"/>
              </a:rPr>
              <a:t> </a:t>
            </a:r>
            <a:r>
              <a:rPr sz="2200" spc="-129" dirty="0">
                <a:latin typeface="Cambria"/>
                <a:cs typeface="Cambria"/>
              </a:rPr>
              <a:t>0</a:t>
            </a:r>
            <a:r>
              <a:rPr sz="2200" spc="69" dirty="0">
                <a:latin typeface="Lucida Sans Unicode"/>
                <a:cs typeface="Lucida Sans Unicode"/>
              </a:rPr>
              <a:t>}|</a:t>
            </a:r>
            <a:endParaRPr sz="2200" dirty="0">
              <a:latin typeface="Lucida Sans Unicode"/>
              <a:cs typeface="Lucida Sans Unicode"/>
            </a:endParaRPr>
          </a:p>
          <a:p>
            <a:pPr marL="176253" marR="35251">
              <a:lnSpc>
                <a:spcPct val="118900"/>
              </a:lnSpc>
              <a:spcBef>
                <a:spcPts val="3489"/>
              </a:spcBef>
            </a:pPr>
            <a:r>
              <a:rPr sz="1900" spc="178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frequent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(Francisco)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occurring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only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context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(San)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89" dirty="0">
                <a:latin typeface="Trebuchet MS"/>
                <a:cs typeface="Trebuchet MS"/>
              </a:rPr>
              <a:t>will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low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continuation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probability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243291358"/>
      </p:ext>
    </p:extLst>
  </p:cSld>
  <p:clrMapOvr>
    <a:masterClrMapping/>
  </p:clrMapOvr>
  <p:transition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9494"/>
            <a:ext cx="8684377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50" dirty="0"/>
              <a:t>Forward-Backward</a:t>
            </a:r>
            <a:r>
              <a:rPr spc="40" dirty="0"/>
              <a:t> </a:t>
            </a:r>
            <a:r>
              <a:rPr spc="-30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609" y="870550"/>
            <a:ext cx="2195316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Forward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Procedure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228" y="1277022"/>
            <a:ext cx="8416007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spc="50" dirty="0">
                <a:latin typeface="Calibri"/>
                <a:cs typeface="Calibri"/>
              </a:rPr>
              <a:t>α</a:t>
            </a:r>
            <a:r>
              <a:rPr sz="2400" i="1" spc="73" baseline="-10416" dirty="0">
                <a:latin typeface="Cambria"/>
                <a:cs typeface="Cambria"/>
              </a:rPr>
              <a:t>i</a:t>
            </a:r>
            <a:r>
              <a:rPr sz="2200" spc="50" dirty="0">
                <a:latin typeface="Lucida Sans Unicode"/>
                <a:cs typeface="Lucida Sans Unicode"/>
              </a:rPr>
              <a:t>(</a:t>
            </a:r>
            <a:r>
              <a:rPr sz="2200" i="1" spc="50" dirty="0">
                <a:latin typeface="Cambria"/>
                <a:cs typeface="Cambria"/>
              </a:rPr>
              <a:t>t</a:t>
            </a:r>
            <a:r>
              <a:rPr sz="2200" spc="50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59" dirty="0">
                <a:latin typeface="Cambria"/>
                <a:cs typeface="Cambria"/>
              </a:rPr>
              <a:t>P</a:t>
            </a:r>
            <a:r>
              <a:rPr sz="2200" spc="59" dirty="0">
                <a:latin typeface="Lucida Sans Unicode"/>
                <a:cs typeface="Lucida Sans Unicode"/>
              </a:rPr>
              <a:t>(</a:t>
            </a:r>
            <a:r>
              <a:rPr sz="2200" i="1" spc="59" dirty="0">
                <a:latin typeface="Cambria"/>
                <a:cs typeface="Cambria"/>
              </a:rPr>
              <a:t>Y</a:t>
            </a:r>
            <a:r>
              <a:rPr sz="2400" spc="87" baseline="-10416" dirty="0">
                <a:latin typeface="Times New Roman"/>
                <a:cs typeface="Times New Roman"/>
              </a:rPr>
              <a:t>1</a:t>
            </a:r>
            <a:r>
              <a:rPr sz="2400" spc="282" baseline="-10416" dirty="0">
                <a:latin typeface="Times New Roman"/>
                <a:cs typeface="Times New Roman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y</a:t>
            </a:r>
            <a:r>
              <a:rPr sz="2400" spc="14" baseline="-10416" dirty="0">
                <a:latin typeface="Times New Roman"/>
                <a:cs typeface="Times New Roman"/>
              </a:rPr>
              <a:t>1</a:t>
            </a:r>
            <a:r>
              <a:rPr sz="2200" i="1" spc="10" dirty="0">
                <a:latin typeface="Calibri"/>
                <a:cs typeface="Calibri"/>
              </a:rPr>
              <a:t>,</a:t>
            </a:r>
            <a:r>
              <a:rPr sz="2200" i="1" spc="-248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.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.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.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Y</a:t>
            </a:r>
            <a:r>
              <a:rPr sz="2400" i="1" spc="-87" baseline="-10416" dirty="0">
                <a:latin typeface="Cambria"/>
                <a:cs typeface="Cambria"/>
              </a:rPr>
              <a:t>t</a:t>
            </a:r>
            <a:r>
              <a:rPr sz="2400" i="1" spc="-30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i="1" spc="-20" dirty="0">
                <a:latin typeface="Cambria"/>
                <a:cs typeface="Cambria"/>
              </a:rPr>
              <a:t>y</a:t>
            </a:r>
            <a:r>
              <a:rPr sz="2400" i="1" spc="-30" baseline="-10416" dirty="0">
                <a:latin typeface="Cambria"/>
                <a:cs typeface="Cambria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10" dirty="0">
                <a:latin typeface="Cambria"/>
                <a:cs typeface="Cambria"/>
              </a:rPr>
              <a:t>X</a:t>
            </a:r>
            <a:r>
              <a:rPr sz="2400" i="1" spc="14" baseline="-10416" dirty="0">
                <a:latin typeface="Cambria"/>
                <a:cs typeface="Cambria"/>
              </a:rPr>
              <a:t>t</a:t>
            </a:r>
            <a:r>
              <a:rPr sz="2400" i="1" spc="387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129" dirty="0">
                <a:latin typeface="Cambria"/>
                <a:cs typeface="Cambria"/>
              </a:rPr>
              <a:t>i</a:t>
            </a:r>
            <a:r>
              <a:rPr sz="2200" spc="-129" dirty="0">
                <a:latin typeface="Lucida Sans Unicode"/>
                <a:cs typeface="Lucida Sans Unicode"/>
              </a:rPr>
              <a:t>|</a:t>
            </a:r>
            <a:r>
              <a:rPr sz="2200" i="1" spc="-129" dirty="0">
                <a:latin typeface="Calibri"/>
                <a:cs typeface="Calibri"/>
              </a:rPr>
              <a:t>θ</a:t>
            </a:r>
            <a:r>
              <a:rPr sz="2200" spc="-129" dirty="0">
                <a:latin typeface="Lucida Sans Unicode"/>
                <a:cs typeface="Lucida Sans Unicode"/>
              </a:rPr>
              <a:t>)</a:t>
            </a:r>
            <a:r>
              <a:rPr sz="2200" spc="-139" dirty="0">
                <a:latin typeface="Lucida Sans Unicode"/>
                <a:cs typeface="Lucida Sans Unicode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probability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seeing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10" dirty="0">
                <a:latin typeface="Cambria"/>
                <a:cs typeface="Cambria"/>
              </a:rPr>
              <a:t>y</a:t>
            </a:r>
            <a:r>
              <a:rPr sz="2400" spc="14" baseline="-10416" dirty="0">
                <a:latin typeface="Times New Roman"/>
                <a:cs typeface="Times New Roman"/>
              </a:rPr>
              <a:t>1</a:t>
            </a:r>
            <a:r>
              <a:rPr sz="2200" i="1" spc="10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.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.</a:t>
            </a:r>
            <a:r>
              <a:rPr sz="2200" i="1" spc="-248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.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y</a:t>
            </a:r>
            <a:r>
              <a:rPr sz="2400" i="1" spc="-119" baseline="-10416" dirty="0">
                <a:latin typeface="Cambria"/>
                <a:cs typeface="Cambria"/>
              </a:rPr>
              <a:t>t</a:t>
            </a:r>
            <a:endParaRPr sz="2400" baseline="-10416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8541" y="2275824"/>
            <a:ext cx="128467" cy="790243"/>
            <a:chOff x="281597" y="1148448"/>
            <a:chExt cx="64769" cy="39878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597" y="1148448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597" y="1482217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99228" y="1456080"/>
            <a:ext cx="6030506" cy="1343916"/>
          </a:xfrm>
          <a:prstGeom prst="rect">
            <a:avLst/>
          </a:prstGeom>
        </p:spPr>
        <p:txBody>
          <a:bodyPr vert="horz" wrap="square" lIns="0" tIns="185066" rIns="0" bIns="0" rtlCol="0">
            <a:spAutoFit/>
          </a:bodyPr>
          <a:lstStyle/>
          <a:p>
            <a:pPr algn="ctr">
              <a:spcBef>
                <a:spcPts val="1457"/>
              </a:spcBef>
            </a:pP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being</a:t>
            </a:r>
            <a:r>
              <a:rPr sz="1900" spc="-30" dirty="0">
                <a:latin typeface="Trebuchet MS"/>
                <a:cs typeface="Trebuchet MS"/>
              </a:rPr>
              <a:t> in </a:t>
            </a:r>
            <a:r>
              <a:rPr sz="1900" spc="-20" dirty="0">
                <a:latin typeface="Trebuchet MS"/>
                <a:cs typeface="Trebuchet MS"/>
              </a:rPr>
              <a:t>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10" dirty="0">
                <a:latin typeface="Cambria"/>
                <a:cs typeface="Cambria"/>
              </a:rPr>
              <a:t>i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time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2200" i="1" spc="-139" dirty="0">
                <a:latin typeface="Cambria"/>
                <a:cs typeface="Cambria"/>
              </a:rPr>
              <a:t>t</a:t>
            </a:r>
            <a:r>
              <a:rPr sz="1900" spc="-139" dirty="0">
                <a:latin typeface="Trebuchet MS"/>
                <a:cs typeface="Trebuchet MS"/>
              </a:rPr>
              <a:t>.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Found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recursively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using:</a:t>
            </a:r>
            <a:endParaRPr sz="1900" dirty="0">
              <a:latin typeface="Trebuchet MS"/>
              <a:cs typeface="Trebuchet MS"/>
            </a:endParaRPr>
          </a:p>
          <a:p>
            <a:pPr marL="624440">
              <a:spcBef>
                <a:spcPts val="1249"/>
              </a:spcBef>
            </a:pPr>
            <a:r>
              <a:rPr sz="2200" i="1" spc="50" dirty="0">
                <a:latin typeface="Calibri"/>
                <a:cs typeface="Calibri"/>
              </a:rPr>
              <a:t>α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79" dirty="0">
                <a:latin typeface="Calibri"/>
                <a:cs typeface="Calibri"/>
              </a:rPr>
              <a:t>π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i="1" spc="-69" dirty="0">
                <a:latin typeface="Cambria"/>
                <a:cs typeface="Cambria"/>
              </a:rPr>
              <a:t>b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50" dirty="0">
                <a:latin typeface="Cambria"/>
                <a:cs typeface="Cambria"/>
              </a:rPr>
              <a:t>y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endParaRPr sz="2200" dirty="0">
              <a:latin typeface="Lucida Sans Unicode"/>
              <a:cs typeface="Lucida Sans Unicode"/>
            </a:endParaRPr>
          </a:p>
          <a:p>
            <a:pPr marR="12590" algn="ctr">
              <a:spcBef>
                <a:spcPts val="545"/>
              </a:spcBef>
            </a:pPr>
            <a:r>
              <a:rPr sz="1600" i="1" spc="-20" dirty="0">
                <a:latin typeface="Cambria"/>
                <a:cs typeface="Cambria"/>
              </a:rPr>
              <a:t>N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9205" y="2770858"/>
            <a:ext cx="3308717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2086082" algn="l"/>
                <a:tab pos="2617359" algn="l"/>
              </a:tabLst>
            </a:pPr>
            <a:r>
              <a:rPr sz="2200" i="1" spc="50" dirty="0">
                <a:latin typeface="Calibri"/>
                <a:cs typeface="Calibri"/>
              </a:rPr>
              <a:t>α</a:t>
            </a:r>
            <a:r>
              <a:rPr sz="2200" i="1" spc="40" dirty="0">
                <a:latin typeface="Calibri"/>
                <a:cs typeface="Calibri"/>
              </a:rPr>
              <a:t> </a:t>
            </a:r>
            <a:r>
              <a:rPr sz="2200" spc="-20" dirty="0">
                <a:latin typeface="Lucida Sans Unicode"/>
                <a:cs typeface="Lucida Sans Unicode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t</a:t>
            </a:r>
            <a:r>
              <a:rPr sz="2200" i="1" spc="-149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87" dirty="0">
                <a:latin typeface="Lucida Sans Unicode"/>
                <a:cs typeface="Lucida Sans Unicode"/>
              </a:rPr>
              <a:t> </a:t>
            </a:r>
            <a:r>
              <a:rPr sz="2200" spc="59" dirty="0">
                <a:latin typeface="Times New Roman"/>
                <a:cs typeface="Times New Roman"/>
              </a:rPr>
              <a:t>1</a:t>
            </a:r>
            <a:r>
              <a:rPr sz="2200" spc="5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b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40" dirty="0">
                <a:latin typeface="Lucida Sans Unicode"/>
                <a:cs typeface="Lucida Sans Unicode"/>
              </a:rPr>
              <a:t>(</a:t>
            </a:r>
            <a:r>
              <a:rPr sz="2200" i="1" spc="40" dirty="0">
                <a:latin typeface="Cambria"/>
                <a:cs typeface="Cambria"/>
              </a:rPr>
              <a:t>y	</a:t>
            </a:r>
            <a:r>
              <a:rPr sz="2200" spc="129" dirty="0">
                <a:latin typeface="Lucida Sans Unicode"/>
                <a:cs typeface="Lucida Sans Unicode"/>
              </a:rPr>
              <a:t>)	</a:t>
            </a:r>
            <a:r>
              <a:rPr sz="2200" i="1" spc="50" dirty="0">
                <a:latin typeface="Calibri"/>
                <a:cs typeface="Calibri"/>
              </a:rPr>
              <a:t>α</a:t>
            </a:r>
            <a:r>
              <a:rPr sz="2200" i="1" spc="-69" dirty="0">
                <a:latin typeface="Calibri"/>
                <a:cs typeface="Calibri"/>
              </a:rPr>
              <a:t> </a:t>
            </a:r>
            <a:r>
              <a:rPr sz="2200" spc="10" dirty="0">
                <a:latin typeface="Lucida Sans Unicode"/>
                <a:cs typeface="Lucida Sans Unicode"/>
              </a:rPr>
              <a:t>(</a:t>
            </a:r>
            <a:r>
              <a:rPr sz="2200" i="1" spc="10" dirty="0">
                <a:latin typeface="Cambria"/>
                <a:cs typeface="Cambria"/>
              </a:rPr>
              <a:t>t</a:t>
            </a:r>
            <a:r>
              <a:rPr sz="2200" spc="10" dirty="0">
                <a:latin typeface="Lucida Sans Unicode"/>
                <a:cs typeface="Lucida Sans Unicode"/>
              </a:rPr>
              <a:t>)</a:t>
            </a:r>
            <a:r>
              <a:rPr sz="2200" i="1" spc="10" dirty="0">
                <a:latin typeface="Cambria"/>
                <a:cs typeface="Cambria"/>
              </a:rPr>
              <a:t>a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2160" y="2885996"/>
            <a:ext cx="325707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1287907" algn="l"/>
                <a:tab pos="2617359" algn="l"/>
                <a:tab pos="3118422" algn="l"/>
              </a:tabLst>
            </a:pPr>
            <a:r>
              <a:rPr sz="1600" i="1" spc="10" dirty="0">
                <a:latin typeface="Cambria"/>
                <a:cs typeface="Cambria"/>
              </a:rPr>
              <a:t>j	j    </a:t>
            </a:r>
            <a:r>
              <a:rPr sz="1600" i="1" spc="149" dirty="0">
                <a:latin typeface="Cambria"/>
                <a:cs typeface="Cambria"/>
              </a:rPr>
              <a:t> </a:t>
            </a:r>
            <a:r>
              <a:rPr sz="1600" i="1" spc="-89" dirty="0" smtClean="0">
                <a:latin typeface="Cambria"/>
                <a:cs typeface="Cambria"/>
              </a:rPr>
              <a:t>t</a:t>
            </a:r>
            <a:r>
              <a:rPr sz="1600" spc="149" dirty="0" smtClean="0">
                <a:latin typeface="Tahoma"/>
                <a:cs typeface="Tahoma"/>
              </a:rPr>
              <a:t>+</a:t>
            </a:r>
            <a:r>
              <a:rPr sz="1600" spc="-10" dirty="0" smtClean="0">
                <a:latin typeface="Times New Roman"/>
                <a:cs typeface="Times New Roman"/>
              </a:rPr>
              <a:t>1</a:t>
            </a:r>
            <a:r>
              <a:rPr lang="en-IN" sz="1600" spc="-10" dirty="0" smtClean="0">
                <a:latin typeface="Times New Roman"/>
                <a:cs typeface="Times New Roman"/>
              </a:rPr>
              <a:t>     </a:t>
            </a:r>
            <a:r>
              <a:rPr lang="en-IN" sz="1600" spc="-10" dirty="0" smtClean="0">
                <a:latin typeface="Times New Roman"/>
                <a:cs typeface="Times New Roman"/>
                <a:sym typeface="Symbol"/>
              </a:rPr>
              <a:t>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dirty="0">
                <a:latin typeface="Cambria"/>
                <a:cs typeface="Cambria"/>
              </a:rPr>
              <a:t>i	</a:t>
            </a:r>
            <a:r>
              <a:rPr sz="1600" i="1" spc="10" dirty="0">
                <a:latin typeface="Cambria"/>
                <a:cs typeface="Cambria"/>
              </a:rPr>
              <a:t>ij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8848" y="3166483"/>
            <a:ext cx="8842979" cy="2440777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894328">
              <a:spcBef>
                <a:spcPts val="188"/>
              </a:spcBef>
            </a:pPr>
            <a:r>
              <a:rPr sz="1600" i="1" spc="50" dirty="0">
                <a:latin typeface="Cambria"/>
                <a:cs typeface="Cambria"/>
              </a:rPr>
              <a:t>i</a:t>
            </a:r>
            <a:r>
              <a:rPr sz="1600" spc="50" dirty="0">
                <a:latin typeface="Tahoma"/>
                <a:cs typeface="Tahoma"/>
              </a:rPr>
              <a:t>=</a:t>
            </a:r>
            <a:r>
              <a:rPr sz="1600" spc="50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>
              <a:spcBef>
                <a:spcPts val="10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5895"/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Backward</a:t>
            </a:r>
            <a:r>
              <a:rPr sz="22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Procedure</a:t>
            </a:r>
            <a:endParaRPr sz="2200" dirty="0">
              <a:latin typeface="Cambria"/>
              <a:cs typeface="Cambria"/>
            </a:endParaRPr>
          </a:p>
          <a:p>
            <a:pPr marL="124636" marR="110788">
              <a:lnSpc>
                <a:spcPct val="108300"/>
              </a:lnSpc>
              <a:spcBef>
                <a:spcPts val="367"/>
              </a:spcBef>
            </a:pPr>
            <a:r>
              <a:rPr sz="2200" i="1" spc="30" dirty="0">
                <a:latin typeface="Calibri"/>
                <a:cs typeface="Calibri"/>
              </a:rPr>
              <a:t>β</a:t>
            </a:r>
            <a:r>
              <a:rPr sz="2400" i="1" spc="44" baseline="-10416" dirty="0">
                <a:latin typeface="Cambria"/>
                <a:cs typeface="Cambria"/>
              </a:rPr>
              <a:t>i</a:t>
            </a:r>
            <a:r>
              <a:rPr sz="2200" spc="30" dirty="0">
                <a:latin typeface="Lucida Sans Unicode"/>
                <a:cs typeface="Lucida Sans Unicode"/>
              </a:rPr>
              <a:t>(</a:t>
            </a:r>
            <a:r>
              <a:rPr sz="2200" i="1" spc="30" dirty="0">
                <a:latin typeface="Cambria"/>
                <a:cs typeface="Cambria"/>
              </a:rPr>
              <a:t>t</a:t>
            </a:r>
            <a:r>
              <a:rPr sz="2200" spc="30" dirty="0">
                <a:latin typeface="Lucida Sans Unicode"/>
                <a:cs typeface="Lucida Sans Unicode"/>
              </a:rPr>
              <a:t>)</a:t>
            </a:r>
            <a:r>
              <a:rPr sz="2200" spc="-226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18" dirty="0">
                <a:latin typeface="Lucida Sans Unicode"/>
                <a:cs typeface="Lucida Sans Unicode"/>
              </a:rPr>
              <a:t> </a:t>
            </a:r>
            <a:r>
              <a:rPr sz="2200" i="1" spc="50" dirty="0">
                <a:latin typeface="Cambria"/>
                <a:cs typeface="Cambria"/>
              </a:rPr>
              <a:t>P</a:t>
            </a:r>
            <a:r>
              <a:rPr sz="2200" spc="50" dirty="0">
                <a:latin typeface="Lucida Sans Unicode"/>
                <a:cs typeface="Lucida Sans Unicode"/>
              </a:rPr>
              <a:t>(</a:t>
            </a:r>
            <a:r>
              <a:rPr sz="2200" i="1" spc="50" dirty="0">
                <a:latin typeface="Cambria"/>
                <a:cs typeface="Cambria"/>
              </a:rPr>
              <a:t>Y</a:t>
            </a:r>
            <a:r>
              <a:rPr sz="2400" i="1" spc="73" baseline="-10416" dirty="0">
                <a:latin typeface="Cambria"/>
                <a:cs typeface="Cambria"/>
              </a:rPr>
              <a:t>t</a:t>
            </a:r>
            <a:r>
              <a:rPr sz="2400" spc="73" baseline="-10416" dirty="0">
                <a:latin typeface="Tahoma"/>
                <a:cs typeface="Tahoma"/>
              </a:rPr>
              <a:t>+</a:t>
            </a:r>
            <a:r>
              <a:rPr sz="2400" spc="73" baseline="-10416" dirty="0">
                <a:latin typeface="Times New Roman"/>
                <a:cs typeface="Times New Roman"/>
              </a:rPr>
              <a:t>1</a:t>
            </a:r>
            <a:r>
              <a:rPr sz="2400" spc="268" baseline="-10416" dirty="0">
                <a:latin typeface="Times New Roman"/>
                <a:cs typeface="Times New Roman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18" dirty="0">
                <a:latin typeface="Lucida Sans Unicode"/>
                <a:cs typeface="Lucida Sans Unicode"/>
              </a:rPr>
              <a:t> </a:t>
            </a:r>
            <a:r>
              <a:rPr sz="2200" i="1" spc="109" dirty="0">
                <a:latin typeface="Cambria"/>
                <a:cs typeface="Cambria"/>
              </a:rPr>
              <a:t>y</a:t>
            </a:r>
            <a:r>
              <a:rPr sz="2400" i="1" spc="163" baseline="-10416" dirty="0">
                <a:latin typeface="Cambria"/>
                <a:cs typeface="Cambria"/>
              </a:rPr>
              <a:t>t</a:t>
            </a:r>
            <a:r>
              <a:rPr sz="2400" spc="163" baseline="-10416" dirty="0">
                <a:latin typeface="Tahoma"/>
                <a:cs typeface="Tahoma"/>
              </a:rPr>
              <a:t>+</a:t>
            </a:r>
            <a:r>
              <a:rPr sz="2400" spc="163" baseline="-10416" dirty="0">
                <a:latin typeface="Times New Roman"/>
                <a:cs typeface="Times New Roman"/>
              </a:rPr>
              <a:t>1</a:t>
            </a:r>
            <a:r>
              <a:rPr sz="2200" i="1" spc="109" dirty="0">
                <a:latin typeface="Calibri"/>
                <a:cs typeface="Calibri"/>
              </a:rPr>
              <a:t>,...,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20" dirty="0">
                <a:latin typeface="Cambria"/>
                <a:cs typeface="Cambria"/>
              </a:rPr>
              <a:t>Y</a:t>
            </a:r>
            <a:r>
              <a:rPr sz="2400" i="1" spc="-30" baseline="-10416" dirty="0">
                <a:latin typeface="Cambria"/>
                <a:cs typeface="Cambria"/>
              </a:rPr>
              <a:t>T</a:t>
            </a:r>
            <a:r>
              <a:rPr sz="2400" i="1" spc="30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18" dirty="0">
                <a:latin typeface="Lucida Sans Unicode"/>
                <a:cs typeface="Lucida Sans Unicode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y</a:t>
            </a:r>
            <a:r>
              <a:rPr sz="2400" i="1" spc="-73" baseline="-10416" dirty="0">
                <a:latin typeface="Cambria"/>
                <a:cs typeface="Cambria"/>
              </a:rPr>
              <a:t>T</a:t>
            </a:r>
            <a:r>
              <a:rPr sz="2400" i="1" spc="-192" baseline="-10416" dirty="0">
                <a:latin typeface="Cambria"/>
                <a:cs typeface="Cambria"/>
              </a:rPr>
              <a:t> </a:t>
            </a:r>
            <a:r>
              <a:rPr sz="2200" spc="-129" dirty="0">
                <a:latin typeface="Lucida Sans Unicode"/>
                <a:cs typeface="Lucida Sans Unicode"/>
              </a:rPr>
              <a:t>|</a:t>
            </a:r>
            <a:r>
              <a:rPr sz="2200" i="1" spc="-129" dirty="0">
                <a:latin typeface="Cambria"/>
                <a:cs typeface="Cambria"/>
              </a:rPr>
              <a:t>X</a:t>
            </a:r>
            <a:r>
              <a:rPr sz="2400" i="1" spc="-192" baseline="-10416" dirty="0">
                <a:latin typeface="Cambria"/>
                <a:cs typeface="Cambria"/>
              </a:rPr>
              <a:t>t</a:t>
            </a:r>
            <a:r>
              <a:rPr sz="2400" i="1" spc="44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18" dirty="0">
                <a:latin typeface="Lucida Sans Unicode"/>
                <a:cs typeface="Lucida Sans Unicode"/>
              </a:rPr>
              <a:t> </a:t>
            </a:r>
            <a:r>
              <a:rPr sz="2200" i="1" dirty="0">
                <a:latin typeface="Cambria"/>
                <a:cs typeface="Cambria"/>
              </a:rPr>
              <a:t>i</a:t>
            </a:r>
            <a:r>
              <a:rPr sz="2200" i="1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59" dirty="0">
                <a:latin typeface="Calibri"/>
                <a:cs typeface="Calibri"/>
              </a:rPr>
              <a:t>θ</a:t>
            </a:r>
            <a:r>
              <a:rPr sz="2200" spc="-59" dirty="0">
                <a:latin typeface="Lucida Sans Unicode"/>
                <a:cs typeface="Lucida Sans Unicode"/>
              </a:rPr>
              <a:t>)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40" dirty="0">
                <a:latin typeface="Trebuchet MS"/>
                <a:cs typeface="Trebuchet MS"/>
              </a:rPr>
              <a:t> the </a:t>
            </a:r>
            <a:r>
              <a:rPr sz="1900" spc="-30" dirty="0">
                <a:latin typeface="Trebuchet MS"/>
                <a:cs typeface="Trebuchet MS"/>
              </a:rPr>
              <a:t>probability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ending</a:t>
            </a:r>
            <a:r>
              <a:rPr sz="1900" spc="-40" dirty="0">
                <a:latin typeface="Trebuchet MS"/>
                <a:cs typeface="Trebuchet MS"/>
              </a:rPr>
              <a:t> partial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sequence </a:t>
            </a:r>
            <a:r>
              <a:rPr sz="2200" i="1" spc="109" dirty="0">
                <a:latin typeface="Cambria"/>
                <a:cs typeface="Cambria"/>
              </a:rPr>
              <a:t>y</a:t>
            </a:r>
            <a:r>
              <a:rPr sz="2400" i="1" spc="163" baseline="-10416" dirty="0">
                <a:latin typeface="Cambria"/>
                <a:cs typeface="Cambria"/>
              </a:rPr>
              <a:t>t</a:t>
            </a:r>
            <a:r>
              <a:rPr sz="2400" spc="163" baseline="-10416" dirty="0">
                <a:latin typeface="Tahoma"/>
                <a:cs typeface="Tahoma"/>
              </a:rPr>
              <a:t>+</a:t>
            </a:r>
            <a:r>
              <a:rPr sz="2400" spc="163" baseline="-10416" dirty="0">
                <a:latin typeface="Times New Roman"/>
                <a:cs typeface="Times New Roman"/>
              </a:rPr>
              <a:t>1</a:t>
            </a:r>
            <a:r>
              <a:rPr sz="2200" i="1" spc="109" dirty="0">
                <a:latin typeface="Calibri"/>
                <a:cs typeface="Calibri"/>
              </a:rPr>
              <a:t>,..., </a:t>
            </a:r>
            <a:r>
              <a:rPr sz="2200" i="1" spc="-40" dirty="0">
                <a:latin typeface="Cambria"/>
                <a:cs typeface="Cambria"/>
              </a:rPr>
              <a:t>y</a:t>
            </a:r>
            <a:r>
              <a:rPr sz="2400" i="1" spc="-59" baseline="-10416" dirty="0">
                <a:latin typeface="Cambria"/>
                <a:cs typeface="Cambria"/>
              </a:rPr>
              <a:t>T</a:t>
            </a:r>
            <a:r>
              <a:rPr sz="2400" i="1" spc="-44" baseline="-10416" dirty="0">
                <a:latin typeface="Cambria"/>
                <a:cs typeface="Cambria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given </a:t>
            </a:r>
            <a:r>
              <a:rPr sz="1900" spc="-10" dirty="0">
                <a:latin typeface="Trebuchet MS"/>
                <a:cs typeface="Trebuchet MS"/>
              </a:rPr>
              <a:t>starting </a:t>
            </a:r>
            <a:r>
              <a:rPr sz="1900" spc="-20" dirty="0">
                <a:latin typeface="Trebuchet MS"/>
                <a:cs typeface="Trebuchet MS"/>
              </a:rPr>
              <a:t>state </a:t>
            </a:r>
            <a:r>
              <a:rPr sz="2200" i="1" spc="10" dirty="0">
                <a:latin typeface="Cambria"/>
                <a:cs typeface="Cambria"/>
              </a:rPr>
              <a:t>i </a:t>
            </a:r>
            <a:r>
              <a:rPr sz="1900" spc="-59" dirty="0">
                <a:latin typeface="Trebuchet MS"/>
                <a:cs typeface="Trebuchet MS"/>
              </a:rPr>
              <a:t>at </a:t>
            </a:r>
            <a:r>
              <a:rPr sz="1900" spc="-50" dirty="0">
                <a:latin typeface="Trebuchet MS"/>
                <a:cs typeface="Trebuchet MS"/>
              </a:rPr>
              <a:t>time </a:t>
            </a:r>
            <a:r>
              <a:rPr sz="2200" i="1" spc="-139" dirty="0">
                <a:latin typeface="Cambria"/>
                <a:cs typeface="Cambria"/>
              </a:rPr>
              <a:t>t</a:t>
            </a:r>
            <a:r>
              <a:rPr sz="1900" spc="-139" dirty="0">
                <a:latin typeface="Trebuchet MS"/>
                <a:cs typeface="Trebuchet MS"/>
              </a:rPr>
              <a:t>. </a:t>
            </a:r>
            <a:r>
              <a:rPr sz="2200" i="1" spc="30" dirty="0">
                <a:latin typeface="Calibri"/>
                <a:cs typeface="Calibri"/>
              </a:rPr>
              <a:t>β</a:t>
            </a:r>
            <a:r>
              <a:rPr sz="2400" i="1" spc="44" baseline="-10416" dirty="0">
                <a:latin typeface="Cambria"/>
                <a:cs typeface="Cambria"/>
              </a:rPr>
              <a:t>i</a:t>
            </a:r>
            <a:r>
              <a:rPr sz="2200" spc="30" dirty="0">
                <a:latin typeface="Lucida Sans Unicode"/>
                <a:cs typeface="Lucida Sans Unicode"/>
              </a:rPr>
              <a:t>(</a:t>
            </a:r>
            <a:r>
              <a:rPr sz="2200" i="1" spc="30" dirty="0">
                <a:latin typeface="Cambria"/>
                <a:cs typeface="Cambria"/>
              </a:rPr>
              <a:t>t</a:t>
            </a:r>
            <a:r>
              <a:rPr sz="2200" spc="30" dirty="0">
                <a:latin typeface="Lucida Sans Unicode"/>
                <a:cs typeface="Lucida Sans Unicode"/>
              </a:rPr>
              <a:t>) </a:t>
            </a:r>
            <a:r>
              <a:rPr sz="1900" spc="50" dirty="0">
                <a:latin typeface="Trebuchet MS"/>
                <a:cs typeface="Trebuchet MS"/>
              </a:rPr>
              <a:t>is </a:t>
            </a:r>
            <a:r>
              <a:rPr sz="1900" spc="10" dirty="0">
                <a:latin typeface="Trebuchet MS"/>
                <a:cs typeface="Trebuchet MS"/>
              </a:rPr>
              <a:t>computed 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recursively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as:</a:t>
            </a:r>
            <a:endParaRPr sz="1900" dirty="0">
              <a:latin typeface="Trebuchet MS"/>
              <a:cs typeface="Trebuchet MS"/>
            </a:endParaRPr>
          </a:p>
          <a:p>
            <a:pPr marL="674798">
              <a:spcBef>
                <a:spcPts val="724"/>
              </a:spcBef>
            </a:pPr>
            <a:r>
              <a:rPr sz="2200" i="1" spc="-59" dirty="0">
                <a:latin typeface="Calibri"/>
                <a:cs typeface="Calibri"/>
              </a:rPr>
              <a:t>β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109" dirty="0">
                <a:latin typeface="Cambria"/>
                <a:cs typeface="Cambria"/>
              </a:rPr>
              <a:t>T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542" y="6030366"/>
            <a:ext cx="128444" cy="128326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938810" y="5979144"/>
            <a:ext cx="10705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dirty="0">
                <a:latin typeface="Cambria"/>
                <a:cs typeface="Cambria"/>
              </a:rPr>
              <a:t>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46907" y="5602116"/>
            <a:ext cx="185147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-20" dirty="0"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58842" y="6259605"/>
            <a:ext cx="372813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10" dirty="0">
                <a:latin typeface="Cambria"/>
                <a:cs typeface="Cambria"/>
              </a:rPr>
              <a:t>j</a:t>
            </a:r>
            <a:r>
              <a:rPr sz="1600" spc="149" dirty="0">
                <a:latin typeface="Tahoma"/>
                <a:cs typeface="Tahoma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9204" y="5863980"/>
            <a:ext cx="1423240" cy="392214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256433" algn="l"/>
              </a:tabLst>
            </a:pPr>
            <a:r>
              <a:rPr sz="2200" i="1" spc="-59" dirty="0">
                <a:latin typeface="Calibri"/>
                <a:cs typeface="Calibri"/>
              </a:rPr>
              <a:t>β</a:t>
            </a:r>
            <a:r>
              <a:rPr sz="2200" i="1" spc="40" dirty="0">
                <a:latin typeface="Calibri"/>
                <a:cs typeface="Calibri"/>
              </a:rPr>
              <a:t> 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29" dirty="0">
                <a:latin typeface="Cambria"/>
                <a:cs typeface="Cambria"/>
              </a:rPr>
              <a:t>t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 smtClean="0">
                <a:latin typeface="Lucida Sans Unicode"/>
                <a:cs typeface="Lucida Sans Unicode"/>
              </a:rPr>
              <a:t>=</a:t>
            </a:r>
            <a:r>
              <a:rPr lang="en-IN" sz="2200" spc="-59" dirty="0" smtClean="0">
                <a:latin typeface="Lucida Sans Unicode"/>
                <a:cs typeface="Lucida Sans Unicode"/>
              </a:rPr>
              <a:t> </a:t>
            </a:r>
            <a:r>
              <a:rPr lang="en-IN" sz="2400" spc="-10" dirty="0">
                <a:latin typeface="Times New Roman"/>
                <a:cs typeface="Times New Roman"/>
                <a:sym typeface="Symbol"/>
              </a:rPr>
              <a:t> 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i="1" spc="-59" dirty="0">
                <a:latin typeface="Calibri"/>
                <a:cs typeface="Calibri"/>
              </a:rPr>
              <a:t>β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71812" y="5979144"/>
            <a:ext cx="10705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10" dirty="0">
                <a:latin typeface="Cambria"/>
                <a:cs typeface="Cambria"/>
              </a:rPr>
              <a:t>j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00093" y="5979144"/>
            <a:ext cx="935812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10" dirty="0">
                <a:latin typeface="Cambria"/>
                <a:cs typeface="Cambria"/>
              </a:rPr>
              <a:t>ij  </a:t>
            </a:r>
            <a:r>
              <a:rPr sz="1600" i="1" spc="129" dirty="0">
                <a:latin typeface="Cambria"/>
                <a:cs typeface="Cambria"/>
              </a:rPr>
              <a:t> </a:t>
            </a:r>
            <a:r>
              <a:rPr sz="1600" i="1" spc="10" dirty="0">
                <a:latin typeface="Cambria"/>
                <a:cs typeface="Cambria"/>
              </a:rPr>
              <a:t>j</a:t>
            </a:r>
            <a:r>
              <a:rPr sz="1600" i="1" dirty="0">
                <a:latin typeface="Cambria"/>
                <a:cs typeface="Cambria"/>
              </a:rPr>
              <a:t>    </a:t>
            </a:r>
            <a:r>
              <a:rPr sz="1600" i="1" spc="149" dirty="0">
                <a:latin typeface="Cambria"/>
                <a:cs typeface="Cambria"/>
              </a:rPr>
              <a:t> </a:t>
            </a:r>
            <a:r>
              <a:rPr sz="1600" i="1" spc="-89" dirty="0">
                <a:latin typeface="Cambria"/>
                <a:cs typeface="Cambria"/>
              </a:rPr>
              <a:t>t</a:t>
            </a:r>
            <a:r>
              <a:rPr sz="1600" spc="149" dirty="0">
                <a:latin typeface="Tahoma"/>
                <a:cs typeface="Tahoma"/>
              </a:rPr>
              <a:t>+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40154" y="5863980"/>
            <a:ext cx="1914446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780157" algn="l"/>
              </a:tabLst>
            </a:pP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-149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a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10" dirty="0">
                <a:latin typeface="Cambria"/>
                <a:cs typeface="Cambria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b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50" dirty="0">
                <a:latin typeface="Cambria"/>
                <a:cs typeface="Cambria"/>
              </a:rPr>
              <a:t>y</a:t>
            </a:r>
            <a:r>
              <a:rPr sz="2200" i="1" dirty="0">
                <a:latin typeface="Cambria"/>
                <a:cs typeface="Cambria"/>
              </a:rPr>
              <a:t>	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704763294"/>
      </p:ext>
    </p:extLst>
  </p:cSld>
  <p:clrMapOvr>
    <a:masterClrMapping/>
  </p:clrMapOvr>
  <p:transition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08" y="260648"/>
            <a:ext cx="8847471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Finding</a:t>
            </a:r>
            <a:r>
              <a:rPr spc="69" dirty="0"/>
              <a:t> </a:t>
            </a:r>
            <a:r>
              <a:rPr spc="-20" dirty="0"/>
              <a:t>probabilities</a:t>
            </a:r>
            <a:r>
              <a:rPr spc="79" dirty="0"/>
              <a:t> </a:t>
            </a:r>
            <a:r>
              <a:rPr spc="-10" dirty="0"/>
              <a:t>of</a:t>
            </a:r>
            <a:r>
              <a:rPr spc="79" dirty="0"/>
              <a:t> </a:t>
            </a:r>
            <a:r>
              <a:rPr spc="-59" dirty="0"/>
              <a:t>paths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1845695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9608" y="1207565"/>
            <a:ext cx="7813964" cy="1192914"/>
          </a:xfrm>
          <a:prstGeom prst="rect">
            <a:avLst/>
          </a:prstGeom>
        </p:spPr>
        <p:txBody>
          <a:bodyPr vert="horz" wrap="square" lIns="0" tIns="115822" rIns="0" bIns="0" rtlCol="0">
            <a:spAutoFit/>
          </a:bodyPr>
          <a:lstStyle/>
          <a:p>
            <a:pPr marL="25179">
              <a:spcBef>
                <a:spcPts val="910"/>
              </a:spcBef>
            </a:pPr>
            <a:r>
              <a:rPr sz="1900" spc="109" dirty="0">
                <a:latin typeface="Trebuchet MS"/>
                <a:cs typeface="Trebuchet MS"/>
              </a:rPr>
              <a:t>We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compute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following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variables:</a:t>
            </a:r>
            <a:endParaRPr sz="1900">
              <a:latin typeface="Trebuchet MS"/>
              <a:cs typeface="Trebuchet MS"/>
            </a:endParaRPr>
          </a:p>
          <a:p>
            <a:pPr marL="574082" marR="10072">
              <a:lnSpc>
                <a:spcPct val="102600"/>
              </a:lnSpc>
              <a:spcBef>
                <a:spcPts val="654"/>
              </a:spcBef>
            </a:pPr>
            <a:r>
              <a:rPr sz="1900" spc="-10" dirty="0">
                <a:latin typeface="Trebuchet MS"/>
                <a:cs typeface="Trebuchet MS"/>
              </a:rPr>
              <a:t>Probability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being</a:t>
            </a:r>
            <a:r>
              <a:rPr sz="1900" spc="-30" dirty="0">
                <a:latin typeface="Trebuchet MS"/>
                <a:cs typeface="Trebuchet MS"/>
              </a:rPr>
              <a:t> in </a:t>
            </a:r>
            <a:r>
              <a:rPr sz="1900" spc="-20" dirty="0">
                <a:latin typeface="Trebuchet MS"/>
                <a:cs typeface="Trebuchet MS"/>
              </a:rPr>
              <a:t>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10" dirty="0">
                <a:latin typeface="Cambria"/>
                <a:cs typeface="Cambria"/>
              </a:rPr>
              <a:t>i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time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99" dirty="0">
                <a:latin typeface="Cambria"/>
                <a:cs typeface="Cambria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given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observation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dirty="0">
                <a:latin typeface="Cambria"/>
                <a:cs typeface="Cambria"/>
              </a:rPr>
              <a:t>Y</a:t>
            </a:r>
            <a:r>
              <a:rPr sz="2200" i="1" spc="218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parameters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2200" i="1" spc="-278" dirty="0">
                <a:latin typeface="Calibri"/>
                <a:cs typeface="Calibri"/>
              </a:rPr>
              <a:t>θ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8760" y="2785304"/>
            <a:ext cx="2754536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spc="139" dirty="0">
                <a:latin typeface="Calibri"/>
                <a:cs typeface="Calibri"/>
              </a:rPr>
              <a:t>γ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29" dirty="0">
                <a:latin typeface="Cambria"/>
                <a:cs typeface="Cambria"/>
              </a:rPr>
              <a:t>t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129" dirty="0">
                <a:latin typeface="Cambria"/>
                <a:cs typeface="Cambria"/>
              </a:rPr>
              <a:t>X</a:t>
            </a:r>
            <a:r>
              <a:rPr sz="2400" i="1" spc="-163" baseline="-10416" dirty="0">
                <a:latin typeface="Cambria"/>
                <a:cs typeface="Cambria"/>
              </a:rPr>
              <a:t>t</a:t>
            </a:r>
            <a:r>
              <a:rPr sz="2400" i="1" baseline="-10416" dirty="0">
                <a:latin typeface="Cambria"/>
                <a:cs typeface="Cambria"/>
              </a:rPr>
              <a:t> </a:t>
            </a:r>
            <a:r>
              <a:rPr sz="2400" i="1" spc="-149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i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159" dirty="0">
                <a:latin typeface="Cambria"/>
                <a:cs typeface="Cambria"/>
              </a:rPr>
              <a:t>Y</a:t>
            </a:r>
            <a:r>
              <a:rPr sz="2200" i="1" spc="-10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248" dirty="0">
                <a:latin typeface="Calibri"/>
                <a:cs typeface="Calibri"/>
              </a:rPr>
              <a:t>θ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6379" y="2592297"/>
            <a:ext cx="1181415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spc="40" dirty="0">
                <a:latin typeface="Calibri"/>
                <a:cs typeface="Calibri"/>
              </a:rPr>
              <a:t>α</a:t>
            </a:r>
            <a:r>
              <a:rPr sz="2400" i="1" spc="59" baseline="-10416" dirty="0">
                <a:latin typeface="Cambria"/>
                <a:cs typeface="Cambria"/>
              </a:rPr>
              <a:t>i</a:t>
            </a:r>
            <a:r>
              <a:rPr sz="2200" spc="40" dirty="0">
                <a:latin typeface="Lucida Sans Unicode"/>
                <a:cs typeface="Lucida Sans Unicode"/>
              </a:rPr>
              <a:t>(</a:t>
            </a:r>
            <a:r>
              <a:rPr sz="2200" i="1" spc="40" dirty="0">
                <a:latin typeface="Cambria"/>
                <a:cs typeface="Cambria"/>
              </a:rPr>
              <a:t>t</a:t>
            </a:r>
            <a:r>
              <a:rPr sz="2200" spc="40" dirty="0">
                <a:latin typeface="Lucida Sans Unicode"/>
                <a:cs typeface="Lucida Sans Unicode"/>
              </a:rPr>
              <a:t>)</a:t>
            </a:r>
            <a:r>
              <a:rPr sz="2200" i="1" spc="40" dirty="0">
                <a:latin typeface="Calibri"/>
                <a:cs typeface="Calibri"/>
              </a:rPr>
              <a:t>β</a:t>
            </a:r>
            <a:r>
              <a:rPr sz="2400" i="1" spc="59" baseline="-10416" dirty="0">
                <a:latin typeface="Cambria"/>
                <a:cs typeface="Cambria"/>
              </a:rPr>
              <a:t>i</a:t>
            </a:r>
            <a:r>
              <a:rPr sz="2200" spc="40" dirty="0">
                <a:latin typeface="Lucida Sans Unicode"/>
                <a:cs typeface="Lucida Sans Unicode"/>
              </a:rPr>
              <a:t>(</a:t>
            </a:r>
            <a:r>
              <a:rPr sz="2200" i="1" spc="40" dirty="0">
                <a:latin typeface="Cambria"/>
                <a:cs typeface="Cambria"/>
              </a:rPr>
              <a:t>t</a:t>
            </a:r>
            <a:r>
              <a:rPr sz="2200" spc="4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68358" y="3014474"/>
            <a:ext cx="1617203" cy="0"/>
          </a:xfrm>
          <a:custGeom>
            <a:avLst/>
            <a:gdLst/>
            <a:ahLst/>
            <a:cxnLst/>
            <a:rect l="l" t="t" r="r" b="b"/>
            <a:pathLst>
              <a:path w="815339">
                <a:moveTo>
                  <a:pt x="0" y="0"/>
                </a:moveTo>
                <a:lnTo>
                  <a:pt x="815060" y="0"/>
                </a:lnTo>
              </a:path>
            </a:pathLst>
          </a:custGeom>
          <a:ln w="7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3169" y="2820310"/>
            <a:ext cx="273312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1051" dirty="0"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5194" y="2971690"/>
            <a:ext cx="185147" cy="542244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-20" dirty="0" smtClean="0">
                <a:latin typeface="Cambria"/>
                <a:cs typeface="Cambria"/>
              </a:rPr>
              <a:t>N</a:t>
            </a:r>
            <a:endParaRPr lang="en-IN" sz="1600" i="1" spc="-20" dirty="0" smtClean="0">
              <a:latin typeface="Cambria"/>
              <a:cs typeface="Cambria"/>
            </a:endParaRPr>
          </a:p>
          <a:p>
            <a:pPr marL="25179">
              <a:spcBef>
                <a:spcPts val="188"/>
              </a:spcBef>
            </a:pPr>
            <a:r>
              <a:rPr lang="en-IN" sz="1600" spc="-10" dirty="0">
                <a:latin typeface="Times New Roman"/>
                <a:cs typeface="Times New Roman"/>
                <a:sym typeface="Symbol"/>
              </a:rPr>
              <a:t>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8104" y="3374649"/>
            <a:ext cx="372813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10" dirty="0">
                <a:latin typeface="Cambria"/>
                <a:cs typeface="Cambria"/>
              </a:rPr>
              <a:t>j</a:t>
            </a:r>
            <a:r>
              <a:rPr sz="1600" spc="149" dirty="0">
                <a:latin typeface="Tahoma"/>
                <a:cs typeface="Tahoma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9994" y="3008987"/>
            <a:ext cx="1181415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spc="40" dirty="0">
                <a:latin typeface="Calibri"/>
                <a:cs typeface="Calibri"/>
              </a:rPr>
              <a:t>α</a:t>
            </a:r>
            <a:r>
              <a:rPr sz="2400" i="1" spc="59" baseline="-10416" dirty="0">
                <a:latin typeface="Cambria"/>
                <a:cs typeface="Cambria"/>
              </a:rPr>
              <a:t>j</a:t>
            </a:r>
            <a:r>
              <a:rPr sz="2200" spc="40" dirty="0">
                <a:latin typeface="Lucida Sans Unicode"/>
                <a:cs typeface="Lucida Sans Unicode"/>
              </a:rPr>
              <a:t>(</a:t>
            </a:r>
            <a:r>
              <a:rPr sz="2200" i="1" spc="40" dirty="0">
                <a:latin typeface="Cambria"/>
                <a:cs typeface="Cambria"/>
              </a:rPr>
              <a:t>t</a:t>
            </a:r>
            <a:r>
              <a:rPr sz="2200" spc="40" dirty="0">
                <a:latin typeface="Lucida Sans Unicode"/>
                <a:cs typeface="Lucida Sans Unicode"/>
              </a:rPr>
              <a:t>)</a:t>
            </a:r>
            <a:r>
              <a:rPr sz="2200" i="1" spc="40" dirty="0">
                <a:latin typeface="Calibri"/>
                <a:cs typeface="Calibri"/>
              </a:rPr>
              <a:t>β</a:t>
            </a:r>
            <a:r>
              <a:rPr sz="2400" i="1" spc="59" baseline="-10416" dirty="0">
                <a:latin typeface="Cambria"/>
                <a:cs typeface="Cambria"/>
              </a:rPr>
              <a:t>j</a:t>
            </a:r>
            <a:r>
              <a:rPr sz="2200" spc="40" dirty="0">
                <a:latin typeface="Lucida Sans Unicode"/>
                <a:cs typeface="Lucida Sans Unicode"/>
              </a:rPr>
              <a:t>(</a:t>
            </a:r>
            <a:r>
              <a:rPr sz="2200" i="1" spc="40" dirty="0">
                <a:latin typeface="Cambria"/>
                <a:cs typeface="Cambria"/>
              </a:rPr>
              <a:t>t</a:t>
            </a:r>
            <a:r>
              <a:rPr sz="2200" spc="4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3679210"/>
            <a:ext cx="128444" cy="12832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99204" y="3512831"/>
            <a:ext cx="7834116" cy="721034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25179" marR="10072">
              <a:lnSpc>
                <a:spcPct val="102699"/>
              </a:lnSpc>
              <a:spcBef>
                <a:spcPts val="109"/>
              </a:spcBef>
            </a:pPr>
            <a:r>
              <a:rPr sz="1900" spc="-10" dirty="0">
                <a:latin typeface="Trebuchet MS"/>
                <a:cs typeface="Trebuchet MS"/>
              </a:rPr>
              <a:t>Probability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being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 </a:t>
            </a:r>
            <a:r>
              <a:rPr sz="1900" spc="-20" dirty="0">
                <a:latin typeface="Trebuchet MS"/>
                <a:cs typeface="Trebuchet MS"/>
              </a:rPr>
              <a:t>state </a:t>
            </a:r>
            <a:r>
              <a:rPr sz="2200" i="1" spc="10" dirty="0">
                <a:latin typeface="Cambria"/>
                <a:cs typeface="Cambria"/>
              </a:rPr>
              <a:t>i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20" dirty="0">
                <a:latin typeface="Cambria"/>
                <a:cs typeface="Cambria"/>
              </a:rPr>
              <a:t>j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time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109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-139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 </a:t>
            </a:r>
            <a:r>
              <a:rPr sz="1900" spc="-10" dirty="0">
                <a:latin typeface="Trebuchet MS"/>
                <a:cs typeface="Trebuchet MS"/>
              </a:rPr>
              <a:t>respectively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given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20" dirty="0">
                <a:latin typeface="Trebuchet MS"/>
                <a:cs typeface="Trebuchet MS"/>
              </a:rPr>
              <a:t>observation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dirty="0">
                <a:latin typeface="Cambria"/>
                <a:cs typeface="Cambria"/>
              </a:rPr>
              <a:t>Y</a:t>
            </a:r>
            <a:r>
              <a:rPr sz="2200" i="1" spc="218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parameters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2200" i="1" spc="-278" dirty="0">
                <a:latin typeface="Calibri"/>
                <a:cs typeface="Calibri"/>
              </a:rPr>
              <a:t>θ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3404" y="5023328"/>
            <a:ext cx="162476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10" dirty="0">
                <a:latin typeface="Cambria"/>
                <a:cs typeface="Cambria"/>
              </a:rPr>
              <a:t>ij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7706" y="4908188"/>
            <a:ext cx="1089471" cy="699991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i="1" spc="149" dirty="0">
                <a:latin typeface="Calibri"/>
                <a:cs typeface="Calibri"/>
              </a:rPr>
              <a:t>ζ 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29" dirty="0">
                <a:latin typeface="Cambria"/>
                <a:cs typeface="Cambria"/>
              </a:rPr>
              <a:t>t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109" dirty="0">
                <a:latin typeface="Cambria"/>
                <a:cs typeface="Cambria"/>
              </a:rPr>
              <a:t>P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1192" y="5023328"/>
            <a:ext cx="10705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-109" dirty="0">
                <a:latin typeface="Cambria"/>
                <a:cs typeface="Cambria"/>
              </a:rPr>
              <a:t>t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6404" y="4908188"/>
            <a:ext cx="809861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129" dirty="0">
                <a:latin typeface="Cambria"/>
                <a:cs typeface="Cambria"/>
              </a:rPr>
              <a:t>X </a:t>
            </a:r>
            <a:r>
              <a:rPr sz="2200" i="1" spc="79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i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12537" y="5023328"/>
            <a:ext cx="376592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-89" dirty="0">
                <a:latin typeface="Cambria"/>
                <a:cs typeface="Cambria"/>
              </a:rPr>
              <a:t>t</a:t>
            </a:r>
            <a:r>
              <a:rPr sz="1600" spc="149" dirty="0">
                <a:latin typeface="Tahoma"/>
                <a:cs typeface="Tahoma"/>
              </a:rPr>
              <a:t>+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5413" y="4908188"/>
            <a:ext cx="1903111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691164" algn="l"/>
              </a:tabLst>
            </a:pPr>
            <a:r>
              <a:rPr sz="2200" i="1" spc="-10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129" dirty="0">
                <a:latin typeface="Cambria"/>
                <a:cs typeface="Cambria"/>
              </a:rPr>
              <a:t>X</a:t>
            </a:r>
            <a:r>
              <a:rPr sz="2200" i="1" dirty="0">
                <a:latin typeface="Cambria"/>
                <a:cs typeface="Cambria"/>
              </a:rPr>
              <a:t>	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20" dirty="0">
                <a:latin typeface="Cambria"/>
                <a:cs typeface="Cambria"/>
              </a:rPr>
              <a:t>j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159" dirty="0">
                <a:latin typeface="Cambria"/>
                <a:cs typeface="Cambria"/>
              </a:rPr>
              <a:t>Y</a:t>
            </a:r>
            <a:r>
              <a:rPr sz="2200" i="1" spc="-10" dirty="0">
                <a:latin typeface="Calibri"/>
                <a:cs typeface="Calibri"/>
              </a:rPr>
              <a:t>,</a:t>
            </a:r>
            <a:r>
              <a:rPr sz="2200" i="1" spc="-258" dirty="0">
                <a:latin typeface="Calibri"/>
                <a:cs typeface="Calibri"/>
              </a:rPr>
              <a:t> </a:t>
            </a:r>
            <a:r>
              <a:rPr sz="2200" i="1" spc="-248" dirty="0">
                <a:latin typeface="Calibri"/>
                <a:cs typeface="Calibri"/>
              </a:rPr>
              <a:t>θ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25385" y="4701617"/>
            <a:ext cx="2749498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spc="50" dirty="0">
                <a:latin typeface="Calibri"/>
                <a:cs typeface="Calibri"/>
              </a:rPr>
              <a:t>α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29" dirty="0">
                <a:latin typeface="Cambria"/>
                <a:cs typeface="Cambria"/>
              </a:rPr>
              <a:t>t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79" dirty="0">
                <a:latin typeface="Cambria"/>
                <a:cs typeface="Cambria"/>
              </a:rPr>
              <a:t>a</a:t>
            </a:r>
            <a:r>
              <a:rPr sz="2400" i="1" spc="14" baseline="-10416" dirty="0">
                <a:latin typeface="Cambria"/>
                <a:cs typeface="Cambria"/>
              </a:rPr>
              <a:t>i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i="1" spc="-59" dirty="0">
                <a:latin typeface="Calibri"/>
                <a:cs typeface="Calibri"/>
              </a:rPr>
              <a:t>β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-149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b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50" dirty="0">
                <a:latin typeface="Cambria"/>
                <a:cs typeface="Cambria"/>
              </a:rPr>
              <a:t>y</a:t>
            </a:r>
            <a:r>
              <a:rPr sz="2400" i="1" spc="-133" baseline="-10416" dirty="0">
                <a:latin typeface="Cambria"/>
                <a:cs typeface="Cambria"/>
              </a:rPr>
              <a:t>t</a:t>
            </a:r>
            <a:r>
              <a:rPr sz="2400" spc="222" baseline="-10416" dirty="0">
                <a:latin typeface="Tahoma"/>
                <a:cs typeface="Tahoma"/>
              </a:rPr>
              <a:t>+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13724" y="5137334"/>
            <a:ext cx="3773474" cy="0"/>
          </a:xfrm>
          <a:custGeom>
            <a:avLst/>
            <a:gdLst/>
            <a:ahLst/>
            <a:cxnLst/>
            <a:rect l="l" t="t" r="r" b="b"/>
            <a:pathLst>
              <a:path w="1902460">
                <a:moveTo>
                  <a:pt x="0" y="0"/>
                </a:moveTo>
                <a:lnTo>
                  <a:pt x="1902066" y="0"/>
                </a:lnTo>
              </a:path>
            </a:pathLst>
          </a:custGeom>
          <a:ln w="7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88535" y="4943170"/>
            <a:ext cx="860241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611850" algn="l"/>
              </a:tabLst>
            </a:pPr>
            <a:r>
              <a:rPr sz="2200" spc="1051" dirty="0">
                <a:latin typeface="Lucida Sans Unicode"/>
                <a:cs typeface="Lucida Sans Unicode"/>
              </a:rPr>
              <a:t>.	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10584" y="5094574"/>
            <a:ext cx="772076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611850" algn="l"/>
              </a:tabLst>
            </a:pPr>
            <a:r>
              <a:rPr sz="1600" i="1" spc="-20" dirty="0">
                <a:latin typeface="Cambria"/>
                <a:cs typeface="Cambria"/>
              </a:rPr>
              <a:t>N	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10583" y="5294475"/>
            <a:ext cx="959742" cy="542244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611850" algn="l"/>
              </a:tabLst>
            </a:pPr>
            <a:r>
              <a:rPr lang="en-IN" sz="1600" spc="-10" dirty="0" smtClean="0">
                <a:latin typeface="Times New Roman"/>
                <a:cs typeface="Times New Roman"/>
                <a:sym typeface="Symbol"/>
              </a:rPr>
              <a:t>          </a:t>
            </a:r>
            <a:endParaRPr lang="en-IN" sz="1600" i="1" dirty="0" smtClean="0">
              <a:latin typeface="Cambria"/>
              <a:cs typeface="Cambria"/>
            </a:endParaRPr>
          </a:p>
          <a:p>
            <a:pPr marL="25179">
              <a:spcBef>
                <a:spcPts val="188"/>
              </a:spcBef>
              <a:tabLst>
                <a:tab pos="611850" algn="l"/>
              </a:tabLst>
            </a:pPr>
            <a:r>
              <a:rPr sz="1600" i="1" dirty="0" smtClean="0">
                <a:latin typeface="Cambria"/>
                <a:cs typeface="Cambria"/>
              </a:rPr>
              <a:t>i</a:t>
            </a:r>
            <a:r>
              <a:rPr sz="1600" spc="149" dirty="0" smtClean="0">
                <a:latin typeface="Tahoma"/>
                <a:cs typeface="Tahoma"/>
              </a:rPr>
              <a:t>=</a:t>
            </a:r>
            <a:r>
              <a:rPr sz="1600" spc="-10" dirty="0" smtClean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i="1" spc="10" dirty="0">
                <a:latin typeface="Cambria"/>
                <a:cs typeface="Cambria"/>
              </a:rPr>
              <a:t>j</a:t>
            </a:r>
            <a:r>
              <a:rPr sz="1600" spc="149" dirty="0">
                <a:latin typeface="Tahoma"/>
                <a:cs typeface="Tahoma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87427" y="5131873"/>
            <a:ext cx="2774688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100716">
              <a:spcBef>
                <a:spcPts val="178"/>
              </a:spcBef>
            </a:pPr>
            <a:r>
              <a:rPr sz="2200" i="1" spc="50" dirty="0">
                <a:latin typeface="Calibri"/>
                <a:cs typeface="Calibri"/>
              </a:rPr>
              <a:t>α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29" dirty="0">
                <a:latin typeface="Cambria"/>
                <a:cs typeface="Cambria"/>
              </a:rPr>
              <a:t>t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a</a:t>
            </a:r>
            <a:r>
              <a:rPr sz="2400" i="1" spc="14" baseline="-10416" dirty="0">
                <a:latin typeface="Cambria"/>
                <a:cs typeface="Cambria"/>
              </a:rPr>
              <a:t>i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i="1" spc="-59" dirty="0">
                <a:latin typeface="Calibri"/>
                <a:cs typeface="Calibri"/>
              </a:rPr>
              <a:t>β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-149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69" dirty="0">
                <a:latin typeface="Cambria"/>
                <a:cs typeface="Cambria"/>
              </a:rPr>
              <a:t>b</a:t>
            </a:r>
            <a:r>
              <a:rPr sz="2400" i="1" spc="149" baseline="-10416" dirty="0">
                <a:latin typeface="Cambria"/>
                <a:cs typeface="Cambria"/>
              </a:rPr>
              <a:t>j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50" dirty="0">
                <a:latin typeface="Cambria"/>
                <a:cs typeface="Cambria"/>
              </a:rPr>
              <a:t>y</a:t>
            </a:r>
            <a:r>
              <a:rPr sz="2400" i="1" spc="-133" baseline="-10416" dirty="0">
                <a:latin typeface="Cambria"/>
                <a:cs typeface="Cambria"/>
              </a:rPr>
              <a:t>t</a:t>
            </a:r>
            <a:r>
              <a:rPr sz="2400" spc="222" baseline="-10416" dirty="0">
                <a:latin typeface="Tahoma"/>
                <a:cs typeface="Tahoma"/>
              </a:rPr>
              <a:t>+</a:t>
            </a:r>
            <a:r>
              <a:rPr sz="2400" spc="119" baseline="-10416" dirty="0">
                <a:latin typeface="Times New Roman"/>
                <a:cs typeface="Times New Roman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4294967295"/>
          </p:nvPr>
        </p:nvSpPr>
        <p:spPr>
          <a:xfrm>
            <a:off x="8663695" y="6618066"/>
            <a:ext cx="444603" cy="566711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pc="-40" dirty="0"/>
              <a:t>5</a:t>
            </a:r>
            <a:r>
              <a:rPr spc="30" dirty="0"/>
              <a:t> </a:t>
            </a:r>
            <a:r>
              <a:rPr spc="-226" dirty="0"/>
              <a:t>/</a:t>
            </a:r>
            <a:r>
              <a:rPr spc="30" dirty="0"/>
              <a:t> </a:t>
            </a:r>
            <a:r>
              <a:rPr spc="-4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85708446"/>
      </p:ext>
    </p:extLst>
  </p:cSld>
  <p:clrMapOvr>
    <a:masterClrMapping/>
  </p:clrMapOvr>
  <p:transition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938" y="260648"/>
            <a:ext cx="8236879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0" dirty="0"/>
              <a:t>Updating</a:t>
            </a:r>
            <a:r>
              <a:rPr spc="59" dirty="0"/>
              <a:t> </a:t>
            </a:r>
            <a:r>
              <a:rPr spc="-79" dirty="0"/>
              <a:t>the</a:t>
            </a:r>
            <a:r>
              <a:rPr spc="59" dirty="0"/>
              <a:t> </a:t>
            </a:r>
            <a:r>
              <a:rPr spc="-59" dirty="0"/>
              <a:t>parameters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283499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8824" y="2117121"/>
            <a:ext cx="7111160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spc="-40" dirty="0">
                <a:latin typeface="Calibri"/>
                <a:cs typeface="Calibri"/>
              </a:rPr>
              <a:t>π</a:t>
            </a:r>
            <a:r>
              <a:rPr sz="2400" i="1" spc="-59" baseline="-10416" dirty="0">
                <a:latin typeface="Cambria"/>
                <a:cs typeface="Cambria"/>
              </a:rPr>
              <a:t>i</a:t>
            </a:r>
            <a:r>
              <a:rPr sz="2400" i="1" spc="327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i="1" spc="50" dirty="0">
                <a:latin typeface="Calibri"/>
                <a:cs typeface="Calibri"/>
              </a:rPr>
              <a:t>γ</a:t>
            </a:r>
            <a:r>
              <a:rPr sz="2400" i="1" spc="73" baseline="-10416" dirty="0">
                <a:latin typeface="Cambria"/>
                <a:cs typeface="Cambria"/>
              </a:rPr>
              <a:t>i</a:t>
            </a:r>
            <a:r>
              <a:rPr sz="2200" spc="50" dirty="0">
                <a:latin typeface="Lucida Sans Unicode"/>
                <a:cs typeface="Lucida Sans Unicode"/>
              </a:rPr>
              <a:t>(</a:t>
            </a:r>
            <a:r>
              <a:rPr sz="2200" spc="50" dirty="0">
                <a:latin typeface="Times New Roman"/>
                <a:cs typeface="Times New Roman"/>
              </a:rPr>
              <a:t>1</a:t>
            </a:r>
            <a:r>
              <a:rPr sz="2200" spc="50" dirty="0">
                <a:latin typeface="Lucida Sans Unicode"/>
                <a:cs typeface="Lucida Sans Unicode"/>
              </a:rPr>
              <a:t>)</a:t>
            </a:r>
            <a:r>
              <a:rPr sz="1900" spc="50" dirty="0">
                <a:latin typeface="Trebuchet MS"/>
                <a:cs typeface="Trebuchet MS"/>
              </a:rPr>
              <a:t>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expected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number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times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state </a:t>
            </a:r>
            <a:r>
              <a:rPr sz="2200" i="1" spc="10" dirty="0">
                <a:latin typeface="Cambria"/>
                <a:cs typeface="Cambria"/>
              </a:rPr>
              <a:t>i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was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seen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time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1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791672"/>
            <a:ext cx="128444" cy="1283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26764" y="2398838"/>
            <a:ext cx="212854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spc="773" dirty="0">
                <a:latin typeface="Lucida Sans Unicode"/>
                <a:cs typeface="Lucida Sans Unicode"/>
              </a:rPr>
              <a:t>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8991" y="2276872"/>
            <a:ext cx="134767" cy="419134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i="1" spc="-30" dirty="0" smtClean="0">
                <a:latin typeface="Cambria"/>
                <a:cs typeface="Cambria"/>
              </a:rPr>
              <a:t>T</a:t>
            </a:r>
            <a:endParaRPr lang="en-IN" sz="1200" i="1" spc="-30" dirty="0" smtClean="0">
              <a:latin typeface="Cambria"/>
              <a:cs typeface="Cambria"/>
            </a:endParaRPr>
          </a:p>
          <a:p>
            <a:pPr marL="25179">
              <a:spcBef>
                <a:spcPts val="188"/>
              </a:spcBef>
            </a:pPr>
            <a:r>
              <a:rPr lang="en-IN" sz="1200" spc="-10" dirty="0">
                <a:latin typeface="Times New Roman"/>
                <a:cs typeface="Times New Roman"/>
                <a:sym typeface="Symbol"/>
              </a:rPr>
              <a:t>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6766" y="2653957"/>
            <a:ext cx="898026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871194" algn="l"/>
              </a:tabLst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200" u="sng" spc="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u="sng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</a:t>
            </a: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2659" y="2616912"/>
            <a:ext cx="134767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i="1" spc="10" dirty="0">
                <a:latin typeface="Cambria"/>
                <a:cs typeface="Cambria"/>
              </a:rPr>
              <a:t>ij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8146" y="2536678"/>
            <a:ext cx="45719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109" dirty="0">
                <a:latin typeface="Calibri"/>
                <a:cs typeface="Calibri"/>
              </a:rPr>
              <a:t>ζ</a:t>
            </a:r>
            <a:r>
              <a:rPr sz="1600" i="1" spc="248" dirty="0">
                <a:latin typeface="Calibri"/>
                <a:cs typeface="Calibri"/>
              </a:rPr>
              <a:t> </a:t>
            </a:r>
            <a:r>
              <a:rPr sz="1600" dirty="0">
                <a:latin typeface="Tahoma"/>
                <a:cs typeface="Tahoma"/>
              </a:rPr>
              <a:t>(</a:t>
            </a:r>
            <a:r>
              <a:rPr sz="1600" i="1" dirty="0">
                <a:latin typeface="Cambria"/>
                <a:cs typeface="Cambria"/>
              </a:rPr>
              <a:t>t</a:t>
            </a:r>
            <a:r>
              <a:rPr sz="1600" dirty="0">
                <a:latin typeface="Tahoma"/>
                <a:cs typeface="Tahoma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9205" y="2625292"/>
            <a:ext cx="851423" cy="343483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lnSpc>
                <a:spcPts val="1576"/>
              </a:lnSpc>
              <a:spcBef>
                <a:spcPts val="178"/>
              </a:spcBef>
            </a:pPr>
            <a:r>
              <a:rPr sz="2200" i="1" spc="-69" dirty="0">
                <a:latin typeface="Cambria"/>
                <a:cs typeface="Cambria"/>
              </a:rPr>
              <a:t>a</a:t>
            </a:r>
            <a:r>
              <a:rPr sz="2200" i="1" spc="43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endParaRPr sz="2200" dirty="0">
              <a:latin typeface="Lucida Sans Unicode"/>
              <a:cs typeface="Lucida Sans Unicode"/>
            </a:endParaRPr>
          </a:p>
          <a:p>
            <a:pPr marR="10072" algn="r">
              <a:lnSpc>
                <a:spcPts val="860"/>
              </a:lnSpc>
            </a:pPr>
            <a:r>
              <a:rPr sz="1600" spc="773" dirty="0">
                <a:latin typeface="Lucida Sans Unicode"/>
                <a:cs typeface="Lucida Sans Unicode"/>
              </a:rPr>
              <a:t>.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6617" y="2748636"/>
            <a:ext cx="798526" cy="480689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687387" algn="l"/>
              </a:tabLst>
            </a:pPr>
            <a:r>
              <a:rPr sz="2400" i="1" spc="14" baseline="3472" dirty="0">
                <a:latin typeface="Cambria"/>
                <a:cs typeface="Cambria"/>
              </a:rPr>
              <a:t>ij	</a:t>
            </a:r>
            <a:r>
              <a:rPr sz="1200" i="1" spc="-30" dirty="0" smtClean="0">
                <a:latin typeface="Cambria"/>
                <a:cs typeface="Cambria"/>
              </a:rPr>
              <a:t>T</a:t>
            </a:r>
            <a:endParaRPr lang="en-IN" sz="1200" i="1" spc="-30" dirty="0" smtClean="0">
              <a:latin typeface="Cambria"/>
              <a:cs typeface="Cambria"/>
            </a:endParaRPr>
          </a:p>
          <a:p>
            <a:pPr marL="25179">
              <a:spcBef>
                <a:spcPts val="188"/>
              </a:spcBef>
              <a:tabLst>
                <a:tab pos="687387" algn="l"/>
              </a:tabLst>
            </a:pPr>
            <a:endParaRPr sz="120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0173" y="2945694"/>
            <a:ext cx="294724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i="1" spc="-69" dirty="0">
                <a:latin typeface="Cambria"/>
                <a:cs typeface="Cambria"/>
              </a:rPr>
              <a:t>t</a:t>
            </a:r>
            <a:r>
              <a:rPr sz="1200" spc="109" dirty="0">
                <a:latin typeface="Tahoma"/>
                <a:cs typeface="Tahoma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28952" y="2828415"/>
            <a:ext cx="535289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75537">
              <a:spcBef>
                <a:spcPts val="188"/>
              </a:spcBef>
            </a:pPr>
            <a:r>
              <a:rPr sz="1600" i="1" spc="40" dirty="0">
                <a:latin typeface="Calibri"/>
                <a:cs typeface="Calibri"/>
              </a:rPr>
              <a:t>γ</a:t>
            </a:r>
            <a:r>
              <a:rPr i="1" spc="59" baseline="-9259" dirty="0">
                <a:latin typeface="Cambria"/>
                <a:cs typeface="Cambria"/>
              </a:rPr>
              <a:t>i</a:t>
            </a:r>
            <a:r>
              <a:rPr sz="1600" spc="40" dirty="0">
                <a:latin typeface="Tahoma"/>
                <a:cs typeface="Tahoma"/>
              </a:rPr>
              <a:t>(</a:t>
            </a:r>
            <a:r>
              <a:rPr sz="1600" i="1" spc="40" dirty="0">
                <a:latin typeface="Cambria"/>
                <a:cs typeface="Cambria"/>
              </a:rPr>
              <a:t>t</a:t>
            </a:r>
            <a:r>
              <a:rPr sz="1600" spc="40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4363" y="2625292"/>
            <a:ext cx="5965012" cy="699991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1900" spc="-159" dirty="0">
                <a:latin typeface="Trebuchet MS"/>
                <a:cs typeface="Trebuchet MS"/>
              </a:rPr>
              <a:t>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expected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number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transitions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from </a:t>
            </a:r>
            <a:r>
              <a:rPr sz="1900" spc="-20" dirty="0">
                <a:latin typeface="Trebuchet MS"/>
                <a:cs typeface="Trebuchet MS"/>
              </a:rPr>
              <a:t>state </a:t>
            </a:r>
            <a:r>
              <a:rPr sz="2200" i="1" spc="10" dirty="0">
                <a:latin typeface="Cambria"/>
                <a:cs typeface="Cambria"/>
              </a:rPr>
              <a:t>i</a:t>
            </a:r>
            <a:r>
              <a:rPr sz="2200" i="1" spc="69" dirty="0">
                <a:latin typeface="Cambria"/>
                <a:cs typeface="Cambria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20" dirty="0">
                <a:latin typeface="Trebuchet MS"/>
                <a:cs typeface="Trebuchet MS"/>
              </a:rPr>
              <a:t> state </a:t>
            </a:r>
            <a:r>
              <a:rPr sz="2200" i="1" spc="-69" dirty="0">
                <a:latin typeface="Cambria"/>
                <a:cs typeface="Cambria"/>
              </a:rPr>
              <a:t>j</a:t>
            </a:r>
            <a:r>
              <a:rPr sz="1900" spc="-69" dirty="0">
                <a:latin typeface="Trebuchet MS"/>
                <a:cs typeface="Trebuchet MS"/>
              </a:rPr>
              <a:t>,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9204" y="3030203"/>
            <a:ext cx="6690486" cy="653824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1900" spc="30" dirty="0">
                <a:latin typeface="Trebuchet MS"/>
                <a:cs typeface="Trebuchet MS"/>
              </a:rPr>
              <a:t>compared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total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number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transitions </a:t>
            </a:r>
            <a:r>
              <a:rPr sz="1900" spc="20" dirty="0">
                <a:latin typeface="Trebuchet MS"/>
                <a:cs typeface="Trebuchet MS"/>
              </a:rPr>
              <a:t>away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from</a:t>
            </a:r>
            <a:r>
              <a:rPr sz="1900" spc="-20" dirty="0">
                <a:latin typeface="Trebuchet MS"/>
                <a:cs typeface="Trebuchet MS"/>
              </a:rPr>
              <a:t> state </a:t>
            </a:r>
            <a:r>
              <a:rPr sz="2200" i="1" spc="10" dirty="0">
                <a:latin typeface="Cambria"/>
                <a:cs typeface="Cambria"/>
              </a:rPr>
              <a:t>i</a:t>
            </a:r>
            <a:endParaRPr sz="2200" dirty="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3699974"/>
            <a:ext cx="128444" cy="12832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36618" y="3648757"/>
            <a:ext cx="43704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dirty="0">
                <a:latin typeface="Cambria"/>
                <a:cs typeface="Cambria"/>
              </a:rPr>
              <a:t>i    </a:t>
            </a:r>
            <a:r>
              <a:rPr sz="1600" i="1" spc="149" dirty="0">
                <a:latin typeface="Cambria"/>
                <a:cs typeface="Cambria"/>
              </a:rPr>
              <a:t> </a:t>
            </a:r>
            <a:r>
              <a:rPr sz="1600" i="1" spc="-89" dirty="0">
                <a:latin typeface="Cambria"/>
                <a:cs typeface="Cambria"/>
              </a:rPr>
              <a:t>k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1796" y="3295288"/>
            <a:ext cx="212854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spc="773" dirty="0">
                <a:latin typeface="Lucida Sans Unicode"/>
                <a:cs typeface="Lucida Sans Unicode"/>
              </a:rPr>
              <a:t>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74021" y="3403481"/>
            <a:ext cx="134767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i="1" spc="-30" dirty="0">
                <a:latin typeface="Cambria"/>
                <a:cs typeface="Cambria"/>
              </a:rPr>
              <a:t>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20414" y="3540616"/>
            <a:ext cx="93203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i="1" spc="-89" dirty="0">
                <a:latin typeface="Cambria"/>
                <a:cs typeface="Cambria"/>
              </a:rPr>
              <a:t>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11797" y="3562285"/>
            <a:ext cx="1386714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881266" algn="l"/>
                <a:tab pos="1359667" algn="l"/>
              </a:tabLst>
            </a:pPr>
            <a:r>
              <a:rPr u="sng" spc="-14" baseline="46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u="sng" spc="119" baseline="46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i="1" u="sng" spc="14" baseline="462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u="sng" spc="14" baseline="4629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</a:t>
            </a:r>
            <a:r>
              <a:rPr u="sng" spc="14" baseline="46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1200" i="1" u="sng" spc="-6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k	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53559" y="3513360"/>
            <a:ext cx="607081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i="1" spc="-30" dirty="0">
                <a:latin typeface="Cambria"/>
                <a:cs typeface="Cambria"/>
              </a:rPr>
              <a:t>y </a:t>
            </a:r>
            <a:r>
              <a:rPr sz="1200" i="1" spc="-79" dirty="0">
                <a:latin typeface="Cambria"/>
                <a:cs typeface="Cambria"/>
              </a:rPr>
              <a:t> </a:t>
            </a:r>
            <a:r>
              <a:rPr sz="1200" spc="109" dirty="0">
                <a:latin typeface="Tahoma"/>
                <a:cs typeface="Tahoma"/>
              </a:rPr>
              <a:t>=</a:t>
            </a:r>
            <a:r>
              <a:rPr sz="1200" i="1" spc="-30" dirty="0">
                <a:latin typeface="Cambria"/>
                <a:cs typeface="Cambria"/>
              </a:rPr>
              <a:t>v</a:t>
            </a:r>
            <a:r>
              <a:rPr sz="1200" i="1" dirty="0">
                <a:latin typeface="Cambria"/>
                <a:cs typeface="Cambria"/>
              </a:rPr>
              <a:t>     </a:t>
            </a:r>
            <a:r>
              <a:rPr sz="1200" i="1" spc="-10" dirty="0">
                <a:latin typeface="Cambria"/>
                <a:cs typeface="Cambria"/>
              </a:rPr>
              <a:t> </a:t>
            </a:r>
            <a:r>
              <a:rPr sz="1200" i="1" dirty="0">
                <a:latin typeface="Cambria"/>
                <a:cs typeface="Cambria"/>
              </a:rPr>
              <a:t>i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53176" y="3433152"/>
            <a:ext cx="94462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533795" algn="l"/>
              </a:tabLst>
            </a:pPr>
            <a:r>
              <a:rPr sz="1600" spc="-10" dirty="0">
                <a:latin typeface="Times New Roman"/>
                <a:cs typeface="Times New Roman"/>
              </a:rPr>
              <a:t>1	</a:t>
            </a:r>
            <a:r>
              <a:rPr sz="1600" i="1" spc="109" dirty="0">
                <a:latin typeface="Calibri"/>
                <a:cs typeface="Calibri"/>
              </a:rPr>
              <a:t>γ</a:t>
            </a:r>
            <a:r>
              <a:rPr sz="1600" i="1" spc="-59" dirty="0">
                <a:latin typeface="Calibri"/>
                <a:cs typeface="Calibri"/>
              </a:rPr>
              <a:t> </a:t>
            </a:r>
            <a:r>
              <a:rPr sz="1600" dirty="0">
                <a:latin typeface="Tahoma"/>
                <a:cs typeface="Tahoma"/>
              </a:rPr>
              <a:t>(</a:t>
            </a:r>
            <a:r>
              <a:rPr sz="1600" i="1" dirty="0">
                <a:latin typeface="Cambria"/>
                <a:cs typeface="Cambria"/>
              </a:rPr>
              <a:t>t</a:t>
            </a:r>
            <a:r>
              <a:rPr sz="1600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9204" y="3533619"/>
            <a:ext cx="1481177" cy="343483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lnSpc>
                <a:spcPts val="1576"/>
              </a:lnSpc>
              <a:spcBef>
                <a:spcPts val="178"/>
              </a:spcBef>
            </a:pPr>
            <a:r>
              <a:rPr sz="2200" i="1" spc="-59" dirty="0">
                <a:latin typeface="Cambria"/>
                <a:cs typeface="Cambria"/>
              </a:rPr>
              <a:t>b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50" dirty="0">
                <a:latin typeface="Cambria"/>
                <a:cs typeface="Cambria"/>
              </a:rPr>
              <a:t>v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-139" dirty="0">
                <a:latin typeface="Cambria"/>
                <a:cs typeface="Cambria"/>
              </a:rPr>
              <a:t> 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endParaRPr sz="2200">
              <a:latin typeface="Lucida Sans Unicode"/>
              <a:cs typeface="Lucida Sans Unicode"/>
            </a:endParaRPr>
          </a:p>
          <a:p>
            <a:pPr marR="10072" algn="r">
              <a:lnSpc>
                <a:spcPts val="860"/>
              </a:lnSpc>
            </a:pPr>
            <a:r>
              <a:rPr sz="1600" spc="773" dirty="0">
                <a:latin typeface="Lucida Sans Unicode"/>
                <a:cs typeface="Lucida Sans Unicode"/>
              </a:rPr>
              <a:t>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29095" y="3707096"/>
            <a:ext cx="134767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i="1" spc="-30" dirty="0">
                <a:latin typeface="Cambria"/>
                <a:cs typeface="Cambria"/>
              </a:rPr>
              <a:t>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9094" y="3854020"/>
            <a:ext cx="294724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i="1" spc="-69" dirty="0">
                <a:latin typeface="Cambria"/>
                <a:cs typeface="Cambria"/>
              </a:rPr>
              <a:t>t</a:t>
            </a:r>
            <a:r>
              <a:rPr sz="1200" spc="109" dirty="0">
                <a:latin typeface="Tahoma"/>
                <a:cs typeface="Tahoma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57873" y="3736740"/>
            <a:ext cx="535289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75537">
              <a:spcBef>
                <a:spcPts val="188"/>
              </a:spcBef>
            </a:pPr>
            <a:r>
              <a:rPr sz="1600" i="1" spc="40" dirty="0">
                <a:latin typeface="Calibri"/>
                <a:cs typeface="Calibri"/>
              </a:rPr>
              <a:t>γ</a:t>
            </a:r>
            <a:r>
              <a:rPr i="1" spc="59" baseline="-9259" dirty="0">
                <a:latin typeface="Cambria"/>
                <a:cs typeface="Cambria"/>
              </a:rPr>
              <a:t>i</a:t>
            </a:r>
            <a:r>
              <a:rPr sz="1600" spc="40" dirty="0">
                <a:latin typeface="Tahoma"/>
                <a:cs typeface="Tahoma"/>
              </a:rPr>
              <a:t>(</a:t>
            </a:r>
            <a:r>
              <a:rPr sz="1600" i="1" spc="40" dirty="0">
                <a:latin typeface="Cambria"/>
                <a:cs typeface="Cambria"/>
              </a:rPr>
              <a:t>t</a:t>
            </a:r>
            <a:r>
              <a:rPr sz="1600" spc="40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45918" y="3533619"/>
            <a:ext cx="696506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41436" y="3648757"/>
            <a:ext cx="619676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75537">
              <a:spcBef>
                <a:spcPts val="188"/>
              </a:spcBef>
            </a:pPr>
            <a:r>
              <a:rPr sz="1600" i="1" spc="-40" dirty="0">
                <a:latin typeface="Cambria"/>
                <a:cs typeface="Cambria"/>
              </a:rPr>
              <a:t>y</a:t>
            </a:r>
            <a:r>
              <a:rPr i="1" spc="-133" baseline="-9259" dirty="0">
                <a:latin typeface="Cambria"/>
                <a:cs typeface="Cambria"/>
              </a:rPr>
              <a:t>t</a:t>
            </a:r>
            <a:r>
              <a:rPr i="1" spc="-222" baseline="-9259" dirty="0">
                <a:latin typeface="Cambria"/>
                <a:cs typeface="Cambria"/>
              </a:rPr>
              <a:t> </a:t>
            </a:r>
            <a:r>
              <a:rPr sz="1600" spc="149" dirty="0">
                <a:latin typeface="Tahoma"/>
                <a:cs typeface="Tahoma"/>
              </a:rPr>
              <a:t>=</a:t>
            </a:r>
            <a:r>
              <a:rPr sz="1600" i="1" spc="-30" dirty="0">
                <a:latin typeface="Cambria"/>
                <a:cs typeface="Cambria"/>
              </a:rPr>
              <a:t>v</a:t>
            </a:r>
            <a:r>
              <a:rPr i="1" spc="-103" baseline="-9259" dirty="0">
                <a:latin typeface="Cambria"/>
                <a:cs typeface="Cambria"/>
              </a:rPr>
              <a:t>k</a:t>
            </a:r>
            <a:endParaRPr baseline="-9259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56378" y="3561075"/>
            <a:ext cx="3666417" cy="325440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25179">
              <a:spcBef>
                <a:spcPts val="258"/>
              </a:spcBef>
            </a:pPr>
            <a:r>
              <a:rPr sz="1900" spc="30" dirty="0">
                <a:latin typeface="Trebuchet MS"/>
                <a:cs typeface="Trebuchet MS"/>
              </a:rPr>
              <a:t>being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an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indicator</a:t>
            </a:r>
            <a:r>
              <a:rPr sz="1900" spc="-40" dirty="0">
                <a:latin typeface="Trebuchet MS"/>
                <a:cs typeface="Trebuchet MS"/>
              </a:rPr>
              <a:t> function,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8850" y="3938531"/>
            <a:ext cx="7917243" cy="721034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75537" marR="60430">
              <a:lnSpc>
                <a:spcPct val="102600"/>
              </a:lnSpc>
              <a:spcBef>
                <a:spcPts val="109"/>
              </a:spcBef>
            </a:pPr>
            <a:r>
              <a:rPr sz="1900" dirty="0">
                <a:latin typeface="Trebuchet MS"/>
                <a:cs typeface="Trebuchet MS"/>
              </a:rPr>
              <a:t>expected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number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times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output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observations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v</a:t>
            </a:r>
            <a:r>
              <a:rPr sz="2400" i="1" spc="-119" baseline="-10416" dirty="0">
                <a:latin typeface="Cambria"/>
                <a:cs typeface="Cambria"/>
              </a:rPr>
              <a:t>k</a:t>
            </a:r>
            <a:r>
              <a:rPr sz="2400" i="1" spc="103" baseline="-10416" dirty="0">
                <a:latin typeface="Cambria"/>
                <a:cs typeface="Cambria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while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being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state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10" dirty="0">
                <a:latin typeface="Cambria"/>
                <a:cs typeface="Cambria"/>
              </a:rPr>
              <a:t>i</a:t>
            </a:r>
            <a:r>
              <a:rPr sz="2200" i="1" spc="69" dirty="0">
                <a:latin typeface="Cambria"/>
                <a:cs typeface="Cambria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compared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expected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total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number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times</a:t>
            </a:r>
            <a:r>
              <a:rPr sz="1900" spc="-30" dirty="0">
                <a:latin typeface="Trebuchet MS"/>
                <a:cs typeface="Trebuchet MS"/>
              </a:rPr>
              <a:t> in</a:t>
            </a:r>
            <a:r>
              <a:rPr sz="1900" spc="-20" dirty="0">
                <a:latin typeface="Trebuchet MS"/>
                <a:cs typeface="Trebuchet MS"/>
              </a:rPr>
              <a:t> state </a:t>
            </a:r>
            <a:r>
              <a:rPr sz="2200" i="1" spc="-79" dirty="0">
                <a:latin typeface="Cambria"/>
                <a:cs typeface="Cambria"/>
              </a:rPr>
              <a:t>i</a:t>
            </a:r>
            <a:r>
              <a:rPr sz="1900" spc="-79" dirty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01452064"/>
      </p:ext>
    </p:extLst>
  </p:cSld>
  <p:clrMapOvr>
    <a:masterClrMapping/>
  </p:clrMapOvr>
  <p:transition>
    <p:cut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37" y="1770320"/>
            <a:ext cx="8792598" cy="163585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037" y="1858329"/>
            <a:ext cx="8893359" cy="757526"/>
            <a:chOff x="87743" y="937768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8336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5636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3914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37768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82014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69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6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25812" y="1866986"/>
            <a:ext cx="3889349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3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28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Entropy</a:t>
            </a:r>
            <a:r>
              <a:rPr sz="28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Models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47861774"/>
      </p:ext>
    </p:extLst>
  </p:cSld>
  <p:clrMapOvr>
    <a:masterClrMapping/>
  </p:clrMapOvr>
  <p:transition>
    <p:cut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52500"/>
            <a:ext cx="835292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914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776288"/>
            <a:ext cx="855345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27237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30" y="67731"/>
            <a:ext cx="8611357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20" dirty="0"/>
              <a:t>Issues</a:t>
            </a:r>
            <a:r>
              <a:rPr spc="69" dirty="0"/>
              <a:t> </a:t>
            </a:r>
            <a:r>
              <a:rPr spc="-79" dirty="0"/>
              <a:t>with</a:t>
            </a:r>
            <a:r>
              <a:rPr spc="69" dirty="0"/>
              <a:t> </a:t>
            </a:r>
            <a:r>
              <a:rPr spc="-20" dirty="0"/>
              <a:t>Markov</a:t>
            </a:r>
            <a:r>
              <a:rPr spc="69" dirty="0"/>
              <a:t> </a:t>
            </a:r>
            <a:r>
              <a:rPr spc="40" dirty="0"/>
              <a:t>Model</a:t>
            </a:r>
            <a:r>
              <a:rPr spc="69" dirty="0"/>
              <a:t> </a:t>
            </a:r>
            <a:r>
              <a:rPr spc="-69" dirty="0"/>
              <a:t>Tagging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49609" y="1341910"/>
            <a:ext cx="8550774" cy="4324863"/>
          </a:xfrm>
          <a:prstGeom prst="rect">
            <a:avLst/>
          </a:prstGeom>
        </p:spPr>
        <p:txBody>
          <a:bodyPr vert="horz" wrap="square" lIns="0" tIns="105752" rIns="0" bIns="0" rtlCol="0">
            <a:spAutoFit/>
          </a:bodyPr>
          <a:lstStyle/>
          <a:p>
            <a:pPr marL="25179">
              <a:spcBef>
                <a:spcPts val="833"/>
              </a:spcBef>
            </a:pP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Unknown</a:t>
            </a:r>
            <a:r>
              <a:rPr sz="22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119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endParaRPr sz="2200" dirty="0">
              <a:latin typeface="Cambria"/>
              <a:cs typeface="Cambria"/>
            </a:endParaRPr>
          </a:p>
          <a:p>
            <a:pPr marL="25179">
              <a:spcBef>
                <a:spcPts val="644"/>
              </a:spcBef>
            </a:pPr>
            <a:r>
              <a:rPr sz="1900" spc="109" dirty="0">
                <a:latin typeface="Trebuchet MS"/>
                <a:cs typeface="Trebuchet MS"/>
              </a:rPr>
              <a:t>We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do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not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40" dirty="0">
                <a:latin typeface="Trebuchet MS"/>
                <a:cs typeface="Trebuchet MS"/>
              </a:rPr>
              <a:t> the </a:t>
            </a:r>
            <a:r>
              <a:rPr sz="1900" spc="-10" dirty="0">
                <a:latin typeface="Trebuchet MS"/>
                <a:cs typeface="Trebuchet MS"/>
              </a:rPr>
              <a:t>required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probabilities.</a:t>
            </a:r>
            <a:endParaRPr sz="1900" dirty="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50" dirty="0">
                <a:latin typeface="Trebuchet MS"/>
                <a:cs typeface="Trebuchet MS"/>
              </a:rPr>
              <a:t>Possible</a:t>
            </a:r>
            <a:r>
              <a:rPr sz="1900" i="1" spc="-99" dirty="0">
                <a:latin typeface="Trebuchet MS"/>
                <a:cs typeface="Trebuchet MS"/>
              </a:rPr>
              <a:t> </a:t>
            </a:r>
            <a:r>
              <a:rPr sz="1900" i="1" spc="-10" dirty="0">
                <a:latin typeface="Trebuchet MS"/>
                <a:cs typeface="Trebuchet MS"/>
              </a:rPr>
              <a:t>solutions:</a:t>
            </a:r>
            <a:endParaRPr sz="1900" dirty="0">
              <a:latin typeface="Trebuchet MS"/>
              <a:cs typeface="Trebuchet MS"/>
            </a:endParaRPr>
          </a:p>
          <a:p>
            <a:pPr marL="574082" marR="1038635">
              <a:lnSpc>
                <a:spcPct val="118900"/>
              </a:lnSpc>
              <a:spcBef>
                <a:spcPts val="595"/>
              </a:spcBef>
            </a:pPr>
            <a:r>
              <a:rPr sz="1900" spc="149" dirty="0">
                <a:latin typeface="Trebuchet MS"/>
                <a:cs typeface="Trebuchet MS"/>
              </a:rPr>
              <a:t>Use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morphological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cues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(capitalization,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suffix)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assign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more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calculated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29" dirty="0">
                <a:latin typeface="Trebuchet MS"/>
                <a:cs typeface="Trebuchet MS"/>
              </a:rPr>
              <a:t>guess</a:t>
            </a:r>
            <a:endParaRPr sz="1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 dirty="0">
              <a:latin typeface="Trebuchet MS"/>
              <a:cs typeface="Trebuchet MS"/>
            </a:endParaRPr>
          </a:p>
          <a:p>
            <a:pPr marL="25179">
              <a:spcBef>
                <a:spcPts val="10"/>
              </a:spcBef>
            </a:pP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Limited</a:t>
            </a: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Context</a:t>
            </a:r>
            <a:endParaRPr sz="2200" dirty="0">
              <a:latin typeface="Cambria"/>
              <a:cs typeface="Cambria"/>
            </a:endParaRPr>
          </a:p>
          <a:p>
            <a:pPr marL="574082">
              <a:spcBef>
                <a:spcPts val="387"/>
              </a:spcBef>
            </a:pPr>
            <a:r>
              <a:rPr sz="1900" spc="-79" dirty="0">
                <a:latin typeface="Trebuchet MS"/>
                <a:cs typeface="Trebuchet MS"/>
              </a:rPr>
              <a:t>“is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clearly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marked</a:t>
            </a:r>
            <a:r>
              <a:rPr sz="1900" spc="-10" dirty="0">
                <a:latin typeface="Trebuchet MS"/>
                <a:cs typeface="Trebuchet MS"/>
              </a:rPr>
              <a:t>”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verb,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past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participle</a:t>
            </a:r>
            <a:endParaRPr sz="1900" dirty="0">
              <a:latin typeface="Trebuchet MS"/>
              <a:cs typeface="Trebuchet MS"/>
            </a:endParaRPr>
          </a:p>
          <a:p>
            <a:pPr marL="574082">
              <a:spcBef>
                <a:spcPts val="664"/>
              </a:spcBef>
            </a:pPr>
            <a:r>
              <a:rPr sz="1900" spc="-79" dirty="0">
                <a:latin typeface="Trebuchet MS"/>
                <a:cs typeface="Trebuchet MS"/>
              </a:rPr>
              <a:t>“he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clearly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marked</a:t>
            </a:r>
            <a:r>
              <a:rPr sz="1900" spc="-10" dirty="0">
                <a:latin typeface="Trebuchet MS"/>
                <a:cs typeface="Trebuchet MS"/>
              </a:rPr>
              <a:t>”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verb,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past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tense</a:t>
            </a:r>
            <a:endParaRPr sz="1900" dirty="0">
              <a:latin typeface="Trebuchet MS"/>
              <a:cs typeface="Trebuchet MS"/>
            </a:endParaRPr>
          </a:p>
          <a:p>
            <a:pPr marL="25179" marR="10072">
              <a:lnSpc>
                <a:spcPct val="118900"/>
              </a:lnSpc>
              <a:spcBef>
                <a:spcPts val="1130"/>
              </a:spcBef>
            </a:pPr>
            <a:r>
              <a:rPr sz="1900" i="1" spc="50" dirty="0">
                <a:latin typeface="Trebuchet MS"/>
                <a:cs typeface="Trebuchet MS"/>
              </a:rPr>
              <a:t>Possible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solution:</a:t>
            </a:r>
            <a:r>
              <a:rPr sz="1900" i="1" spc="129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Use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higher</a:t>
            </a:r>
            <a:r>
              <a:rPr sz="1900" spc="-10" dirty="0">
                <a:latin typeface="Trebuchet MS"/>
                <a:cs typeface="Trebuchet MS"/>
              </a:rPr>
              <a:t> order model, </a:t>
            </a:r>
            <a:r>
              <a:rPr sz="1900" spc="20" dirty="0">
                <a:latin typeface="Trebuchet MS"/>
                <a:cs typeface="Trebuchet MS"/>
              </a:rPr>
              <a:t>combine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various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n-gram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models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avoid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sparseness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problem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42553972"/>
      </p:ext>
    </p:extLst>
  </p:cSld>
  <p:clrMapOvr>
    <a:masterClrMapping/>
  </p:clrMapOvr>
  <p:transition>
    <p:cut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42" y="332656"/>
            <a:ext cx="7603626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Maximum</a:t>
            </a:r>
            <a:r>
              <a:rPr spc="69" dirty="0"/>
              <a:t> </a:t>
            </a:r>
            <a:r>
              <a:rPr spc="-40" dirty="0"/>
              <a:t>Entropy</a:t>
            </a:r>
            <a:r>
              <a:rPr spc="69" dirty="0"/>
              <a:t> </a:t>
            </a:r>
            <a:r>
              <a:rPr spc="40" dirty="0"/>
              <a:t>Modeling:</a:t>
            </a:r>
            <a:r>
              <a:rPr spc="238" dirty="0"/>
              <a:t> </a:t>
            </a:r>
            <a:r>
              <a:rPr dirty="0"/>
              <a:t>Discriminative</a:t>
            </a:r>
            <a:r>
              <a:rPr spc="69" dirty="0"/>
              <a:t> </a:t>
            </a:r>
            <a:r>
              <a:rPr spc="4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429167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8825" y="2281592"/>
            <a:ext cx="7991554" cy="2131643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75537" marR="60430">
              <a:lnSpc>
                <a:spcPct val="110700"/>
              </a:lnSpc>
              <a:spcBef>
                <a:spcPts val="198"/>
              </a:spcBef>
            </a:pPr>
            <a:r>
              <a:rPr spc="50" dirty="0">
                <a:latin typeface="Trebuchet MS"/>
                <a:cs typeface="Trebuchet MS"/>
              </a:rPr>
              <a:t>We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may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79" dirty="0">
                <a:latin typeface="Trebuchet MS"/>
                <a:cs typeface="Trebuchet MS"/>
              </a:rPr>
              <a:t>identify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heterogeneous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set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of</a:t>
            </a:r>
            <a:r>
              <a:rPr spc="-40" dirty="0">
                <a:latin typeface="Trebuchet MS"/>
                <a:cs typeface="Trebuchet MS"/>
              </a:rPr>
              <a:t> features </a:t>
            </a:r>
            <a:r>
              <a:rPr spc="-30" dirty="0">
                <a:latin typeface="Trebuchet MS"/>
                <a:cs typeface="Trebuchet MS"/>
              </a:rPr>
              <a:t>which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59" dirty="0">
                <a:latin typeface="Trebuchet MS"/>
                <a:cs typeface="Trebuchet MS"/>
              </a:rPr>
              <a:t>contribute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59" dirty="0">
                <a:latin typeface="Trebuchet MS"/>
                <a:cs typeface="Trebuchet MS"/>
              </a:rPr>
              <a:t>in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some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30" dirty="0">
                <a:latin typeface="Trebuchet MS"/>
                <a:cs typeface="Trebuchet MS"/>
              </a:rPr>
              <a:t>way </a:t>
            </a:r>
            <a:r>
              <a:rPr spc="-504" dirty="0">
                <a:latin typeface="Trebuchet MS"/>
                <a:cs typeface="Trebuchet MS"/>
              </a:rPr>
              <a:t> </a:t>
            </a:r>
            <a:r>
              <a:rPr spc="-99" dirty="0">
                <a:latin typeface="Trebuchet MS"/>
                <a:cs typeface="Trebuchet MS"/>
              </a:rPr>
              <a:t>to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the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choice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of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226" dirty="0">
                <a:latin typeface="Trebuchet MS"/>
                <a:cs typeface="Trebuchet MS"/>
              </a:rPr>
              <a:t>POS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30" dirty="0">
                <a:latin typeface="Trebuchet MS"/>
                <a:cs typeface="Trebuchet MS"/>
              </a:rPr>
              <a:t>tag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of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the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59" dirty="0">
                <a:latin typeface="Trebuchet MS"/>
                <a:cs typeface="Trebuchet MS"/>
              </a:rPr>
              <a:t>current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word.</a:t>
            </a:r>
            <a:endParaRPr dirty="0">
              <a:latin typeface="Trebuchet MS"/>
              <a:cs typeface="Trebuchet MS"/>
            </a:endParaRPr>
          </a:p>
          <a:p>
            <a:pPr marL="624440" indent="-234165">
              <a:spcBef>
                <a:spcPts val="1219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625699" algn="l"/>
              </a:tabLst>
            </a:pPr>
            <a:r>
              <a:rPr spc="-20" dirty="0">
                <a:latin typeface="Trebuchet MS"/>
                <a:cs typeface="Trebuchet MS"/>
              </a:rPr>
              <a:t>Whether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169" dirty="0">
                <a:latin typeface="Trebuchet MS"/>
                <a:cs typeface="Trebuchet MS"/>
              </a:rPr>
              <a:t>it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is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the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89" dirty="0">
                <a:latin typeface="Trebuchet MS"/>
                <a:cs typeface="Trebuchet MS"/>
              </a:rPr>
              <a:t>first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40" dirty="0">
                <a:latin typeface="Trebuchet MS"/>
                <a:cs typeface="Trebuchet MS"/>
              </a:rPr>
              <a:t>word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59" dirty="0">
                <a:latin typeface="Trebuchet MS"/>
                <a:cs typeface="Trebuchet MS"/>
              </a:rPr>
              <a:t>in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the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article</a:t>
            </a:r>
            <a:endParaRPr dirty="0">
              <a:latin typeface="Trebuchet MS"/>
              <a:cs typeface="Trebuchet MS"/>
            </a:endParaRPr>
          </a:p>
          <a:p>
            <a:pPr marL="624440" indent="-234165">
              <a:spcBef>
                <a:spcPts val="228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625699" algn="l"/>
              </a:tabLst>
            </a:pPr>
            <a:r>
              <a:rPr spc="-20" dirty="0">
                <a:latin typeface="Trebuchet MS"/>
                <a:cs typeface="Trebuchet MS"/>
              </a:rPr>
              <a:t>Whether</a:t>
            </a:r>
            <a:r>
              <a:rPr spc="-69" dirty="0">
                <a:latin typeface="Trebuchet MS"/>
                <a:cs typeface="Trebuchet MS"/>
              </a:rPr>
              <a:t> the</a:t>
            </a:r>
            <a:r>
              <a:rPr spc="-59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next</a:t>
            </a:r>
            <a:r>
              <a:rPr spc="-59" dirty="0">
                <a:latin typeface="Trebuchet MS"/>
                <a:cs typeface="Trebuchet MS"/>
              </a:rPr>
              <a:t> </a:t>
            </a:r>
            <a:r>
              <a:rPr spc="-40" dirty="0">
                <a:latin typeface="Trebuchet MS"/>
                <a:cs typeface="Trebuchet MS"/>
              </a:rPr>
              <a:t>word</a:t>
            </a:r>
            <a:r>
              <a:rPr spc="-59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is</a:t>
            </a:r>
            <a:r>
              <a:rPr spc="-59" dirty="0">
                <a:latin typeface="Trebuchet MS"/>
                <a:cs typeface="Trebuchet MS"/>
              </a:rPr>
              <a:t> </a:t>
            </a:r>
            <a:r>
              <a:rPr i="1" spc="-119" dirty="0">
                <a:latin typeface="Trebuchet MS"/>
                <a:cs typeface="Trebuchet MS"/>
              </a:rPr>
              <a:t>to</a:t>
            </a:r>
            <a:endParaRPr dirty="0">
              <a:latin typeface="Trebuchet MS"/>
              <a:cs typeface="Trebuchet MS"/>
            </a:endParaRPr>
          </a:p>
          <a:p>
            <a:pPr marL="624440" indent="-234165">
              <a:spcBef>
                <a:spcPts val="226"/>
              </a:spcBef>
              <a:buClr>
                <a:srgbClr val="3333B2"/>
              </a:buClr>
              <a:buSzPct val="66666"/>
              <a:buFont typeface="Lucida Sans Unicode"/>
              <a:buChar char="►"/>
              <a:tabLst>
                <a:tab pos="625699" algn="l"/>
              </a:tabLst>
            </a:pPr>
            <a:r>
              <a:rPr spc="-20" dirty="0">
                <a:latin typeface="Trebuchet MS"/>
                <a:cs typeface="Trebuchet MS"/>
              </a:rPr>
              <a:t>Whether</a:t>
            </a:r>
            <a:r>
              <a:rPr spc="-59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one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of</a:t>
            </a:r>
            <a:r>
              <a:rPr spc="-59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the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40" dirty="0">
                <a:latin typeface="Trebuchet MS"/>
                <a:cs typeface="Trebuchet MS"/>
              </a:rPr>
              <a:t>last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5</a:t>
            </a:r>
            <a:r>
              <a:rPr spc="-59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words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is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-59" dirty="0">
                <a:latin typeface="Trebuchet MS"/>
                <a:cs typeface="Trebuchet MS"/>
              </a:rPr>
              <a:t> </a:t>
            </a:r>
            <a:r>
              <a:rPr spc="-40" dirty="0">
                <a:latin typeface="Trebuchet MS"/>
                <a:cs typeface="Trebuchet MS"/>
              </a:rPr>
              <a:t>preposition,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89" dirty="0">
                <a:latin typeface="Trebuchet MS"/>
                <a:cs typeface="Trebuchet MS"/>
              </a:rPr>
              <a:t>etc.</a:t>
            </a:r>
            <a:endParaRPr dirty="0">
              <a:latin typeface="Trebuchet MS"/>
              <a:cs typeface="Trebuchet MS"/>
            </a:endParaRPr>
          </a:p>
          <a:p>
            <a:pPr marL="75537">
              <a:spcBef>
                <a:spcPts val="1408"/>
              </a:spcBef>
            </a:pPr>
            <a:r>
              <a:rPr spc="40" dirty="0">
                <a:latin typeface="Trebuchet MS"/>
                <a:cs typeface="Trebuchet MS"/>
              </a:rPr>
              <a:t>MaxEnt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combines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these</a:t>
            </a:r>
            <a:r>
              <a:rPr spc="-40" dirty="0">
                <a:latin typeface="Trebuchet MS"/>
                <a:cs typeface="Trebuchet MS"/>
              </a:rPr>
              <a:t> features </a:t>
            </a:r>
            <a:r>
              <a:rPr spc="-59" dirty="0">
                <a:latin typeface="Trebuchet MS"/>
                <a:cs typeface="Trebuchet MS"/>
              </a:rPr>
              <a:t>in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50" dirty="0">
                <a:latin typeface="Trebuchet MS"/>
                <a:cs typeface="Trebuchet MS"/>
              </a:rPr>
              <a:t>probabilistic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model</a:t>
            </a:r>
            <a:endParaRPr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4209351"/>
            <a:ext cx="128444" cy="12832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80625187"/>
      </p:ext>
    </p:extLst>
  </p:cSld>
  <p:clrMapOvr>
    <a:masterClrMapping/>
  </p:clrMapOvr>
  <p:transition>
    <p:cut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29494"/>
            <a:ext cx="8646869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Maximum</a:t>
            </a:r>
            <a:r>
              <a:rPr spc="59" dirty="0"/>
              <a:t> </a:t>
            </a:r>
            <a:r>
              <a:rPr spc="-10" dirty="0"/>
              <a:t>Entropy:</a:t>
            </a:r>
            <a:r>
              <a:rPr spc="218" dirty="0"/>
              <a:t> </a:t>
            </a:r>
            <a:r>
              <a:rPr spc="-30" dirty="0"/>
              <a:t>The</a:t>
            </a:r>
            <a:r>
              <a:rPr spc="59" dirty="0"/>
              <a:t> </a:t>
            </a:r>
            <a:r>
              <a:rPr spc="40" dirty="0"/>
              <a:t>Model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90441" y="1548573"/>
            <a:ext cx="161217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1318" dirty="0">
                <a:latin typeface="Lucida Sans Unicode"/>
                <a:cs typeface="Lucida Sans Unicode"/>
              </a:rPr>
              <a:t>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768215"/>
            <a:ext cx="128444" cy="12832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24419" y="2130062"/>
            <a:ext cx="5084618" cy="851902"/>
          </a:xfrm>
          <a:prstGeom prst="rect">
            <a:avLst/>
          </a:prstGeom>
        </p:spPr>
        <p:txBody>
          <a:bodyPr vert="horz" wrap="square" lIns="0" tIns="115822" rIns="0" bIns="0" rtlCol="0">
            <a:spAutoFit/>
          </a:bodyPr>
          <a:lstStyle/>
          <a:p>
            <a:pPr marL="50358">
              <a:spcBef>
                <a:spcPts val="910"/>
              </a:spcBef>
            </a:pPr>
            <a:r>
              <a:rPr sz="1900" spc="10" dirty="0">
                <a:latin typeface="Trebuchet MS"/>
                <a:cs typeface="Trebuchet MS"/>
              </a:rPr>
              <a:t>where</a:t>
            </a:r>
            <a:endParaRPr sz="1900">
              <a:latin typeface="Trebuchet MS"/>
              <a:cs typeface="Trebuchet MS"/>
            </a:endParaRPr>
          </a:p>
          <a:p>
            <a:pPr marL="599261">
              <a:spcBef>
                <a:spcPts val="724"/>
              </a:spcBef>
            </a:pPr>
            <a:r>
              <a:rPr sz="2200" i="1" spc="119" dirty="0">
                <a:latin typeface="Cambria"/>
                <a:cs typeface="Cambria"/>
              </a:rPr>
              <a:t>Z</a:t>
            </a:r>
            <a:r>
              <a:rPr sz="2400" i="1" spc="176" baseline="-10416" dirty="0">
                <a:latin typeface="Franklin Gothic Medium"/>
                <a:cs typeface="Franklin Gothic Medium"/>
              </a:rPr>
              <a:t>λ</a:t>
            </a:r>
            <a:r>
              <a:rPr sz="2200" spc="119" dirty="0">
                <a:latin typeface="Lucida Sans Unicode"/>
                <a:cs typeface="Lucida Sans Unicode"/>
              </a:rPr>
              <a:t>(</a:t>
            </a:r>
            <a:r>
              <a:rPr sz="2200" i="1" spc="119" dirty="0">
                <a:latin typeface="Cambria"/>
                <a:cs typeface="Cambria"/>
              </a:rPr>
              <a:t>x</a:t>
            </a:r>
            <a:r>
              <a:rPr sz="2200" spc="119" dirty="0">
                <a:latin typeface="Lucida Sans Unicode"/>
                <a:cs typeface="Lucida Sans Unicode"/>
              </a:rPr>
              <a:t>)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normalizing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constant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given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by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4676930"/>
            <a:ext cx="128444" cy="12832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5093140"/>
            <a:ext cx="128444" cy="12832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24418" y="3809247"/>
            <a:ext cx="6368053" cy="2181154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2000" dirty="0" smtClean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 dirty="0">
              <a:latin typeface="Cambria"/>
              <a:cs typeface="Cambria"/>
            </a:endParaRPr>
          </a:p>
          <a:p>
            <a:pPr marL="599261">
              <a:spcBef>
                <a:spcPts val="1289"/>
              </a:spcBef>
            </a:pPr>
            <a:r>
              <a:rPr sz="2200" i="1" spc="129" dirty="0">
                <a:latin typeface="Franklin Gothic Medium"/>
                <a:cs typeface="Franklin Gothic Medium"/>
              </a:rPr>
              <a:t>λ</a:t>
            </a:r>
            <a:r>
              <a:rPr sz="2400" i="1" spc="192" baseline="-10416" dirty="0">
                <a:latin typeface="Cambria"/>
                <a:cs typeface="Cambria"/>
              </a:rPr>
              <a:t>i</a:t>
            </a:r>
            <a:r>
              <a:rPr sz="2400" i="1" spc="414" baseline="-10416" dirty="0">
                <a:latin typeface="Cambria"/>
                <a:cs typeface="Cambria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weight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given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feature </a:t>
            </a:r>
            <a:r>
              <a:rPr sz="2200" i="1" spc="-20" dirty="0">
                <a:latin typeface="Cambria"/>
                <a:cs typeface="Cambria"/>
              </a:rPr>
              <a:t>f</a:t>
            </a:r>
            <a:r>
              <a:rPr sz="2400" i="1" spc="-30" baseline="-10416" dirty="0">
                <a:latin typeface="Cambria"/>
                <a:cs typeface="Cambria"/>
              </a:rPr>
              <a:t>i</a:t>
            </a:r>
            <a:endParaRPr sz="2400" baseline="-10416" dirty="0">
              <a:latin typeface="Cambria"/>
              <a:cs typeface="Cambria"/>
            </a:endParaRPr>
          </a:p>
          <a:p>
            <a:pPr marL="599261">
              <a:spcBef>
                <a:spcPts val="654"/>
              </a:spcBef>
            </a:pPr>
            <a:r>
              <a:rPr sz="2200" i="1" spc="-20" dirty="0">
                <a:latin typeface="Cambria"/>
                <a:cs typeface="Cambria"/>
              </a:rPr>
              <a:t>x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denotes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an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observed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datum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y</a:t>
            </a:r>
            <a:r>
              <a:rPr sz="2200" i="1" spc="69" dirty="0">
                <a:latin typeface="Cambria"/>
                <a:cs typeface="Cambria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denotes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class</a:t>
            </a:r>
            <a:endParaRPr sz="1900" dirty="0">
              <a:latin typeface="Trebuchet MS"/>
              <a:cs typeface="Trebuchet MS"/>
            </a:endParaRPr>
          </a:p>
          <a:p>
            <a:pPr marL="50358">
              <a:spcBef>
                <a:spcPts val="2062"/>
              </a:spcBef>
            </a:pPr>
            <a:r>
              <a:rPr sz="2200" i="1" spc="-119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FF0000"/>
                </a:solidFill>
                <a:latin typeface="Cambria"/>
                <a:cs typeface="Cambria"/>
              </a:rPr>
              <a:t>form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FF0000"/>
                </a:solidFill>
                <a:latin typeface="Cambria"/>
                <a:cs typeface="Cambria"/>
              </a:rPr>
              <a:t>features?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369478" y="1359959"/>
                <a:ext cx="3715504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exp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78" y="1359959"/>
                <a:ext cx="3715504" cy="764568"/>
              </a:xfrm>
              <a:prstGeom prst="rect">
                <a:avLst/>
              </a:prstGeom>
              <a:blipFill rotWithShape="1">
                <a:blip r:embed="rId4"/>
                <a:stretch>
                  <a:fillRect r="-1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35896" y="3127860"/>
                <a:ext cx="3391954" cy="859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127860"/>
                <a:ext cx="3391954" cy="859787"/>
              </a:xfrm>
              <a:prstGeom prst="rect">
                <a:avLst/>
              </a:prstGeom>
              <a:blipFill rotWithShape="1">
                <a:blip r:embed="rId5"/>
                <a:stretch>
                  <a:fillRect r="-2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132258"/>
      </p:ext>
    </p:extLst>
  </p:cSld>
  <p:clrMapOvr>
    <a:masterClrMapping/>
  </p:clrMapOvr>
  <p:transition>
    <p:cut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09" y="260648"/>
            <a:ext cx="8600473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40" dirty="0"/>
              <a:t>Features</a:t>
            </a:r>
            <a:r>
              <a:rPr spc="59" dirty="0"/>
              <a:t> </a:t>
            </a:r>
            <a:r>
              <a:rPr spc="-20" dirty="0"/>
              <a:t>in</a:t>
            </a:r>
            <a:r>
              <a:rPr spc="59" dirty="0"/>
              <a:t> </a:t>
            </a:r>
            <a:r>
              <a:rPr spc="-30" dirty="0"/>
              <a:t>Maximum</a:t>
            </a:r>
            <a:r>
              <a:rPr spc="59" dirty="0"/>
              <a:t> </a:t>
            </a:r>
            <a:r>
              <a:rPr spc="-40" dirty="0"/>
              <a:t>Entropy</a:t>
            </a:r>
            <a:r>
              <a:rPr spc="69" dirty="0"/>
              <a:t> </a:t>
            </a:r>
            <a:r>
              <a:rPr spc="4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371005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4" y="2117896"/>
            <a:ext cx="7990294" cy="1321184"/>
          </a:xfrm>
          <a:prstGeom prst="rect">
            <a:avLst/>
          </a:prstGeom>
        </p:spPr>
        <p:txBody>
          <a:bodyPr vert="horz" wrap="square" lIns="0" tIns="109527" rIns="0" bIns="0" rtlCol="0">
            <a:spAutoFit/>
          </a:bodyPr>
          <a:lstStyle/>
          <a:p>
            <a:pPr marL="25179">
              <a:spcBef>
                <a:spcPts val="860"/>
              </a:spcBef>
            </a:pPr>
            <a:r>
              <a:rPr sz="1900" spc="40" dirty="0">
                <a:latin typeface="Trebuchet MS"/>
                <a:cs typeface="Trebuchet MS"/>
              </a:rPr>
              <a:t>Features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encode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elements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context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20" dirty="0">
                <a:latin typeface="Cambria"/>
                <a:cs typeface="Cambria"/>
              </a:rPr>
              <a:t>x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predicting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y</a:t>
            </a:r>
            <a:endParaRPr sz="2200" dirty="0">
              <a:latin typeface="Cambria"/>
              <a:cs typeface="Cambria"/>
            </a:endParaRPr>
          </a:p>
          <a:p>
            <a:pPr marL="25179" marR="10072">
              <a:lnSpc>
                <a:spcPts val="3271"/>
              </a:lnSpc>
              <a:spcBef>
                <a:spcPts val="169"/>
              </a:spcBef>
            </a:pPr>
            <a:r>
              <a:rPr sz="1900" dirty="0">
                <a:latin typeface="Trebuchet MS"/>
                <a:cs typeface="Trebuchet MS"/>
              </a:rPr>
              <a:t>Context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20" dirty="0">
                <a:latin typeface="Cambria"/>
                <a:cs typeface="Cambria"/>
              </a:rPr>
              <a:t>x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taken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around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1900" spc="-149" dirty="0">
                <a:latin typeface="Trebuchet MS"/>
                <a:cs typeface="Trebuchet MS"/>
              </a:rPr>
              <a:t>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which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y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predicted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Features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binary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values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functions,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e.g.,</a:t>
            </a:r>
            <a:endParaRPr sz="1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787217"/>
            <a:ext cx="128444" cy="128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3203430"/>
            <a:ext cx="128444" cy="1283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16224" y="3804466"/>
            <a:ext cx="1000046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i="1" spc="-40" dirty="0">
                <a:latin typeface="Cambria"/>
                <a:cs typeface="Cambria"/>
              </a:rPr>
              <a:t>f</a:t>
            </a:r>
            <a:r>
              <a:rPr sz="2200" i="1" spc="-169" dirty="0">
                <a:latin typeface="Cambria"/>
                <a:cs typeface="Cambria"/>
              </a:rPr>
              <a:t> 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x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y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0825" y="3644070"/>
            <a:ext cx="4398188" cy="712815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100716">
              <a:spcBef>
                <a:spcPts val="178"/>
              </a:spcBef>
            </a:pPr>
            <a:r>
              <a:rPr lang="en-US" sz="3300" spc="757" baseline="42929" dirty="0">
                <a:latin typeface="Lucida Sans Unicode"/>
                <a:cs typeface="Lucida Sans Unicode"/>
              </a:rPr>
              <a:t>(</a:t>
            </a:r>
            <a:r>
              <a:rPr sz="2200" spc="-10" dirty="0" smtClean="0">
                <a:latin typeface="Times New Roman"/>
                <a:cs typeface="Times New Roman"/>
              </a:rPr>
              <a:t>1</a:t>
            </a:r>
            <a:r>
              <a:rPr sz="2200" dirty="0" smtClean="0">
                <a:latin typeface="Times New Roman"/>
                <a:cs typeface="Times New Roman"/>
              </a:rPr>
              <a:t>   </a:t>
            </a:r>
            <a:r>
              <a:rPr sz="2200" spc="-208" dirty="0" smtClean="0">
                <a:latin typeface="Times New Roman"/>
                <a:cs typeface="Times New Roman"/>
              </a:rPr>
              <a:t> </a:t>
            </a:r>
            <a:r>
              <a:rPr sz="1900" spc="-139" dirty="0">
                <a:latin typeface="Trebuchet MS"/>
                <a:cs typeface="Trebuchet MS"/>
              </a:rPr>
              <a:t>if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20" dirty="0">
                <a:latin typeface="Cambria"/>
                <a:cs typeface="Cambria"/>
              </a:rPr>
              <a:t>isCapitalize</a:t>
            </a:r>
            <a:r>
              <a:rPr sz="2200" i="1" spc="20" dirty="0">
                <a:latin typeface="Cambria"/>
                <a:cs typeface="Cambria"/>
              </a:rPr>
              <a:t>d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spc="119" dirty="0">
                <a:latin typeface="Lucida Sans Unicode"/>
                <a:cs typeface="Lucida Sans Unicode"/>
              </a:rPr>
              <a:t>)&amp;</a:t>
            </a:r>
            <a:r>
              <a:rPr sz="2200" i="1" spc="-50" dirty="0">
                <a:latin typeface="Cambria"/>
                <a:cs typeface="Cambria"/>
              </a:rPr>
              <a:t>y</a:t>
            </a:r>
            <a:r>
              <a:rPr sz="2200" i="1" spc="-10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20" dirty="0">
                <a:latin typeface="Cambria"/>
                <a:cs typeface="Cambria"/>
              </a:rPr>
              <a:t>NNP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20" dirty="0">
                <a:latin typeface="Cambria"/>
                <a:cs typeface="Cambria"/>
              </a:rPr>
              <a:t> </a:t>
            </a:r>
            <a:r>
              <a:rPr sz="3300" spc="757" baseline="42929" dirty="0">
                <a:latin typeface="Lucida Sans Unicode"/>
                <a:cs typeface="Lucida Sans Unicode"/>
              </a:rPr>
              <a:t>)</a:t>
            </a:r>
            <a:endParaRPr sz="3300" baseline="42929" dirty="0">
              <a:latin typeface="Lucida Sans Unicode"/>
              <a:cs typeface="Lucida Sans Unicode"/>
            </a:endParaRPr>
          </a:p>
          <a:p>
            <a:pPr marL="380203">
              <a:spcBef>
                <a:spcPts val="69"/>
              </a:spcBef>
            </a:pPr>
            <a:r>
              <a:rPr sz="2200" spc="-10" dirty="0">
                <a:latin typeface="Times New Roman"/>
                <a:cs typeface="Times New Roman"/>
              </a:rPr>
              <a:t>0</a:t>
            </a:r>
            <a:r>
              <a:rPr sz="2200" spc="783" dirty="0">
                <a:latin typeface="Times New Roman"/>
                <a:cs typeface="Times New Roman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otherwise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1344956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277" y="188640"/>
            <a:ext cx="8086170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Kneser-Ney</a:t>
            </a:r>
            <a:r>
              <a:rPr spc="-59" dirty="0"/>
              <a:t> </a:t>
            </a:r>
            <a:r>
              <a:rPr spc="-40" dirty="0"/>
              <a:t>Smoothing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986" y="2500061"/>
            <a:ext cx="154163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3300" i="1" spc="163" baseline="7575" dirty="0">
                <a:latin typeface="Cambria"/>
                <a:cs typeface="Cambria"/>
              </a:rPr>
              <a:t>P</a:t>
            </a:r>
            <a:r>
              <a:rPr sz="1600" i="1" spc="40" dirty="0">
                <a:latin typeface="Cambria"/>
                <a:cs typeface="Cambria"/>
              </a:rPr>
              <a:t>KN</a:t>
            </a:r>
            <a:r>
              <a:rPr sz="1600" i="1" spc="-159" dirty="0">
                <a:latin typeface="Cambria"/>
                <a:cs typeface="Cambria"/>
              </a:rPr>
              <a:t> </a:t>
            </a:r>
            <a:r>
              <a:rPr sz="3300" spc="192" baseline="7575" dirty="0">
                <a:latin typeface="Lucida Sans Unicode"/>
                <a:cs typeface="Lucida Sans Unicode"/>
              </a:rPr>
              <a:t>(</a:t>
            </a:r>
            <a:r>
              <a:rPr sz="3300" i="1" spc="-222" baseline="7575" dirty="0">
                <a:latin typeface="Cambria"/>
                <a:cs typeface="Cambria"/>
              </a:rPr>
              <a:t>w</a:t>
            </a:r>
            <a:r>
              <a:rPr sz="1600" i="1" spc="89" dirty="0">
                <a:latin typeface="Cambria"/>
                <a:cs typeface="Cambria"/>
              </a:rPr>
              <a:t>i</a:t>
            </a:r>
            <a:r>
              <a:rPr sz="3300" spc="-341" baseline="7575" dirty="0">
                <a:latin typeface="Lucida Sans Unicode"/>
                <a:cs typeface="Lucida Sans Unicode"/>
              </a:rPr>
              <a:t>|</a:t>
            </a:r>
            <a:r>
              <a:rPr sz="3300" i="1" spc="-222" baseline="7575" dirty="0">
                <a:latin typeface="Cambria"/>
                <a:cs typeface="Cambria"/>
              </a:rPr>
              <a:t>w</a:t>
            </a:r>
            <a:r>
              <a:rPr sz="1600" i="1" dirty="0">
                <a:latin typeface="Cambria"/>
                <a:cs typeface="Cambria"/>
              </a:rPr>
              <a:t>i</a:t>
            </a:r>
            <a:r>
              <a:rPr sz="1600" spc="-40" dirty="0">
                <a:latin typeface="Lucida Sans Unicode"/>
                <a:cs typeface="Lucida Sans Unicode"/>
              </a:rPr>
              <a:t>−</a:t>
            </a:r>
            <a:r>
              <a:rPr sz="1600" spc="-89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6352" y="2458889"/>
            <a:ext cx="432008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9197" y="2273030"/>
            <a:ext cx="1029015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i="1" u="sng" spc="-8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max</a:t>
            </a:r>
            <a:r>
              <a:rPr sz="2200" u="sng" spc="1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2200" i="1" u="sng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2200" u="sng" spc="1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2200" i="1" u="sng" spc="-14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6874" y="2388169"/>
            <a:ext cx="734291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638288" algn="l"/>
              </a:tabLst>
            </a:pPr>
            <a:r>
              <a:rPr sz="16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600" u="sng" spc="-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600" u="sng" spc="-8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600" spc="-89" dirty="0">
                <a:latin typeface="Cambria"/>
                <a:cs typeface="Cambria"/>
              </a:rPr>
              <a:t>	</a:t>
            </a:r>
            <a:r>
              <a:rPr sz="1600" i="1" u="sng" spc="8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1600" y="2273030"/>
            <a:ext cx="1301068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i="1" u="sng" spc="-19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2200" i="1" u="sng" spc="-5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200" i="1" u="sng" spc="-14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u="sng" spc="1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2200" u="sng" spc="-397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200" u="sng" spc="-5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</a:t>
            </a:r>
            <a:r>
              <a:rPr sz="2200" i="1" u="sng" spc="-19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2200" i="1" u="sng" spc="-5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200" u="sng" spc="-12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0</a:t>
            </a:r>
            <a:r>
              <a:rPr sz="2200" u="sng" spc="1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3516" y="2647239"/>
            <a:ext cx="995008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10" dirty="0">
                <a:latin typeface="Lucida Sans Unicode"/>
                <a:cs typeface="Lucida Sans Unicode"/>
              </a:rPr>
              <a:t>(</a:t>
            </a:r>
            <a:r>
              <a:rPr sz="2200" i="1" spc="10" dirty="0">
                <a:latin typeface="Cambria"/>
                <a:cs typeface="Cambria"/>
              </a:rPr>
              <a:t>w</a:t>
            </a:r>
            <a:r>
              <a:rPr sz="2400" i="1" spc="14" baseline="-10416" dirty="0">
                <a:latin typeface="Cambria"/>
                <a:cs typeface="Cambria"/>
              </a:rPr>
              <a:t>i</a:t>
            </a:r>
            <a:r>
              <a:rPr sz="2400" spc="14" baseline="-10416" dirty="0">
                <a:latin typeface="Lucida Sans Unicode"/>
                <a:cs typeface="Lucida Sans Unicode"/>
              </a:rPr>
              <a:t>−</a:t>
            </a:r>
            <a:r>
              <a:rPr sz="2400" spc="14" baseline="-10416" dirty="0">
                <a:latin typeface="Cambria"/>
                <a:cs typeface="Cambria"/>
              </a:rPr>
              <a:t>1</a:t>
            </a:r>
            <a:r>
              <a:rPr sz="2200" spc="1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3556" y="2574026"/>
            <a:ext cx="2024021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623181" algn="l"/>
                <a:tab pos="1941300" algn="l"/>
              </a:tabLst>
            </a:pPr>
            <a:r>
              <a:rPr sz="1600" i="1" dirty="0">
                <a:latin typeface="Cambria"/>
                <a:cs typeface="Cambria"/>
              </a:rPr>
              <a:t>i</a:t>
            </a:r>
            <a:r>
              <a:rPr sz="1600" spc="-40" dirty="0">
                <a:latin typeface="Lucida Sans Unicode"/>
                <a:cs typeface="Lucida Sans Unicode"/>
              </a:rPr>
              <a:t>−</a:t>
            </a:r>
            <a:r>
              <a:rPr sz="1600" spc="-89" dirty="0">
                <a:latin typeface="Cambria"/>
                <a:cs typeface="Cambria"/>
              </a:rPr>
              <a:t>1	</a:t>
            </a:r>
            <a:r>
              <a:rPr sz="1600" i="1" spc="-50" dirty="0">
                <a:latin typeface="Cambria"/>
                <a:cs typeface="Cambria"/>
              </a:rPr>
              <a:t>continuation	</a:t>
            </a:r>
            <a:r>
              <a:rPr sz="1600" i="1" dirty="0">
                <a:latin typeface="Cambria"/>
                <a:cs typeface="Cambria"/>
              </a:rPr>
              <a:t>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0653" y="2458889"/>
            <a:ext cx="283640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041152" algn="l"/>
                <a:tab pos="2342908" algn="l"/>
              </a:tabLst>
            </a:pP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337" dirty="0">
                <a:latin typeface="SimSun"/>
                <a:cs typeface="SimSun"/>
              </a:rPr>
              <a:t>λ</a:t>
            </a:r>
            <a:r>
              <a:rPr sz="2200" spc="-337" dirty="0">
                <a:latin typeface="Lucida Sans Unicode"/>
                <a:cs typeface="Lucida Sans Unicode"/>
              </a:rPr>
              <a:t>(</a:t>
            </a:r>
            <a:r>
              <a:rPr sz="2200" i="1" spc="-337" dirty="0">
                <a:latin typeface="Cambria"/>
                <a:cs typeface="Cambria"/>
              </a:rPr>
              <a:t>w	</a:t>
            </a:r>
            <a:r>
              <a:rPr sz="2200" spc="119" dirty="0">
                <a:latin typeface="Lucida Sans Unicode"/>
                <a:cs typeface="Lucida Sans Unicode"/>
              </a:rPr>
              <a:t>)</a:t>
            </a:r>
            <a:r>
              <a:rPr sz="2200" i="1" spc="119" dirty="0">
                <a:latin typeface="Cambria"/>
                <a:cs typeface="Cambria"/>
              </a:rPr>
              <a:t>P	</a:t>
            </a:r>
            <a:r>
              <a:rPr sz="2200" spc="-10" dirty="0">
                <a:latin typeface="Lucida Sans Unicode"/>
                <a:cs typeface="Lucida Sans Unicode"/>
              </a:rPr>
              <a:t>(</a:t>
            </a:r>
            <a:r>
              <a:rPr sz="2200" i="1" spc="-10" dirty="0">
                <a:latin typeface="Cambria"/>
                <a:cs typeface="Cambria"/>
              </a:rPr>
              <a:t>w</a:t>
            </a:r>
            <a:r>
              <a:rPr sz="2200" i="1" spc="-89" dirty="0">
                <a:latin typeface="Cambria"/>
                <a:cs typeface="Cambria"/>
              </a:rPr>
              <a:t> 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609" y="3108321"/>
            <a:ext cx="2998879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1001" dirty="0">
                <a:latin typeface="SimSun"/>
                <a:cs typeface="SimSun"/>
              </a:rPr>
              <a:t>λ</a:t>
            </a:r>
            <a:r>
              <a:rPr sz="2200" spc="-555" dirty="0">
                <a:latin typeface="SimSun"/>
                <a:cs typeface="SimSun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no</a:t>
            </a:r>
            <a:r>
              <a:rPr sz="1900" spc="50" dirty="0">
                <a:latin typeface="Trebuchet MS"/>
                <a:cs typeface="Trebuchet MS"/>
              </a:rPr>
              <a:t>r</a:t>
            </a:r>
            <a:r>
              <a:rPr sz="1900" spc="10" dirty="0">
                <a:latin typeface="Trebuchet MS"/>
                <a:cs typeface="Trebuchet MS"/>
              </a:rPr>
              <a:t>malizing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constant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8926" y="4024500"/>
            <a:ext cx="995008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10" dirty="0">
                <a:latin typeface="Lucida Sans Unicode"/>
                <a:cs typeface="Lucida Sans Unicode"/>
              </a:rPr>
              <a:t>(</a:t>
            </a:r>
            <a:r>
              <a:rPr sz="2200" i="1" spc="10" dirty="0">
                <a:latin typeface="Cambria"/>
                <a:cs typeface="Cambria"/>
              </a:rPr>
              <a:t>w</a:t>
            </a:r>
            <a:r>
              <a:rPr sz="2400" i="1" spc="14" baseline="-10416" dirty="0">
                <a:latin typeface="Cambria"/>
                <a:cs typeface="Cambria"/>
              </a:rPr>
              <a:t>i</a:t>
            </a:r>
            <a:r>
              <a:rPr sz="2400" spc="14" baseline="-10416" dirty="0">
                <a:latin typeface="Lucida Sans Unicode"/>
                <a:cs typeface="Lucida Sans Unicode"/>
              </a:rPr>
              <a:t>−</a:t>
            </a:r>
            <a:r>
              <a:rPr sz="2400" spc="14" baseline="-10416" dirty="0">
                <a:latin typeface="Cambria"/>
                <a:cs typeface="Cambria"/>
              </a:rPr>
              <a:t>1</a:t>
            </a:r>
            <a:r>
              <a:rPr sz="2200" spc="1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0330" y="3650317"/>
            <a:ext cx="4680317" cy="535843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1313086">
              <a:lnSpc>
                <a:spcPts val="2042"/>
              </a:lnSpc>
              <a:spcBef>
                <a:spcPts val="178"/>
              </a:spcBef>
              <a:tabLst>
                <a:tab pos="1661815" algn="l"/>
                <a:tab pos="2156583" algn="l"/>
              </a:tabLst>
            </a:pP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200" i="1" u="sng" spc="-6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	</a:t>
            </a:r>
            <a:endParaRPr sz="2200">
              <a:latin typeface="Cambria"/>
              <a:cs typeface="Cambria"/>
            </a:endParaRPr>
          </a:p>
          <a:p>
            <a:pPr marL="75537">
              <a:lnSpc>
                <a:spcPts val="2042"/>
              </a:lnSpc>
              <a:tabLst>
                <a:tab pos="2186798" algn="l"/>
              </a:tabLst>
            </a:pPr>
            <a:r>
              <a:rPr sz="2200" spc="-1001" dirty="0">
                <a:latin typeface="SimSun"/>
                <a:cs typeface="SimSun"/>
              </a:rPr>
              <a:t>λ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Cambria"/>
                <a:cs typeface="Cambria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spc="-218" dirty="0">
                <a:latin typeface="Lucida Sans Unicode"/>
                <a:cs typeface="Lucida Sans Unicode"/>
              </a:rPr>
              <a:t>|</a:t>
            </a:r>
            <a:r>
              <a:rPr sz="2200" spc="367" dirty="0">
                <a:latin typeface="Lucida Sans Unicode"/>
                <a:cs typeface="Lucida Sans Unicode"/>
              </a:rPr>
              <a:t>{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spc="-99" dirty="0">
                <a:latin typeface="Lucida Sans Unicode"/>
                <a:cs typeface="Lucida Sans Unicode"/>
              </a:rPr>
              <a:t>: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Cambria"/>
                <a:cs typeface="Cambria"/>
              </a:rPr>
              <a:t>1</a:t>
            </a:r>
            <a:r>
              <a:rPr sz="2200" i="1" spc="-198" dirty="0">
                <a:latin typeface="Verdana"/>
                <a:cs typeface="Verdana"/>
              </a:rPr>
              <a:t>,</a:t>
            </a:r>
            <a:r>
              <a:rPr sz="2200" i="1" spc="-535" dirty="0">
                <a:latin typeface="Verdana"/>
                <a:cs typeface="Verdana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109" dirty="0">
                <a:latin typeface="Verdana"/>
                <a:cs typeface="Verdana"/>
              </a:rPr>
              <a:t>&gt;</a:t>
            </a:r>
            <a:r>
              <a:rPr sz="2200" i="1" spc="-287" dirty="0">
                <a:latin typeface="Verdana"/>
                <a:cs typeface="Verdana"/>
              </a:rPr>
              <a:t> </a:t>
            </a:r>
            <a:r>
              <a:rPr sz="2200" spc="-129" dirty="0">
                <a:latin typeface="Cambria"/>
                <a:cs typeface="Cambria"/>
              </a:rPr>
              <a:t>0</a:t>
            </a:r>
            <a:r>
              <a:rPr sz="2200" spc="69" dirty="0">
                <a:latin typeface="Lucida Sans Unicode"/>
                <a:cs typeface="Lucida Sans Unicode"/>
              </a:rPr>
              <a:t>}|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45408731"/>
      </p:ext>
    </p:extLst>
  </p:cSld>
  <p:clrMapOvr>
    <a:masterClrMapping/>
  </p:clrMapOvr>
  <p:transition>
    <p:cut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188640"/>
            <a:ext cx="8161587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0" dirty="0"/>
              <a:t>Example</a:t>
            </a:r>
            <a:r>
              <a:rPr spc="-50" dirty="0"/>
              <a:t> </a:t>
            </a:r>
            <a:r>
              <a:rPr spc="-40" dirty="0"/>
              <a:t>Features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9609" y="1389047"/>
            <a:ext cx="3195362" cy="2134159"/>
          </a:xfrm>
          <a:prstGeom prst="rect">
            <a:avLst/>
          </a:prstGeom>
        </p:spPr>
        <p:txBody>
          <a:bodyPr vert="horz" wrap="square" lIns="0" tIns="3777" rIns="0" bIns="0" rtlCol="0">
            <a:spAutoFit/>
          </a:bodyPr>
          <a:lstStyle/>
          <a:p>
            <a:pPr marL="574082" marR="10072" indent="-550162">
              <a:lnSpc>
                <a:spcPct val="138600"/>
              </a:lnSpc>
              <a:spcBef>
                <a:spcPts val="30"/>
              </a:spcBef>
            </a:pP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Example:</a:t>
            </a:r>
            <a:r>
              <a:rPr sz="22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Named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Entities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LOCATION </a:t>
            </a:r>
            <a:r>
              <a:rPr sz="1900" spc="-40" dirty="0">
                <a:latin typeface="Trebuchet MS"/>
                <a:cs typeface="Trebuchet MS"/>
              </a:rPr>
              <a:t>(in </a:t>
            </a:r>
            <a:r>
              <a:rPr sz="1900" spc="20" dirty="0">
                <a:latin typeface="Trebuchet MS"/>
                <a:cs typeface="Trebuchet MS"/>
              </a:rPr>
              <a:t>Arcadia)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LOCATION</a:t>
            </a:r>
            <a:r>
              <a:rPr sz="1900" spc="-89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(in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Québec)</a:t>
            </a:r>
            <a:endParaRPr sz="1900">
              <a:latin typeface="Trebuchet MS"/>
              <a:cs typeface="Trebuchet MS"/>
            </a:endParaRPr>
          </a:p>
          <a:p>
            <a:pPr marL="574082" marR="168699">
              <a:lnSpc>
                <a:spcPct val="145100"/>
              </a:lnSpc>
            </a:pPr>
            <a:r>
              <a:rPr sz="1900" spc="218" dirty="0">
                <a:latin typeface="Trebuchet MS"/>
                <a:cs typeface="Trebuchet MS"/>
              </a:rPr>
              <a:t>DRUG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(taking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Zantac)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278" dirty="0">
                <a:latin typeface="Trebuchet MS"/>
                <a:cs typeface="Trebuchet MS"/>
              </a:rPr>
              <a:t>PERSON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(saw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109" dirty="0">
                <a:latin typeface="Trebuchet MS"/>
                <a:cs typeface="Trebuchet MS"/>
              </a:rPr>
              <a:t>Sue)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10001309"/>
      </p:ext>
    </p:extLst>
  </p:cSld>
  <p:clrMapOvr>
    <a:masterClrMapping/>
  </p:clrMapOvr>
  <p:transition>
    <p:cut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9494"/>
            <a:ext cx="8646870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0" dirty="0"/>
              <a:t>Example</a:t>
            </a:r>
            <a:r>
              <a:rPr spc="-50" dirty="0"/>
              <a:t> </a:t>
            </a:r>
            <a:r>
              <a:rPr spc="-40" dirty="0"/>
              <a:t>Features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24419" y="1389046"/>
            <a:ext cx="7351726" cy="4153604"/>
          </a:xfrm>
          <a:prstGeom prst="rect">
            <a:avLst/>
          </a:prstGeom>
        </p:spPr>
        <p:txBody>
          <a:bodyPr vert="horz" wrap="square" lIns="0" tIns="3777" rIns="0" bIns="0" rtlCol="0">
            <a:spAutoFit/>
          </a:bodyPr>
          <a:lstStyle/>
          <a:p>
            <a:pPr marL="599261" marR="4138172" indent="-550162">
              <a:lnSpc>
                <a:spcPct val="138600"/>
              </a:lnSpc>
              <a:spcBef>
                <a:spcPts val="30"/>
              </a:spcBef>
            </a:pP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Example:</a:t>
            </a:r>
            <a:r>
              <a:rPr sz="22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Named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Entities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LOCATION </a:t>
            </a:r>
            <a:r>
              <a:rPr sz="1900" spc="-40" dirty="0">
                <a:latin typeface="Trebuchet MS"/>
                <a:cs typeface="Trebuchet MS"/>
              </a:rPr>
              <a:t>(in </a:t>
            </a:r>
            <a:r>
              <a:rPr sz="1900" spc="20" dirty="0">
                <a:latin typeface="Trebuchet MS"/>
                <a:cs typeface="Trebuchet MS"/>
              </a:rPr>
              <a:t>Arcadia)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LOCATION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(in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Québec)</a:t>
            </a:r>
            <a:endParaRPr sz="1900">
              <a:latin typeface="Trebuchet MS"/>
              <a:cs typeface="Trebuchet MS"/>
            </a:endParaRPr>
          </a:p>
          <a:p>
            <a:pPr marL="599261" marR="4296800">
              <a:lnSpc>
                <a:spcPct val="145100"/>
              </a:lnSpc>
            </a:pPr>
            <a:r>
              <a:rPr sz="1900" spc="218" dirty="0">
                <a:latin typeface="Trebuchet MS"/>
                <a:cs typeface="Trebuchet MS"/>
              </a:rPr>
              <a:t>DRUG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(taking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Zantac)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278" dirty="0">
                <a:latin typeface="Trebuchet MS"/>
                <a:cs typeface="Trebuchet MS"/>
              </a:rPr>
              <a:t>PERSON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(saw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109" dirty="0">
                <a:latin typeface="Trebuchet MS"/>
                <a:cs typeface="Trebuchet MS"/>
              </a:rPr>
              <a:t>Sue)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99"/>
              </a:spcBef>
            </a:pPr>
            <a:endParaRPr sz="2500">
              <a:latin typeface="Trebuchet MS"/>
              <a:cs typeface="Trebuchet MS"/>
            </a:endParaRPr>
          </a:p>
          <a:p>
            <a:pPr marL="50358"/>
            <a:r>
              <a:rPr sz="2200" i="1" spc="-40" dirty="0">
                <a:solidFill>
                  <a:srgbClr val="007F00"/>
                </a:solidFill>
                <a:latin typeface="Cambria"/>
                <a:cs typeface="Cambria"/>
              </a:rPr>
              <a:t>Example</a:t>
            </a:r>
            <a:r>
              <a:rPr sz="2200" i="1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007F00"/>
                </a:solidFill>
                <a:latin typeface="Cambria"/>
                <a:cs typeface="Cambria"/>
              </a:rPr>
              <a:t>Features</a:t>
            </a:r>
            <a:endParaRPr sz="2200">
              <a:latin typeface="Cambria"/>
              <a:cs typeface="Cambria"/>
            </a:endParaRPr>
          </a:p>
          <a:p>
            <a:pPr marL="599261" marR="85609">
              <a:lnSpc>
                <a:spcPct val="125299"/>
              </a:lnSpc>
              <a:spcBef>
                <a:spcPts val="69"/>
              </a:spcBef>
            </a:pPr>
            <a:r>
              <a:rPr sz="2200" i="1" spc="30" dirty="0">
                <a:latin typeface="Cambria"/>
                <a:cs typeface="Cambria"/>
              </a:rPr>
              <a:t>f</a:t>
            </a:r>
            <a:r>
              <a:rPr sz="2400" spc="44" baseline="-10416" dirty="0">
                <a:latin typeface="Times New Roman"/>
                <a:cs typeface="Times New Roman"/>
              </a:rPr>
              <a:t>1</a:t>
            </a:r>
            <a:r>
              <a:rPr sz="2200" spc="30" dirty="0">
                <a:latin typeface="Lucida Sans Unicode"/>
                <a:cs typeface="Lucida Sans Unicode"/>
              </a:rPr>
              <a:t>(</a:t>
            </a:r>
            <a:r>
              <a:rPr sz="2200" i="1" spc="30" dirty="0">
                <a:latin typeface="Cambria"/>
                <a:cs typeface="Cambria"/>
              </a:rPr>
              <a:t>x</a:t>
            </a:r>
            <a:r>
              <a:rPr sz="2200" i="1" spc="3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40" dirty="0">
                <a:latin typeface="Cambria"/>
                <a:cs typeface="Cambria"/>
              </a:rPr>
              <a:t>y</a:t>
            </a:r>
            <a:r>
              <a:rPr sz="2200" spc="40" dirty="0">
                <a:latin typeface="Lucida Sans Unicode"/>
                <a:cs typeface="Lucida Sans Unicode"/>
              </a:rPr>
              <a:t>)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spc="-69" dirty="0">
                <a:latin typeface="Lucida Sans Unicode"/>
                <a:cs typeface="Lucida Sans Unicode"/>
              </a:rPr>
              <a:t>[</a:t>
            </a:r>
            <a:r>
              <a:rPr sz="2200" i="1" spc="-69" dirty="0">
                <a:latin typeface="Cambria"/>
                <a:cs typeface="Cambria"/>
              </a:rPr>
              <a:t>y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i="1" spc="79" dirty="0">
                <a:latin typeface="Cambria"/>
                <a:cs typeface="Cambria"/>
              </a:rPr>
              <a:t>LOCATION</a:t>
            </a:r>
            <a:r>
              <a:rPr sz="2200" i="1" spc="-50" dirty="0">
                <a:latin typeface="Cambria"/>
                <a:cs typeface="Cambria"/>
              </a:rPr>
              <a:t> </a:t>
            </a:r>
            <a:r>
              <a:rPr sz="2200" spc="-327" dirty="0">
                <a:latin typeface="Lucida Sans Unicode"/>
                <a:cs typeface="Lucida Sans Unicode"/>
              </a:rPr>
              <a:t>∧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i="1" spc="-139" dirty="0">
                <a:latin typeface="Cambria"/>
                <a:cs typeface="Cambria"/>
              </a:rPr>
              <a:t>w</a:t>
            </a:r>
            <a:r>
              <a:rPr sz="2400" spc="-206" baseline="-10416" dirty="0">
                <a:latin typeface="Lucida Sans Unicode"/>
                <a:cs typeface="Lucida Sans Unicode"/>
              </a:rPr>
              <a:t>−</a:t>
            </a:r>
            <a:r>
              <a:rPr sz="2400" spc="-206" baseline="-10416" dirty="0">
                <a:latin typeface="Times New Roman"/>
                <a:cs typeface="Times New Roman"/>
              </a:rPr>
              <a:t>1</a:t>
            </a:r>
            <a:r>
              <a:rPr sz="2400" spc="-87" baseline="-10416" dirty="0">
                <a:latin typeface="Times New Roman"/>
                <a:cs typeface="Times New Roman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spc="109" dirty="0">
                <a:latin typeface="Lucida Sans Unicode"/>
                <a:cs typeface="Lucida Sans Unicode"/>
              </a:rPr>
              <a:t>“</a:t>
            </a:r>
            <a:r>
              <a:rPr sz="2200" i="1" spc="109" dirty="0">
                <a:latin typeface="Cambria"/>
                <a:cs typeface="Cambria"/>
              </a:rPr>
              <a:t>in</a:t>
            </a:r>
            <a:r>
              <a:rPr sz="2200" spc="109" dirty="0">
                <a:latin typeface="Lucida Sans Unicode"/>
                <a:cs typeface="Lucida Sans Unicode"/>
              </a:rPr>
              <a:t>”</a:t>
            </a:r>
            <a:r>
              <a:rPr sz="2200" spc="-387" dirty="0">
                <a:latin typeface="Lucida Sans Unicode"/>
                <a:cs typeface="Lucida Sans Unicode"/>
              </a:rPr>
              <a:t> </a:t>
            </a:r>
            <a:r>
              <a:rPr sz="2200" spc="-327" dirty="0">
                <a:latin typeface="Lucida Sans Unicode"/>
                <a:cs typeface="Lucida Sans Unicode"/>
              </a:rPr>
              <a:t>∧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i="1" spc="-20" dirty="0">
                <a:latin typeface="Cambria"/>
                <a:cs typeface="Cambria"/>
              </a:rPr>
              <a:t>isCapitalized</a:t>
            </a:r>
            <a:r>
              <a:rPr sz="2200" spc="-20" dirty="0">
                <a:latin typeface="Lucida Sans Unicode"/>
                <a:cs typeface="Lucida Sans Unicode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w</a:t>
            </a:r>
            <a:r>
              <a:rPr sz="2200" spc="-20" dirty="0">
                <a:latin typeface="Lucida Sans Unicode"/>
                <a:cs typeface="Lucida Sans Unicode"/>
              </a:rPr>
              <a:t>)] </a:t>
            </a:r>
            <a:r>
              <a:rPr sz="2200" spc="-664" dirty="0">
                <a:latin typeface="Lucida Sans Unicode"/>
                <a:cs typeface="Lucida Sans Unicode"/>
              </a:rPr>
              <a:t> </a:t>
            </a:r>
            <a:r>
              <a:rPr sz="2200" i="1" spc="30" dirty="0">
                <a:latin typeface="Cambria"/>
                <a:cs typeface="Cambria"/>
              </a:rPr>
              <a:t>f</a:t>
            </a:r>
            <a:r>
              <a:rPr sz="2400" spc="44" baseline="-10416" dirty="0">
                <a:latin typeface="Times New Roman"/>
                <a:cs typeface="Times New Roman"/>
              </a:rPr>
              <a:t>2</a:t>
            </a:r>
            <a:r>
              <a:rPr sz="2200" spc="30" dirty="0">
                <a:latin typeface="Lucida Sans Unicode"/>
                <a:cs typeface="Lucida Sans Unicode"/>
              </a:rPr>
              <a:t>(</a:t>
            </a:r>
            <a:r>
              <a:rPr sz="2200" i="1" spc="30" dirty="0">
                <a:latin typeface="Cambria"/>
                <a:cs typeface="Cambria"/>
              </a:rPr>
              <a:t>x</a:t>
            </a:r>
            <a:r>
              <a:rPr sz="2200" i="1" spc="30" dirty="0">
                <a:latin typeface="Franklin Gothic Medium"/>
                <a:cs typeface="Franklin Gothic Medium"/>
              </a:rPr>
              <a:t>, </a:t>
            </a:r>
            <a:r>
              <a:rPr sz="2200" i="1" spc="40" dirty="0">
                <a:latin typeface="Cambria"/>
                <a:cs typeface="Cambria"/>
              </a:rPr>
              <a:t>y</a:t>
            </a:r>
            <a:r>
              <a:rPr sz="2200" spc="40" dirty="0">
                <a:latin typeface="Lucida Sans Unicode"/>
                <a:cs typeface="Lucida Sans Unicode"/>
              </a:rPr>
              <a:t>) </a:t>
            </a:r>
            <a:r>
              <a:rPr sz="2200" spc="-59" dirty="0">
                <a:latin typeface="Lucida Sans Unicode"/>
                <a:cs typeface="Lucida Sans Unicode"/>
              </a:rPr>
              <a:t>= </a:t>
            </a:r>
            <a:r>
              <a:rPr sz="2200" spc="-69" dirty="0">
                <a:latin typeface="Lucida Sans Unicode"/>
                <a:cs typeface="Lucida Sans Unicode"/>
              </a:rPr>
              <a:t>[</a:t>
            </a:r>
            <a:r>
              <a:rPr sz="2200" i="1" spc="-69" dirty="0">
                <a:latin typeface="Cambria"/>
                <a:cs typeface="Cambria"/>
              </a:rPr>
              <a:t>y </a:t>
            </a:r>
            <a:r>
              <a:rPr sz="2200" spc="-59" dirty="0">
                <a:latin typeface="Lucida Sans Unicode"/>
                <a:cs typeface="Lucida Sans Unicode"/>
              </a:rPr>
              <a:t>= </a:t>
            </a:r>
            <a:r>
              <a:rPr sz="2200" i="1" spc="79" dirty="0">
                <a:latin typeface="Cambria"/>
                <a:cs typeface="Cambria"/>
              </a:rPr>
              <a:t>LOCATION </a:t>
            </a:r>
            <a:r>
              <a:rPr sz="2200" spc="-327" dirty="0">
                <a:latin typeface="Lucida Sans Unicode"/>
                <a:cs typeface="Lucida Sans Unicode"/>
              </a:rPr>
              <a:t>∧ </a:t>
            </a:r>
            <a:r>
              <a:rPr sz="2200" i="1" spc="-30" dirty="0">
                <a:latin typeface="Cambria"/>
                <a:cs typeface="Cambria"/>
              </a:rPr>
              <a:t>hasAccentedLatinChar</a:t>
            </a:r>
            <a:r>
              <a:rPr sz="2200" spc="-30" dirty="0">
                <a:latin typeface="Lucida Sans Unicode"/>
                <a:cs typeface="Lucida Sans Unicode"/>
              </a:rPr>
              <a:t>(</a:t>
            </a:r>
            <a:r>
              <a:rPr sz="2200" i="1" spc="-30" dirty="0">
                <a:latin typeface="Cambria"/>
                <a:cs typeface="Cambria"/>
              </a:rPr>
              <a:t>w</a:t>
            </a:r>
            <a:r>
              <a:rPr sz="2200" spc="-30" dirty="0">
                <a:latin typeface="Lucida Sans Unicode"/>
                <a:cs typeface="Lucida Sans Unicode"/>
              </a:rPr>
              <a:t>)] </a:t>
            </a:r>
            <a:r>
              <a:rPr sz="2200" spc="-20" dirty="0">
                <a:latin typeface="Lucida Sans Unicode"/>
                <a:cs typeface="Lucida Sans Unicode"/>
              </a:rPr>
              <a:t> </a:t>
            </a:r>
            <a:r>
              <a:rPr sz="2200" i="1" spc="-40" dirty="0">
                <a:latin typeface="Cambria"/>
                <a:cs typeface="Cambria"/>
              </a:rPr>
              <a:t>f</a:t>
            </a:r>
            <a:r>
              <a:rPr sz="2400" spc="119" baseline="-10416" dirty="0">
                <a:latin typeface="Times New Roman"/>
                <a:cs typeface="Times New Roman"/>
              </a:rPr>
              <a:t>3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x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y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89" dirty="0">
                <a:latin typeface="Lucida Sans Unicode"/>
                <a:cs typeface="Lucida Sans Unicode"/>
              </a:rPr>
              <a:t>[</a:t>
            </a:r>
            <a:r>
              <a:rPr sz="2200" i="1" spc="-50" dirty="0">
                <a:latin typeface="Cambria"/>
                <a:cs typeface="Cambria"/>
              </a:rPr>
              <a:t>y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89" dirty="0">
                <a:latin typeface="Cambria"/>
                <a:cs typeface="Cambria"/>
              </a:rPr>
              <a:t>D</a:t>
            </a:r>
            <a:r>
              <a:rPr sz="2200" i="1" spc="-10" dirty="0">
                <a:latin typeface="Cambria"/>
                <a:cs typeface="Cambria"/>
              </a:rPr>
              <a:t>R</a:t>
            </a:r>
            <a:r>
              <a:rPr sz="2200" i="1" spc="226" dirty="0">
                <a:latin typeface="Cambria"/>
                <a:cs typeface="Cambria"/>
              </a:rPr>
              <a:t>UG</a:t>
            </a:r>
            <a:r>
              <a:rPr sz="2200" i="1" spc="-188" dirty="0">
                <a:latin typeface="Cambria"/>
                <a:cs typeface="Cambria"/>
              </a:rPr>
              <a:t> </a:t>
            </a:r>
            <a:r>
              <a:rPr sz="2200" spc="-327" dirty="0">
                <a:latin typeface="Lucida Sans Unicode"/>
                <a:cs typeface="Lucida Sans Unicode"/>
              </a:rPr>
              <a:t>∧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ends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spc="258" dirty="0">
                <a:latin typeface="Lucida Sans Unicode"/>
                <a:cs typeface="Lucida Sans Unicode"/>
              </a:rPr>
              <a:t>“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99" dirty="0">
                <a:latin typeface="Lucida Sans Unicode"/>
                <a:cs typeface="Lucida Sans Unicode"/>
              </a:rPr>
              <a:t>”)]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6478155"/>
      </p:ext>
    </p:extLst>
  </p:cSld>
  <p:clrMapOvr>
    <a:masterClrMapping/>
  </p:clrMapOvr>
  <p:transition>
    <p:cut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87" y="22029"/>
            <a:ext cx="8536237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69" dirty="0"/>
              <a:t>Tagging</a:t>
            </a:r>
            <a:r>
              <a:rPr spc="50" dirty="0"/>
              <a:t> </a:t>
            </a:r>
            <a:r>
              <a:rPr spc="-79" dirty="0"/>
              <a:t>with</a:t>
            </a:r>
            <a:r>
              <a:rPr spc="59" dirty="0"/>
              <a:t> </a:t>
            </a:r>
            <a:r>
              <a:rPr spc="-30" dirty="0"/>
              <a:t>Maximum</a:t>
            </a:r>
            <a:r>
              <a:rPr spc="59" dirty="0"/>
              <a:t> </a:t>
            </a:r>
            <a:r>
              <a:rPr spc="-40" dirty="0"/>
              <a:t>Entropy</a:t>
            </a:r>
            <a:r>
              <a:rPr spc="59" dirty="0"/>
              <a:t> </a:t>
            </a:r>
            <a:r>
              <a:rPr spc="4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1899000"/>
            <a:ext cx="128444" cy="1283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315210"/>
            <a:ext cx="128444" cy="12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90237" y="3561830"/>
            <a:ext cx="1911927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710048" algn="l"/>
                <a:tab pos="1783932" algn="l"/>
              </a:tabLst>
            </a:pPr>
            <a:r>
              <a:rPr sz="1600" spc="-10" dirty="0">
                <a:latin typeface="Times New Roman"/>
                <a:cs typeface="Times New Roman"/>
              </a:rPr>
              <a:t>1	</a:t>
            </a:r>
            <a:r>
              <a:rPr sz="1600" i="1" spc="-59" dirty="0">
                <a:latin typeface="Cambria"/>
                <a:cs typeface="Cambria"/>
              </a:rPr>
              <a:t>n     </a:t>
            </a:r>
            <a:r>
              <a:rPr sz="1600" i="1" spc="-129" dirty="0">
                <a:latin typeface="Cambria"/>
                <a:cs typeface="Cambria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spc="-59" dirty="0"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29" y="1645866"/>
            <a:ext cx="6937347" cy="1830897"/>
          </a:xfrm>
          <a:prstGeom prst="rect">
            <a:avLst/>
          </a:prstGeom>
        </p:spPr>
        <p:txBody>
          <a:bodyPr vert="horz" wrap="square" lIns="0" tIns="109527" rIns="0" bIns="0" rtlCol="0">
            <a:spAutoFit/>
          </a:bodyPr>
          <a:lstStyle/>
          <a:p>
            <a:pPr marL="624440">
              <a:spcBef>
                <a:spcPts val="860"/>
              </a:spcBef>
            </a:pPr>
            <a:r>
              <a:rPr sz="2200" i="1" spc="-159" dirty="0">
                <a:latin typeface="Cambria"/>
                <a:cs typeface="Cambria"/>
              </a:rPr>
              <a:t>W</a:t>
            </a:r>
            <a:r>
              <a:rPr sz="2200" i="1" spc="149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spc="-14" baseline="-10416" dirty="0">
                <a:latin typeface="Times New Roman"/>
                <a:cs typeface="Times New Roman"/>
              </a:rPr>
              <a:t>1</a:t>
            </a:r>
            <a:r>
              <a:rPr sz="2400" spc="-87" baseline="-10416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-87" baseline="-10416" dirty="0">
                <a:latin typeface="Cambria"/>
                <a:cs typeface="Cambria"/>
              </a:rPr>
              <a:t>n</a:t>
            </a:r>
            <a:r>
              <a:rPr sz="2400" i="1" baseline="-10416" dirty="0">
                <a:latin typeface="Cambria"/>
                <a:cs typeface="Cambria"/>
              </a:rPr>
              <a:t> </a:t>
            </a:r>
            <a:r>
              <a:rPr sz="2400" i="1" spc="-87" baseline="-10416" dirty="0">
                <a:latin typeface="Cambria"/>
                <a:cs typeface="Cambria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-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w</a:t>
            </a:r>
            <a:r>
              <a:rPr sz="1900" spc="50" dirty="0">
                <a:latin typeface="Trebuchet MS"/>
                <a:cs typeface="Trebuchet MS"/>
              </a:rPr>
              <a:t>ords</a:t>
            </a:r>
            <a:r>
              <a:rPr sz="1900" spc="-30" dirty="0">
                <a:latin typeface="Trebuchet MS"/>
                <a:cs typeface="Trebuchet MS"/>
              </a:rPr>
              <a:t> in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co</a:t>
            </a:r>
            <a:r>
              <a:rPr sz="1900" spc="50" dirty="0">
                <a:latin typeface="Trebuchet MS"/>
                <a:cs typeface="Trebuchet MS"/>
              </a:rPr>
              <a:t>r</a:t>
            </a:r>
            <a:r>
              <a:rPr sz="1900" spc="89" dirty="0">
                <a:latin typeface="Trebuchet MS"/>
                <a:cs typeface="Trebuchet MS"/>
              </a:rPr>
              <a:t>pus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(obse</a:t>
            </a:r>
            <a:r>
              <a:rPr sz="1900" spc="79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v</a:t>
            </a:r>
            <a:r>
              <a:rPr sz="1900" spc="10" dirty="0">
                <a:latin typeface="Trebuchet MS"/>
                <a:cs typeface="Trebuchet MS"/>
              </a:rPr>
              <a:t>ed)</a:t>
            </a:r>
            <a:endParaRPr sz="1900">
              <a:latin typeface="Trebuchet MS"/>
              <a:cs typeface="Trebuchet MS"/>
            </a:endParaRPr>
          </a:p>
          <a:p>
            <a:pPr marL="624440">
              <a:spcBef>
                <a:spcPts val="662"/>
              </a:spcBef>
            </a:pPr>
            <a:r>
              <a:rPr sz="2200" i="1" spc="-50" dirty="0">
                <a:latin typeface="Cambria"/>
                <a:cs typeface="Cambria"/>
              </a:rPr>
              <a:t>T</a:t>
            </a:r>
            <a:r>
              <a:rPr sz="2200" i="1" spc="159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t</a:t>
            </a:r>
            <a:r>
              <a:rPr sz="2400" spc="-119" baseline="-10416" dirty="0">
                <a:latin typeface="Times New Roman"/>
                <a:cs typeface="Times New Roman"/>
              </a:rPr>
              <a:t>1</a:t>
            </a:r>
            <a:r>
              <a:rPr sz="2400" spc="-87" baseline="-10416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109" dirty="0">
                <a:latin typeface="Cambria"/>
                <a:cs typeface="Cambria"/>
              </a:rPr>
              <a:t>t</a:t>
            </a:r>
            <a:r>
              <a:rPr sz="2400" i="1" spc="-163" baseline="-10416" dirty="0">
                <a:latin typeface="Cambria"/>
                <a:cs typeface="Cambria"/>
              </a:rPr>
              <a:t>n</a:t>
            </a:r>
            <a:r>
              <a:rPr sz="2400" i="1" spc="446" baseline="-10416" dirty="0">
                <a:latin typeface="Cambria"/>
                <a:cs typeface="Cambria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-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corresponding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tags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(unknown)</a:t>
            </a:r>
            <a:endParaRPr sz="1900">
              <a:latin typeface="Trebuchet MS"/>
              <a:cs typeface="Trebuchet MS"/>
            </a:endParaRPr>
          </a:p>
          <a:p>
            <a:pPr marL="75537">
              <a:spcBef>
                <a:spcPts val="1249"/>
              </a:spcBef>
            </a:pPr>
            <a:r>
              <a:rPr sz="1900" spc="20" dirty="0">
                <a:latin typeface="Trebuchet MS"/>
                <a:cs typeface="Trebuchet MS"/>
              </a:rPr>
              <a:t>Tag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sequence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candidate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Lucida Sans Unicode"/>
                <a:cs typeface="Lucida Sans Unicode"/>
              </a:rPr>
              <a:t>{</a:t>
            </a:r>
            <a:r>
              <a:rPr sz="2200" i="1" spc="-20" dirty="0">
                <a:latin typeface="Cambria"/>
                <a:cs typeface="Cambria"/>
              </a:rPr>
              <a:t>t</a:t>
            </a:r>
            <a:r>
              <a:rPr sz="2400" spc="-30" baseline="-10416" dirty="0">
                <a:latin typeface="Times New Roman"/>
                <a:cs typeface="Times New Roman"/>
              </a:rPr>
              <a:t>1</a:t>
            </a:r>
            <a:r>
              <a:rPr sz="2200" i="1" spc="-2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t</a:t>
            </a:r>
            <a:r>
              <a:rPr sz="2400" i="1" spc="-73" baseline="-10416" dirty="0">
                <a:latin typeface="Cambria"/>
                <a:cs typeface="Cambria"/>
              </a:rPr>
              <a:t>n</a:t>
            </a:r>
            <a:r>
              <a:rPr sz="2200" spc="-50" dirty="0">
                <a:latin typeface="Lucida Sans Unicode"/>
                <a:cs typeface="Lucida Sans Unicode"/>
              </a:rPr>
              <a:t>}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119" dirty="0">
                <a:latin typeface="Trebuchet MS"/>
                <a:cs typeface="Trebuchet MS"/>
              </a:rPr>
              <a:t>has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conditional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probability:</a:t>
            </a:r>
            <a:endParaRPr sz="1900">
              <a:latin typeface="Trebuchet MS"/>
              <a:cs typeface="Trebuchet MS"/>
            </a:endParaRPr>
          </a:p>
          <a:p>
            <a:pPr marR="1551028" algn="r">
              <a:spcBef>
                <a:spcPts val="1685"/>
              </a:spcBef>
            </a:pPr>
            <a:r>
              <a:rPr sz="1600" i="1" spc="-59" dirty="0"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6265" y="3165754"/>
            <a:ext cx="42319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2240" dirty="0"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9089" y="3446667"/>
            <a:ext cx="3258337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3093243" algn="l"/>
              </a:tabLst>
            </a:pP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 </a:t>
            </a:r>
            <a:r>
              <a:rPr sz="2200" i="1" spc="-79" dirty="0">
                <a:latin typeface="Cambria"/>
                <a:cs typeface="Cambria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 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169" dirty="0">
                <a:latin typeface="Cambria"/>
                <a:cs typeface="Cambria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 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 smtClean="0">
                <a:latin typeface="Lucida Sans Unicode"/>
                <a:cs typeface="Lucida Sans Unicode"/>
              </a:rPr>
              <a:t>=</a:t>
            </a:r>
            <a:r>
              <a:rPr lang="en-US" sz="2200" spc="-59" dirty="0" smtClean="0">
                <a:latin typeface="Lucida Sans Unicode"/>
                <a:cs typeface="Lucida Sans Unicode"/>
              </a:rPr>
              <a:t>  </a:t>
            </a:r>
            <a:r>
              <a:rPr lang="en-IN" sz="2200" spc="-59" dirty="0" smtClean="0">
                <a:latin typeface="Lucida Sans Unicode"/>
                <a:cs typeface="Lucida Sans Unicode"/>
                <a:sym typeface="Symbol"/>
              </a:rPr>
              <a:t>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i="1" spc="-69" dirty="0" smtClean="0">
                <a:latin typeface="Cambria"/>
                <a:cs typeface="Cambria"/>
              </a:rPr>
              <a:t>p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9826" y="3561830"/>
            <a:ext cx="352661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dirty="0">
                <a:latin typeface="Cambria"/>
                <a:cs typeface="Cambria"/>
              </a:rPr>
              <a:t>i  </a:t>
            </a:r>
            <a:r>
              <a:rPr sz="1600" i="1" spc="278" dirty="0">
                <a:latin typeface="Cambria"/>
                <a:cs typeface="Cambria"/>
              </a:rPr>
              <a:t> </a:t>
            </a:r>
            <a:r>
              <a:rPr sz="1600" i="1" dirty="0">
                <a:latin typeface="Cambria"/>
                <a:cs typeface="Cambria"/>
              </a:rPr>
              <a:t>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6555" y="3446667"/>
            <a:ext cx="654942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20" dirty="0">
                <a:latin typeface="Cambria"/>
                <a:cs typeface="Cambria"/>
              </a:rPr>
              <a:t>x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634" y="3842291"/>
            <a:ext cx="8001628" cy="1464718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1585019" algn="ctr">
              <a:spcBef>
                <a:spcPts val="188"/>
              </a:spcBef>
            </a:pPr>
            <a:r>
              <a:rPr sz="1600" i="1" spc="50" dirty="0">
                <a:latin typeface="Cambria"/>
                <a:cs typeface="Cambria"/>
              </a:rPr>
              <a:t>i</a:t>
            </a:r>
            <a:r>
              <a:rPr sz="1600" spc="50" dirty="0">
                <a:latin typeface="Tahoma"/>
                <a:cs typeface="Tahoma"/>
              </a:rPr>
              <a:t>=</a:t>
            </a:r>
            <a:r>
              <a:rPr sz="1600" spc="50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00716" marR="85609">
              <a:lnSpc>
                <a:spcPct val="136700"/>
              </a:lnSpc>
            </a:pPr>
            <a:r>
              <a:rPr sz="1900" spc="59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context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Cambria"/>
                <a:cs typeface="Cambria"/>
              </a:rPr>
              <a:t>x</a:t>
            </a:r>
            <a:r>
              <a:rPr sz="2400" i="1" spc="-14" baseline="-10416" dirty="0">
                <a:latin typeface="Cambria"/>
                <a:cs typeface="Cambria"/>
              </a:rPr>
              <a:t>i</a:t>
            </a:r>
            <a:r>
              <a:rPr sz="2400" i="1" spc="460" baseline="-10416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also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includes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previously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assigned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tags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fixed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history.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109" dirty="0">
                <a:latin typeface="Trebuchet MS"/>
                <a:cs typeface="Trebuchet MS"/>
              </a:rPr>
              <a:t>Beam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search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used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find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most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probable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sequence</a:t>
            </a:r>
            <a:endParaRPr sz="1900" dirty="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4681660"/>
            <a:ext cx="128444" cy="12832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540" y="5097872"/>
            <a:ext cx="128444" cy="12832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57472949"/>
      </p:ext>
    </p:extLst>
  </p:cSld>
  <p:clrMapOvr>
    <a:masterClrMapping/>
  </p:clrMapOvr>
  <p:transition>
    <p:cut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08" y="332656"/>
            <a:ext cx="8055383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40" dirty="0"/>
              <a:t>Beam</a:t>
            </a:r>
            <a:r>
              <a:rPr spc="-69" dirty="0"/>
              <a:t> </a:t>
            </a:r>
            <a:r>
              <a:rPr spc="-20" dirty="0"/>
              <a:t>Inference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9608" y="1945603"/>
            <a:ext cx="6960020" cy="1991983"/>
          </a:xfrm>
          <a:prstGeom prst="rect">
            <a:avLst/>
          </a:prstGeom>
        </p:spPr>
        <p:txBody>
          <a:bodyPr vert="horz" wrap="square" lIns="0" tIns="98198" rIns="0" bIns="0" rtlCol="0">
            <a:spAutoFit/>
          </a:bodyPr>
          <a:lstStyle/>
          <a:p>
            <a:pPr marL="25179">
              <a:spcBef>
                <a:spcPts val="773"/>
              </a:spcBef>
            </a:pP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Beam</a:t>
            </a:r>
            <a:r>
              <a:rPr sz="22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Inference</a:t>
            </a:r>
            <a:endParaRPr sz="2200">
              <a:latin typeface="Cambria"/>
              <a:cs typeface="Cambria"/>
            </a:endParaRPr>
          </a:p>
          <a:p>
            <a:pPr marL="574082" marR="582894">
              <a:lnSpc>
                <a:spcPts val="3271"/>
              </a:lnSpc>
              <a:spcBef>
                <a:spcPts val="139"/>
              </a:spcBef>
            </a:pPr>
            <a:r>
              <a:rPr sz="1900" spc="-10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position, </a:t>
            </a:r>
            <a:r>
              <a:rPr sz="1900" spc="30" dirty="0">
                <a:latin typeface="Trebuchet MS"/>
                <a:cs typeface="Trebuchet MS"/>
              </a:rPr>
              <a:t>keep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top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129" dirty="0">
                <a:latin typeface="Cambria"/>
                <a:cs typeface="Cambria"/>
              </a:rPr>
              <a:t>k</a:t>
            </a:r>
            <a:r>
              <a:rPr sz="2200" i="1" spc="89" dirty="0">
                <a:latin typeface="Cambria"/>
                <a:cs typeface="Cambria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complete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sequences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Extend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sequence</a:t>
            </a:r>
            <a:r>
              <a:rPr sz="1900" spc="-30" dirty="0">
                <a:latin typeface="Trebuchet MS"/>
                <a:cs typeface="Trebuchet MS"/>
              </a:rPr>
              <a:t> in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local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way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454"/>
              </a:spcBef>
            </a:pPr>
            <a:r>
              <a:rPr sz="1900" spc="59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extensions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compete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129" dirty="0">
                <a:latin typeface="Cambria"/>
                <a:cs typeface="Cambria"/>
              </a:rPr>
              <a:t>k</a:t>
            </a:r>
            <a:r>
              <a:rPr sz="2200" i="1" spc="99" dirty="0">
                <a:latin typeface="Cambria"/>
                <a:cs typeface="Cambria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slots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next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position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93915456"/>
      </p:ext>
    </p:extLst>
  </p:cSld>
  <p:clrMapOvr>
    <a:masterClrMapping/>
  </p:clrMapOvr>
  <p:transition>
    <p:cut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60648"/>
            <a:ext cx="8776879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40" dirty="0"/>
              <a:t>Beam</a:t>
            </a:r>
            <a:r>
              <a:rPr spc="-69" dirty="0"/>
              <a:t> </a:t>
            </a:r>
            <a:r>
              <a:rPr spc="-20" dirty="0"/>
              <a:t>Inference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49608" y="1945603"/>
            <a:ext cx="6960020" cy="3084590"/>
          </a:xfrm>
          <a:prstGeom prst="rect">
            <a:avLst/>
          </a:prstGeom>
        </p:spPr>
        <p:txBody>
          <a:bodyPr vert="horz" wrap="square" lIns="0" tIns="98198" rIns="0" bIns="0" rtlCol="0">
            <a:spAutoFit/>
          </a:bodyPr>
          <a:lstStyle/>
          <a:p>
            <a:pPr marL="25179">
              <a:spcBef>
                <a:spcPts val="773"/>
              </a:spcBef>
            </a:pP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Beam</a:t>
            </a:r>
            <a:r>
              <a:rPr sz="22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Inference</a:t>
            </a:r>
            <a:endParaRPr sz="2200">
              <a:latin typeface="Cambria"/>
              <a:cs typeface="Cambria"/>
            </a:endParaRPr>
          </a:p>
          <a:p>
            <a:pPr marL="574082" marR="582894">
              <a:lnSpc>
                <a:spcPts val="3271"/>
              </a:lnSpc>
              <a:spcBef>
                <a:spcPts val="139"/>
              </a:spcBef>
            </a:pPr>
            <a:r>
              <a:rPr sz="1900" spc="-10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position, </a:t>
            </a:r>
            <a:r>
              <a:rPr sz="1900" spc="30" dirty="0">
                <a:latin typeface="Trebuchet MS"/>
                <a:cs typeface="Trebuchet MS"/>
              </a:rPr>
              <a:t>keep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top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129" dirty="0">
                <a:latin typeface="Cambria"/>
                <a:cs typeface="Cambria"/>
              </a:rPr>
              <a:t>k</a:t>
            </a:r>
            <a:r>
              <a:rPr sz="2200" i="1" spc="89" dirty="0">
                <a:latin typeface="Cambria"/>
                <a:cs typeface="Cambria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complete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sequences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Extend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sequence</a:t>
            </a:r>
            <a:r>
              <a:rPr sz="1900" spc="-30" dirty="0">
                <a:latin typeface="Trebuchet MS"/>
                <a:cs typeface="Trebuchet MS"/>
              </a:rPr>
              <a:t> in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local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way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454"/>
              </a:spcBef>
            </a:pPr>
            <a:r>
              <a:rPr sz="1900" spc="59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extensions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compete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129" dirty="0">
                <a:latin typeface="Cambria"/>
                <a:cs typeface="Cambria"/>
              </a:rPr>
              <a:t>k</a:t>
            </a:r>
            <a:r>
              <a:rPr sz="2200" i="1" spc="99" dirty="0">
                <a:latin typeface="Cambria"/>
                <a:cs typeface="Cambria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slots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next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position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40"/>
              </a:spcBef>
            </a:pPr>
            <a:endParaRPr sz="2500">
              <a:latin typeface="Trebuchet MS"/>
              <a:cs typeface="Trebuchet MS"/>
            </a:endParaRPr>
          </a:p>
          <a:p>
            <a:pPr marL="25179"/>
            <a:r>
              <a:rPr sz="2200" i="1" spc="-79" dirty="0">
                <a:solidFill>
                  <a:srgbClr val="FF0000"/>
                </a:solidFill>
                <a:latin typeface="Cambria"/>
                <a:cs typeface="Cambria"/>
              </a:rPr>
              <a:t>But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109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FF0000"/>
                </a:solidFill>
                <a:latin typeface="Cambria"/>
                <a:cs typeface="Cambria"/>
              </a:rPr>
              <a:t>MaxEnt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20" dirty="0">
                <a:solidFill>
                  <a:srgbClr val="FF0000"/>
                </a:solidFill>
                <a:latin typeface="Cambria"/>
                <a:cs typeface="Cambria"/>
              </a:rPr>
              <a:t>model?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644"/>
              </a:spcBef>
            </a:pPr>
            <a:r>
              <a:rPr sz="1900" spc="-40" dirty="0">
                <a:latin typeface="Trebuchet MS"/>
                <a:cs typeface="Trebuchet MS"/>
              </a:rPr>
              <a:t>Let’s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go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40" dirty="0">
                <a:latin typeface="Trebuchet MS"/>
                <a:cs typeface="Trebuchet MS"/>
              </a:rPr>
              <a:t> the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basics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now!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44128472"/>
      </p:ext>
    </p:extLst>
  </p:cSld>
  <p:clrMapOvr>
    <a:masterClrMapping/>
  </p:clrMapOvr>
  <p:transition>
    <p:cut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56" y="188640"/>
            <a:ext cx="8055383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0" dirty="0"/>
              <a:t>Example</a:t>
            </a:r>
            <a:r>
              <a:rPr spc="-50" dirty="0"/>
              <a:t> </a:t>
            </a:r>
            <a:r>
              <a:rPr spc="-40" dirty="0"/>
              <a:t>Features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24419" y="1389046"/>
            <a:ext cx="7351726" cy="4153604"/>
          </a:xfrm>
          <a:prstGeom prst="rect">
            <a:avLst/>
          </a:prstGeom>
        </p:spPr>
        <p:txBody>
          <a:bodyPr vert="horz" wrap="square" lIns="0" tIns="3777" rIns="0" bIns="0" rtlCol="0">
            <a:spAutoFit/>
          </a:bodyPr>
          <a:lstStyle/>
          <a:p>
            <a:pPr marL="599261" marR="4138172" indent="-550162">
              <a:lnSpc>
                <a:spcPct val="138600"/>
              </a:lnSpc>
              <a:spcBef>
                <a:spcPts val="30"/>
              </a:spcBef>
            </a:pP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Example:</a:t>
            </a:r>
            <a:r>
              <a:rPr sz="22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Named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Entities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LOCATION </a:t>
            </a:r>
            <a:r>
              <a:rPr sz="1900" spc="-40" dirty="0">
                <a:latin typeface="Trebuchet MS"/>
                <a:cs typeface="Trebuchet MS"/>
              </a:rPr>
              <a:t>(in </a:t>
            </a:r>
            <a:r>
              <a:rPr sz="1900" spc="20" dirty="0">
                <a:latin typeface="Trebuchet MS"/>
                <a:cs typeface="Trebuchet MS"/>
              </a:rPr>
              <a:t>Arcadia)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LOCATION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(in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Québec)</a:t>
            </a:r>
            <a:endParaRPr sz="1900">
              <a:latin typeface="Trebuchet MS"/>
              <a:cs typeface="Trebuchet MS"/>
            </a:endParaRPr>
          </a:p>
          <a:p>
            <a:pPr marL="599261" marR="4296800">
              <a:lnSpc>
                <a:spcPct val="145100"/>
              </a:lnSpc>
            </a:pPr>
            <a:r>
              <a:rPr sz="1900" spc="218" dirty="0">
                <a:latin typeface="Trebuchet MS"/>
                <a:cs typeface="Trebuchet MS"/>
              </a:rPr>
              <a:t>DRUG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(taking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Zantac)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278" dirty="0">
                <a:latin typeface="Trebuchet MS"/>
                <a:cs typeface="Trebuchet MS"/>
              </a:rPr>
              <a:t>PERSON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(saw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109" dirty="0">
                <a:latin typeface="Trebuchet MS"/>
                <a:cs typeface="Trebuchet MS"/>
              </a:rPr>
              <a:t>Sue)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99"/>
              </a:spcBef>
            </a:pPr>
            <a:endParaRPr sz="2500">
              <a:latin typeface="Trebuchet MS"/>
              <a:cs typeface="Trebuchet MS"/>
            </a:endParaRPr>
          </a:p>
          <a:p>
            <a:pPr marL="50358"/>
            <a:r>
              <a:rPr sz="2200" i="1" spc="-40" dirty="0">
                <a:solidFill>
                  <a:srgbClr val="007F00"/>
                </a:solidFill>
                <a:latin typeface="Cambria"/>
                <a:cs typeface="Cambria"/>
              </a:rPr>
              <a:t>Example</a:t>
            </a:r>
            <a:r>
              <a:rPr sz="2200" i="1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007F00"/>
                </a:solidFill>
                <a:latin typeface="Cambria"/>
                <a:cs typeface="Cambria"/>
              </a:rPr>
              <a:t>Features</a:t>
            </a:r>
            <a:endParaRPr sz="2200">
              <a:latin typeface="Cambria"/>
              <a:cs typeface="Cambria"/>
            </a:endParaRPr>
          </a:p>
          <a:p>
            <a:pPr marL="599261" marR="85609">
              <a:lnSpc>
                <a:spcPct val="125299"/>
              </a:lnSpc>
              <a:spcBef>
                <a:spcPts val="69"/>
              </a:spcBef>
            </a:pPr>
            <a:r>
              <a:rPr sz="2200" i="1" spc="30" dirty="0">
                <a:latin typeface="Cambria"/>
                <a:cs typeface="Cambria"/>
              </a:rPr>
              <a:t>f</a:t>
            </a:r>
            <a:r>
              <a:rPr sz="2400" spc="44" baseline="-10416" dirty="0">
                <a:latin typeface="Times New Roman"/>
                <a:cs typeface="Times New Roman"/>
              </a:rPr>
              <a:t>1</a:t>
            </a:r>
            <a:r>
              <a:rPr sz="2200" spc="30" dirty="0">
                <a:latin typeface="Lucida Sans Unicode"/>
                <a:cs typeface="Lucida Sans Unicode"/>
              </a:rPr>
              <a:t>(</a:t>
            </a:r>
            <a:r>
              <a:rPr sz="2200" i="1" spc="30" dirty="0">
                <a:latin typeface="Cambria"/>
                <a:cs typeface="Cambria"/>
              </a:rPr>
              <a:t>x</a:t>
            </a:r>
            <a:r>
              <a:rPr sz="2200" i="1" spc="3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40" dirty="0">
                <a:latin typeface="Cambria"/>
                <a:cs typeface="Cambria"/>
              </a:rPr>
              <a:t>y</a:t>
            </a:r>
            <a:r>
              <a:rPr sz="2200" spc="40" dirty="0">
                <a:latin typeface="Lucida Sans Unicode"/>
                <a:cs typeface="Lucida Sans Unicode"/>
              </a:rPr>
              <a:t>)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spc="-69" dirty="0">
                <a:latin typeface="Lucida Sans Unicode"/>
                <a:cs typeface="Lucida Sans Unicode"/>
              </a:rPr>
              <a:t>[</a:t>
            </a:r>
            <a:r>
              <a:rPr sz="2200" i="1" spc="-69" dirty="0">
                <a:latin typeface="Cambria"/>
                <a:cs typeface="Cambria"/>
              </a:rPr>
              <a:t>y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i="1" spc="79" dirty="0">
                <a:latin typeface="Cambria"/>
                <a:cs typeface="Cambria"/>
              </a:rPr>
              <a:t>LOCATION</a:t>
            </a:r>
            <a:r>
              <a:rPr sz="2200" i="1" spc="-50" dirty="0">
                <a:latin typeface="Cambria"/>
                <a:cs typeface="Cambria"/>
              </a:rPr>
              <a:t> </a:t>
            </a:r>
            <a:r>
              <a:rPr sz="2200" spc="-327" dirty="0">
                <a:latin typeface="Lucida Sans Unicode"/>
                <a:cs typeface="Lucida Sans Unicode"/>
              </a:rPr>
              <a:t>∧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i="1" spc="-139" dirty="0">
                <a:latin typeface="Cambria"/>
                <a:cs typeface="Cambria"/>
              </a:rPr>
              <a:t>w</a:t>
            </a:r>
            <a:r>
              <a:rPr sz="2400" spc="-206" baseline="-10416" dirty="0">
                <a:latin typeface="Lucida Sans Unicode"/>
                <a:cs typeface="Lucida Sans Unicode"/>
              </a:rPr>
              <a:t>−</a:t>
            </a:r>
            <a:r>
              <a:rPr sz="2400" spc="-206" baseline="-10416" dirty="0">
                <a:latin typeface="Times New Roman"/>
                <a:cs typeface="Times New Roman"/>
              </a:rPr>
              <a:t>1</a:t>
            </a:r>
            <a:r>
              <a:rPr sz="2400" spc="-87" baseline="-10416" dirty="0">
                <a:latin typeface="Times New Roman"/>
                <a:cs typeface="Times New Roman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spc="109" dirty="0">
                <a:latin typeface="Lucida Sans Unicode"/>
                <a:cs typeface="Lucida Sans Unicode"/>
              </a:rPr>
              <a:t>“</a:t>
            </a:r>
            <a:r>
              <a:rPr sz="2200" i="1" spc="109" dirty="0">
                <a:latin typeface="Cambria"/>
                <a:cs typeface="Cambria"/>
              </a:rPr>
              <a:t>in</a:t>
            </a:r>
            <a:r>
              <a:rPr sz="2200" spc="109" dirty="0">
                <a:latin typeface="Lucida Sans Unicode"/>
                <a:cs typeface="Lucida Sans Unicode"/>
              </a:rPr>
              <a:t>”</a:t>
            </a:r>
            <a:r>
              <a:rPr sz="2200" spc="-387" dirty="0">
                <a:latin typeface="Lucida Sans Unicode"/>
                <a:cs typeface="Lucida Sans Unicode"/>
              </a:rPr>
              <a:t> </a:t>
            </a:r>
            <a:r>
              <a:rPr sz="2200" spc="-327" dirty="0">
                <a:latin typeface="Lucida Sans Unicode"/>
                <a:cs typeface="Lucida Sans Unicode"/>
              </a:rPr>
              <a:t>∧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i="1" spc="-20" dirty="0">
                <a:latin typeface="Cambria"/>
                <a:cs typeface="Cambria"/>
              </a:rPr>
              <a:t>isCapitalized</a:t>
            </a:r>
            <a:r>
              <a:rPr sz="2200" spc="-20" dirty="0">
                <a:latin typeface="Lucida Sans Unicode"/>
                <a:cs typeface="Lucida Sans Unicode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w</a:t>
            </a:r>
            <a:r>
              <a:rPr sz="2200" spc="-20" dirty="0">
                <a:latin typeface="Lucida Sans Unicode"/>
                <a:cs typeface="Lucida Sans Unicode"/>
              </a:rPr>
              <a:t>)] </a:t>
            </a:r>
            <a:r>
              <a:rPr sz="2200" spc="-664" dirty="0">
                <a:latin typeface="Lucida Sans Unicode"/>
                <a:cs typeface="Lucida Sans Unicode"/>
              </a:rPr>
              <a:t> </a:t>
            </a:r>
            <a:r>
              <a:rPr sz="2200" i="1" spc="30" dirty="0">
                <a:latin typeface="Cambria"/>
                <a:cs typeface="Cambria"/>
              </a:rPr>
              <a:t>f</a:t>
            </a:r>
            <a:r>
              <a:rPr sz="2400" spc="44" baseline="-10416" dirty="0">
                <a:latin typeface="Times New Roman"/>
                <a:cs typeface="Times New Roman"/>
              </a:rPr>
              <a:t>2</a:t>
            </a:r>
            <a:r>
              <a:rPr sz="2200" spc="30" dirty="0">
                <a:latin typeface="Lucida Sans Unicode"/>
                <a:cs typeface="Lucida Sans Unicode"/>
              </a:rPr>
              <a:t>(</a:t>
            </a:r>
            <a:r>
              <a:rPr sz="2200" i="1" spc="30" dirty="0">
                <a:latin typeface="Cambria"/>
                <a:cs typeface="Cambria"/>
              </a:rPr>
              <a:t>x</a:t>
            </a:r>
            <a:r>
              <a:rPr sz="2200" i="1" spc="30" dirty="0">
                <a:latin typeface="Franklin Gothic Medium"/>
                <a:cs typeface="Franklin Gothic Medium"/>
              </a:rPr>
              <a:t>, </a:t>
            </a:r>
            <a:r>
              <a:rPr sz="2200" i="1" spc="40" dirty="0">
                <a:latin typeface="Cambria"/>
                <a:cs typeface="Cambria"/>
              </a:rPr>
              <a:t>y</a:t>
            </a:r>
            <a:r>
              <a:rPr sz="2200" spc="40" dirty="0">
                <a:latin typeface="Lucida Sans Unicode"/>
                <a:cs typeface="Lucida Sans Unicode"/>
              </a:rPr>
              <a:t>) </a:t>
            </a:r>
            <a:r>
              <a:rPr sz="2200" spc="-59" dirty="0">
                <a:latin typeface="Lucida Sans Unicode"/>
                <a:cs typeface="Lucida Sans Unicode"/>
              </a:rPr>
              <a:t>= </a:t>
            </a:r>
            <a:r>
              <a:rPr sz="2200" spc="-69" dirty="0">
                <a:latin typeface="Lucida Sans Unicode"/>
                <a:cs typeface="Lucida Sans Unicode"/>
              </a:rPr>
              <a:t>[</a:t>
            </a:r>
            <a:r>
              <a:rPr sz="2200" i="1" spc="-69" dirty="0">
                <a:latin typeface="Cambria"/>
                <a:cs typeface="Cambria"/>
              </a:rPr>
              <a:t>y </a:t>
            </a:r>
            <a:r>
              <a:rPr sz="2200" spc="-59" dirty="0">
                <a:latin typeface="Lucida Sans Unicode"/>
                <a:cs typeface="Lucida Sans Unicode"/>
              </a:rPr>
              <a:t>= </a:t>
            </a:r>
            <a:r>
              <a:rPr sz="2200" i="1" spc="79" dirty="0">
                <a:latin typeface="Cambria"/>
                <a:cs typeface="Cambria"/>
              </a:rPr>
              <a:t>LOCATION </a:t>
            </a:r>
            <a:r>
              <a:rPr sz="2200" spc="-327" dirty="0">
                <a:latin typeface="Lucida Sans Unicode"/>
                <a:cs typeface="Lucida Sans Unicode"/>
              </a:rPr>
              <a:t>∧ </a:t>
            </a:r>
            <a:r>
              <a:rPr sz="2200" i="1" spc="-30" dirty="0">
                <a:latin typeface="Cambria"/>
                <a:cs typeface="Cambria"/>
              </a:rPr>
              <a:t>hasAccentedLatinChar</a:t>
            </a:r>
            <a:r>
              <a:rPr sz="2200" spc="-30" dirty="0">
                <a:latin typeface="Lucida Sans Unicode"/>
                <a:cs typeface="Lucida Sans Unicode"/>
              </a:rPr>
              <a:t>(</a:t>
            </a:r>
            <a:r>
              <a:rPr sz="2200" i="1" spc="-30" dirty="0">
                <a:latin typeface="Cambria"/>
                <a:cs typeface="Cambria"/>
              </a:rPr>
              <a:t>w</a:t>
            </a:r>
            <a:r>
              <a:rPr sz="2200" spc="-30" dirty="0">
                <a:latin typeface="Lucida Sans Unicode"/>
                <a:cs typeface="Lucida Sans Unicode"/>
              </a:rPr>
              <a:t>)] </a:t>
            </a:r>
            <a:r>
              <a:rPr sz="2200" spc="-20" dirty="0">
                <a:latin typeface="Lucida Sans Unicode"/>
                <a:cs typeface="Lucida Sans Unicode"/>
              </a:rPr>
              <a:t> </a:t>
            </a:r>
            <a:r>
              <a:rPr sz="2200" i="1" spc="-40" dirty="0">
                <a:latin typeface="Cambria"/>
                <a:cs typeface="Cambria"/>
              </a:rPr>
              <a:t>f</a:t>
            </a:r>
            <a:r>
              <a:rPr sz="2400" spc="119" baseline="-10416" dirty="0">
                <a:latin typeface="Times New Roman"/>
                <a:cs typeface="Times New Roman"/>
              </a:rPr>
              <a:t>3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x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y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89" dirty="0">
                <a:latin typeface="Lucida Sans Unicode"/>
                <a:cs typeface="Lucida Sans Unicode"/>
              </a:rPr>
              <a:t>[</a:t>
            </a:r>
            <a:r>
              <a:rPr sz="2200" i="1" spc="-50" dirty="0">
                <a:latin typeface="Cambria"/>
                <a:cs typeface="Cambria"/>
              </a:rPr>
              <a:t>y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89" dirty="0">
                <a:latin typeface="Cambria"/>
                <a:cs typeface="Cambria"/>
              </a:rPr>
              <a:t>D</a:t>
            </a:r>
            <a:r>
              <a:rPr sz="2200" i="1" spc="-10" dirty="0">
                <a:latin typeface="Cambria"/>
                <a:cs typeface="Cambria"/>
              </a:rPr>
              <a:t>R</a:t>
            </a:r>
            <a:r>
              <a:rPr sz="2200" i="1" spc="226" dirty="0">
                <a:latin typeface="Cambria"/>
                <a:cs typeface="Cambria"/>
              </a:rPr>
              <a:t>UG</a:t>
            </a:r>
            <a:r>
              <a:rPr sz="2200" i="1" spc="-188" dirty="0">
                <a:latin typeface="Cambria"/>
                <a:cs typeface="Cambria"/>
              </a:rPr>
              <a:t> </a:t>
            </a:r>
            <a:r>
              <a:rPr sz="2200" spc="-327" dirty="0">
                <a:latin typeface="Lucida Sans Unicode"/>
                <a:cs typeface="Lucida Sans Unicode"/>
              </a:rPr>
              <a:t>∧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ends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spc="258" dirty="0">
                <a:latin typeface="Lucida Sans Unicode"/>
                <a:cs typeface="Lucida Sans Unicode"/>
              </a:rPr>
              <a:t>“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99" dirty="0">
                <a:latin typeface="Lucida Sans Unicode"/>
                <a:cs typeface="Lucida Sans Unicode"/>
              </a:rPr>
              <a:t>”)]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62850891"/>
      </p:ext>
    </p:extLst>
  </p:cSld>
  <p:clrMapOvr>
    <a:masterClrMapping/>
  </p:clrMapOvr>
  <p:transition>
    <p:cut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229" y="188640"/>
            <a:ext cx="8536237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69" dirty="0"/>
              <a:t>Tagging</a:t>
            </a:r>
            <a:r>
              <a:rPr spc="50" dirty="0"/>
              <a:t> </a:t>
            </a:r>
            <a:r>
              <a:rPr spc="-79" dirty="0"/>
              <a:t>with</a:t>
            </a:r>
            <a:r>
              <a:rPr spc="59" dirty="0"/>
              <a:t> </a:t>
            </a:r>
            <a:r>
              <a:rPr spc="-30" dirty="0"/>
              <a:t>Maximum</a:t>
            </a:r>
            <a:r>
              <a:rPr spc="59" dirty="0"/>
              <a:t> </a:t>
            </a:r>
            <a:r>
              <a:rPr spc="-40" dirty="0"/>
              <a:t>Entropy</a:t>
            </a:r>
            <a:r>
              <a:rPr spc="59" dirty="0"/>
              <a:t> </a:t>
            </a:r>
            <a:r>
              <a:rPr spc="4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1899000"/>
            <a:ext cx="128444" cy="1283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315210"/>
            <a:ext cx="128444" cy="12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90237" y="3561830"/>
            <a:ext cx="1911927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710048" algn="l"/>
                <a:tab pos="1783932" algn="l"/>
              </a:tabLst>
            </a:pPr>
            <a:r>
              <a:rPr sz="1600" spc="-10" dirty="0">
                <a:latin typeface="Times New Roman"/>
                <a:cs typeface="Times New Roman"/>
              </a:rPr>
              <a:t>1	</a:t>
            </a:r>
            <a:r>
              <a:rPr sz="1600" i="1" spc="-59" dirty="0">
                <a:latin typeface="Cambria"/>
                <a:cs typeface="Cambria"/>
              </a:rPr>
              <a:t>n     </a:t>
            </a:r>
            <a:r>
              <a:rPr sz="1600" i="1" spc="-129" dirty="0">
                <a:latin typeface="Cambria"/>
                <a:cs typeface="Cambria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spc="-59" dirty="0"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29" y="1645866"/>
            <a:ext cx="6937347" cy="1830897"/>
          </a:xfrm>
          <a:prstGeom prst="rect">
            <a:avLst/>
          </a:prstGeom>
        </p:spPr>
        <p:txBody>
          <a:bodyPr vert="horz" wrap="square" lIns="0" tIns="109527" rIns="0" bIns="0" rtlCol="0">
            <a:spAutoFit/>
          </a:bodyPr>
          <a:lstStyle/>
          <a:p>
            <a:pPr marL="624440">
              <a:spcBef>
                <a:spcPts val="860"/>
              </a:spcBef>
            </a:pPr>
            <a:r>
              <a:rPr sz="2200" i="1" spc="-159" dirty="0">
                <a:latin typeface="Cambria"/>
                <a:cs typeface="Cambria"/>
              </a:rPr>
              <a:t>W</a:t>
            </a:r>
            <a:r>
              <a:rPr sz="2200" i="1" spc="149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spc="-14" baseline="-10416" dirty="0">
                <a:latin typeface="Times New Roman"/>
                <a:cs typeface="Times New Roman"/>
              </a:rPr>
              <a:t>1</a:t>
            </a:r>
            <a:r>
              <a:rPr sz="2400" spc="-87" baseline="-10416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-87" baseline="-10416" dirty="0">
                <a:latin typeface="Cambria"/>
                <a:cs typeface="Cambria"/>
              </a:rPr>
              <a:t>n</a:t>
            </a:r>
            <a:r>
              <a:rPr sz="2400" i="1" baseline="-10416" dirty="0">
                <a:latin typeface="Cambria"/>
                <a:cs typeface="Cambria"/>
              </a:rPr>
              <a:t> </a:t>
            </a:r>
            <a:r>
              <a:rPr sz="2400" i="1" spc="-87" baseline="-10416" dirty="0">
                <a:latin typeface="Cambria"/>
                <a:cs typeface="Cambria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-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w</a:t>
            </a:r>
            <a:r>
              <a:rPr sz="1900" spc="50" dirty="0">
                <a:latin typeface="Trebuchet MS"/>
                <a:cs typeface="Trebuchet MS"/>
              </a:rPr>
              <a:t>ords</a:t>
            </a:r>
            <a:r>
              <a:rPr sz="1900" spc="-30" dirty="0">
                <a:latin typeface="Trebuchet MS"/>
                <a:cs typeface="Trebuchet MS"/>
              </a:rPr>
              <a:t> in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co</a:t>
            </a:r>
            <a:r>
              <a:rPr sz="1900" spc="50" dirty="0">
                <a:latin typeface="Trebuchet MS"/>
                <a:cs typeface="Trebuchet MS"/>
              </a:rPr>
              <a:t>r</a:t>
            </a:r>
            <a:r>
              <a:rPr sz="1900" spc="89" dirty="0">
                <a:latin typeface="Trebuchet MS"/>
                <a:cs typeface="Trebuchet MS"/>
              </a:rPr>
              <a:t>pus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(obse</a:t>
            </a:r>
            <a:r>
              <a:rPr sz="1900" spc="79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v</a:t>
            </a:r>
            <a:r>
              <a:rPr sz="1900" spc="10" dirty="0">
                <a:latin typeface="Trebuchet MS"/>
                <a:cs typeface="Trebuchet MS"/>
              </a:rPr>
              <a:t>ed)</a:t>
            </a:r>
            <a:endParaRPr sz="1900">
              <a:latin typeface="Trebuchet MS"/>
              <a:cs typeface="Trebuchet MS"/>
            </a:endParaRPr>
          </a:p>
          <a:p>
            <a:pPr marL="624440">
              <a:spcBef>
                <a:spcPts val="662"/>
              </a:spcBef>
            </a:pPr>
            <a:r>
              <a:rPr sz="2200" i="1" spc="-50" dirty="0">
                <a:latin typeface="Cambria"/>
                <a:cs typeface="Cambria"/>
              </a:rPr>
              <a:t>T</a:t>
            </a:r>
            <a:r>
              <a:rPr sz="2200" i="1" spc="159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t</a:t>
            </a:r>
            <a:r>
              <a:rPr sz="2400" spc="-119" baseline="-10416" dirty="0">
                <a:latin typeface="Times New Roman"/>
                <a:cs typeface="Times New Roman"/>
              </a:rPr>
              <a:t>1</a:t>
            </a:r>
            <a:r>
              <a:rPr sz="2400" spc="-87" baseline="-10416" dirty="0">
                <a:latin typeface="Times New Roman"/>
                <a:cs typeface="Times New Roman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109" dirty="0">
                <a:latin typeface="Cambria"/>
                <a:cs typeface="Cambria"/>
              </a:rPr>
              <a:t>t</a:t>
            </a:r>
            <a:r>
              <a:rPr sz="2400" i="1" spc="-163" baseline="-10416" dirty="0">
                <a:latin typeface="Cambria"/>
                <a:cs typeface="Cambria"/>
              </a:rPr>
              <a:t>n</a:t>
            </a:r>
            <a:r>
              <a:rPr sz="2400" i="1" spc="446" baseline="-10416" dirty="0">
                <a:latin typeface="Cambria"/>
                <a:cs typeface="Cambria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-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corresponding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tags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(unknown)</a:t>
            </a:r>
            <a:endParaRPr sz="1900">
              <a:latin typeface="Trebuchet MS"/>
              <a:cs typeface="Trebuchet MS"/>
            </a:endParaRPr>
          </a:p>
          <a:p>
            <a:pPr marL="75537">
              <a:spcBef>
                <a:spcPts val="1249"/>
              </a:spcBef>
            </a:pPr>
            <a:r>
              <a:rPr sz="1900" spc="20" dirty="0">
                <a:latin typeface="Trebuchet MS"/>
                <a:cs typeface="Trebuchet MS"/>
              </a:rPr>
              <a:t>Tag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sequence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candidate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Lucida Sans Unicode"/>
                <a:cs typeface="Lucida Sans Unicode"/>
              </a:rPr>
              <a:t>{</a:t>
            </a:r>
            <a:r>
              <a:rPr sz="2200" i="1" spc="-20" dirty="0">
                <a:latin typeface="Cambria"/>
                <a:cs typeface="Cambria"/>
              </a:rPr>
              <a:t>t</a:t>
            </a:r>
            <a:r>
              <a:rPr sz="2400" spc="-30" baseline="-10416" dirty="0">
                <a:latin typeface="Times New Roman"/>
                <a:cs typeface="Times New Roman"/>
              </a:rPr>
              <a:t>1</a:t>
            </a:r>
            <a:r>
              <a:rPr sz="2200" i="1" spc="-2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t</a:t>
            </a:r>
            <a:r>
              <a:rPr sz="2400" i="1" spc="-73" baseline="-10416" dirty="0">
                <a:latin typeface="Cambria"/>
                <a:cs typeface="Cambria"/>
              </a:rPr>
              <a:t>n</a:t>
            </a:r>
            <a:r>
              <a:rPr sz="2200" spc="-50" dirty="0">
                <a:latin typeface="Lucida Sans Unicode"/>
                <a:cs typeface="Lucida Sans Unicode"/>
              </a:rPr>
              <a:t>}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119" dirty="0">
                <a:latin typeface="Trebuchet MS"/>
                <a:cs typeface="Trebuchet MS"/>
              </a:rPr>
              <a:t>has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conditional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probability:</a:t>
            </a:r>
            <a:endParaRPr sz="1900">
              <a:latin typeface="Trebuchet MS"/>
              <a:cs typeface="Trebuchet MS"/>
            </a:endParaRPr>
          </a:p>
          <a:p>
            <a:pPr marR="1551028" algn="r">
              <a:spcBef>
                <a:spcPts val="1685"/>
              </a:spcBef>
            </a:pPr>
            <a:r>
              <a:rPr sz="1600" i="1" spc="-59" dirty="0"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6265" y="3165754"/>
            <a:ext cx="42319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2240" dirty="0"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9089" y="3446667"/>
            <a:ext cx="3258337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3093243" algn="l"/>
              </a:tabLst>
            </a:pP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 </a:t>
            </a:r>
            <a:r>
              <a:rPr sz="2200" i="1" spc="-79" dirty="0">
                <a:latin typeface="Cambria"/>
                <a:cs typeface="Cambria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 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169" dirty="0">
                <a:latin typeface="Cambria"/>
                <a:cs typeface="Cambria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 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 smtClean="0">
                <a:latin typeface="Lucida Sans Unicode"/>
                <a:cs typeface="Lucida Sans Unicode"/>
              </a:rPr>
              <a:t>=</a:t>
            </a:r>
            <a:r>
              <a:rPr lang="en-US" sz="2200" spc="-59" dirty="0" smtClean="0">
                <a:latin typeface="Lucida Sans Unicode"/>
                <a:cs typeface="Lucida Sans Unicode"/>
              </a:rPr>
              <a:t>  </a:t>
            </a:r>
            <a:r>
              <a:rPr lang="en-US" sz="2200" spc="-59" dirty="0" smtClean="0">
                <a:latin typeface="Lucida Sans Unicode"/>
                <a:cs typeface="Lucida Sans Unicode"/>
                <a:sym typeface="Symbol"/>
              </a:rPr>
              <a:t>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i="1" spc="-69" dirty="0">
                <a:latin typeface="Cambria"/>
                <a:cs typeface="Cambria"/>
              </a:rPr>
              <a:t>p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9826" y="3561830"/>
            <a:ext cx="352661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dirty="0">
                <a:latin typeface="Cambria"/>
                <a:cs typeface="Cambria"/>
              </a:rPr>
              <a:t>i  </a:t>
            </a:r>
            <a:r>
              <a:rPr sz="1600" i="1" spc="278" dirty="0">
                <a:latin typeface="Cambria"/>
                <a:cs typeface="Cambria"/>
              </a:rPr>
              <a:t> </a:t>
            </a:r>
            <a:r>
              <a:rPr sz="1600" i="1" dirty="0">
                <a:latin typeface="Cambria"/>
                <a:cs typeface="Cambria"/>
              </a:rPr>
              <a:t>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6555" y="3446667"/>
            <a:ext cx="654942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20" dirty="0">
                <a:latin typeface="Cambria"/>
                <a:cs typeface="Cambria"/>
              </a:rPr>
              <a:t>x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634" y="3842291"/>
            <a:ext cx="8001628" cy="1464718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1585019" algn="ctr">
              <a:spcBef>
                <a:spcPts val="188"/>
              </a:spcBef>
            </a:pPr>
            <a:r>
              <a:rPr sz="1600" i="1" spc="50" dirty="0">
                <a:latin typeface="Cambria"/>
                <a:cs typeface="Cambria"/>
              </a:rPr>
              <a:t>i</a:t>
            </a:r>
            <a:r>
              <a:rPr sz="1600" spc="50" dirty="0">
                <a:latin typeface="Tahoma"/>
                <a:cs typeface="Tahoma"/>
              </a:rPr>
              <a:t>=</a:t>
            </a:r>
            <a:r>
              <a:rPr sz="1600" spc="50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00716" marR="85609">
              <a:lnSpc>
                <a:spcPct val="136700"/>
              </a:lnSpc>
            </a:pPr>
            <a:r>
              <a:rPr sz="1900" spc="59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context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Cambria"/>
                <a:cs typeface="Cambria"/>
              </a:rPr>
              <a:t>x</a:t>
            </a:r>
            <a:r>
              <a:rPr sz="2400" i="1" spc="-14" baseline="-10416" dirty="0">
                <a:latin typeface="Cambria"/>
                <a:cs typeface="Cambria"/>
              </a:rPr>
              <a:t>i</a:t>
            </a:r>
            <a:r>
              <a:rPr sz="2400" i="1" spc="460" baseline="-10416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also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includes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previously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assigned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tags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fixed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history.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109" dirty="0">
                <a:latin typeface="Trebuchet MS"/>
                <a:cs typeface="Trebuchet MS"/>
              </a:rPr>
              <a:t>Beam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search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used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find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most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probable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sequence</a:t>
            </a:r>
            <a:endParaRPr sz="1900" dirty="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4681660"/>
            <a:ext cx="128444" cy="12832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540" y="5097872"/>
            <a:ext cx="128444" cy="12832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265901154"/>
      </p:ext>
    </p:extLst>
  </p:cSld>
  <p:clrMapOvr>
    <a:masterClrMapping/>
  </p:clrMapOvr>
  <p:transition>
    <p:cut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332656"/>
            <a:ext cx="8646870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40" dirty="0"/>
              <a:t>Beam</a:t>
            </a:r>
            <a:r>
              <a:rPr spc="-69" dirty="0"/>
              <a:t> </a:t>
            </a:r>
            <a:r>
              <a:rPr spc="-20" dirty="0"/>
              <a:t>Inference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49608" y="1945603"/>
            <a:ext cx="6960020" cy="3084590"/>
          </a:xfrm>
          <a:prstGeom prst="rect">
            <a:avLst/>
          </a:prstGeom>
        </p:spPr>
        <p:txBody>
          <a:bodyPr vert="horz" wrap="square" lIns="0" tIns="98198" rIns="0" bIns="0" rtlCol="0">
            <a:spAutoFit/>
          </a:bodyPr>
          <a:lstStyle/>
          <a:p>
            <a:pPr marL="25179">
              <a:spcBef>
                <a:spcPts val="773"/>
              </a:spcBef>
            </a:pP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Beam</a:t>
            </a:r>
            <a:r>
              <a:rPr sz="22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Inference</a:t>
            </a:r>
            <a:endParaRPr sz="2200">
              <a:latin typeface="Cambria"/>
              <a:cs typeface="Cambria"/>
            </a:endParaRPr>
          </a:p>
          <a:p>
            <a:pPr marL="574082" marR="582894">
              <a:lnSpc>
                <a:spcPts val="3271"/>
              </a:lnSpc>
              <a:spcBef>
                <a:spcPts val="139"/>
              </a:spcBef>
            </a:pPr>
            <a:r>
              <a:rPr sz="1900" spc="-10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position, </a:t>
            </a:r>
            <a:r>
              <a:rPr sz="1900" spc="30" dirty="0">
                <a:latin typeface="Trebuchet MS"/>
                <a:cs typeface="Trebuchet MS"/>
              </a:rPr>
              <a:t>keep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top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129" dirty="0">
                <a:latin typeface="Cambria"/>
                <a:cs typeface="Cambria"/>
              </a:rPr>
              <a:t>k</a:t>
            </a:r>
            <a:r>
              <a:rPr sz="2200" i="1" spc="89" dirty="0">
                <a:latin typeface="Cambria"/>
                <a:cs typeface="Cambria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complete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sequences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Extend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sequence</a:t>
            </a:r>
            <a:r>
              <a:rPr sz="1900" spc="-30" dirty="0">
                <a:latin typeface="Trebuchet MS"/>
                <a:cs typeface="Trebuchet MS"/>
              </a:rPr>
              <a:t> in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local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way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454"/>
              </a:spcBef>
            </a:pPr>
            <a:r>
              <a:rPr sz="1900" spc="59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extensions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compete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129" dirty="0">
                <a:latin typeface="Cambria"/>
                <a:cs typeface="Cambria"/>
              </a:rPr>
              <a:t>k</a:t>
            </a:r>
            <a:r>
              <a:rPr sz="2200" i="1" spc="99" dirty="0">
                <a:latin typeface="Cambria"/>
                <a:cs typeface="Cambria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slots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next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position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40"/>
              </a:spcBef>
            </a:pPr>
            <a:endParaRPr sz="2500">
              <a:latin typeface="Trebuchet MS"/>
              <a:cs typeface="Trebuchet MS"/>
            </a:endParaRPr>
          </a:p>
          <a:p>
            <a:pPr marL="25179"/>
            <a:r>
              <a:rPr sz="2200" i="1" spc="-79" dirty="0">
                <a:solidFill>
                  <a:srgbClr val="FF0000"/>
                </a:solidFill>
                <a:latin typeface="Cambria"/>
                <a:cs typeface="Cambria"/>
              </a:rPr>
              <a:t>But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109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FF0000"/>
                </a:solidFill>
                <a:latin typeface="Cambria"/>
                <a:cs typeface="Cambria"/>
              </a:rPr>
              <a:t>MaxEnt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20" dirty="0">
                <a:solidFill>
                  <a:srgbClr val="FF0000"/>
                </a:solidFill>
                <a:latin typeface="Cambria"/>
                <a:cs typeface="Cambria"/>
              </a:rPr>
              <a:t>model?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644"/>
              </a:spcBef>
            </a:pPr>
            <a:r>
              <a:rPr sz="1900" spc="-40" dirty="0">
                <a:latin typeface="Trebuchet MS"/>
                <a:cs typeface="Trebuchet MS"/>
              </a:rPr>
              <a:t>Let’s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go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40" dirty="0">
                <a:latin typeface="Trebuchet MS"/>
                <a:cs typeface="Trebuchet MS"/>
              </a:rPr>
              <a:t> the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basics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now!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24047918"/>
      </p:ext>
    </p:extLst>
  </p:cSld>
  <p:clrMapOvr>
    <a:masterClrMapping/>
  </p:clrMapOvr>
  <p:transition>
    <p:cut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heuristic technique is a set of criteria for determining which of multiple options will be the most effective in achieving a particular goal. 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beam Search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5125318" cy="3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4978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188640"/>
            <a:ext cx="8449758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Maximum</a:t>
            </a:r>
            <a:r>
              <a:rPr spc="10" dirty="0"/>
              <a:t> </a:t>
            </a:r>
            <a:r>
              <a:rPr spc="-40" dirty="0"/>
              <a:t>Entropy</a:t>
            </a:r>
            <a:r>
              <a:rPr spc="10" dirty="0"/>
              <a:t> </a:t>
            </a:r>
            <a:r>
              <a:rPr spc="40" dirty="0"/>
              <a:t>Model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9608" y="2415031"/>
            <a:ext cx="8102388" cy="1555319"/>
          </a:xfrm>
          <a:prstGeom prst="rect">
            <a:avLst/>
          </a:prstGeom>
        </p:spPr>
        <p:txBody>
          <a:bodyPr vert="horz" wrap="square" lIns="0" tIns="125895" rIns="0" bIns="0" rtlCol="0">
            <a:spAutoFit/>
          </a:bodyPr>
          <a:lstStyle/>
          <a:p>
            <a:pPr marL="25179">
              <a:spcBef>
                <a:spcPts val="991"/>
              </a:spcBef>
            </a:pP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Intuitive</a:t>
            </a:r>
            <a:r>
              <a:rPr sz="2200" i="1" spc="-10" dirty="0">
                <a:solidFill>
                  <a:srgbClr val="3333B2"/>
                </a:solidFill>
                <a:latin typeface="Cambria"/>
                <a:cs typeface="Cambria"/>
              </a:rPr>
              <a:t> Principle</a:t>
            </a:r>
            <a:endParaRPr sz="2200">
              <a:latin typeface="Cambria"/>
              <a:cs typeface="Cambria"/>
            </a:endParaRPr>
          </a:p>
          <a:p>
            <a:pPr marL="25179" marR="10072" algn="just">
              <a:lnSpc>
                <a:spcPct val="118900"/>
              </a:lnSpc>
              <a:spcBef>
                <a:spcPts val="367"/>
              </a:spcBef>
            </a:pPr>
            <a:r>
              <a:rPr sz="1900" spc="59" dirty="0">
                <a:latin typeface="Trebuchet MS"/>
                <a:cs typeface="Trebuchet MS"/>
              </a:rPr>
              <a:t>Model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all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known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9" dirty="0">
                <a:latin typeface="Trebuchet MS"/>
                <a:cs typeface="Trebuchet MS"/>
              </a:rPr>
              <a:t>assume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nothing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about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which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unknown.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i="1" spc="40" dirty="0">
                <a:latin typeface="Trebuchet MS"/>
                <a:cs typeface="Trebuchet MS"/>
              </a:rPr>
              <a:t>Given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89" dirty="0">
                <a:latin typeface="Trebuchet MS"/>
                <a:cs typeface="Trebuchet MS"/>
              </a:rPr>
              <a:t>a</a:t>
            </a:r>
            <a:r>
              <a:rPr sz="1900" i="1" spc="-30" dirty="0">
                <a:latin typeface="Trebuchet MS"/>
                <a:cs typeface="Trebuchet MS"/>
              </a:rPr>
              <a:t> collection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-79" dirty="0">
                <a:latin typeface="Trebuchet MS"/>
                <a:cs typeface="Trebuchet MS"/>
              </a:rPr>
              <a:t>of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facts,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89" dirty="0">
                <a:latin typeface="Trebuchet MS"/>
                <a:cs typeface="Trebuchet MS"/>
              </a:rPr>
              <a:t>choose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89" dirty="0">
                <a:latin typeface="Trebuchet MS"/>
                <a:cs typeface="Trebuchet MS"/>
              </a:rPr>
              <a:t>a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10" dirty="0">
                <a:latin typeface="Trebuchet MS"/>
                <a:cs typeface="Trebuchet MS"/>
              </a:rPr>
              <a:t>model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dirty="0">
                <a:latin typeface="Trebuchet MS"/>
                <a:cs typeface="Trebuchet MS"/>
              </a:rPr>
              <a:t>which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is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10" dirty="0">
                <a:latin typeface="Trebuchet MS"/>
                <a:cs typeface="Trebuchet MS"/>
              </a:rPr>
              <a:t>consistent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-99" dirty="0">
                <a:latin typeface="Trebuchet MS"/>
                <a:cs typeface="Trebuchet MS"/>
              </a:rPr>
              <a:t>with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89" dirty="0">
                <a:latin typeface="Trebuchet MS"/>
                <a:cs typeface="Trebuchet MS"/>
              </a:rPr>
              <a:t>all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the </a:t>
            </a:r>
            <a:r>
              <a:rPr sz="1900" i="1" spc="-545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facts,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79" dirty="0">
                <a:latin typeface="Trebuchet MS"/>
                <a:cs typeface="Trebuchet MS"/>
              </a:rPr>
              <a:t>but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10" dirty="0">
                <a:latin typeface="Trebuchet MS"/>
                <a:cs typeface="Trebuchet MS"/>
              </a:rPr>
              <a:t>otherwise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149" dirty="0">
                <a:latin typeface="Trebuchet MS"/>
                <a:cs typeface="Trebuchet MS"/>
              </a:rPr>
              <a:t>as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uniform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149" dirty="0">
                <a:latin typeface="Trebuchet MS"/>
                <a:cs typeface="Trebuchet MS"/>
              </a:rPr>
              <a:t>as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10" dirty="0">
                <a:latin typeface="Trebuchet MS"/>
                <a:cs typeface="Trebuchet MS"/>
              </a:rPr>
              <a:t>possible.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32172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38783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54572094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0" dirty="0" err="1"/>
              <a:t>Kneser</a:t>
            </a:r>
            <a:r>
              <a:rPr lang="en-IN" spc="10" dirty="0"/>
              <a:t>-Ney</a:t>
            </a:r>
            <a:r>
              <a:rPr lang="en-IN" spc="-59" dirty="0"/>
              <a:t> </a:t>
            </a:r>
            <a:r>
              <a:rPr lang="en-IN" spc="-40" dirty="0"/>
              <a:t>Smoothing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754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first term meaning: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1988840"/>
                <a:ext cx="5184576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/>
                            </a:rPr>
                            <m:t>max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,0)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88840"/>
                <a:ext cx="5184576" cy="6790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79712" y="2708920"/>
                <a:ext cx="4464496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/>
                            </a:rPr>
                            <m:t>max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𝑓𝑟𝑒𝑞𝑢𝑒𝑛𝑐𝑦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𝑓𝑢𝑙𝑙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𝑔𝑟𝑎𝑚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,0)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𝑓𝑟𝑒𝑞𝑢𝑒𝑛𝑐𝑦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𝑡h𝑒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𝑠𝑡𝑟𝑖𝑛𝑔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𝑤𝑖𝑡h𝑜𝑢𝑡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𝑡h𝑒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𝑓𝑖𝑛𝑎𝑙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𝑤𝑜𝑟𝑑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708920"/>
                <a:ext cx="4464496" cy="668516"/>
              </a:xfrm>
              <a:prstGeom prst="rect">
                <a:avLst/>
              </a:prstGeom>
              <a:blipFill rotWithShape="1">
                <a:blip r:embed="rId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>
            <a:off x="1331640" y="1988840"/>
            <a:ext cx="504056" cy="129614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79512" y="23283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First term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35696" y="3761860"/>
                <a:ext cx="4896544" cy="66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  <a:ea typeface="Cambria Math"/>
                        </a:rPr>
                        <m:t>𝜆</m:t>
                      </m:r>
                      <m:d>
                        <m:dPr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|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: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61860"/>
                <a:ext cx="4896544" cy="66742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83668" y="4509120"/>
                <a:ext cx="4968552" cy="66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𝑑𝑖𝑠𝑐𝑜𝑢𝑛𝑡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𝑛𝑜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.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𝑠𝑡𝑟𝑖𝑛𝑔𝑠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𝑝𝑟𝑒𝑐𝑒𝑑𝑖𝑛𝑔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𝑡h𝑒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𝑓𝑖𝑛𝑎𝑙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𝑤𝑜𝑟𝑑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4509120"/>
                <a:ext cx="4968552" cy="66742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71598" y="5301208"/>
                <a:ext cx="55446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/>
                            </a:rPr>
                            <m:t>𝑑𝑖𝑓𝑓𝑒𝑟𝑒𝑛𝑡</m:t>
                          </m:r>
                          <m:r>
                            <a:rPr lang="en-IN" i="1" smtClean="0">
                              <a:latin typeface="Cambria Math"/>
                            </a:rPr>
                            <m:t> </m:t>
                          </m:r>
                          <m:r>
                            <a:rPr lang="en-IN" i="1" smtClean="0">
                              <a:latin typeface="Cambria Math"/>
                            </a:rPr>
                            <m:t>𝑓𝑖𝑛𝑎𝑙</m:t>
                          </m:r>
                          <m:r>
                            <a:rPr lang="en-IN" i="1" smtClean="0">
                              <a:latin typeface="Cambria Math"/>
                            </a:rPr>
                            <m:t> </m:t>
                          </m:r>
                          <m:r>
                            <a:rPr lang="en-IN" i="1" smtClean="0">
                              <a:latin typeface="Cambria Math"/>
                            </a:rPr>
                            <m:t>𝑤𝑜𝑟𝑑</m:t>
                          </m:r>
                          <m:r>
                            <a:rPr lang="en-IN" i="1" smtClean="0">
                              <a:latin typeface="Cambria Math"/>
                            </a:rPr>
                            <m:t> </m:t>
                          </m:r>
                          <m:r>
                            <a:rPr lang="en-IN" i="1" smtClean="0">
                              <a:latin typeface="Cambria Math"/>
                            </a:rPr>
                            <m:t>𝑡𝑦𝑝𝑒𝑠</m:t>
                          </m:r>
                          <m:r>
                            <a:rPr lang="en-IN" i="1" smtClean="0">
                              <a:latin typeface="Cambria Math"/>
                            </a:rPr>
                            <m:t> </m:t>
                          </m:r>
                          <m:r>
                            <a:rPr lang="en-IN" i="1" smtClean="0">
                              <a:latin typeface="Cambria Math"/>
                            </a:rPr>
                            <m:t>𝑠𝑢𝑐𝑐𝑒𝑑𝑖𝑛𝑔</m:t>
                          </m:r>
                          <m:r>
                            <a:rPr lang="en-IN" i="1" smtClean="0">
                              <a:latin typeface="Cambria Math"/>
                            </a:rPr>
                            <m:t> </m:t>
                          </m:r>
                          <m:r>
                            <a:rPr lang="en-IN" i="1" smtClean="0">
                              <a:latin typeface="Cambria Math"/>
                            </a:rPr>
                            <m:t>𝑡h𝑒</m:t>
                          </m:r>
                          <m:r>
                            <a:rPr lang="en-IN" i="1" smtClean="0">
                              <a:latin typeface="Cambria Math"/>
                            </a:rPr>
                            <m:t> </m:t>
                          </m:r>
                          <m:r>
                            <a:rPr lang="en-IN" i="1" smtClean="0">
                              <a:latin typeface="Cambria Math"/>
                            </a:rPr>
                            <m:t>𝑠𝑡𝑖𝑛𝑔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98" y="5301208"/>
                <a:ext cx="5544616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879" t="-3774" r="-76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>
            <a:off x="1583668" y="3761860"/>
            <a:ext cx="252028" cy="197139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422108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Lambda term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55736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29494"/>
            <a:ext cx="8609360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Maximum</a:t>
            </a:r>
            <a:r>
              <a:rPr spc="50" dirty="0"/>
              <a:t> </a:t>
            </a:r>
            <a:r>
              <a:rPr spc="-10" dirty="0"/>
              <a:t>Entropy:</a:t>
            </a:r>
            <a:r>
              <a:rPr spc="218" dirty="0"/>
              <a:t> </a:t>
            </a:r>
            <a:r>
              <a:rPr spc="1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238627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5" y="2055200"/>
            <a:ext cx="7739653" cy="732359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 marR="10072">
              <a:lnSpc>
                <a:spcPct val="118900"/>
              </a:lnSpc>
              <a:spcBef>
                <a:spcPts val="178"/>
              </a:spcBef>
            </a:pPr>
            <a:r>
              <a:rPr sz="1900" spc="119" dirty="0">
                <a:latin typeface="Trebuchet MS"/>
                <a:cs typeface="Trebuchet MS"/>
              </a:rPr>
              <a:t>Suppose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wish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model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expert</a:t>
            </a:r>
            <a:r>
              <a:rPr sz="1900" spc="-30" dirty="0">
                <a:latin typeface="Trebuchet MS"/>
                <a:cs typeface="Trebuchet MS"/>
              </a:rPr>
              <a:t> translator’s </a:t>
            </a:r>
            <a:r>
              <a:rPr sz="1900" spc="50" dirty="0">
                <a:latin typeface="Trebuchet MS"/>
                <a:cs typeface="Trebuchet MS"/>
              </a:rPr>
              <a:t>decisions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concerning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proper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French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rendering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English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‘</a:t>
            </a:r>
            <a:r>
              <a:rPr sz="1900" i="1" spc="-159" dirty="0">
                <a:latin typeface="Trebuchet MS"/>
                <a:cs typeface="Trebuchet MS"/>
              </a:rPr>
              <a:t>in</a:t>
            </a:r>
            <a:r>
              <a:rPr sz="1900" spc="-159" dirty="0">
                <a:latin typeface="Trebuchet MS"/>
                <a:cs typeface="Trebuchet MS"/>
              </a:rPr>
              <a:t>’.</a:t>
            </a:r>
            <a:endParaRPr sz="19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51104766"/>
      </p:ext>
    </p:extLst>
  </p:cSld>
  <p:clrMapOvr>
    <a:masterClrMapping/>
  </p:clrMapOvr>
  <p:transition>
    <p:cut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29494"/>
            <a:ext cx="8844257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Maximum</a:t>
            </a:r>
            <a:r>
              <a:rPr spc="50" dirty="0"/>
              <a:t> </a:t>
            </a:r>
            <a:r>
              <a:rPr spc="-10" dirty="0"/>
              <a:t>Entropy:</a:t>
            </a:r>
            <a:r>
              <a:rPr spc="218" dirty="0"/>
              <a:t> </a:t>
            </a:r>
            <a:r>
              <a:rPr spc="1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238627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5" y="2055201"/>
            <a:ext cx="7995330" cy="2699256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 marR="264380">
              <a:lnSpc>
                <a:spcPct val="118900"/>
              </a:lnSpc>
              <a:spcBef>
                <a:spcPts val="178"/>
              </a:spcBef>
            </a:pPr>
            <a:r>
              <a:rPr sz="1900" spc="119" dirty="0">
                <a:latin typeface="Trebuchet MS"/>
                <a:cs typeface="Trebuchet MS"/>
              </a:rPr>
              <a:t>Suppose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wish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model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expert</a:t>
            </a:r>
            <a:r>
              <a:rPr sz="1900" spc="-30" dirty="0">
                <a:latin typeface="Trebuchet MS"/>
                <a:cs typeface="Trebuchet MS"/>
              </a:rPr>
              <a:t> translator’s </a:t>
            </a:r>
            <a:r>
              <a:rPr sz="1900" spc="50" dirty="0">
                <a:latin typeface="Trebuchet MS"/>
                <a:cs typeface="Trebuchet MS"/>
              </a:rPr>
              <a:t>decisions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concerning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proper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French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rendering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English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‘</a:t>
            </a:r>
            <a:r>
              <a:rPr sz="1900" i="1" spc="-159" dirty="0">
                <a:latin typeface="Trebuchet MS"/>
                <a:cs typeface="Trebuchet MS"/>
              </a:rPr>
              <a:t>in</a:t>
            </a:r>
            <a:r>
              <a:rPr sz="1900" spc="-159" dirty="0">
                <a:latin typeface="Trebuchet MS"/>
                <a:cs typeface="Trebuchet MS"/>
              </a:rPr>
              <a:t>’.</a:t>
            </a:r>
            <a:endParaRPr sz="1900">
              <a:latin typeface="Trebuchet MS"/>
              <a:cs typeface="Trebuchet MS"/>
            </a:endParaRPr>
          </a:p>
          <a:p>
            <a:pPr marL="25179" marR="210245">
              <a:lnSpc>
                <a:spcPct val="102699"/>
              </a:lnSpc>
              <a:spcBef>
                <a:spcPts val="654"/>
              </a:spcBef>
            </a:pPr>
            <a:r>
              <a:rPr sz="1900" spc="119" dirty="0">
                <a:latin typeface="Trebuchet MS"/>
                <a:cs typeface="Trebuchet MS"/>
              </a:rPr>
              <a:t>Each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French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phrase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40" dirty="0">
                <a:latin typeface="Cambria"/>
                <a:cs typeface="Cambria"/>
              </a:rPr>
              <a:t>f</a:t>
            </a:r>
            <a:r>
              <a:rPr sz="2200" i="1" spc="387" dirty="0">
                <a:latin typeface="Cambria"/>
                <a:cs typeface="Cambria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assigned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estimate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dirty="0">
                <a:latin typeface="Cambria"/>
                <a:cs typeface="Cambria"/>
              </a:rPr>
              <a:t>p</a:t>
            </a:r>
            <a:r>
              <a:rPr sz="2200" dirty="0">
                <a:latin typeface="Lucida Sans Unicode"/>
                <a:cs typeface="Lucida Sans Unicode"/>
              </a:rPr>
              <a:t>(</a:t>
            </a:r>
            <a:r>
              <a:rPr sz="2200" i="1" dirty="0">
                <a:latin typeface="Cambria"/>
                <a:cs typeface="Cambria"/>
              </a:rPr>
              <a:t>f</a:t>
            </a:r>
            <a:r>
              <a:rPr sz="2200" i="1" spc="-169" dirty="0">
                <a:latin typeface="Cambria"/>
                <a:cs typeface="Cambria"/>
              </a:rPr>
              <a:t> </a:t>
            </a:r>
            <a:r>
              <a:rPr sz="2200" spc="-20" dirty="0">
                <a:latin typeface="Lucida Sans Unicode"/>
                <a:cs typeface="Lucida Sans Unicode"/>
              </a:rPr>
              <a:t>)</a:t>
            </a:r>
            <a:r>
              <a:rPr sz="1900" spc="-20" dirty="0">
                <a:latin typeface="Trebuchet MS"/>
                <a:cs typeface="Trebuchet MS"/>
              </a:rPr>
              <a:t>, </a:t>
            </a:r>
            <a:r>
              <a:rPr sz="1900" spc="-30" dirty="0">
                <a:latin typeface="Trebuchet MS"/>
                <a:cs typeface="Trebuchet MS"/>
              </a:rPr>
              <a:t>probability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expert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would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choose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40" dirty="0">
                <a:latin typeface="Cambria"/>
                <a:cs typeface="Cambria"/>
              </a:rPr>
              <a:t>f</a:t>
            </a:r>
            <a:r>
              <a:rPr sz="2200" i="1" spc="367" dirty="0">
                <a:latin typeface="Cambria"/>
                <a:cs typeface="Cambria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as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translation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‘</a:t>
            </a:r>
            <a:r>
              <a:rPr sz="1900" i="1" spc="-159" dirty="0">
                <a:latin typeface="Trebuchet MS"/>
                <a:cs typeface="Trebuchet MS"/>
              </a:rPr>
              <a:t>in</a:t>
            </a:r>
            <a:r>
              <a:rPr sz="1900" spc="-159" dirty="0">
                <a:latin typeface="Trebuchet MS"/>
                <a:cs typeface="Trebuchet MS"/>
              </a:rPr>
              <a:t>’.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960"/>
              </a:spcBef>
            </a:pPr>
            <a:r>
              <a:rPr sz="1900" spc="-10" dirty="0">
                <a:latin typeface="Trebuchet MS"/>
                <a:cs typeface="Trebuchet MS"/>
              </a:rPr>
              <a:t>Collect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large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sample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instances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expert’s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decisions</a:t>
            </a:r>
            <a:endParaRPr sz="1900">
              <a:latin typeface="Trebuchet MS"/>
              <a:cs typeface="Trebuchet MS"/>
            </a:endParaRPr>
          </a:p>
          <a:p>
            <a:pPr marL="25179" marR="10072">
              <a:lnSpc>
                <a:spcPct val="118900"/>
              </a:lnSpc>
              <a:spcBef>
                <a:spcPts val="585"/>
              </a:spcBef>
            </a:pPr>
            <a:r>
              <a:rPr sz="1900" b="1" spc="50" dirty="0">
                <a:latin typeface="Trebuchet MS"/>
                <a:cs typeface="Trebuchet MS"/>
              </a:rPr>
              <a:t>Goal</a:t>
            </a:r>
            <a:r>
              <a:rPr sz="1900" spc="50" dirty="0">
                <a:latin typeface="Trebuchet MS"/>
                <a:cs typeface="Trebuchet MS"/>
              </a:rPr>
              <a:t>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extract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set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facts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about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decision-making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process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(first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task)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89" dirty="0">
                <a:latin typeface="Trebuchet MS"/>
                <a:cs typeface="Trebuchet MS"/>
              </a:rPr>
              <a:t>will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aid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 </a:t>
            </a:r>
            <a:r>
              <a:rPr sz="1900" dirty="0">
                <a:latin typeface="Trebuchet MS"/>
                <a:cs typeface="Trebuchet MS"/>
              </a:rPr>
              <a:t>constructing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model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this </a:t>
            </a:r>
            <a:r>
              <a:rPr sz="1900" spc="69" dirty="0">
                <a:latin typeface="Trebuchet MS"/>
                <a:cs typeface="Trebuchet MS"/>
              </a:rPr>
              <a:t>process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(second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task)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995826"/>
            <a:ext cx="128444" cy="128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3753025"/>
            <a:ext cx="128444" cy="1283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4169237"/>
            <a:ext cx="128444" cy="12832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156879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3490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42849930"/>
      </p:ext>
    </p:extLst>
  </p:cSld>
  <p:clrMapOvr>
    <a:masterClrMapping/>
  </p:clrMapOvr>
  <p:transition>
    <p:cut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8" y="8175"/>
            <a:ext cx="8776879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Maximum</a:t>
            </a:r>
            <a:r>
              <a:rPr spc="59" dirty="0"/>
              <a:t> </a:t>
            </a:r>
            <a:r>
              <a:rPr spc="-40" dirty="0"/>
              <a:t>Entropy</a:t>
            </a:r>
            <a:r>
              <a:rPr spc="59" dirty="0"/>
              <a:t> </a:t>
            </a:r>
            <a:r>
              <a:rPr spc="69" dirty="0"/>
              <a:t>Model:</a:t>
            </a:r>
            <a:r>
              <a:rPr spc="226" dirty="0"/>
              <a:t> </a:t>
            </a:r>
            <a:r>
              <a:rPr spc="10" dirty="0"/>
              <a:t>Overview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797665"/>
          </a:xfrm>
          <a:prstGeom prst="rect">
            <a:avLst/>
          </a:prstGeom>
        </p:spPr>
        <p:txBody>
          <a:bodyPr vert="horz" wrap="square" lIns="0" tIns="100716" rIns="0" bIns="0" rtlCol="0">
            <a:spAutoFit/>
          </a:bodyPr>
          <a:lstStyle/>
          <a:p>
            <a:pPr marL="25179">
              <a:spcBef>
                <a:spcPts val="793"/>
              </a:spcBef>
            </a:pPr>
            <a:r>
              <a:rPr spc="-30" dirty="0"/>
              <a:t>First</a:t>
            </a:r>
            <a:r>
              <a:rPr spc="50" dirty="0"/>
              <a:t> </a:t>
            </a:r>
            <a:r>
              <a:rPr spc="10" dirty="0"/>
              <a:t>clue:</a:t>
            </a:r>
            <a:r>
              <a:rPr spc="178" dirty="0"/>
              <a:t> </a:t>
            </a:r>
            <a:r>
              <a:rPr spc="-30" dirty="0"/>
              <a:t>list</a:t>
            </a:r>
            <a:r>
              <a:rPr spc="59" dirty="0"/>
              <a:t> </a:t>
            </a:r>
            <a:r>
              <a:rPr spc="-40" dirty="0"/>
              <a:t>of</a:t>
            </a:r>
            <a:r>
              <a:rPr spc="50" dirty="0"/>
              <a:t> </a:t>
            </a:r>
            <a:r>
              <a:rPr spc="-50" dirty="0"/>
              <a:t>allowed</a:t>
            </a:r>
            <a:r>
              <a:rPr spc="50" dirty="0"/>
              <a:t> </a:t>
            </a:r>
            <a:r>
              <a:rPr spc="-59" dirty="0"/>
              <a:t>translations</a:t>
            </a:r>
          </a:p>
          <a:p>
            <a:pPr marL="574082" marR="10072">
              <a:lnSpc>
                <a:spcPct val="102699"/>
              </a:lnSpc>
              <a:spcBef>
                <a:spcPts val="515"/>
              </a:spcBef>
            </a:pPr>
            <a:r>
              <a:rPr sz="1900" spc="119" dirty="0">
                <a:solidFill>
                  <a:srgbClr val="000000"/>
                </a:solidFill>
                <a:latin typeface="Trebuchet MS"/>
                <a:cs typeface="Trebuchet MS"/>
              </a:rPr>
              <a:t>Suppose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translator</a:t>
            </a:r>
            <a:r>
              <a:rPr sz="190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000000"/>
                </a:solidFill>
                <a:latin typeface="Trebuchet MS"/>
                <a:cs typeface="Trebuchet MS"/>
              </a:rPr>
              <a:t>always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99" dirty="0">
                <a:solidFill>
                  <a:srgbClr val="000000"/>
                </a:solidFill>
                <a:latin typeface="Trebuchet MS"/>
                <a:cs typeface="Trebuchet MS"/>
              </a:rPr>
              <a:t>chooses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79" dirty="0">
                <a:solidFill>
                  <a:srgbClr val="000000"/>
                </a:solidFill>
                <a:latin typeface="Trebuchet MS"/>
                <a:cs typeface="Trebuchet MS"/>
              </a:rPr>
              <a:t>among</a:t>
            </a:r>
            <a:r>
              <a:rPr sz="190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30" dirty="0">
                <a:solidFill>
                  <a:srgbClr val="000000"/>
                </a:solidFill>
                <a:latin typeface="Lucida Sans Unicode"/>
                <a:cs typeface="Lucida Sans Unicode"/>
              </a:rPr>
              <a:t>{</a:t>
            </a:r>
            <a:r>
              <a:rPr sz="1900" spc="30" dirty="0">
                <a:solidFill>
                  <a:srgbClr val="000000"/>
                </a:solidFill>
                <a:latin typeface="Trebuchet MS"/>
                <a:cs typeface="Trebuchet MS"/>
              </a:rPr>
              <a:t>dans,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en,</a:t>
            </a:r>
            <a:r>
              <a:rPr sz="190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á,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69" dirty="0">
                <a:solidFill>
                  <a:srgbClr val="000000"/>
                </a:solidFill>
                <a:latin typeface="Trebuchet MS"/>
                <a:cs typeface="Trebuchet MS"/>
              </a:rPr>
              <a:t>au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50" dirty="0">
                <a:solidFill>
                  <a:srgbClr val="000000"/>
                </a:solidFill>
                <a:latin typeface="Trebuchet MS"/>
                <a:cs typeface="Trebuchet MS"/>
              </a:rPr>
              <a:t>cours</a:t>
            </a:r>
            <a:r>
              <a:rPr sz="190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000000"/>
                </a:solidFill>
                <a:latin typeface="Trebuchet MS"/>
                <a:cs typeface="Trebuchet MS"/>
              </a:rPr>
              <a:t>de, </a:t>
            </a:r>
            <a:r>
              <a:rPr sz="1900" spc="-5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00000"/>
                </a:solidFill>
                <a:latin typeface="Trebuchet MS"/>
                <a:cs typeface="Trebuchet MS"/>
              </a:rPr>
              <a:t>pendant</a:t>
            </a:r>
            <a:r>
              <a:rPr spc="-10" dirty="0">
                <a:solidFill>
                  <a:srgbClr val="000000"/>
                </a:solidFill>
                <a:latin typeface="Lucida Sans Unicode"/>
                <a:cs typeface="Lucida Sans Unicode"/>
              </a:rPr>
              <a:t>}</a:t>
            </a:r>
            <a:r>
              <a:rPr sz="1900" spc="-10" dirty="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 marL="574082" marR="16366">
              <a:lnSpc>
                <a:spcPct val="119600"/>
              </a:lnSpc>
              <a:spcBef>
                <a:spcPts val="149"/>
              </a:spcBef>
            </a:pPr>
            <a:r>
              <a:rPr sz="1900" dirty="0">
                <a:solidFill>
                  <a:srgbClr val="000000"/>
                </a:solidFill>
                <a:latin typeface="Trebuchet MS"/>
                <a:cs typeface="Trebuchet MS"/>
              </a:rPr>
              <a:t>First 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constraint: </a:t>
            </a:r>
            <a:r>
              <a:rPr spc="20" dirty="0">
                <a:solidFill>
                  <a:srgbClr val="000000"/>
                </a:solidFill>
              </a:rPr>
              <a:t>p</a:t>
            </a:r>
            <a:r>
              <a:rPr sz="1900" spc="20" dirty="0">
                <a:solidFill>
                  <a:srgbClr val="000000"/>
                </a:solidFill>
                <a:latin typeface="Trebuchet MS"/>
                <a:cs typeface="Trebuchet MS"/>
              </a:rPr>
              <a:t>(dans)+</a:t>
            </a:r>
            <a:r>
              <a:rPr spc="20" dirty="0">
                <a:solidFill>
                  <a:srgbClr val="000000"/>
                </a:solidFill>
              </a:rPr>
              <a:t>p</a:t>
            </a:r>
            <a:r>
              <a:rPr sz="1900" spc="20" dirty="0">
                <a:solidFill>
                  <a:srgbClr val="000000"/>
                </a:solidFill>
                <a:latin typeface="Trebuchet MS"/>
                <a:cs typeface="Trebuchet MS"/>
              </a:rPr>
              <a:t>(en)+</a:t>
            </a:r>
            <a:r>
              <a:rPr spc="20" dirty="0">
                <a:solidFill>
                  <a:srgbClr val="000000"/>
                </a:solidFill>
              </a:rPr>
              <a:t>p</a:t>
            </a:r>
            <a:r>
              <a:rPr sz="1900" spc="20" dirty="0">
                <a:solidFill>
                  <a:srgbClr val="000000"/>
                </a:solidFill>
                <a:latin typeface="Trebuchet MS"/>
                <a:cs typeface="Trebuchet MS"/>
              </a:rPr>
              <a:t>(á)+</a:t>
            </a:r>
            <a:r>
              <a:rPr spc="20" dirty="0">
                <a:solidFill>
                  <a:srgbClr val="000000"/>
                </a:solidFill>
              </a:rPr>
              <a:t>p</a:t>
            </a:r>
            <a:r>
              <a:rPr sz="1900" spc="20" dirty="0">
                <a:solidFill>
                  <a:srgbClr val="000000"/>
                </a:solidFill>
                <a:latin typeface="Trebuchet MS"/>
                <a:cs typeface="Trebuchet MS"/>
              </a:rPr>
              <a:t>(au </a:t>
            </a:r>
            <a:r>
              <a:rPr sz="1900" spc="50" dirty="0">
                <a:solidFill>
                  <a:srgbClr val="000000"/>
                </a:solidFill>
                <a:latin typeface="Trebuchet MS"/>
                <a:cs typeface="Trebuchet MS"/>
              </a:rPr>
              <a:t>cours </a:t>
            </a:r>
            <a:r>
              <a:rPr sz="1900" spc="10" dirty="0">
                <a:solidFill>
                  <a:srgbClr val="000000"/>
                </a:solidFill>
                <a:latin typeface="Trebuchet MS"/>
                <a:cs typeface="Trebuchet MS"/>
              </a:rPr>
              <a:t>de)+</a:t>
            </a:r>
            <a:r>
              <a:rPr spc="10" dirty="0">
                <a:solidFill>
                  <a:srgbClr val="000000"/>
                </a:solidFill>
              </a:rPr>
              <a:t>p</a:t>
            </a:r>
            <a:r>
              <a:rPr sz="1900" spc="10" dirty="0">
                <a:solidFill>
                  <a:srgbClr val="000000"/>
                </a:solidFill>
                <a:latin typeface="Trebuchet MS"/>
                <a:cs typeface="Trebuchet MS"/>
              </a:rPr>
              <a:t>(pendant) </a:t>
            </a:r>
            <a:r>
              <a:rPr sz="1900" spc="149" dirty="0">
                <a:solidFill>
                  <a:srgbClr val="000000"/>
                </a:solidFill>
                <a:latin typeface="Trebuchet MS"/>
                <a:cs typeface="Trebuchet MS"/>
              </a:rPr>
              <a:t>= 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1. 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000000"/>
                </a:solidFill>
                <a:latin typeface="Trebuchet MS"/>
                <a:cs typeface="Trebuchet MS"/>
              </a:rPr>
              <a:t>Infinite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000000"/>
                </a:solidFill>
                <a:latin typeface="Trebuchet MS"/>
                <a:cs typeface="Trebuchet MS"/>
              </a:rPr>
              <a:t>number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50" dirty="0">
                <a:solidFill>
                  <a:srgbClr val="000000"/>
                </a:solidFill>
                <a:latin typeface="Trebuchet MS"/>
                <a:cs typeface="Trebuchet MS"/>
              </a:rPr>
              <a:t>models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-69" dirty="0">
                <a:solidFill>
                  <a:srgbClr val="000000"/>
                </a:solidFill>
              </a:rPr>
              <a:t>p</a:t>
            </a:r>
            <a:r>
              <a:rPr spc="59" dirty="0">
                <a:solidFill>
                  <a:srgbClr val="000000"/>
                </a:solidFill>
              </a:rPr>
              <a:t> </a:t>
            </a:r>
            <a:r>
              <a:rPr sz="1900" spc="-79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000000"/>
                </a:solidFill>
                <a:latin typeface="Trebuchet MS"/>
                <a:cs typeface="Trebuchet MS"/>
              </a:rPr>
              <a:t>which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this </a:t>
            </a:r>
            <a:r>
              <a:rPr sz="1900" spc="-59" dirty="0">
                <a:solidFill>
                  <a:srgbClr val="000000"/>
                </a:solidFill>
                <a:latin typeface="Trebuchet MS"/>
                <a:cs typeface="Trebuchet MS"/>
              </a:rPr>
              <a:t>identity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000000"/>
                </a:solidFill>
                <a:latin typeface="Trebuchet MS"/>
                <a:cs typeface="Trebuchet MS"/>
              </a:rPr>
              <a:t>holds,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4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000000"/>
                </a:solidFill>
                <a:latin typeface="Trebuchet MS"/>
                <a:cs typeface="Trebuchet MS"/>
              </a:rPr>
              <a:t>most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69" dirty="0">
                <a:solidFill>
                  <a:srgbClr val="000000"/>
                </a:solidFill>
                <a:latin typeface="Trebuchet MS"/>
                <a:cs typeface="Trebuchet MS"/>
              </a:rPr>
              <a:t>intuitive </a:t>
            </a:r>
            <a:r>
              <a:rPr sz="1900" spc="-5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79" dirty="0">
                <a:solidFill>
                  <a:srgbClr val="000000"/>
                </a:solidFill>
                <a:latin typeface="Trebuchet MS"/>
                <a:cs typeface="Trebuchet MS"/>
              </a:rPr>
              <a:t>model?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724"/>
              </a:spcBef>
            </a:pP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allocate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109" dirty="0">
                <a:solidFill>
                  <a:srgbClr val="000000"/>
                </a:solidFill>
                <a:latin typeface="Trebuchet MS"/>
                <a:cs typeface="Trebuchet MS"/>
              </a:rPr>
              <a:t>total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000000"/>
                </a:solidFill>
                <a:latin typeface="Trebuchet MS"/>
                <a:cs typeface="Trebuchet MS"/>
              </a:rPr>
              <a:t>probability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900" dirty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sz="1900" spc="-10" dirty="0">
                <a:solidFill>
                  <a:srgbClr val="000000"/>
                </a:solidFill>
                <a:latin typeface="Trebuchet MS"/>
                <a:cs typeface="Trebuchet MS"/>
              </a:rPr>
              <a:t>enly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79" dirty="0">
                <a:solidFill>
                  <a:srgbClr val="000000"/>
                </a:solidFill>
                <a:latin typeface="Trebuchet MS"/>
                <a:cs typeface="Trebuchet MS"/>
              </a:rPr>
              <a:t>among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99" dirty="0">
                <a:solidFill>
                  <a:srgbClr val="000000"/>
                </a:solidFill>
                <a:latin typeface="Trebuchet MS"/>
                <a:cs typeface="Trebuchet MS"/>
              </a:rPr>
              <a:t>fi</a:t>
            </a:r>
            <a:r>
              <a:rPr sz="1900" spc="-178" dirty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sz="1900" spc="69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59" dirty="0">
                <a:solidFill>
                  <a:srgbClr val="000000"/>
                </a:solidFill>
                <a:latin typeface="Trebuchet MS"/>
                <a:cs typeface="Trebuchet MS"/>
              </a:rPr>
              <a:t>possi</a:t>
            </a:r>
            <a:r>
              <a:rPr sz="1900" spc="40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1900" spc="-59" dirty="0">
                <a:solidFill>
                  <a:srgbClr val="000000"/>
                </a:solidFill>
                <a:latin typeface="Trebuchet MS"/>
                <a:cs typeface="Trebuchet MS"/>
              </a:rPr>
              <a:t>le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ph</a:t>
            </a:r>
            <a:r>
              <a:rPr sz="1900" spc="-4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1900" spc="139" dirty="0">
                <a:solidFill>
                  <a:srgbClr val="000000"/>
                </a:solidFill>
                <a:latin typeface="Trebuchet MS"/>
                <a:cs typeface="Trebuchet MS"/>
              </a:rPr>
              <a:t>ases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30" dirty="0">
                <a:solidFill>
                  <a:srgbClr val="000000"/>
                </a:solidFill>
                <a:latin typeface="Lucida Sans Unicode"/>
                <a:cs typeface="Lucida Sans Unicode"/>
              </a:rPr>
              <a:t>→</a:t>
            </a:r>
            <a:endParaRPr sz="1900">
              <a:latin typeface="Lucida Sans Unicode"/>
              <a:cs typeface="Lucida Sans Unicode"/>
            </a:endParaRPr>
          </a:p>
          <a:p>
            <a:pPr marL="574082">
              <a:spcBef>
                <a:spcPts val="367"/>
              </a:spcBef>
            </a:pPr>
            <a:r>
              <a:rPr sz="1900" spc="30" dirty="0">
                <a:solidFill>
                  <a:srgbClr val="000000"/>
                </a:solidFill>
                <a:latin typeface="Trebuchet MS"/>
                <a:cs typeface="Trebuchet MS"/>
              </a:rPr>
              <a:t>most</a:t>
            </a:r>
            <a:r>
              <a:rPr sz="1900" spc="-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uniform</a:t>
            </a:r>
            <a:r>
              <a:rPr sz="1900" spc="-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000000"/>
                </a:solidFill>
                <a:latin typeface="Trebuchet MS"/>
                <a:cs typeface="Trebuchet MS"/>
              </a:rPr>
              <a:t>model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subject</a:t>
            </a:r>
            <a:r>
              <a:rPr sz="1900" spc="-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69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1900" spc="-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000000"/>
                </a:solidFill>
                <a:latin typeface="Trebuchet MS"/>
                <a:cs typeface="Trebuchet MS"/>
              </a:rPr>
              <a:t>our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000000"/>
                </a:solidFill>
                <a:latin typeface="Trebuchet MS"/>
                <a:cs typeface="Trebuchet MS"/>
              </a:rPr>
              <a:t>knowledge.</a:t>
            </a:r>
            <a:endParaRPr sz="1900">
              <a:latin typeface="Trebuchet MS"/>
              <a:cs typeface="Trebuchet MS"/>
            </a:endParaRPr>
          </a:p>
          <a:p>
            <a:pPr marL="574082" marR="406639">
              <a:lnSpc>
                <a:spcPct val="113999"/>
              </a:lnSpc>
              <a:spcBef>
                <a:spcPts val="357"/>
              </a:spcBef>
            </a:pPr>
            <a:r>
              <a:rPr sz="1900" spc="109" dirty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198" dirty="0">
                <a:solidFill>
                  <a:srgbClr val="000000"/>
                </a:solidFill>
                <a:latin typeface="Trebuchet MS"/>
                <a:cs typeface="Trebuchet MS"/>
              </a:rPr>
              <a:t>it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000000"/>
                </a:solidFill>
                <a:latin typeface="Trebuchet MS"/>
                <a:cs typeface="Trebuchet MS"/>
              </a:rPr>
              <a:t>most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79" dirty="0">
                <a:solidFill>
                  <a:srgbClr val="000000"/>
                </a:solidFill>
                <a:latin typeface="Trebuchet MS"/>
                <a:cs typeface="Trebuchet MS"/>
              </a:rPr>
              <a:t>uni</a:t>
            </a:r>
            <a:r>
              <a:rPr sz="1900" spc="-129" dirty="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sz="1900" spc="-4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1900" spc="1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1900" spc="50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000000"/>
                </a:solidFill>
                <a:latin typeface="Trebuchet MS"/>
                <a:cs typeface="Trebuchet MS"/>
              </a:rPr>
              <a:t>model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4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1900" dirty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sz="1900" spc="-4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900" spc="-5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1900" spc="30" dirty="0">
                <a:solidFill>
                  <a:srgbClr val="000000"/>
                </a:solidFill>
                <a:latin typeface="Trebuchet MS"/>
                <a:cs typeface="Trebuchet MS"/>
              </a:rPr>
              <a:t>all?</a:t>
            </a:r>
            <a:r>
              <a:rPr sz="1900" spc="9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30" dirty="0">
                <a:solidFill>
                  <a:srgbClr val="000000"/>
                </a:solidFill>
                <a:latin typeface="Lucida Sans Unicode"/>
                <a:cs typeface="Lucida Sans Unicode"/>
              </a:rPr>
              <a:t>→</a:t>
            </a:r>
            <a:r>
              <a:rPr spc="-159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900" spc="149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1900" spc="4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1900" spc="-159" dirty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69" dirty="0">
                <a:solidFill>
                  <a:srgbClr val="000000"/>
                </a:solidFill>
                <a:latin typeface="Trebuchet MS"/>
                <a:cs typeface="Trebuchet MS"/>
              </a:rPr>
              <a:t>that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sz="1900" dirty="0">
                <a:solidFill>
                  <a:srgbClr val="000000"/>
                </a:solidFill>
                <a:latin typeface="Trebuchet MS"/>
                <a:cs typeface="Trebuchet MS"/>
              </a:rPr>
              <a:t>ould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109" dirty="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sz="1900" spc="-109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1900" spc="-20" dirty="0">
                <a:solidFill>
                  <a:srgbClr val="000000"/>
                </a:solidFill>
                <a:latin typeface="Trebuchet MS"/>
                <a:cs typeface="Trebuchet MS"/>
              </a:rPr>
              <a:t>ant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69" dirty="0">
                <a:solidFill>
                  <a:srgbClr val="000000"/>
                </a:solidFill>
                <a:latin typeface="Trebuchet MS"/>
                <a:cs typeface="Trebuchet MS"/>
              </a:rPr>
              <a:t>an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000000"/>
                </a:solidFill>
                <a:latin typeface="Trebuchet MS"/>
                <a:cs typeface="Trebuchet MS"/>
              </a:rPr>
              <a:t>equal  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probability</a:t>
            </a:r>
            <a:r>
              <a:rPr sz="1900" spc="-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-69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000000"/>
                </a:solidFill>
                <a:latin typeface="Trebuchet MS"/>
                <a:cs typeface="Trebuchet MS"/>
              </a:rPr>
              <a:t>every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000000"/>
                </a:solidFill>
                <a:latin typeface="Trebuchet MS"/>
                <a:cs typeface="Trebuchet MS"/>
              </a:rPr>
              <a:t>possible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30" dirty="0">
                <a:solidFill>
                  <a:srgbClr val="000000"/>
                </a:solidFill>
                <a:latin typeface="Trebuchet MS"/>
                <a:cs typeface="Trebuchet MS"/>
              </a:rPr>
              <a:t>French</a:t>
            </a:r>
            <a:r>
              <a:rPr sz="190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900" spc="20" dirty="0">
                <a:solidFill>
                  <a:srgbClr val="000000"/>
                </a:solidFill>
                <a:latin typeface="Trebuchet MS"/>
                <a:cs typeface="Trebuchet MS"/>
              </a:rPr>
              <a:t>phrase.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56879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63490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39186926"/>
      </p:ext>
    </p:extLst>
  </p:cSld>
  <p:clrMapOvr>
    <a:masterClrMapping/>
  </p:clrMapOvr>
  <p:transition>
    <p:cut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25" y="119895"/>
            <a:ext cx="5360450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3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2800" i="1" spc="5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Entropy</a:t>
            </a:r>
            <a:r>
              <a:rPr sz="2800" i="1" spc="5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69" dirty="0">
                <a:solidFill>
                  <a:srgbClr val="FFFFFF"/>
                </a:solidFill>
                <a:latin typeface="Cambria"/>
                <a:cs typeface="Cambria"/>
              </a:rPr>
              <a:t>Model:</a:t>
            </a:r>
            <a:r>
              <a:rPr sz="2800" i="1" spc="226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10" dirty="0">
                <a:solidFill>
                  <a:srgbClr val="FFFFFF"/>
                </a:solidFill>
                <a:latin typeface="Cambria"/>
                <a:cs typeface="Cambria"/>
              </a:rPr>
              <a:t>Overview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609" y="1606553"/>
            <a:ext cx="8500393" cy="1236957"/>
          </a:xfrm>
          <a:prstGeom prst="rect">
            <a:avLst/>
          </a:prstGeom>
        </p:spPr>
        <p:txBody>
          <a:bodyPr vert="horz" wrap="square" lIns="0" tIns="118341" rIns="0" bIns="0" rtlCol="0">
            <a:spAutoFit/>
          </a:bodyPr>
          <a:lstStyle/>
          <a:p>
            <a:pPr marL="25179">
              <a:spcBef>
                <a:spcPts val="932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clues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99" dirty="0">
                <a:solidFill>
                  <a:srgbClr val="3333B2"/>
                </a:solidFill>
                <a:latin typeface="Cambria"/>
                <a:cs typeface="Cambria"/>
              </a:rPr>
              <a:t>from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expert’s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decision</a:t>
            </a:r>
            <a:endParaRPr sz="2200">
              <a:latin typeface="Cambria"/>
              <a:cs typeface="Cambria"/>
            </a:endParaRPr>
          </a:p>
          <a:p>
            <a:pPr marL="574082" marR="10072">
              <a:lnSpc>
                <a:spcPct val="113999"/>
              </a:lnSpc>
              <a:spcBef>
                <a:spcPts val="367"/>
              </a:spcBef>
            </a:pPr>
            <a:r>
              <a:rPr sz="1900" b="1" spc="119" dirty="0">
                <a:latin typeface="Trebuchet MS"/>
                <a:cs typeface="Trebuchet MS"/>
              </a:rPr>
              <a:t>Second</a:t>
            </a:r>
            <a:r>
              <a:rPr sz="1900" b="1" spc="-20" dirty="0">
                <a:latin typeface="Trebuchet MS"/>
                <a:cs typeface="Trebuchet MS"/>
              </a:rPr>
              <a:t> </a:t>
            </a:r>
            <a:r>
              <a:rPr sz="1900" b="1" spc="10" dirty="0">
                <a:latin typeface="Trebuchet MS"/>
                <a:cs typeface="Trebuchet MS"/>
              </a:rPr>
              <a:t>clue:</a:t>
            </a:r>
            <a:r>
              <a:rPr sz="1900" b="1" spc="109" dirty="0">
                <a:latin typeface="Trebuchet MS"/>
                <a:cs typeface="Trebuchet MS"/>
              </a:rPr>
              <a:t> </a:t>
            </a:r>
            <a:r>
              <a:rPr sz="1900" spc="119" dirty="0">
                <a:latin typeface="Trebuchet MS"/>
                <a:cs typeface="Trebuchet MS"/>
              </a:rPr>
              <a:t>Suppose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expert </a:t>
            </a:r>
            <a:r>
              <a:rPr sz="1900" spc="79" dirty="0">
                <a:latin typeface="Trebuchet MS"/>
                <a:cs typeface="Trebuchet MS"/>
              </a:rPr>
              <a:t>chose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either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‘</a:t>
            </a:r>
            <a:r>
              <a:rPr sz="1900" i="1" spc="-30" dirty="0">
                <a:latin typeface="Trebuchet MS"/>
                <a:cs typeface="Trebuchet MS"/>
              </a:rPr>
              <a:t>dans</a:t>
            </a:r>
            <a:r>
              <a:rPr sz="1900" spc="-30" dirty="0">
                <a:latin typeface="Trebuchet MS"/>
                <a:cs typeface="Trebuchet MS"/>
              </a:rPr>
              <a:t>’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9" dirty="0">
                <a:latin typeface="Trebuchet MS"/>
                <a:cs typeface="Trebuchet MS"/>
              </a:rPr>
              <a:t>‘</a:t>
            </a:r>
            <a:r>
              <a:rPr sz="1900" i="1" spc="-109" dirty="0">
                <a:latin typeface="Trebuchet MS"/>
                <a:cs typeface="Trebuchet MS"/>
              </a:rPr>
              <a:t>en</a:t>
            </a:r>
            <a:r>
              <a:rPr sz="1900" spc="-109" dirty="0">
                <a:latin typeface="Trebuchet MS"/>
                <a:cs typeface="Trebuchet MS"/>
              </a:rPr>
              <a:t>’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spc="99" dirty="0">
                <a:latin typeface="Times New Roman"/>
                <a:cs typeface="Times New Roman"/>
              </a:rPr>
              <a:t>30</a:t>
            </a:r>
            <a:r>
              <a:rPr sz="2200" spc="99" dirty="0">
                <a:latin typeface="Lucida Sans Unicode"/>
                <a:cs typeface="Lucida Sans Unicode"/>
              </a:rPr>
              <a:t>%</a:t>
            </a:r>
            <a:r>
              <a:rPr sz="2200" spc="-139" dirty="0">
                <a:latin typeface="Lucida Sans Unicode"/>
                <a:cs typeface="Lucida Sans Unicode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time.</a:t>
            </a:r>
            <a:endParaRPr sz="19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54921836"/>
      </p:ext>
    </p:extLst>
  </p:cSld>
  <p:clrMapOvr>
    <a:masterClrMapping/>
  </p:clrMapOvr>
  <p:transition>
    <p:cut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188640"/>
            <a:ext cx="8374465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Maximum</a:t>
            </a:r>
            <a:r>
              <a:rPr spc="59" dirty="0"/>
              <a:t> </a:t>
            </a:r>
            <a:r>
              <a:rPr spc="-40" dirty="0"/>
              <a:t>Entropy</a:t>
            </a:r>
            <a:r>
              <a:rPr spc="59" dirty="0"/>
              <a:t> </a:t>
            </a:r>
            <a:r>
              <a:rPr spc="69" dirty="0"/>
              <a:t>Model:</a:t>
            </a:r>
            <a:r>
              <a:rPr spc="226" dirty="0"/>
              <a:t> </a:t>
            </a:r>
            <a:r>
              <a:rPr spc="10" dirty="0"/>
              <a:t>Overview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9609" y="1606553"/>
            <a:ext cx="8500393" cy="1652212"/>
          </a:xfrm>
          <a:prstGeom prst="rect">
            <a:avLst/>
          </a:prstGeom>
        </p:spPr>
        <p:txBody>
          <a:bodyPr vert="horz" wrap="square" lIns="0" tIns="118341" rIns="0" bIns="0" rtlCol="0">
            <a:spAutoFit/>
          </a:bodyPr>
          <a:lstStyle/>
          <a:p>
            <a:pPr marL="25179">
              <a:spcBef>
                <a:spcPts val="932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clues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99" dirty="0">
                <a:solidFill>
                  <a:srgbClr val="3333B2"/>
                </a:solidFill>
                <a:latin typeface="Cambria"/>
                <a:cs typeface="Cambria"/>
              </a:rPr>
              <a:t>from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expert’s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decision</a:t>
            </a:r>
            <a:endParaRPr sz="2200">
              <a:latin typeface="Cambria"/>
              <a:cs typeface="Cambria"/>
            </a:endParaRPr>
          </a:p>
          <a:p>
            <a:pPr marL="574082" marR="10072">
              <a:lnSpc>
                <a:spcPct val="113999"/>
              </a:lnSpc>
              <a:spcBef>
                <a:spcPts val="367"/>
              </a:spcBef>
            </a:pPr>
            <a:r>
              <a:rPr sz="1900" b="1" spc="119" dirty="0">
                <a:latin typeface="Trebuchet MS"/>
                <a:cs typeface="Trebuchet MS"/>
              </a:rPr>
              <a:t>Second</a:t>
            </a:r>
            <a:r>
              <a:rPr sz="1900" b="1" spc="-20" dirty="0">
                <a:latin typeface="Trebuchet MS"/>
                <a:cs typeface="Trebuchet MS"/>
              </a:rPr>
              <a:t> </a:t>
            </a:r>
            <a:r>
              <a:rPr sz="1900" b="1" spc="10" dirty="0">
                <a:latin typeface="Trebuchet MS"/>
                <a:cs typeface="Trebuchet MS"/>
              </a:rPr>
              <a:t>clue:</a:t>
            </a:r>
            <a:r>
              <a:rPr sz="1900" b="1" spc="109" dirty="0">
                <a:latin typeface="Trebuchet MS"/>
                <a:cs typeface="Trebuchet MS"/>
              </a:rPr>
              <a:t> </a:t>
            </a:r>
            <a:r>
              <a:rPr sz="1900" spc="119" dirty="0">
                <a:latin typeface="Trebuchet MS"/>
                <a:cs typeface="Trebuchet MS"/>
              </a:rPr>
              <a:t>Suppose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expert </a:t>
            </a:r>
            <a:r>
              <a:rPr sz="1900" spc="79" dirty="0">
                <a:latin typeface="Trebuchet MS"/>
                <a:cs typeface="Trebuchet MS"/>
              </a:rPr>
              <a:t>chose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either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‘</a:t>
            </a:r>
            <a:r>
              <a:rPr sz="1900" i="1" spc="-30" dirty="0">
                <a:latin typeface="Trebuchet MS"/>
                <a:cs typeface="Trebuchet MS"/>
              </a:rPr>
              <a:t>dans</a:t>
            </a:r>
            <a:r>
              <a:rPr sz="1900" spc="-30" dirty="0">
                <a:latin typeface="Trebuchet MS"/>
                <a:cs typeface="Trebuchet MS"/>
              </a:rPr>
              <a:t>’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9" dirty="0">
                <a:latin typeface="Trebuchet MS"/>
                <a:cs typeface="Trebuchet MS"/>
              </a:rPr>
              <a:t>‘</a:t>
            </a:r>
            <a:r>
              <a:rPr sz="1900" i="1" spc="-109" dirty="0">
                <a:latin typeface="Trebuchet MS"/>
                <a:cs typeface="Trebuchet MS"/>
              </a:rPr>
              <a:t>en</a:t>
            </a:r>
            <a:r>
              <a:rPr sz="1900" spc="-109" dirty="0">
                <a:latin typeface="Trebuchet MS"/>
                <a:cs typeface="Trebuchet MS"/>
              </a:rPr>
              <a:t>’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spc="99" dirty="0">
                <a:latin typeface="Times New Roman"/>
                <a:cs typeface="Times New Roman"/>
              </a:rPr>
              <a:t>30</a:t>
            </a:r>
            <a:r>
              <a:rPr sz="2200" spc="99" dirty="0">
                <a:latin typeface="Lucida Sans Unicode"/>
                <a:cs typeface="Lucida Sans Unicode"/>
              </a:rPr>
              <a:t>%</a:t>
            </a:r>
            <a:r>
              <a:rPr sz="2200" spc="-139" dirty="0">
                <a:latin typeface="Lucida Sans Unicode"/>
                <a:cs typeface="Lucida Sans Unicode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time.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09"/>
              </a:spcBef>
            </a:pPr>
            <a:r>
              <a:rPr sz="1900" b="1" spc="10" dirty="0">
                <a:latin typeface="Trebuchet MS"/>
                <a:cs typeface="Trebuchet MS"/>
              </a:rPr>
              <a:t>Third</a:t>
            </a:r>
            <a:r>
              <a:rPr sz="1900" b="1" spc="-30" dirty="0">
                <a:latin typeface="Trebuchet MS"/>
                <a:cs typeface="Trebuchet MS"/>
              </a:rPr>
              <a:t> </a:t>
            </a:r>
            <a:r>
              <a:rPr sz="1900" b="1" spc="10" dirty="0">
                <a:latin typeface="Trebuchet MS"/>
                <a:cs typeface="Trebuchet MS"/>
              </a:rPr>
              <a:t>clue:</a:t>
            </a:r>
            <a:r>
              <a:rPr sz="1900" b="1" spc="119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In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half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cases,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expert </a:t>
            </a:r>
            <a:r>
              <a:rPr sz="1900" spc="79" dirty="0">
                <a:latin typeface="Trebuchet MS"/>
                <a:cs typeface="Trebuchet MS"/>
              </a:rPr>
              <a:t>chose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either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‘</a:t>
            </a:r>
            <a:r>
              <a:rPr sz="1900" i="1" spc="-30" dirty="0">
                <a:latin typeface="Trebuchet MS"/>
                <a:cs typeface="Trebuchet MS"/>
              </a:rPr>
              <a:t>dans</a:t>
            </a:r>
            <a:r>
              <a:rPr sz="1900" spc="-30" dirty="0">
                <a:latin typeface="Trebuchet MS"/>
                <a:cs typeface="Trebuchet MS"/>
              </a:rPr>
              <a:t>’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49" dirty="0">
                <a:latin typeface="Trebuchet MS"/>
                <a:cs typeface="Trebuchet MS"/>
              </a:rPr>
              <a:t>‘</a:t>
            </a:r>
            <a:r>
              <a:rPr sz="1900" i="1" spc="-149" dirty="0">
                <a:latin typeface="Trebuchet MS"/>
                <a:cs typeface="Trebuchet MS"/>
              </a:rPr>
              <a:t>á</a:t>
            </a:r>
            <a:r>
              <a:rPr sz="1900" spc="-149" dirty="0">
                <a:latin typeface="Trebuchet MS"/>
                <a:cs typeface="Trebuchet MS"/>
              </a:rPr>
              <a:t>’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56879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63490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18153695"/>
      </p:ext>
    </p:extLst>
  </p:cSld>
  <p:clrMapOvr>
    <a:masterClrMapping/>
  </p:clrMapOvr>
  <p:transition>
    <p:cut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116632"/>
            <a:ext cx="8609361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Maximum</a:t>
            </a:r>
            <a:r>
              <a:rPr spc="59" dirty="0"/>
              <a:t> </a:t>
            </a:r>
            <a:r>
              <a:rPr spc="-40" dirty="0"/>
              <a:t>Entropy</a:t>
            </a:r>
            <a:r>
              <a:rPr spc="59" dirty="0"/>
              <a:t> </a:t>
            </a:r>
            <a:r>
              <a:rPr spc="69" dirty="0"/>
              <a:t>Model:</a:t>
            </a:r>
            <a:r>
              <a:rPr spc="226" dirty="0"/>
              <a:t> </a:t>
            </a:r>
            <a:r>
              <a:rPr spc="10" dirty="0"/>
              <a:t>Overview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49609" y="1606553"/>
            <a:ext cx="8500393" cy="3639499"/>
          </a:xfrm>
          <a:prstGeom prst="rect">
            <a:avLst/>
          </a:prstGeom>
        </p:spPr>
        <p:txBody>
          <a:bodyPr vert="horz" wrap="square" lIns="0" tIns="118341" rIns="0" bIns="0" rtlCol="0">
            <a:spAutoFit/>
          </a:bodyPr>
          <a:lstStyle/>
          <a:p>
            <a:pPr marL="25179">
              <a:spcBef>
                <a:spcPts val="932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clues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99" dirty="0">
                <a:solidFill>
                  <a:srgbClr val="3333B2"/>
                </a:solidFill>
                <a:latin typeface="Cambria"/>
                <a:cs typeface="Cambria"/>
              </a:rPr>
              <a:t>from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expert’s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decision</a:t>
            </a:r>
            <a:endParaRPr sz="2200">
              <a:latin typeface="Cambria"/>
              <a:cs typeface="Cambria"/>
            </a:endParaRPr>
          </a:p>
          <a:p>
            <a:pPr marL="574082" marR="10072">
              <a:lnSpc>
                <a:spcPct val="113999"/>
              </a:lnSpc>
              <a:spcBef>
                <a:spcPts val="367"/>
              </a:spcBef>
            </a:pPr>
            <a:r>
              <a:rPr sz="1900" b="1" spc="119" dirty="0">
                <a:latin typeface="Trebuchet MS"/>
                <a:cs typeface="Trebuchet MS"/>
              </a:rPr>
              <a:t>Second</a:t>
            </a:r>
            <a:r>
              <a:rPr sz="1900" b="1" spc="-20" dirty="0">
                <a:latin typeface="Trebuchet MS"/>
                <a:cs typeface="Trebuchet MS"/>
              </a:rPr>
              <a:t> </a:t>
            </a:r>
            <a:r>
              <a:rPr sz="1900" b="1" spc="10" dirty="0">
                <a:latin typeface="Trebuchet MS"/>
                <a:cs typeface="Trebuchet MS"/>
              </a:rPr>
              <a:t>clue:</a:t>
            </a:r>
            <a:r>
              <a:rPr sz="1900" b="1" spc="109" dirty="0">
                <a:latin typeface="Trebuchet MS"/>
                <a:cs typeface="Trebuchet MS"/>
              </a:rPr>
              <a:t> </a:t>
            </a:r>
            <a:r>
              <a:rPr sz="1900" spc="119" dirty="0">
                <a:latin typeface="Trebuchet MS"/>
                <a:cs typeface="Trebuchet MS"/>
              </a:rPr>
              <a:t>Suppose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expert </a:t>
            </a:r>
            <a:r>
              <a:rPr sz="1900" spc="79" dirty="0">
                <a:latin typeface="Trebuchet MS"/>
                <a:cs typeface="Trebuchet MS"/>
              </a:rPr>
              <a:t>chose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either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‘</a:t>
            </a:r>
            <a:r>
              <a:rPr sz="1900" i="1" spc="-30" dirty="0">
                <a:latin typeface="Trebuchet MS"/>
                <a:cs typeface="Trebuchet MS"/>
              </a:rPr>
              <a:t>dans</a:t>
            </a:r>
            <a:r>
              <a:rPr sz="1900" spc="-30" dirty="0">
                <a:latin typeface="Trebuchet MS"/>
                <a:cs typeface="Trebuchet MS"/>
              </a:rPr>
              <a:t>’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9" dirty="0">
                <a:latin typeface="Trebuchet MS"/>
                <a:cs typeface="Trebuchet MS"/>
              </a:rPr>
              <a:t>‘</a:t>
            </a:r>
            <a:r>
              <a:rPr sz="1900" i="1" spc="-109" dirty="0">
                <a:latin typeface="Trebuchet MS"/>
                <a:cs typeface="Trebuchet MS"/>
              </a:rPr>
              <a:t>en</a:t>
            </a:r>
            <a:r>
              <a:rPr sz="1900" spc="-109" dirty="0">
                <a:latin typeface="Trebuchet MS"/>
                <a:cs typeface="Trebuchet MS"/>
              </a:rPr>
              <a:t>’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spc="99" dirty="0">
                <a:latin typeface="Times New Roman"/>
                <a:cs typeface="Times New Roman"/>
              </a:rPr>
              <a:t>30</a:t>
            </a:r>
            <a:r>
              <a:rPr sz="2200" spc="99" dirty="0">
                <a:latin typeface="Lucida Sans Unicode"/>
                <a:cs typeface="Lucida Sans Unicode"/>
              </a:rPr>
              <a:t>%</a:t>
            </a:r>
            <a:r>
              <a:rPr sz="2200" spc="-139" dirty="0">
                <a:latin typeface="Lucida Sans Unicode"/>
                <a:cs typeface="Lucida Sans Unicode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time.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09"/>
              </a:spcBef>
            </a:pPr>
            <a:r>
              <a:rPr sz="1900" b="1" spc="10" dirty="0">
                <a:latin typeface="Trebuchet MS"/>
                <a:cs typeface="Trebuchet MS"/>
              </a:rPr>
              <a:t>Third</a:t>
            </a:r>
            <a:r>
              <a:rPr sz="1900" b="1" spc="-30" dirty="0">
                <a:latin typeface="Trebuchet MS"/>
                <a:cs typeface="Trebuchet MS"/>
              </a:rPr>
              <a:t> </a:t>
            </a:r>
            <a:r>
              <a:rPr sz="1900" b="1" spc="10" dirty="0">
                <a:latin typeface="Trebuchet MS"/>
                <a:cs typeface="Trebuchet MS"/>
              </a:rPr>
              <a:t>clue:</a:t>
            </a:r>
            <a:r>
              <a:rPr sz="1900" b="1" spc="119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In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half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cases,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expert </a:t>
            </a:r>
            <a:r>
              <a:rPr sz="1900" spc="79" dirty="0">
                <a:latin typeface="Trebuchet MS"/>
                <a:cs typeface="Trebuchet MS"/>
              </a:rPr>
              <a:t>chose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either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‘</a:t>
            </a:r>
            <a:r>
              <a:rPr sz="1900" i="1" spc="-30" dirty="0">
                <a:latin typeface="Trebuchet MS"/>
                <a:cs typeface="Trebuchet MS"/>
              </a:rPr>
              <a:t>dans</a:t>
            </a:r>
            <a:r>
              <a:rPr sz="1900" spc="-30" dirty="0">
                <a:latin typeface="Trebuchet MS"/>
                <a:cs typeface="Trebuchet MS"/>
              </a:rPr>
              <a:t>’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49" dirty="0">
                <a:latin typeface="Trebuchet MS"/>
                <a:cs typeface="Trebuchet MS"/>
              </a:rPr>
              <a:t>‘</a:t>
            </a:r>
            <a:r>
              <a:rPr sz="1900" i="1" spc="-149" dirty="0">
                <a:latin typeface="Trebuchet MS"/>
                <a:cs typeface="Trebuchet MS"/>
              </a:rPr>
              <a:t>á</a:t>
            </a:r>
            <a:r>
              <a:rPr sz="1900" spc="-149" dirty="0">
                <a:latin typeface="Trebuchet MS"/>
                <a:cs typeface="Trebuchet MS"/>
              </a:rPr>
              <a:t>’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99"/>
              </a:spcBef>
            </a:pPr>
            <a:endParaRPr sz="2500">
              <a:latin typeface="Trebuchet MS"/>
              <a:cs typeface="Trebuchet MS"/>
            </a:endParaRPr>
          </a:p>
          <a:p>
            <a:pPr marL="25179">
              <a:spcBef>
                <a:spcPts val="10"/>
              </a:spcBef>
            </a:pPr>
            <a:r>
              <a:rPr sz="2200" i="1" spc="-30" dirty="0">
                <a:solidFill>
                  <a:srgbClr val="FF0000"/>
                </a:solidFill>
                <a:latin typeface="Cambria"/>
                <a:cs typeface="Cambria"/>
              </a:rPr>
              <a:t>How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FF0000"/>
                </a:solidFill>
                <a:latin typeface="Cambria"/>
                <a:cs typeface="Cambria"/>
              </a:rPr>
              <a:t>do</a:t>
            </a:r>
            <a:r>
              <a:rPr sz="2200" i="1" spc="5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99" dirty="0">
                <a:solidFill>
                  <a:srgbClr val="FF0000"/>
                </a:solidFill>
                <a:latin typeface="Cambria"/>
                <a:cs typeface="Cambria"/>
              </a:rPr>
              <a:t>we</a:t>
            </a:r>
            <a:r>
              <a:rPr sz="2200" i="1" spc="5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FF0000"/>
                </a:solidFill>
                <a:latin typeface="Cambria"/>
                <a:cs typeface="Cambria"/>
              </a:rPr>
              <a:t>measure</a:t>
            </a:r>
            <a:r>
              <a:rPr sz="2200" i="1" spc="5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FF0000"/>
                </a:solidFill>
                <a:latin typeface="Cambria"/>
                <a:cs typeface="Cambria"/>
              </a:rPr>
              <a:t>uniformity</a:t>
            </a:r>
            <a:r>
              <a:rPr sz="2200" i="1" spc="5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200" i="1" spc="5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200" i="1" spc="5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20" dirty="0">
                <a:solidFill>
                  <a:srgbClr val="FF0000"/>
                </a:solidFill>
                <a:latin typeface="Cambria"/>
                <a:cs typeface="Cambria"/>
              </a:rPr>
              <a:t>model?</a:t>
            </a:r>
            <a:endParaRPr sz="2200">
              <a:latin typeface="Cambria"/>
              <a:cs typeface="Cambria"/>
            </a:endParaRPr>
          </a:p>
          <a:p>
            <a:pPr marL="574082" marR="1991658" indent="-550162">
              <a:lnSpc>
                <a:spcPts val="3271"/>
              </a:lnSpc>
              <a:spcBef>
                <a:spcPts val="99"/>
              </a:spcBef>
            </a:pPr>
            <a:r>
              <a:rPr sz="1900" spc="198" dirty="0">
                <a:latin typeface="Trebuchet MS"/>
                <a:cs typeface="Trebuchet MS"/>
              </a:rPr>
              <a:t>As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add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complexity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model,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face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two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difficulties: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What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exactly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meant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“uniform”?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753"/>
              </a:spcBef>
            </a:pPr>
            <a:r>
              <a:rPr sz="1900" spc="69" dirty="0">
                <a:latin typeface="Trebuchet MS"/>
                <a:cs typeface="Trebuchet MS"/>
              </a:rPr>
              <a:t>How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measure</a:t>
            </a:r>
            <a:r>
              <a:rPr sz="1900" spc="-40" dirty="0">
                <a:latin typeface="Trebuchet MS"/>
                <a:cs typeface="Trebuchet MS"/>
              </a:rPr>
              <a:t> the uniformity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model?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56879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63490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25362137"/>
      </p:ext>
    </p:extLst>
  </p:cSld>
  <p:clrMapOvr>
    <a:masterClrMapping/>
  </p:clrMapOvr>
  <p:transition>
    <p:cut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29494"/>
            <a:ext cx="8271406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Maximum</a:t>
            </a:r>
            <a:r>
              <a:rPr spc="40" dirty="0"/>
              <a:t> </a:t>
            </a:r>
            <a:r>
              <a:rPr spc="-40" dirty="0"/>
              <a:t>Entropy</a:t>
            </a:r>
            <a:r>
              <a:rPr spc="40" dirty="0"/>
              <a:t> </a:t>
            </a:r>
            <a:r>
              <a:rPr spc="10" dirty="0"/>
              <a:t>Modeling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24419" y="1070881"/>
            <a:ext cx="5794979" cy="2291128"/>
          </a:xfrm>
          <a:prstGeom prst="rect">
            <a:avLst/>
          </a:prstGeom>
        </p:spPr>
        <p:txBody>
          <a:bodyPr vert="horz" wrap="square" lIns="0" tIns="203950" rIns="0" bIns="0" rtlCol="0">
            <a:spAutoFit/>
          </a:bodyPr>
          <a:lstStyle/>
          <a:p>
            <a:pPr marL="50358">
              <a:spcBef>
                <a:spcPts val="1606"/>
              </a:spcBef>
            </a:pPr>
            <a:r>
              <a:rPr sz="1900" b="1" spc="40" dirty="0">
                <a:latin typeface="Trebuchet MS"/>
                <a:cs typeface="Trebuchet MS"/>
              </a:rPr>
              <a:t>Entropy:</a:t>
            </a:r>
            <a:r>
              <a:rPr sz="1900" b="1" spc="109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measures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uncertainty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distribution.</a:t>
            </a:r>
            <a:endParaRPr sz="1900">
              <a:latin typeface="Trebuchet MS"/>
              <a:cs typeface="Trebuchet MS"/>
            </a:endParaRPr>
          </a:p>
          <a:p>
            <a:pPr marL="50358">
              <a:spcBef>
                <a:spcPts val="1497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Quantifying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uncertainty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(“surprise”)</a:t>
            </a:r>
            <a:endParaRPr sz="2200">
              <a:latin typeface="Cambria"/>
              <a:cs typeface="Cambria"/>
            </a:endParaRPr>
          </a:p>
          <a:p>
            <a:pPr marL="599261" marR="3726495">
              <a:lnSpc>
                <a:spcPts val="3271"/>
              </a:lnSpc>
              <a:spcBef>
                <a:spcPts val="59"/>
              </a:spcBef>
            </a:pPr>
            <a:r>
              <a:rPr sz="1900" spc="30" dirty="0">
                <a:latin typeface="Trebuchet MS"/>
                <a:cs typeface="Trebuchet MS"/>
              </a:rPr>
              <a:t>Event </a:t>
            </a:r>
            <a:r>
              <a:rPr sz="2200" i="1" spc="-20" dirty="0">
                <a:latin typeface="Cambria"/>
                <a:cs typeface="Cambria"/>
              </a:rPr>
              <a:t>x </a:t>
            </a:r>
            <a:r>
              <a:rPr sz="2200" i="1" spc="-10" dirty="0">
                <a:latin typeface="Cambria"/>
                <a:cs typeface="Cambria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Probability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p</a:t>
            </a:r>
            <a:r>
              <a:rPr sz="2400" i="1" spc="-30" baseline="-10416" dirty="0">
                <a:latin typeface="Cambria"/>
                <a:cs typeface="Cambria"/>
              </a:rPr>
              <a:t>x</a:t>
            </a:r>
            <a:endParaRPr sz="2400" baseline="-10416">
              <a:latin typeface="Cambria"/>
              <a:cs typeface="Cambria"/>
            </a:endParaRPr>
          </a:p>
          <a:p>
            <a:pPr marL="599261">
              <a:spcBef>
                <a:spcPts val="454"/>
              </a:spcBef>
            </a:pPr>
            <a:r>
              <a:rPr sz="1900" spc="40" dirty="0">
                <a:latin typeface="Trebuchet MS"/>
                <a:cs typeface="Trebuchet MS"/>
              </a:rPr>
              <a:t>Surprise: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2200" i="1" spc="20" dirty="0">
                <a:latin typeface="Cambria"/>
                <a:cs typeface="Cambria"/>
              </a:rPr>
              <a:t>log</a:t>
            </a:r>
            <a:r>
              <a:rPr sz="2200" spc="20" dirty="0">
                <a:latin typeface="Lucida Sans Unicode"/>
                <a:cs typeface="Lucida Sans Unicode"/>
              </a:rPr>
              <a:t>(</a:t>
            </a:r>
            <a:r>
              <a:rPr sz="2200" spc="20" dirty="0">
                <a:latin typeface="Times New Roman"/>
                <a:cs typeface="Times New Roman"/>
              </a:rPr>
              <a:t>1</a:t>
            </a:r>
            <a:r>
              <a:rPr sz="2200" i="1" spc="20" dirty="0">
                <a:latin typeface="Franklin Gothic Medium"/>
                <a:cs typeface="Franklin Gothic Medium"/>
              </a:rPr>
              <a:t>/</a:t>
            </a:r>
            <a:r>
              <a:rPr sz="2200" i="1" spc="20" dirty="0">
                <a:latin typeface="Cambria"/>
                <a:cs typeface="Cambria"/>
              </a:rPr>
              <a:t>p</a:t>
            </a:r>
            <a:r>
              <a:rPr sz="2400" i="1" spc="30" baseline="-10416" dirty="0">
                <a:latin typeface="Cambria"/>
                <a:cs typeface="Cambria"/>
              </a:rPr>
              <a:t>x</a:t>
            </a:r>
            <a:r>
              <a:rPr sz="2200" spc="2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56879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63490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84836246"/>
      </p:ext>
    </p:extLst>
  </p:cSld>
  <p:clrMapOvr>
    <a:masterClrMapping/>
  </p:clrMapOvr>
  <p:transition>
    <p:cut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29494"/>
            <a:ext cx="8374464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Maximum</a:t>
            </a:r>
            <a:r>
              <a:rPr spc="40" dirty="0"/>
              <a:t> </a:t>
            </a:r>
            <a:r>
              <a:rPr spc="-40" dirty="0"/>
              <a:t>Entropy</a:t>
            </a:r>
            <a:r>
              <a:rPr spc="40" dirty="0"/>
              <a:t> </a:t>
            </a:r>
            <a:r>
              <a:rPr spc="10" dirty="0"/>
              <a:t>Modeling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9229" y="1070882"/>
            <a:ext cx="5845359" cy="2986061"/>
          </a:xfrm>
          <a:prstGeom prst="rect">
            <a:avLst/>
          </a:prstGeom>
        </p:spPr>
        <p:txBody>
          <a:bodyPr vert="horz" wrap="square" lIns="0" tIns="203950" rIns="0" bIns="0" rtlCol="0">
            <a:spAutoFit/>
          </a:bodyPr>
          <a:lstStyle/>
          <a:p>
            <a:pPr marL="75537">
              <a:spcBef>
                <a:spcPts val="1606"/>
              </a:spcBef>
            </a:pPr>
            <a:r>
              <a:rPr sz="1900" b="1" spc="40" dirty="0">
                <a:latin typeface="Trebuchet MS"/>
                <a:cs typeface="Trebuchet MS"/>
              </a:rPr>
              <a:t>Entropy:</a:t>
            </a:r>
            <a:r>
              <a:rPr sz="1900" b="1" spc="109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measures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uncertainty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distribution.</a:t>
            </a:r>
            <a:endParaRPr sz="1900" dirty="0">
              <a:latin typeface="Trebuchet MS"/>
              <a:cs typeface="Trebuchet MS"/>
            </a:endParaRPr>
          </a:p>
          <a:p>
            <a:pPr marL="75537">
              <a:spcBef>
                <a:spcPts val="1497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Quantifying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uncertainty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(“surprise”)</a:t>
            </a:r>
            <a:endParaRPr sz="2200" dirty="0">
              <a:latin typeface="Cambria"/>
              <a:cs typeface="Cambria"/>
            </a:endParaRPr>
          </a:p>
          <a:p>
            <a:pPr marL="624440" marR="3751674">
              <a:lnSpc>
                <a:spcPts val="3271"/>
              </a:lnSpc>
              <a:spcBef>
                <a:spcPts val="59"/>
              </a:spcBef>
            </a:pPr>
            <a:r>
              <a:rPr sz="1900" spc="30" dirty="0">
                <a:latin typeface="Trebuchet MS"/>
                <a:cs typeface="Trebuchet MS"/>
              </a:rPr>
              <a:t>Event </a:t>
            </a:r>
            <a:r>
              <a:rPr sz="2200" i="1" spc="-20" dirty="0">
                <a:latin typeface="Cambria"/>
                <a:cs typeface="Cambria"/>
              </a:rPr>
              <a:t>x </a:t>
            </a:r>
            <a:r>
              <a:rPr sz="2200" i="1" spc="-10" dirty="0">
                <a:latin typeface="Cambria"/>
                <a:cs typeface="Cambria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Probability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p</a:t>
            </a:r>
            <a:r>
              <a:rPr sz="2400" i="1" spc="-30" baseline="-10416" dirty="0">
                <a:latin typeface="Cambria"/>
                <a:cs typeface="Cambria"/>
              </a:rPr>
              <a:t>x</a:t>
            </a:r>
            <a:endParaRPr sz="2400" baseline="-10416" dirty="0">
              <a:latin typeface="Cambria"/>
              <a:cs typeface="Cambria"/>
            </a:endParaRPr>
          </a:p>
          <a:p>
            <a:pPr marL="624440">
              <a:spcBef>
                <a:spcPts val="454"/>
              </a:spcBef>
            </a:pPr>
            <a:r>
              <a:rPr sz="1900" spc="40" dirty="0">
                <a:latin typeface="Trebuchet MS"/>
                <a:cs typeface="Trebuchet MS"/>
              </a:rPr>
              <a:t>Surprise: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2200" i="1" spc="20" dirty="0">
                <a:latin typeface="Cambria"/>
                <a:cs typeface="Cambria"/>
              </a:rPr>
              <a:t>log</a:t>
            </a:r>
            <a:r>
              <a:rPr sz="2200" spc="20" dirty="0">
                <a:latin typeface="Lucida Sans Unicode"/>
                <a:cs typeface="Lucida Sans Unicode"/>
              </a:rPr>
              <a:t>(</a:t>
            </a:r>
            <a:r>
              <a:rPr sz="2200" spc="20" dirty="0">
                <a:latin typeface="Times New Roman"/>
                <a:cs typeface="Times New Roman"/>
              </a:rPr>
              <a:t>1</a:t>
            </a:r>
            <a:r>
              <a:rPr sz="2200" i="1" spc="20" dirty="0">
                <a:latin typeface="Franklin Gothic Medium"/>
                <a:cs typeface="Franklin Gothic Medium"/>
              </a:rPr>
              <a:t>/</a:t>
            </a:r>
            <a:r>
              <a:rPr sz="2200" i="1" spc="20" dirty="0">
                <a:latin typeface="Cambria"/>
                <a:cs typeface="Cambria"/>
              </a:rPr>
              <a:t>p</a:t>
            </a:r>
            <a:r>
              <a:rPr sz="2400" i="1" spc="30" baseline="-10416" dirty="0">
                <a:latin typeface="Cambria"/>
                <a:cs typeface="Cambria"/>
              </a:rPr>
              <a:t>x</a:t>
            </a:r>
            <a:r>
              <a:rPr sz="2200" spc="20" dirty="0">
                <a:latin typeface="Lucida Sans Unicode"/>
                <a:cs typeface="Lucida Sans Unicode"/>
              </a:rPr>
              <a:t>)</a:t>
            </a:r>
            <a:endParaRPr sz="2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000" dirty="0">
              <a:latin typeface="Lucida Sans Unicode"/>
              <a:cs typeface="Lucida Sans Unicode"/>
            </a:endParaRPr>
          </a:p>
          <a:p>
            <a:pPr marL="75537"/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Entropy:</a:t>
            </a:r>
            <a:r>
              <a:rPr sz="2200" i="1" spc="17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expected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surprise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(over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p)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56879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63490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21908" y="4509120"/>
                <a:ext cx="4132413" cy="779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08" y="4509120"/>
                <a:ext cx="4132413" cy="7790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538171"/>
      </p:ext>
    </p:extLst>
  </p:cSld>
  <p:clrMapOvr>
    <a:masterClrMapping/>
  </p:clrMapOvr>
  <p:transition>
    <p:cut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29494"/>
            <a:ext cx="8609360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Maximum</a:t>
            </a:r>
            <a:r>
              <a:rPr spc="40" dirty="0"/>
              <a:t> </a:t>
            </a:r>
            <a:r>
              <a:rPr spc="-40" dirty="0"/>
              <a:t>Entropy</a:t>
            </a:r>
            <a:r>
              <a:rPr spc="40" dirty="0"/>
              <a:t> </a:t>
            </a:r>
            <a:r>
              <a:rPr spc="10" dirty="0"/>
              <a:t>Modeling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4039" y="1205231"/>
            <a:ext cx="6787468" cy="4577872"/>
          </a:xfrm>
          <a:prstGeom prst="rect">
            <a:avLst/>
          </a:prstGeom>
        </p:spPr>
        <p:txBody>
          <a:bodyPr vert="horz" wrap="square" lIns="0" tIns="125895" rIns="0" bIns="0" rtlCol="0">
            <a:spAutoFit/>
          </a:bodyPr>
          <a:lstStyle/>
          <a:p>
            <a:pPr marL="100716">
              <a:spcBef>
                <a:spcPts val="991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Distribution</a:t>
            </a: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required</a:t>
            </a:r>
            <a:endParaRPr sz="2200">
              <a:latin typeface="Cambria"/>
              <a:cs typeface="Cambria"/>
            </a:endParaRPr>
          </a:p>
          <a:p>
            <a:pPr marL="649619" marR="1524590">
              <a:lnSpc>
                <a:spcPts val="3271"/>
              </a:lnSpc>
              <a:spcBef>
                <a:spcPts val="59"/>
              </a:spcBef>
            </a:pPr>
            <a:r>
              <a:rPr sz="1900" spc="20" dirty="0">
                <a:latin typeface="Trebuchet MS"/>
                <a:cs typeface="Trebuchet MS"/>
              </a:rPr>
              <a:t>Minimize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commitment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maximize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entropy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Resemble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some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reference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distribution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20"/>
              </a:spcBef>
            </a:pPr>
            <a:endParaRPr sz="2000">
              <a:latin typeface="Trebuchet MS"/>
              <a:cs typeface="Trebuchet MS"/>
            </a:endParaRPr>
          </a:p>
          <a:p>
            <a:pPr marL="100716"/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Solution</a:t>
            </a:r>
            <a:endParaRPr sz="2200">
              <a:latin typeface="Cambria"/>
              <a:cs typeface="Cambria"/>
            </a:endParaRPr>
          </a:p>
          <a:p>
            <a:pPr marL="100716">
              <a:spcBef>
                <a:spcPts val="397"/>
              </a:spcBef>
            </a:pPr>
            <a:r>
              <a:rPr sz="1900" spc="40" dirty="0">
                <a:latin typeface="Trebuchet MS"/>
                <a:cs typeface="Trebuchet MS"/>
              </a:rPr>
              <a:t>Maximize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entropy </a:t>
            </a:r>
            <a:r>
              <a:rPr sz="2200" i="1" spc="20" dirty="0">
                <a:latin typeface="Cambria"/>
                <a:cs typeface="Cambria"/>
              </a:rPr>
              <a:t>H</a:t>
            </a:r>
            <a:r>
              <a:rPr sz="1900" spc="20" dirty="0">
                <a:latin typeface="Trebuchet MS"/>
                <a:cs typeface="Trebuchet MS"/>
              </a:rPr>
              <a:t>,</a:t>
            </a:r>
            <a:r>
              <a:rPr sz="1900" spc="-20" dirty="0">
                <a:latin typeface="Trebuchet MS"/>
                <a:cs typeface="Trebuchet MS"/>
              </a:rPr>
              <a:t> subject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feature-based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constraints:</a:t>
            </a:r>
            <a:endParaRPr sz="1900">
              <a:latin typeface="Trebuchet MS"/>
              <a:cs typeface="Trebuchet MS"/>
            </a:endParaRPr>
          </a:p>
          <a:p>
            <a:pPr marL="3640886">
              <a:spcBef>
                <a:spcPts val="2240"/>
              </a:spcBef>
            </a:pPr>
            <a:r>
              <a:rPr sz="2200" i="1" spc="79" dirty="0">
                <a:latin typeface="Cambria"/>
                <a:cs typeface="Cambria"/>
              </a:rPr>
              <a:t>E</a:t>
            </a:r>
            <a:r>
              <a:rPr sz="2400" i="1" spc="59" baseline="-10416" dirty="0">
                <a:latin typeface="Cambria"/>
                <a:cs typeface="Cambria"/>
              </a:rPr>
              <a:t>p</a:t>
            </a:r>
            <a:r>
              <a:rPr sz="2200" spc="-89" dirty="0">
                <a:latin typeface="Lucida Sans Unicode"/>
                <a:cs typeface="Lucida Sans Unicode"/>
              </a:rPr>
              <a:t>[</a:t>
            </a:r>
            <a:r>
              <a:rPr sz="2200" i="1" spc="-40" dirty="0">
                <a:latin typeface="Cambria"/>
                <a:cs typeface="Cambria"/>
              </a:rPr>
              <a:t>f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-89" dirty="0">
                <a:latin typeface="Lucida Sans Unicode"/>
                <a:cs typeface="Lucida Sans Unicode"/>
              </a:rPr>
              <a:t>]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50" dirty="0">
                <a:latin typeface="Cambria"/>
                <a:cs typeface="Cambria"/>
              </a:rPr>
              <a:t>E</a:t>
            </a:r>
            <a:r>
              <a:rPr sz="2400" spc="-1277" baseline="-10416" dirty="0">
                <a:latin typeface="Tahoma"/>
                <a:cs typeface="Tahoma"/>
              </a:rPr>
              <a:t>˜</a:t>
            </a:r>
            <a:r>
              <a:rPr sz="2400" i="1" spc="59" baseline="-10416" dirty="0">
                <a:latin typeface="Cambria"/>
                <a:cs typeface="Cambria"/>
              </a:rPr>
              <a:t>p</a:t>
            </a:r>
            <a:r>
              <a:rPr sz="2200" spc="-89" dirty="0">
                <a:latin typeface="Lucida Sans Unicode"/>
                <a:cs typeface="Lucida Sans Unicode"/>
              </a:rPr>
              <a:t>[</a:t>
            </a:r>
            <a:r>
              <a:rPr sz="2200" i="1" spc="-40" dirty="0">
                <a:latin typeface="Cambria"/>
                <a:cs typeface="Cambria"/>
              </a:rPr>
              <a:t>f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-89" dirty="0">
                <a:latin typeface="Lucida Sans Unicode"/>
                <a:cs typeface="Lucida Sans Unicode"/>
              </a:rPr>
              <a:t>]</a:t>
            </a:r>
            <a:endParaRPr sz="2200">
              <a:latin typeface="Lucida Sans Unicode"/>
              <a:cs typeface="Lucida Sans Unicode"/>
            </a:endParaRPr>
          </a:p>
          <a:p>
            <a:pPr>
              <a:spcBef>
                <a:spcPts val="109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100716"/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Adding</a:t>
            </a:r>
            <a:r>
              <a:rPr sz="22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constraints</a:t>
            </a:r>
            <a:endParaRPr sz="2200">
              <a:latin typeface="Cambria"/>
              <a:cs typeface="Cambria"/>
            </a:endParaRPr>
          </a:p>
          <a:p>
            <a:pPr marL="649619">
              <a:spcBef>
                <a:spcPts val="1368"/>
              </a:spcBef>
            </a:pPr>
            <a:r>
              <a:rPr spc="10" dirty="0">
                <a:latin typeface="Trebuchet MS"/>
                <a:cs typeface="Trebuchet MS"/>
              </a:rPr>
              <a:t>Lowers</a:t>
            </a:r>
            <a:r>
              <a:rPr spc="-69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maximum</a:t>
            </a:r>
            <a:r>
              <a:rPr spc="-69" dirty="0">
                <a:latin typeface="Trebuchet MS"/>
                <a:cs typeface="Trebuchet MS"/>
              </a:rPr>
              <a:t> </a:t>
            </a:r>
            <a:r>
              <a:rPr spc="-50" dirty="0">
                <a:latin typeface="Trebuchet MS"/>
                <a:cs typeface="Trebuchet MS"/>
              </a:rPr>
              <a:t>entropy</a:t>
            </a:r>
            <a:endParaRPr>
              <a:latin typeface="Trebuchet MS"/>
              <a:cs typeface="Trebuchet MS"/>
            </a:endParaRPr>
          </a:p>
          <a:p>
            <a:pPr marL="649619">
              <a:spcBef>
                <a:spcPts val="1418"/>
              </a:spcBef>
            </a:pPr>
            <a:r>
              <a:rPr spc="40" dirty="0">
                <a:latin typeface="Trebuchet MS"/>
                <a:cs typeface="Trebuchet MS"/>
              </a:rPr>
              <a:t>B</a:t>
            </a:r>
            <a:r>
              <a:rPr spc="50" dirty="0">
                <a:latin typeface="Trebuchet MS"/>
                <a:cs typeface="Trebuchet MS"/>
              </a:rPr>
              <a:t>r</a:t>
            </a:r>
            <a:r>
              <a:rPr spc="40" dirty="0">
                <a:latin typeface="Trebuchet MS"/>
                <a:cs typeface="Trebuchet MS"/>
              </a:rPr>
              <a:t>ings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the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59" dirty="0">
                <a:latin typeface="Trebuchet MS"/>
                <a:cs typeface="Trebuchet MS"/>
              </a:rPr>
              <a:t>dist</a:t>
            </a:r>
            <a:r>
              <a:rPr spc="-40" dirty="0">
                <a:latin typeface="Trebuchet MS"/>
                <a:cs typeface="Trebuchet MS"/>
              </a:rPr>
              <a:t>r</a:t>
            </a:r>
            <a:r>
              <a:rPr spc="-50" dirty="0">
                <a:latin typeface="Trebuchet MS"/>
                <a:cs typeface="Trebuchet MS"/>
              </a:rPr>
              <a:t>i</a:t>
            </a:r>
            <a:r>
              <a:rPr spc="-119" dirty="0">
                <a:latin typeface="Trebuchet MS"/>
                <a:cs typeface="Trebuchet MS"/>
              </a:rPr>
              <a:t>b</a:t>
            </a:r>
            <a:r>
              <a:rPr spc="-59" dirty="0">
                <a:latin typeface="Trebuchet MS"/>
                <a:cs typeface="Trebuchet MS"/>
              </a:rPr>
              <a:t>ution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89" dirty="0">
                <a:latin typeface="Trebuchet MS"/>
                <a:cs typeface="Trebuchet MS"/>
              </a:rPr>
              <a:t>fu</a:t>
            </a:r>
            <a:r>
              <a:rPr spc="-10" dirty="0">
                <a:latin typeface="Trebuchet MS"/>
                <a:cs typeface="Trebuchet MS"/>
              </a:rPr>
              <a:t>r</a:t>
            </a:r>
            <a:r>
              <a:rPr spc="-79" dirty="0">
                <a:latin typeface="Trebuchet MS"/>
                <a:cs typeface="Trebuchet MS"/>
              </a:rPr>
              <a:t>ther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59" dirty="0">
                <a:latin typeface="Trebuchet MS"/>
                <a:cs typeface="Trebuchet MS"/>
              </a:rPr>
              <a:t>from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uni</a:t>
            </a:r>
            <a:r>
              <a:rPr spc="-119" dirty="0">
                <a:latin typeface="Trebuchet MS"/>
                <a:cs typeface="Trebuchet MS"/>
              </a:rPr>
              <a:t>f</a:t>
            </a:r>
            <a:r>
              <a:rPr spc="-50" dirty="0">
                <a:latin typeface="Trebuchet MS"/>
                <a:cs typeface="Trebuchet MS"/>
              </a:rPr>
              <a:t>o</a:t>
            </a:r>
            <a:r>
              <a:rPr spc="10" dirty="0">
                <a:latin typeface="Trebuchet MS"/>
                <a:cs typeface="Trebuchet MS"/>
              </a:rPr>
              <a:t>r</a:t>
            </a:r>
            <a:r>
              <a:rPr spc="-10" dirty="0">
                <a:latin typeface="Trebuchet MS"/>
                <a:cs typeface="Trebuchet MS"/>
              </a:rPr>
              <a:t>m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and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closer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99" dirty="0">
                <a:latin typeface="Trebuchet MS"/>
                <a:cs typeface="Trebuchet MS"/>
              </a:rPr>
              <a:t>to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30" dirty="0">
                <a:latin typeface="Trebuchet MS"/>
                <a:cs typeface="Trebuchet MS"/>
              </a:rPr>
              <a:t>data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56879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63490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72430612"/>
      </p:ext>
    </p:extLst>
  </p:cSld>
  <p:clrMapOvr>
    <a:masterClrMapping/>
  </p:clrMapOvr>
  <p:transition>
    <p:cut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9494"/>
            <a:ext cx="8827211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Maximum</a:t>
            </a:r>
            <a:r>
              <a:rPr spc="40" dirty="0"/>
              <a:t> </a:t>
            </a:r>
            <a:r>
              <a:rPr spc="-40" dirty="0"/>
              <a:t>Entropy</a:t>
            </a:r>
            <a:r>
              <a:rPr spc="50" dirty="0"/>
              <a:t> </a:t>
            </a:r>
            <a:r>
              <a:rPr spc="20" dirty="0"/>
              <a:t>Principle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4038" y="756033"/>
            <a:ext cx="8667907" cy="2118169"/>
          </a:xfrm>
          <a:prstGeom prst="rect">
            <a:avLst/>
          </a:prstGeom>
        </p:spPr>
        <p:txBody>
          <a:bodyPr vert="horz" wrap="square" lIns="0" tIns="18884" rIns="0" bIns="0" rtlCol="0">
            <a:spAutoFit/>
          </a:bodyPr>
          <a:lstStyle/>
          <a:p>
            <a:pPr marL="100716" marR="85609">
              <a:lnSpc>
                <a:spcPct val="113999"/>
              </a:lnSpc>
              <a:spcBef>
                <a:spcPts val="149"/>
              </a:spcBef>
            </a:pPr>
            <a:r>
              <a:rPr sz="1900" spc="40" dirty="0">
                <a:latin typeface="Trebuchet MS"/>
                <a:cs typeface="Trebuchet MS"/>
              </a:rPr>
              <a:t>Given </a:t>
            </a:r>
            <a:r>
              <a:rPr sz="2200" i="1" spc="-89" dirty="0">
                <a:latin typeface="Cambria"/>
                <a:cs typeface="Cambria"/>
              </a:rPr>
              <a:t>n </a:t>
            </a:r>
            <a:r>
              <a:rPr sz="1900" spc="-40" dirty="0">
                <a:latin typeface="Trebuchet MS"/>
                <a:cs typeface="Trebuchet MS"/>
              </a:rPr>
              <a:t>feature </a:t>
            </a:r>
            <a:r>
              <a:rPr sz="1900" dirty="0">
                <a:latin typeface="Trebuchet MS"/>
                <a:cs typeface="Trebuchet MS"/>
              </a:rPr>
              <a:t>functions </a:t>
            </a:r>
            <a:r>
              <a:rPr sz="2200" i="1" spc="-30" dirty="0">
                <a:latin typeface="Cambria"/>
                <a:cs typeface="Cambria"/>
              </a:rPr>
              <a:t>f</a:t>
            </a:r>
            <a:r>
              <a:rPr sz="2400" i="1" spc="-44" baseline="-10416" dirty="0">
                <a:latin typeface="Cambria"/>
                <a:cs typeface="Cambria"/>
              </a:rPr>
              <a:t>i</a:t>
            </a:r>
            <a:r>
              <a:rPr sz="1900" spc="-30" dirty="0">
                <a:latin typeface="Trebuchet MS"/>
                <a:cs typeface="Trebuchet MS"/>
              </a:rPr>
              <a:t>, </a:t>
            </a:r>
            <a:r>
              <a:rPr sz="1900" spc="10" dirty="0">
                <a:latin typeface="Trebuchet MS"/>
                <a:cs typeface="Trebuchet MS"/>
              </a:rPr>
              <a:t>we </a:t>
            </a:r>
            <a:r>
              <a:rPr sz="1900" dirty="0">
                <a:latin typeface="Trebuchet MS"/>
                <a:cs typeface="Trebuchet MS"/>
              </a:rPr>
              <a:t>would </a:t>
            </a:r>
            <a:r>
              <a:rPr sz="1900" spc="-50" dirty="0">
                <a:latin typeface="Trebuchet MS"/>
                <a:cs typeface="Trebuchet MS"/>
              </a:rPr>
              <a:t>like </a:t>
            </a:r>
            <a:r>
              <a:rPr sz="2200" i="1" spc="-69" dirty="0">
                <a:latin typeface="Cambria"/>
                <a:cs typeface="Cambria"/>
              </a:rPr>
              <a:t>p </a:t>
            </a:r>
            <a:r>
              <a:rPr sz="1900" spc="-69" dirty="0">
                <a:latin typeface="Trebuchet MS"/>
                <a:cs typeface="Trebuchet MS"/>
              </a:rPr>
              <a:t>to </a:t>
            </a:r>
            <a:r>
              <a:rPr sz="1900" spc="-59" dirty="0">
                <a:latin typeface="Trebuchet MS"/>
                <a:cs typeface="Trebuchet MS"/>
              </a:rPr>
              <a:t>lie </a:t>
            </a:r>
            <a:r>
              <a:rPr sz="1900" spc="-30" dirty="0">
                <a:latin typeface="Trebuchet MS"/>
                <a:cs typeface="Trebuchet MS"/>
              </a:rPr>
              <a:t>in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59" dirty="0">
                <a:latin typeface="Trebuchet MS"/>
                <a:cs typeface="Trebuchet MS"/>
              </a:rPr>
              <a:t>subset </a:t>
            </a:r>
            <a:r>
              <a:rPr sz="2200" i="1" spc="258" dirty="0">
                <a:latin typeface="Cambria"/>
                <a:cs typeface="Cambria"/>
              </a:rPr>
              <a:t>C </a:t>
            </a:r>
            <a:r>
              <a:rPr sz="1900" spc="-50" dirty="0">
                <a:latin typeface="Trebuchet MS"/>
                <a:cs typeface="Trebuchet MS"/>
              </a:rPr>
              <a:t>of </a:t>
            </a:r>
            <a:r>
              <a:rPr sz="2200" i="1" spc="109" dirty="0">
                <a:latin typeface="Cambria"/>
                <a:cs typeface="Cambria"/>
              </a:rPr>
              <a:t>P </a:t>
            </a:r>
            <a:r>
              <a:rPr sz="1900" spc="-10" dirty="0">
                <a:latin typeface="Trebuchet MS"/>
                <a:cs typeface="Trebuchet MS"/>
              </a:rPr>
              <a:t>defined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by</a:t>
            </a:r>
            <a:endParaRPr sz="1900" dirty="0">
              <a:latin typeface="Trebuchet MS"/>
              <a:cs typeface="Trebuchet MS"/>
            </a:endParaRPr>
          </a:p>
          <a:p>
            <a:pPr marL="2245969">
              <a:spcBef>
                <a:spcPts val="129"/>
              </a:spcBef>
            </a:pPr>
            <a:r>
              <a:rPr sz="2200" i="1" spc="258" dirty="0">
                <a:latin typeface="Cambria"/>
                <a:cs typeface="Cambria"/>
              </a:rPr>
              <a:t>C</a:t>
            </a:r>
            <a:r>
              <a:rPr sz="2200" i="1" spc="40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{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spc="-575" dirty="0">
                <a:latin typeface="Lucida Sans Unicode"/>
                <a:cs typeface="Lucida Sans Unicode"/>
              </a:rPr>
              <a:t>∈</a:t>
            </a:r>
            <a:r>
              <a:rPr sz="2200" spc="-218" dirty="0">
                <a:latin typeface="Lucida Sans Unicode"/>
                <a:cs typeface="Lucida Sans Unicode"/>
              </a:rPr>
              <a:t> 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40" dirty="0">
                <a:latin typeface="Cambria"/>
                <a:cs typeface="Cambria"/>
              </a:rPr>
              <a:t>f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1348" dirty="0">
                <a:latin typeface="Lucida Sans Unicode"/>
                <a:cs typeface="Lucida Sans Unicode"/>
              </a:rPr>
              <a:t>˜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50" dirty="0">
                <a:latin typeface="Cambria"/>
                <a:cs typeface="Cambria"/>
              </a:rPr>
              <a:t>f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Cambria"/>
                <a:cs typeface="Cambria"/>
              </a:rPr>
              <a:t>i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spc="-575" dirty="0">
                <a:latin typeface="Lucida Sans Unicode"/>
                <a:cs typeface="Lucida Sans Unicode"/>
              </a:rPr>
              <a:t>∈</a:t>
            </a:r>
            <a:r>
              <a:rPr sz="2200" spc="-218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{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2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.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10" dirty="0">
                <a:latin typeface="Franklin Gothic Medium"/>
                <a:cs typeface="Franklin Gothic Medium"/>
              </a:rPr>
              <a:t>,</a:t>
            </a:r>
            <a:r>
              <a:rPr sz="2200" i="1" spc="-307" dirty="0">
                <a:latin typeface="Franklin Gothic Medium"/>
                <a:cs typeface="Franklin Gothic Medium"/>
              </a:rPr>
              <a:t> </a:t>
            </a:r>
            <a:r>
              <a:rPr sz="2200" i="1" spc="-89" dirty="0">
                <a:latin typeface="Cambria"/>
                <a:cs typeface="Cambria"/>
              </a:rPr>
              <a:t>n</a:t>
            </a:r>
            <a:r>
              <a:rPr sz="2200" dirty="0">
                <a:latin typeface="Lucida Sans Unicode"/>
                <a:cs typeface="Lucida Sans Unicode"/>
              </a:rPr>
              <a:t>}}</a:t>
            </a:r>
          </a:p>
          <a:p>
            <a:pPr>
              <a:spcBef>
                <a:spcPts val="50"/>
              </a:spcBef>
            </a:pPr>
            <a:endParaRPr sz="2600" dirty="0">
              <a:latin typeface="Lucida Sans Unicode"/>
              <a:cs typeface="Lucida Sans Unicode"/>
            </a:endParaRPr>
          </a:p>
          <a:p>
            <a:pPr marL="100716">
              <a:lnSpc>
                <a:spcPts val="2409"/>
              </a:lnSpc>
            </a:pP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Empirical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count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(expectation)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feature</a:t>
            </a:r>
            <a:endParaRPr sz="2200" dirty="0">
              <a:latin typeface="Cambria"/>
              <a:cs typeface="Cambria"/>
            </a:endParaRPr>
          </a:p>
          <a:p>
            <a:pPr marR="455740" algn="ctr">
              <a:lnSpc>
                <a:spcPts val="2409"/>
              </a:lnSpc>
            </a:pPr>
            <a:endParaRPr sz="2200" dirty="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609" y="3260885"/>
            <a:ext cx="4162661" cy="1229407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R="10072" algn="r">
              <a:spcBef>
                <a:spcPts val="188"/>
              </a:spcBef>
            </a:pPr>
            <a:endParaRPr sz="16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2200" dirty="0">
              <a:latin typeface="Cambria"/>
              <a:cs typeface="Cambria"/>
            </a:endParaRPr>
          </a:p>
          <a:p>
            <a:pPr marL="25179">
              <a:lnSpc>
                <a:spcPts val="2409"/>
              </a:lnSpc>
            </a:pPr>
            <a:r>
              <a:rPr sz="2200" i="1" spc="-10" dirty="0">
                <a:solidFill>
                  <a:srgbClr val="3333B2"/>
                </a:solidFill>
                <a:latin typeface="Cambria"/>
                <a:cs typeface="Cambria"/>
              </a:rPr>
              <a:t>Model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expectation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feature</a:t>
            </a:r>
            <a:endParaRPr sz="2200" dirty="0">
              <a:latin typeface="Cambria"/>
              <a:cs typeface="Cambria"/>
            </a:endParaRPr>
          </a:p>
          <a:p>
            <a:pPr marR="157369" algn="r">
              <a:lnSpc>
                <a:spcPts val="2409"/>
              </a:lnSpc>
            </a:pPr>
            <a:endParaRPr sz="2200" dirty="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9608" y="5295835"/>
            <a:ext cx="7539392" cy="617828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25179">
              <a:spcBef>
                <a:spcPts val="258"/>
              </a:spcBef>
            </a:pPr>
            <a:r>
              <a:rPr sz="1900" spc="30" dirty="0">
                <a:latin typeface="Trebuchet MS"/>
                <a:cs typeface="Trebuchet MS"/>
              </a:rPr>
              <a:t>Select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distribution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which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most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uniform (conditional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probability):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156879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63490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49485" y="2939143"/>
                <a:ext cx="2775503" cy="79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IN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r>
                            <a:rPr lang="en-I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5" y="2939143"/>
                <a:ext cx="2775503" cy="795474"/>
              </a:xfrm>
              <a:prstGeom prst="rect">
                <a:avLst/>
              </a:prstGeom>
              <a:blipFill rotWithShape="1">
                <a:blip r:embed="rId2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15153" y="4462674"/>
                <a:ext cx="3215752" cy="79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𝑝</m:t>
                      </m:r>
                      <m:r>
                        <a:rPr lang="en-IN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/>
                            </a:rPr>
                            <m:t>𝑥</m:t>
                          </m:r>
                          <m:r>
                            <a:rPr lang="en-IN" i="1">
                              <a:latin typeface="Cambria Math"/>
                            </a:rPr>
                            <m:t>,</m:t>
                          </m:r>
                          <m:r>
                            <a:rPr lang="en-IN" i="1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(</m:t>
                          </m:r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  <m:r>
                            <a:rPr lang="en-IN" i="1">
                              <a:latin typeface="Cambria Math"/>
                            </a:rPr>
                            <m:t>,</m:t>
                          </m:r>
                          <m:r>
                            <a:rPr lang="en-IN" i="1">
                              <a:latin typeface="Cambria Math"/>
                            </a:rPr>
                            <m:t>𝑦</m:t>
                          </m:r>
                          <m:r>
                            <a:rPr lang="en-IN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153" y="4462674"/>
                <a:ext cx="3215752" cy="795474"/>
              </a:xfrm>
              <a:prstGeom prst="rect">
                <a:avLst/>
              </a:prstGeom>
              <a:blipFill rotWithShape="1">
                <a:blip r:embed="rId3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46385" y="5822593"/>
                <a:ext cx="6505563" cy="79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IN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𝑎𝑟𝑔𝑚𝑎𝑥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𝑌</m:t>
                          </m:r>
                        </m:e>
                        <m:e>
                          <m:r>
                            <a:rPr lang="en-I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≈−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/>
                            </a:rPr>
                            <m:t>𝑥</m:t>
                          </m:r>
                          <m:r>
                            <a:rPr lang="en-IN" i="1">
                              <a:latin typeface="Cambria Math"/>
                            </a:rPr>
                            <m:t>,</m:t>
                          </m:r>
                          <m:r>
                            <a:rPr lang="en-IN" i="1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IN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/>
                            </a:rPr>
                            <m:t>𝑙𝑜𝑔𝑝</m:t>
                          </m:r>
                          <m:r>
                            <a:rPr lang="en-IN" i="1" smtClean="0"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latin typeface="Cambria Math"/>
                            </a:rPr>
                            <m:t>(</m:t>
                          </m:r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  <m:r>
                            <a:rPr lang="en-IN" i="1">
                              <a:latin typeface="Cambria Math"/>
                            </a:rPr>
                            <m:t>,</m:t>
                          </m:r>
                          <m:r>
                            <a:rPr lang="en-IN" i="1">
                              <a:latin typeface="Cambria Math"/>
                            </a:rPr>
                            <m:t>𝑦</m:t>
                          </m:r>
                          <m:r>
                            <a:rPr lang="en-IN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385" y="5822593"/>
                <a:ext cx="6505563" cy="795474"/>
              </a:xfrm>
              <a:prstGeom prst="rect">
                <a:avLst/>
              </a:prstGeom>
              <a:blipFill rotWithShape="1">
                <a:blip r:embed="rId4"/>
                <a:stretch>
                  <a:fillRect r="-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066442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IN" spc="10" dirty="0" err="1"/>
              <a:t>Kneser</a:t>
            </a:r>
            <a:r>
              <a:rPr lang="en-IN" spc="10" dirty="0"/>
              <a:t>-Ney</a:t>
            </a:r>
            <a:r>
              <a:rPr lang="en-IN" spc="-59" dirty="0"/>
              <a:t> </a:t>
            </a:r>
            <a:r>
              <a:rPr lang="en-IN" spc="-40" dirty="0"/>
              <a:t>Smoothing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1496646"/>
                <a:ext cx="6192688" cy="72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𝑐𝑜𝑛𝑡𝑖𝑛𝑢𝑎𝑡𝑖𝑜𝑛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(</m:t>
                      </m:r>
                      <m:r>
                        <a:rPr lang="en-IN" b="0" i="1" smtClean="0">
                          <a:latin typeface="Cambria Math"/>
                        </a:rPr>
                        <m:t>𝑤</m:t>
                      </m:r>
                      <m:r>
                        <a:rPr lang="en-IN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𝑐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/>
                            </a:rPr>
                            <m:t>&gt;0|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496646"/>
                <a:ext cx="6192688" cy="7298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43808" y="2492896"/>
                <a:ext cx="3888432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𝑑𝑖𝑓𝑓𝑒𝑟𝑒𝑛𝑡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𝑠𝑡𝑟𝑖𝑛𝑔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𝑡𝑦𝑝𝑒𝑠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𝑝𝑟𝑒𝑐𝑐𝑒𝑑𝑖𝑛𝑔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𝑡𝑜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𝑓𝑖𝑛𝑎𝑙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𝑤𝑜𝑟𝑑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𝑑𝑖𝑓𝑓𝑒𝑟𝑒𝑛𝑡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𝑝𝑜𝑠𝑠𝑖𝑏𝑙𝑒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𝑔𝑟𝑎𝑚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/>
                            </a:rPr>
                            <m:t>𝑡𝑦𝑝𝑒𝑠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492896"/>
                <a:ext cx="3888432" cy="667490"/>
              </a:xfrm>
              <a:prstGeom prst="rect">
                <a:avLst/>
              </a:prstGeom>
              <a:blipFill rotWithShape="1">
                <a:blip r:embed="rId3"/>
                <a:stretch>
                  <a:fillRect r="-36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123728" y="1700808"/>
            <a:ext cx="360040" cy="129614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Last terms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32469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29494"/>
            <a:ext cx="8374464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Maximum</a:t>
            </a:r>
            <a:r>
              <a:rPr spc="40" dirty="0"/>
              <a:t> </a:t>
            </a:r>
            <a:r>
              <a:rPr spc="-40" dirty="0"/>
              <a:t>Entropy</a:t>
            </a:r>
            <a:r>
              <a:rPr spc="50" dirty="0"/>
              <a:t> </a:t>
            </a:r>
            <a:r>
              <a:rPr spc="20" dirty="0"/>
              <a:t>Principle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8849" y="1140340"/>
            <a:ext cx="6946165" cy="1818246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3254388">
              <a:spcBef>
                <a:spcPts val="178"/>
              </a:spcBef>
            </a:pP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400" spc="-787" baseline="31250" dirty="0">
                <a:latin typeface="Lucida Sans Unicode"/>
                <a:cs typeface="Lucida Sans Unicode"/>
              </a:rPr>
              <a:t>∗</a:t>
            </a:r>
            <a:r>
              <a:rPr sz="2400" spc="103" baseline="31250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a</a:t>
            </a:r>
            <a:r>
              <a:rPr sz="2200" i="1" spc="-139" dirty="0">
                <a:latin typeface="Cambria"/>
                <a:cs typeface="Cambria"/>
              </a:rPr>
              <a:t>r</a:t>
            </a:r>
            <a:r>
              <a:rPr sz="2200" i="1" spc="-89" dirty="0">
                <a:latin typeface="Cambria"/>
                <a:cs typeface="Cambria"/>
              </a:rPr>
              <a:t>gmax</a:t>
            </a:r>
            <a:r>
              <a:rPr sz="2400" i="1" spc="-73" baseline="-10416" dirty="0">
                <a:latin typeface="Cambria"/>
                <a:cs typeface="Cambria"/>
              </a:rPr>
              <a:t>p</a:t>
            </a:r>
            <a:r>
              <a:rPr sz="2400" spc="-625" baseline="-10416" dirty="0">
                <a:latin typeface="Lucida Sans Unicode"/>
                <a:cs typeface="Lucida Sans Unicode"/>
              </a:rPr>
              <a:t>∈</a:t>
            </a:r>
            <a:r>
              <a:rPr sz="2400" i="1" spc="490" baseline="-10416" dirty="0">
                <a:latin typeface="Cambria"/>
                <a:cs typeface="Cambria"/>
              </a:rPr>
              <a:t>C</a:t>
            </a:r>
            <a:r>
              <a:rPr sz="2200" i="1" spc="188" dirty="0">
                <a:latin typeface="Cambria"/>
                <a:cs typeface="Cambria"/>
              </a:rPr>
              <a:t>H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6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>
              <a:spcBef>
                <a:spcPts val="40"/>
              </a:spcBef>
            </a:pPr>
            <a:endParaRPr sz="2600">
              <a:latin typeface="Lucida Sans Unicode"/>
              <a:cs typeface="Lucida Sans Unicode"/>
            </a:endParaRPr>
          </a:p>
          <a:p>
            <a:pPr marL="125895">
              <a:spcBef>
                <a:spcPts val="10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Constraint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Optimization</a:t>
            </a:r>
            <a:endParaRPr sz="2200">
              <a:latin typeface="Cambria"/>
              <a:cs typeface="Cambria"/>
            </a:endParaRPr>
          </a:p>
          <a:p>
            <a:pPr marL="125895">
              <a:spcBef>
                <a:spcPts val="644"/>
              </a:spcBef>
            </a:pPr>
            <a:r>
              <a:rPr spc="-30" dirty="0">
                <a:latin typeface="Trebuchet MS"/>
                <a:cs typeface="Trebuchet MS"/>
              </a:rPr>
              <a:t>Introduce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-40" dirty="0">
                <a:latin typeface="Trebuchet MS"/>
                <a:cs typeface="Trebuchet MS"/>
              </a:rPr>
              <a:t> parameter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z="2000" i="1" spc="129" dirty="0">
                <a:latin typeface="Franklin Gothic Medium"/>
                <a:cs typeface="Franklin Gothic Medium"/>
              </a:rPr>
              <a:t>λ</a:t>
            </a:r>
            <a:r>
              <a:rPr sz="2100" i="1" spc="192" baseline="-11904" dirty="0">
                <a:latin typeface="Cambria"/>
                <a:cs typeface="Cambria"/>
              </a:rPr>
              <a:t>i</a:t>
            </a:r>
            <a:r>
              <a:rPr sz="2100" i="1" spc="446" baseline="-11904" dirty="0">
                <a:latin typeface="Cambria"/>
                <a:cs typeface="Cambria"/>
              </a:rPr>
              <a:t> </a:t>
            </a:r>
            <a:r>
              <a:rPr spc="-99" dirty="0">
                <a:latin typeface="Trebuchet MS"/>
                <a:cs typeface="Trebuchet MS"/>
              </a:rPr>
              <a:t>for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each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feature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z="2000" i="1" spc="-30" dirty="0">
                <a:latin typeface="Cambria"/>
                <a:cs typeface="Cambria"/>
              </a:rPr>
              <a:t>f</a:t>
            </a:r>
            <a:r>
              <a:rPr sz="2100" i="1" spc="-44" baseline="-11904" dirty="0">
                <a:latin typeface="Cambria"/>
                <a:cs typeface="Cambria"/>
              </a:rPr>
              <a:t>i</a:t>
            </a:r>
            <a:r>
              <a:rPr spc="-30" dirty="0">
                <a:latin typeface="Trebuchet MS"/>
                <a:cs typeface="Trebuchet MS"/>
              </a:rPr>
              <a:t>.</a:t>
            </a:r>
            <a:r>
              <a:rPr spc="69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Lagrangian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is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given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by</a:t>
            </a:r>
            <a:endParaRPr>
              <a:latin typeface="Trebuchet MS"/>
              <a:cs typeface="Trebuchet MS"/>
            </a:endParaRPr>
          </a:p>
          <a:p>
            <a:pPr marL="4369819">
              <a:spcBef>
                <a:spcPts val="198"/>
              </a:spcBef>
            </a:pPr>
            <a:r>
              <a:rPr sz="2000" spc="1368" dirty="0">
                <a:latin typeface="Lucida Sans Unicode"/>
                <a:cs typeface="Lucida Sans Unicode"/>
              </a:rPr>
              <a:t>X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36134" y="3332082"/>
            <a:ext cx="102020" cy="24976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1400" i="1" spc="30" dirty="0"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02719" y="2977831"/>
            <a:ext cx="2337640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2176726" algn="l"/>
              </a:tabLst>
            </a:pPr>
            <a:r>
              <a:rPr sz="2000" spc="-287" dirty="0">
                <a:latin typeface="Lucida Sans Unicode"/>
                <a:cs typeface="Lucida Sans Unicode"/>
              </a:rPr>
              <a:t>∧</a:t>
            </a:r>
            <a:r>
              <a:rPr sz="2000" spc="119" dirty="0">
                <a:latin typeface="Lucida Sans Unicode"/>
                <a:cs typeface="Lucida Sans Unicode"/>
              </a:rPr>
              <a:t>(</a:t>
            </a:r>
            <a:r>
              <a:rPr sz="2000" i="1" spc="-59" dirty="0">
                <a:latin typeface="Cambria"/>
                <a:cs typeface="Cambria"/>
              </a:rPr>
              <a:t>p</a:t>
            </a:r>
            <a:r>
              <a:rPr sz="2000" i="1" spc="10" dirty="0">
                <a:latin typeface="Franklin Gothic Medium"/>
                <a:cs typeface="Franklin Gothic Medium"/>
              </a:rPr>
              <a:t>,</a:t>
            </a:r>
            <a:r>
              <a:rPr sz="2000" i="1" spc="-278" dirty="0">
                <a:latin typeface="Franklin Gothic Medium"/>
                <a:cs typeface="Franklin Gothic Medium"/>
              </a:rPr>
              <a:t> </a:t>
            </a:r>
            <a:r>
              <a:rPr sz="2000" i="1" spc="226" dirty="0">
                <a:latin typeface="Franklin Gothic Medium"/>
                <a:cs typeface="Franklin Gothic Medium"/>
              </a:rPr>
              <a:t>λ</a:t>
            </a:r>
            <a:r>
              <a:rPr sz="2000" spc="119" dirty="0">
                <a:latin typeface="Lucida Sans Unicode"/>
                <a:cs typeface="Lucida Sans Unicode"/>
              </a:rPr>
              <a:t>)</a:t>
            </a:r>
            <a:r>
              <a:rPr sz="2000" spc="-188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=</a:t>
            </a:r>
            <a:r>
              <a:rPr sz="2000" spc="-188" dirty="0">
                <a:latin typeface="Lucida Sans Unicode"/>
                <a:cs typeface="Lucida Sans Unicode"/>
              </a:rPr>
              <a:t> </a:t>
            </a:r>
            <a:r>
              <a:rPr sz="2000" i="1" spc="178" dirty="0">
                <a:latin typeface="Cambria"/>
                <a:cs typeface="Cambria"/>
              </a:rPr>
              <a:t>H</a:t>
            </a:r>
            <a:r>
              <a:rPr sz="2000" spc="119" dirty="0">
                <a:latin typeface="Lucida Sans Unicode"/>
                <a:cs typeface="Lucida Sans Unicode"/>
              </a:rPr>
              <a:t>(</a:t>
            </a:r>
            <a:r>
              <a:rPr sz="2000" i="1" spc="-59" dirty="0">
                <a:latin typeface="Cambria"/>
                <a:cs typeface="Cambria"/>
              </a:rPr>
              <a:t>p</a:t>
            </a:r>
            <a:r>
              <a:rPr sz="2000" spc="119" dirty="0">
                <a:latin typeface="Lucida Sans Unicode"/>
                <a:cs typeface="Lucida Sans Unicode"/>
              </a:rPr>
              <a:t>)</a:t>
            </a:r>
            <a:r>
              <a:rPr sz="2000" spc="-357" dirty="0">
                <a:latin typeface="Lucida Sans Unicode"/>
                <a:cs typeface="Lucida Sans Unicode"/>
              </a:rPr>
              <a:t> </a:t>
            </a:r>
            <a:r>
              <a:rPr sz="2000" spc="-50" dirty="0" smtClean="0">
                <a:latin typeface="Lucida Sans Unicode"/>
                <a:cs typeface="Lucida Sans Unicode"/>
              </a:rPr>
              <a:t>+</a:t>
            </a:r>
            <a:r>
              <a:rPr lang="en-IN" sz="2000" spc="-50" dirty="0" smtClean="0">
                <a:latin typeface="Lucida Sans Unicode"/>
                <a:cs typeface="Lucida Sans Unicode"/>
              </a:rPr>
              <a:t> </a:t>
            </a:r>
            <a:r>
              <a:rPr lang="en-IN" sz="2000" spc="-50" dirty="0" smtClean="0">
                <a:latin typeface="Lucida Sans Unicode"/>
                <a:cs typeface="Lucida Sans Unicode"/>
                <a:sym typeface="Symbol"/>
              </a:rPr>
              <a:t></a:t>
            </a:r>
            <a:r>
              <a:rPr sz="2000" dirty="0">
                <a:latin typeface="Lucida Sans Unicode"/>
                <a:cs typeface="Lucida Sans Unicode"/>
              </a:rPr>
              <a:t>	</a:t>
            </a:r>
            <a:r>
              <a:rPr sz="2000" i="1" spc="226" dirty="0">
                <a:latin typeface="Franklin Gothic Medium"/>
                <a:cs typeface="Franklin Gothic Medium"/>
              </a:rPr>
              <a:t>λ</a:t>
            </a: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88844" y="3080638"/>
            <a:ext cx="556701" cy="24976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  <a:tabLst>
                <a:tab pos="478401" algn="l"/>
              </a:tabLst>
            </a:pPr>
            <a:r>
              <a:rPr sz="1400" i="1" spc="30" dirty="0">
                <a:latin typeface="Cambria"/>
                <a:cs typeface="Cambria"/>
              </a:rPr>
              <a:t>i	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7387" y="3080638"/>
            <a:ext cx="102020" cy="24976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1400" i="1" spc="30" dirty="0">
                <a:latin typeface="Cambria"/>
                <a:cs typeface="Cambria"/>
              </a:rPr>
              <a:t>i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3005" y="2977831"/>
            <a:ext cx="1384195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2000" spc="119" dirty="0">
                <a:latin typeface="Lucida Sans Unicode"/>
                <a:cs typeface="Lucida Sans Unicode"/>
              </a:rPr>
              <a:t>(</a:t>
            </a:r>
            <a:r>
              <a:rPr sz="2000" i="1" spc="-59" dirty="0">
                <a:latin typeface="Cambria"/>
                <a:cs typeface="Cambria"/>
              </a:rPr>
              <a:t>p</a:t>
            </a:r>
            <a:r>
              <a:rPr sz="2000" spc="119" dirty="0">
                <a:latin typeface="Lucida Sans Unicode"/>
                <a:cs typeface="Lucida Sans Unicode"/>
              </a:rPr>
              <a:t>(</a:t>
            </a:r>
            <a:r>
              <a:rPr sz="2000" i="1" spc="-40" dirty="0">
                <a:latin typeface="Cambria"/>
                <a:cs typeface="Cambria"/>
              </a:rPr>
              <a:t>f</a:t>
            </a:r>
            <a:r>
              <a:rPr sz="2000" i="1" spc="59" dirty="0">
                <a:latin typeface="Cambria"/>
                <a:cs typeface="Cambria"/>
              </a:rPr>
              <a:t> </a:t>
            </a:r>
            <a:r>
              <a:rPr sz="2000" spc="119" dirty="0">
                <a:latin typeface="Lucida Sans Unicode"/>
                <a:cs typeface="Lucida Sans Unicode"/>
              </a:rPr>
              <a:t>)</a:t>
            </a:r>
            <a:r>
              <a:rPr sz="2000" spc="-357" dirty="0">
                <a:latin typeface="Lucida Sans Unicode"/>
                <a:cs typeface="Lucida Sans Unicode"/>
              </a:rPr>
              <a:t> </a:t>
            </a:r>
            <a:r>
              <a:rPr sz="2000" spc="-327" dirty="0">
                <a:latin typeface="Lucida Sans Unicode"/>
                <a:cs typeface="Lucida Sans Unicode"/>
              </a:rPr>
              <a:t>−</a:t>
            </a:r>
            <a:r>
              <a:rPr sz="2000" spc="-357" dirty="0">
                <a:latin typeface="Lucida Sans Unicode"/>
                <a:cs typeface="Lucida Sans Unicode"/>
              </a:rPr>
              <a:t> </a:t>
            </a:r>
            <a:r>
              <a:rPr sz="2000" spc="-1229" dirty="0">
                <a:latin typeface="Lucida Sans Unicode"/>
                <a:cs typeface="Lucida Sans Unicode"/>
              </a:rPr>
              <a:t>˜</a:t>
            </a:r>
            <a:r>
              <a:rPr sz="2000" i="1" spc="-59" dirty="0">
                <a:latin typeface="Cambria"/>
                <a:cs typeface="Cambria"/>
              </a:rPr>
              <a:t>p</a:t>
            </a:r>
            <a:r>
              <a:rPr sz="2000" spc="119" dirty="0">
                <a:latin typeface="Lucida Sans Unicode"/>
                <a:cs typeface="Lucida Sans Unicode"/>
              </a:rPr>
              <a:t>(</a:t>
            </a:r>
            <a:r>
              <a:rPr sz="2000" i="1" spc="-40" dirty="0">
                <a:latin typeface="Cambria"/>
                <a:cs typeface="Cambria"/>
              </a:rPr>
              <a:t>f</a:t>
            </a:r>
            <a:r>
              <a:rPr sz="2000" i="1" spc="59" dirty="0">
                <a:latin typeface="Cambria"/>
                <a:cs typeface="Cambria"/>
              </a:rPr>
              <a:t> </a:t>
            </a:r>
            <a:r>
              <a:rPr sz="2000" spc="119" dirty="0">
                <a:latin typeface="Lucida Sans Unicode"/>
                <a:cs typeface="Lucida Sans Unicode"/>
              </a:rPr>
              <a:t>))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9609" y="3761028"/>
            <a:ext cx="1580678" cy="301153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dirty="0">
                <a:latin typeface="Trebuchet MS"/>
                <a:cs typeface="Trebuchet MS"/>
              </a:rPr>
              <a:t>Solving,</a:t>
            </a:r>
            <a:r>
              <a:rPr spc="-99" dirty="0">
                <a:latin typeface="Trebuchet MS"/>
                <a:cs typeface="Trebuchet MS"/>
              </a:rPr>
              <a:t> </a:t>
            </a:r>
            <a:r>
              <a:rPr spc="-30" dirty="0">
                <a:latin typeface="Trebuchet MS"/>
                <a:cs typeface="Trebuchet MS"/>
              </a:rPr>
              <a:t>we</a:t>
            </a:r>
            <a:r>
              <a:rPr spc="-89" dirty="0">
                <a:latin typeface="Trebuchet MS"/>
                <a:cs typeface="Trebuchet MS"/>
              </a:rPr>
              <a:t> </a:t>
            </a:r>
            <a:r>
              <a:rPr spc="-40" dirty="0">
                <a:latin typeface="Trebuchet MS"/>
                <a:cs typeface="Trebuchet MS"/>
              </a:rPr>
              <a:t>get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44858" y="3825253"/>
            <a:ext cx="125950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2000" spc="-1993" dirty="0">
                <a:latin typeface="Lucida Sans Unicode"/>
                <a:cs typeface="Lucida Sans Unicode"/>
              </a:rPr>
              <a:t>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45674" y="3825253"/>
            <a:ext cx="125950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2000" spc="-1993" dirty="0">
                <a:latin typeface="Lucida Sans Unicode"/>
                <a:cs typeface="Lucida Sans Unicode"/>
              </a:rPr>
              <a:t>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039" y="4499396"/>
            <a:ext cx="5039276" cy="753751"/>
          </a:xfrm>
          <a:prstGeom prst="rect">
            <a:avLst/>
          </a:prstGeom>
        </p:spPr>
        <p:txBody>
          <a:bodyPr vert="horz" wrap="square" lIns="0" tIns="110788" rIns="0" bIns="0" rtlCol="0">
            <a:spAutoFit/>
          </a:bodyPr>
          <a:lstStyle/>
          <a:p>
            <a:pPr marR="35251" algn="r">
              <a:spcBef>
                <a:spcPts val="872"/>
              </a:spcBef>
            </a:pPr>
            <a:endParaRPr sz="1400" dirty="0">
              <a:latin typeface="Cambria"/>
              <a:cs typeface="Cambria"/>
            </a:endParaRPr>
          </a:p>
          <a:p>
            <a:pPr marL="100716">
              <a:spcBef>
                <a:spcPts val="811"/>
              </a:spcBef>
            </a:pPr>
            <a:r>
              <a:rPr spc="-30" dirty="0">
                <a:latin typeface="Trebuchet MS"/>
                <a:cs typeface="Trebuchet MS"/>
              </a:rPr>
              <a:t>where</a:t>
            </a:r>
            <a:r>
              <a:rPr spc="-59" dirty="0">
                <a:latin typeface="Trebuchet MS"/>
                <a:cs typeface="Trebuchet MS"/>
              </a:rPr>
              <a:t> </a:t>
            </a:r>
            <a:r>
              <a:rPr sz="2000" i="1" spc="119" dirty="0">
                <a:latin typeface="Cambria"/>
                <a:cs typeface="Cambria"/>
              </a:rPr>
              <a:t>Z</a:t>
            </a:r>
            <a:r>
              <a:rPr sz="2100" i="1" spc="176" baseline="-11904" dirty="0">
                <a:latin typeface="Franklin Gothic Medium"/>
                <a:cs typeface="Franklin Gothic Medium"/>
              </a:rPr>
              <a:t>λ</a:t>
            </a:r>
            <a:r>
              <a:rPr sz="2000" spc="119" dirty="0">
                <a:latin typeface="Lucida Sans Unicode"/>
                <a:cs typeface="Lucida Sans Unicode"/>
              </a:rPr>
              <a:t>(</a:t>
            </a:r>
            <a:r>
              <a:rPr sz="2000" i="1" spc="119" dirty="0">
                <a:latin typeface="Cambria"/>
                <a:cs typeface="Cambria"/>
              </a:rPr>
              <a:t>x</a:t>
            </a:r>
            <a:r>
              <a:rPr sz="2000" spc="119" dirty="0">
                <a:latin typeface="Lucida Sans Unicode"/>
                <a:cs typeface="Lucida Sans Unicode"/>
              </a:rPr>
              <a:t>)</a:t>
            </a:r>
            <a:r>
              <a:rPr sz="2000" spc="-149" dirty="0">
                <a:latin typeface="Lucida Sans Unicode"/>
                <a:cs typeface="Lucida Sans Unicode"/>
              </a:rPr>
              <a:t> </a:t>
            </a:r>
            <a:r>
              <a:rPr spc="20" dirty="0">
                <a:latin typeface="Trebuchet MS"/>
                <a:cs typeface="Trebuchet MS"/>
              </a:rPr>
              <a:t>is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a</a:t>
            </a:r>
            <a:r>
              <a:rPr spc="-59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normalizing</a:t>
            </a:r>
            <a:r>
              <a:rPr spc="-59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constant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given</a:t>
            </a:r>
            <a:r>
              <a:rPr spc="-59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by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1977" y="5253780"/>
            <a:ext cx="125950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2000" spc="-1993" dirty="0">
                <a:latin typeface="Lucida Sans Unicode"/>
                <a:cs typeface="Lucida Sans Unicode"/>
              </a:rPr>
              <a:t>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2793" y="5253780"/>
            <a:ext cx="125950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2000" spc="-1993" dirty="0">
                <a:latin typeface="Lucida Sans Unicode"/>
                <a:cs typeface="Lucida Sans Unicode"/>
              </a:rPr>
              <a:t>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156879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63490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726240" y="3966514"/>
                <a:ext cx="3784433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exp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40" y="3966514"/>
                <a:ext cx="3784433" cy="764568"/>
              </a:xfrm>
              <a:prstGeom prst="rect">
                <a:avLst/>
              </a:prstGeom>
              <a:blipFill rotWithShape="1">
                <a:blip r:embed="rId2"/>
                <a:stretch>
                  <a:fillRect r="-8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91232" y="5419745"/>
                <a:ext cx="3391954" cy="859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32" y="5419745"/>
                <a:ext cx="3391954" cy="859787"/>
              </a:xfrm>
              <a:prstGeom prst="rect">
                <a:avLst/>
              </a:prstGeom>
              <a:blipFill rotWithShape="1">
                <a:blip r:embed="rId3"/>
                <a:stretch>
                  <a:fillRect r="-2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746992"/>
      </p:ext>
    </p:extLst>
  </p:cSld>
  <p:clrMapOvr>
    <a:masterClrMapping/>
  </p:clrMapOvr>
  <p:transition>
    <p:cut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9494"/>
            <a:ext cx="7983375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79" dirty="0"/>
              <a:t>Practice</a:t>
            </a:r>
            <a:r>
              <a:rPr spc="-69" dirty="0"/>
              <a:t> </a:t>
            </a:r>
            <a:r>
              <a:rPr spc="-99" dirty="0"/>
              <a:t>Question</a:t>
            </a:r>
          </a:p>
        </p:txBody>
      </p:sp>
      <p:sp>
        <p:nvSpPr>
          <p:cNvPr id="3" name="object 3"/>
          <p:cNvSpPr/>
          <p:nvPr/>
        </p:nvSpPr>
        <p:spPr>
          <a:xfrm>
            <a:off x="558540" y="1837390"/>
            <a:ext cx="128444" cy="12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8540" y="2086543"/>
            <a:ext cx="128444" cy="12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540" y="2335696"/>
            <a:ext cx="128444" cy="128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540" y="2584875"/>
            <a:ext cx="128444" cy="12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540" y="2834028"/>
            <a:ext cx="128444" cy="128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8540" y="3083181"/>
            <a:ext cx="128444" cy="12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9608" y="750993"/>
            <a:ext cx="8609970" cy="2531797"/>
          </a:xfrm>
          <a:prstGeom prst="rect">
            <a:avLst/>
          </a:prstGeom>
        </p:spPr>
        <p:txBody>
          <a:bodyPr vert="horz" wrap="square" lIns="0" tIns="28956" rIns="0" bIns="0" rtlCol="0">
            <a:spAutoFit/>
          </a:bodyPr>
          <a:lstStyle/>
          <a:p>
            <a:pPr marL="25179" marR="10072">
              <a:lnSpc>
                <a:spcPct val="106300"/>
              </a:lnSpc>
              <a:spcBef>
                <a:spcPts val="228"/>
              </a:spcBef>
            </a:pPr>
            <a:r>
              <a:rPr sz="1400" spc="40" dirty="0">
                <a:latin typeface="Trebuchet MS"/>
                <a:cs typeface="Trebuchet MS"/>
              </a:rPr>
              <a:t>Consider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spc="10" dirty="0">
                <a:latin typeface="Trebuchet MS"/>
                <a:cs typeface="Trebuchet MS"/>
              </a:rPr>
              <a:t>maximum </a:t>
            </a:r>
            <a:r>
              <a:rPr sz="1400" spc="-20" dirty="0">
                <a:latin typeface="Trebuchet MS"/>
                <a:cs typeface="Trebuchet MS"/>
              </a:rPr>
              <a:t>entropy </a:t>
            </a:r>
            <a:r>
              <a:rPr sz="1400" dirty="0">
                <a:latin typeface="Trebuchet MS"/>
                <a:cs typeface="Trebuchet MS"/>
              </a:rPr>
              <a:t>model </a:t>
            </a:r>
            <a:r>
              <a:rPr sz="1400" spc="-69" dirty="0">
                <a:latin typeface="Trebuchet MS"/>
                <a:cs typeface="Trebuchet MS"/>
              </a:rPr>
              <a:t>for </a:t>
            </a:r>
            <a:r>
              <a:rPr sz="1400" spc="208" dirty="0">
                <a:latin typeface="Trebuchet MS"/>
                <a:cs typeface="Trebuchet MS"/>
              </a:rPr>
              <a:t>POS </a:t>
            </a:r>
            <a:r>
              <a:rPr sz="1400" dirty="0">
                <a:latin typeface="Trebuchet MS"/>
                <a:cs typeface="Trebuchet MS"/>
              </a:rPr>
              <a:t>tagging, where </a:t>
            </a:r>
            <a:r>
              <a:rPr sz="1400" spc="20" dirty="0">
                <a:latin typeface="Trebuchet MS"/>
                <a:cs typeface="Trebuchet MS"/>
              </a:rPr>
              <a:t>you </a:t>
            </a:r>
            <a:r>
              <a:rPr sz="1400" spc="-30" dirty="0">
                <a:latin typeface="Trebuchet MS"/>
                <a:cs typeface="Trebuchet MS"/>
              </a:rPr>
              <a:t>want </a:t>
            </a:r>
            <a:r>
              <a:rPr sz="1400" spc="-59" dirty="0">
                <a:latin typeface="Trebuchet MS"/>
                <a:cs typeface="Trebuchet MS"/>
              </a:rPr>
              <a:t>to </a:t>
            </a:r>
            <a:r>
              <a:rPr sz="1400" spc="-10" dirty="0">
                <a:latin typeface="Trebuchet MS"/>
                <a:cs typeface="Trebuchet MS"/>
              </a:rPr>
              <a:t>estimate </a:t>
            </a:r>
            <a:r>
              <a:rPr sz="1600" i="1" spc="-79" dirty="0">
                <a:latin typeface="Georgia"/>
                <a:cs typeface="Georgia"/>
              </a:rPr>
              <a:t>P</a:t>
            </a:r>
            <a:r>
              <a:rPr sz="1600" spc="-79" dirty="0">
                <a:latin typeface="Arial"/>
                <a:cs typeface="Arial"/>
              </a:rPr>
              <a:t>(</a:t>
            </a:r>
            <a:r>
              <a:rPr sz="1600" i="1" spc="-79" dirty="0">
                <a:latin typeface="Georgia"/>
                <a:cs typeface="Georgia"/>
              </a:rPr>
              <a:t>tag</a:t>
            </a:r>
            <a:r>
              <a:rPr sz="1600" spc="-79" dirty="0">
                <a:latin typeface="FreeSans"/>
                <a:cs typeface="FreeSans"/>
              </a:rPr>
              <a:t>|</a:t>
            </a:r>
            <a:r>
              <a:rPr sz="1600" i="1" spc="-79" dirty="0">
                <a:latin typeface="Georgia"/>
                <a:cs typeface="Georgia"/>
              </a:rPr>
              <a:t>word</a:t>
            </a:r>
            <a:r>
              <a:rPr sz="1600" spc="-79" dirty="0">
                <a:latin typeface="Arial"/>
                <a:cs typeface="Arial"/>
              </a:rPr>
              <a:t>)</a:t>
            </a:r>
            <a:r>
              <a:rPr sz="1400" spc="-79" dirty="0">
                <a:latin typeface="Trebuchet MS"/>
                <a:cs typeface="Trebuchet MS"/>
              </a:rPr>
              <a:t>. </a:t>
            </a:r>
            <a:r>
              <a:rPr sz="1400" spc="20" dirty="0">
                <a:latin typeface="Trebuchet MS"/>
                <a:cs typeface="Trebuchet MS"/>
              </a:rPr>
              <a:t>In </a:t>
            </a:r>
            <a:r>
              <a:rPr sz="1400" spc="59" dirty="0">
                <a:latin typeface="Trebuchet MS"/>
                <a:cs typeface="Trebuchet MS"/>
              </a:rPr>
              <a:t>a  </a:t>
            </a:r>
            <a:r>
              <a:rPr sz="1400" spc="-30" dirty="0">
                <a:latin typeface="Trebuchet MS"/>
                <a:cs typeface="Trebuchet MS"/>
              </a:rPr>
              <a:t>hypothetical setting, </a:t>
            </a:r>
            <a:r>
              <a:rPr sz="1400" spc="69" dirty="0">
                <a:latin typeface="Trebuchet MS"/>
                <a:cs typeface="Trebuchet MS"/>
              </a:rPr>
              <a:t>assume </a:t>
            </a:r>
            <a:r>
              <a:rPr sz="1400" spc="-59" dirty="0">
                <a:latin typeface="Trebuchet MS"/>
                <a:cs typeface="Trebuchet MS"/>
              </a:rPr>
              <a:t>that </a:t>
            </a:r>
            <a:r>
              <a:rPr sz="1400" i="1" spc="-89" dirty="0">
                <a:latin typeface="Verdana"/>
                <a:cs typeface="Verdana"/>
              </a:rPr>
              <a:t>tag </a:t>
            </a:r>
            <a:r>
              <a:rPr sz="1400" spc="30" dirty="0">
                <a:latin typeface="Trebuchet MS"/>
                <a:cs typeface="Trebuchet MS"/>
              </a:rPr>
              <a:t>can </a:t>
            </a:r>
            <a:r>
              <a:rPr sz="1400" spc="-20" dirty="0">
                <a:latin typeface="Trebuchet MS"/>
                <a:cs typeface="Trebuchet MS"/>
              </a:rPr>
              <a:t>take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spc="20" dirty="0">
                <a:latin typeface="Trebuchet MS"/>
                <a:cs typeface="Trebuchet MS"/>
              </a:rPr>
              <a:t>values </a:t>
            </a:r>
            <a:r>
              <a:rPr sz="1400" i="1" spc="-79" dirty="0">
                <a:latin typeface="Verdana"/>
                <a:cs typeface="Verdana"/>
              </a:rPr>
              <a:t>D</a:t>
            </a:r>
            <a:r>
              <a:rPr sz="1400" spc="-79" dirty="0">
                <a:latin typeface="Trebuchet MS"/>
                <a:cs typeface="Trebuchet MS"/>
              </a:rPr>
              <a:t>, </a:t>
            </a:r>
            <a:r>
              <a:rPr sz="1400" i="1" spc="-20" dirty="0">
                <a:latin typeface="Verdana"/>
                <a:cs typeface="Verdana"/>
              </a:rPr>
              <a:t>N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400" i="1" dirty="0">
                <a:latin typeface="Verdana"/>
                <a:cs typeface="Verdana"/>
              </a:rPr>
              <a:t>V </a:t>
            </a:r>
            <a:r>
              <a:rPr sz="1400" dirty="0">
                <a:latin typeface="Trebuchet MS"/>
                <a:cs typeface="Trebuchet MS"/>
              </a:rPr>
              <a:t>(short forms </a:t>
            </a:r>
            <a:r>
              <a:rPr sz="1400" spc="-69" dirty="0">
                <a:latin typeface="Trebuchet MS"/>
                <a:cs typeface="Trebuchet MS"/>
              </a:rPr>
              <a:t>for </a:t>
            </a:r>
            <a:r>
              <a:rPr sz="1400" spc="-20" dirty="0">
                <a:latin typeface="Trebuchet MS"/>
                <a:cs typeface="Trebuchet MS"/>
              </a:rPr>
              <a:t>Determiner, </a:t>
            </a:r>
            <a:r>
              <a:rPr sz="1400" spc="59" dirty="0">
                <a:latin typeface="Trebuchet MS"/>
                <a:cs typeface="Trebuchet MS"/>
              </a:rPr>
              <a:t>Noun</a:t>
            </a:r>
            <a:r>
              <a:rPr sz="1400" spc="-188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and  </a:t>
            </a:r>
            <a:r>
              <a:rPr sz="1400" spc="-30" dirty="0">
                <a:latin typeface="Trebuchet MS"/>
                <a:cs typeface="Trebuchet MS"/>
              </a:rPr>
              <a:t>Verb). </a:t>
            </a:r>
            <a:r>
              <a:rPr sz="1400" spc="40" dirty="0">
                <a:latin typeface="Trebuchet MS"/>
                <a:cs typeface="Trebuchet MS"/>
              </a:rPr>
              <a:t>The </a:t>
            </a:r>
            <a:r>
              <a:rPr sz="1400" spc="-20" dirty="0">
                <a:latin typeface="Trebuchet MS"/>
                <a:cs typeface="Trebuchet MS"/>
              </a:rPr>
              <a:t>variable </a:t>
            </a:r>
            <a:r>
              <a:rPr sz="1400" i="1" spc="-99" dirty="0">
                <a:latin typeface="Verdana"/>
                <a:cs typeface="Verdana"/>
              </a:rPr>
              <a:t>word </a:t>
            </a:r>
            <a:r>
              <a:rPr sz="1400" dirty="0">
                <a:latin typeface="Trebuchet MS"/>
                <a:cs typeface="Trebuchet MS"/>
              </a:rPr>
              <a:t>could </a:t>
            </a:r>
            <a:r>
              <a:rPr sz="1400" spc="20" dirty="0">
                <a:latin typeface="Trebuchet MS"/>
                <a:cs typeface="Trebuchet MS"/>
              </a:rPr>
              <a:t>be </a:t>
            </a:r>
            <a:r>
              <a:rPr sz="1400" spc="30" dirty="0">
                <a:latin typeface="Trebuchet MS"/>
                <a:cs typeface="Trebuchet MS"/>
              </a:rPr>
              <a:t>any </a:t>
            </a:r>
            <a:r>
              <a:rPr sz="1400" spc="10" dirty="0">
                <a:latin typeface="Trebuchet MS"/>
                <a:cs typeface="Trebuchet MS"/>
              </a:rPr>
              <a:t>member </a:t>
            </a:r>
            <a:r>
              <a:rPr sz="1400" spc="-40" dirty="0">
                <a:latin typeface="Trebuchet MS"/>
                <a:cs typeface="Trebuchet MS"/>
              </a:rPr>
              <a:t>of </a:t>
            </a:r>
            <a:r>
              <a:rPr sz="1400" spc="59" dirty="0">
                <a:latin typeface="Trebuchet MS"/>
                <a:cs typeface="Trebuchet MS"/>
              </a:rPr>
              <a:t>a </a:t>
            </a:r>
            <a:r>
              <a:rPr sz="1400" dirty="0">
                <a:latin typeface="Trebuchet MS"/>
                <a:cs typeface="Trebuchet MS"/>
              </a:rPr>
              <a:t>set </a:t>
            </a:r>
            <a:r>
              <a:rPr sz="1600" i="1" spc="-99" dirty="0">
                <a:latin typeface="Georgia"/>
                <a:cs typeface="Georgia"/>
              </a:rPr>
              <a:t>V </a:t>
            </a:r>
            <a:r>
              <a:rPr sz="1400" spc="-40" dirty="0">
                <a:latin typeface="Trebuchet MS"/>
                <a:cs typeface="Trebuchet MS"/>
              </a:rPr>
              <a:t>of </a:t>
            </a:r>
            <a:r>
              <a:rPr sz="1400" spc="20" dirty="0">
                <a:latin typeface="Trebuchet MS"/>
                <a:cs typeface="Trebuchet MS"/>
              </a:rPr>
              <a:t>possible </a:t>
            </a:r>
            <a:r>
              <a:rPr sz="1400" spc="-10" dirty="0">
                <a:latin typeface="Trebuchet MS"/>
                <a:cs typeface="Trebuchet MS"/>
              </a:rPr>
              <a:t>words, </a:t>
            </a:r>
            <a:r>
              <a:rPr sz="1400" dirty="0">
                <a:latin typeface="Trebuchet MS"/>
                <a:cs typeface="Trebuchet MS"/>
              </a:rPr>
              <a:t>where </a:t>
            </a:r>
            <a:r>
              <a:rPr sz="1600" i="1" spc="-99" dirty="0">
                <a:latin typeface="Georgia"/>
                <a:cs typeface="Georgia"/>
              </a:rPr>
              <a:t>V </a:t>
            </a:r>
            <a:r>
              <a:rPr sz="1400" spc="10" dirty="0">
                <a:latin typeface="Trebuchet MS"/>
                <a:cs typeface="Trebuchet MS"/>
              </a:rPr>
              <a:t>contains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spc="20" dirty="0">
                <a:latin typeface="Trebuchet MS"/>
                <a:cs typeface="Trebuchet MS"/>
              </a:rPr>
              <a:t>words </a:t>
            </a:r>
            <a:r>
              <a:rPr sz="1400" i="1" spc="-79" dirty="0">
                <a:latin typeface="Verdana"/>
                <a:cs typeface="Verdana"/>
              </a:rPr>
              <a:t>a</a:t>
            </a:r>
            <a:r>
              <a:rPr sz="1400" spc="-79" dirty="0">
                <a:latin typeface="Trebuchet MS"/>
                <a:cs typeface="Trebuchet MS"/>
              </a:rPr>
              <a:t>,  </a:t>
            </a:r>
            <a:r>
              <a:rPr sz="1400" i="1" spc="-109" dirty="0">
                <a:latin typeface="Verdana"/>
                <a:cs typeface="Verdana"/>
              </a:rPr>
              <a:t>man</a:t>
            </a:r>
            <a:r>
              <a:rPr sz="1400" spc="-109" dirty="0">
                <a:latin typeface="Trebuchet MS"/>
                <a:cs typeface="Trebuchet MS"/>
              </a:rPr>
              <a:t>, </a:t>
            </a:r>
            <a:r>
              <a:rPr sz="1400" i="1" spc="-59" dirty="0">
                <a:latin typeface="Verdana"/>
                <a:cs typeface="Verdana"/>
              </a:rPr>
              <a:t>sleeps</a:t>
            </a:r>
            <a:r>
              <a:rPr sz="1400" spc="-59" dirty="0">
                <a:latin typeface="Trebuchet MS"/>
                <a:cs typeface="Trebuchet MS"/>
              </a:rPr>
              <a:t>, </a:t>
            </a:r>
            <a:r>
              <a:rPr sz="1400" spc="99" dirty="0">
                <a:latin typeface="Trebuchet MS"/>
                <a:cs typeface="Trebuchet MS"/>
              </a:rPr>
              <a:t>as </a:t>
            </a:r>
            <a:r>
              <a:rPr sz="1400" spc="-50" dirty="0">
                <a:latin typeface="Trebuchet MS"/>
                <a:cs typeface="Trebuchet MS"/>
              </a:rPr>
              <a:t>well </a:t>
            </a:r>
            <a:r>
              <a:rPr sz="1400" spc="99" dirty="0">
                <a:latin typeface="Trebuchet MS"/>
                <a:cs typeface="Trebuchet MS"/>
              </a:rPr>
              <a:t>as </a:t>
            </a:r>
            <a:r>
              <a:rPr sz="1400" spc="-20" dirty="0">
                <a:latin typeface="Trebuchet MS"/>
                <a:cs typeface="Trebuchet MS"/>
              </a:rPr>
              <a:t>additional </a:t>
            </a:r>
            <a:r>
              <a:rPr sz="1400" spc="-10" dirty="0">
                <a:latin typeface="Trebuchet MS"/>
                <a:cs typeface="Trebuchet MS"/>
              </a:rPr>
              <a:t>words. </a:t>
            </a:r>
            <a:r>
              <a:rPr sz="1400" spc="40" dirty="0">
                <a:latin typeface="Trebuchet MS"/>
                <a:cs typeface="Trebuchet MS"/>
              </a:rPr>
              <a:t>The </a:t>
            </a:r>
            <a:r>
              <a:rPr sz="1400" spc="-30" dirty="0">
                <a:latin typeface="Trebuchet MS"/>
                <a:cs typeface="Trebuchet MS"/>
              </a:rPr>
              <a:t>distribution </a:t>
            </a:r>
            <a:r>
              <a:rPr sz="1400" spc="30" dirty="0">
                <a:latin typeface="Trebuchet MS"/>
                <a:cs typeface="Trebuchet MS"/>
              </a:rPr>
              <a:t>should </a:t>
            </a:r>
            <a:r>
              <a:rPr sz="1400" spc="10" dirty="0">
                <a:latin typeface="Trebuchet MS"/>
                <a:cs typeface="Trebuchet MS"/>
              </a:rPr>
              <a:t>give </a:t>
            </a:r>
            <a:r>
              <a:rPr sz="1400" spc="-30" dirty="0">
                <a:latin typeface="Trebuchet MS"/>
                <a:cs typeface="Trebuchet MS"/>
              </a:rPr>
              <a:t>the following</a:t>
            </a:r>
            <a:r>
              <a:rPr sz="1400" spc="-218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probabilities</a:t>
            </a:r>
            <a:endParaRPr sz="1400" dirty="0">
              <a:latin typeface="Trebuchet MS"/>
              <a:cs typeface="Trebuchet MS"/>
            </a:endParaRPr>
          </a:p>
          <a:p>
            <a:pPr marL="574082">
              <a:spcBef>
                <a:spcPts val="178"/>
              </a:spcBef>
            </a:pPr>
            <a:r>
              <a:rPr sz="1600" i="1" dirty="0">
                <a:latin typeface="Georgia"/>
                <a:cs typeface="Georgia"/>
              </a:rPr>
              <a:t>P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i="1" dirty="0">
                <a:latin typeface="Georgia"/>
                <a:cs typeface="Georgia"/>
              </a:rPr>
              <a:t>D</a:t>
            </a:r>
            <a:r>
              <a:rPr sz="1600" dirty="0">
                <a:latin typeface="FreeSans"/>
                <a:cs typeface="FreeSans"/>
              </a:rPr>
              <a:t>|</a:t>
            </a:r>
            <a:r>
              <a:rPr sz="1600" i="1" dirty="0">
                <a:latin typeface="Georgia"/>
                <a:cs typeface="Georgia"/>
              </a:rPr>
              <a:t>a</a:t>
            </a:r>
            <a:r>
              <a:rPr sz="1600" dirty="0">
                <a:latin typeface="Arial"/>
                <a:cs typeface="Arial"/>
              </a:rPr>
              <a:t>) </a:t>
            </a:r>
            <a:r>
              <a:rPr sz="1600" spc="377" dirty="0">
                <a:latin typeface="Arial"/>
                <a:cs typeface="Arial"/>
              </a:rPr>
              <a:t>=</a:t>
            </a:r>
            <a:r>
              <a:rPr sz="1600" spc="-198" dirty="0">
                <a:latin typeface="Arial"/>
                <a:cs typeface="Arial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0</a:t>
            </a:r>
            <a:r>
              <a:rPr sz="1600" spc="-50" dirty="0">
                <a:latin typeface="Arial"/>
                <a:cs typeface="Arial"/>
              </a:rPr>
              <a:t>.</a:t>
            </a:r>
            <a:r>
              <a:rPr sz="1600" spc="-50" dirty="0">
                <a:latin typeface="Trebuchet MS"/>
                <a:cs typeface="Trebuchet MS"/>
              </a:rPr>
              <a:t>9</a:t>
            </a:r>
            <a:endParaRPr sz="1600" dirty="0">
              <a:latin typeface="Trebuchet MS"/>
              <a:cs typeface="Trebuchet MS"/>
            </a:endParaRPr>
          </a:p>
          <a:p>
            <a:pPr marL="574082" marR="6552840">
              <a:lnSpc>
                <a:spcPct val="103099"/>
              </a:lnSpc>
            </a:pPr>
            <a:r>
              <a:rPr sz="1600" i="1" spc="-59" dirty="0">
                <a:latin typeface="Georgia"/>
                <a:cs typeface="Georgia"/>
              </a:rPr>
              <a:t>P</a:t>
            </a:r>
            <a:r>
              <a:rPr sz="1600" spc="-59" dirty="0">
                <a:latin typeface="Arial"/>
                <a:cs typeface="Arial"/>
              </a:rPr>
              <a:t>(</a:t>
            </a:r>
            <a:r>
              <a:rPr sz="1600" i="1" spc="-59" dirty="0">
                <a:latin typeface="Georgia"/>
                <a:cs typeface="Georgia"/>
              </a:rPr>
              <a:t>N</a:t>
            </a:r>
            <a:r>
              <a:rPr sz="1600" spc="-59" dirty="0">
                <a:latin typeface="FreeSans"/>
                <a:cs typeface="FreeSans"/>
              </a:rPr>
              <a:t>|</a:t>
            </a:r>
            <a:r>
              <a:rPr sz="1600" i="1" spc="-59" dirty="0">
                <a:latin typeface="Georgia"/>
                <a:cs typeface="Georgia"/>
              </a:rPr>
              <a:t>man</a:t>
            </a:r>
            <a:r>
              <a:rPr sz="1600" spc="-59" dirty="0">
                <a:latin typeface="Arial"/>
                <a:cs typeface="Arial"/>
              </a:rPr>
              <a:t>) </a:t>
            </a:r>
            <a:r>
              <a:rPr sz="1600" spc="377" dirty="0">
                <a:latin typeface="Arial"/>
                <a:cs typeface="Arial"/>
              </a:rPr>
              <a:t>= </a:t>
            </a:r>
            <a:r>
              <a:rPr sz="1600" spc="-50" dirty="0">
                <a:latin typeface="Trebuchet MS"/>
                <a:cs typeface="Trebuchet MS"/>
              </a:rPr>
              <a:t>0</a:t>
            </a:r>
            <a:r>
              <a:rPr sz="1600" spc="-50" dirty="0">
                <a:latin typeface="Arial"/>
                <a:cs typeface="Arial"/>
              </a:rPr>
              <a:t>.</a:t>
            </a:r>
            <a:r>
              <a:rPr sz="1600" spc="-50" dirty="0">
                <a:latin typeface="Trebuchet MS"/>
                <a:cs typeface="Trebuchet MS"/>
              </a:rPr>
              <a:t>9  </a:t>
            </a:r>
            <a:r>
              <a:rPr sz="1600" i="1" spc="-20" dirty="0">
                <a:latin typeface="Georgia"/>
                <a:cs typeface="Georgia"/>
              </a:rPr>
              <a:t>P</a:t>
            </a:r>
            <a:r>
              <a:rPr sz="1600" spc="-20" dirty="0">
                <a:latin typeface="Arial"/>
                <a:cs typeface="Arial"/>
              </a:rPr>
              <a:t>(</a:t>
            </a:r>
            <a:r>
              <a:rPr sz="1600" i="1" spc="-20" dirty="0">
                <a:latin typeface="Georgia"/>
                <a:cs typeface="Georgia"/>
              </a:rPr>
              <a:t>V</a:t>
            </a:r>
            <a:r>
              <a:rPr sz="1600" spc="-20" dirty="0">
                <a:latin typeface="FreeSans"/>
                <a:cs typeface="FreeSans"/>
              </a:rPr>
              <a:t>|</a:t>
            </a:r>
            <a:r>
              <a:rPr sz="1600" i="1" spc="-20" dirty="0">
                <a:latin typeface="Georgia"/>
                <a:cs typeface="Georgia"/>
              </a:rPr>
              <a:t>sleeps</a:t>
            </a:r>
            <a:r>
              <a:rPr sz="1600" spc="-20" dirty="0">
                <a:latin typeface="Arial"/>
                <a:cs typeface="Arial"/>
              </a:rPr>
              <a:t>) </a:t>
            </a:r>
            <a:r>
              <a:rPr sz="1600" spc="377" dirty="0">
                <a:latin typeface="Arial"/>
                <a:cs typeface="Arial"/>
              </a:rPr>
              <a:t>=</a:t>
            </a:r>
            <a:r>
              <a:rPr sz="1600" spc="-297" dirty="0">
                <a:latin typeface="Arial"/>
                <a:cs typeface="Arial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0</a:t>
            </a:r>
            <a:r>
              <a:rPr sz="1600" spc="-50" dirty="0">
                <a:latin typeface="Arial"/>
                <a:cs typeface="Arial"/>
              </a:rPr>
              <a:t>.</a:t>
            </a:r>
            <a:r>
              <a:rPr sz="1600" spc="-50" dirty="0">
                <a:latin typeface="Trebuchet MS"/>
                <a:cs typeface="Trebuchet MS"/>
              </a:rPr>
              <a:t>9</a:t>
            </a:r>
            <a:endParaRPr sz="1600" dirty="0">
              <a:latin typeface="Trebuchet MS"/>
              <a:cs typeface="Trebuchet MS"/>
            </a:endParaRPr>
          </a:p>
          <a:p>
            <a:pPr marL="574082" marR="3342515" algn="just">
              <a:lnSpc>
                <a:spcPct val="103099"/>
              </a:lnSpc>
            </a:pPr>
            <a:r>
              <a:rPr sz="1600" i="1" spc="-59" dirty="0">
                <a:latin typeface="Georgia"/>
                <a:cs typeface="Georgia"/>
              </a:rPr>
              <a:t>P</a:t>
            </a:r>
            <a:r>
              <a:rPr sz="1600" spc="-59" dirty="0">
                <a:latin typeface="Arial"/>
                <a:cs typeface="Arial"/>
              </a:rPr>
              <a:t>(</a:t>
            </a:r>
            <a:r>
              <a:rPr sz="1600" i="1" spc="-59" dirty="0">
                <a:latin typeface="Georgia"/>
                <a:cs typeface="Georgia"/>
              </a:rPr>
              <a:t>D</a:t>
            </a:r>
            <a:r>
              <a:rPr sz="1600" spc="-59" dirty="0">
                <a:latin typeface="FreeSans"/>
                <a:cs typeface="FreeSans"/>
              </a:rPr>
              <a:t>|</a:t>
            </a:r>
            <a:r>
              <a:rPr sz="1600" i="1" spc="-59" dirty="0">
                <a:latin typeface="Georgia"/>
                <a:cs typeface="Georgia"/>
              </a:rPr>
              <a:t>word</a:t>
            </a:r>
            <a:r>
              <a:rPr sz="1600" spc="-59" dirty="0">
                <a:latin typeface="Arial"/>
                <a:cs typeface="Arial"/>
              </a:rPr>
              <a:t>) </a:t>
            </a:r>
            <a:r>
              <a:rPr sz="1600" spc="377" dirty="0">
                <a:latin typeface="Arial"/>
                <a:cs typeface="Arial"/>
              </a:rPr>
              <a:t>=</a:t>
            </a:r>
            <a:r>
              <a:rPr sz="1600" spc="-208" dirty="0">
                <a:latin typeface="Arial"/>
                <a:cs typeface="Arial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0</a:t>
            </a:r>
            <a:r>
              <a:rPr sz="1600" spc="-50" dirty="0">
                <a:latin typeface="Arial"/>
                <a:cs typeface="Arial"/>
              </a:rPr>
              <a:t>.</a:t>
            </a:r>
            <a:r>
              <a:rPr sz="1600" spc="-50" dirty="0">
                <a:latin typeface="Trebuchet MS"/>
                <a:cs typeface="Trebuchet MS"/>
              </a:rPr>
              <a:t>6 </a:t>
            </a:r>
            <a:r>
              <a:rPr sz="1400" spc="-69" dirty="0">
                <a:latin typeface="Trebuchet MS"/>
                <a:cs typeface="Trebuchet MS"/>
              </a:rPr>
              <a:t>for </a:t>
            </a:r>
            <a:r>
              <a:rPr sz="1400" spc="30" dirty="0">
                <a:latin typeface="Trebuchet MS"/>
                <a:cs typeface="Trebuchet MS"/>
              </a:rPr>
              <a:t>any </a:t>
            </a:r>
            <a:r>
              <a:rPr sz="1400" spc="-10" dirty="0">
                <a:latin typeface="Trebuchet MS"/>
                <a:cs typeface="Trebuchet MS"/>
              </a:rPr>
              <a:t>word </a:t>
            </a:r>
            <a:r>
              <a:rPr sz="1400" spc="-30" dirty="0">
                <a:latin typeface="Trebuchet MS"/>
                <a:cs typeface="Trebuchet MS"/>
              </a:rPr>
              <a:t>other </a:t>
            </a:r>
            <a:r>
              <a:rPr sz="1400" spc="-10" dirty="0">
                <a:latin typeface="Trebuchet MS"/>
                <a:cs typeface="Trebuchet MS"/>
              </a:rPr>
              <a:t>than </a:t>
            </a:r>
            <a:r>
              <a:rPr sz="1400" i="1" spc="-79" dirty="0">
                <a:latin typeface="Verdana"/>
                <a:cs typeface="Verdana"/>
              </a:rPr>
              <a:t>a</a:t>
            </a:r>
            <a:r>
              <a:rPr sz="1400" spc="-79" dirty="0">
                <a:latin typeface="Trebuchet MS"/>
                <a:cs typeface="Trebuchet MS"/>
              </a:rPr>
              <a:t>, </a:t>
            </a:r>
            <a:r>
              <a:rPr sz="1400" i="1" spc="-99" dirty="0">
                <a:latin typeface="Verdana"/>
                <a:cs typeface="Verdana"/>
              </a:rPr>
              <a:t>man </a:t>
            </a:r>
            <a:r>
              <a:rPr sz="1400" spc="-10" dirty="0">
                <a:latin typeface="Trebuchet MS"/>
                <a:cs typeface="Trebuchet MS"/>
              </a:rPr>
              <a:t>or </a:t>
            </a:r>
            <a:r>
              <a:rPr sz="1400" i="1" spc="-40" dirty="0">
                <a:latin typeface="Verdana"/>
                <a:cs typeface="Verdana"/>
              </a:rPr>
              <a:t>sleeps  </a:t>
            </a:r>
            <a:r>
              <a:rPr sz="1600" i="1" spc="-59" dirty="0">
                <a:latin typeface="Georgia"/>
                <a:cs typeface="Georgia"/>
              </a:rPr>
              <a:t>P</a:t>
            </a:r>
            <a:r>
              <a:rPr sz="1600" spc="-59" dirty="0">
                <a:latin typeface="Arial"/>
                <a:cs typeface="Arial"/>
              </a:rPr>
              <a:t>(</a:t>
            </a:r>
            <a:r>
              <a:rPr sz="1600" i="1" spc="-59" dirty="0">
                <a:latin typeface="Georgia"/>
                <a:cs typeface="Georgia"/>
              </a:rPr>
              <a:t>N</a:t>
            </a:r>
            <a:r>
              <a:rPr sz="1600" spc="-59" dirty="0">
                <a:latin typeface="FreeSans"/>
                <a:cs typeface="FreeSans"/>
              </a:rPr>
              <a:t>|</a:t>
            </a:r>
            <a:r>
              <a:rPr sz="1600" i="1" spc="-59" dirty="0">
                <a:latin typeface="Georgia"/>
                <a:cs typeface="Georgia"/>
              </a:rPr>
              <a:t>word</a:t>
            </a:r>
            <a:r>
              <a:rPr sz="1600" spc="-59" dirty="0">
                <a:latin typeface="Arial"/>
                <a:cs typeface="Arial"/>
              </a:rPr>
              <a:t>) </a:t>
            </a:r>
            <a:r>
              <a:rPr sz="1600" spc="377" dirty="0">
                <a:latin typeface="Arial"/>
                <a:cs typeface="Arial"/>
              </a:rPr>
              <a:t>=</a:t>
            </a:r>
            <a:r>
              <a:rPr sz="1600" spc="-226" dirty="0">
                <a:latin typeface="Arial"/>
                <a:cs typeface="Arial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0</a:t>
            </a:r>
            <a:r>
              <a:rPr sz="1600" spc="-50" dirty="0">
                <a:latin typeface="Arial"/>
                <a:cs typeface="Arial"/>
              </a:rPr>
              <a:t>.</a:t>
            </a:r>
            <a:r>
              <a:rPr sz="1600" spc="-50" dirty="0">
                <a:latin typeface="Trebuchet MS"/>
                <a:cs typeface="Trebuchet MS"/>
              </a:rPr>
              <a:t>3 </a:t>
            </a:r>
            <a:r>
              <a:rPr sz="1400" spc="-69" dirty="0">
                <a:latin typeface="Trebuchet MS"/>
                <a:cs typeface="Trebuchet MS"/>
              </a:rPr>
              <a:t>for </a:t>
            </a:r>
            <a:r>
              <a:rPr sz="1400" spc="30" dirty="0">
                <a:latin typeface="Trebuchet MS"/>
                <a:cs typeface="Trebuchet MS"/>
              </a:rPr>
              <a:t>any </a:t>
            </a:r>
            <a:r>
              <a:rPr sz="1400" spc="-10" dirty="0">
                <a:latin typeface="Trebuchet MS"/>
                <a:cs typeface="Trebuchet MS"/>
              </a:rPr>
              <a:t>word </a:t>
            </a:r>
            <a:r>
              <a:rPr sz="1400" spc="-30" dirty="0">
                <a:latin typeface="Trebuchet MS"/>
                <a:cs typeface="Trebuchet MS"/>
              </a:rPr>
              <a:t>other </a:t>
            </a:r>
            <a:r>
              <a:rPr sz="1400" spc="-10" dirty="0">
                <a:latin typeface="Trebuchet MS"/>
                <a:cs typeface="Trebuchet MS"/>
              </a:rPr>
              <a:t>than </a:t>
            </a:r>
            <a:r>
              <a:rPr sz="1400" i="1" spc="-79" dirty="0">
                <a:latin typeface="Verdana"/>
                <a:cs typeface="Verdana"/>
              </a:rPr>
              <a:t>a</a:t>
            </a:r>
            <a:r>
              <a:rPr sz="1400" spc="-79" dirty="0">
                <a:latin typeface="Trebuchet MS"/>
                <a:cs typeface="Trebuchet MS"/>
              </a:rPr>
              <a:t>, </a:t>
            </a:r>
            <a:r>
              <a:rPr sz="1400" i="1" spc="-99" dirty="0">
                <a:latin typeface="Verdana"/>
                <a:cs typeface="Verdana"/>
              </a:rPr>
              <a:t>man </a:t>
            </a:r>
            <a:r>
              <a:rPr sz="1400" spc="-10" dirty="0">
                <a:latin typeface="Trebuchet MS"/>
                <a:cs typeface="Trebuchet MS"/>
              </a:rPr>
              <a:t>or </a:t>
            </a:r>
            <a:r>
              <a:rPr sz="1400" i="1" spc="-40" dirty="0">
                <a:latin typeface="Verdana"/>
                <a:cs typeface="Verdana"/>
              </a:rPr>
              <a:t>sleeps  </a:t>
            </a:r>
            <a:r>
              <a:rPr sz="1600" i="1" spc="-50" dirty="0">
                <a:latin typeface="Georgia"/>
                <a:cs typeface="Georgia"/>
              </a:rPr>
              <a:t>P</a:t>
            </a:r>
            <a:r>
              <a:rPr sz="1600" spc="-50" dirty="0">
                <a:latin typeface="Arial"/>
                <a:cs typeface="Arial"/>
              </a:rPr>
              <a:t>(</a:t>
            </a:r>
            <a:r>
              <a:rPr sz="1600" i="1" spc="-50" dirty="0">
                <a:latin typeface="Georgia"/>
                <a:cs typeface="Georgia"/>
              </a:rPr>
              <a:t>V</a:t>
            </a:r>
            <a:r>
              <a:rPr sz="1600" spc="-50" dirty="0">
                <a:latin typeface="FreeSans"/>
                <a:cs typeface="FreeSans"/>
              </a:rPr>
              <a:t>|</a:t>
            </a:r>
            <a:r>
              <a:rPr sz="1600" i="1" spc="-50" dirty="0">
                <a:latin typeface="Georgia"/>
                <a:cs typeface="Georgia"/>
              </a:rPr>
              <a:t>word</a:t>
            </a:r>
            <a:r>
              <a:rPr sz="1600" spc="-50" dirty="0">
                <a:latin typeface="Arial"/>
                <a:cs typeface="Arial"/>
              </a:rPr>
              <a:t>) </a:t>
            </a:r>
            <a:r>
              <a:rPr sz="1600" spc="377" dirty="0">
                <a:latin typeface="Arial"/>
                <a:cs typeface="Arial"/>
              </a:rPr>
              <a:t>=</a:t>
            </a:r>
            <a:r>
              <a:rPr sz="1600" spc="-226" dirty="0">
                <a:latin typeface="Arial"/>
                <a:cs typeface="Arial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0</a:t>
            </a:r>
            <a:r>
              <a:rPr sz="1600" spc="-50" dirty="0">
                <a:latin typeface="Arial"/>
                <a:cs typeface="Arial"/>
              </a:rPr>
              <a:t>.</a:t>
            </a:r>
            <a:r>
              <a:rPr sz="1600" spc="-50" dirty="0">
                <a:latin typeface="Trebuchet MS"/>
                <a:cs typeface="Trebuchet MS"/>
              </a:rPr>
              <a:t>1 </a:t>
            </a:r>
            <a:r>
              <a:rPr sz="1400" spc="-69" dirty="0">
                <a:latin typeface="Trebuchet MS"/>
                <a:cs typeface="Trebuchet MS"/>
              </a:rPr>
              <a:t>for </a:t>
            </a:r>
            <a:r>
              <a:rPr sz="1400" spc="30" dirty="0">
                <a:latin typeface="Trebuchet MS"/>
                <a:cs typeface="Trebuchet MS"/>
              </a:rPr>
              <a:t>any </a:t>
            </a:r>
            <a:r>
              <a:rPr sz="1400" spc="-10" dirty="0">
                <a:latin typeface="Trebuchet MS"/>
                <a:cs typeface="Trebuchet MS"/>
              </a:rPr>
              <a:t>word </a:t>
            </a:r>
            <a:r>
              <a:rPr sz="1400" spc="-30" dirty="0">
                <a:latin typeface="Trebuchet MS"/>
                <a:cs typeface="Trebuchet MS"/>
              </a:rPr>
              <a:t>other </a:t>
            </a:r>
            <a:r>
              <a:rPr sz="1400" spc="-10" dirty="0">
                <a:latin typeface="Trebuchet MS"/>
                <a:cs typeface="Trebuchet MS"/>
              </a:rPr>
              <a:t>than </a:t>
            </a:r>
            <a:r>
              <a:rPr sz="1400" i="1" spc="-79" dirty="0">
                <a:latin typeface="Verdana"/>
                <a:cs typeface="Verdana"/>
              </a:rPr>
              <a:t>a</a:t>
            </a:r>
            <a:r>
              <a:rPr sz="1400" spc="-79" dirty="0">
                <a:latin typeface="Trebuchet MS"/>
                <a:cs typeface="Trebuchet MS"/>
              </a:rPr>
              <a:t>, </a:t>
            </a:r>
            <a:r>
              <a:rPr sz="1400" i="1" spc="-99" dirty="0">
                <a:latin typeface="Verdana"/>
                <a:cs typeface="Verdana"/>
              </a:rPr>
              <a:t>man </a:t>
            </a:r>
            <a:r>
              <a:rPr sz="1400" spc="-10" dirty="0">
                <a:latin typeface="Trebuchet MS"/>
                <a:cs typeface="Trebuchet MS"/>
              </a:rPr>
              <a:t>or </a:t>
            </a:r>
            <a:r>
              <a:rPr sz="1400" i="1" spc="-40" dirty="0">
                <a:latin typeface="Verdana"/>
                <a:cs typeface="Verdana"/>
              </a:rPr>
              <a:t>sleeps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609" y="3270701"/>
            <a:ext cx="7261041" cy="244680"/>
          </a:xfrm>
          <a:prstGeom prst="rect">
            <a:avLst/>
          </a:prstGeom>
        </p:spPr>
        <p:txBody>
          <a:bodyPr vert="horz" wrap="square" lIns="0" tIns="28954" rIns="0" bIns="0" rtlCol="0">
            <a:spAutoFit/>
          </a:bodyPr>
          <a:lstStyle/>
          <a:p>
            <a:pPr marL="25179">
              <a:spcBef>
                <a:spcPts val="226"/>
              </a:spcBef>
            </a:pPr>
            <a:r>
              <a:rPr sz="1400" spc="-79" dirty="0">
                <a:latin typeface="Trebuchet MS"/>
                <a:cs typeface="Trebuchet MS"/>
              </a:rPr>
              <a:t>It </a:t>
            </a:r>
            <a:r>
              <a:rPr sz="1400" spc="30" dirty="0">
                <a:latin typeface="Trebuchet MS"/>
                <a:cs typeface="Trebuchet MS"/>
              </a:rPr>
              <a:t>is </a:t>
            </a:r>
            <a:r>
              <a:rPr sz="1400" spc="59" dirty="0">
                <a:latin typeface="Trebuchet MS"/>
                <a:cs typeface="Trebuchet MS"/>
              </a:rPr>
              <a:t>assumed </a:t>
            </a:r>
            <a:r>
              <a:rPr sz="1400" spc="-59" dirty="0">
                <a:latin typeface="Trebuchet MS"/>
                <a:cs typeface="Trebuchet MS"/>
              </a:rPr>
              <a:t>that </a:t>
            </a:r>
            <a:r>
              <a:rPr sz="1400" spc="-50" dirty="0">
                <a:latin typeface="Trebuchet MS"/>
                <a:cs typeface="Trebuchet MS"/>
              </a:rPr>
              <a:t>all </a:t>
            </a:r>
            <a:r>
              <a:rPr sz="1400" spc="-30" dirty="0">
                <a:latin typeface="Trebuchet MS"/>
                <a:cs typeface="Trebuchet MS"/>
              </a:rPr>
              <a:t>other probabilities, not </a:t>
            </a:r>
            <a:r>
              <a:rPr sz="1400" spc="-10" dirty="0">
                <a:latin typeface="Trebuchet MS"/>
                <a:cs typeface="Trebuchet MS"/>
              </a:rPr>
              <a:t>defined </a:t>
            </a:r>
            <a:r>
              <a:rPr sz="1400" spc="20" dirty="0">
                <a:latin typeface="Trebuchet MS"/>
                <a:cs typeface="Trebuchet MS"/>
              </a:rPr>
              <a:t>above </a:t>
            </a:r>
            <a:r>
              <a:rPr sz="1400" dirty="0">
                <a:latin typeface="Trebuchet MS"/>
                <a:cs typeface="Trebuchet MS"/>
              </a:rPr>
              <a:t>could </a:t>
            </a:r>
            <a:r>
              <a:rPr sz="1400" spc="-30" dirty="0">
                <a:latin typeface="Trebuchet MS"/>
                <a:cs typeface="Trebuchet MS"/>
              </a:rPr>
              <a:t>take </a:t>
            </a:r>
            <a:r>
              <a:rPr sz="1400" spc="30" dirty="0">
                <a:latin typeface="Trebuchet MS"/>
                <a:cs typeface="Trebuchet MS"/>
              </a:rPr>
              <a:t>any </a:t>
            </a:r>
            <a:r>
              <a:rPr sz="1400" spc="20" dirty="0">
                <a:latin typeface="Trebuchet MS"/>
                <a:cs typeface="Trebuchet MS"/>
              </a:rPr>
              <a:t>values </a:t>
            </a:r>
            <a:r>
              <a:rPr sz="1400" spc="59" dirty="0">
                <a:latin typeface="Trebuchet MS"/>
                <a:cs typeface="Trebuchet MS"/>
              </a:rPr>
              <a:t>such</a:t>
            </a:r>
            <a:r>
              <a:rPr sz="1400" spc="-99" dirty="0">
                <a:latin typeface="Trebuchet MS"/>
                <a:cs typeface="Trebuchet MS"/>
              </a:rPr>
              <a:t> </a:t>
            </a:r>
            <a:r>
              <a:rPr sz="1400" spc="-59" dirty="0">
                <a:latin typeface="Trebuchet MS"/>
                <a:cs typeface="Trebuchet MS"/>
              </a:rPr>
              <a:t>that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608" y="3351006"/>
            <a:ext cx="212854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spc="872" dirty="0">
                <a:latin typeface="OpenSymbol"/>
                <a:cs typeface="OpenSymbol"/>
              </a:rPr>
              <a:t>.</a:t>
            </a:r>
            <a:endParaRPr sz="1600">
              <a:latin typeface="OpenSymbol"/>
              <a:cs typeface="Open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339824" y="3356992"/>
                <a:ext cx="631776" cy="493385"/>
              </a:xfrm>
              <a:prstGeom prst="rect">
                <a:avLst/>
              </a:prstGeom>
            </p:spPr>
            <p:txBody>
              <a:bodyPr vert="horz" wrap="square" lIns="0" tIns="23920" rIns="0" bIns="0" rtlCol="0">
                <a:spAutoFit/>
              </a:bodyPr>
              <a:lstStyle/>
              <a:p>
                <a:pPr marL="25179">
                  <a:spcBef>
                    <a:spcPts val="188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1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IN" sz="1200" b="0" i="1" smtClean="0">
                              <a:latin typeface="Cambria Math"/>
                            </a:rPr>
                            <m:t>𝑎𝑔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sz="12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24" y="3356992"/>
                <a:ext cx="631776" cy="493385"/>
              </a:xfrm>
              <a:prstGeom prst="rect">
                <a:avLst/>
              </a:prstGeom>
              <a:blipFill rotWithShape="1">
                <a:blip r:embed="rId5"/>
                <a:stretch>
                  <a:fillRect l="-75728" t="-132099" r="-111650" b="-183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13"/>
          <p:cNvSpPr/>
          <p:nvPr/>
        </p:nvSpPr>
        <p:spPr>
          <a:xfrm>
            <a:off x="558540" y="3841135"/>
            <a:ext cx="128444" cy="12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540" y="4629364"/>
            <a:ext cx="128444" cy="128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7231" y="3445253"/>
            <a:ext cx="8355550" cy="1718329"/>
          </a:xfrm>
          <a:prstGeom prst="rect">
            <a:avLst/>
          </a:prstGeom>
        </p:spPr>
        <p:txBody>
          <a:bodyPr vert="horz" wrap="square" lIns="0" tIns="67983" rIns="0" bIns="0" rtlCol="0">
            <a:spAutoFit/>
          </a:bodyPr>
          <a:lstStyle/>
          <a:p>
            <a:pPr marL="75537">
              <a:spcBef>
                <a:spcPts val="535"/>
              </a:spcBef>
            </a:pPr>
            <a:r>
              <a:rPr sz="1600" i="1" spc="-79" dirty="0">
                <a:latin typeface="Georgia"/>
                <a:cs typeface="Georgia"/>
              </a:rPr>
              <a:t>P</a:t>
            </a:r>
            <a:r>
              <a:rPr sz="1600" spc="-79" dirty="0">
                <a:latin typeface="Arial"/>
                <a:cs typeface="Arial"/>
              </a:rPr>
              <a:t>(</a:t>
            </a:r>
            <a:r>
              <a:rPr sz="1600" i="1" spc="-79" dirty="0">
                <a:latin typeface="Georgia"/>
                <a:cs typeface="Georgia"/>
              </a:rPr>
              <a:t>tag</a:t>
            </a:r>
            <a:r>
              <a:rPr sz="1600" spc="-79" dirty="0">
                <a:latin typeface="FreeSans"/>
                <a:cs typeface="FreeSans"/>
              </a:rPr>
              <a:t>|</a:t>
            </a:r>
            <a:r>
              <a:rPr sz="1600" i="1" spc="-79" dirty="0">
                <a:latin typeface="Georgia"/>
                <a:cs typeface="Georgia"/>
              </a:rPr>
              <a:t>word</a:t>
            </a:r>
            <a:r>
              <a:rPr sz="1600" spc="-79" dirty="0">
                <a:latin typeface="Arial"/>
                <a:cs typeface="Arial"/>
              </a:rPr>
              <a:t>) </a:t>
            </a:r>
            <a:r>
              <a:rPr sz="1600" spc="377" dirty="0">
                <a:latin typeface="Arial"/>
                <a:cs typeface="Arial"/>
              </a:rPr>
              <a:t>=</a:t>
            </a:r>
            <a:r>
              <a:rPr sz="1600" spc="-268" dirty="0">
                <a:latin typeface="Arial"/>
                <a:cs typeface="Arial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1 </a:t>
            </a:r>
            <a:r>
              <a:rPr sz="1400" spc="30" dirty="0">
                <a:latin typeface="Trebuchet MS"/>
                <a:cs typeface="Trebuchet MS"/>
              </a:rPr>
              <a:t>is </a:t>
            </a:r>
            <a:r>
              <a:rPr sz="1400" spc="-10" dirty="0">
                <a:latin typeface="Trebuchet MS"/>
                <a:cs typeface="Trebuchet MS"/>
              </a:rPr>
              <a:t>satisfied </a:t>
            </a:r>
            <a:r>
              <a:rPr sz="1400" spc="-69" dirty="0">
                <a:latin typeface="Trebuchet MS"/>
                <a:cs typeface="Trebuchet MS"/>
              </a:rPr>
              <a:t>for </a:t>
            </a:r>
            <a:r>
              <a:rPr sz="1400" spc="30" dirty="0">
                <a:latin typeface="Trebuchet MS"/>
                <a:cs typeface="Trebuchet MS"/>
              </a:rPr>
              <a:t>any </a:t>
            </a:r>
            <a:r>
              <a:rPr sz="1400" spc="-10" dirty="0">
                <a:latin typeface="Trebuchet MS"/>
                <a:cs typeface="Trebuchet MS"/>
              </a:rPr>
              <a:t>word </a:t>
            </a:r>
            <a:r>
              <a:rPr sz="1400" spc="-30" dirty="0">
                <a:latin typeface="Trebuchet MS"/>
                <a:cs typeface="Trebuchet MS"/>
              </a:rPr>
              <a:t>in </a:t>
            </a:r>
            <a:r>
              <a:rPr sz="1600" i="1" spc="-50" dirty="0">
                <a:latin typeface="Georgia"/>
                <a:cs typeface="Georgia"/>
              </a:rPr>
              <a:t>V</a:t>
            </a:r>
            <a:r>
              <a:rPr sz="1400" spc="-50" dirty="0">
                <a:latin typeface="Trebuchet MS"/>
                <a:cs typeface="Trebuchet MS"/>
              </a:rPr>
              <a:t>.</a:t>
            </a:r>
            <a:endParaRPr sz="1400" dirty="0">
              <a:latin typeface="Trebuchet MS"/>
              <a:cs typeface="Trebuchet MS"/>
            </a:endParaRPr>
          </a:p>
          <a:p>
            <a:pPr marL="236683" marR="368873">
              <a:lnSpc>
                <a:spcPct val="104900"/>
              </a:lnSpc>
              <a:spcBef>
                <a:spcPts val="258"/>
              </a:spcBef>
            </a:pPr>
            <a:r>
              <a:rPr sz="1400" spc="10" dirty="0">
                <a:latin typeface="Trebuchet MS"/>
                <a:cs typeface="Trebuchet MS"/>
              </a:rPr>
              <a:t>Define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spc="-10" dirty="0">
                <a:latin typeface="Trebuchet MS"/>
                <a:cs typeface="Trebuchet MS"/>
              </a:rPr>
              <a:t>features </a:t>
            </a:r>
            <a:r>
              <a:rPr sz="1400" spc="-40" dirty="0">
                <a:latin typeface="Trebuchet MS"/>
                <a:cs typeface="Trebuchet MS"/>
              </a:rPr>
              <a:t>of </a:t>
            </a:r>
            <a:r>
              <a:rPr sz="1400" dirty="0">
                <a:latin typeface="Trebuchet MS"/>
                <a:cs typeface="Trebuchet MS"/>
              </a:rPr>
              <a:t>your </a:t>
            </a:r>
            <a:r>
              <a:rPr sz="1400" spc="10" dirty="0">
                <a:latin typeface="Trebuchet MS"/>
                <a:cs typeface="Trebuchet MS"/>
              </a:rPr>
              <a:t>maximum </a:t>
            </a:r>
            <a:r>
              <a:rPr sz="1400" spc="-20" dirty="0">
                <a:latin typeface="Trebuchet MS"/>
                <a:cs typeface="Trebuchet MS"/>
              </a:rPr>
              <a:t>entropy </a:t>
            </a:r>
            <a:r>
              <a:rPr sz="1400" dirty="0">
                <a:latin typeface="Trebuchet MS"/>
                <a:cs typeface="Trebuchet MS"/>
              </a:rPr>
              <a:t>model </a:t>
            </a:r>
            <a:r>
              <a:rPr sz="1400" spc="-59" dirty="0">
                <a:latin typeface="Trebuchet MS"/>
                <a:cs typeface="Trebuchet MS"/>
              </a:rPr>
              <a:t>that </a:t>
            </a:r>
            <a:r>
              <a:rPr sz="1400" spc="30" dirty="0">
                <a:latin typeface="Trebuchet MS"/>
                <a:cs typeface="Trebuchet MS"/>
              </a:rPr>
              <a:t>can </a:t>
            </a:r>
            <a:r>
              <a:rPr sz="1400" dirty="0">
                <a:latin typeface="Trebuchet MS"/>
                <a:cs typeface="Trebuchet MS"/>
              </a:rPr>
              <a:t>model </a:t>
            </a:r>
            <a:r>
              <a:rPr sz="1400" spc="-20" dirty="0">
                <a:latin typeface="Trebuchet MS"/>
                <a:cs typeface="Trebuchet MS"/>
              </a:rPr>
              <a:t>this </a:t>
            </a:r>
            <a:r>
              <a:rPr sz="1400" spc="-40" dirty="0">
                <a:latin typeface="Trebuchet MS"/>
                <a:cs typeface="Trebuchet MS"/>
              </a:rPr>
              <a:t>distribution. </a:t>
            </a:r>
            <a:r>
              <a:rPr sz="1400" spc="50" dirty="0">
                <a:latin typeface="Trebuchet MS"/>
                <a:cs typeface="Trebuchet MS"/>
              </a:rPr>
              <a:t>Mark </a:t>
            </a:r>
            <a:r>
              <a:rPr sz="1400" dirty="0">
                <a:latin typeface="Trebuchet MS"/>
                <a:cs typeface="Trebuchet MS"/>
              </a:rPr>
              <a:t>your  </a:t>
            </a:r>
            <a:r>
              <a:rPr sz="1400" spc="-10" dirty="0">
                <a:latin typeface="Trebuchet MS"/>
                <a:cs typeface="Trebuchet MS"/>
              </a:rPr>
              <a:t>features </a:t>
            </a:r>
            <a:r>
              <a:rPr sz="1400" spc="99" dirty="0">
                <a:latin typeface="Trebuchet MS"/>
                <a:cs typeface="Trebuchet MS"/>
              </a:rPr>
              <a:t>as </a:t>
            </a:r>
            <a:r>
              <a:rPr sz="1600" i="1" spc="-50" dirty="0">
                <a:latin typeface="Georgia"/>
                <a:cs typeface="Georgia"/>
              </a:rPr>
              <a:t>f</a:t>
            </a:r>
            <a:r>
              <a:rPr spc="-73" baseline="-9259" dirty="0">
                <a:latin typeface="Trebuchet MS"/>
                <a:cs typeface="Trebuchet MS"/>
              </a:rPr>
              <a:t>1</a:t>
            </a:r>
            <a:r>
              <a:rPr sz="1400" spc="-50" dirty="0">
                <a:latin typeface="Trebuchet MS"/>
                <a:cs typeface="Trebuchet MS"/>
              </a:rPr>
              <a:t>, </a:t>
            </a:r>
            <a:r>
              <a:rPr sz="1600" i="1" spc="-59" dirty="0">
                <a:latin typeface="Georgia"/>
                <a:cs typeface="Georgia"/>
              </a:rPr>
              <a:t>f</a:t>
            </a:r>
            <a:r>
              <a:rPr spc="-87" baseline="-9259" dirty="0">
                <a:latin typeface="Trebuchet MS"/>
                <a:cs typeface="Trebuchet MS"/>
              </a:rPr>
              <a:t>2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400" spc="89" dirty="0">
                <a:latin typeface="Trebuchet MS"/>
                <a:cs typeface="Trebuchet MS"/>
              </a:rPr>
              <a:t>so </a:t>
            </a:r>
            <a:r>
              <a:rPr sz="1400" spc="-20" dirty="0">
                <a:latin typeface="Trebuchet MS"/>
                <a:cs typeface="Trebuchet MS"/>
              </a:rPr>
              <a:t>on. </a:t>
            </a:r>
            <a:r>
              <a:rPr sz="1400" spc="79" dirty="0">
                <a:latin typeface="Trebuchet MS"/>
                <a:cs typeface="Trebuchet MS"/>
              </a:rPr>
              <a:t>Each </a:t>
            </a:r>
            <a:r>
              <a:rPr sz="1400" spc="-40" dirty="0">
                <a:latin typeface="Trebuchet MS"/>
                <a:cs typeface="Trebuchet MS"/>
              </a:rPr>
              <a:t>feature </a:t>
            </a:r>
            <a:r>
              <a:rPr sz="1400" spc="30" dirty="0">
                <a:latin typeface="Trebuchet MS"/>
                <a:cs typeface="Trebuchet MS"/>
              </a:rPr>
              <a:t>should </a:t>
            </a:r>
            <a:r>
              <a:rPr sz="1400" spc="20" dirty="0">
                <a:latin typeface="Trebuchet MS"/>
                <a:cs typeface="Trebuchet MS"/>
              </a:rPr>
              <a:t>have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spc="69" dirty="0">
                <a:latin typeface="Trebuchet MS"/>
                <a:cs typeface="Trebuchet MS"/>
              </a:rPr>
              <a:t>same </a:t>
            </a:r>
            <a:r>
              <a:rPr sz="1400" spc="-40" dirty="0">
                <a:latin typeface="Trebuchet MS"/>
                <a:cs typeface="Trebuchet MS"/>
              </a:rPr>
              <a:t>format </a:t>
            </a:r>
            <a:r>
              <a:rPr sz="1400" spc="99" dirty="0">
                <a:latin typeface="Trebuchet MS"/>
                <a:cs typeface="Trebuchet MS"/>
              </a:rPr>
              <a:t>as</a:t>
            </a:r>
            <a:r>
              <a:rPr sz="1400" spc="-278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explained </a:t>
            </a:r>
            <a:r>
              <a:rPr sz="1400" spc="-30" dirty="0">
                <a:latin typeface="Trebuchet MS"/>
                <a:cs typeface="Trebuchet MS"/>
              </a:rPr>
              <a:t>in the </a:t>
            </a:r>
            <a:r>
              <a:rPr sz="1400" spc="20" dirty="0">
                <a:latin typeface="Trebuchet MS"/>
                <a:cs typeface="Trebuchet MS"/>
              </a:rPr>
              <a:t>class.  </a:t>
            </a:r>
            <a:r>
              <a:rPr sz="1400" spc="-10" dirty="0">
                <a:latin typeface="Trebuchet MS"/>
                <a:cs typeface="Trebuchet MS"/>
              </a:rPr>
              <a:t>[</a:t>
            </a:r>
            <a:r>
              <a:rPr sz="1400" b="1" spc="-10" dirty="0">
                <a:latin typeface="Arial"/>
                <a:cs typeface="Arial"/>
              </a:rPr>
              <a:t>Hint: </a:t>
            </a:r>
            <a:r>
              <a:rPr sz="1400" spc="59" dirty="0">
                <a:latin typeface="Trebuchet MS"/>
                <a:cs typeface="Trebuchet MS"/>
              </a:rPr>
              <a:t>6 </a:t>
            </a:r>
            <a:r>
              <a:rPr sz="1400" spc="20" dirty="0">
                <a:latin typeface="Trebuchet MS"/>
                <a:cs typeface="Trebuchet MS"/>
              </a:rPr>
              <a:t>Features </a:t>
            </a:r>
            <a:r>
              <a:rPr sz="1400" spc="30" dirty="0">
                <a:latin typeface="Trebuchet MS"/>
                <a:cs typeface="Trebuchet MS"/>
              </a:rPr>
              <a:t>should </a:t>
            </a:r>
            <a:r>
              <a:rPr sz="1400" spc="20" dirty="0">
                <a:latin typeface="Trebuchet MS"/>
                <a:cs typeface="Trebuchet MS"/>
              </a:rPr>
              <a:t>make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spc="30" dirty="0">
                <a:latin typeface="Trebuchet MS"/>
                <a:cs typeface="Trebuchet MS"/>
              </a:rPr>
              <a:t>analysis</a:t>
            </a:r>
            <a:r>
              <a:rPr sz="1400" spc="-178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easier]</a:t>
            </a:r>
          </a:p>
          <a:p>
            <a:pPr marL="236683" marR="85609">
              <a:lnSpc>
                <a:spcPts val="2379"/>
              </a:lnSpc>
              <a:spcBef>
                <a:spcPts val="278"/>
              </a:spcBef>
            </a:pPr>
            <a:r>
              <a:rPr sz="1400" spc="20" dirty="0">
                <a:latin typeface="Trebuchet MS"/>
                <a:cs typeface="Trebuchet MS"/>
              </a:rPr>
              <a:t>For </a:t>
            </a:r>
            <a:r>
              <a:rPr sz="1400" spc="30" dirty="0">
                <a:latin typeface="Trebuchet MS"/>
                <a:cs typeface="Trebuchet MS"/>
              </a:rPr>
              <a:t>each </a:t>
            </a:r>
            <a:r>
              <a:rPr sz="1400" spc="-40" dirty="0">
                <a:latin typeface="Trebuchet MS"/>
                <a:cs typeface="Trebuchet MS"/>
              </a:rPr>
              <a:t>feature </a:t>
            </a:r>
            <a:r>
              <a:rPr sz="1600" i="1" spc="-50" dirty="0">
                <a:latin typeface="Georgia"/>
                <a:cs typeface="Georgia"/>
              </a:rPr>
              <a:t>f</a:t>
            </a:r>
            <a:r>
              <a:rPr i="1" spc="-73" baseline="-9259" dirty="0">
                <a:latin typeface="Georgia"/>
                <a:cs typeface="Georgia"/>
              </a:rPr>
              <a:t>i</a:t>
            </a:r>
            <a:r>
              <a:rPr sz="1400" spc="-50" dirty="0">
                <a:latin typeface="Trebuchet MS"/>
                <a:cs typeface="Trebuchet MS"/>
              </a:rPr>
              <a:t>, </a:t>
            </a:r>
            <a:r>
              <a:rPr sz="1400" spc="69" dirty="0">
                <a:latin typeface="Trebuchet MS"/>
                <a:cs typeface="Trebuchet MS"/>
              </a:rPr>
              <a:t>assume </a:t>
            </a:r>
            <a:r>
              <a:rPr sz="1400" spc="59" dirty="0">
                <a:latin typeface="Trebuchet MS"/>
                <a:cs typeface="Trebuchet MS"/>
              </a:rPr>
              <a:t>a </a:t>
            </a:r>
            <a:r>
              <a:rPr sz="1400" spc="-20" dirty="0">
                <a:latin typeface="Trebuchet MS"/>
                <a:cs typeface="Trebuchet MS"/>
              </a:rPr>
              <a:t>weight </a:t>
            </a:r>
            <a:r>
              <a:rPr sz="1600" spc="-10" dirty="0">
                <a:latin typeface="Arial"/>
                <a:cs typeface="Arial"/>
              </a:rPr>
              <a:t>λ</a:t>
            </a:r>
            <a:r>
              <a:rPr i="1" spc="-14" baseline="-9259" dirty="0">
                <a:latin typeface="Georgia"/>
                <a:cs typeface="Georgia"/>
              </a:rPr>
              <a:t>i</a:t>
            </a:r>
            <a:r>
              <a:rPr sz="1400" spc="-10" dirty="0">
                <a:latin typeface="Trebuchet MS"/>
                <a:cs typeface="Trebuchet MS"/>
              </a:rPr>
              <a:t>. </a:t>
            </a:r>
            <a:r>
              <a:rPr sz="1400" spc="-20" dirty="0">
                <a:latin typeface="Trebuchet MS"/>
                <a:cs typeface="Trebuchet MS"/>
              </a:rPr>
              <a:t>Now, </a:t>
            </a:r>
            <a:r>
              <a:rPr sz="1400" spc="-59" dirty="0">
                <a:latin typeface="Trebuchet MS"/>
                <a:cs typeface="Trebuchet MS"/>
              </a:rPr>
              <a:t>write </a:t>
            </a:r>
            <a:r>
              <a:rPr sz="1400" spc="20" dirty="0">
                <a:latin typeface="Trebuchet MS"/>
                <a:cs typeface="Trebuchet MS"/>
              </a:rPr>
              <a:t>expression </a:t>
            </a:r>
            <a:r>
              <a:rPr sz="1400" spc="-69" dirty="0">
                <a:latin typeface="Trebuchet MS"/>
                <a:cs typeface="Trebuchet MS"/>
              </a:rPr>
              <a:t>for </a:t>
            </a:r>
            <a:r>
              <a:rPr sz="1400" spc="-30" dirty="0">
                <a:latin typeface="Trebuchet MS"/>
                <a:cs typeface="Trebuchet MS"/>
              </a:rPr>
              <a:t>the following </a:t>
            </a:r>
            <a:r>
              <a:rPr sz="1400" spc="-20" dirty="0">
                <a:latin typeface="Trebuchet MS"/>
                <a:cs typeface="Trebuchet MS"/>
              </a:rPr>
              <a:t>probabilities </a:t>
            </a:r>
            <a:r>
              <a:rPr sz="1400" spc="-30" dirty="0">
                <a:latin typeface="Trebuchet MS"/>
                <a:cs typeface="Trebuchet MS"/>
              </a:rPr>
              <a:t>in </a:t>
            </a:r>
            <a:r>
              <a:rPr sz="1400" dirty="0">
                <a:latin typeface="Trebuchet MS"/>
                <a:cs typeface="Trebuchet MS"/>
              </a:rPr>
              <a:t>terms  </a:t>
            </a:r>
            <a:r>
              <a:rPr sz="1400" spc="-40" dirty="0">
                <a:latin typeface="Trebuchet MS"/>
                <a:cs typeface="Trebuchet MS"/>
              </a:rPr>
              <a:t>of </a:t>
            </a:r>
            <a:r>
              <a:rPr sz="1400" dirty="0">
                <a:latin typeface="Trebuchet MS"/>
                <a:cs typeface="Trebuchet MS"/>
              </a:rPr>
              <a:t>your model</a:t>
            </a:r>
            <a:r>
              <a:rPr sz="1400" spc="-59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parameters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74015" y="5095859"/>
            <a:ext cx="7858046" cy="1430742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599261" indent="-234165">
              <a:lnSpc>
                <a:spcPts val="2379"/>
              </a:lnSpc>
              <a:spcBef>
                <a:spcPts val="188"/>
              </a:spcBef>
              <a:buClr>
                <a:srgbClr val="3333B2"/>
              </a:buClr>
              <a:buSzPct val="60000"/>
              <a:buFont typeface="Arial"/>
              <a:buChar char="►"/>
              <a:tabLst>
                <a:tab pos="600520" algn="l"/>
              </a:tabLst>
            </a:pPr>
            <a:r>
              <a:rPr sz="2000" i="1" spc="-30" dirty="0">
                <a:latin typeface="Georgia"/>
                <a:cs typeface="Georgia"/>
              </a:rPr>
              <a:t>P</a:t>
            </a:r>
            <a:r>
              <a:rPr sz="2000" spc="-30" dirty="0">
                <a:latin typeface="Arial"/>
                <a:cs typeface="Arial"/>
              </a:rPr>
              <a:t>(</a:t>
            </a:r>
            <a:r>
              <a:rPr sz="2000" i="1" spc="-30" dirty="0">
                <a:latin typeface="Georgia"/>
                <a:cs typeface="Georgia"/>
              </a:rPr>
              <a:t>D</a:t>
            </a:r>
            <a:r>
              <a:rPr sz="2000" spc="-30" dirty="0">
                <a:latin typeface="FreeSans"/>
                <a:cs typeface="FreeSans"/>
              </a:rPr>
              <a:t>|</a:t>
            </a:r>
            <a:r>
              <a:rPr sz="2000" i="1" spc="-30" dirty="0">
                <a:latin typeface="Georgia"/>
                <a:cs typeface="Georgia"/>
              </a:rPr>
              <a:t>cat</a:t>
            </a:r>
            <a:r>
              <a:rPr sz="2000" spc="-3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99261" indent="-234165">
              <a:lnSpc>
                <a:spcPts val="2369"/>
              </a:lnSpc>
              <a:buClr>
                <a:srgbClr val="3333B2"/>
              </a:buClr>
              <a:buSzPct val="60000"/>
              <a:buFont typeface="Arial"/>
              <a:buChar char="►"/>
              <a:tabLst>
                <a:tab pos="600520" algn="l"/>
              </a:tabLst>
            </a:pPr>
            <a:r>
              <a:rPr sz="2000" i="1" spc="-69" dirty="0">
                <a:latin typeface="Georgia"/>
                <a:cs typeface="Georgia"/>
              </a:rPr>
              <a:t>P</a:t>
            </a:r>
            <a:r>
              <a:rPr sz="2000" spc="-69" dirty="0">
                <a:latin typeface="Arial"/>
                <a:cs typeface="Arial"/>
              </a:rPr>
              <a:t>(</a:t>
            </a:r>
            <a:r>
              <a:rPr sz="2000" i="1" spc="-69" dirty="0">
                <a:latin typeface="Georgia"/>
                <a:cs typeface="Georgia"/>
              </a:rPr>
              <a:t>N</a:t>
            </a:r>
            <a:r>
              <a:rPr sz="2000" spc="-69" dirty="0">
                <a:latin typeface="FreeSans"/>
                <a:cs typeface="FreeSans"/>
              </a:rPr>
              <a:t>|</a:t>
            </a:r>
            <a:r>
              <a:rPr sz="2000" i="1" spc="-69" dirty="0">
                <a:latin typeface="Georgia"/>
                <a:cs typeface="Georgia"/>
              </a:rPr>
              <a:t>laughs</a:t>
            </a:r>
            <a:r>
              <a:rPr sz="2000" spc="-69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99261" indent="-234165">
              <a:lnSpc>
                <a:spcPts val="2379"/>
              </a:lnSpc>
              <a:buClr>
                <a:srgbClr val="3333B2"/>
              </a:buClr>
              <a:buSzPct val="60000"/>
              <a:buFont typeface="Arial"/>
              <a:buChar char="►"/>
              <a:tabLst>
                <a:tab pos="600520" algn="l"/>
              </a:tabLst>
            </a:pPr>
            <a:r>
              <a:rPr sz="2000" i="1" spc="-79" dirty="0">
                <a:latin typeface="Georgia"/>
                <a:cs typeface="Georgia"/>
              </a:rPr>
              <a:t>P</a:t>
            </a:r>
            <a:r>
              <a:rPr sz="2000" spc="-79" dirty="0">
                <a:latin typeface="Arial"/>
                <a:cs typeface="Arial"/>
              </a:rPr>
              <a:t>(</a:t>
            </a:r>
            <a:r>
              <a:rPr sz="2000" i="1" spc="-79" dirty="0">
                <a:latin typeface="Georgia"/>
                <a:cs typeface="Georgia"/>
              </a:rPr>
              <a:t>D</a:t>
            </a:r>
            <a:r>
              <a:rPr sz="2000" spc="-79" dirty="0">
                <a:latin typeface="FreeSans"/>
                <a:cs typeface="FreeSans"/>
              </a:rPr>
              <a:t>|</a:t>
            </a:r>
            <a:r>
              <a:rPr sz="2000" i="1" spc="-79" dirty="0">
                <a:latin typeface="Georgia"/>
                <a:cs typeface="Georgia"/>
              </a:rPr>
              <a:t>man</a:t>
            </a:r>
            <a:r>
              <a:rPr sz="2000" spc="-79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0358">
              <a:spcBef>
                <a:spcPts val="178"/>
              </a:spcBef>
            </a:pPr>
            <a:r>
              <a:rPr sz="1400" spc="20" dirty="0">
                <a:latin typeface="Trebuchet MS"/>
                <a:cs typeface="Trebuchet MS"/>
              </a:rPr>
              <a:t>What </a:t>
            </a:r>
            <a:r>
              <a:rPr sz="1400" dirty="0">
                <a:latin typeface="Trebuchet MS"/>
                <a:cs typeface="Trebuchet MS"/>
              </a:rPr>
              <a:t>value </a:t>
            </a:r>
            <a:r>
              <a:rPr sz="1400" spc="30" dirty="0">
                <a:latin typeface="Trebuchet MS"/>
                <a:cs typeface="Trebuchet MS"/>
              </a:rPr>
              <a:t>do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dirty="0">
                <a:latin typeface="Trebuchet MS"/>
                <a:cs typeface="Trebuchet MS"/>
              </a:rPr>
              <a:t>parameters </a:t>
            </a:r>
            <a:r>
              <a:rPr sz="1400" spc="-30" dirty="0">
                <a:latin typeface="Trebuchet MS"/>
                <a:cs typeface="Trebuchet MS"/>
              </a:rPr>
              <a:t>in </a:t>
            </a:r>
            <a:r>
              <a:rPr sz="1400" dirty="0">
                <a:latin typeface="Trebuchet MS"/>
                <a:cs typeface="Trebuchet MS"/>
              </a:rPr>
              <a:t>your model </a:t>
            </a:r>
            <a:r>
              <a:rPr sz="1400" spc="-20" dirty="0">
                <a:latin typeface="Trebuchet MS"/>
                <a:cs typeface="Trebuchet MS"/>
              </a:rPr>
              <a:t>take </a:t>
            </a:r>
            <a:r>
              <a:rPr sz="1400" spc="-59" dirty="0">
                <a:latin typeface="Trebuchet MS"/>
                <a:cs typeface="Trebuchet MS"/>
              </a:rPr>
              <a:t>to </a:t>
            </a:r>
            <a:r>
              <a:rPr sz="1400" spc="10" dirty="0">
                <a:latin typeface="Trebuchet MS"/>
                <a:cs typeface="Trebuchet MS"/>
              </a:rPr>
              <a:t>give </a:t>
            </a:r>
            <a:r>
              <a:rPr sz="1400" spc="-30" dirty="0">
                <a:latin typeface="Trebuchet MS"/>
                <a:cs typeface="Trebuchet MS"/>
              </a:rPr>
              <a:t>the distribution </a:t>
            </a:r>
            <a:r>
              <a:rPr sz="1400" spc="99" dirty="0">
                <a:latin typeface="Trebuchet MS"/>
                <a:cs typeface="Trebuchet MS"/>
              </a:rPr>
              <a:t>as </a:t>
            </a:r>
            <a:r>
              <a:rPr sz="1400" spc="10" dirty="0">
                <a:latin typeface="Trebuchet MS"/>
                <a:cs typeface="Trebuchet MS"/>
              </a:rPr>
              <a:t>described </a:t>
            </a:r>
            <a:r>
              <a:rPr sz="1400" spc="-10" dirty="0">
                <a:latin typeface="Trebuchet MS"/>
                <a:cs typeface="Trebuchet MS"/>
              </a:rPr>
              <a:t>above.</a:t>
            </a:r>
            <a:r>
              <a:rPr sz="1400" spc="-208" dirty="0">
                <a:latin typeface="Trebuchet MS"/>
                <a:cs typeface="Trebuchet MS"/>
              </a:rPr>
              <a:t> </a:t>
            </a:r>
            <a:r>
              <a:rPr sz="1400" spc="-69" dirty="0">
                <a:latin typeface="Trebuchet MS"/>
                <a:cs typeface="Trebuchet MS"/>
              </a:rPr>
              <a:t>(i.e.</a:t>
            </a:r>
            <a:endParaRPr sz="1400">
              <a:latin typeface="Trebuchet MS"/>
              <a:cs typeface="Trebuchet MS"/>
            </a:endParaRPr>
          </a:p>
          <a:p>
            <a:pPr marL="50358">
              <a:spcBef>
                <a:spcPts val="10"/>
              </a:spcBef>
            </a:pPr>
            <a:r>
              <a:rPr sz="1600" i="1" dirty="0">
                <a:latin typeface="Georgia"/>
                <a:cs typeface="Georgia"/>
              </a:rPr>
              <a:t>P</a:t>
            </a:r>
            <a:r>
              <a:rPr sz="1600" dirty="0">
                <a:latin typeface="Arial"/>
                <a:cs typeface="Arial"/>
              </a:rPr>
              <a:t>(</a:t>
            </a:r>
            <a:r>
              <a:rPr sz="1600" i="1" dirty="0">
                <a:latin typeface="Georgia"/>
                <a:cs typeface="Georgia"/>
              </a:rPr>
              <a:t>D</a:t>
            </a:r>
            <a:r>
              <a:rPr sz="1600" dirty="0">
                <a:latin typeface="FreeSans"/>
                <a:cs typeface="FreeSans"/>
              </a:rPr>
              <a:t>|</a:t>
            </a:r>
            <a:r>
              <a:rPr sz="1600" i="1" dirty="0">
                <a:latin typeface="Georgia"/>
                <a:cs typeface="Georgia"/>
              </a:rPr>
              <a:t>a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99" dirty="0">
                <a:latin typeface="Arial"/>
                <a:cs typeface="Arial"/>
              </a:rPr>
              <a:t> </a:t>
            </a:r>
            <a:r>
              <a:rPr sz="1600" spc="377" dirty="0">
                <a:latin typeface="Arial"/>
                <a:cs typeface="Arial"/>
              </a:rPr>
              <a:t>=</a:t>
            </a:r>
            <a:r>
              <a:rPr sz="1600" spc="-89" dirty="0">
                <a:latin typeface="Arial"/>
                <a:cs typeface="Arial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0</a:t>
            </a:r>
            <a:r>
              <a:rPr sz="1600" spc="-50" dirty="0">
                <a:latin typeface="Arial"/>
                <a:cs typeface="Arial"/>
              </a:rPr>
              <a:t>.</a:t>
            </a:r>
            <a:r>
              <a:rPr sz="1600" spc="-50" dirty="0">
                <a:latin typeface="Trebuchet MS"/>
                <a:cs typeface="Trebuchet MS"/>
              </a:rPr>
              <a:t>9</a:t>
            </a:r>
            <a:r>
              <a:rPr sz="1600" spc="-89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and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89" dirty="0">
                <a:latin typeface="Trebuchet MS"/>
                <a:cs typeface="Trebuchet MS"/>
              </a:rPr>
              <a:t>so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on.</a:t>
            </a:r>
            <a:r>
              <a:rPr sz="1400" spc="69" dirty="0">
                <a:latin typeface="Trebuchet MS"/>
                <a:cs typeface="Trebuchet MS"/>
              </a:rPr>
              <a:t> </a:t>
            </a:r>
            <a:r>
              <a:rPr sz="1400" i="1" spc="-89" dirty="0">
                <a:latin typeface="Verdana"/>
                <a:cs typeface="Verdana"/>
              </a:rPr>
              <a:t>You </a:t>
            </a:r>
            <a:r>
              <a:rPr sz="1400" i="1" spc="-129" dirty="0">
                <a:latin typeface="Verdana"/>
                <a:cs typeface="Verdana"/>
              </a:rPr>
              <a:t>may</a:t>
            </a:r>
            <a:r>
              <a:rPr sz="1400" i="1" spc="-99" dirty="0">
                <a:latin typeface="Verdana"/>
                <a:cs typeface="Verdana"/>
              </a:rPr>
              <a:t> </a:t>
            </a:r>
            <a:r>
              <a:rPr sz="1400" i="1" spc="-79" dirty="0">
                <a:latin typeface="Verdana"/>
                <a:cs typeface="Verdana"/>
              </a:rPr>
              <a:t>leave</a:t>
            </a:r>
            <a:r>
              <a:rPr sz="1400" i="1" spc="-99" dirty="0">
                <a:latin typeface="Verdana"/>
                <a:cs typeface="Verdana"/>
              </a:rPr>
              <a:t> the</a:t>
            </a:r>
            <a:r>
              <a:rPr sz="1400" i="1" spc="-89" dirty="0">
                <a:latin typeface="Verdana"/>
                <a:cs typeface="Verdana"/>
              </a:rPr>
              <a:t> </a:t>
            </a:r>
            <a:r>
              <a:rPr sz="1400" i="1" spc="-79" dirty="0">
                <a:latin typeface="Verdana"/>
                <a:cs typeface="Verdana"/>
              </a:rPr>
              <a:t>final</a:t>
            </a:r>
            <a:r>
              <a:rPr sz="1400" i="1" spc="-99" dirty="0">
                <a:latin typeface="Verdana"/>
                <a:cs typeface="Verdana"/>
              </a:rPr>
              <a:t> </a:t>
            </a:r>
            <a:r>
              <a:rPr sz="1400" i="1" spc="-79" dirty="0">
                <a:latin typeface="Verdana"/>
                <a:cs typeface="Verdana"/>
              </a:rPr>
              <a:t>answer</a:t>
            </a:r>
            <a:r>
              <a:rPr sz="1400" i="1" spc="-99" dirty="0">
                <a:latin typeface="Verdana"/>
                <a:cs typeface="Verdana"/>
              </a:rPr>
              <a:t> </a:t>
            </a:r>
            <a:r>
              <a:rPr sz="1400" i="1" spc="-79" dirty="0">
                <a:latin typeface="Verdana"/>
                <a:cs typeface="Verdana"/>
              </a:rPr>
              <a:t>in</a:t>
            </a:r>
            <a:r>
              <a:rPr sz="1400" i="1" spc="-99" dirty="0">
                <a:latin typeface="Verdana"/>
                <a:cs typeface="Verdana"/>
              </a:rPr>
              <a:t> terms</a:t>
            </a:r>
            <a:r>
              <a:rPr sz="1400" i="1" spc="-89" dirty="0">
                <a:latin typeface="Verdana"/>
                <a:cs typeface="Verdana"/>
              </a:rPr>
              <a:t> </a:t>
            </a:r>
            <a:r>
              <a:rPr sz="1400" i="1" spc="-79" dirty="0">
                <a:latin typeface="Verdana"/>
                <a:cs typeface="Verdana"/>
              </a:rPr>
              <a:t>of</a:t>
            </a:r>
            <a:r>
              <a:rPr sz="1400" i="1" spc="-99" dirty="0">
                <a:latin typeface="Verdana"/>
                <a:cs typeface="Verdana"/>
              </a:rPr>
              <a:t> </a:t>
            </a:r>
            <a:r>
              <a:rPr sz="1400" i="1" spc="-69" dirty="0">
                <a:latin typeface="Verdana"/>
                <a:cs typeface="Verdana"/>
              </a:rPr>
              <a:t>equations</a:t>
            </a:r>
            <a:r>
              <a:rPr sz="1400" spc="-69" dirty="0"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8540" y="6089324"/>
            <a:ext cx="128444" cy="128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19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1200" i="1" spc="-59" dirty="0">
                <a:solidFill>
                  <a:srgbClr val="FFFFFF"/>
                </a:solidFill>
                <a:latin typeface="Georgia"/>
                <a:cs typeface="Georgia"/>
              </a:rPr>
              <a:t>4, </a:t>
            </a:r>
            <a:r>
              <a:rPr sz="1200" i="1" spc="-69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1200" i="1" spc="-9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-89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1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92282409"/>
      </p:ext>
    </p:extLst>
  </p:cSld>
  <p:clrMapOvr>
    <a:masterClrMapping/>
  </p:clrMapOvr>
  <p:transition>
    <p:cut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25" y="119895"/>
            <a:ext cx="7031810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149" dirty="0">
                <a:solidFill>
                  <a:srgbClr val="FFFFFF"/>
                </a:solidFill>
                <a:latin typeface="Georgia"/>
                <a:cs typeface="Georgia"/>
              </a:rPr>
              <a:t>Features </a:t>
            </a:r>
            <a:r>
              <a:rPr sz="2800" i="1" spc="-129" dirty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2800" i="1" spc="-30" dirty="0">
                <a:solidFill>
                  <a:srgbClr val="FFFFFF"/>
                </a:solidFill>
                <a:latin typeface="Georgia"/>
                <a:cs typeface="Georgia"/>
              </a:rPr>
              <a:t>POS </a:t>
            </a:r>
            <a:r>
              <a:rPr sz="2800" i="1" spc="-198" dirty="0">
                <a:solidFill>
                  <a:srgbClr val="FFFFFF"/>
                </a:solidFill>
                <a:latin typeface="Georgia"/>
                <a:cs typeface="Georgia"/>
              </a:rPr>
              <a:t>Tagging </a:t>
            </a:r>
            <a:r>
              <a:rPr sz="2800" i="1" spc="-159" dirty="0">
                <a:solidFill>
                  <a:srgbClr val="FFFFFF"/>
                </a:solidFill>
                <a:latin typeface="Georgia"/>
                <a:cs typeface="Georgia"/>
              </a:rPr>
              <a:t>(Ratnaparakhi,</a:t>
            </a:r>
            <a:r>
              <a:rPr sz="2800" i="1" spc="-297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i="1" spc="-69" dirty="0">
                <a:solidFill>
                  <a:srgbClr val="FFFFFF"/>
                </a:solidFill>
                <a:latin typeface="Georgia"/>
                <a:cs typeface="Georgia"/>
              </a:rPr>
              <a:t>1996)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418" y="2473938"/>
            <a:ext cx="6602321" cy="1010454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50358">
              <a:spcBef>
                <a:spcPts val="258"/>
              </a:spcBef>
            </a:pPr>
            <a:r>
              <a:rPr sz="1900" spc="59" dirty="0">
                <a:latin typeface="Trebuchet MS"/>
                <a:cs typeface="Trebuchet MS"/>
              </a:rPr>
              <a:t>The </a:t>
            </a:r>
            <a:r>
              <a:rPr sz="1900" dirty="0">
                <a:latin typeface="Trebuchet MS"/>
                <a:cs typeface="Trebuchet MS"/>
              </a:rPr>
              <a:t>specific word </a:t>
            </a:r>
            <a:r>
              <a:rPr sz="1900" spc="59" dirty="0">
                <a:latin typeface="Trebuchet MS"/>
                <a:cs typeface="Trebuchet MS"/>
              </a:rPr>
              <a:t>and </a:t>
            </a:r>
            <a:r>
              <a:rPr sz="1900" dirty="0">
                <a:latin typeface="Trebuchet MS"/>
                <a:cs typeface="Trebuchet MS"/>
              </a:rPr>
              <a:t>tag </a:t>
            </a:r>
            <a:r>
              <a:rPr sz="1900" spc="-40" dirty="0">
                <a:latin typeface="Trebuchet MS"/>
                <a:cs typeface="Trebuchet MS"/>
              </a:rPr>
              <a:t>context </a:t>
            </a:r>
            <a:r>
              <a:rPr sz="1900" spc="-10" dirty="0">
                <a:latin typeface="Trebuchet MS"/>
                <a:cs typeface="Trebuchet MS"/>
              </a:rPr>
              <a:t>available </a:t>
            </a:r>
            <a:r>
              <a:rPr sz="1900" spc="-69" dirty="0">
                <a:latin typeface="Trebuchet MS"/>
                <a:cs typeface="Trebuchet MS"/>
              </a:rPr>
              <a:t>to </a:t>
            </a:r>
            <a:r>
              <a:rPr sz="1900" spc="89" dirty="0">
                <a:latin typeface="Trebuchet MS"/>
                <a:cs typeface="Trebuchet MS"/>
              </a:rPr>
              <a:t>a </a:t>
            </a:r>
            <a:r>
              <a:rPr sz="1900" spc="-40" dirty="0">
                <a:latin typeface="Trebuchet MS"/>
                <a:cs typeface="Trebuchet MS"/>
              </a:rPr>
              <a:t>feature</a:t>
            </a:r>
            <a:r>
              <a:rPr sz="1900" spc="-397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89"/>
              </a:spcBef>
            </a:pPr>
            <a:endParaRPr sz="2200">
              <a:latin typeface="Trebuchet MS"/>
              <a:cs typeface="Trebuchet MS"/>
            </a:endParaRPr>
          </a:p>
          <a:p>
            <a:pPr marL="2189316">
              <a:spcBef>
                <a:spcPts val="10"/>
              </a:spcBef>
            </a:pPr>
            <a:r>
              <a:rPr sz="3300" i="1" spc="-133" baseline="7575" dirty="0">
                <a:latin typeface="Georgia"/>
                <a:cs typeface="Georgia"/>
              </a:rPr>
              <a:t>h</a:t>
            </a:r>
            <a:r>
              <a:rPr sz="1600" i="1" spc="-89" dirty="0">
                <a:latin typeface="Georgia"/>
                <a:cs typeface="Georgia"/>
              </a:rPr>
              <a:t>i</a:t>
            </a:r>
            <a:r>
              <a:rPr sz="1600" i="1" spc="188" dirty="0">
                <a:latin typeface="Georgia"/>
                <a:cs typeface="Georgia"/>
              </a:rPr>
              <a:t> </a:t>
            </a:r>
            <a:r>
              <a:rPr sz="3300" spc="609" baseline="7575" dirty="0">
                <a:latin typeface="Arial"/>
                <a:cs typeface="Arial"/>
              </a:rPr>
              <a:t>=</a:t>
            </a:r>
            <a:r>
              <a:rPr sz="3300" spc="-206" baseline="7575" dirty="0">
                <a:latin typeface="Arial"/>
                <a:cs typeface="Arial"/>
              </a:rPr>
              <a:t> </a:t>
            </a:r>
            <a:r>
              <a:rPr sz="3300" spc="-149" baseline="7575" dirty="0">
                <a:latin typeface="FreeSans"/>
                <a:cs typeface="FreeSans"/>
              </a:rPr>
              <a:t>{</a:t>
            </a:r>
            <a:r>
              <a:rPr sz="3300" i="1" spc="-149" baseline="7575" dirty="0">
                <a:latin typeface="Georgia"/>
                <a:cs typeface="Georgia"/>
              </a:rPr>
              <a:t>w</a:t>
            </a:r>
            <a:r>
              <a:rPr sz="1600" i="1" spc="-99" dirty="0">
                <a:latin typeface="Georgia"/>
                <a:cs typeface="Georgia"/>
              </a:rPr>
              <a:t>i</a:t>
            </a:r>
            <a:r>
              <a:rPr sz="3300" spc="-149" baseline="7575" dirty="0">
                <a:latin typeface="Arial"/>
                <a:cs typeface="Arial"/>
              </a:rPr>
              <a:t>,</a:t>
            </a:r>
            <a:r>
              <a:rPr sz="3300" spc="-549" baseline="7575" dirty="0">
                <a:latin typeface="Arial"/>
                <a:cs typeface="Arial"/>
              </a:rPr>
              <a:t> </a:t>
            </a:r>
            <a:r>
              <a:rPr sz="3300" i="1" spc="-14" baseline="7575" dirty="0">
                <a:latin typeface="Georgia"/>
                <a:cs typeface="Georgia"/>
              </a:rPr>
              <a:t>w</a:t>
            </a:r>
            <a:r>
              <a:rPr sz="1600" i="1" spc="-10" dirty="0">
                <a:latin typeface="Georgia"/>
                <a:cs typeface="Georgia"/>
              </a:rPr>
              <a:t>i</a:t>
            </a:r>
            <a:r>
              <a:rPr sz="1600" spc="-10" dirty="0">
                <a:latin typeface="Arial"/>
                <a:cs typeface="Arial"/>
              </a:rPr>
              <a:t>+</a:t>
            </a:r>
            <a:r>
              <a:rPr sz="1600" spc="-10" dirty="0">
                <a:latin typeface="Trebuchet MS"/>
                <a:cs typeface="Trebuchet MS"/>
              </a:rPr>
              <a:t>1</a:t>
            </a:r>
            <a:r>
              <a:rPr sz="3300" spc="-14" baseline="7575" dirty="0">
                <a:latin typeface="Arial"/>
                <a:cs typeface="Arial"/>
              </a:rPr>
              <a:t>,</a:t>
            </a:r>
            <a:r>
              <a:rPr sz="3300" spc="-549" baseline="7575" dirty="0">
                <a:latin typeface="Arial"/>
                <a:cs typeface="Arial"/>
              </a:rPr>
              <a:t> </a:t>
            </a:r>
            <a:r>
              <a:rPr sz="3300" i="1" spc="-14" baseline="7575" dirty="0">
                <a:latin typeface="Georgia"/>
                <a:cs typeface="Georgia"/>
              </a:rPr>
              <a:t>w</a:t>
            </a:r>
            <a:r>
              <a:rPr sz="1600" i="1" spc="-10" dirty="0">
                <a:latin typeface="Georgia"/>
                <a:cs typeface="Georgia"/>
              </a:rPr>
              <a:t>i</a:t>
            </a:r>
            <a:r>
              <a:rPr sz="1600" spc="-10" dirty="0">
                <a:latin typeface="Arial"/>
                <a:cs typeface="Arial"/>
              </a:rPr>
              <a:t>+</a:t>
            </a:r>
            <a:r>
              <a:rPr sz="1600" spc="-10" dirty="0">
                <a:latin typeface="Trebuchet MS"/>
                <a:cs typeface="Trebuchet MS"/>
              </a:rPr>
              <a:t>2</a:t>
            </a:r>
            <a:r>
              <a:rPr sz="3300" spc="-14" baseline="7575" dirty="0">
                <a:latin typeface="Arial"/>
                <a:cs typeface="Arial"/>
              </a:rPr>
              <a:t>,</a:t>
            </a:r>
            <a:r>
              <a:rPr sz="3300" spc="-549" baseline="7575" dirty="0">
                <a:latin typeface="Arial"/>
                <a:cs typeface="Arial"/>
              </a:rPr>
              <a:t> </a:t>
            </a:r>
            <a:r>
              <a:rPr sz="3300" i="1" spc="-103" baseline="7575" dirty="0">
                <a:latin typeface="Georgia"/>
                <a:cs typeface="Georgia"/>
              </a:rPr>
              <a:t>w</a:t>
            </a:r>
            <a:r>
              <a:rPr sz="1600" i="1" spc="-69" dirty="0">
                <a:latin typeface="Georgia"/>
                <a:cs typeface="Georgia"/>
              </a:rPr>
              <a:t>i</a:t>
            </a:r>
            <a:r>
              <a:rPr sz="1600" spc="-69" dirty="0">
                <a:latin typeface="FreeSans"/>
                <a:cs typeface="FreeSans"/>
              </a:rPr>
              <a:t>−</a:t>
            </a:r>
            <a:r>
              <a:rPr sz="1600" spc="-69" dirty="0">
                <a:latin typeface="Trebuchet MS"/>
                <a:cs typeface="Trebuchet MS"/>
              </a:rPr>
              <a:t>1</a:t>
            </a:r>
            <a:r>
              <a:rPr sz="3300" spc="-103" baseline="7575" dirty="0">
                <a:latin typeface="Arial"/>
                <a:cs typeface="Arial"/>
              </a:rPr>
              <a:t>,</a:t>
            </a:r>
            <a:r>
              <a:rPr sz="3300" spc="-563" baseline="7575" dirty="0">
                <a:latin typeface="Arial"/>
                <a:cs typeface="Arial"/>
              </a:rPr>
              <a:t> </a:t>
            </a:r>
            <a:r>
              <a:rPr sz="3300" i="1" spc="-103" baseline="7575" dirty="0">
                <a:latin typeface="Georgia"/>
                <a:cs typeface="Georgia"/>
              </a:rPr>
              <a:t>w</a:t>
            </a:r>
            <a:r>
              <a:rPr sz="1600" i="1" spc="-69" dirty="0">
                <a:latin typeface="Georgia"/>
                <a:cs typeface="Georgia"/>
              </a:rPr>
              <a:t>i</a:t>
            </a:r>
            <a:r>
              <a:rPr sz="1600" spc="-69" dirty="0">
                <a:latin typeface="FreeSans"/>
                <a:cs typeface="FreeSans"/>
              </a:rPr>
              <a:t>−</a:t>
            </a:r>
            <a:r>
              <a:rPr sz="1600" spc="-69" dirty="0">
                <a:latin typeface="Trebuchet MS"/>
                <a:cs typeface="Trebuchet MS"/>
              </a:rPr>
              <a:t>2</a:t>
            </a:r>
            <a:r>
              <a:rPr sz="3300" spc="-103" baseline="7575" dirty="0">
                <a:latin typeface="Arial"/>
                <a:cs typeface="Arial"/>
              </a:rPr>
              <a:t>,</a:t>
            </a:r>
            <a:r>
              <a:rPr sz="3300" spc="-549" baseline="7575" dirty="0">
                <a:latin typeface="Arial"/>
                <a:cs typeface="Arial"/>
              </a:rPr>
              <a:t> </a:t>
            </a:r>
            <a:r>
              <a:rPr sz="3300" i="1" spc="-44" baseline="7575" dirty="0">
                <a:latin typeface="Georgia"/>
                <a:cs typeface="Georgia"/>
              </a:rPr>
              <a:t>t</a:t>
            </a:r>
            <a:r>
              <a:rPr sz="1600" i="1" spc="-30" dirty="0">
                <a:latin typeface="Georgia"/>
                <a:cs typeface="Georgia"/>
              </a:rPr>
              <a:t>i</a:t>
            </a:r>
            <a:r>
              <a:rPr sz="1600" spc="-30" dirty="0">
                <a:latin typeface="FreeSans"/>
                <a:cs typeface="FreeSans"/>
              </a:rPr>
              <a:t>−</a:t>
            </a:r>
            <a:r>
              <a:rPr sz="1600" spc="-30" dirty="0">
                <a:latin typeface="Trebuchet MS"/>
                <a:cs typeface="Trebuchet MS"/>
              </a:rPr>
              <a:t>1</a:t>
            </a:r>
            <a:r>
              <a:rPr sz="3300" spc="-44" baseline="7575" dirty="0">
                <a:latin typeface="Arial"/>
                <a:cs typeface="Arial"/>
              </a:rPr>
              <a:t>,</a:t>
            </a:r>
            <a:r>
              <a:rPr sz="3300" spc="-549" baseline="7575" dirty="0">
                <a:latin typeface="Arial"/>
                <a:cs typeface="Arial"/>
              </a:rPr>
              <a:t> </a:t>
            </a:r>
            <a:r>
              <a:rPr sz="3300" i="1" spc="-30" baseline="7575" dirty="0">
                <a:latin typeface="Georgia"/>
                <a:cs typeface="Georgia"/>
              </a:rPr>
              <a:t>t</a:t>
            </a:r>
            <a:r>
              <a:rPr sz="1600" i="1" spc="-20" dirty="0">
                <a:latin typeface="Georgia"/>
                <a:cs typeface="Georgia"/>
              </a:rPr>
              <a:t>i</a:t>
            </a:r>
            <a:r>
              <a:rPr sz="1600" spc="-20" dirty="0">
                <a:latin typeface="FreeSans"/>
                <a:cs typeface="FreeSans"/>
              </a:rPr>
              <a:t>−</a:t>
            </a:r>
            <a:r>
              <a:rPr sz="1600" spc="-20" dirty="0">
                <a:latin typeface="Trebuchet MS"/>
                <a:cs typeface="Trebuchet MS"/>
              </a:rPr>
              <a:t>2</a:t>
            </a:r>
            <a:r>
              <a:rPr sz="3300" spc="-30" baseline="7575" dirty="0">
                <a:latin typeface="FreeSans"/>
                <a:cs typeface="FreeSans"/>
              </a:rPr>
              <a:t>}</a:t>
            </a:r>
            <a:endParaRPr sz="3300" baseline="7575">
              <a:latin typeface="FreeSans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2063059006"/>
      </p:ext>
    </p:extLst>
  </p:cSld>
  <p:clrMapOvr>
    <a:masterClrMapping/>
  </p:clrMapOvr>
  <p:transition>
    <p:cut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25" y="119895"/>
            <a:ext cx="7031810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149" dirty="0">
                <a:solidFill>
                  <a:srgbClr val="FFFFFF"/>
                </a:solidFill>
                <a:latin typeface="Georgia"/>
                <a:cs typeface="Georgia"/>
              </a:rPr>
              <a:t>Features </a:t>
            </a:r>
            <a:r>
              <a:rPr sz="2800" i="1" spc="-129" dirty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2800" i="1" spc="-30" dirty="0">
                <a:solidFill>
                  <a:srgbClr val="FFFFFF"/>
                </a:solidFill>
                <a:latin typeface="Georgia"/>
                <a:cs typeface="Georgia"/>
              </a:rPr>
              <a:t>POS </a:t>
            </a:r>
            <a:r>
              <a:rPr sz="2800" i="1" spc="-198" dirty="0">
                <a:solidFill>
                  <a:srgbClr val="FFFFFF"/>
                </a:solidFill>
                <a:latin typeface="Georgia"/>
                <a:cs typeface="Georgia"/>
              </a:rPr>
              <a:t>Tagging </a:t>
            </a:r>
            <a:r>
              <a:rPr sz="2800" i="1" spc="-159" dirty="0">
                <a:solidFill>
                  <a:srgbClr val="FFFFFF"/>
                </a:solidFill>
                <a:latin typeface="Georgia"/>
                <a:cs typeface="Georgia"/>
              </a:rPr>
              <a:t>(Ratnaparakhi,</a:t>
            </a:r>
            <a:r>
              <a:rPr sz="2800" i="1" spc="-297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i="1" spc="-69" dirty="0">
                <a:solidFill>
                  <a:srgbClr val="FFFFFF"/>
                </a:solidFill>
                <a:latin typeface="Georgia"/>
                <a:cs typeface="Georgia"/>
              </a:rPr>
              <a:t>1996)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038" y="2473938"/>
            <a:ext cx="6652701" cy="1628361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100716">
              <a:spcBef>
                <a:spcPts val="258"/>
              </a:spcBef>
            </a:pPr>
            <a:r>
              <a:rPr sz="1900" spc="59" dirty="0">
                <a:latin typeface="Trebuchet MS"/>
                <a:cs typeface="Trebuchet MS"/>
              </a:rPr>
              <a:t>The </a:t>
            </a:r>
            <a:r>
              <a:rPr sz="1900" dirty="0">
                <a:latin typeface="Trebuchet MS"/>
                <a:cs typeface="Trebuchet MS"/>
              </a:rPr>
              <a:t>specific word </a:t>
            </a:r>
            <a:r>
              <a:rPr sz="1900" spc="59" dirty="0">
                <a:latin typeface="Trebuchet MS"/>
                <a:cs typeface="Trebuchet MS"/>
              </a:rPr>
              <a:t>and </a:t>
            </a:r>
            <a:r>
              <a:rPr sz="1900" dirty="0">
                <a:latin typeface="Trebuchet MS"/>
                <a:cs typeface="Trebuchet MS"/>
              </a:rPr>
              <a:t>tag </a:t>
            </a:r>
            <a:r>
              <a:rPr sz="1900" spc="-40" dirty="0">
                <a:latin typeface="Trebuchet MS"/>
                <a:cs typeface="Trebuchet MS"/>
              </a:rPr>
              <a:t>context </a:t>
            </a:r>
            <a:r>
              <a:rPr sz="1900" spc="-10" dirty="0">
                <a:latin typeface="Trebuchet MS"/>
                <a:cs typeface="Trebuchet MS"/>
              </a:rPr>
              <a:t>available </a:t>
            </a:r>
            <a:r>
              <a:rPr sz="1900" spc="-69" dirty="0">
                <a:latin typeface="Trebuchet MS"/>
                <a:cs typeface="Trebuchet MS"/>
              </a:rPr>
              <a:t>to </a:t>
            </a:r>
            <a:r>
              <a:rPr sz="1900" spc="89" dirty="0">
                <a:latin typeface="Trebuchet MS"/>
                <a:cs typeface="Trebuchet MS"/>
              </a:rPr>
              <a:t>a </a:t>
            </a:r>
            <a:r>
              <a:rPr sz="1900" spc="-40" dirty="0">
                <a:latin typeface="Trebuchet MS"/>
                <a:cs typeface="Trebuchet MS"/>
              </a:rPr>
              <a:t>feature</a:t>
            </a:r>
            <a:r>
              <a:rPr sz="1900" spc="-397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endParaRPr sz="1900" dirty="0">
              <a:latin typeface="Trebuchet MS"/>
              <a:cs typeface="Trebuchet MS"/>
            </a:endParaRPr>
          </a:p>
          <a:p>
            <a:pPr>
              <a:spcBef>
                <a:spcPts val="89"/>
              </a:spcBef>
            </a:pPr>
            <a:endParaRPr sz="2200" dirty="0">
              <a:latin typeface="Trebuchet MS"/>
              <a:cs typeface="Trebuchet MS"/>
            </a:endParaRPr>
          </a:p>
          <a:p>
            <a:pPr marL="2239674">
              <a:spcBef>
                <a:spcPts val="10"/>
              </a:spcBef>
            </a:pPr>
            <a:r>
              <a:rPr sz="3300" i="1" spc="-133" baseline="7575" dirty="0">
                <a:latin typeface="Georgia"/>
                <a:cs typeface="Georgia"/>
              </a:rPr>
              <a:t>h</a:t>
            </a:r>
            <a:r>
              <a:rPr sz="1600" i="1" spc="-89" dirty="0">
                <a:latin typeface="Georgia"/>
                <a:cs typeface="Georgia"/>
              </a:rPr>
              <a:t>i</a:t>
            </a:r>
            <a:r>
              <a:rPr sz="1600" i="1" spc="188" dirty="0">
                <a:latin typeface="Georgia"/>
                <a:cs typeface="Georgia"/>
              </a:rPr>
              <a:t> </a:t>
            </a:r>
            <a:r>
              <a:rPr sz="3300" spc="609" baseline="7575" dirty="0">
                <a:latin typeface="Arial"/>
                <a:cs typeface="Arial"/>
              </a:rPr>
              <a:t>=</a:t>
            </a:r>
            <a:r>
              <a:rPr sz="3300" spc="-206" baseline="7575" dirty="0">
                <a:latin typeface="Arial"/>
                <a:cs typeface="Arial"/>
              </a:rPr>
              <a:t> </a:t>
            </a:r>
            <a:r>
              <a:rPr sz="3300" spc="-149" baseline="7575" dirty="0">
                <a:latin typeface="FreeSans"/>
                <a:cs typeface="FreeSans"/>
              </a:rPr>
              <a:t>{</a:t>
            </a:r>
            <a:r>
              <a:rPr sz="3300" i="1" spc="-149" baseline="7575" dirty="0">
                <a:latin typeface="Georgia"/>
                <a:cs typeface="Georgia"/>
              </a:rPr>
              <a:t>w</a:t>
            </a:r>
            <a:r>
              <a:rPr sz="1600" i="1" spc="-99" dirty="0">
                <a:latin typeface="Georgia"/>
                <a:cs typeface="Georgia"/>
              </a:rPr>
              <a:t>i</a:t>
            </a:r>
            <a:r>
              <a:rPr sz="3300" spc="-149" baseline="7575" dirty="0">
                <a:latin typeface="Arial"/>
                <a:cs typeface="Arial"/>
              </a:rPr>
              <a:t>,</a:t>
            </a:r>
            <a:r>
              <a:rPr sz="3300" spc="-549" baseline="7575" dirty="0">
                <a:latin typeface="Arial"/>
                <a:cs typeface="Arial"/>
              </a:rPr>
              <a:t> </a:t>
            </a:r>
            <a:r>
              <a:rPr sz="3300" i="1" spc="-14" baseline="7575" dirty="0">
                <a:latin typeface="Georgia"/>
                <a:cs typeface="Georgia"/>
              </a:rPr>
              <a:t>w</a:t>
            </a:r>
            <a:r>
              <a:rPr sz="1600" i="1" spc="-10" dirty="0">
                <a:latin typeface="Georgia"/>
                <a:cs typeface="Georgia"/>
              </a:rPr>
              <a:t>i</a:t>
            </a:r>
            <a:r>
              <a:rPr sz="1600" spc="-10" dirty="0">
                <a:latin typeface="Arial"/>
                <a:cs typeface="Arial"/>
              </a:rPr>
              <a:t>+</a:t>
            </a:r>
            <a:r>
              <a:rPr sz="1600" spc="-10" dirty="0">
                <a:latin typeface="Trebuchet MS"/>
                <a:cs typeface="Trebuchet MS"/>
              </a:rPr>
              <a:t>1</a:t>
            </a:r>
            <a:r>
              <a:rPr sz="3300" spc="-14" baseline="7575" dirty="0">
                <a:latin typeface="Arial"/>
                <a:cs typeface="Arial"/>
              </a:rPr>
              <a:t>,</a:t>
            </a:r>
            <a:r>
              <a:rPr sz="3300" spc="-549" baseline="7575" dirty="0">
                <a:latin typeface="Arial"/>
                <a:cs typeface="Arial"/>
              </a:rPr>
              <a:t> </a:t>
            </a:r>
            <a:r>
              <a:rPr sz="3300" i="1" spc="-14" baseline="7575" dirty="0">
                <a:latin typeface="Georgia"/>
                <a:cs typeface="Georgia"/>
              </a:rPr>
              <a:t>w</a:t>
            </a:r>
            <a:r>
              <a:rPr sz="1600" i="1" spc="-10" dirty="0">
                <a:latin typeface="Georgia"/>
                <a:cs typeface="Georgia"/>
              </a:rPr>
              <a:t>i</a:t>
            </a:r>
            <a:r>
              <a:rPr sz="1600" spc="-10" dirty="0">
                <a:latin typeface="Arial"/>
                <a:cs typeface="Arial"/>
              </a:rPr>
              <a:t>+</a:t>
            </a:r>
            <a:r>
              <a:rPr sz="1600" spc="-10" dirty="0">
                <a:latin typeface="Trebuchet MS"/>
                <a:cs typeface="Trebuchet MS"/>
              </a:rPr>
              <a:t>2</a:t>
            </a:r>
            <a:r>
              <a:rPr sz="3300" spc="-14" baseline="7575" dirty="0">
                <a:latin typeface="Arial"/>
                <a:cs typeface="Arial"/>
              </a:rPr>
              <a:t>,</a:t>
            </a:r>
            <a:r>
              <a:rPr sz="3300" spc="-549" baseline="7575" dirty="0">
                <a:latin typeface="Arial"/>
                <a:cs typeface="Arial"/>
              </a:rPr>
              <a:t> </a:t>
            </a:r>
            <a:r>
              <a:rPr sz="3300" i="1" spc="-103" baseline="7575" dirty="0">
                <a:latin typeface="Georgia"/>
                <a:cs typeface="Georgia"/>
              </a:rPr>
              <a:t>w</a:t>
            </a:r>
            <a:r>
              <a:rPr sz="1600" i="1" spc="-69" dirty="0">
                <a:latin typeface="Georgia"/>
                <a:cs typeface="Georgia"/>
              </a:rPr>
              <a:t>i</a:t>
            </a:r>
            <a:r>
              <a:rPr sz="1600" spc="-69" dirty="0">
                <a:latin typeface="FreeSans"/>
                <a:cs typeface="FreeSans"/>
              </a:rPr>
              <a:t>−</a:t>
            </a:r>
            <a:r>
              <a:rPr sz="1600" spc="-69" dirty="0">
                <a:latin typeface="Trebuchet MS"/>
                <a:cs typeface="Trebuchet MS"/>
              </a:rPr>
              <a:t>1</a:t>
            </a:r>
            <a:r>
              <a:rPr sz="3300" spc="-103" baseline="7575" dirty="0">
                <a:latin typeface="Arial"/>
                <a:cs typeface="Arial"/>
              </a:rPr>
              <a:t>,</a:t>
            </a:r>
            <a:r>
              <a:rPr sz="3300" spc="-563" baseline="7575" dirty="0">
                <a:latin typeface="Arial"/>
                <a:cs typeface="Arial"/>
              </a:rPr>
              <a:t> </a:t>
            </a:r>
            <a:r>
              <a:rPr sz="3300" i="1" spc="-103" baseline="7575" dirty="0">
                <a:latin typeface="Georgia"/>
                <a:cs typeface="Georgia"/>
              </a:rPr>
              <a:t>w</a:t>
            </a:r>
            <a:r>
              <a:rPr sz="1600" i="1" spc="-69" dirty="0">
                <a:latin typeface="Georgia"/>
                <a:cs typeface="Georgia"/>
              </a:rPr>
              <a:t>i</a:t>
            </a:r>
            <a:r>
              <a:rPr sz="1600" spc="-69" dirty="0">
                <a:latin typeface="FreeSans"/>
                <a:cs typeface="FreeSans"/>
              </a:rPr>
              <a:t>−</a:t>
            </a:r>
            <a:r>
              <a:rPr sz="1600" spc="-69" dirty="0">
                <a:latin typeface="Trebuchet MS"/>
                <a:cs typeface="Trebuchet MS"/>
              </a:rPr>
              <a:t>2</a:t>
            </a:r>
            <a:r>
              <a:rPr sz="3300" spc="-103" baseline="7575" dirty="0">
                <a:latin typeface="Arial"/>
                <a:cs typeface="Arial"/>
              </a:rPr>
              <a:t>,</a:t>
            </a:r>
            <a:r>
              <a:rPr sz="3300" spc="-549" baseline="7575" dirty="0">
                <a:latin typeface="Arial"/>
                <a:cs typeface="Arial"/>
              </a:rPr>
              <a:t> </a:t>
            </a:r>
            <a:r>
              <a:rPr sz="3300" i="1" spc="-44" baseline="7575" dirty="0">
                <a:latin typeface="Georgia"/>
                <a:cs typeface="Georgia"/>
              </a:rPr>
              <a:t>t</a:t>
            </a:r>
            <a:r>
              <a:rPr sz="1600" i="1" spc="-30" dirty="0">
                <a:latin typeface="Georgia"/>
                <a:cs typeface="Georgia"/>
              </a:rPr>
              <a:t>i</a:t>
            </a:r>
            <a:r>
              <a:rPr sz="1600" spc="-30" dirty="0">
                <a:latin typeface="FreeSans"/>
                <a:cs typeface="FreeSans"/>
              </a:rPr>
              <a:t>−</a:t>
            </a:r>
            <a:r>
              <a:rPr sz="1600" spc="-30" dirty="0">
                <a:latin typeface="Trebuchet MS"/>
                <a:cs typeface="Trebuchet MS"/>
              </a:rPr>
              <a:t>1</a:t>
            </a:r>
            <a:r>
              <a:rPr sz="3300" spc="-44" baseline="7575" dirty="0">
                <a:latin typeface="Arial"/>
                <a:cs typeface="Arial"/>
              </a:rPr>
              <a:t>,</a:t>
            </a:r>
            <a:r>
              <a:rPr sz="3300" spc="-549" baseline="7575" dirty="0">
                <a:latin typeface="Arial"/>
                <a:cs typeface="Arial"/>
              </a:rPr>
              <a:t> </a:t>
            </a:r>
            <a:r>
              <a:rPr sz="3300" i="1" spc="-30" baseline="7575" dirty="0">
                <a:latin typeface="Georgia"/>
                <a:cs typeface="Georgia"/>
              </a:rPr>
              <a:t>t</a:t>
            </a:r>
            <a:r>
              <a:rPr sz="1600" i="1" spc="-20" dirty="0">
                <a:latin typeface="Georgia"/>
                <a:cs typeface="Georgia"/>
              </a:rPr>
              <a:t>i</a:t>
            </a:r>
            <a:r>
              <a:rPr sz="1600" spc="-20" dirty="0">
                <a:latin typeface="FreeSans"/>
                <a:cs typeface="FreeSans"/>
              </a:rPr>
              <a:t>−</a:t>
            </a:r>
            <a:r>
              <a:rPr sz="1600" spc="-20" dirty="0">
                <a:latin typeface="Trebuchet MS"/>
                <a:cs typeface="Trebuchet MS"/>
              </a:rPr>
              <a:t>2</a:t>
            </a:r>
            <a:r>
              <a:rPr sz="3300" spc="-30" baseline="7575" dirty="0">
                <a:latin typeface="FreeSans"/>
                <a:cs typeface="FreeSans"/>
              </a:rPr>
              <a:t>}</a:t>
            </a:r>
            <a:endParaRPr sz="3300" baseline="7575" dirty="0">
              <a:latin typeface="FreeSans"/>
              <a:cs typeface="FreeSans"/>
            </a:endParaRPr>
          </a:p>
          <a:p>
            <a:pPr marL="100716">
              <a:spcBef>
                <a:spcPts val="1913"/>
              </a:spcBef>
            </a:pPr>
            <a:r>
              <a:rPr sz="1900" spc="30" dirty="0">
                <a:latin typeface="Trebuchet MS"/>
                <a:cs typeface="Trebuchet MS"/>
              </a:rPr>
              <a:t>Example: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2200" i="1" spc="-20" dirty="0">
                <a:latin typeface="Georgia"/>
                <a:cs typeface="Georgia"/>
              </a:rPr>
              <a:t>f</a:t>
            </a:r>
            <a:r>
              <a:rPr sz="2400" i="1" spc="-30" baseline="-10416" dirty="0">
                <a:latin typeface="Georgia"/>
                <a:cs typeface="Georgia"/>
              </a:rPr>
              <a:t>j</a:t>
            </a:r>
            <a:r>
              <a:rPr sz="2200" spc="-20" dirty="0">
                <a:latin typeface="Arial"/>
                <a:cs typeface="Arial"/>
              </a:rPr>
              <a:t>(</a:t>
            </a:r>
            <a:r>
              <a:rPr sz="2200" i="1" spc="-20" dirty="0">
                <a:latin typeface="Georgia"/>
                <a:cs typeface="Georgia"/>
              </a:rPr>
              <a:t>h</a:t>
            </a:r>
            <a:r>
              <a:rPr sz="2400" i="1" spc="-30" baseline="-10416" dirty="0">
                <a:latin typeface="Georgia"/>
                <a:cs typeface="Georgia"/>
              </a:rPr>
              <a:t>i</a:t>
            </a:r>
            <a:r>
              <a:rPr sz="2200" spc="-20" dirty="0">
                <a:latin typeface="Arial"/>
                <a:cs typeface="Arial"/>
              </a:rPr>
              <a:t>,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i="1" dirty="0">
                <a:latin typeface="Georgia"/>
                <a:cs typeface="Georgia"/>
              </a:rPr>
              <a:t>t</a:t>
            </a:r>
            <a:r>
              <a:rPr sz="2400" i="1" baseline="-10416" dirty="0">
                <a:latin typeface="Georgia"/>
                <a:cs typeface="Georgia"/>
              </a:rPr>
              <a:t>i</a:t>
            </a:r>
            <a:r>
              <a:rPr sz="2200" dirty="0">
                <a:latin typeface="Arial"/>
                <a:cs typeface="Arial"/>
              </a:rPr>
              <a:t>)</a:t>
            </a:r>
            <a:r>
              <a:rPr sz="2200" spc="-119" dirty="0">
                <a:latin typeface="Arial"/>
                <a:cs typeface="Arial"/>
              </a:rPr>
              <a:t> </a:t>
            </a:r>
            <a:r>
              <a:rPr sz="2200" spc="404" dirty="0">
                <a:latin typeface="Arial"/>
                <a:cs typeface="Arial"/>
              </a:rPr>
              <a:t>=</a:t>
            </a:r>
            <a:r>
              <a:rPr sz="2200" spc="-129" dirty="0">
                <a:latin typeface="Arial"/>
                <a:cs typeface="Arial"/>
              </a:rPr>
              <a:t> </a:t>
            </a:r>
            <a:r>
              <a:rPr sz="2200" spc="-69" dirty="0">
                <a:latin typeface="Trebuchet MS"/>
                <a:cs typeface="Trebuchet MS"/>
              </a:rPr>
              <a:t>1</a:t>
            </a:r>
            <a:r>
              <a:rPr sz="2200" spc="-119" dirty="0">
                <a:latin typeface="Trebuchet MS"/>
                <a:cs typeface="Trebuchet MS"/>
              </a:rPr>
              <a:t> </a:t>
            </a:r>
            <a:r>
              <a:rPr sz="1900" spc="-139" dirty="0">
                <a:latin typeface="Trebuchet MS"/>
                <a:cs typeface="Trebuchet MS"/>
              </a:rPr>
              <a:t>if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99" dirty="0">
                <a:latin typeface="Georgia"/>
                <a:cs typeface="Georgia"/>
              </a:rPr>
              <a:t>suffix</a:t>
            </a:r>
            <a:r>
              <a:rPr sz="2200" spc="-99" dirty="0">
                <a:latin typeface="Arial"/>
                <a:cs typeface="Arial"/>
              </a:rPr>
              <a:t>(</a:t>
            </a:r>
            <a:r>
              <a:rPr sz="2200" i="1" spc="-99" dirty="0">
                <a:latin typeface="Georgia"/>
                <a:cs typeface="Georgia"/>
              </a:rPr>
              <a:t>w</a:t>
            </a:r>
            <a:r>
              <a:rPr sz="2400" i="1" spc="-149" baseline="-10416" dirty="0">
                <a:latin typeface="Georgia"/>
                <a:cs typeface="Georgia"/>
              </a:rPr>
              <a:t>i</a:t>
            </a:r>
            <a:r>
              <a:rPr sz="2200" spc="-99" dirty="0">
                <a:latin typeface="Arial"/>
                <a:cs typeface="Arial"/>
              </a:rPr>
              <a:t>)</a:t>
            </a:r>
            <a:r>
              <a:rPr sz="2200" spc="-129" dirty="0">
                <a:latin typeface="Arial"/>
                <a:cs typeface="Arial"/>
              </a:rPr>
              <a:t> </a:t>
            </a:r>
            <a:r>
              <a:rPr sz="2200" spc="404" dirty="0">
                <a:latin typeface="Arial"/>
                <a:cs typeface="Arial"/>
              </a:rPr>
              <a:t>=</a:t>
            </a:r>
            <a:r>
              <a:rPr sz="2200" spc="-119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“</a:t>
            </a:r>
            <a:r>
              <a:rPr sz="2200" i="1" spc="30" dirty="0" err="1" smtClean="0">
                <a:latin typeface="Georgia"/>
                <a:cs typeface="Georgia"/>
              </a:rPr>
              <a:t>ing</a:t>
            </a:r>
            <a:r>
              <a:rPr lang="en-IN" sz="2400" spc="44" baseline="27777" dirty="0" smtClean="0">
                <a:latin typeface="FreeSans"/>
                <a:cs typeface="Georgia"/>
              </a:rPr>
              <a:t>“</a:t>
            </a:r>
            <a:r>
              <a:rPr lang="en-IN" sz="2400" spc="44" dirty="0" smtClean="0">
                <a:latin typeface="FreeSans"/>
                <a:cs typeface="Georgia"/>
              </a:rPr>
              <a:t> </a:t>
            </a:r>
            <a:r>
              <a:rPr sz="2200" spc="30" dirty="0" smtClean="0">
                <a:latin typeface="Arial"/>
                <a:cs typeface="Arial"/>
              </a:rPr>
              <a:t>&amp;</a:t>
            </a:r>
            <a:r>
              <a:rPr lang="en-IN" sz="2200" spc="30" dirty="0" smtClean="0">
                <a:latin typeface="Arial"/>
                <a:cs typeface="Arial"/>
              </a:rPr>
              <a:t> </a:t>
            </a:r>
            <a:r>
              <a:rPr sz="2200" i="1" spc="30" dirty="0" err="1" smtClean="0">
                <a:latin typeface="Georgia"/>
                <a:cs typeface="Georgia"/>
              </a:rPr>
              <a:t>t</a:t>
            </a:r>
            <a:r>
              <a:rPr sz="2400" i="1" spc="44" baseline="-10416" dirty="0" err="1" smtClean="0">
                <a:latin typeface="Georgia"/>
                <a:cs typeface="Georgia"/>
              </a:rPr>
              <a:t>i</a:t>
            </a:r>
            <a:r>
              <a:rPr sz="2400" i="1" spc="297" baseline="-10416" dirty="0" smtClean="0">
                <a:latin typeface="Georgia"/>
                <a:cs typeface="Georgia"/>
              </a:rPr>
              <a:t> </a:t>
            </a:r>
            <a:r>
              <a:rPr sz="2200" spc="404" dirty="0">
                <a:latin typeface="Arial"/>
                <a:cs typeface="Arial"/>
              </a:rPr>
              <a:t>=</a:t>
            </a:r>
            <a:r>
              <a:rPr sz="2200" spc="-129" dirty="0">
                <a:latin typeface="Arial"/>
                <a:cs typeface="Arial"/>
              </a:rPr>
              <a:t> </a:t>
            </a:r>
            <a:r>
              <a:rPr sz="2200" i="1" spc="-89" dirty="0">
                <a:latin typeface="Georgia"/>
                <a:cs typeface="Georgia"/>
              </a:rPr>
              <a:t>VBG</a:t>
            </a:r>
            <a:endParaRPr sz="2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89423984"/>
      </p:ext>
    </p:extLst>
  </p:cSld>
  <p:clrMapOvr>
    <a:masterClrMapping/>
  </p:clrMapOvr>
  <p:transition>
    <p:cut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2649997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149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r>
              <a:rPr sz="2800" i="1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i="1" spc="-149" dirty="0">
                <a:solidFill>
                  <a:srgbClr val="FFFFFF"/>
                </a:solidFill>
                <a:latin typeface="Georgia"/>
                <a:cs typeface="Georgia"/>
              </a:rPr>
              <a:t>Features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7728" y="1520338"/>
            <a:ext cx="7164058" cy="4167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19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1200" i="1" spc="-59" dirty="0">
                <a:solidFill>
                  <a:srgbClr val="FFFFFF"/>
                </a:solidFill>
                <a:latin typeface="Georgia"/>
                <a:cs typeface="Georgia"/>
              </a:rPr>
              <a:t>4, </a:t>
            </a:r>
            <a:r>
              <a:rPr sz="1200" i="1" spc="-69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1200" i="1" spc="-9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-89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1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10453003"/>
      </p:ext>
    </p:extLst>
  </p:cSld>
  <p:clrMapOvr>
    <a:masterClrMapping/>
  </p:clrMapOvr>
  <p:transition>
    <p:cut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2649997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149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r>
              <a:rPr sz="2800" i="1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i="1" spc="-149" dirty="0">
                <a:solidFill>
                  <a:srgbClr val="FFFFFF"/>
                </a:solidFill>
                <a:latin typeface="Georgia"/>
                <a:cs typeface="Georgia"/>
              </a:rPr>
              <a:t>Features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1110" y="1464541"/>
            <a:ext cx="7987775" cy="747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2479" y="3613852"/>
            <a:ext cx="2856555" cy="1577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8720" y="2688965"/>
            <a:ext cx="2841439" cy="3442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19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1200" i="1" spc="-59" dirty="0">
                <a:solidFill>
                  <a:srgbClr val="FFFFFF"/>
                </a:solidFill>
                <a:latin typeface="Georgia"/>
                <a:cs typeface="Georgia"/>
              </a:rPr>
              <a:t>4, </a:t>
            </a:r>
            <a:r>
              <a:rPr sz="1200" i="1" spc="-69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1200" i="1" spc="-9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-89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Georgia"/>
                <a:cs typeface="Georgia"/>
              </a:rPr>
              <a:t>5 </a:t>
            </a:r>
            <a:r>
              <a:rPr sz="1200" i="1" spc="-238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1200" i="1" spc="-198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-119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1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88352173"/>
      </p:ext>
    </p:extLst>
  </p:cSld>
  <p:clrMapOvr>
    <a:masterClrMapping/>
  </p:clrMapOvr>
  <p:transition>
    <p:cut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4" y="29494"/>
            <a:ext cx="6975263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39" dirty="0"/>
              <a:t>Search</a:t>
            </a:r>
            <a:r>
              <a:rPr spc="-50" dirty="0"/>
              <a:t> </a:t>
            </a:r>
            <a:r>
              <a:rPr spc="-149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037" y="1805052"/>
            <a:ext cx="8893359" cy="2354370"/>
            <a:chOff x="87743" y="910882"/>
            <a:chExt cx="4483735" cy="1188085"/>
          </a:xfrm>
        </p:grpSpPr>
        <p:sp>
          <p:nvSpPr>
            <p:cNvPr id="4" name="object 4"/>
            <p:cNvSpPr/>
            <p:nvPr/>
          </p:nvSpPr>
          <p:spPr>
            <a:xfrm>
              <a:off x="87743" y="91088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1083907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996922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984222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955116"/>
              <a:ext cx="50749" cy="10418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128179"/>
              <a:ext cx="4432935" cy="920115"/>
            </a:xfrm>
            <a:custGeom>
              <a:avLst/>
              <a:gdLst/>
              <a:ahLst/>
              <a:cxnLst/>
              <a:rect l="l" t="t" r="r" b="b"/>
              <a:pathLst>
                <a:path w="4432935" h="920114">
                  <a:moveTo>
                    <a:pt x="4432566" y="0"/>
                  </a:moveTo>
                  <a:lnTo>
                    <a:pt x="0" y="0"/>
                  </a:lnTo>
                  <a:lnTo>
                    <a:pt x="0" y="868743"/>
                  </a:lnTo>
                  <a:lnTo>
                    <a:pt x="4008" y="888468"/>
                  </a:lnTo>
                  <a:lnTo>
                    <a:pt x="14922" y="904621"/>
                  </a:lnTo>
                  <a:lnTo>
                    <a:pt x="31075" y="915535"/>
                  </a:lnTo>
                  <a:lnTo>
                    <a:pt x="50800" y="919543"/>
                  </a:lnTo>
                  <a:lnTo>
                    <a:pt x="4381766" y="919543"/>
                  </a:lnTo>
                  <a:lnTo>
                    <a:pt x="4401491" y="915535"/>
                  </a:lnTo>
                  <a:lnTo>
                    <a:pt x="4417644" y="904621"/>
                  </a:lnTo>
                  <a:lnTo>
                    <a:pt x="4428558" y="888468"/>
                  </a:lnTo>
                  <a:lnTo>
                    <a:pt x="4432566" y="86874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993216"/>
              <a:ext cx="0" cy="1022985"/>
            </a:xfrm>
            <a:custGeom>
              <a:avLst/>
              <a:gdLst/>
              <a:ahLst/>
              <a:cxnLst/>
              <a:rect l="l" t="t" r="r" b="b"/>
              <a:pathLst>
                <a:path h="1022985">
                  <a:moveTo>
                    <a:pt x="0" y="10227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9805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9678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9551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8849" y="1689227"/>
            <a:ext cx="8069643" cy="1200465"/>
          </a:xfrm>
          <a:prstGeom prst="rect">
            <a:avLst/>
          </a:prstGeom>
        </p:spPr>
        <p:txBody>
          <a:bodyPr vert="horz" wrap="square" lIns="0" tIns="100716" rIns="0" bIns="0" rtlCol="0">
            <a:spAutoFit/>
          </a:bodyPr>
          <a:lstStyle/>
          <a:p>
            <a:pPr marL="125895">
              <a:spcBef>
                <a:spcPts val="793"/>
              </a:spcBef>
            </a:pPr>
            <a:r>
              <a:rPr sz="2200" i="1" spc="-109" dirty="0">
                <a:solidFill>
                  <a:srgbClr val="3333B2"/>
                </a:solidFill>
                <a:latin typeface="Georgia"/>
                <a:cs typeface="Georgia"/>
              </a:rPr>
              <a:t>Conditional</a:t>
            </a:r>
            <a:r>
              <a:rPr sz="2200" i="1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200" i="1" spc="-129" dirty="0">
                <a:solidFill>
                  <a:srgbClr val="3333B2"/>
                </a:solidFill>
                <a:latin typeface="Georgia"/>
                <a:cs typeface="Georgia"/>
              </a:rPr>
              <a:t>Probability</a:t>
            </a:r>
            <a:endParaRPr sz="2200">
              <a:latin typeface="Georgia"/>
              <a:cs typeface="Georgia"/>
            </a:endParaRPr>
          </a:p>
          <a:p>
            <a:pPr marL="125895" marR="110788">
              <a:lnSpc>
                <a:spcPct val="113999"/>
              </a:lnSpc>
              <a:spcBef>
                <a:spcPts val="218"/>
              </a:spcBef>
            </a:pPr>
            <a:r>
              <a:rPr sz="1900" spc="40" dirty="0">
                <a:latin typeface="Trebuchet MS"/>
                <a:cs typeface="Trebuchet MS"/>
              </a:rPr>
              <a:t>Given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sentence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FreeSans"/>
                <a:cs typeface="FreeSans"/>
              </a:rPr>
              <a:t>{</a:t>
            </a:r>
            <a:r>
              <a:rPr sz="2200" i="1" spc="30" dirty="0">
                <a:latin typeface="Georgia"/>
                <a:cs typeface="Georgia"/>
              </a:rPr>
              <a:t>w</a:t>
            </a:r>
            <a:r>
              <a:rPr sz="2400" spc="44" baseline="-10416" dirty="0">
                <a:latin typeface="Trebuchet MS"/>
                <a:cs typeface="Trebuchet MS"/>
              </a:rPr>
              <a:t>1</a:t>
            </a:r>
            <a:r>
              <a:rPr sz="2200" spc="30" dirty="0">
                <a:latin typeface="Arial"/>
                <a:cs typeface="Arial"/>
              </a:rPr>
              <a:t>,...,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i="1" spc="-149" dirty="0">
                <a:latin typeface="Georgia"/>
                <a:cs typeface="Georgia"/>
              </a:rPr>
              <a:t>w</a:t>
            </a:r>
            <a:r>
              <a:rPr sz="2400" i="1" spc="-222" baseline="-10416" dirty="0">
                <a:latin typeface="Georgia"/>
                <a:cs typeface="Georgia"/>
              </a:rPr>
              <a:t>n</a:t>
            </a:r>
            <a:r>
              <a:rPr sz="2200" spc="-149" dirty="0">
                <a:latin typeface="FreeSans"/>
                <a:cs typeface="FreeSans"/>
              </a:rPr>
              <a:t>}</a:t>
            </a:r>
            <a:r>
              <a:rPr sz="1900" spc="-149" dirty="0">
                <a:latin typeface="Trebuchet MS"/>
                <a:cs typeface="Trebuchet MS"/>
              </a:rPr>
              <a:t>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sequence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candidate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59" dirty="0">
                <a:latin typeface="FreeSans"/>
                <a:cs typeface="FreeSans"/>
              </a:rPr>
              <a:t>{</a:t>
            </a:r>
            <a:r>
              <a:rPr sz="2200" i="1" spc="-59" dirty="0">
                <a:latin typeface="Georgia"/>
                <a:cs typeface="Georgia"/>
              </a:rPr>
              <a:t>t</a:t>
            </a:r>
            <a:r>
              <a:rPr sz="2400" spc="-87" baseline="-10416" dirty="0">
                <a:latin typeface="Trebuchet MS"/>
                <a:cs typeface="Trebuchet MS"/>
              </a:rPr>
              <a:t>1</a:t>
            </a:r>
            <a:r>
              <a:rPr sz="2200" spc="-59" dirty="0">
                <a:latin typeface="Arial"/>
                <a:cs typeface="Arial"/>
              </a:rPr>
              <a:t>,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,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i="1" spc="-79" dirty="0">
                <a:latin typeface="Georgia"/>
                <a:cs typeface="Georgia"/>
              </a:rPr>
              <a:t>t</a:t>
            </a:r>
            <a:r>
              <a:rPr sz="2400" i="1" spc="-119" baseline="-10416" dirty="0">
                <a:latin typeface="Georgia"/>
                <a:cs typeface="Georgia"/>
              </a:rPr>
              <a:t>n</a:t>
            </a:r>
            <a:r>
              <a:rPr sz="2200" spc="-79" dirty="0">
                <a:latin typeface="FreeSans"/>
                <a:cs typeface="FreeSans"/>
              </a:rPr>
              <a:t>}</a:t>
            </a:r>
            <a:r>
              <a:rPr sz="2200" dirty="0">
                <a:latin typeface="FreeSans"/>
                <a:cs typeface="FreeSans"/>
              </a:rPr>
              <a:t> </a:t>
            </a:r>
            <a:r>
              <a:rPr sz="1900" spc="119" dirty="0">
                <a:latin typeface="Trebuchet MS"/>
                <a:cs typeface="Trebuchet MS"/>
              </a:rPr>
              <a:t>has  </a:t>
            </a:r>
            <a:r>
              <a:rPr sz="1900" spc="-20" dirty="0">
                <a:latin typeface="Trebuchet MS"/>
                <a:cs typeface="Trebuchet MS"/>
              </a:rPr>
              <a:t>conditional</a:t>
            </a:r>
            <a:r>
              <a:rPr sz="1900" spc="-40" dirty="0">
                <a:latin typeface="Trebuchet MS"/>
                <a:cs typeface="Trebuchet MS"/>
              </a:rPr>
              <a:t> probability: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0237" y="3433730"/>
            <a:ext cx="1911927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710048" algn="l"/>
                <a:tab pos="1783932" algn="l"/>
              </a:tabLst>
            </a:pPr>
            <a:r>
              <a:rPr sz="1600" spc="-50" dirty="0">
                <a:latin typeface="Trebuchet MS"/>
                <a:cs typeface="Trebuchet MS"/>
              </a:rPr>
              <a:t>1	</a:t>
            </a:r>
            <a:r>
              <a:rPr sz="1600" i="1" spc="-149" dirty="0">
                <a:latin typeface="Georgia"/>
                <a:cs typeface="Georgia"/>
              </a:rPr>
              <a:t>n    </a:t>
            </a:r>
            <a:r>
              <a:rPr sz="1600" i="1" spc="59" dirty="0">
                <a:latin typeface="Georgia"/>
                <a:cs typeface="Georgia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1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i="1" spc="-149" dirty="0">
                <a:latin typeface="Georgia"/>
                <a:cs typeface="Georgia"/>
              </a:rPr>
              <a:t>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2240" y="3056729"/>
            <a:ext cx="151140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-149" dirty="0">
                <a:latin typeface="Georgia"/>
                <a:cs typeface="Georgia"/>
              </a:rPr>
              <a:t>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6265" y="3037654"/>
            <a:ext cx="42319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2379" dirty="0">
                <a:latin typeface="OpenSymbol"/>
                <a:cs typeface="OpenSymbol"/>
              </a:rPr>
              <a:t>.</a:t>
            </a:r>
            <a:endParaRPr sz="2200">
              <a:latin typeface="OpenSymbol"/>
              <a:cs typeface="Open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1380" y="3714217"/>
            <a:ext cx="372813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-40" dirty="0">
                <a:latin typeface="Georgia"/>
                <a:cs typeface="Georgia"/>
              </a:rPr>
              <a:t>i</a:t>
            </a:r>
            <a:r>
              <a:rPr sz="1600" spc="377" dirty="0">
                <a:latin typeface="Arial"/>
                <a:cs typeface="Arial"/>
              </a:rPr>
              <a:t>=</a:t>
            </a:r>
            <a:r>
              <a:rPr sz="1600" spc="-50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9089" y="3318592"/>
            <a:ext cx="3258337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3093243" algn="l"/>
              </a:tabLst>
            </a:pPr>
            <a:r>
              <a:rPr sz="2200" i="1" spc="-10" dirty="0">
                <a:latin typeface="Georgia"/>
                <a:cs typeface="Georgia"/>
              </a:rPr>
              <a:t>P</a:t>
            </a:r>
            <a:r>
              <a:rPr sz="2200" spc="109" dirty="0">
                <a:latin typeface="Arial"/>
                <a:cs typeface="Arial"/>
              </a:rPr>
              <a:t>(</a:t>
            </a:r>
            <a:r>
              <a:rPr sz="2200" i="1" spc="-159" dirty="0">
                <a:latin typeface="Georgia"/>
                <a:cs typeface="Georgia"/>
              </a:rPr>
              <a:t>t </a:t>
            </a:r>
            <a:r>
              <a:rPr sz="2200" i="1" spc="-169" dirty="0">
                <a:latin typeface="Georgia"/>
                <a:cs typeface="Georgia"/>
              </a:rPr>
              <a:t> </a:t>
            </a:r>
            <a:r>
              <a:rPr sz="2200" spc="-69" dirty="0">
                <a:latin typeface="Arial"/>
                <a:cs typeface="Arial"/>
              </a:rPr>
              <a:t>,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,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i="1" spc="-159" dirty="0">
                <a:latin typeface="Georgia"/>
                <a:cs typeface="Georgia"/>
              </a:rPr>
              <a:t>t</a:t>
            </a:r>
            <a:r>
              <a:rPr sz="2200" i="1" dirty="0">
                <a:latin typeface="Georgia"/>
                <a:cs typeface="Georgia"/>
              </a:rPr>
              <a:t> </a:t>
            </a:r>
            <a:r>
              <a:rPr sz="2200" i="1" spc="-169" dirty="0">
                <a:latin typeface="Georgia"/>
                <a:cs typeface="Georgia"/>
              </a:rPr>
              <a:t> </a:t>
            </a:r>
            <a:r>
              <a:rPr sz="2200" spc="-119" dirty="0">
                <a:latin typeface="FreeSans"/>
                <a:cs typeface="FreeSans"/>
              </a:rPr>
              <a:t>|</a:t>
            </a:r>
            <a:r>
              <a:rPr sz="2200" i="1" spc="-357" dirty="0">
                <a:latin typeface="Georgia"/>
                <a:cs typeface="Georgia"/>
              </a:rPr>
              <a:t>w</a:t>
            </a:r>
            <a:r>
              <a:rPr sz="2200" i="1" dirty="0">
                <a:latin typeface="Georgia"/>
                <a:cs typeface="Georgia"/>
              </a:rPr>
              <a:t> </a:t>
            </a:r>
            <a:r>
              <a:rPr sz="2200" i="1" spc="69" dirty="0">
                <a:latin typeface="Georgia"/>
                <a:cs typeface="Georgia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,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i="1" spc="-357" dirty="0">
                <a:latin typeface="Georgia"/>
                <a:cs typeface="Georgia"/>
              </a:rPr>
              <a:t>w</a:t>
            </a:r>
            <a:r>
              <a:rPr sz="2200" i="1" dirty="0">
                <a:latin typeface="Georgia"/>
                <a:cs typeface="Georgia"/>
              </a:rPr>
              <a:t> </a:t>
            </a:r>
            <a:r>
              <a:rPr sz="2200" i="1" spc="-169" dirty="0">
                <a:latin typeface="Georgia"/>
                <a:cs typeface="Georgia"/>
              </a:rPr>
              <a:t> </a:t>
            </a:r>
            <a:r>
              <a:rPr sz="2200" spc="109" dirty="0">
                <a:latin typeface="Arial"/>
                <a:cs typeface="Arial"/>
              </a:rPr>
              <a:t>)</a:t>
            </a:r>
            <a:r>
              <a:rPr sz="2200" spc="-129" dirty="0">
                <a:latin typeface="Arial"/>
                <a:cs typeface="Arial"/>
              </a:rPr>
              <a:t> </a:t>
            </a:r>
            <a:r>
              <a:rPr sz="2200" spc="404" dirty="0" smtClean="0">
                <a:latin typeface="Arial"/>
                <a:cs typeface="Arial"/>
              </a:rPr>
              <a:t>=</a:t>
            </a:r>
            <a:r>
              <a:rPr lang="en-IN" sz="2200" spc="404" dirty="0" smtClean="0">
                <a:latin typeface="Arial"/>
                <a:cs typeface="Arial"/>
              </a:rPr>
              <a:t> </a:t>
            </a:r>
            <a:r>
              <a:rPr lang="en-IN" sz="2200" dirty="0" smtClean="0">
                <a:latin typeface="Arial"/>
                <a:cs typeface="Arial"/>
                <a:sym typeface="Symbol"/>
              </a:rPr>
              <a:t> </a:t>
            </a:r>
            <a:r>
              <a:rPr sz="2200" i="1" spc="-188" dirty="0" smtClean="0">
                <a:latin typeface="Georgia"/>
                <a:cs typeface="Georgia"/>
              </a:rPr>
              <a:t>p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9800" y="3433730"/>
            <a:ext cx="352661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-40" dirty="0">
                <a:latin typeface="Georgia"/>
                <a:cs typeface="Georgia"/>
              </a:rPr>
              <a:t>i</a:t>
            </a:r>
            <a:r>
              <a:rPr sz="1600" i="1" spc="258" dirty="0">
                <a:latin typeface="Georgia"/>
                <a:cs typeface="Georgia"/>
              </a:rPr>
              <a:t> </a:t>
            </a:r>
            <a:r>
              <a:rPr sz="1600" i="1" spc="-40" dirty="0">
                <a:latin typeface="Georgia"/>
                <a:cs typeface="Georgia"/>
              </a:rPr>
              <a:t>i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6555" y="3318592"/>
            <a:ext cx="654942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30" dirty="0">
                <a:latin typeface="Arial"/>
                <a:cs typeface="Arial"/>
              </a:rPr>
              <a:t>(</a:t>
            </a:r>
            <a:r>
              <a:rPr sz="2200" i="1" spc="-30" dirty="0">
                <a:latin typeface="Georgia"/>
                <a:cs typeface="Georgia"/>
              </a:rPr>
              <a:t>t </a:t>
            </a:r>
            <a:r>
              <a:rPr sz="2200" spc="-129" dirty="0">
                <a:latin typeface="FreeSans"/>
                <a:cs typeface="FreeSans"/>
              </a:rPr>
              <a:t>|</a:t>
            </a:r>
            <a:r>
              <a:rPr sz="2200" i="1" spc="-129" dirty="0">
                <a:latin typeface="Georgia"/>
                <a:cs typeface="Georgia"/>
              </a:rPr>
              <a:t>x</a:t>
            </a:r>
            <a:r>
              <a:rPr sz="2200" i="1" spc="-89" dirty="0">
                <a:latin typeface="Georgia"/>
                <a:cs typeface="Georgia"/>
              </a:rPr>
              <a:t> </a:t>
            </a:r>
            <a:r>
              <a:rPr sz="2200" spc="109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19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1200" i="1" spc="-59" dirty="0">
                <a:solidFill>
                  <a:srgbClr val="FFFFFF"/>
                </a:solidFill>
                <a:latin typeface="Georgia"/>
                <a:cs typeface="Georgia"/>
              </a:rPr>
              <a:t>4, </a:t>
            </a:r>
            <a:r>
              <a:rPr sz="1200" i="1" spc="-69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1200" i="1" spc="-9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-89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89" dirty="0">
                <a:solidFill>
                  <a:srgbClr val="FFFFFF"/>
                </a:solidFill>
                <a:latin typeface="Georgia"/>
                <a:cs typeface="Georgia"/>
              </a:rPr>
              <a:t>6 </a:t>
            </a:r>
            <a:r>
              <a:rPr sz="1200" i="1" spc="-238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1200" i="1" spc="-119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1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82180949"/>
      </p:ext>
    </p:extLst>
  </p:cSld>
  <p:clrMapOvr>
    <a:masterClrMapping/>
  </p:clrMapOvr>
  <p:transition>
    <p:cut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4" y="29494"/>
            <a:ext cx="8029467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39" dirty="0"/>
              <a:t>Search</a:t>
            </a:r>
            <a:r>
              <a:rPr spc="-50" dirty="0"/>
              <a:t> </a:t>
            </a:r>
            <a:r>
              <a:rPr spc="-149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037" y="1805052"/>
            <a:ext cx="8893359" cy="2354370"/>
            <a:chOff x="87743" y="910882"/>
            <a:chExt cx="4483735" cy="1188085"/>
          </a:xfrm>
        </p:grpSpPr>
        <p:sp>
          <p:nvSpPr>
            <p:cNvPr id="4" name="object 4"/>
            <p:cNvSpPr/>
            <p:nvPr/>
          </p:nvSpPr>
          <p:spPr>
            <a:xfrm>
              <a:off x="87743" y="91088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1083907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996922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984222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955116"/>
              <a:ext cx="50749" cy="10418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128179"/>
              <a:ext cx="4432935" cy="920115"/>
            </a:xfrm>
            <a:custGeom>
              <a:avLst/>
              <a:gdLst/>
              <a:ahLst/>
              <a:cxnLst/>
              <a:rect l="l" t="t" r="r" b="b"/>
              <a:pathLst>
                <a:path w="4432935" h="920114">
                  <a:moveTo>
                    <a:pt x="4432566" y="0"/>
                  </a:moveTo>
                  <a:lnTo>
                    <a:pt x="0" y="0"/>
                  </a:lnTo>
                  <a:lnTo>
                    <a:pt x="0" y="868743"/>
                  </a:lnTo>
                  <a:lnTo>
                    <a:pt x="4008" y="888468"/>
                  </a:lnTo>
                  <a:lnTo>
                    <a:pt x="14922" y="904621"/>
                  </a:lnTo>
                  <a:lnTo>
                    <a:pt x="31075" y="915535"/>
                  </a:lnTo>
                  <a:lnTo>
                    <a:pt x="50800" y="919543"/>
                  </a:lnTo>
                  <a:lnTo>
                    <a:pt x="4381766" y="919543"/>
                  </a:lnTo>
                  <a:lnTo>
                    <a:pt x="4401491" y="915535"/>
                  </a:lnTo>
                  <a:lnTo>
                    <a:pt x="4417644" y="904621"/>
                  </a:lnTo>
                  <a:lnTo>
                    <a:pt x="4428558" y="888468"/>
                  </a:lnTo>
                  <a:lnTo>
                    <a:pt x="4432566" y="86874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993216"/>
              <a:ext cx="0" cy="1022985"/>
            </a:xfrm>
            <a:custGeom>
              <a:avLst/>
              <a:gdLst/>
              <a:ahLst/>
              <a:cxnLst/>
              <a:rect l="l" t="t" r="r" b="b"/>
              <a:pathLst>
                <a:path h="1022985">
                  <a:moveTo>
                    <a:pt x="0" y="10227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9805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9678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9551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8849" y="1689227"/>
            <a:ext cx="8069643" cy="1200465"/>
          </a:xfrm>
          <a:prstGeom prst="rect">
            <a:avLst/>
          </a:prstGeom>
        </p:spPr>
        <p:txBody>
          <a:bodyPr vert="horz" wrap="square" lIns="0" tIns="100716" rIns="0" bIns="0" rtlCol="0">
            <a:spAutoFit/>
          </a:bodyPr>
          <a:lstStyle/>
          <a:p>
            <a:pPr marL="125895">
              <a:spcBef>
                <a:spcPts val="793"/>
              </a:spcBef>
            </a:pPr>
            <a:r>
              <a:rPr sz="2200" i="1" spc="-109" dirty="0">
                <a:solidFill>
                  <a:srgbClr val="3333B2"/>
                </a:solidFill>
                <a:latin typeface="Georgia"/>
                <a:cs typeface="Georgia"/>
              </a:rPr>
              <a:t>Conditional</a:t>
            </a:r>
            <a:r>
              <a:rPr sz="2200" i="1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200" i="1" spc="-129" dirty="0">
                <a:solidFill>
                  <a:srgbClr val="3333B2"/>
                </a:solidFill>
                <a:latin typeface="Georgia"/>
                <a:cs typeface="Georgia"/>
              </a:rPr>
              <a:t>Probability</a:t>
            </a:r>
            <a:endParaRPr sz="2200">
              <a:latin typeface="Georgia"/>
              <a:cs typeface="Georgia"/>
            </a:endParaRPr>
          </a:p>
          <a:p>
            <a:pPr marL="125895" marR="110788">
              <a:lnSpc>
                <a:spcPct val="113999"/>
              </a:lnSpc>
              <a:spcBef>
                <a:spcPts val="218"/>
              </a:spcBef>
            </a:pPr>
            <a:r>
              <a:rPr sz="1900" spc="40" dirty="0">
                <a:latin typeface="Trebuchet MS"/>
                <a:cs typeface="Trebuchet MS"/>
              </a:rPr>
              <a:t>Given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sentence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FreeSans"/>
                <a:cs typeface="FreeSans"/>
              </a:rPr>
              <a:t>{</a:t>
            </a:r>
            <a:r>
              <a:rPr sz="2200" i="1" spc="30" dirty="0">
                <a:latin typeface="Georgia"/>
                <a:cs typeface="Georgia"/>
              </a:rPr>
              <a:t>w</a:t>
            </a:r>
            <a:r>
              <a:rPr sz="2400" spc="44" baseline="-10416" dirty="0">
                <a:latin typeface="Trebuchet MS"/>
                <a:cs typeface="Trebuchet MS"/>
              </a:rPr>
              <a:t>1</a:t>
            </a:r>
            <a:r>
              <a:rPr sz="2200" spc="30" dirty="0">
                <a:latin typeface="Arial"/>
                <a:cs typeface="Arial"/>
              </a:rPr>
              <a:t>,...,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i="1" spc="-149" dirty="0">
                <a:latin typeface="Georgia"/>
                <a:cs typeface="Georgia"/>
              </a:rPr>
              <a:t>w</a:t>
            </a:r>
            <a:r>
              <a:rPr sz="2400" i="1" spc="-222" baseline="-10416" dirty="0">
                <a:latin typeface="Georgia"/>
                <a:cs typeface="Georgia"/>
              </a:rPr>
              <a:t>n</a:t>
            </a:r>
            <a:r>
              <a:rPr sz="2200" spc="-149" dirty="0">
                <a:latin typeface="FreeSans"/>
                <a:cs typeface="FreeSans"/>
              </a:rPr>
              <a:t>}</a:t>
            </a:r>
            <a:r>
              <a:rPr sz="1900" spc="-149" dirty="0">
                <a:latin typeface="Trebuchet MS"/>
                <a:cs typeface="Trebuchet MS"/>
              </a:rPr>
              <a:t>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sequence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candidate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59" dirty="0">
                <a:latin typeface="FreeSans"/>
                <a:cs typeface="FreeSans"/>
              </a:rPr>
              <a:t>{</a:t>
            </a:r>
            <a:r>
              <a:rPr sz="2200" i="1" spc="-59" dirty="0">
                <a:latin typeface="Georgia"/>
                <a:cs typeface="Georgia"/>
              </a:rPr>
              <a:t>t</a:t>
            </a:r>
            <a:r>
              <a:rPr sz="2400" spc="-87" baseline="-10416" dirty="0">
                <a:latin typeface="Trebuchet MS"/>
                <a:cs typeface="Trebuchet MS"/>
              </a:rPr>
              <a:t>1</a:t>
            </a:r>
            <a:r>
              <a:rPr sz="2200" spc="-59" dirty="0">
                <a:latin typeface="Arial"/>
                <a:cs typeface="Arial"/>
              </a:rPr>
              <a:t>,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,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i="1" spc="-79" dirty="0">
                <a:latin typeface="Georgia"/>
                <a:cs typeface="Georgia"/>
              </a:rPr>
              <a:t>t</a:t>
            </a:r>
            <a:r>
              <a:rPr sz="2400" i="1" spc="-119" baseline="-10416" dirty="0">
                <a:latin typeface="Georgia"/>
                <a:cs typeface="Georgia"/>
              </a:rPr>
              <a:t>n</a:t>
            </a:r>
            <a:r>
              <a:rPr sz="2200" spc="-79" dirty="0">
                <a:latin typeface="FreeSans"/>
                <a:cs typeface="FreeSans"/>
              </a:rPr>
              <a:t>}</a:t>
            </a:r>
            <a:r>
              <a:rPr sz="2200" dirty="0">
                <a:latin typeface="FreeSans"/>
                <a:cs typeface="FreeSans"/>
              </a:rPr>
              <a:t> </a:t>
            </a:r>
            <a:r>
              <a:rPr sz="1900" spc="119" dirty="0">
                <a:latin typeface="Trebuchet MS"/>
                <a:cs typeface="Trebuchet MS"/>
              </a:rPr>
              <a:t>has  </a:t>
            </a:r>
            <a:r>
              <a:rPr sz="1900" spc="-20" dirty="0">
                <a:latin typeface="Trebuchet MS"/>
                <a:cs typeface="Trebuchet MS"/>
              </a:rPr>
              <a:t>conditional</a:t>
            </a:r>
            <a:r>
              <a:rPr sz="1900" spc="-40" dirty="0">
                <a:latin typeface="Trebuchet MS"/>
                <a:cs typeface="Trebuchet MS"/>
              </a:rPr>
              <a:t> probability: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0237" y="3433730"/>
            <a:ext cx="1911927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710048" algn="l"/>
                <a:tab pos="1783932" algn="l"/>
              </a:tabLst>
            </a:pPr>
            <a:r>
              <a:rPr sz="1600" spc="-50" dirty="0">
                <a:latin typeface="Trebuchet MS"/>
                <a:cs typeface="Trebuchet MS"/>
              </a:rPr>
              <a:t>1	</a:t>
            </a:r>
            <a:r>
              <a:rPr sz="1600" i="1" spc="-149" dirty="0">
                <a:latin typeface="Georgia"/>
                <a:cs typeface="Georgia"/>
              </a:rPr>
              <a:t>n    </a:t>
            </a:r>
            <a:r>
              <a:rPr sz="1600" i="1" spc="59" dirty="0">
                <a:latin typeface="Georgia"/>
                <a:cs typeface="Georgia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1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i="1" spc="-149" dirty="0">
                <a:latin typeface="Georgia"/>
                <a:cs typeface="Georgia"/>
              </a:rPr>
              <a:t>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2240" y="3056729"/>
            <a:ext cx="151140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-149" dirty="0">
                <a:latin typeface="Georgia"/>
                <a:cs typeface="Georgia"/>
              </a:rPr>
              <a:t>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6265" y="3037654"/>
            <a:ext cx="42319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2379" dirty="0">
                <a:latin typeface="OpenSymbol"/>
                <a:cs typeface="OpenSymbol"/>
              </a:rPr>
              <a:t>.</a:t>
            </a:r>
            <a:endParaRPr sz="2200">
              <a:latin typeface="OpenSymbol"/>
              <a:cs typeface="Open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9089" y="3318592"/>
            <a:ext cx="3258337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3093243" algn="l"/>
              </a:tabLst>
            </a:pPr>
            <a:r>
              <a:rPr sz="2200" i="1" spc="-10" dirty="0">
                <a:latin typeface="Georgia"/>
                <a:cs typeface="Georgia"/>
              </a:rPr>
              <a:t>P</a:t>
            </a:r>
            <a:r>
              <a:rPr sz="2200" spc="109" dirty="0">
                <a:latin typeface="Arial"/>
                <a:cs typeface="Arial"/>
              </a:rPr>
              <a:t>(</a:t>
            </a:r>
            <a:r>
              <a:rPr sz="2200" i="1" spc="-159" dirty="0">
                <a:latin typeface="Georgia"/>
                <a:cs typeface="Georgia"/>
              </a:rPr>
              <a:t>t </a:t>
            </a:r>
            <a:r>
              <a:rPr sz="2200" i="1" spc="-169" dirty="0">
                <a:latin typeface="Georgia"/>
                <a:cs typeface="Georgia"/>
              </a:rPr>
              <a:t> </a:t>
            </a:r>
            <a:r>
              <a:rPr sz="2200" spc="-69" dirty="0">
                <a:latin typeface="Arial"/>
                <a:cs typeface="Arial"/>
              </a:rPr>
              <a:t>,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,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i="1" spc="-159" dirty="0">
                <a:latin typeface="Georgia"/>
                <a:cs typeface="Georgia"/>
              </a:rPr>
              <a:t>t</a:t>
            </a:r>
            <a:r>
              <a:rPr sz="2200" i="1" dirty="0">
                <a:latin typeface="Georgia"/>
                <a:cs typeface="Georgia"/>
              </a:rPr>
              <a:t> </a:t>
            </a:r>
            <a:r>
              <a:rPr sz="2200" i="1" spc="-169" dirty="0">
                <a:latin typeface="Georgia"/>
                <a:cs typeface="Georgia"/>
              </a:rPr>
              <a:t> </a:t>
            </a:r>
            <a:r>
              <a:rPr sz="2200" spc="-119" dirty="0">
                <a:latin typeface="FreeSans"/>
                <a:cs typeface="FreeSans"/>
              </a:rPr>
              <a:t>|</a:t>
            </a:r>
            <a:r>
              <a:rPr sz="2200" i="1" spc="-357" dirty="0">
                <a:latin typeface="Georgia"/>
                <a:cs typeface="Georgia"/>
              </a:rPr>
              <a:t>w</a:t>
            </a:r>
            <a:r>
              <a:rPr sz="2200" i="1" dirty="0">
                <a:latin typeface="Georgia"/>
                <a:cs typeface="Georgia"/>
              </a:rPr>
              <a:t> </a:t>
            </a:r>
            <a:r>
              <a:rPr sz="2200" i="1" spc="69" dirty="0">
                <a:latin typeface="Georgia"/>
                <a:cs typeface="Georgia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.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spc="-69" dirty="0">
                <a:latin typeface="Arial"/>
                <a:cs typeface="Arial"/>
              </a:rPr>
              <a:t>,</a:t>
            </a:r>
            <a:r>
              <a:rPr sz="2200" spc="-367" dirty="0">
                <a:latin typeface="Arial"/>
                <a:cs typeface="Arial"/>
              </a:rPr>
              <a:t> </a:t>
            </a:r>
            <a:r>
              <a:rPr sz="2200" i="1" spc="-357" dirty="0">
                <a:latin typeface="Georgia"/>
                <a:cs typeface="Georgia"/>
              </a:rPr>
              <a:t>w</a:t>
            </a:r>
            <a:r>
              <a:rPr sz="2200" i="1" dirty="0">
                <a:latin typeface="Georgia"/>
                <a:cs typeface="Georgia"/>
              </a:rPr>
              <a:t> </a:t>
            </a:r>
            <a:r>
              <a:rPr sz="2200" i="1" spc="-169" dirty="0">
                <a:latin typeface="Georgia"/>
                <a:cs typeface="Georgia"/>
              </a:rPr>
              <a:t> </a:t>
            </a:r>
            <a:r>
              <a:rPr sz="2200" spc="109" dirty="0">
                <a:latin typeface="Arial"/>
                <a:cs typeface="Arial"/>
              </a:rPr>
              <a:t>)</a:t>
            </a:r>
            <a:r>
              <a:rPr sz="2200" spc="-129" dirty="0">
                <a:latin typeface="Arial"/>
                <a:cs typeface="Arial"/>
              </a:rPr>
              <a:t> </a:t>
            </a:r>
            <a:r>
              <a:rPr sz="2200" spc="404" dirty="0">
                <a:latin typeface="Arial"/>
                <a:cs typeface="Arial"/>
              </a:rPr>
              <a:t>=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i="1" spc="-188" dirty="0">
                <a:latin typeface="Georgia"/>
                <a:cs typeface="Georgia"/>
              </a:rPr>
              <a:t>p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9800" y="3433730"/>
            <a:ext cx="352661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-40" dirty="0">
                <a:latin typeface="Georgia"/>
                <a:cs typeface="Georgia"/>
              </a:rPr>
              <a:t>i</a:t>
            </a:r>
            <a:r>
              <a:rPr sz="1600" i="1" spc="258" dirty="0">
                <a:latin typeface="Georgia"/>
                <a:cs typeface="Georgia"/>
              </a:rPr>
              <a:t> </a:t>
            </a:r>
            <a:r>
              <a:rPr sz="1600" i="1" spc="-40" dirty="0">
                <a:latin typeface="Georgia"/>
                <a:cs typeface="Georgia"/>
              </a:rPr>
              <a:t>i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46555" y="3318592"/>
            <a:ext cx="654942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30" dirty="0">
                <a:latin typeface="Arial"/>
                <a:cs typeface="Arial"/>
              </a:rPr>
              <a:t>(</a:t>
            </a:r>
            <a:r>
              <a:rPr sz="2200" i="1" spc="-30" dirty="0">
                <a:latin typeface="Georgia"/>
                <a:cs typeface="Georgia"/>
              </a:rPr>
              <a:t>t </a:t>
            </a:r>
            <a:r>
              <a:rPr sz="2200" spc="-129" dirty="0">
                <a:latin typeface="FreeSans"/>
                <a:cs typeface="FreeSans"/>
              </a:rPr>
              <a:t>|</a:t>
            </a:r>
            <a:r>
              <a:rPr sz="2200" i="1" spc="-129" dirty="0">
                <a:latin typeface="Georgia"/>
                <a:cs typeface="Georgia"/>
              </a:rPr>
              <a:t>x</a:t>
            </a:r>
            <a:r>
              <a:rPr sz="2200" i="1" spc="-89" dirty="0">
                <a:latin typeface="Georgia"/>
                <a:cs typeface="Georgia"/>
              </a:rPr>
              <a:t> </a:t>
            </a:r>
            <a:r>
              <a:rPr sz="2200" spc="109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4037" y="4358920"/>
            <a:ext cx="8893359" cy="904753"/>
            <a:chOff x="87743" y="2199640"/>
            <a:chExt cx="4483735" cy="456565"/>
          </a:xfrm>
        </p:grpSpPr>
        <p:sp>
          <p:nvSpPr>
            <p:cNvPr id="22" name="object 22"/>
            <p:cNvSpPr/>
            <p:nvPr/>
          </p:nvSpPr>
          <p:spPr>
            <a:xfrm>
              <a:off x="87743" y="219964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544" y="2554528"/>
              <a:ext cx="101599" cy="101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9344" y="2541828"/>
              <a:ext cx="4381715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11" y="2250211"/>
              <a:ext cx="50749" cy="3043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743" y="2244064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2288298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2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22756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0" y="22629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22502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9608" y="3714218"/>
            <a:ext cx="8562109" cy="1380408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1972774" algn="ctr">
              <a:spcBef>
                <a:spcPts val="188"/>
              </a:spcBef>
            </a:pPr>
            <a:r>
              <a:rPr sz="1600" i="1" spc="99" dirty="0">
                <a:latin typeface="Georgia"/>
                <a:cs typeface="Georgia"/>
              </a:rPr>
              <a:t>i</a:t>
            </a:r>
            <a:r>
              <a:rPr sz="1600" spc="99" dirty="0">
                <a:latin typeface="Arial"/>
                <a:cs typeface="Arial"/>
              </a:rPr>
              <a:t>=</a:t>
            </a:r>
            <a:r>
              <a:rPr sz="1600" spc="99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>
              <a:latin typeface="Trebuchet MS"/>
              <a:cs typeface="Trebuchet MS"/>
            </a:endParaRPr>
          </a:p>
          <a:p>
            <a:pPr marL="25179" marR="10072">
              <a:lnSpc>
                <a:spcPct val="118900"/>
              </a:lnSpc>
              <a:spcBef>
                <a:spcPts val="1120"/>
              </a:spcBef>
            </a:pPr>
            <a:r>
              <a:rPr sz="1900" spc="178" dirty="0">
                <a:latin typeface="Trebuchet MS"/>
                <a:cs typeface="Trebuchet MS"/>
              </a:rPr>
              <a:t>A </a:t>
            </a:r>
            <a:r>
              <a:rPr sz="1900" i="1" spc="-119" dirty="0">
                <a:latin typeface="Verdana"/>
                <a:cs typeface="Verdana"/>
              </a:rPr>
              <a:t>Tag </a:t>
            </a:r>
            <a:r>
              <a:rPr sz="1900" i="1" spc="-89" dirty="0">
                <a:latin typeface="Verdana"/>
                <a:cs typeface="Verdana"/>
              </a:rPr>
              <a:t>Dictionary </a:t>
            </a:r>
            <a:r>
              <a:rPr sz="1900" spc="50" dirty="0">
                <a:latin typeface="Trebuchet MS"/>
                <a:cs typeface="Trebuchet MS"/>
              </a:rPr>
              <a:t>is </a:t>
            </a:r>
            <a:r>
              <a:rPr sz="1900" spc="40" dirty="0">
                <a:latin typeface="Trebuchet MS"/>
                <a:cs typeface="Trebuchet MS"/>
              </a:rPr>
              <a:t>used, </a:t>
            </a:r>
            <a:r>
              <a:rPr sz="1900" spc="-20" dirty="0">
                <a:latin typeface="Trebuchet MS"/>
                <a:cs typeface="Trebuchet MS"/>
              </a:rPr>
              <a:t>which, </a:t>
            </a:r>
            <a:r>
              <a:rPr sz="1900" spc="-79" dirty="0">
                <a:latin typeface="Trebuchet MS"/>
                <a:cs typeface="Trebuchet MS"/>
              </a:rPr>
              <a:t>for </a:t>
            </a:r>
            <a:r>
              <a:rPr sz="1900" spc="59" dirty="0">
                <a:latin typeface="Trebuchet MS"/>
                <a:cs typeface="Trebuchet MS"/>
              </a:rPr>
              <a:t>each </a:t>
            </a:r>
            <a:r>
              <a:rPr sz="1900" spc="30" dirty="0">
                <a:latin typeface="Trebuchet MS"/>
                <a:cs typeface="Trebuchet MS"/>
              </a:rPr>
              <a:t>known </a:t>
            </a:r>
            <a:r>
              <a:rPr sz="1900" spc="-30" dirty="0">
                <a:latin typeface="Trebuchet MS"/>
                <a:cs typeface="Trebuchet MS"/>
              </a:rPr>
              <a:t>word, </a:t>
            </a:r>
            <a:r>
              <a:rPr sz="1900" spc="-10" dirty="0">
                <a:latin typeface="Trebuchet MS"/>
                <a:cs typeface="Trebuchet MS"/>
              </a:rPr>
              <a:t>lists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50" dirty="0">
                <a:latin typeface="Trebuchet MS"/>
                <a:cs typeface="Trebuchet MS"/>
              </a:rPr>
              <a:t>tags </a:t>
            </a:r>
            <a:r>
              <a:rPr sz="1900" spc="-69" dirty="0">
                <a:latin typeface="Trebuchet MS"/>
                <a:cs typeface="Trebuchet MS"/>
              </a:rPr>
              <a:t>that </a:t>
            </a:r>
            <a:r>
              <a:rPr sz="1900" spc="-159" dirty="0">
                <a:latin typeface="Trebuchet MS"/>
                <a:cs typeface="Trebuchet MS"/>
              </a:rPr>
              <a:t>it</a:t>
            </a:r>
            <a:r>
              <a:rPr sz="1900" spc="-387" dirty="0">
                <a:latin typeface="Trebuchet MS"/>
                <a:cs typeface="Trebuchet MS"/>
              </a:rPr>
              <a:t> </a:t>
            </a:r>
            <a:r>
              <a:rPr sz="1900" spc="119" dirty="0">
                <a:latin typeface="Trebuchet MS"/>
                <a:cs typeface="Trebuchet MS"/>
              </a:rPr>
              <a:t>has  </a:t>
            </a:r>
            <a:r>
              <a:rPr sz="1900" spc="30" dirty="0">
                <a:latin typeface="Trebuchet MS"/>
                <a:cs typeface="Trebuchet MS"/>
              </a:rPr>
              <a:t>appeared </a:t>
            </a:r>
            <a:r>
              <a:rPr sz="1900" spc="-69" dirty="0">
                <a:latin typeface="Trebuchet MS"/>
                <a:cs typeface="Trebuchet MS"/>
              </a:rPr>
              <a:t>with </a:t>
            </a:r>
            <a:r>
              <a:rPr sz="1900" spc="-30" dirty="0">
                <a:latin typeface="Trebuchet MS"/>
                <a:cs typeface="Trebuchet MS"/>
              </a:rPr>
              <a:t>in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30" dirty="0">
                <a:latin typeface="Trebuchet MS"/>
                <a:cs typeface="Trebuchet MS"/>
              </a:rPr>
              <a:t>training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set.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19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1200" i="1" spc="-59" dirty="0">
                <a:solidFill>
                  <a:srgbClr val="FFFFFF"/>
                </a:solidFill>
                <a:latin typeface="Georgia"/>
                <a:cs typeface="Georgia"/>
              </a:rPr>
              <a:t>4, </a:t>
            </a:r>
            <a:r>
              <a:rPr sz="1200" i="1" spc="-69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1200" i="1" spc="-9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-89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89" dirty="0">
                <a:solidFill>
                  <a:srgbClr val="FFFFFF"/>
                </a:solidFill>
                <a:latin typeface="Georgia"/>
                <a:cs typeface="Georgia"/>
              </a:rPr>
              <a:t>6 </a:t>
            </a:r>
            <a:r>
              <a:rPr sz="1200" i="1" spc="-238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1200" i="1" spc="-119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1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7713342"/>
      </p:ext>
    </p:extLst>
  </p:cSld>
  <p:clrMapOvr>
    <a:masterClrMapping/>
  </p:clrMapOvr>
  <p:transition>
    <p:cut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4" y="29494"/>
            <a:ext cx="8127391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39" dirty="0"/>
              <a:t>Search</a:t>
            </a:r>
            <a:r>
              <a:rPr spc="-50" dirty="0"/>
              <a:t> </a:t>
            </a:r>
            <a:r>
              <a:rPr spc="-149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229" y="974313"/>
            <a:ext cx="8455051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1900" spc="-10" dirty="0">
                <a:latin typeface="Trebuchet MS"/>
                <a:cs typeface="Trebuchet MS"/>
              </a:rPr>
              <a:t>Let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327" dirty="0">
                <a:latin typeface="Georgia"/>
                <a:cs typeface="Georgia"/>
              </a:rPr>
              <a:t>W</a:t>
            </a:r>
            <a:r>
              <a:rPr sz="2200" i="1" spc="-278" dirty="0">
                <a:latin typeface="Georgia"/>
                <a:cs typeface="Georgia"/>
              </a:rPr>
              <a:t> </a:t>
            </a:r>
            <a:r>
              <a:rPr sz="2200" spc="404" dirty="0">
                <a:latin typeface="Arial"/>
                <a:cs typeface="Arial"/>
              </a:rPr>
              <a:t>=</a:t>
            </a:r>
            <a:r>
              <a:rPr sz="2200" spc="-119" dirty="0">
                <a:latin typeface="Arial"/>
                <a:cs typeface="Arial"/>
              </a:rPr>
              <a:t> </a:t>
            </a:r>
            <a:r>
              <a:rPr sz="2200" spc="30" dirty="0">
                <a:latin typeface="FreeSans"/>
                <a:cs typeface="FreeSans"/>
              </a:rPr>
              <a:t>{</a:t>
            </a:r>
            <a:r>
              <a:rPr sz="2200" i="1" spc="30" dirty="0">
                <a:latin typeface="Georgia"/>
                <a:cs typeface="Georgia"/>
              </a:rPr>
              <a:t>w</a:t>
            </a:r>
            <a:r>
              <a:rPr sz="2400" spc="44" baseline="-10416" dirty="0">
                <a:latin typeface="Trebuchet MS"/>
                <a:cs typeface="Trebuchet MS"/>
              </a:rPr>
              <a:t>1</a:t>
            </a:r>
            <a:r>
              <a:rPr sz="2200" spc="30" dirty="0">
                <a:latin typeface="Arial"/>
                <a:cs typeface="Arial"/>
              </a:rPr>
              <a:t>,...,</a:t>
            </a:r>
            <a:r>
              <a:rPr sz="2200" spc="-357" dirty="0">
                <a:latin typeface="Arial"/>
                <a:cs typeface="Arial"/>
              </a:rPr>
              <a:t> </a:t>
            </a:r>
            <a:r>
              <a:rPr sz="2200" i="1" spc="-149" dirty="0">
                <a:latin typeface="Georgia"/>
                <a:cs typeface="Georgia"/>
              </a:rPr>
              <a:t>w</a:t>
            </a:r>
            <a:r>
              <a:rPr sz="2400" i="1" spc="-222" baseline="-10416" dirty="0">
                <a:latin typeface="Georgia"/>
                <a:cs typeface="Georgia"/>
              </a:rPr>
              <a:t>n</a:t>
            </a:r>
            <a:r>
              <a:rPr sz="2200" spc="-149" dirty="0">
                <a:latin typeface="FreeSans"/>
                <a:cs typeface="FreeSans"/>
              </a:rPr>
              <a:t>}</a:t>
            </a:r>
            <a:r>
              <a:rPr sz="2200" dirty="0">
                <a:latin typeface="FreeSans"/>
                <a:cs typeface="FreeSan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test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sentence,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59" dirty="0">
                <a:latin typeface="Georgia"/>
                <a:cs typeface="Georgia"/>
              </a:rPr>
              <a:t>s</a:t>
            </a:r>
            <a:r>
              <a:rPr sz="2400" i="1" spc="-87" baseline="-10416" dirty="0">
                <a:latin typeface="Georgia"/>
                <a:cs typeface="Georgia"/>
              </a:rPr>
              <a:t>ij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Georgia"/>
                <a:cs typeface="Georgia"/>
              </a:rPr>
              <a:t>j</a:t>
            </a:r>
            <a:r>
              <a:rPr sz="1900" spc="-69" dirty="0">
                <a:latin typeface="Trebuchet MS"/>
                <a:cs typeface="Trebuchet MS"/>
              </a:rPr>
              <a:t>th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highest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probability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037" y="1870662"/>
            <a:ext cx="8792598" cy="368696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228" y="1127475"/>
            <a:ext cx="4360403" cy="1085955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75537" marR="60430">
              <a:lnSpc>
                <a:spcPct val="155700"/>
              </a:lnSpc>
              <a:spcBef>
                <a:spcPts val="198"/>
              </a:spcBef>
            </a:pPr>
            <a:r>
              <a:rPr sz="1900" spc="69" dirty="0">
                <a:latin typeface="Trebuchet MS"/>
                <a:cs typeface="Trebuchet MS"/>
              </a:rPr>
              <a:t>sequence </a:t>
            </a:r>
            <a:r>
              <a:rPr sz="1900" spc="40" dirty="0">
                <a:latin typeface="Trebuchet MS"/>
                <a:cs typeface="Trebuchet MS"/>
              </a:rPr>
              <a:t>up </a:t>
            </a:r>
            <a:r>
              <a:rPr sz="1900" spc="-69" dirty="0">
                <a:latin typeface="Trebuchet MS"/>
                <a:cs typeface="Trebuchet MS"/>
              </a:rPr>
              <a:t>to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367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including word </a:t>
            </a:r>
            <a:r>
              <a:rPr sz="2200" i="1" spc="-149" dirty="0">
                <a:latin typeface="Georgia"/>
                <a:cs typeface="Georgia"/>
              </a:rPr>
              <a:t>w</a:t>
            </a:r>
            <a:r>
              <a:rPr sz="2400" i="1" spc="-222" baseline="-10416" dirty="0">
                <a:latin typeface="Georgia"/>
                <a:cs typeface="Georgia"/>
              </a:rPr>
              <a:t>i</a:t>
            </a:r>
            <a:r>
              <a:rPr sz="1900" spc="-149" dirty="0">
                <a:latin typeface="Trebuchet MS"/>
                <a:cs typeface="Trebuchet MS"/>
              </a:rPr>
              <a:t>.  </a:t>
            </a:r>
            <a:r>
              <a:rPr sz="2200" i="1" spc="-149" dirty="0">
                <a:solidFill>
                  <a:srgbClr val="3333B2"/>
                </a:solidFill>
                <a:latin typeface="Georgia"/>
                <a:cs typeface="Georgia"/>
              </a:rPr>
              <a:t>Search</a:t>
            </a:r>
            <a:r>
              <a:rPr sz="2200" i="1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200" i="1" spc="-119" dirty="0">
                <a:solidFill>
                  <a:srgbClr val="3333B2"/>
                </a:solidFill>
                <a:latin typeface="Georgia"/>
                <a:cs typeface="Georgia"/>
              </a:rPr>
              <a:t>description</a:t>
            </a:r>
            <a:endParaRPr sz="22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4037" y="1958293"/>
            <a:ext cx="8893359" cy="4312361"/>
            <a:chOff x="87743" y="988212"/>
            <a:chExt cx="4483735" cy="2176145"/>
          </a:xfrm>
        </p:grpSpPr>
        <p:sp>
          <p:nvSpPr>
            <p:cNvPr id="7" name="object 7"/>
            <p:cNvSpPr/>
            <p:nvPr/>
          </p:nvSpPr>
          <p:spPr>
            <a:xfrm>
              <a:off x="87744" y="1117015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544" y="3062706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344" y="3050006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988225"/>
              <a:ext cx="50749" cy="20744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43" y="1161275"/>
              <a:ext cx="4432935" cy="1952625"/>
            </a:xfrm>
            <a:custGeom>
              <a:avLst/>
              <a:gdLst/>
              <a:ahLst/>
              <a:cxnLst/>
              <a:rect l="l" t="t" r="r" b="b"/>
              <a:pathLst>
                <a:path w="4432935" h="1952625">
                  <a:moveTo>
                    <a:pt x="4432566" y="0"/>
                  </a:moveTo>
                  <a:lnTo>
                    <a:pt x="0" y="0"/>
                  </a:lnTo>
                  <a:lnTo>
                    <a:pt x="0" y="1901431"/>
                  </a:lnTo>
                  <a:lnTo>
                    <a:pt x="4008" y="1921155"/>
                  </a:lnTo>
                  <a:lnTo>
                    <a:pt x="14922" y="1937308"/>
                  </a:lnTo>
                  <a:lnTo>
                    <a:pt x="31075" y="1948222"/>
                  </a:lnTo>
                  <a:lnTo>
                    <a:pt x="50800" y="1952231"/>
                  </a:lnTo>
                  <a:lnTo>
                    <a:pt x="4381766" y="1952231"/>
                  </a:lnTo>
                  <a:lnTo>
                    <a:pt x="4401491" y="1948222"/>
                  </a:lnTo>
                  <a:lnTo>
                    <a:pt x="4417644" y="1937308"/>
                  </a:lnTo>
                  <a:lnTo>
                    <a:pt x="4428558" y="1921155"/>
                  </a:lnTo>
                  <a:lnTo>
                    <a:pt x="4432566" y="190143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026312"/>
              <a:ext cx="0" cy="2055495"/>
            </a:xfrm>
            <a:custGeom>
              <a:avLst/>
              <a:gdLst/>
              <a:ahLst/>
              <a:cxnLst/>
              <a:rect l="l" t="t" r="r" b="b"/>
              <a:pathLst>
                <a:path h="2055495">
                  <a:moveTo>
                    <a:pt x="0" y="20554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10136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10" y="10009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10" y="9882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597" y="1243050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597" y="1470799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1597" y="2369134"/>
              <a:ext cx="64757" cy="647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597" y="2748711"/>
              <a:ext cx="64757" cy="647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1597" y="2976448"/>
              <a:ext cx="64757" cy="64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48064" y="2170289"/>
            <a:ext cx="7928579" cy="3989587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176253" marR="1476750">
              <a:lnSpc>
                <a:spcPct val="149400"/>
              </a:lnSpc>
              <a:spcBef>
                <a:spcPts val="198"/>
              </a:spcBef>
            </a:pPr>
            <a:r>
              <a:rPr spc="-10" dirty="0">
                <a:latin typeface="Trebuchet MS"/>
                <a:cs typeface="Trebuchet MS"/>
              </a:rPr>
              <a:t>Generate </a:t>
            </a:r>
            <a:r>
              <a:rPr spc="20" dirty="0">
                <a:latin typeface="Trebuchet MS"/>
                <a:cs typeface="Trebuchet MS"/>
              </a:rPr>
              <a:t>tags </a:t>
            </a:r>
            <a:r>
              <a:rPr spc="-99" dirty="0">
                <a:latin typeface="Trebuchet MS"/>
                <a:cs typeface="Trebuchet MS"/>
              </a:rPr>
              <a:t>for </a:t>
            </a:r>
            <a:r>
              <a:rPr sz="2000" i="1" spc="-129" dirty="0">
                <a:latin typeface="Georgia"/>
                <a:cs typeface="Georgia"/>
              </a:rPr>
              <a:t>w</a:t>
            </a:r>
            <a:r>
              <a:rPr sz="2100" spc="-192" baseline="-11904" dirty="0">
                <a:latin typeface="Trebuchet MS"/>
                <a:cs typeface="Trebuchet MS"/>
              </a:rPr>
              <a:t>1</a:t>
            </a:r>
            <a:r>
              <a:rPr spc="-129" dirty="0">
                <a:latin typeface="Trebuchet MS"/>
                <a:cs typeface="Trebuchet MS"/>
              </a:rPr>
              <a:t>, </a:t>
            </a:r>
            <a:r>
              <a:rPr spc="-69" dirty="0">
                <a:latin typeface="Trebuchet MS"/>
                <a:cs typeface="Trebuchet MS"/>
              </a:rPr>
              <a:t>find top </a:t>
            </a:r>
            <a:r>
              <a:rPr sz="2000" i="1" spc="-129" dirty="0">
                <a:latin typeface="Georgia"/>
                <a:cs typeface="Georgia"/>
              </a:rPr>
              <a:t>N</a:t>
            </a:r>
            <a:r>
              <a:rPr spc="-129" dirty="0">
                <a:latin typeface="Trebuchet MS"/>
                <a:cs typeface="Trebuchet MS"/>
              </a:rPr>
              <a:t>, </a:t>
            </a:r>
            <a:r>
              <a:rPr spc="-20" dirty="0">
                <a:latin typeface="Trebuchet MS"/>
                <a:cs typeface="Trebuchet MS"/>
              </a:rPr>
              <a:t>set </a:t>
            </a:r>
            <a:r>
              <a:rPr sz="2000" i="1" spc="-20" dirty="0">
                <a:latin typeface="Georgia"/>
                <a:cs typeface="Georgia"/>
              </a:rPr>
              <a:t>s</a:t>
            </a:r>
            <a:r>
              <a:rPr sz="2100" spc="-30" baseline="-11904" dirty="0">
                <a:latin typeface="Trebuchet MS"/>
                <a:cs typeface="Trebuchet MS"/>
              </a:rPr>
              <a:t>1</a:t>
            </a:r>
            <a:r>
              <a:rPr sz="2100" i="1" spc="-30" baseline="-11904" dirty="0">
                <a:latin typeface="Georgia"/>
                <a:cs typeface="Georgia"/>
              </a:rPr>
              <a:t>j</a:t>
            </a:r>
            <a:r>
              <a:rPr sz="2000" spc="-20" dirty="0">
                <a:latin typeface="Arial"/>
                <a:cs typeface="Arial"/>
              </a:rPr>
              <a:t>,</a:t>
            </a:r>
            <a:r>
              <a:rPr sz="2000" spc="-476" dirty="0">
                <a:latin typeface="Arial"/>
                <a:cs typeface="Arial"/>
              </a:rPr>
              <a:t> </a:t>
            </a:r>
            <a:r>
              <a:rPr sz="2000" spc="-59" dirty="0">
                <a:latin typeface="Trebuchet MS"/>
                <a:cs typeface="Trebuchet MS"/>
              </a:rPr>
              <a:t>1 </a:t>
            </a:r>
            <a:r>
              <a:rPr sz="2000" spc="89" dirty="0">
                <a:latin typeface="FreeSans"/>
                <a:cs typeface="FreeSans"/>
              </a:rPr>
              <a:t>≤ </a:t>
            </a:r>
            <a:r>
              <a:rPr sz="2000" i="1" spc="-30" dirty="0">
                <a:latin typeface="Georgia"/>
                <a:cs typeface="Georgia"/>
              </a:rPr>
              <a:t>j </a:t>
            </a:r>
            <a:r>
              <a:rPr sz="2000" spc="89" dirty="0">
                <a:latin typeface="FreeSans"/>
                <a:cs typeface="FreeSans"/>
              </a:rPr>
              <a:t>≤ </a:t>
            </a:r>
            <a:r>
              <a:rPr sz="2000" i="1" spc="-129" dirty="0">
                <a:latin typeface="Georgia"/>
                <a:cs typeface="Georgia"/>
              </a:rPr>
              <a:t>N</a:t>
            </a:r>
            <a:r>
              <a:rPr spc="-129" dirty="0">
                <a:latin typeface="Trebuchet MS"/>
                <a:cs typeface="Trebuchet MS"/>
              </a:rPr>
              <a:t>, </a:t>
            </a:r>
            <a:r>
              <a:rPr spc="-50" dirty="0">
                <a:latin typeface="Trebuchet MS"/>
                <a:cs typeface="Trebuchet MS"/>
              </a:rPr>
              <a:t>accordingly.  </a:t>
            </a:r>
            <a:r>
              <a:rPr spc="-69" dirty="0">
                <a:latin typeface="Trebuchet MS"/>
                <a:cs typeface="Trebuchet MS"/>
              </a:rPr>
              <a:t>Initialize </a:t>
            </a:r>
            <a:r>
              <a:rPr sz="2000" i="1" spc="-50" dirty="0">
                <a:latin typeface="Georgia"/>
                <a:cs typeface="Georgia"/>
              </a:rPr>
              <a:t>i </a:t>
            </a:r>
            <a:r>
              <a:rPr sz="2000" spc="377" dirty="0">
                <a:latin typeface="Arial"/>
                <a:cs typeface="Arial"/>
              </a:rPr>
              <a:t>=</a:t>
            </a:r>
            <a:r>
              <a:rPr sz="2000" spc="-99" dirty="0">
                <a:latin typeface="Arial"/>
                <a:cs typeface="Arial"/>
              </a:rPr>
              <a:t> </a:t>
            </a:r>
            <a:r>
              <a:rPr sz="2000" spc="-59" dirty="0"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725156" indent="-234165">
              <a:lnSpc>
                <a:spcPts val="2379"/>
              </a:lnSpc>
              <a:spcBef>
                <a:spcPts val="981"/>
              </a:spcBef>
              <a:buClr>
                <a:srgbClr val="D6D6EF"/>
              </a:buClr>
              <a:buSzPct val="66666"/>
              <a:buFont typeface="Arial"/>
              <a:buChar char="►"/>
              <a:tabLst>
                <a:tab pos="726415" algn="l"/>
              </a:tabLst>
            </a:pPr>
            <a:r>
              <a:rPr spc="-69" dirty="0">
                <a:latin typeface="Trebuchet MS"/>
                <a:cs typeface="Trebuchet MS"/>
              </a:rPr>
              <a:t>Initialize </a:t>
            </a:r>
            <a:r>
              <a:rPr sz="2000" i="1" spc="-30" dirty="0">
                <a:latin typeface="Georgia"/>
                <a:cs typeface="Georgia"/>
              </a:rPr>
              <a:t>j </a:t>
            </a:r>
            <a:r>
              <a:rPr sz="2000" spc="377" dirty="0">
                <a:latin typeface="Arial"/>
                <a:cs typeface="Arial"/>
              </a:rPr>
              <a:t>=</a:t>
            </a:r>
            <a:r>
              <a:rPr sz="2000" spc="-119" dirty="0">
                <a:latin typeface="Arial"/>
                <a:cs typeface="Arial"/>
              </a:rPr>
              <a:t> </a:t>
            </a:r>
            <a:r>
              <a:rPr sz="2000" spc="-59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725156" marR="161146" indent="-234165">
              <a:lnSpc>
                <a:spcPts val="2379"/>
              </a:lnSpc>
              <a:spcBef>
                <a:spcPts val="69"/>
              </a:spcBef>
              <a:buClr>
                <a:srgbClr val="D6D6EF"/>
              </a:buClr>
              <a:buSzPct val="66666"/>
              <a:buFont typeface="Arial"/>
              <a:buChar char="►"/>
              <a:tabLst>
                <a:tab pos="726415" algn="l"/>
              </a:tabLst>
            </a:pPr>
            <a:r>
              <a:rPr spc="-10" dirty="0">
                <a:latin typeface="Trebuchet MS"/>
                <a:cs typeface="Trebuchet MS"/>
              </a:rPr>
              <a:t>Generate </a:t>
            </a:r>
            <a:r>
              <a:rPr spc="20" dirty="0">
                <a:latin typeface="Trebuchet MS"/>
                <a:cs typeface="Trebuchet MS"/>
              </a:rPr>
              <a:t>tags </a:t>
            </a:r>
            <a:r>
              <a:rPr spc="-99" dirty="0">
                <a:latin typeface="Trebuchet MS"/>
                <a:cs typeface="Trebuchet MS"/>
              </a:rPr>
              <a:t>for </a:t>
            </a:r>
            <a:r>
              <a:rPr sz="2000" i="1" spc="-139" dirty="0">
                <a:latin typeface="Georgia"/>
                <a:cs typeface="Georgia"/>
              </a:rPr>
              <a:t>w</a:t>
            </a:r>
            <a:r>
              <a:rPr sz="2100" i="1" spc="-206" baseline="-11904" dirty="0">
                <a:latin typeface="Georgia"/>
                <a:cs typeface="Georgia"/>
              </a:rPr>
              <a:t>i</a:t>
            </a:r>
            <a:r>
              <a:rPr spc="-139" dirty="0">
                <a:latin typeface="Trebuchet MS"/>
                <a:cs typeface="Trebuchet MS"/>
              </a:rPr>
              <a:t>, </a:t>
            </a:r>
            <a:r>
              <a:rPr spc="-10" dirty="0">
                <a:latin typeface="Trebuchet MS"/>
                <a:cs typeface="Trebuchet MS"/>
              </a:rPr>
              <a:t>given </a:t>
            </a:r>
            <a:r>
              <a:rPr sz="2000" i="1" spc="30" dirty="0">
                <a:latin typeface="Georgia"/>
                <a:cs typeface="Georgia"/>
              </a:rPr>
              <a:t>s</a:t>
            </a:r>
            <a:r>
              <a:rPr sz="2100" spc="44" baseline="-11904" dirty="0">
                <a:latin typeface="Arial"/>
                <a:cs typeface="Arial"/>
              </a:rPr>
              <a:t>(</a:t>
            </a:r>
            <a:r>
              <a:rPr sz="2100" i="1" spc="44" baseline="-11904" dirty="0">
                <a:latin typeface="Georgia"/>
                <a:cs typeface="Georgia"/>
              </a:rPr>
              <a:t>i</a:t>
            </a:r>
            <a:r>
              <a:rPr sz="2100" spc="44" baseline="-11904" dirty="0">
                <a:latin typeface="FreeSans"/>
                <a:cs typeface="FreeSans"/>
              </a:rPr>
              <a:t>−</a:t>
            </a:r>
            <a:r>
              <a:rPr sz="2100" spc="44" baseline="-11904" dirty="0">
                <a:latin typeface="Trebuchet MS"/>
                <a:cs typeface="Trebuchet MS"/>
              </a:rPr>
              <a:t>1</a:t>
            </a:r>
            <a:r>
              <a:rPr sz="2100" spc="44" baseline="-11904" dirty="0">
                <a:latin typeface="Arial"/>
                <a:cs typeface="Arial"/>
              </a:rPr>
              <a:t>)</a:t>
            </a:r>
            <a:r>
              <a:rPr sz="2100" i="1" spc="44" baseline="-11904" dirty="0">
                <a:latin typeface="Georgia"/>
                <a:cs typeface="Georgia"/>
              </a:rPr>
              <a:t>j </a:t>
            </a:r>
            <a:r>
              <a:rPr spc="99" dirty="0">
                <a:latin typeface="Trebuchet MS"/>
                <a:cs typeface="Trebuchet MS"/>
              </a:rPr>
              <a:t>as </a:t>
            </a:r>
            <a:r>
              <a:rPr spc="-10" dirty="0">
                <a:latin typeface="Trebuchet MS"/>
                <a:cs typeface="Trebuchet MS"/>
              </a:rPr>
              <a:t>previous </a:t>
            </a:r>
            <a:r>
              <a:rPr spc="-30" dirty="0">
                <a:latin typeface="Trebuchet MS"/>
                <a:cs typeface="Trebuchet MS"/>
              </a:rPr>
              <a:t>tag </a:t>
            </a:r>
            <a:r>
              <a:rPr spc="-79" dirty="0">
                <a:latin typeface="Trebuchet MS"/>
                <a:cs typeface="Trebuchet MS"/>
              </a:rPr>
              <a:t>context, </a:t>
            </a:r>
            <a:r>
              <a:rPr spc="10" dirty="0">
                <a:latin typeface="Trebuchet MS"/>
                <a:cs typeface="Trebuchet MS"/>
              </a:rPr>
              <a:t>and append  </a:t>
            </a:r>
            <a:r>
              <a:rPr spc="20" dirty="0">
                <a:latin typeface="Trebuchet MS"/>
                <a:cs typeface="Trebuchet MS"/>
              </a:rPr>
              <a:t>each </a:t>
            </a:r>
            <a:r>
              <a:rPr spc="-30" dirty="0">
                <a:latin typeface="Trebuchet MS"/>
                <a:cs typeface="Trebuchet MS"/>
              </a:rPr>
              <a:t>tag </a:t>
            </a:r>
            <a:r>
              <a:rPr spc="-99" dirty="0">
                <a:latin typeface="Trebuchet MS"/>
                <a:cs typeface="Trebuchet MS"/>
              </a:rPr>
              <a:t>to </a:t>
            </a:r>
            <a:r>
              <a:rPr sz="2000" i="1" spc="30" dirty="0">
                <a:latin typeface="Georgia"/>
                <a:cs typeface="Georgia"/>
              </a:rPr>
              <a:t>s</a:t>
            </a:r>
            <a:r>
              <a:rPr sz="2100" spc="44" baseline="-11904" dirty="0">
                <a:latin typeface="Arial"/>
                <a:cs typeface="Arial"/>
              </a:rPr>
              <a:t>(</a:t>
            </a:r>
            <a:r>
              <a:rPr sz="2100" i="1" spc="44" baseline="-11904" dirty="0">
                <a:latin typeface="Georgia"/>
                <a:cs typeface="Georgia"/>
              </a:rPr>
              <a:t>i</a:t>
            </a:r>
            <a:r>
              <a:rPr sz="2100" spc="44" baseline="-11904" dirty="0">
                <a:latin typeface="FreeSans"/>
                <a:cs typeface="FreeSans"/>
              </a:rPr>
              <a:t>−</a:t>
            </a:r>
            <a:r>
              <a:rPr sz="2100" spc="44" baseline="-11904" dirty="0">
                <a:latin typeface="Trebuchet MS"/>
                <a:cs typeface="Trebuchet MS"/>
              </a:rPr>
              <a:t>1</a:t>
            </a:r>
            <a:r>
              <a:rPr sz="2100" spc="44" baseline="-11904" dirty="0">
                <a:latin typeface="Arial"/>
                <a:cs typeface="Arial"/>
              </a:rPr>
              <a:t>)</a:t>
            </a:r>
            <a:r>
              <a:rPr sz="2100" i="1" spc="44" baseline="-11904" dirty="0">
                <a:latin typeface="Georgia"/>
                <a:cs typeface="Georgia"/>
              </a:rPr>
              <a:t>j </a:t>
            </a:r>
            <a:r>
              <a:rPr spc="-99" dirty="0">
                <a:latin typeface="Trebuchet MS"/>
                <a:cs typeface="Trebuchet MS"/>
              </a:rPr>
              <a:t>to </a:t>
            </a:r>
            <a:r>
              <a:rPr dirty="0">
                <a:latin typeface="Trebuchet MS"/>
                <a:cs typeface="Trebuchet MS"/>
              </a:rPr>
              <a:t>make </a:t>
            </a:r>
            <a:r>
              <a:rPr spc="50" dirty="0">
                <a:latin typeface="Trebuchet MS"/>
                <a:cs typeface="Trebuchet MS"/>
              </a:rPr>
              <a:t>a </a:t>
            </a:r>
            <a:r>
              <a:rPr spc="-20" dirty="0">
                <a:latin typeface="Trebuchet MS"/>
                <a:cs typeface="Trebuchet MS"/>
              </a:rPr>
              <a:t>new</a:t>
            </a:r>
            <a:r>
              <a:rPr spc="-347" dirty="0">
                <a:latin typeface="Trebuchet MS"/>
                <a:cs typeface="Trebuchet MS"/>
              </a:rPr>
              <a:t> </a:t>
            </a:r>
            <a:r>
              <a:rPr spc="30" dirty="0">
                <a:latin typeface="Trebuchet MS"/>
                <a:cs typeface="Trebuchet MS"/>
              </a:rPr>
              <a:t>sequence</a:t>
            </a:r>
            <a:endParaRPr>
              <a:latin typeface="Trebuchet MS"/>
              <a:cs typeface="Trebuchet MS"/>
            </a:endParaRPr>
          </a:p>
          <a:p>
            <a:pPr marL="725156" indent="-234165">
              <a:lnSpc>
                <a:spcPts val="2280"/>
              </a:lnSpc>
              <a:buClr>
                <a:srgbClr val="D6D6EF"/>
              </a:buClr>
              <a:buSzPct val="60000"/>
              <a:buFont typeface="Arial"/>
              <a:buChar char="►"/>
              <a:tabLst>
                <a:tab pos="726415" algn="l"/>
              </a:tabLst>
            </a:pPr>
            <a:r>
              <a:rPr sz="2000" i="1" spc="-30" dirty="0">
                <a:latin typeface="Georgia"/>
                <a:cs typeface="Georgia"/>
              </a:rPr>
              <a:t>j</a:t>
            </a:r>
            <a:r>
              <a:rPr sz="2000" i="1" spc="-50" dirty="0">
                <a:latin typeface="Georgia"/>
                <a:cs typeface="Georgia"/>
              </a:rPr>
              <a:t> </a:t>
            </a:r>
            <a:r>
              <a:rPr sz="2000" spc="377" dirty="0">
                <a:latin typeface="Arial"/>
                <a:cs typeface="Arial"/>
              </a:rPr>
              <a:t>=</a:t>
            </a:r>
            <a:r>
              <a:rPr sz="2000" spc="-119" dirty="0">
                <a:latin typeface="Arial"/>
                <a:cs typeface="Arial"/>
              </a:rPr>
              <a:t> </a:t>
            </a:r>
            <a:r>
              <a:rPr sz="2000" i="1" spc="-30" dirty="0">
                <a:latin typeface="Georgia"/>
                <a:cs typeface="Georgia"/>
              </a:rPr>
              <a:t>j</a:t>
            </a:r>
            <a:r>
              <a:rPr sz="2000" i="1" spc="-208" dirty="0">
                <a:latin typeface="Georgia"/>
                <a:cs typeface="Georgia"/>
              </a:rPr>
              <a:t> </a:t>
            </a:r>
            <a:r>
              <a:rPr sz="2000" spc="377" dirty="0">
                <a:latin typeface="Arial"/>
                <a:cs typeface="Arial"/>
              </a:rPr>
              <a:t>+</a:t>
            </a:r>
            <a:r>
              <a:rPr sz="2000" spc="-278" dirty="0">
                <a:latin typeface="Arial"/>
                <a:cs typeface="Arial"/>
              </a:rPr>
              <a:t> </a:t>
            </a:r>
            <a:r>
              <a:rPr sz="2000" spc="-109" dirty="0">
                <a:latin typeface="Trebuchet MS"/>
                <a:cs typeface="Trebuchet MS"/>
              </a:rPr>
              <a:t>1</a:t>
            </a:r>
            <a:r>
              <a:rPr spc="-109" dirty="0">
                <a:latin typeface="Trebuchet MS"/>
                <a:cs typeface="Trebuchet MS"/>
              </a:rPr>
              <a:t>,</a:t>
            </a:r>
            <a:r>
              <a:rPr spc="-50" dirty="0">
                <a:latin typeface="Trebuchet MS"/>
                <a:cs typeface="Trebuchet MS"/>
              </a:rPr>
              <a:t> repeat </a:t>
            </a:r>
            <a:r>
              <a:rPr spc="-149" dirty="0">
                <a:latin typeface="Trebuchet MS"/>
                <a:cs typeface="Trebuchet MS"/>
              </a:rPr>
              <a:t>if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z="2000" i="1" spc="-30" dirty="0">
                <a:latin typeface="Georgia"/>
                <a:cs typeface="Georgia"/>
              </a:rPr>
              <a:t>j</a:t>
            </a:r>
            <a:r>
              <a:rPr sz="2000" i="1" spc="-40" dirty="0">
                <a:latin typeface="Georgia"/>
                <a:cs typeface="Georgia"/>
              </a:rPr>
              <a:t> </a:t>
            </a:r>
            <a:r>
              <a:rPr sz="2000" spc="89" dirty="0">
                <a:latin typeface="FreeSans"/>
                <a:cs typeface="FreeSans"/>
              </a:rPr>
              <a:t>≤</a:t>
            </a:r>
            <a:r>
              <a:rPr sz="2000" spc="-59" dirty="0">
                <a:latin typeface="FreeSans"/>
                <a:cs typeface="FreeSans"/>
              </a:rPr>
              <a:t> </a:t>
            </a:r>
            <a:r>
              <a:rPr sz="2000" i="1" spc="-208" dirty="0">
                <a:latin typeface="Georgia"/>
                <a:cs typeface="Georgia"/>
              </a:rPr>
              <a:t>N</a:t>
            </a:r>
            <a:endParaRPr sz="2000">
              <a:latin typeface="Georgia"/>
              <a:cs typeface="Georgia"/>
            </a:endParaRPr>
          </a:p>
          <a:p>
            <a:pPr marL="176253">
              <a:spcBef>
                <a:spcPts val="1180"/>
              </a:spcBef>
            </a:pPr>
            <a:r>
              <a:rPr spc="10" dirty="0">
                <a:latin typeface="Trebuchet MS"/>
                <a:cs typeface="Trebuchet MS"/>
              </a:rPr>
              <a:t>Find </a:t>
            </a:r>
            <a:r>
              <a:rPr sz="2000" i="1" spc="-208" dirty="0">
                <a:latin typeface="Georgia"/>
                <a:cs typeface="Georgia"/>
              </a:rPr>
              <a:t>N </a:t>
            </a:r>
            <a:r>
              <a:rPr spc="-10" dirty="0">
                <a:latin typeface="Trebuchet MS"/>
                <a:cs typeface="Trebuchet MS"/>
              </a:rPr>
              <a:t>highest </a:t>
            </a:r>
            <a:r>
              <a:rPr spc="-59" dirty="0">
                <a:latin typeface="Trebuchet MS"/>
                <a:cs typeface="Trebuchet MS"/>
              </a:rPr>
              <a:t>probability </a:t>
            </a:r>
            <a:r>
              <a:rPr spc="40" dirty="0">
                <a:latin typeface="Trebuchet MS"/>
                <a:cs typeface="Trebuchet MS"/>
              </a:rPr>
              <a:t>sequences </a:t>
            </a:r>
            <a:r>
              <a:rPr spc="-20" dirty="0">
                <a:latin typeface="Trebuchet MS"/>
                <a:cs typeface="Trebuchet MS"/>
              </a:rPr>
              <a:t>generated by </a:t>
            </a:r>
            <a:r>
              <a:rPr dirty="0">
                <a:latin typeface="Trebuchet MS"/>
                <a:cs typeface="Trebuchet MS"/>
              </a:rPr>
              <a:t>above </a:t>
            </a:r>
            <a:r>
              <a:rPr spc="-69" dirty="0">
                <a:latin typeface="Trebuchet MS"/>
                <a:cs typeface="Trebuchet MS"/>
              </a:rPr>
              <a:t>loop, </a:t>
            </a:r>
            <a:r>
              <a:rPr spc="-20" dirty="0">
                <a:latin typeface="Trebuchet MS"/>
                <a:cs typeface="Trebuchet MS"/>
              </a:rPr>
              <a:t>set</a:t>
            </a:r>
            <a:r>
              <a:rPr spc="-208" dirty="0">
                <a:latin typeface="Trebuchet MS"/>
                <a:cs typeface="Trebuchet MS"/>
              </a:rPr>
              <a:t> </a:t>
            </a:r>
            <a:r>
              <a:rPr sz="2000" i="1" spc="-40" dirty="0">
                <a:latin typeface="Georgia"/>
                <a:cs typeface="Georgia"/>
              </a:rPr>
              <a:t>s</a:t>
            </a:r>
            <a:r>
              <a:rPr sz="2100" i="1" spc="-59" baseline="-11904" dirty="0">
                <a:latin typeface="Georgia"/>
                <a:cs typeface="Georgia"/>
              </a:rPr>
              <a:t>ij</a:t>
            </a:r>
            <a:endParaRPr sz="2100" baseline="-11904">
              <a:latin typeface="Georgia"/>
              <a:cs typeface="Georgia"/>
            </a:endParaRPr>
          </a:p>
          <a:p>
            <a:pPr marL="176253">
              <a:spcBef>
                <a:spcPts val="188"/>
              </a:spcBef>
            </a:pPr>
            <a:r>
              <a:rPr spc="-20" dirty="0">
                <a:latin typeface="Trebuchet MS"/>
                <a:cs typeface="Trebuchet MS"/>
              </a:rPr>
              <a:t>accordingly</a:t>
            </a:r>
            <a:endParaRPr>
              <a:latin typeface="Trebuchet MS"/>
              <a:cs typeface="Trebuchet MS"/>
            </a:endParaRPr>
          </a:p>
          <a:p>
            <a:pPr marL="176253">
              <a:spcBef>
                <a:spcPts val="1219"/>
              </a:spcBef>
            </a:pPr>
            <a:r>
              <a:rPr sz="2000" i="1" spc="-50" dirty="0">
                <a:latin typeface="Georgia"/>
                <a:cs typeface="Georgia"/>
              </a:rPr>
              <a:t>i </a:t>
            </a:r>
            <a:r>
              <a:rPr sz="2000" spc="377" dirty="0">
                <a:latin typeface="Arial"/>
                <a:cs typeface="Arial"/>
              </a:rPr>
              <a:t>=</a:t>
            </a:r>
            <a:r>
              <a:rPr sz="2000" spc="-119" dirty="0">
                <a:latin typeface="Arial"/>
                <a:cs typeface="Arial"/>
              </a:rPr>
              <a:t> </a:t>
            </a:r>
            <a:r>
              <a:rPr sz="2000" i="1" spc="-50" dirty="0">
                <a:latin typeface="Georgia"/>
                <a:cs typeface="Georgia"/>
              </a:rPr>
              <a:t>i</a:t>
            </a:r>
            <a:r>
              <a:rPr sz="2000" i="1" spc="-208" dirty="0">
                <a:latin typeface="Georgia"/>
                <a:cs typeface="Georgia"/>
              </a:rPr>
              <a:t> </a:t>
            </a:r>
            <a:r>
              <a:rPr sz="2000" spc="377" dirty="0">
                <a:latin typeface="Arial"/>
                <a:cs typeface="Arial"/>
              </a:rPr>
              <a:t>+</a:t>
            </a:r>
            <a:r>
              <a:rPr sz="2000" spc="-278" dirty="0">
                <a:latin typeface="Arial"/>
                <a:cs typeface="Arial"/>
              </a:rPr>
              <a:t> </a:t>
            </a:r>
            <a:r>
              <a:rPr sz="2000" spc="-109" dirty="0">
                <a:latin typeface="Trebuchet MS"/>
                <a:cs typeface="Trebuchet MS"/>
              </a:rPr>
              <a:t>1</a:t>
            </a:r>
            <a:r>
              <a:rPr spc="-109" dirty="0">
                <a:latin typeface="Trebuchet MS"/>
                <a:cs typeface="Trebuchet MS"/>
              </a:rPr>
              <a:t>,</a:t>
            </a:r>
            <a:r>
              <a:rPr spc="-50" dirty="0">
                <a:latin typeface="Trebuchet MS"/>
                <a:cs typeface="Trebuchet MS"/>
              </a:rPr>
              <a:t> repeat </a:t>
            </a:r>
            <a:r>
              <a:rPr spc="-149" dirty="0">
                <a:latin typeface="Trebuchet MS"/>
                <a:cs typeface="Trebuchet MS"/>
              </a:rPr>
              <a:t>if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z="2000" i="1" spc="-50" dirty="0">
                <a:latin typeface="Georgia"/>
                <a:cs typeface="Georgia"/>
              </a:rPr>
              <a:t>i</a:t>
            </a:r>
            <a:r>
              <a:rPr sz="2000" i="1" spc="-40" dirty="0">
                <a:latin typeface="Georgia"/>
                <a:cs typeface="Georgia"/>
              </a:rPr>
              <a:t> </a:t>
            </a:r>
            <a:r>
              <a:rPr sz="2000" spc="89" dirty="0">
                <a:latin typeface="FreeSans"/>
                <a:cs typeface="FreeSans"/>
              </a:rPr>
              <a:t>≤</a:t>
            </a:r>
            <a:r>
              <a:rPr sz="2000" spc="-59" dirty="0">
                <a:latin typeface="FreeSans"/>
                <a:cs typeface="FreeSans"/>
              </a:rPr>
              <a:t> </a:t>
            </a:r>
            <a:r>
              <a:rPr sz="2000" i="1" spc="-188" dirty="0">
                <a:latin typeface="Georgia"/>
                <a:cs typeface="Georgia"/>
              </a:rPr>
              <a:t>n</a:t>
            </a:r>
            <a:endParaRPr sz="2000">
              <a:latin typeface="Georgia"/>
              <a:cs typeface="Georgia"/>
            </a:endParaRPr>
          </a:p>
          <a:p>
            <a:pPr marL="176253">
              <a:spcBef>
                <a:spcPts val="1170"/>
              </a:spcBef>
            </a:pPr>
            <a:r>
              <a:rPr dirty="0">
                <a:latin typeface="Trebuchet MS"/>
                <a:cs typeface="Trebuchet MS"/>
              </a:rPr>
              <a:t>Return </a:t>
            </a:r>
            <a:r>
              <a:rPr spc="-10" dirty="0">
                <a:latin typeface="Trebuchet MS"/>
                <a:cs typeface="Trebuchet MS"/>
              </a:rPr>
              <a:t>highest </a:t>
            </a:r>
            <a:r>
              <a:rPr spc="-59" dirty="0">
                <a:latin typeface="Trebuchet MS"/>
                <a:cs typeface="Trebuchet MS"/>
              </a:rPr>
              <a:t>probability </a:t>
            </a:r>
            <a:r>
              <a:rPr spc="30" dirty="0">
                <a:latin typeface="Trebuchet MS"/>
                <a:cs typeface="Trebuchet MS"/>
              </a:rPr>
              <a:t>sequence</a:t>
            </a:r>
            <a:r>
              <a:rPr spc="-139" dirty="0">
                <a:latin typeface="Trebuchet MS"/>
                <a:cs typeface="Trebuchet MS"/>
              </a:rPr>
              <a:t> </a:t>
            </a:r>
            <a:r>
              <a:rPr sz="2000" i="1" spc="-69" dirty="0">
                <a:latin typeface="Georgia"/>
                <a:cs typeface="Georgia"/>
              </a:rPr>
              <a:t>s</a:t>
            </a:r>
            <a:r>
              <a:rPr sz="2100" i="1" spc="-103" baseline="-11904" dirty="0">
                <a:latin typeface="Georgia"/>
                <a:cs typeface="Georgia"/>
              </a:rPr>
              <a:t>n</a:t>
            </a:r>
            <a:r>
              <a:rPr sz="2100" spc="-103" baseline="-11904" dirty="0">
                <a:latin typeface="Trebuchet MS"/>
                <a:cs typeface="Trebuchet MS"/>
              </a:rPr>
              <a:t>1</a:t>
            </a:r>
            <a:endParaRPr sz="2100" baseline="-11904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19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1200" i="1" spc="-59" dirty="0">
                <a:solidFill>
                  <a:srgbClr val="FFFFFF"/>
                </a:solidFill>
                <a:latin typeface="Georgia"/>
                <a:cs typeface="Georgia"/>
              </a:rPr>
              <a:t>4, </a:t>
            </a:r>
            <a:r>
              <a:rPr sz="1200" i="1" spc="-69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1200" i="1" spc="-9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-89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dirty="0">
                <a:solidFill>
                  <a:srgbClr val="FFFFFF"/>
                </a:solidFill>
                <a:latin typeface="Georgia"/>
                <a:cs typeface="Georgia"/>
              </a:rPr>
              <a:t>7 </a:t>
            </a:r>
            <a:r>
              <a:rPr sz="1200" i="1" spc="-238" dirty="0">
                <a:solidFill>
                  <a:srgbClr val="FFFFFF"/>
                </a:solidFill>
                <a:latin typeface="Georgia"/>
                <a:cs typeface="Georgia"/>
              </a:rPr>
              <a:t>/ </a:t>
            </a:r>
            <a:r>
              <a:rPr sz="1200" i="1" spc="-119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1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68699771"/>
      </p:ext>
    </p:extLst>
  </p:cSld>
  <p:clrMapOvr>
    <a:masterClrMapping/>
  </p:clrMapOvr>
  <p:transition>
    <p:cut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404664"/>
            <a:ext cx="8631447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Conditional</a:t>
            </a:r>
            <a:r>
              <a:rPr spc="69" dirty="0"/>
              <a:t> </a:t>
            </a:r>
            <a:r>
              <a:rPr spc="-40" dirty="0"/>
              <a:t>Random</a:t>
            </a:r>
            <a:r>
              <a:rPr spc="69" dirty="0"/>
              <a:t> </a:t>
            </a:r>
            <a:r>
              <a:rPr spc="40" dirty="0"/>
              <a:t>Fields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3001640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5" y="2743012"/>
            <a:ext cx="6651441" cy="883361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 marR="10072">
              <a:lnSpc>
                <a:spcPct val="145100"/>
              </a:lnSpc>
              <a:spcBef>
                <a:spcPts val="178"/>
              </a:spcBef>
            </a:pPr>
            <a:r>
              <a:rPr sz="1900" spc="248" dirty="0">
                <a:latin typeface="Trebuchet MS"/>
                <a:cs typeface="Trebuchet MS"/>
              </a:rPr>
              <a:t>CRFs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conditionally </a:t>
            </a:r>
            <a:r>
              <a:rPr sz="1900" spc="-50" dirty="0">
                <a:latin typeface="Trebuchet MS"/>
                <a:cs typeface="Trebuchet MS"/>
              </a:rPr>
              <a:t>trained,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undirected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graphical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models.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Let’s </a:t>
            </a:r>
            <a:r>
              <a:rPr sz="1900" spc="10" dirty="0">
                <a:latin typeface="Trebuchet MS"/>
                <a:cs typeface="Trebuchet MS"/>
              </a:rPr>
              <a:t>look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linear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chain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structure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3417850"/>
            <a:ext cx="128444" cy="1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96670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pc="10" dirty="0" err="1"/>
              <a:t>Kneser</a:t>
            </a:r>
            <a:r>
              <a:rPr lang="en-IN" spc="10" dirty="0"/>
              <a:t>-Ney</a:t>
            </a:r>
            <a:r>
              <a:rPr lang="en-IN" spc="-59" dirty="0"/>
              <a:t> </a:t>
            </a:r>
            <a:r>
              <a:rPr lang="en-IN" spc="-40" dirty="0" smtClean="0"/>
              <a:t>Smoothing Example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412776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set:</a:t>
            </a:r>
          </a:p>
          <a:p>
            <a:r>
              <a:rPr lang="en-IN" dirty="0"/>
              <a:t>h</a:t>
            </a:r>
            <a:r>
              <a:rPr lang="en-IN" dirty="0" smtClean="0"/>
              <a:t>e can he can cook it but he is a writer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91501"/>
              </p:ext>
            </p:extLst>
          </p:nvPr>
        </p:nvGraphicFramePr>
        <p:xfrm>
          <a:off x="467544" y="2492896"/>
          <a:ext cx="24482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writer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25851"/>
              </p:ext>
            </p:extLst>
          </p:nvPr>
        </p:nvGraphicFramePr>
        <p:xfrm>
          <a:off x="3563888" y="2276872"/>
          <a:ext cx="280831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he,can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can,he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can,cook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cook,it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it,but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but,he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he,is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is,a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a,writer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22094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9494"/>
            <a:ext cx="6471207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79" dirty="0"/>
              <a:t>Practice</a:t>
            </a:r>
            <a:r>
              <a:rPr spc="-69" dirty="0"/>
              <a:t> </a:t>
            </a:r>
            <a:r>
              <a:rPr spc="-99" dirty="0"/>
              <a:t>Question</a:t>
            </a:r>
          </a:p>
        </p:txBody>
      </p:sp>
      <p:sp>
        <p:nvSpPr>
          <p:cNvPr id="3" name="object 3"/>
          <p:cNvSpPr/>
          <p:nvPr/>
        </p:nvSpPr>
        <p:spPr>
          <a:xfrm>
            <a:off x="558540" y="3116778"/>
            <a:ext cx="128444" cy="12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8540" y="3430182"/>
            <a:ext cx="128444" cy="128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540" y="3743612"/>
            <a:ext cx="128444" cy="128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540" y="4057016"/>
            <a:ext cx="128444" cy="128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540" y="4370422"/>
            <a:ext cx="128444" cy="128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8540" y="4683850"/>
            <a:ext cx="128444" cy="128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8540" y="4997254"/>
            <a:ext cx="128444" cy="128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8540" y="5310658"/>
            <a:ext cx="128444" cy="128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468" y="988458"/>
            <a:ext cx="8587299" cy="5412897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174994" marR="163664">
              <a:lnSpc>
                <a:spcPts val="1883"/>
              </a:lnSpc>
              <a:spcBef>
                <a:spcPts val="109"/>
              </a:spcBef>
            </a:pPr>
            <a:r>
              <a:rPr sz="1400" spc="79" dirty="0">
                <a:latin typeface="Trebuchet MS"/>
                <a:cs typeface="Trebuchet MS"/>
              </a:rPr>
              <a:t>Suppose </a:t>
            </a:r>
            <a:r>
              <a:rPr sz="1400" spc="20" dirty="0">
                <a:latin typeface="Trebuchet MS"/>
                <a:cs typeface="Trebuchet MS"/>
              </a:rPr>
              <a:t>you </a:t>
            </a:r>
            <a:r>
              <a:rPr sz="1400" spc="-30" dirty="0">
                <a:latin typeface="Trebuchet MS"/>
                <a:cs typeface="Trebuchet MS"/>
              </a:rPr>
              <a:t>want </a:t>
            </a:r>
            <a:r>
              <a:rPr sz="1400" spc="-59" dirty="0">
                <a:latin typeface="Trebuchet MS"/>
                <a:cs typeface="Trebuchet MS"/>
              </a:rPr>
              <a:t>to </a:t>
            </a:r>
            <a:r>
              <a:rPr sz="1400" spc="69" dirty="0">
                <a:latin typeface="Trebuchet MS"/>
                <a:cs typeface="Trebuchet MS"/>
              </a:rPr>
              <a:t>use </a:t>
            </a:r>
            <a:r>
              <a:rPr sz="1400" spc="59" dirty="0">
                <a:latin typeface="Trebuchet MS"/>
                <a:cs typeface="Trebuchet MS"/>
              </a:rPr>
              <a:t>a MaxEnt </a:t>
            </a:r>
            <a:r>
              <a:rPr sz="1400" spc="10" dirty="0">
                <a:latin typeface="Trebuchet MS"/>
                <a:cs typeface="Trebuchet MS"/>
              </a:rPr>
              <a:t>tagger </a:t>
            </a:r>
            <a:r>
              <a:rPr sz="1400" spc="-59" dirty="0">
                <a:latin typeface="Trebuchet MS"/>
                <a:cs typeface="Trebuchet MS"/>
              </a:rPr>
              <a:t>to </a:t>
            </a:r>
            <a:r>
              <a:rPr sz="1400" dirty="0">
                <a:latin typeface="Trebuchet MS"/>
                <a:cs typeface="Trebuchet MS"/>
              </a:rPr>
              <a:t>tag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dirty="0">
                <a:latin typeface="Trebuchet MS"/>
                <a:cs typeface="Trebuchet MS"/>
              </a:rPr>
              <a:t>sentence, </a:t>
            </a:r>
            <a:r>
              <a:rPr sz="1400" spc="-89" dirty="0">
                <a:latin typeface="Trebuchet MS"/>
                <a:cs typeface="Trebuchet MS"/>
              </a:rPr>
              <a:t>“the </a:t>
            </a:r>
            <a:r>
              <a:rPr sz="1400" spc="-50" dirty="0">
                <a:latin typeface="Trebuchet MS"/>
                <a:cs typeface="Trebuchet MS"/>
              </a:rPr>
              <a:t>light book”. </a:t>
            </a:r>
            <a:r>
              <a:rPr sz="1400" spc="69" dirty="0">
                <a:latin typeface="Trebuchet MS"/>
                <a:cs typeface="Trebuchet MS"/>
              </a:rPr>
              <a:t>We </a:t>
            </a:r>
            <a:r>
              <a:rPr sz="1400" spc="10" dirty="0">
                <a:latin typeface="Trebuchet MS"/>
                <a:cs typeface="Trebuchet MS"/>
              </a:rPr>
              <a:t>know </a:t>
            </a:r>
            <a:r>
              <a:rPr sz="1400" spc="-59" dirty="0">
                <a:latin typeface="Trebuchet MS"/>
                <a:cs typeface="Trebuchet MS"/>
              </a:rPr>
              <a:t>that </a:t>
            </a:r>
            <a:r>
              <a:rPr sz="1400" spc="-30" dirty="0">
                <a:latin typeface="Trebuchet MS"/>
                <a:cs typeface="Trebuchet MS"/>
              </a:rPr>
              <a:t>the</a:t>
            </a:r>
            <a:r>
              <a:rPr sz="1400" spc="-297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top </a:t>
            </a:r>
            <a:r>
              <a:rPr sz="1400" spc="59" dirty="0">
                <a:latin typeface="Trebuchet MS"/>
                <a:cs typeface="Trebuchet MS"/>
              </a:rPr>
              <a:t>2  </a:t>
            </a:r>
            <a:r>
              <a:rPr sz="1400" spc="208" dirty="0">
                <a:latin typeface="Trebuchet MS"/>
                <a:cs typeface="Trebuchet MS"/>
              </a:rPr>
              <a:t>POS </a:t>
            </a:r>
            <a:r>
              <a:rPr sz="1400" spc="30" dirty="0">
                <a:latin typeface="Trebuchet MS"/>
                <a:cs typeface="Trebuchet MS"/>
              </a:rPr>
              <a:t>tags </a:t>
            </a:r>
            <a:r>
              <a:rPr sz="1400" spc="-69" dirty="0">
                <a:latin typeface="Trebuchet MS"/>
                <a:cs typeface="Trebuchet MS"/>
              </a:rPr>
              <a:t>for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spc="20" dirty="0">
                <a:latin typeface="Trebuchet MS"/>
                <a:cs typeface="Trebuchet MS"/>
              </a:rPr>
              <a:t>words </a:t>
            </a:r>
            <a:r>
              <a:rPr sz="1400" i="1" spc="-99" dirty="0">
                <a:latin typeface="Verdana"/>
                <a:cs typeface="Verdana"/>
              </a:rPr>
              <a:t>the</a:t>
            </a:r>
            <a:r>
              <a:rPr sz="1400" spc="-99" dirty="0">
                <a:latin typeface="Trebuchet MS"/>
                <a:cs typeface="Trebuchet MS"/>
              </a:rPr>
              <a:t>, </a:t>
            </a:r>
            <a:r>
              <a:rPr sz="1400" i="1" spc="-89" dirty="0">
                <a:latin typeface="Verdana"/>
                <a:cs typeface="Verdana"/>
              </a:rPr>
              <a:t>light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400" i="1" spc="-79" dirty="0">
                <a:latin typeface="Verdana"/>
                <a:cs typeface="Verdana"/>
              </a:rPr>
              <a:t>book </a:t>
            </a:r>
            <a:r>
              <a:rPr sz="1400" spc="10" dirty="0">
                <a:latin typeface="Trebuchet MS"/>
                <a:cs typeface="Trebuchet MS"/>
              </a:rPr>
              <a:t>are </a:t>
            </a:r>
            <a:r>
              <a:rPr sz="1600" spc="-149" dirty="0">
                <a:latin typeface="DejaVu Sans"/>
                <a:cs typeface="DejaVu Sans"/>
              </a:rPr>
              <a:t>{</a:t>
            </a:r>
            <a:r>
              <a:rPr sz="1600" i="1" spc="-149" dirty="0">
                <a:latin typeface="Georgia"/>
                <a:cs typeface="Georgia"/>
              </a:rPr>
              <a:t>Det</a:t>
            </a:r>
            <a:r>
              <a:rPr sz="1600" spc="-149" dirty="0">
                <a:latin typeface="Arial"/>
                <a:cs typeface="Arial"/>
              </a:rPr>
              <a:t>, </a:t>
            </a:r>
            <a:r>
              <a:rPr sz="1600" i="1" spc="-188" dirty="0">
                <a:latin typeface="Georgia"/>
                <a:cs typeface="Georgia"/>
              </a:rPr>
              <a:t>Noun</a:t>
            </a:r>
            <a:r>
              <a:rPr sz="1600" spc="-188" dirty="0">
                <a:latin typeface="DejaVu Sans"/>
                <a:cs typeface="DejaVu Sans"/>
              </a:rPr>
              <a:t>}</a:t>
            </a:r>
            <a:r>
              <a:rPr sz="1400" spc="-188" dirty="0">
                <a:latin typeface="Trebuchet MS"/>
                <a:cs typeface="Trebuchet MS"/>
              </a:rPr>
              <a:t>, </a:t>
            </a:r>
            <a:r>
              <a:rPr sz="1600" spc="-178" dirty="0">
                <a:latin typeface="DejaVu Sans"/>
                <a:cs typeface="DejaVu Sans"/>
              </a:rPr>
              <a:t>{</a:t>
            </a:r>
            <a:r>
              <a:rPr sz="1600" i="1" spc="-178" dirty="0">
                <a:latin typeface="Georgia"/>
                <a:cs typeface="Georgia"/>
              </a:rPr>
              <a:t>Verb</a:t>
            </a:r>
            <a:r>
              <a:rPr sz="1600" spc="-178" dirty="0">
                <a:latin typeface="Arial"/>
                <a:cs typeface="Arial"/>
              </a:rPr>
              <a:t>, </a:t>
            </a:r>
            <a:r>
              <a:rPr sz="1600" i="1" spc="-188" dirty="0">
                <a:latin typeface="Georgia"/>
                <a:cs typeface="Georgia"/>
              </a:rPr>
              <a:t>Adj</a:t>
            </a:r>
            <a:r>
              <a:rPr sz="1600" spc="-188" dirty="0">
                <a:latin typeface="DejaVu Sans"/>
                <a:cs typeface="DejaVu Sans"/>
              </a:rPr>
              <a:t>}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600" spc="-178" dirty="0">
                <a:latin typeface="DejaVu Sans"/>
                <a:cs typeface="DejaVu Sans"/>
              </a:rPr>
              <a:t>{</a:t>
            </a:r>
            <a:r>
              <a:rPr sz="1600" i="1" spc="-178" dirty="0">
                <a:latin typeface="Georgia"/>
                <a:cs typeface="Georgia"/>
              </a:rPr>
              <a:t>Verb</a:t>
            </a:r>
            <a:r>
              <a:rPr sz="1600" spc="-178" dirty="0">
                <a:latin typeface="Arial"/>
                <a:cs typeface="Arial"/>
              </a:rPr>
              <a:t>, </a:t>
            </a:r>
            <a:r>
              <a:rPr sz="1600" i="1" spc="-188" dirty="0">
                <a:latin typeface="Georgia"/>
                <a:cs typeface="Georgia"/>
              </a:rPr>
              <a:t>Noun</a:t>
            </a:r>
            <a:r>
              <a:rPr sz="1600" spc="-188" dirty="0">
                <a:latin typeface="DejaVu Sans"/>
                <a:cs typeface="DejaVu Sans"/>
              </a:rPr>
              <a:t>}</a:t>
            </a:r>
            <a:r>
              <a:rPr sz="1400" spc="-188" dirty="0">
                <a:latin typeface="Trebuchet MS"/>
                <a:cs typeface="Trebuchet MS"/>
              </a:rPr>
              <a:t>, </a:t>
            </a:r>
            <a:r>
              <a:rPr sz="1400" spc="-30" dirty="0">
                <a:latin typeface="Trebuchet MS"/>
                <a:cs typeface="Trebuchet MS"/>
              </a:rPr>
              <a:t>respectively.  </a:t>
            </a:r>
            <a:r>
              <a:rPr sz="1400" spc="79" dirty="0">
                <a:latin typeface="Trebuchet MS"/>
                <a:cs typeface="Trebuchet MS"/>
              </a:rPr>
              <a:t>Assume </a:t>
            </a:r>
            <a:r>
              <a:rPr sz="1400" spc="-59" dirty="0">
                <a:latin typeface="Trebuchet MS"/>
                <a:cs typeface="Trebuchet MS"/>
              </a:rPr>
              <a:t>that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spc="59" dirty="0">
                <a:latin typeface="Trebuchet MS"/>
                <a:cs typeface="Trebuchet MS"/>
              </a:rPr>
              <a:t>MaxEnt </a:t>
            </a:r>
            <a:r>
              <a:rPr sz="1400" dirty="0">
                <a:latin typeface="Trebuchet MS"/>
                <a:cs typeface="Trebuchet MS"/>
              </a:rPr>
              <a:t>model </a:t>
            </a:r>
            <a:r>
              <a:rPr sz="1400" spc="89" dirty="0">
                <a:latin typeface="Trebuchet MS"/>
                <a:cs typeface="Trebuchet MS"/>
              </a:rPr>
              <a:t>uses </a:t>
            </a:r>
            <a:r>
              <a:rPr sz="1400" spc="-30" dirty="0">
                <a:latin typeface="Trebuchet MS"/>
                <a:cs typeface="Trebuchet MS"/>
              </a:rPr>
              <a:t>the following </a:t>
            </a:r>
            <a:r>
              <a:rPr sz="1400" spc="-10" dirty="0">
                <a:latin typeface="Trebuchet MS"/>
                <a:cs typeface="Trebuchet MS"/>
              </a:rPr>
              <a:t>history </a:t>
            </a:r>
            <a:r>
              <a:rPr sz="1600" i="1" spc="-69" dirty="0">
                <a:latin typeface="Georgia"/>
                <a:cs typeface="Georgia"/>
              </a:rPr>
              <a:t>h</a:t>
            </a:r>
            <a:r>
              <a:rPr i="1" spc="-103" baseline="-9259" dirty="0">
                <a:latin typeface="Georgia"/>
                <a:cs typeface="Georgia"/>
              </a:rPr>
              <a:t>i </a:t>
            </a:r>
            <a:r>
              <a:rPr sz="1400" spc="-40" dirty="0">
                <a:latin typeface="Trebuchet MS"/>
                <a:cs typeface="Trebuchet MS"/>
              </a:rPr>
              <a:t>(context) </a:t>
            </a:r>
            <a:r>
              <a:rPr sz="1400" spc="-69" dirty="0">
                <a:latin typeface="Trebuchet MS"/>
                <a:cs typeface="Trebuchet MS"/>
              </a:rPr>
              <a:t>for </a:t>
            </a:r>
            <a:r>
              <a:rPr sz="1400" spc="59" dirty="0">
                <a:latin typeface="Trebuchet MS"/>
                <a:cs typeface="Trebuchet MS"/>
              </a:rPr>
              <a:t>a</a:t>
            </a:r>
            <a:r>
              <a:rPr sz="1400" spc="-248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word </a:t>
            </a:r>
            <a:r>
              <a:rPr sz="1600" i="1" spc="-109" dirty="0">
                <a:latin typeface="Georgia"/>
                <a:cs typeface="Georgia"/>
              </a:rPr>
              <a:t>w</a:t>
            </a:r>
            <a:r>
              <a:rPr i="1" spc="-163" baseline="-9259" dirty="0">
                <a:latin typeface="Georgia"/>
                <a:cs typeface="Georgia"/>
              </a:rPr>
              <a:t>i</a:t>
            </a:r>
            <a:r>
              <a:rPr sz="1400" spc="-109" dirty="0">
                <a:latin typeface="Trebuchet MS"/>
                <a:cs typeface="Trebuchet MS"/>
              </a:rPr>
              <a:t>: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dirty="0">
              <a:latin typeface="Trebuchet MS"/>
              <a:cs typeface="Trebuchet MS"/>
            </a:endParaRPr>
          </a:p>
          <a:p>
            <a:pPr marL="355024" algn="ctr"/>
            <a:r>
              <a:rPr sz="1600" i="1" spc="-69" dirty="0">
                <a:latin typeface="Georgia"/>
                <a:cs typeface="Georgia"/>
              </a:rPr>
              <a:t>h</a:t>
            </a:r>
            <a:r>
              <a:rPr i="1" spc="-103" baseline="-9259" dirty="0">
                <a:latin typeface="Georgia"/>
                <a:cs typeface="Georgia"/>
              </a:rPr>
              <a:t>i  </a:t>
            </a:r>
            <a:r>
              <a:rPr sz="1600" dirty="0">
                <a:latin typeface="Verdana"/>
                <a:cs typeface="Verdana"/>
              </a:rPr>
              <a:t>=</a:t>
            </a:r>
            <a:r>
              <a:rPr sz="1600" spc="-208" dirty="0">
                <a:latin typeface="Verdana"/>
                <a:cs typeface="Verdana"/>
              </a:rPr>
              <a:t> </a:t>
            </a:r>
            <a:r>
              <a:rPr sz="1600" spc="-188" dirty="0">
                <a:latin typeface="DejaVu Sans"/>
                <a:cs typeface="DejaVu Sans"/>
              </a:rPr>
              <a:t>{</a:t>
            </a:r>
            <a:r>
              <a:rPr sz="1600" i="1" spc="-188" dirty="0">
                <a:latin typeface="Georgia"/>
                <a:cs typeface="Georgia"/>
              </a:rPr>
              <a:t>w</a:t>
            </a:r>
            <a:r>
              <a:rPr i="1" spc="-282" baseline="-9259" dirty="0">
                <a:latin typeface="Georgia"/>
                <a:cs typeface="Georgia"/>
              </a:rPr>
              <a:t>i</a:t>
            </a:r>
            <a:r>
              <a:rPr sz="1600" spc="-188" dirty="0">
                <a:latin typeface="Arial"/>
                <a:cs typeface="Arial"/>
              </a:rPr>
              <a:t>,</a:t>
            </a:r>
            <a:r>
              <a:rPr sz="1600" spc="-268" dirty="0">
                <a:latin typeface="Arial"/>
                <a:cs typeface="Arial"/>
              </a:rPr>
              <a:t> </a:t>
            </a:r>
            <a:r>
              <a:rPr sz="1600" i="1" spc="-109" dirty="0">
                <a:latin typeface="Georgia"/>
                <a:cs typeface="Georgia"/>
              </a:rPr>
              <a:t>w</a:t>
            </a:r>
            <a:r>
              <a:rPr i="1" spc="-163" baseline="-9259" dirty="0">
                <a:latin typeface="Georgia"/>
                <a:cs typeface="Georgia"/>
              </a:rPr>
              <a:t>i</a:t>
            </a:r>
            <a:r>
              <a:rPr spc="-163" baseline="-9259" dirty="0">
                <a:latin typeface="DejaVu Sans"/>
                <a:cs typeface="DejaVu Sans"/>
              </a:rPr>
              <a:t>−</a:t>
            </a:r>
            <a:r>
              <a:rPr spc="-163" baseline="-9259" dirty="0">
                <a:latin typeface="Trebuchet MS"/>
                <a:cs typeface="Trebuchet MS"/>
              </a:rPr>
              <a:t>1</a:t>
            </a:r>
            <a:r>
              <a:rPr sz="1600" spc="-109" dirty="0">
                <a:latin typeface="Arial"/>
                <a:cs typeface="Arial"/>
              </a:rPr>
              <a:t>,</a:t>
            </a:r>
            <a:r>
              <a:rPr sz="1600" spc="-268" dirty="0">
                <a:latin typeface="Arial"/>
                <a:cs typeface="Arial"/>
              </a:rPr>
              <a:t> </a:t>
            </a:r>
            <a:r>
              <a:rPr sz="1600" i="1" spc="-59" dirty="0">
                <a:latin typeface="Georgia"/>
                <a:cs typeface="Georgia"/>
              </a:rPr>
              <a:t>w</a:t>
            </a:r>
            <a:r>
              <a:rPr i="1" spc="-87" baseline="-9259" dirty="0">
                <a:latin typeface="Georgia"/>
                <a:cs typeface="Georgia"/>
              </a:rPr>
              <a:t>i</a:t>
            </a:r>
            <a:r>
              <a:rPr spc="-87" baseline="-9259" dirty="0">
                <a:latin typeface="Verdana"/>
                <a:cs typeface="Verdana"/>
              </a:rPr>
              <a:t>+</a:t>
            </a:r>
            <a:r>
              <a:rPr spc="-87" baseline="-9259" dirty="0">
                <a:latin typeface="Trebuchet MS"/>
                <a:cs typeface="Trebuchet MS"/>
              </a:rPr>
              <a:t>1</a:t>
            </a:r>
            <a:r>
              <a:rPr sz="1600" spc="-59" dirty="0">
                <a:latin typeface="Arial"/>
                <a:cs typeface="Arial"/>
              </a:rPr>
              <a:t>,</a:t>
            </a:r>
            <a:r>
              <a:rPr sz="1600" spc="-268" dirty="0">
                <a:latin typeface="Arial"/>
                <a:cs typeface="Arial"/>
              </a:rPr>
              <a:t> </a:t>
            </a:r>
            <a:r>
              <a:rPr sz="1600" i="1" spc="-169" dirty="0">
                <a:latin typeface="Georgia"/>
                <a:cs typeface="Georgia"/>
              </a:rPr>
              <a:t>t</a:t>
            </a:r>
            <a:r>
              <a:rPr i="1" spc="-252" baseline="-9259" dirty="0">
                <a:latin typeface="Georgia"/>
                <a:cs typeface="Georgia"/>
              </a:rPr>
              <a:t>i</a:t>
            </a:r>
            <a:r>
              <a:rPr spc="-252" baseline="-9259" dirty="0">
                <a:latin typeface="DejaVu Sans"/>
                <a:cs typeface="DejaVu Sans"/>
              </a:rPr>
              <a:t>−</a:t>
            </a:r>
            <a:r>
              <a:rPr spc="-252" baseline="-9259" dirty="0">
                <a:latin typeface="Trebuchet MS"/>
                <a:cs typeface="Trebuchet MS"/>
              </a:rPr>
              <a:t>1</a:t>
            </a:r>
            <a:r>
              <a:rPr sz="1600" spc="-169" dirty="0">
                <a:latin typeface="DejaVu Sans"/>
                <a:cs typeface="DejaVu Sans"/>
              </a:rPr>
              <a:t>}</a:t>
            </a:r>
            <a:endParaRPr sz="1600" dirty="0">
              <a:latin typeface="DejaVu Sans"/>
              <a:cs typeface="DejaVu Sans"/>
            </a:endParaRPr>
          </a:p>
          <a:p>
            <a:pPr marL="176253" marR="217799">
              <a:lnSpc>
                <a:spcPct val="109000"/>
              </a:lnSpc>
              <a:spcBef>
                <a:spcPts val="1971"/>
              </a:spcBef>
            </a:pPr>
            <a:r>
              <a:rPr sz="1400" dirty="0">
                <a:latin typeface="Trebuchet MS"/>
                <a:cs typeface="Trebuchet MS"/>
              </a:rPr>
              <a:t>where </a:t>
            </a:r>
            <a:r>
              <a:rPr sz="1600" i="1" spc="-139" dirty="0">
                <a:latin typeface="Georgia"/>
                <a:cs typeface="Georgia"/>
              </a:rPr>
              <a:t>w</a:t>
            </a:r>
            <a:r>
              <a:rPr i="1" spc="-206" baseline="-9259" dirty="0">
                <a:latin typeface="Georgia"/>
                <a:cs typeface="Georgia"/>
              </a:rPr>
              <a:t>i</a:t>
            </a:r>
            <a:r>
              <a:rPr spc="-206" baseline="-9259" dirty="0">
                <a:latin typeface="DejaVu Sans"/>
                <a:cs typeface="DejaVu Sans"/>
              </a:rPr>
              <a:t>−</a:t>
            </a:r>
            <a:r>
              <a:rPr spc="-206" baseline="-9259" dirty="0">
                <a:latin typeface="Trebuchet MS"/>
                <a:cs typeface="Trebuchet MS"/>
              </a:rPr>
              <a:t>1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600" i="1" spc="-79" dirty="0">
                <a:latin typeface="Georgia"/>
                <a:cs typeface="Georgia"/>
              </a:rPr>
              <a:t>w</a:t>
            </a:r>
            <a:r>
              <a:rPr i="1" spc="-119" baseline="-9259" dirty="0">
                <a:latin typeface="Georgia"/>
                <a:cs typeface="Georgia"/>
              </a:rPr>
              <a:t>i</a:t>
            </a:r>
            <a:r>
              <a:rPr spc="-119" baseline="-9259" dirty="0">
                <a:latin typeface="Verdana"/>
                <a:cs typeface="Verdana"/>
              </a:rPr>
              <a:t>+</a:t>
            </a:r>
            <a:r>
              <a:rPr spc="-119" baseline="-9259" dirty="0">
                <a:latin typeface="Trebuchet MS"/>
                <a:cs typeface="Trebuchet MS"/>
              </a:rPr>
              <a:t>1 </a:t>
            </a:r>
            <a:r>
              <a:rPr sz="1400" spc="20" dirty="0">
                <a:latin typeface="Trebuchet MS"/>
                <a:cs typeface="Trebuchet MS"/>
              </a:rPr>
              <a:t>correspond </a:t>
            </a:r>
            <a:r>
              <a:rPr sz="1400" spc="-59" dirty="0">
                <a:latin typeface="Trebuchet MS"/>
                <a:cs typeface="Trebuchet MS"/>
              </a:rPr>
              <a:t>to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spc="10" dirty="0">
                <a:latin typeface="Trebuchet MS"/>
                <a:cs typeface="Trebuchet MS"/>
              </a:rPr>
              <a:t>previous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400" spc="-40" dirty="0">
                <a:latin typeface="Trebuchet MS"/>
                <a:cs typeface="Trebuchet MS"/>
              </a:rPr>
              <a:t>next </a:t>
            </a:r>
            <a:r>
              <a:rPr sz="1400" spc="20" dirty="0">
                <a:latin typeface="Trebuchet MS"/>
                <a:cs typeface="Trebuchet MS"/>
              </a:rPr>
              <a:t>words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600" i="1" spc="-109" dirty="0">
                <a:latin typeface="Georgia"/>
                <a:cs typeface="Georgia"/>
              </a:rPr>
              <a:t>t</a:t>
            </a:r>
            <a:r>
              <a:rPr i="1" spc="-163" baseline="-9259" dirty="0">
                <a:latin typeface="Georgia"/>
                <a:cs typeface="Georgia"/>
              </a:rPr>
              <a:t>i</a:t>
            </a:r>
            <a:r>
              <a:rPr spc="-163" baseline="-9259" dirty="0">
                <a:latin typeface="DejaVu Sans"/>
                <a:cs typeface="DejaVu Sans"/>
              </a:rPr>
              <a:t>−</a:t>
            </a:r>
            <a:r>
              <a:rPr spc="-163" baseline="-9259" dirty="0">
                <a:latin typeface="Trebuchet MS"/>
                <a:cs typeface="Trebuchet MS"/>
              </a:rPr>
              <a:t>1 </a:t>
            </a:r>
            <a:r>
              <a:rPr sz="1400" spc="30" dirty="0">
                <a:latin typeface="Trebuchet MS"/>
                <a:cs typeface="Trebuchet MS"/>
              </a:rPr>
              <a:t>corresponds </a:t>
            </a:r>
            <a:r>
              <a:rPr sz="1400" spc="-59" dirty="0">
                <a:latin typeface="Trebuchet MS"/>
                <a:cs typeface="Trebuchet MS"/>
              </a:rPr>
              <a:t>to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dirty="0">
                <a:latin typeface="Trebuchet MS"/>
                <a:cs typeface="Trebuchet MS"/>
              </a:rPr>
              <a:t>tag </a:t>
            </a:r>
            <a:r>
              <a:rPr sz="1400" spc="-40" dirty="0">
                <a:latin typeface="Trebuchet MS"/>
                <a:cs typeface="Trebuchet MS"/>
              </a:rPr>
              <a:t>of </a:t>
            </a:r>
            <a:r>
              <a:rPr sz="1400" spc="-30" dirty="0">
                <a:latin typeface="Trebuchet MS"/>
                <a:cs typeface="Trebuchet MS"/>
              </a:rPr>
              <a:t>the  </a:t>
            </a:r>
            <a:r>
              <a:rPr sz="1400" spc="10" dirty="0">
                <a:latin typeface="Trebuchet MS"/>
                <a:cs typeface="Trebuchet MS"/>
              </a:rPr>
              <a:t>previous </a:t>
            </a:r>
            <a:r>
              <a:rPr sz="1400" spc="-30" dirty="0">
                <a:latin typeface="Trebuchet MS"/>
                <a:cs typeface="Trebuchet MS"/>
              </a:rPr>
              <a:t>word. </a:t>
            </a:r>
            <a:r>
              <a:rPr sz="1400" spc="-10" dirty="0">
                <a:latin typeface="Trebuchet MS"/>
                <a:cs typeface="Trebuchet MS"/>
              </a:rPr>
              <a:t>Accordingly, </a:t>
            </a:r>
            <a:r>
              <a:rPr sz="1400" spc="-30" dirty="0">
                <a:latin typeface="Trebuchet MS"/>
                <a:cs typeface="Trebuchet MS"/>
              </a:rPr>
              <a:t>the following </a:t>
            </a:r>
            <a:r>
              <a:rPr sz="1400" spc="-10" dirty="0">
                <a:latin typeface="Trebuchet MS"/>
                <a:cs typeface="Trebuchet MS"/>
              </a:rPr>
              <a:t>features </a:t>
            </a:r>
            <a:r>
              <a:rPr sz="1400" spc="10" dirty="0">
                <a:latin typeface="Trebuchet MS"/>
                <a:cs typeface="Trebuchet MS"/>
              </a:rPr>
              <a:t>are being </a:t>
            </a:r>
            <a:r>
              <a:rPr sz="1400" spc="50" dirty="0">
                <a:latin typeface="Trebuchet MS"/>
                <a:cs typeface="Trebuchet MS"/>
              </a:rPr>
              <a:t>used </a:t>
            </a:r>
            <a:r>
              <a:rPr sz="1400" dirty="0">
                <a:latin typeface="Trebuchet MS"/>
                <a:cs typeface="Trebuchet MS"/>
              </a:rPr>
              <a:t>by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spc="59" dirty="0">
                <a:latin typeface="Trebuchet MS"/>
                <a:cs typeface="Trebuchet MS"/>
              </a:rPr>
              <a:t>MaxEnt</a:t>
            </a:r>
            <a:r>
              <a:rPr sz="1400" spc="-198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model:</a:t>
            </a:r>
            <a:endParaRPr sz="1400" dirty="0">
              <a:latin typeface="Trebuchet MS"/>
              <a:cs typeface="Trebuchet MS"/>
            </a:endParaRPr>
          </a:p>
          <a:p>
            <a:pPr marL="725156" marR="5480214">
              <a:lnSpc>
                <a:spcPct val="129700"/>
              </a:lnSpc>
              <a:spcBef>
                <a:spcPts val="40"/>
              </a:spcBef>
            </a:pPr>
            <a:r>
              <a:rPr sz="1600" i="1" spc="-50" dirty="0">
                <a:latin typeface="Georgia"/>
                <a:cs typeface="Georgia"/>
              </a:rPr>
              <a:t>f</a:t>
            </a:r>
            <a:r>
              <a:rPr spc="-73" baseline="-9259" dirty="0">
                <a:latin typeface="Trebuchet MS"/>
                <a:cs typeface="Trebuchet MS"/>
              </a:rPr>
              <a:t>1</a:t>
            </a:r>
            <a:r>
              <a:rPr sz="1400" spc="-50" dirty="0">
                <a:latin typeface="Trebuchet MS"/>
                <a:cs typeface="Trebuchet MS"/>
              </a:rPr>
              <a:t>: </a:t>
            </a:r>
            <a:r>
              <a:rPr sz="1600" i="1" spc="-109" dirty="0">
                <a:latin typeface="Georgia"/>
                <a:cs typeface="Georgia"/>
              </a:rPr>
              <a:t>t</a:t>
            </a:r>
            <a:r>
              <a:rPr i="1" spc="-163" baseline="-9259" dirty="0">
                <a:latin typeface="Georgia"/>
                <a:cs typeface="Georgia"/>
              </a:rPr>
              <a:t>i</a:t>
            </a:r>
            <a:r>
              <a:rPr spc="-163" baseline="-9259" dirty="0">
                <a:latin typeface="DejaVu Sans"/>
                <a:cs typeface="DejaVu Sans"/>
              </a:rPr>
              <a:t>−</a:t>
            </a:r>
            <a:r>
              <a:rPr spc="-163" baseline="-9259" dirty="0">
                <a:latin typeface="Trebuchet MS"/>
                <a:cs typeface="Trebuchet MS"/>
              </a:rPr>
              <a:t>1 </a:t>
            </a:r>
            <a:r>
              <a:rPr sz="1600" dirty="0">
                <a:latin typeface="Verdana"/>
                <a:cs typeface="Verdana"/>
              </a:rPr>
              <a:t>= </a:t>
            </a:r>
            <a:r>
              <a:rPr sz="1600" i="1" spc="-69" dirty="0">
                <a:latin typeface="Georgia"/>
                <a:cs typeface="Georgia"/>
              </a:rPr>
              <a:t>Det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600" i="1" spc="-79" dirty="0">
                <a:latin typeface="Georgia"/>
                <a:cs typeface="Georgia"/>
              </a:rPr>
              <a:t>t</a:t>
            </a:r>
            <a:r>
              <a:rPr i="1" spc="-119" baseline="-9259" dirty="0">
                <a:latin typeface="Georgia"/>
                <a:cs typeface="Georgia"/>
              </a:rPr>
              <a:t>i </a:t>
            </a:r>
            <a:r>
              <a:rPr sz="1600" dirty="0">
                <a:latin typeface="Verdana"/>
                <a:cs typeface="Verdana"/>
              </a:rPr>
              <a:t>= </a:t>
            </a:r>
            <a:r>
              <a:rPr sz="1600" i="1" spc="-89" dirty="0" err="1">
                <a:latin typeface="Georgia"/>
                <a:cs typeface="Georgia"/>
              </a:rPr>
              <a:t>Adj</a:t>
            </a:r>
            <a:r>
              <a:rPr sz="1600" i="1" spc="-89" dirty="0">
                <a:latin typeface="Georgia"/>
                <a:cs typeface="Georgia"/>
              </a:rPr>
              <a:t> </a:t>
            </a:r>
            <a:endParaRPr lang="en-IN" sz="1600" i="1" spc="-89" dirty="0" smtClean="0">
              <a:latin typeface="Georgia"/>
              <a:cs typeface="Georgia"/>
            </a:endParaRPr>
          </a:p>
          <a:p>
            <a:pPr marL="725156" marR="5480214">
              <a:lnSpc>
                <a:spcPct val="129700"/>
              </a:lnSpc>
              <a:spcBef>
                <a:spcPts val="40"/>
              </a:spcBef>
            </a:pPr>
            <a:r>
              <a:rPr lang="en-IN" sz="1600" i="1" spc="-50" dirty="0" smtClean="0">
                <a:latin typeface="Georgia"/>
                <a:cs typeface="Georgia"/>
              </a:rPr>
              <a:t>f</a:t>
            </a:r>
            <a:r>
              <a:rPr lang="en-IN" sz="1600" spc="-73" baseline="-9259" dirty="0" smtClean="0">
                <a:latin typeface="Trebuchet MS"/>
                <a:cs typeface="Trebuchet MS"/>
              </a:rPr>
              <a:t>2</a:t>
            </a:r>
            <a:r>
              <a:rPr lang="en-IN" sz="1600" spc="-50" dirty="0">
                <a:latin typeface="Trebuchet MS"/>
                <a:cs typeface="Trebuchet MS"/>
              </a:rPr>
              <a:t>: </a:t>
            </a:r>
            <a:r>
              <a:rPr sz="1600" i="1" spc="-109" dirty="0" smtClean="0">
                <a:latin typeface="Georgia"/>
                <a:cs typeface="Georgia"/>
              </a:rPr>
              <a:t>t</a:t>
            </a:r>
            <a:r>
              <a:rPr i="1" spc="-163" baseline="-9259" dirty="0" smtClean="0">
                <a:latin typeface="Georgia"/>
                <a:cs typeface="Georgia"/>
              </a:rPr>
              <a:t>i</a:t>
            </a:r>
            <a:r>
              <a:rPr spc="-163" baseline="-9259" dirty="0">
                <a:latin typeface="DejaVu Sans"/>
                <a:cs typeface="DejaVu Sans"/>
              </a:rPr>
              <a:t>−</a:t>
            </a:r>
            <a:r>
              <a:rPr spc="-163" baseline="-9259" dirty="0">
                <a:latin typeface="Trebuchet MS"/>
                <a:cs typeface="Trebuchet MS"/>
              </a:rPr>
              <a:t>1 </a:t>
            </a:r>
            <a:r>
              <a:rPr sz="1600" dirty="0">
                <a:latin typeface="Verdana"/>
                <a:cs typeface="Verdana"/>
              </a:rPr>
              <a:t>= </a:t>
            </a:r>
            <a:r>
              <a:rPr sz="1600" i="1" spc="-129" dirty="0">
                <a:latin typeface="Georgia"/>
                <a:cs typeface="Georgia"/>
              </a:rPr>
              <a:t>Noun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600" i="1" spc="-79" dirty="0">
                <a:latin typeface="Georgia"/>
                <a:cs typeface="Georgia"/>
              </a:rPr>
              <a:t>t</a:t>
            </a:r>
            <a:r>
              <a:rPr i="1" spc="-119" baseline="-9259" dirty="0">
                <a:latin typeface="Georgia"/>
                <a:cs typeface="Georgia"/>
              </a:rPr>
              <a:t>i </a:t>
            </a:r>
            <a:r>
              <a:rPr sz="1600" dirty="0">
                <a:latin typeface="Verdana"/>
                <a:cs typeface="Verdana"/>
              </a:rPr>
              <a:t>= </a:t>
            </a:r>
            <a:r>
              <a:rPr sz="1600" i="1" spc="-139" dirty="0">
                <a:latin typeface="Georgia"/>
                <a:cs typeface="Georgia"/>
              </a:rPr>
              <a:t>Verb  </a:t>
            </a:r>
            <a:r>
              <a:rPr sz="1600" i="1" spc="-50" dirty="0">
                <a:latin typeface="Georgia"/>
                <a:cs typeface="Georgia"/>
              </a:rPr>
              <a:t>f</a:t>
            </a:r>
            <a:r>
              <a:rPr spc="-73" baseline="-9259" dirty="0">
                <a:latin typeface="Trebuchet MS"/>
                <a:cs typeface="Trebuchet MS"/>
              </a:rPr>
              <a:t>3</a:t>
            </a:r>
            <a:r>
              <a:rPr sz="1400" spc="-50" dirty="0">
                <a:latin typeface="Trebuchet MS"/>
                <a:cs typeface="Trebuchet MS"/>
              </a:rPr>
              <a:t>: </a:t>
            </a:r>
            <a:r>
              <a:rPr sz="1600" i="1" spc="-109" dirty="0">
                <a:latin typeface="Georgia"/>
                <a:cs typeface="Georgia"/>
              </a:rPr>
              <a:t>t</a:t>
            </a:r>
            <a:r>
              <a:rPr i="1" spc="-163" baseline="-9259" dirty="0">
                <a:latin typeface="Georgia"/>
                <a:cs typeface="Georgia"/>
              </a:rPr>
              <a:t>i</a:t>
            </a:r>
            <a:r>
              <a:rPr spc="-163" baseline="-9259" dirty="0">
                <a:latin typeface="DejaVu Sans"/>
                <a:cs typeface="DejaVu Sans"/>
              </a:rPr>
              <a:t>−</a:t>
            </a:r>
            <a:r>
              <a:rPr spc="-163" baseline="-9259" dirty="0">
                <a:latin typeface="Trebuchet MS"/>
                <a:cs typeface="Trebuchet MS"/>
              </a:rPr>
              <a:t>1 </a:t>
            </a:r>
            <a:r>
              <a:rPr sz="1600" dirty="0">
                <a:latin typeface="Verdana"/>
                <a:cs typeface="Verdana"/>
              </a:rPr>
              <a:t>= </a:t>
            </a:r>
            <a:r>
              <a:rPr sz="1600" i="1" spc="-89" dirty="0">
                <a:latin typeface="Georgia"/>
                <a:cs typeface="Georgia"/>
              </a:rPr>
              <a:t>Adj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600" i="1" spc="-69" dirty="0">
                <a:latin typeface="Georgia"/>
                <a:cs typeface="Georgia"/>
              </a:rPr>
              <a:t>t</a:t>
            </a:r>
            <a:r>
              <a:rPr i="1" spc="-103" baseline="-9259" dirty="0">
                <a:latin typeface="Georgia"/>
                <a:cs typeface="Georgia"/>
              </a:rPr>
              <a:t>i </a:t>
            </a:r>
            <a:r>
              <a:rPr sz="1600" dirty="0">
                <a:latin typeface="Verdana"/>
                <a:cs typeface="Verdana"/>
              </a:rPr>
              <a:t>= </a:t>
            </a:r>
            <a:r>
              <a:rPr sz="1600" i="1" spc="-129" dirty="0">
                <a:latin typeface="Georgia"/>
                <a:cs typeface="Georgia"/>
              </a:rPr>
              <a:t>Noun  </a:t>
            </a:r>
            <a:r>
              <a:rPr sz="1600" i="1" spc="-50" dirty="0">
                <a:latin typeface="Georgia"/>
                <a:cs typeface="Georgia"/>
              </a:rPr>
              <a:t>f</a:t>
            </a:r>
            <a:r>
              <a:rPr spc="-73" baseline="-9259" dirty="0">
                <a:latin typeface="Trebuchet MS"/>
                <a:cs typeface="Trebuchet MS"/>
              </a:rPr>
              <a:t>4</a:t>
            </a:r>
            <a:r>
              <a:rPr sz="1400" spc="-50" dirty="0">
                <a:latin typeface="Trebuchet MS"/>
                <a:cs typeface="Trebuchet MS"/>
              </a:rPr>
              <a:t>: </a:t>
            </a:r>
            <a:r>
              <a:rPr sz="1600" i="1" spc="-139" dirty="0">
                <a:latin typeface="Georgia"/>
                <a:cs typeface="Georgia"/>
              </a:rPr>
              <a:t>w</a:t>
            </a:r>
            <a:r>
              <a:rPr i="1" spc="-206" baseline="-9259" dirty="0">
                <a:latin typeface="Georgia"/>
                <a:cs typeface="Georgia"/>
              </a:rPr>
              <a:t>i</a:t>
            </a:r>
            <a:r>
              <a:rPr spc="-206" baseline="-9259" dirty="0">
                <a:latin typeface="DejaVu Sans"/>
                <a:cs typeface="DejaVu Sans"/>
              </a:rPr>
              <a:t>−</a:t>
            </a:r>
            <a:r>
              <a:rPr spc="-206" baseline="-9259" dirty="0">
                <a:latin typeface="Trebuchet MS"/>
                <a:cs typeface="Trebuchet MS"/>
              </a:rPr>
              <a:t>1 </a:t>
            </a:r>
            <a:r>
              <a:rPr sz="1600" dirty="0">
                <a:latin typeface="Verdana"/>
                <a:cs typeface="Verdana"/>
              </a:rPr>
              <a:t>= </a:t>
            </a:r>
            <a:r>
              <a:rPr sz="1600" i="1" spc="-89" dirty="0">
                <a:latin typeface="Georgia"/>
                <a:cs typeface="Georgia"/>
              </a:rPr>
              <a:t>the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600" i="1" spc="-69" dirty="0">
                <a:latin typeface="Georgia"/>
                <a:cs typeface="Georgia"/>
              </a:rPr>
              <a:t>t</a:t>
            </a:r>
            <a:r>
              <a:rPr i="1" spc="-103" baseline="-9259" dirty="0">
                <a:latin typeface="Georgia"/>
                <a:cs typeface="Georgia"/>
              </a:rPr>
              <a:t>i </a:t>
            </a:r>
            <a:r>
              <a:rPr sz="1600" dirty="0">
                <a:latin typeface="Verdana"/>
                <a:cs typeface="Verdana"/>
              </a:rPr>
              <a:t>=</a:t>
            </a:r>
            <a:r>
              <a:rPr sz="1600" spc="-317" dirty="0">
                <a:latin typeface="Verdana"/>
                <a:cs typeface="Verdana"/>
              </a:rPr>
              <a:t> </a:t>
            </a:r>
            <a:r>
              <a:rPr sz="1600" i="1" spc="-89" dirty="0">
                <a:latin typeface="Georgia"/>
                <a:cs typeface="Georgia"/>
              </a:rPr>
              <a:t>Adj</a:t>
            </a:r>
            <a:endParaRPr sz="1600" dirty="0">
              <a:latin typeface="Georgia"/>
              <a:cs typeface="Georgia"/>
            </a:endParaRPr>
          </a:p>
          <a:p>
            <a:pPr marL="725156" marR="4483125">
              <a:lnSpc>
                <a:spcPct val="129700"/>
              </a:lnSpc>
            </a:pPr>
            <a:r>
              <a:rPr sz="1600" i="1" spc="-50" dirty="0">
                <a:latin typeface="Georgia"/>
                <a:cs typeface="Georgia"/>
              </a:rPr>
              <a:t>f</a:t>
            </a:r>
            <a:r>
              <a:rPr spc="-73" baseline="-9259" dirty="0">
                <a:latin typeface="Trebuchet MS"/>
                <a:cs typeface="Trebuchet MS"/>
              </a:rPr>
              <a:t>5</a:t>
            </a:r>
            <a:r>
              <a:rPr sz="1400" spc="-50" dirty="0">
                <a:latin typeface="Trebuchet MS"/>
                <a:cs typeface="Trebuchet MS"/>
              </a:rPr>
              <a:t>: </a:t>
            </a:r>
            <a:r>
              <a:rPr sz="1600" i="1" spc="-139" dirty="0">
                <a:latin typeface="Georgia"/>
                <a:cs typeface="Georgia"/>
              </a:rPr>
              <a:t>w</a:t>
            </a:r>
            <a:r>
              <a:rPr i="1" spc="-206" baseline="-9259" dirty="0">
                <a:latin typeface="Georgia"/>
                <a:cs typeface="Georgia"/>
              </a:rPr>
              <a:t>i</a:t>
            </a:r>
            <a:r>
              <a:rPr spc="-206" baseline="-9259" dirty="0">
                <a:latin typeface="DejaVu Sans"/>
                <a:cs typeface="DejaVu Sans"/>
              </a:rPr>
              <a:t>−</a:t>
            </a:r>
            <a:r>
              <a:rPr spc="-206" baseline="-9259" dirty="0">
                <a:latin typeface="Trebuchet MS"/>
                <a:cs typeface="Trebuchet MS"/>
              </a:rPr>
              <a:t>1 </a:t>
            </a:r>
            <a:r>
              <a:rPr sz="1600" dirty="0">
                <a:latin typeface="Verdana"/>
                <a:cs typeface="Verdana"/>
              </a:rPr>
              <a:t>= </a:t>
            </a:r>
            <a:r>
              <a:rPr sz="1600" i="1" spc="-59" dirty="0">
                <a:latin typeface="Georgia"/>
                <a:cs typeface="Georgia"/>
              </a:rPr>
              <a:t>the</a:t>
            </a:r>
            <a:r>
              <a:rPr sz="1600" spc="-59" dirty="0">
                <a:latin typeface="Verdana"/>
                <a:cs typeface="Verdana"/>
              </a:rPr>
              <a:t>&amp;</a:t>
            </a:r>
            <a:r>
              <a:rPr sz="1600" i="1" spc="-59" dirty="0">
                <a:latin typeface="Georgia"/>
                <a:cs typeface="Georgia"/>
              </a:rPr>
              <a:t>w</a:t>
            </a:r>
            <a:r>
              <a:rPr i="1" spc="-87" baseline="-9259" dirty="0">
                <a:latin typeface="Georgia"/>
                <a:cs typeface="Georgia"/>
              </a:rPr>
              <a:t>i</a:t>
            </a:r>
            <a:r>
              <a:rPr spc="-87" baseline="-9259" dirty="0">
                <a:latin typeface="Verdana"/>
                <a:cs typeface="Verdana"/>
              </a:rPr>
              <a:t>+</a:t>
            </a:r>
            <a:r>
              <a:rPr spc="-87" baseline="-9259" dirty="0">
                <a:latin typeface="Trebuchet MS"/>
                <a:cs typeface="Trebuchet MS"/>
              </a:rPr>
              <a:t>1 </a:t>
            </a:r>
            <a:r>
              <a:rPr sz="1600" dirty="0">
                <a:latin typeface="Verdana"/>
                <a:cs typeface="Verdana"/>
              </a:rPr>
              <a:t>= </a:t>
            </a:r>
            <a:r>
              <a:rPr sz="1600" i="1" spc="-89" dirty="0">
                <a:latin typeface="Georgia"/>
                <a:cs typeface="Georgia"/>
              </a:rPr>
              <a:t>book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600" i="1" spc="-69" dirty="0">
                <a:latin typeface="Georgia"/>
                <a:cs typeface="Georgia"/>
              </a:rPr>
              <a:t>t</a:t>
            </a:r>
            <a:r>
              <a:rPr i="1" spc="-103" baseline="-9259" dirty="0">
                <a:latin typeface="Georgia"/>
                <a:cs typeface="Georgia"/>
              </a:rPr>
              <a:t>i </a:t>
            </a:r>
            <a:r>
              <a:rPr sz="1600" dirty="0">
                <a:latin typeface="Verdana"/>
                <a:cs typeface="Verdana"/>
              </a:rPr>
              <a:t>=</a:t>
            </a:r>
            <a:r>
              <a:rPr sz="1600" spc="-337" dirty="0">
                <a:latin typeface="Verdana"/>
                <a:cs typeface="Verdana"/>
              </a:rPr>
              <a:t> </a:t>
            </a:r>
            <a:r>
              <a:rPr sz="1600" i="1" spc="-89" dirty="0">
                <a:latin typeface="Georgia"/>
                <a:cs typeface="Georgia"/>
              </a:rPr>
              <a:t>Adj  </a:t>
            </a:r>
            <a:r>
              <a:rPr sz="1600" i="1" spc="-50" dirty="0">
                <a:latin typeface="Georgia"/>
                <a:cs typeface="Georgia"/>
              </a:rPr>
              <a:t>f</a:t>
            </a:r>
            <a:r>
              <a:rPr spc="-73" baseline="-9259" dirty="0">
                <a:latin typeface="Trebuchet MS"/>
                <a:cs typeface="Trebuchet MS"/>
              </a:rPr>
              <a:t>6</a:t>
            </a:r>
            <a:r>
              <a:rPr sz="1400" spc="-50" dirty="0">
                <a:latin typeface="Trebuchet MS"/>
                <a:cs typeface="Trebuchet MS"/>
              </a:rPr>
              <a:t>: </a:t>
            </a:r>
            <a:r>
              <a:rPr sz="1600" i="1" spc="-139" dirty="0">
                <a:latin typeface="Georgia"/>
                <a:cs typeface="Georgia"/>
              </a:rPr>
              <a:t>w</a:t>
            </a:r>
            <a:r>
              <a:rPr i="1" spc="-206" baseline="-9259" dirty="0">
                <a:latin typeface="Georgia"/>
                <a:cs typeface="Georgia"/>
              </a:rPr>
              <a:t>i</a:t>
            </a:r>
            <a:r>
              <a:rPr spc="-206" baseline="-9259" dirty="0">
                <a:latin typeface="DejaVu Sans"/>
                <a:cs typeface="DejaVu Sans"/>
              </a:rPr>
              <a:t>−</a:t>
            </a:r>
            <a:r>
              <a:rPr spc="-206" baseline="-9259" dirty="0">
                <a:latin typeface="Trebuchet MS"/>
                <a:cs typeface="Trebuchet MS"/>
              </a:rPr>
              <a:t>1 </a:t>
            </a:r>
            <a:r>
              <a:rPr sz="1600" dirty="0">
                <a:latin typeface="Verdana"/>
                <a:cs typeface="Verdana"/>
              </a:rPr>
              <a:t>= </a:t>
            </a:r>
            <a:r>
              <a:rPr sz="1600" i="1" spc="-79" dirty="0">
                <a:latin typeface="Georgia"/>
                <a:cs typeface="Georgia"/>
              </a:rPr>
              <a:t>light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600" i="1" spc="-69" dirty="0">
                <a:latin typeface="Georgia"/>
                <a:cs typeface="Georgia"/>
              </a:rPr>
              <a:t>t</a:t>
            </a:r>
            <a:r>
              <a:rPr i="1" spc="-103" baseline="-9259" dirty="0">
                <a:latin typeface="Georgia"/>
                <a:cs typeface="Georgia"/>
              </a:rPr>
              <a:t>i </a:t>
            </a:r>
            <a:r>
              <a:rPr sz="1600" dirty="0">
                <a:latin typeface="Verdana"/>
                <a:cs typeface="Verdana"/>
              </a:rPr>
              <a:t>=</a:t>
            </a:r>
            <a:r>
              <a:rPr sz="1600" spc="-248" dirty="0">
                <a:latin typeface="Verdana"/>
                <a:cs typeface="Verdana"/>
              </a:rPr>
              <a:t> </a:t>
            </a:r>
            <a:r>
              <a:rPr sz="1600" i="1" spc="-129" dirty="0">
                <a:latin typeface="Georgia"/>
                <a:cs typeface="Georgia"/>
              </a:rPr>
              <a:t>Noun</a:t>
            </a:r>
            <a:endParaRPr sz="1600" dirty="0">
              <a:latin typeface="Georgia"/>
              <a:cs typeface="Georgia"/>
            </a:endParaRPr>
          </a:p>
          <a:p>
            <a:pPr marL="725156">
              <a:spcBef>
                <a:spcPts val="575"/>
              </a:spcBef>
            </a:pPr>
            <a:r>
              <a:rPr sz="1600" i="1" spc="-50" dirty="0">
                <a:latin typeface="Georgia"/>
                <a:cs typeface="Georgia"/>
              </a:rPr>
              <a:t>f</a:t>
            </a:r>
            <a:r>
              <a:rPr spc="-73" baseline="-9259" dirty="0">
                <a:latin typeface="Trebuchet MS"/>
                <a:cs typeface="Trebuchet MS"/>
              </a:rPr>
              <a:t>7</a:t>
            </a:r>
            <a:r>
              <a:rPr sz="1400" spc="-50" dirty="0">
                <a:latin typeface="Trebuchet MS"/>
                <a:cs typeface="Trebuchet MS"/>
              </a:rPr>
              <a:t>: </a:t>
            </a:r>
            <a:r>
              <a:rPr sz="1600" i="1" spc="-79" dirty="0">
                <a:latin typeface="Georgia"/>
                <a:cs typeface="Georgia"/>
              </a:rPr>
              <a:t>w</a:t>
            </a:r>
            <a:r>
              <a:rPr i="1" spc="-119" baseline="-9259" dirty="0">
                <a:latin typeface="Georgia"/>
                <a:cs typeface="Georgia"/>
              </a:rPr>
              <a:t>i</a:t>
            </a:r>
            <a:r>
              <a:rPr spc="-119" baseline="-9259" dirty="0">
                <a:latin typeface="Verdana"/>
                <a:cs typeface="Verdana"/>
              </a:rPr>
              <a:t>+</a:t>
            </a:r>
            <a:r>
              <a:rPr spc="-119" baseline="-9259" dirty="0">
                <a:latin typeface="Trebuchet MS"/>
                <a:cs typeface="Trebuchet MS"/>
              </a:rPr>
              <a:t>1 </a:t>
            </a:r>
            <a:r>
              <a:rPr sz="1600" dirty="0">
                <a:latin typeface="Verdana"/>
                <a:cs typeface="Verdana"/>
              </a:rPr>
              <a:t>= </a:t>
            </a:r>
            <a:r>
              <a:rPr sz="1600" i="1" spc="-79" dirty="0">
                <a:latin typeface="Georgia"/>
                <a:cs typeface="Georgia"/>
              </a:rPr>
              <a:t>light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600" i="1" spc="-79" dirty="0">
                <a:latin typeface="Georgia"/>
                <a:cs typeface="Georgia"/>
              </a:rPr>
              <a:t>t</a:t>
            </a:r>
            <a:r>
              <a:rPr i="1" spc="-119" baseline="-9259" dirty="0">
                <a:latin typeface="Georgia"/>
                <a:cs typeface="Georgia"/>
              </a:rPr>
              <a:t>i </a:t>
            </a:r>
            <a:r>
              <a:rPr sz="1600" dirty="0">
                <a:latin typeface="Verdana"/>
                <a:cs typeface="Verdana"/>
              </a:rPr>
              <a:t>=</a:t>
            </a:r>
            <a:r>
              <a:rPr sz="1600" spc="-327" dirty="0">
                <a:latin typeface="Verdana"/>
                <a:cs typeface="Verdana"/>
              </a:rPr>
              <a:t> </a:t>
            </a:r>
            <a:r>
              <a:rPr sz="1600" i="1" spc="-69" dirty="0">
                <a:latin typeface="Georgia"/>
                <a:cs typeface="Georgia"/>
              </a:rPr>
              <a:t>Det</a:t>
            </a:r>
            <a:endParaRPr sz="1600" dirty="0">
              <a:latin typeface="Georgia"/>
              <a:cs typeface="Georgia"/>
            </a:endParaRPr>
          </a:p>
          <a:p>
            <a:pPr marL="725156">
              <a:spcBef>
                <a:spcPts val="563"/>
              </a:spcBef>
            </a:pPr>
            <a:r>
              <a:rPr sz="1600" i="1" spc="-50" dirty="0">
                <a:latin typeface="Georgia"/>
                <a:cs typeface="Georgia"/>
              </a:rPr>
              <a:t>f</a:t>
            </a:r>
            <a:r>
              <a:rPr spc="-73" baseline="-9259" dirty="0">
                <a:latin typeface="Trebuchet MS"/>
                <a:cs typeface="Trebuchet MS"/>
              </a:rPr>
              <a:t>8</a:t>
            </a:r>
            <a:r>
              <a:rPr sz="1400" spc="-50" dirty="0">
                <a:latin typeface="Trebuchet MS"/>
                <a:cs typeface="Trebuchet MS"/>
              </a:rPr>
              <a:t>: </a:t>
            </a:r>
            <a:r>
              <a:rPr sz="1600" i="1" spc="-139" dirty="0">
                <a:latin typeface="Georgia"/>
                <a:cs typeface="Georgia"/>
              </a:rPr>
              <a:t>w</a:t>
            </a:r>
            <a:r>
              <a:rPr i="1" spc="-206" baseline="-9259" dirty="0">
                <a:latin typeface="Georgia"/>
                <a:cs typeface="Georgia"/>
              </a:rPr>
              <a:t>i</a:t>
            </a:r>
            <a:r>
              <a:rPr spc="-206" baseline="-9259" dirty="0">
                <a:latin typeface="DejaVu Sans"/>
                <a:cs typeface="DejaVu Sans"/>
              </a:rPr>
              <a:t>−</a:t>
            </a:r>
            <a:r>
              <a:rPr spc="-206" baseline="-9259" dirty="0">
                <a:latin typeface="Trebuchet MS"/>
                <a:cs typeface="Trebuchet MS"/>
              </a:rPr>
              <a:t>1 </a:t>
            </a:r>
            <a:r>
              <a:rPr sz="1600" dirty="0">
                <a:latin typeface="Verdana"/>
                <a:cs typeface="Verdana"/>
              </a:rPr>
              <a:t>= </a:t>
            </a:r>
            <a:r>
              <a:rPr sz="1600" i="1" spc="-99" dirty="0">
                <a:latin typeface="Georgia"/>
                <a:cs typeface="Georgia"/>
              </a:rPr>
              <a:t>NULL </a:t>
            </a:r>
            <a:r>
              <a:rPr sz="1400" spc="30" dirty="0">
                <a:latin typeface="Trebuchet MS"/>
                <a:cs typeface="Trebuchet MS"/>
              </a:rPr>
              <a:t>and </a:t>
            </a:r>
            <a:r>
              <a:rPr sz="1600" i="1" spc="-69" dirty="0">
                <a:latin typeface="Georgia"/>
                <a:cs typeface="Georgia"/>
              </a:rPr>
              <a:t>t</a:t>
            </a:r>
            <a:r>
              <a:rPr i="1" spc="-103" baseline="-9259" dirty="0">
                <a:latin typeface="Georgia"/>
                <a:cs typeface="Georgia"/>
              </a:rPr>
              <a:t>i </a:t>
            </a:r>
            <a:r>
              <a:rPr sz="1600" dirty="0">
                <a:latin typeface="Verdana"/>
                <a:cs typeface="Verdana"/>
              </a:rPr>
              <a:t>=</a:t>
            </a:r>
            <a:r>
              <a:rPr sz="1600" spc="-238" dirty="0">
                <a:latin typeface="Verdana"/>
                <a:cs typeface="Verdana"/>
              </a:rPr>
              <a:t> </a:t>
            </a:r>
            <a:r>
              <a:rPr sz="1600" i="1" spc="-129" dirty="0">
                <a:latin typeface="Georgia"/>
                <a:cs typeface="Georgia"/>
              </a:rPr>
              <a:t>Noun</a:t>
            </a:r>
            <a:endParaRPr sz="1600" dirty="0">
              <a:latin typeface="Georgia"/>
              <a:cs typeface="Georgia"/>
            </a:endParaRPr>
          </a:p>
          <a:p>
            <a:pPr marL="174994">
              <a:spcBef>
                <a:spcPts val="761"/>
              </a:spcBef>
            </a:pPr>
            <a:r>
              <a:rPr sz="1400" spc="79" dirty="0">
                <a:latin typeface="Trebuchet MS"/>
                <a:cs typeface="Trebuchet MS"/>
              </a:rPr>
              <a:t>Assume </a:t>
            </a:r>
            <a:r>
              <a:rPr sz="1400" spc="-59" dirty="0">
                <a:latin typeface="Trebuchet MS"/>
                <a:cs typeface="Trebuchet MS"/>
              </a:rPr>
              <a:t>that </a:t>
            </a:r>
            <a:r>
              <a:rPr sz="1400" spc="30" dirty="0">
                <a:latin typeface="Trebuchet MS"/>
                <a:cs typeface="Trebuchet MS"/>
              </a:rPr>
              <a:t>each </a:t>
            </a:r>
            <a:r>
              <a:rPr sz="1400" spc="-40" dirty="0">
                <a:latin typeface="Trebuchet MS"/>
                <a:cs typeface="Trebuchet MS"/>
              </a:rPr>
              <a:t>feature </a:t>
            </a:r>
            <a:r>
              <a:rPr sz="1400" spc="79" dirty="0">
                <a:latin typeface="Trebuchet MS"/>
                <a:cs typeface="Trebuchet MS"/>
              </a:rPr>
              <a:t>has </a:t>
            </a:r>
            <a:r>
              <a:rPr sz="1400" spc="59" dirty="0">
                <a:latin typeface="Trebuchet MS"/>
                <a:cs typeface="Trebuchet MS"/>
              </a:rPr>
              <a:t>a</a:t>
            </a:r>
            <a:r>
              <a:rPr sz="1400" spc="-268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uniform </a:t>
            </a:r>
            <a:r>
              <a:rPr sz="1400" spc="-20" dirty="0">
                <a:latin typeface="Trebuchet MS"/>
                <a:cs typeface="Trebuchet MS"/>
              </a:rPr>
              <a:t>weight </a:t>
            </a:r>
            <a:r>
              <a:rPr sz="1400" spc="-40" dirty="0">
                <a:latin typeface="Trebuchet MS"/>
                <a:cs typeface="Trebuchet MS"/>
              </a:rPr>
              <a:t>of </a:t>
            </a:r>
            <a:r>
              <a:rPr sz="1400" spc="-30" dirty="0">
                <a:latin typeface="Trebuchet MS"/>
                <a:cs typeface="Trebuchet MS"/>
              </a:rPr>
              <a:t>1.0.</a:t>
            </a:r>
            <a:endParaRPr sz="1400" dirty="0">
              <a:latin typeface="Trebuchet MS"/>
              <a:cs typeface="Trebuchet MS"/>
            </a:endParaRPr>
          </a:p>
          <a:p>
            <a:pPr marL="174994" marR="85609">
              <a:lnSpc>
                <a:spcPts val="1883"/>
              </a:lnSpc>
              <a:spcBef>
                <a:spcPts val="89"/>
              </a:spcBef>
            </a:pPr>
            <a:r>
              <a:rPr sz="1400" spc="99" dirty="0">
                <a:latin typeface="Trebuchet MS"/>
                <a:cs typeface="Trebuchet MS"/>
              </a:rPr>
              <a:t>Use </a:t>
            </a:r>
            <a:r>
              <a:rPr sz="1400" spc="69" dirty="0">
                <a:latin typeface="Trebuchet MS"/>
                <a:cs typeface="Trebuchet MS"/>
              </a:rPr>
              <a:t>Beam </a:t>
            </a:r>
            <a:r>
              <a:rPr sz="1400" spc="30" dirty="0">
                <a:latin typeface="Trebuchet MS"/>
                <a:cs typeface="Trebuchet MS"/>
              </a:rPr>
              <a:t>search </a:t>
            </a:r>
            <a:r>
              <a:rPr sz="1400" spc="-20" dirty="0">
                <a:latin typeface="Trebuchet MS"/>
                <a:cs typeface="Trebuchet MS"/>
              </a:rPr>
              <a:t>algorithm </a:t>
            </a:r>
            <a:r>
              <a:rPr sz="1400" spc="-59" dirty="0">
                <a:latin typeface="Trebuchet MS"/>
                <a:cs typeface="Trebuchet MS"/>
              </a:rPr>
              <a:t>with </a:t>
            </a:r>
            <a:r>
              <a:rPr sz="1400" spc="59" dirty="0">
                <a:latin typeface="Trebuchet MS"/>
                <a:cs typeface="Trebuchet MS"/>
              </a:rPr>
              <a:t>a </a:t>
            </a:r>
            <a:r>
              <a:rPr sz="1400" spc="20" dirty="0">
                <a:latin typeface="Trebuchet MS"/>
                <a:cs typeface="Trebuchet MS"/>
              </a:rPr>
              <a:t>beam-size </a:t>
            </a:r>
            <a:r>
              <a:rPr sz="1400" spc="-40" dirty="0">
                <a:latin typeface="Trebuchet MS"/>
                <a:cs typeface="Trebuchet MS"/>
              </a:rPr>
              <a:t>of </a:t>
            </a:r>
            <a:r>
              <a:rPr sz="1600" spc="-50" dirty="0">
                <a:latin typeface="Trebuchet MS"/>
                <a:cs typeface="Trebuchet MS"/>
              </a:rPr>
              <a:t>2 </a:t>
            </a:r>
            <a:r>
              <a:rPr sz="1400" spc="-59" dirty="0">
                <a:latin typeface="Trebuchet MS"/>
                <a:cs typeface="Trebuchet MS"/>
              </a:rPr>
              <a:t>to </a:t>
            </a:r>
            <a:r>
              <a:rPr sz="1400" spc="-50" dirty="0">
                <a:latin typeface="Trebuchet MS"/>
                <a:cs typeface="Trebuchet MS"/>
              </a:rPr>
              <a:t>identify </a:t>
            </a:r>
            <a:r>
              <a:rPr sz="1400" spc="-30" dirty="0">
                <a:latin typeface="Trebuchet MS"/>
                <a:cs typeface="Trebuchet MS"/>
              </a:rPr>
              <a:t>the </a:t>
            </a:r>
            <a:r>
              <a:rPr sz="1400" spc="10" dirty="0">
                <a:latin typeface="Trebuchet MS"/>
                <a:cs typeface="Trebuchet MS"/>
              </a:rPr>
              <a:t>highest </a:t>
            </a:r>
            <a:r>
              <a:rPr sz="1400" spc="-30" dirty="0">
                <a:latin typeface="Trebuchet MS"/>
                <a:cs typeface="Trebuchet MS"/>
              </a:rPr>
              <a:t>probability </a:t>
            </a:r>
            <a:r>
              <a:rPr sz="1400" dirty="0">
                <a:latin typeface="Trebuchet MS"/>
                <a:cs typeface="Trebuchet MS"/>
              </a:rPr>
              <a:t>tag </a:t>
            </a:r>
            <a:r>
              <a:rPr sz="1400" spc="40" dirty="0">
                <a:latin typeface="Trebuchet MS"/>
                <a:cs typeface="Trebuchet MS"/>
              </a:rPr>
              <a:t>sequence </a:t>
            </a:r>
            <a:r>
              <a:rPr sz="1400" spc="-69" dirty="0">
                <a:latin typeface="Trebuchet MS"/>
                <a:cs typeface="Trebuchet MS"/>
              </a:rPr>
              <a:t>for</a:t>
            </a:r>
            <a:r>
              <a:rPr sz="1400" spc="-287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the  </a:t>
            </a:r>
            <a:r>
              <a:rPr sz="1400" dirty="0">
                <a:latin typeface="Trebuchet MS"/>
                <a:cs typeface="Trebuchet MS"/>
              </a:rPr>
              <a:t>sentence.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19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1200" i="1" spc="-59" dirty="0">
                <a:solidFill>
                  <a:srgbClr val="FFFFFF"/>
                </a:solidFill>
                <a:latin typeface="Georgia"/>
                <a:cs typeface="Georgia"/>
              </a:rPr>
              <a:t>4, </a:t>
            </a:r>
            <a:r>
              <a:rPr sz="1200" i="1" spc="-69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1200" i="1" spc="-9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1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29115992"/>
      </p:ext>
    </p:extLst>
  </p:cSld>
  <p:clrMapOvr>
    <a:masterClrMapping/>
  </p:clrMapOvr>
  <p:transition>
    <p:cut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26" y="188640"/>
            <a:ext cx="8236878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29" dirty="0"/>
              <a:t>Problem </a:t>
            </a:r>
            <a:r>
              <a:rPr spc="-188" dirty="0"/>
              <a:t>with </a:t>
            </a:r>
            <a:r>
              <a:rPr spc="-218" dirty="0"/>
              <a:t>Maximum </a:t>
            </a:r>
            <a:r>
              <a:rPr spc="-188" dirty="0"/>
              <a:t>Entropy</a:t>
            </a:r>
            <a:r>
              <a:rPr spc="-327" dirty="0"/>
              <a:t> </a:t>
            </a:r>
            <a:r>
              <a:rPr spc="-99"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037" y="2278668"/>
            <a:ext cx="8893359" cy="1171523"/>
            <a:chOff x="87743" y="1149883"/>
            <a:chExt cx="4483735" cy="591185"/>
          </a:xfrm>
        </p:grpSpPr>
        <p:sp>
          <p:nvSpPr>
            <p:cNvPr id="4" name="object 4"/>
            <p:cNvSpPr/>
            <p:nvPr/>
          </p:nvSpPr>
          <p:spPr>
            <a:xfrm>
              <a:off x="87743" y="1149883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4" y="1313548"/>
              <a:ext cx="443256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44" y="1639112"/>
              <a:ext cx="101599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344" y="1626412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1194117"/>
              <a:ext cx="50749" cy="4449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743" y="1357833"/>
              <a:ext cx="4432935" cy="332105"/>
            </a:xfrm>
            <a:custGeom>
              <a:avLst/>
              <a:gdLst/>
              <a:ahLst/>
              <a:cxnLst/>
              <a:rect l="l" t="t" r="r" b="b"/>
              <a:pathLst>
                <a:path w="4432935" h="332105">
                  <a:moveTo>
                    <a:pt x="4432566" y="0"/>
                  </a:moveTo>
                  <a:lnTo>
                    <a:pt x="0" y="0"/>
                  </a:lnTo>
                  <a:lnTo>
                    <a:pt x="0" y="281279"/>
                  </a:lnTo>
                  <a:lnTo>
                    <a:pt x="4008" y="301004"/>
                  </a:lnTo>
                  <a:lnTo>
                    <a:pt x="14922" y="317157"/>
                  </a:lnTo>
                  <a:lnTo>
                    <a:pt x="31075" y="328071"/>
                  </a:lnTo>
                  <a:lnTo>
                    <a:pt x="50800" y="332079"/>
                  </a:lnTo>
                  <a:lnTo>
                    <a:pt x="4381766" y="332079"/>
                  </a:lnTo>
                  <a:lnTo>
                    <a:pt x="4401491" y="328071"/>
                  </a:lnTo>
                  <a:lnTo>
                    <a:pt x="4417644" y="317157"/>
                  </a:lnTo>
                  <a:lnTo>
                    <a:pt x="4428558" y="301004"/>
                  </a:lnTo>
                  <a:lnTo>
                    <a:pt x="4432566" y="2812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1232217"/>
              <a:ext cx="0" cy="426084"/>
            </a:xfrm>
            <a:custGeom>
              <a:avLst/>
              <a:gdLst/>
              <a:ahLst/>
              <a:cxnLst/>
              <a:rect l="l" t="t" r="r" b="b"/>
              <a:pathLst>
                <a:path h="426085">
                  <a:moveTo>
                    <a:pt x="0" y="4259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12195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2068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0" y="11941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4037" y="3649891"/>
            <a:ext cx="8893359" cy="903494"/>
            <a:chOff x="87743" y="1841843"/>
            <a:chExt cx="4483735" cy="455930"/>
          </a:xfrm>
        </p:grpSpPr>
        <p:sp>
          <p:nvSpPr>
            <p:cNvPr id="15" name="object 15"/>
            <p:cNvSpPr/>
            <p:nvPr/>
          </p:nvSpPr>
          <p:spPr>
            <a:xfrm>
              <a:off x="87743" y="184184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744" y="2014855"/>
              <a:ext cx="4432566" cy="506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544" y="2196020"/>
              <a:ext cx="101599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344" y="2183320"/>
              <a:ext cx="4381715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311" y="1886077"/>
              <a:ext cx="50749" cy="3099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743" y="2059127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10" y="1924164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10" y="19114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10" y="18987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10" y="18860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9608" y="2157644"/>
            <a:ext cx="8136397" cy="2251731"/>
          </a:xfrm>
          <a:prstGeom prst="rect">
            <a:avLst/>
          </a:prstGeom>
        </p:spPr>
        <p:txBody>
          <a:bodyPr vert="horz" wrap="square" lIns="0" tIns="105752" rIns="0" bIns="0" rtlCol="0">
            <a:spAutoFit/>
          </a:bodyPr>
          <a:lstStyle/>
          <a:p>
            <a:pPr marL="25179">
              <a:spcBef>
                <a:spcPts val="833"/>
              </a:spcBef>
            </a:pPr>
            <a:r>
              <a:rPr sz="2200" i="1" spc="-139" dirty="0">
                <a:solidFill>
                  <a:srgbClr val="3333B2"/>
                </a:solidFill>
                <a:latin typeface="Georgia"/>
                <a:cs typeface="Georgia"/>
              </a:rPr>
              <a:t>Per-state</a:t>
            </a:r>
            <a:r>
              <a:rPr sz="2200" i="1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2200" i="1" spc="-149" dirty="0">
                <a:solidFill>
                  <a:srgbClr val="3333B2"/>
                </a:solidFill>
                <a:latin typeface="Georgia"/>
                <a:cs typeface="Georgia"/>
              </a:rPr>
              <a:t>normalization</a:t>
            </a:r>
            <a:endParaRPr sz="2200">
              <a:latin typeface="Georgia"/>
              <a:cs typeface="Georgia"/>
            </a:endParaRPr>
          </a:p>
          <a:p>
            <a:pPr marL="25179" marR="10072">
              <a:lnSpc>
                <a:spcPct val="118900"/>
              </a:lnSpc>
              <a:spcBef>
                <a:spcPts val="218"/>
              </a:spcBef>
            </a:pPr>
            <a:r>
              <a:rPr sz="1900" spc="-20" dirty="0">
                <a:latin typeface="Trebuchet MS"/>
                <a:cs typeface="Trebuchet MS"/>
              </a:rPr>
              <a:t>All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139" dirty="0">
                <a:latin typeface="Trebuchet MS"/>
                <a:cs typeface="Trebuchet MS"/>
              </a:rPr>
              <a:t>mass </a:t>
            </a:r>
            <a:r>
              <a:rPr sz="1900" spc="-69" dirty="0">
                <a:latin typeface="Trebuchet MS"/>
                <a:cs typeface="Trebuchet MS"/>
              </a:rPr>
              <a:t>that </a:t>
            </a:r>
            <a:r>
              <a:rPr sz="1900" spc="10" dirty="0">
                <a:latin typeface="Trebuchet MS"/>
                <a:cs typeface="Trebuchet MS"/>
              </a:rPr>
              <a:t>arrives </a:t>
            </a:r>
            <a:r>
              <a:rPr sz="1900" spc="-59" dirty="0">
                <a:latin typeface="Trebuchet MS"/>
                <a:cs typeface="Trebuchet MS"/>
              </a:rPr>
              <a:t>at </a:t>
            </a:r>
            <a:r>
              <a:rPr sz="1900" spc="89" dirty="0">
                <a:latin typeface="Trebuchet MS"/>
                <a:cs typeface="Trebuchet MS"/>
              </a:rPr>
              <a:t>a </a:t>
            </a:r>
            <a:r>
              <a:rPr sz="1900" spc="-20" dirty="0">
                <a:latin typeface="Trebuchet MS"/>
                <a:cs typeface="Trebuchet MS"/>
              </a:rPr>
              <a:t>state </a:t>
            </a:r>
            <a:r>
              <a:rPr sz="1900" spc="20" dirty="0">
                <a:latin typeface="Trebuchet MS"/>
                <a:cs typeface="Trebuchet MS"/>
              </a:rPr>
              <a:t>must </a:t>
            </a:r>
            <a:r>
              <a:rPr sz="1900" spc="40" dirty="0">
                <a:latin typeface="Trebuchet MS"/>
                <a:cs typeface="Trebuchet MS"/>
              </a:rPr>
              <a:t>be </a:t>
            </a:r>
            <a:r>
              <a:rPr sz="1900" spc="-30" dirty="0">
                <a:latin typeface="Trebuchet MS"/>
                <a:cs typeface="Trebuchet MS"/>
              </a:rPr>
              <a:t>distributed </a:t>
            </a:r>
            <a:r>
              <a:rPr sz="1900" spc="79" dirty="0">
                <a:latin typeface="Trebuchet MS"/>
                <a:cs typeface="Trebuchet MS"/>
              </a:rPr>
              <a:t>among</a:t>
            </a:r>
            <a:r>
              <a:rPr sz="1900" spc="-357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40" dirty="0">
                <a:latin typeface="Trebuchet MS"/>
                <a:cs typeface="Trebuchet MS"/>
              </a:rPr>
              <a:t>possible  </a:t>
            </a:r>
            <a:r>
              <a:rPr sz="1900" spc="89" dirty="0">
                <a:latin typeface="Trebuchet MS"/>
                <a:cs typeface="Trebuchet MS"/>
              </a:rPr>
              <a:t>successor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states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59"/>
              </a:spcBef>
            </a:pPr>
            <a:endParaRPr sz="2200">
              <a:latin typeface="Trebuchet MS"/>
              <a:cs typeface="Trebuchet MS"/>
            </a:endParaRPr>
          </a:p>
          <a:p>
            <a:pPr marL="25179"/>
            <a:r>
              <a:rPr sz="2200" i="1" spc="-119" dirty="0">
                <a:solidFill>
                  <a:srgbClr val="FF0000"/>
                </a:solidFill>
                <a:latin typeface="Georgia"/>
                <a:cs typeface="Georgia"/>
              </a:rPr>
              <a:t>This </a:t>
            </a:r>
            <a:r>
              <a:rPr sz="2200" i="1" spc="-129" dirty="0">
                <a:solidFill>
                  <a:srgbClr val="FF0000"/>
                </a:solidFill>
                <a:latin typeface="Georgia"/>
                <a:cs typeface="Georgia"/>
              </a:rPr>
              <a:t>gives </a:t>
            </a:r>
            <a:r>
              <a:rPr sz="2200" i="1" spc="-169" dirty="0">
                <a:solidFill>
                  <a:srgbClr val="FF0000"/>
                </a:solidFill>
                <a:latin typeface="Georgia"/>
                <a:cs typeface="Georgia"/>
              </a:rPr>
              <a:t>a </a:t>
            </a:r>
            <a:r>
              <a:rPr sz="2200" i="1" spc="-20" dirty="0">
                <a:solidFill>
                  <a:srgbClr val="FF0000"/>
                </a:solidFill>
                <a:latin typeface="Georgia"/>
                <a:cs typeface="Georgia"/>
              </a:rPr>
              <a:t>‘label </a:t>
            </a:r>
            <a:r>
              <a:rPr sz="2200" i="1" spc="-30" dirty="0">
                <a:solidFill>
                  <a:srgbClr val="FF0000"/>
                </a:solidFill>
                <a:latin typeface="Georgia"/>
                <a:cs typeface="Georgia"/>
              </a:rPr>
              <a:t>bias’</a:t>
            </a:r>
            <a:r>
              <a:rPr sz="2200" i="1" spc="-278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200" i="1" spc="-159" dirty="0">
                <a:solidFill>
                  <a:srgbClr val="FF0000"/>
                </a:solidFill>
                <a:latin typeface="Georgia"/>
                <a:cs typeface="Georgia"/>
              </a:rPr>
              <a:t>problem</a:t>
            </a:r>
            <a:endParaRPr sz="2200">
              <a:latin typeface="Georgia"/>
              <a:cs typeface="Georgia"/>
            </a:endParaRPr>
          </a:p>
          <a:p>
            <a:pPr marL="25179">
              <a:spcBef>
                <a:spcPts val="843"/>
              </a:spcBef>
            </a:pPr>
            <a:r>
              <a:rPr sz="1900" spc="-40" dirty="0">
                <a:latin typeface="Trebuchet MS"/>
                <a:cs typeface="Trebuchet MS"/>
              </a:rPr>
              <a:t>Let’s </a:t>
            </a:r>
            <a:r>
              <a:rPr sz="1900" spc="99" dirty="0">
                <a:latin typeface="Trebuchet MS"/>
                <a:cs typeface="Trebuchet MS"/>
              </a:rPr>
              <a:t>see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9" dirty="0">
                <a:latin typeface="Trebuchet MS"/>
                <a:cs typeface="Trebuchet MS"/>
              </a:rPr>
              <a:t>intuition </a:t>
            </a:r>
            <a:r>
              <a:rPr sz="1900" spc="20" dirty="0">
                <a:latin typeface="Trebuchet MS"/>
                <a:cs typeface="Trebuchet MS"/>
              </a:rPr>
              <a:t>(on</a:t>
            </a:r>
            <a:r>
              <a:rPr sz="1900" spc="-119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paper)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19" dirty="0">
                <a:solidFill>
                  <a:srgbClr val="FFFFFF"/>
                </a:solidFill>
                <a:latin typeface="Georgia"/>
                <a:cs typeface="Georgia"/>
              </a:rPr>
              <a:t>Week </a:t>
            </a:r>
            <a:r>
              <a:rPr sz="1200" i="1" spc="-59" dirty="0">
                <a:solidFill>
                  <a:srgbClr val="FFFFFF"/>
                </a:solidFill>
                <a:latin typeface="Georgia"/>
                <a:cs typeface="Georgia"/>
              </a:rPr>
              <a:t>4, </a:t>
            </a:r>
            <a:r>
              <a:rPr sz="1200" i="1" spc="-69" dirty="0">
                <a:solidFill>
                  <a:srgbClr val="FFFFFF"/>
                </a:solidFill>
                <a:latin typeface="Georgia"/>
                <a:cs typeface="Georgia"/>
              </a:rPr>
              <a:t>Lecture</a:t>
            </a:r>
            <a:r>
              <a:rPr sz="1200" i="1" spc="-9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14075" y="6618067"/>
            <a:ext cx="31865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69" dirty="0">
                <a:solidFill>
                  <a:srgbClr val="FFFFFF"/>
                </a:solidFill>
                <a:latin typeface="Georgia"/>
                <a:cs typeface="Georgia"/>
              </a:rPr>
              <a:t>3 </a:t>
            </a:r>
            <a:r>
              <a:rPr sz="1200" i="1" spc="-238" dirty="0">
                <a:solidFill>
                  <a:srgbClr val="FFFFFF"/>
                </a:solidFill>
                <a:latin typeface="Georgia"/>
                <a:cs typeface="Georgia"/>
              </a:rPr>
              <a:t>/</a:t>
            </a:r>
            <a:r>
              <a:rPr sz="1200" i="1" spc="-208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-119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12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46007682"/>
      </p:ext>
    </p:extLst>
  </p:cSld>
  <p:clrMapOvr>
    <a:masterClrMapping/>
  </p:clrMapOvr>
  <p:transition>
    <p:cut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6922235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10" dirty="0">
                <a:solidFill>
                  <a:srgbClr val="FFFFFF"/>
                </a:solidFill>
                <a:latin typeface="Cambria"/>
                <a:cs typeface="Cambria"/>
              </a:rPr>
              <a:t>Conditional</a:t>
            </a:r>
            <a:r>
              <a:rPr sz="2800" i="1" spc="1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Random</a:t>
            </a:r>
            <a:r>
              <a:rPr sz="2800" i="1" spc="1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59" dirty="0">
                <a:solidFill>
                  <a:srgbClr val="FFFFFF"/>
                </a:solidFill>
                <a:latin typeface="Cambria"/>
                <a:cs typeface="Cambria"/>
              </a:rPr>
              <a:t>Fields:</a:t>
            </a:r>
            <a:r>
              <a:rPr sz="2800" i="1" spc="307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59" dirty="0">
                <a:solidFill>
                  <a:srgbClr val="FFFFFF"/>
                </a:solidFill>
                <a:latin typeface="Cambria"/>
                <a:cs typeface="Cambria"/>
              </a:rPr>
              <a:t>Feature</a:t>
            </a:r>
            <a:r>
              <a:rPr sz="2800" i="1" spc="13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dirty="0">
                <a:solidFill>
                  <a:srgbClr val="FFFFFF"/>
                </a:solidFill>
                <a:latin typeface="Cambria"/>
                <a:cs typeface="Cambria"/>
              </a:rPr>
              <a:t>Functions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5080" y="1744045"/>
            <a:ext cx="4000185" cy="357371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46743340"/>
      </p:ext>
    </p:extLst>
  </p:cSld>
  <p:clrMapOvr>
    <a:masterClrMapping/>
  </p:clrMapOvr>
  <p:transition>
    <p:cut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2690301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59" dirty="0">
                <a:solidFill>
                  <a:srgbClr val="FFFFFF"/>
                </a:solidFill>
                <a:latin typeface="Cambria"/>
                <a:cs typeface="Cambria"/>
              </a:rPr>
              <a:t>Feature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dirty="0">
                <a:solidFill>
                  <a:srgbClr val="FFFFFF"/>
                </a:solidFill>
                <a:latin typeface="Cambria"/>
                <a:cs typeface="Cambria"/>
              </a:rPr>
              <a:t>Functions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005" y="1323228"/>
            <a:ext cx="7577177" cy="467099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02404242"/>
      </p:ext>
    </p:extLst>
  </p:cSld>
  <p:clrMapOvr>
    <a:masterClrMapping/>
  </p:clrMapOvr>
  <p:transition>
    <p:cut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6043101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10" dirty="0">
                <a:solidFill>
                  <a:srgbClr val="FFFFFF"/>
                </a:solidFill>
                <a:latin typeface="Cambria"/>
                <a:cs typeface="Cambria"/>
              </a:rPr>
              <a:t>Conditional</a:t>
            </a:r>
            <a:r>
              <a:rPr sz="2800" i="1" spc="1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Random</a:t>
            </a:r>
            <a:r>
              <a:rPr sz="2800" i="1" spc="1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59" dirty="0">
                <a:solidFill>
                  <a:srgbClr val="FFFFFF"/>
                </a:solidFill>
                <a:latin typeface="Cambria"/>
                <a:cs typeface="Cambria"/>
              </a:rPr>
              <a:t>Fields:</a:t>
            </a:r>
            <a:r>
              <a:rPr sz="2800" i="1" spc="307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mbria"/>
                <a:cs typeface="Cambria"/>
              </a:rPr>
              <a:t>Distribution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432" y="1371549"/>
            <a:ext cx="7577177" cy="45199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44312645"/>
      </p:ext>
    </p:extLst>
  </p:cSld>
  <p:clrMapOvr>
    <a:masterClrMapping/>
  </p:clrMapOvr>
  <p:transition>
    <p:cut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42" y="332656"/>
            <a:ext cx="4671007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98" dirty="0"/>
              <a:t>CRFs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677917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4" y="2419291"/>
            <a:ext cx="7875677" cy="1932000"/>
          </a:xfrm>
          <a:prstGeom prst="rect">
            <a:avLst/>
          </a:prstGeom>
        </p:spPr>
        <p:txBody>
          <a:bodyPr vert="horz" wrap="square" lIns="0" tIns="152333" rIns="0" bIns="0" rtlCol="0">
            <a:spAutoFit/>
          </a:bodyPr>
          <a:lstStyle/>
          <a:p>
            <a:pPr marL="25179">
              <a:spcBef>
                <a:spcPts val="1199"/>
              </a:spcBef>
            </a:pPr>
            <a:r>
              <a:rPr sz="1900" spc="69" dirty="0">
                <a:latin typeface="Trebuchet MS"/>
                <a:cs typeface="Trebuchet MS"/>
              </a:rPr>
              <a:t>Have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advantages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78" dirty="0">
                <a:latin typeface="Trebuchet MS"/>
                <a:cs typeface="Trebuchet MS"/>
              </a:rPr>
              <a:t>MEMM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but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avoid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label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bias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problem</a:t>
            </a:r>
          </a:p>
          <a:p>
            <a:pPr marL="25179">
              <a:spcBef>
                <a:spcPts val="1021"/>
              </a:spcBef>
            </a:pPr>
            <a:r>
              <a:rPr sz="1900" spc="248" dirty="0">
                <a:latin typeface="Trebuchet MS"/>
                <a:cs typeface="Trebuchet MS"/>
              </a:rPr>
              <a:t>CRFs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globally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normalized,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whereas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68" dirty="0">
                <a:latin typeface="Trebuchet MS"/>
                <a:cs typeface="Trebuchet MS"/>
              </a:rPr>
              <a:t>MEMMs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20" dirty="0">
                <a:latin typeface="Trebuchet MS"/>
                <a:cs typeface="Trebuchet MS"/>
              </a:rPr>
              <a:t> locally </a:t>
            </a:r>
            <a:r>
              <a:rPr sz="1900" spc="-10" dirty="0">
                <a:latin typeface="Trebuchet MS"/>
                <a:cs typeface="Trebuchet MS"/>
              </a:rPr>
              <a:t>normalized.</a:t>
            </a:r>
            <a:endParaRPr sz="1900" dirty="0">
              <a:latin typeface="Trebuchet MS"/>
              <a:cs typeface="Trebuchet MS"/>
            </a:endParaRPr>
          </a:p>
          <a:p>
            <a:pPr marL="25179" marR="94421">
              <a:lnSpc>
                <a:spcPct val="118900"/>
              </a:lnSpc>
              <a:spcBef>
                <a:spcPts val="595"/>
              </a:spcBef>
            </a:pPr>
            <a:r>
              <a:rPr sz="1900" spc="20" dirty="0">
                <a:latin typeface="Trebuchet MS"/>
                <a:cs typeface="Trebuchet MS"/>
              </a:rPr>
              <a:t>Widely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used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applied.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248" dirty="0">
                <a:latin typeface="Trebuchet MS"/>
                <a:cs typeface="Trebuchet MS"/>
              </a:rPr>
              <a:t>CRFs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been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(close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to)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state-of-the-art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many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sequence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labeling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tasks.</a:t>
            </a:r>
            <a:endParaRPr sz="1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3094128"/>
            <a:ext cx="128444" cy="128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3510340"/>
            <a:ext cx="128444" cy="12832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307464" y="6618067"/>
            <a:ext cx="1118440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</a:rPr>
              <a:t>4,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98555821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pc="10" dirty="0" err="1"/>
              <a:t>Kneser</a:t>
            </a:r>
            <a:r>
              <a:rPr lang="en-IN" spc="10" dirty="0"/>
              <a:t>-Ney</a:t>
            </a:r>
            <a:r>
              <a:rPr lang="en-IN" spc="-59" dirty="0"/>
              <a:t> </a:t>
            </a:r>
            <a:r>
              <a:rPr lang="en-IN" spc="-40" dirty="0" smtClean="0"/>
              <a:t>Smoothing Example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1627"/>
              </p:ext>
            </p:extLst>
          </p:nvPr>
        </p:nvGraphicFramePr>
        <p:xfrm>
          <a:off x="899592" y="1844824"/>
          <a:ext cx="331236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he,can,he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can,he,can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coot,it,but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it,but,he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but,he,is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he,is,a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is,a,writer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16016" y="1844824"/>
                <a:ext cx="374441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Lets’s consider ‘he’ and ‘is’ are final words</a:t>
                </a:r>
              </a:p>
              <a:p>
                <a:r>
                  <a:rPr lang="en-IN" dirty="0" smtClean="0"/>
                  <a:t>Different string type preceding ‘he’: 2</a:t>
                </a:r>
              </a:p>
              <a:p>
                <a:r>
                  <a:rPr lang="en-IN" dirty="0"/>
                  <a:t>Different string type preceding </a:t>
                </a:r>
                <a:r>
                  <a:rPr lang="en-IN" dirty="0" smtClean="0"/>
                  <a:t>‘is’: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𝑐𝑜𝑛𝑡𝑖𝑛𝑢𝑎𝑡𝑖𝑜𝑛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(</m:t>
                      </m:r>
                      <m:r>
                        <a:rPr lang="en-IN" b="0" i="1" smtClean="0">
                          <a:latin typeface="Cambria Math"/>
                        </a:rPr>
                        <m:t>h𝑒</m:t>
                      </m:r>
                      <m:r>
                        <a:rPr lang="en-IN" b="0" i="1" smtClean="0">
                          <a:latin typeface="Cambria Math"/>
                        </a:rPr>
                        <m:t>)=2/7</m:t>
                      </m:r>
                    </m:oMath>
                  </m:oMathPara>
                </a14:m>
                <a:endParaRPr lang="en-I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</a:rPr>
                            <m:t>𝑐𝑜𝑛𝑡𝑖𝑛𝑢𝑎𝑡𝑖𝑜𝑛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(</m:t>
                      </m:r>
                      <m:r>
                        <a:rPr lang="en-IN" b="0" i="1" smtClean="0">
                          <a:latin typeface="Cambria Math"/>
                        </a:rPr>
                        <m:t>𝑖𝑠</m:t>
                      </m:r>
                      <m:r>
                        <a:rPr lang="en-IN" i="1">
                          <a:latin typeface="Cambria Math"/>
                        </a:rPr>
                        <m:t>)=</m:t>
                      </m:r>
                      <m:r>
                        <a:rPr lang="en-IN" b="0" i="1" smtClean="0">
                          <a:latin typeface="Cambria Math"/>
                        </a:rPr>
                        <m:t>1</m:t>
                      </m:r>
                      <m:r>
                        <a:rPr lang="en-IN" i="1">
                          <a:latin typeface="Cambria Math"/>
                        </a:rPr>
                        <m:t>/7</m:t>
                      </m:r>
                    </m:oMath>
                  </m:oMathPara>
                </a14:m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844824"/>
                <a:ext cx="3744416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1466" t="-971" r="-489" b="-2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75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pc="10" dirty="0" err="1"/>
              <a:t>Kneser</a:t>
            </a:r>
            <a:r>
              <a:rPr lang="en-IN" spc="10" dirty="0"/>
              <a:t>-Ney</a:t>
            </a:r>
            <a:r>
              <a:rPr lang="en-IN" spc="-59" dirty="0"/>
              <a:t> </a:t>
            </a:r>
            <a:r>
              <a:rPr lang="en-IN" spc="-40" dirty="0" smtClean="0"/>
              <a:t>Smoothing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1556792"/>
                <a:ext cx="4320480" cy="2953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For the calculation for the first term:</a:t>
                </a:r>
              </a:p>
              <a:p>
                <a:endParaRPr lang="en-IN" dirty="0"/>
              </a:p>
              <a:p>
                <a:r>
                  <a:rPr lang="en-IN" dirty="0" smtClean="0"/>
                  <a:t>Frequency of ‘he,can,he’:1</a:t>
                </a:r>
              </a:p>
              <a:p>
                <a:r>
                  <a:rPr lang="en-IN" dirty="0" smtClean="0"/>
                  <a:t>Frequency of string without final word: 1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𝑓𝑖𝑟𝑠𝑡</m:t>
                    </m:r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𝑡𝑒𝑟𝑚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h𝑒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</a:rPr>
                          <m:t>max</m:t>
                        </m:r>
                        <m:r>
                          <a:rPr lang="en-IN" b="0" i="1" smtClean="0">
                            <a:latin typeface="Cambria Math"/>
                          </a:rPr>
                          <m:t>⁡(1−0,0)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 smtClean="0"/>
                  <a:t>=1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𝐾𝑁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h𝑒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=1+0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6792"/>
                <a:ext cx="4320480" cy="2953950"/>
              </a:xfrm>
              <a:prstGeom prst="rect">
                <a:avLst/>
              </a:prstGeom>
              <a:blipFill rotWithShape="1">
                <a:blip r:embed="rId2"/>
                <a:stretch>
                  <a:fillRect l="-1271" t="-1031" r="-11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30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Advanced Smoothing </a:t>
            </a:r>
            <a:r>
              <a:rPr lang="en-IN" dirty="0" smtClean="0"/>
              <a:t>Models</a:t>
            </a:r>
          </a:p>
          <a:p>
            <a:r>
              <a:rPr lang="en-IN" dirty="0" smtClean="0"/>
              <a:t> </a:t>
            </a:r>
            <a:r>
              <a:rPr lang="en-IN" dirty="0"/>
              <a:t>Computational </a:t>
            </a:r>
            <a:r>
              <a:rPr lang="en-IN" dirty="0" smtClean="0"/>
              <a:t>Morphology</a:t>
            </a:r>
          </a:p>
          <a:p>
            <a:r>
              <a:rPr lang="en-IN" dirty="0" smtClean="0"/>
              <a:t> </a:t>
            </a:r>
            <a:r>
              <a:rPr lang="en-IN" dirty="0"/>
              <a:t>Finite State Methods for Morphology, </a:t>
            </a:r>
            <a:endParaRPr lang="en-IN" dirty="0" smtClean="0"/>
          </a:p>
          <a:p>
            <a:r>
              <a:rPr lang="en-IN" dirty="0" smtClean="0"/>
              <a:t>Introduction </a:t>
            </a:r>
            <a:r>
              <a:rPr lang="en-IN" dirty="0"/>
              <a:t>to POS Tagging</a:t>
            </a:r>
            <a:r>
              <a:rPr lang="en-IN" dirty="0" smtClean="0"/>
              <a:t>,</a:t>
            </a:r>
          </a:p>
          <a:p>
            <a:r>
              <a:rPr lang="en-IN" dirty="0" smtClean="0"/>
              <a:t> </a:t>
            </a:r>
            <a:r>
              <a:rPr lang="en-IN" dirty="0"/>
              <a:t>Hidden Markov Models for POS Tagging. </a:t>
            </a:r>
            <a:endParaRPr lang="en-IN" dirty="0" smtClean="0"/>
          </a:p>
          <a:p>
            <a:r>
              <a:rPr lang="en-IN" dirty="0" smtClean="0"/>
              <a:t>Viterbi </a:t>
            </a:r>
            <a:r>
              <a:rPr lang="en-IN" dirty="0"/>
              <a:t>Decoding for HMM, </a:t>
            </a:r>
            <a:endParaRPr lang="en-IN" dirty="0" smtClean="0"/>
          </a:p>
          <a:p>
            <a:r>
              <a:rPr lang="en-IN" dirty="0" smtClean="0"/>
              <a:t>Parameter </a:t>
            </a:r>
            <a:r>
              <a:rPr lang="en-IN" dirty="0"/>
              <a:t>Learning. Baum Welch Algorithm, </a:t>
            </a:r>
            <a:endParaRPr lang="en-IN" dirty="0" smtClean="0"/>
          </a:p>
          <a:p>
            <a:r>
              <a:rPr lang="en-IN" dirty="0" smtClean="0"/>
              <a:t>Maximum </a:t>
            </a:r>
            <a:r>
              <a:rPr lang="en-IN" dirty="0"/>
              <a:t>Entropy Models-1</a:t>
            </a:r>
            <a:r>
              <a:rPr lang="en-IN" dirty="0" smtClean="0"/>
              <a:t>,</a:t>
            </a:r>
          </a:p>
          <a:p>
            <a:r>
              <a:rPr lang="en-IN" dirty="0" smtClean="0"/>
              <a:t> </a:t>
            </a:r>
            <a:r>
              <a:rPr lang="en-IN" dirty="0"/>
              <a:t>Maximum Entropy Models-II </a:t>
            </a:r>
          </a:p>
          <a:p>
            <a:r>
              <a:rPr lang="en-IN" dirty="0" smtClean="0"/>
              <a:t> </a:t>
            </a:r>
            <a:r>
              <a:rPr lang="en-IN" dirty="0"/>
              <a:t>Conditional Random Fields.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Topics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08" y="404664"/>
            <a:ext cx="7695343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40" dirty="0"/>
              <a:t>Model</a:t>
            </a:r>
            <a:r>
              <a:rPr spc="-10" dirty="0"/>
              <a:t> Combination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49608" y="2097596"/>
            <a:ext cx="7955028" cy="2696669"/>
          </a:xfrm>
          <a:prstGeom prst="rect">
            <a:avLst/>
          </a:prstGeom>
        </p:spPr>
        <p:txBody>
          <a:bodyPr vert="horz" wrap="square" lIns="0" tIns="112047" rIns="0" bIns="0" rtlCol="0">
            <a:spAutoFit/>
          </a:bodyPr>
          <a:lstStyle/>
          <a:p>
            <a:pPr marL="25179">
              <a:spcBef>
                <a:spcPts val="882"/>
              </a:spcBef>
            </a:pP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As</a:t>
            </a:r>
            <a:r>
              <a:rPr sz="22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N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increases</a:t>
            </a:r>
            <a:endParaRPr sz="2200">
              <a:latin typeface="Cambria"/>
              <a:cs typeface="Cambria"/>
            </a:endParaRPr>
          </a:p>
          <a:p>
            <a:pPr marL="574082">
              <a:spcBef>
                <a:spcPts val="694"/>
              </a:spcBef>
            </a:pPr>
            <a:r>
              <a:rPr sz="1900" spc="59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power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(expressiveness)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an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N-gram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model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increases</a:t>
            </a:r>
            <a:endParaRPr sz="1900">
              <a:latin typeface="Trebuchet MS"/>
              <a:cs typeface="Trebuchet MS"/>
            </a:endParaRPr>
          </a:p>
          <a:p>
            <a:pPr marL="574082" marR="343694">
              <a:lnSpc>
                <a:spcPct val="118900"/>
              </a:lnSpc>
              <a:spcBef>
                <a:spcPts val="585"/>
              </a:spcBef>
            </a:pPr>
            <a:r>
              <a:rPr sz="1900" spc="20" dirty="0">
                <a:latin typeface="Trebuchet MS"/>
                <a:cs typeface="Trebuchet MS"/>
              </a:rPr>
              <a:t>But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ability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estimate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accurate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parameters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from </a:t>
            </a:r>
            <a:r>
              <a:rPr sz="1900" spc="79" dirty="0">
                <a:latin typeface="Trebuchet MS"/>
                <a:cs typeface="Trebuchet MS"/>
              </a:rPr>
              <a:t>sparse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data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decreases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89" dirty="0">
                <a:latin typeface="Trebuchet MS"/>
                <a:cs typeface="Trebuchet MS"/>
              </a:rPr>
              <a:t>(i.e.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smoothing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problem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gets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worse).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79"/>
              </a:spcBef>
            </a:pPr>
            <a:endParaRPr sz="3200">
              <a:latin typeface="Trebuchet MS"/>
              <a:cs typeface="Trebuchet MS"/>
            </a:endParaRPr>
          </a:p>
          <a:p>
            <a:pPr marL="25179"/>
            <a:r>
              <a:rPr sz="1900" spc="178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general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approach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combine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results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multiple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N-gram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models.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24294135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80" y="188640"/>
            <a:ext cx="8609356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Backoff</a:t>
            </a:r>
            <a:r>
              <a:rPr spc="79" dirty="0"/>
              <a:t> </a:t>
            </a:r>
            <a:r>
              <a:rPr spc="-50" dirty="0"/>
              <a:t>and</a:t>
            </a:r>
            <a:r>
              <a:rPr spc="79" dirty="0"/>
              <a:t> </a:t>
            </a:r>
            <a:r>
              <a:rPr spc="-40" dirty="0"/>
              <a:t>Interpolation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49609" y="1637171"/>
            <a:ext cx="5900777" cy="3558833"/>
          </a:xfrm>
          <a:prstGeom prst="rect">
            <a:avLst/>
          </a:prstGeom>
        </p:spPr>
        <p:txBody>
          <a:bodyPr vert="horz" wrap="square" lIns="0" tIns="125895" rIns="0" bIns="0" rtlCol="0">
            <a:spAutoFit/>
          </a:bodyPr>
          <a:lstStyle/>
          <a:p>
            <a:pPr marL="25179">
              <a:spcBef>
                <a:spcPts val="991"/>
              </a:spcBef>
            </a:pP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It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99" dirty="0">
                <a:solidFill>
                  <a:srgbClr val="3333B2"/>
                </a:solidFill>
                <a:latin typeface="Cambria"/>
                <a:cs typeface="Cambria"/>
              </a:rPr>
              <a:t>might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help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use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dirty="0">
                <a:solidFill>
                  <a:srgbClr val="3333B2"/>
                </a:solidFill>
                <a:latin typeface="Cambria"/>
                <a:cs typeface="Cambria"/>
              </a:rPr>
              <a:t>less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context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793"/>
              </a:spcBef>
            </a:pPr>
            <a:r>
              <a:rPr sz="1900" spc="40" dirty="0">
                <a:latin typeface="Trebuchet MS"/>
                <a:cs typeface="Trebuchet MS"/>
              </a:rPr>
              <a:t>when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you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haven’t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learned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much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about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larger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contexts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10"/>
              </a:spcBef>
            </a:pPr>
            <a:endParaRPr sz="2600">
              <a:latin typeface="Trebuchet MS"/>
              <a:cs typeface="Trebuchet MS"/>
            </a:endParaRPr>
          </a:p>
          <a:p>
            <a:pPr marL="25179"/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Backoff</a:t>
            </a:r>
            <a:endParaRPr sz="2200">
              <a:latin typeface="Cambria"/>
              <a:cs typeface="Cambria"/>
            </a:endParaRPr>
          </a:p>
          <a:p>
            <a:pPr marL="574082" marR="1154458">
              <a:lnSpc>
                <a:spcPts val="3271"/>
              </a:lnSpc>
              <a:spcBef>
                <a:spcPts val="109"/>
              </a:spcBef>
            </a:pPr>
            <a:r>
              <a:rPr sz="1900" spc="99" dirty="0">
                <a:latin typeface="Trebuchet MS"/>
                <a:cs typeface="Trebuchet MS"/>
              </a:rPr>
              <a:t>use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49" dirty="0">
                <a:latin typeface="Trebuchet MS"/>
                <a:cs typeface="Trebuchet MS"/>
              </a:rPr>
              <a:t>t</a:t>
            </a:r>
            <a:r>
              <a:rPr sz="1900" spc="-129" dirty="0">
                <a:latin typeface="Trebuchet MS"/>
                <a:cs typeface="Trebuchet MS"/>
              </a:rPr>
              <a:t>r</a:t>
            </a:r>
            <a:r>
              <a:rPr sz="1900" spc="10" dirty="0">
                <a:latin typeface="Trebuchet MS"/>
                <a:cs typeface="Trebuchet MS"/>
              </a:rPr>
              <a:t>i</a:t>
            </a:r>
            <a:r>
              <a:rPr sz="1900" dirty="0">
                <a:latin typeface="Trebuchet MS"/>
                <a:cs typeface="Trebuchet MS"/>
              </a:rPr>
              <a:t>g</a:t>
            </a:r>
            <a:r>
              <a:rPr sz="1900" spc="-109" dirty="0">
                <a:latin typeface="Trebuchet MS"/>
                <a:cs typeface="Trebuchet MS"/>
              </a:rPr>
              <a:t>r</a:t>
            </a:r>
            <a:r>
              <a:rPr sz="1900" spc="69" dirty="0">
                <a:latin typeface="Trebuchet MS"/>
                <a:cs typeface="Trebuchet MS"/>
              </a:rPr>
              <a:t>am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39" dirty="0">
                <a:latin typeface="Trebuchet MS"/>
                <a:cs typeface="Trebuchet MS"/>
              </a:rPr>
              <a:t>if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y</a:t>
            </a:r>
            <a:r>
              <a:rPr sz="1900" spc="59" dirty="0">
                <a:latin typeface="Trebuchet MS"/>
                <a:cs typeface="Trebuchet MS"/>
              </a:rPr>
              <a:t>ou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h</a:t>
            </a:r>
            <a:r>
              <a:rPr sz="1900" spc="30" dirty="0">
                <a:latin typeface="Trebuchet MS"/>
                <a:cs typeface="Trebuchet MS"/>
              </a:rPr>
              <a:t>a</a:t>
            </a:r>
            <a:r>
              <a:rPr sz="1900" dirty="0">
                <a:latin typeface="Trebuchet MS"/>
                <a:cs typeface="Trebuchet MS"/>
              </a:rPr>
              <a:t>v</a:t>
            </a:r>
            <a:r>
              <a:rPr sz="1900" spc="50" dirty="0">
                <a:latin typeface="Trebuchet MS"/>
                <a:cs typeface="Trebuchet MS"/>
              </a:rPr>
              <a:t>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good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e</a:t>
            </a:r>
            <a:r>
              <a:rPr sz="1900" spc="20" dirty="0">
                <a:latin typeface="Trebuchet MS"/>
                <a:cs typeface="Trebuchet MS"/>
              </a:rPr>
              <a:t>vidence  </a:t>
            </a:r>
            <a:r>
              <a:rPr sz="1900" dirty="0">
                <a:latin typeface="Trebuchet MS"/>
                <a:cs typeface="Trebuchet MS"/>
              </a:rPr>
              <a:t>otherwise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bigram,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otherwise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unigram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79"/>
              </a:spcBef>
            </a:pPr>
            <a:endParaRPr sz="2300">
              <a:latin typeface="Trebuchet MS"/>
              <a:cs typeface="Trebuchet MS"/>
            </a:endParaRPr>
          </a:p>
          <a:p>
            <a:pPr marL="25179"/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Interpolation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793"/>
              </a:spcBef>
            </a:pPr>
            <a:r>
              <a:rPr sz="1900" spc="-10" dirty="0">
                <a:latin typeface="Trebuchet MS"/>
                <a:cs typeface="Trebuchet MS"/>
              </a:rPr>
              <a:t>mix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unigram,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bigram,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trigram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07595855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4296294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30" dirty="0"/>
              <a:t>Ba</a:t>
            </a:r>
            <a:r>
              <a:rPr spc="-40" dirty="0"/>
              <a:t>c</a:t>
            </a:r>
            <a:r>
              <a:rPr spc="-149" dirty="0"/>
              <a:t>k</a:t>
            </a:r>
            <a:r>
              <a:rPr spc="-10" dirty="0"/>
              <a:t>o</a:t>
            </a:r>
            <a:r>
              <a:rPr spc="-69" dirty="0"/>
              <a:t>f</a:t>
            </a:r>
            <a:r>
              <a:rPr spc="-30" dirty="0"/>
              <a:t>f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2897" y="1049760"/>
            <a:ext cx="8924846" cy="4980544"/>
          </a:xfrm>
          <a:prstGeom prst="rect">
            <a:avLst/>
          </a:prstGeom>
        </p:spPr>
        <p:txBody>
          <a:bodyPr vert="horz" wrap="square" lIns="0" tIns="130931" rIns="0" bIns="0" rtlCol="0">
            <a:spAutoFit/>
          </a:bodyPr>
          <a:lstStyle/>
          <a:p>
            <a:pPr marL="251790">
              <a:spcBef>
                <a:spcPts val="1031"/>
              </a:spcBef>
            </a:pP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Estimating</a:t>
            </a:r>
            <a:r>
              <a:rPr sz="22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P</a:t>
            </a:r>
            <a:r>
              <a:rPr sz="2200" spc="-20" dirty="0">
                <a:solidFill>
                  <a:srgbClr val="3333B2"/>
                </a:solidFill>
                <a:latin typeface="Lucida Sans Unicode"/>
                <a:cs typeface="Lucida Sans Unicode"/>
              </a:rPr>
              <a:t>(</a:t>
            </a: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2400" i="1" spc="-30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2200" spc="-20" dirty="0">
                <a:solidFill>
                  <a:srgbClr val="3333B2"/>
                </a:solidFill>
                <a:latin typeface="Lucida Sans Unicode"/>
                <a:cs typeface="Lucida Sans Unicode"/>
              </a:rPr>
              <a:t>|</a:t>
            </a: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2400" i="1" spc="-30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2400" spc="-30" baseline="-10416" dirty="0">
                <a:solidFill>
                  <a:srgbClr val="3333B2"/>
                </a:solidFill>
                <a:latin typeface="Lucida Sans Unicode"/>
                <a:cs typeface="Lucida Sans Unicode"/>
              </a:rPr>
              <a:t>−</a:t>
            </a:r>
            <a:r>
              <a:rPr sz="2400" spc="-30" baseline="-10416" dirty="0">
                <a:solidFill>
                  <a:srgbClr val="3333B2"/>
                </a:solidFill>
                <a:latin typeface="Cambria"/>
                <a:cs typeface="Cambria"/>
              </a:rPr>
              <a:t>2</a:t>
            </a: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2400" i="1" spc="-30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2400" spc="-30" baseline="-10416" dirty="0">
                <a:solidFill>
                  <a:srgbClr val="3333B2"/>
                </a:solidFill>
                <a:latin typeface="Lucida Sans Unicode"/>
                <a:cs typeface="Lucida Sans Unicode"/>
              </a:rPr>
              <a:t>−</a:t>
            </a:r>
            <a:r>
              <a:rPr sz="2400" spc="-30" baseline="-10416" dirty="0">
                <a:solidFill>
                  <a:srgbClr val="3333B2"/>
                </a:solidFill>
                <a:latin typeface="Cambria"/>
                <a:cs typeface="Cambria"/>
              </a:rPr>
              <a:t>1</a:t>
            </a:r>
            <a:r>
              <a:rPr sz="2200" spc="-20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endParaRPr sz="2200" dirty="0">
              <a:latin typeface="Lucida Sans Unicode"/>
              <a:cs typeface="Lucida Sans Unicode"/>
            </a:endParaRPr>
          </a:p>
          <a:p>
            <a:pPr marL="800693" marR="236683">
              <a:lnSpc>
                <a:spcPct val="102600"/>
              </a:lnSpc>
              <a:spcBef>
                <a:spcPts val="761"/>
              </a:spcBef>
            </a:pPr>
            <a:r>
              <a:rPr sz="1900" spc="-69" dirty="0">
                <a:latin typeface="Trebuchet MS"/>
                <a:cs typeface="Trebuchet MS"/>
              </a:rPr>
              <a:t>If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do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not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counts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compute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20" dirty="0">
                <a:latin typeface="Cambria"/>
                <a:cs typeface="Cambria"/>
              </a:rPr>
              <a:t>P</a:t>
            </a:r>
            <a:r>
              <a:rPr sz="2200" spc="-20" dirty="0">
                <a:latin typeface="Lucida Sans Unicode"/>
                <a:cs typeface="Lucida Sans Unicode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w</a:t>
            </a:r>
            <a:r>
              <a:rPr sz="2400" i="1" spc="-30" baseline="-10416" dirty="0">
                <a:latin typeface="Cambria"/>
                <a:cs typeface="Cambria"/>
              </a:rPr>
              <a:t>i</a:t>
            </a:r>
            <a:r>
              <a:rPr sz="2200" spc="-20" dirty="0">
                <a:latin typeface="Lucida Sans Unicode"/>
                <a:cs typeface="Lucida Sans Unicode"/>
              </a:rPr>
              <a:t>|</a:t>
            </a:r>
            <a:r>
              <a:rPr sz="2200" i="1" spc="-20" dirty="0">
                <a:latin typeface="Cambria"/>
                <a:cs typeface="Cambria"/>
              </a:rPr>
              <a:t>w</a:t>
            </a:r>
            <a:r>
              <a:rPr sz="2400" i="1" spc="-30" baseline="-10416" dirty="0">
                <a:latin typeface="Cambria"/>
                <a:cs typeface="Cambria"/>
              </a:rPr>
              <a:t>i</a:t>
            </a:r>
            <a:r>
              <a:rPr sz="2400" spc="-30" baseline="-10416" dirty="0">
                <a:latin typeface="Lucida Sans Unicode"/>
                <a:cs typeface="Lucida Sans Unicode"/>
              </a:rPr>
              <a:t>−</a:t>
            </a:r>
            <a:r>
              <a:rPr sz="2400" spc="-30" baseline="-10416" dirty="0">
                <a:latin typeface="Cambria"/>
                <a:cs typeface="Cambria"/>
              </a:rPr>
              <a:t>2</a:t>
            </a:r>
            <a:r>
              <a:rPr sz="2200" i="1" spc="-20" dirty="0">
                <a:latin typeface="Cambria"/>
                <a:cs typeface="Cambria"/>
              </a:rPr>
              <a:t>w</a:t>
            </a:r>
            <a:r>
              <a:rPr sz="2400" i="1" spc="-30" baseline="-10416" dirty="0">
                <a:latin typeface="Cambria"/>
                <a:cs typeface="Cambria"/>
              </a:rPr>
              <a:t>i</a:t>
            </a:r>
            <a:r>
              <a:rPr sz="2400" spc="-30" baseline="-10416" dirty="0">
                <a:latin typeface="Lucida Sans Unicode"/>
                <a:cs typeface="Lucida Sans Unicode"/>
              </a:rPr>
              <a:t>−</a:t>
            </a:r>
            <a:r>
              <a:rPr sz="2400" spc="-30" baseline="-10416" dirty="0">
                <a:latin typeface="Cambria"/>
                <a:cs typeface="Cambria"/>
              </a:rPr>
              <a:t>1</a:t>
            </a:r>
            <a:r>
              <a:rPr sz="2200" spc="-20" dirty="0">
                <a:latin typeface="Lucida Sans Unicode"/>
                <a:cs typeface="Lucida Sans Unicode"/>
              </a:rPr>
              <a:t>)</a:t>
            </a:r>
            <a:r>
              <a:rPr sz="2200" spc="-139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estimate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this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using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bigram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probbaility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Cambria"/>
                <a:cs typeface="Cambria"/>
              </a:rPr>
              <a:t>P</a:t>
            </a:r>
            <a:r>
              <a:rPr sz="2200" spc="-10" dirty="0">
                <a:latin typeface="Lucida Sans Unicode"/>
                <a:cs typeface="Lucida Sans Unicode"/>
              </a:rPr>
              <a:t>(</a:t>
            </a:r>
            <a:r>
              <a:rPr sz="2200" i="1" spc="-10" dirty="0">
                <a:latin typeface="Cambria"/>
                <a:cs typeface="Cambria"/>
              </a:rPr>
              <a:t>w</a:t>
            </a:r>
            <a:r>
              <a:rPr sz="2400" i="1" spc="-14" baseline="-10416" dirty="0">
                <a:latin typeface="Cambria"/>
                <a:cs typeface="Cambria"/>
              </a:rPr>
              <a:t>i</a:t>
            </a:r>
            <a:r>
              <a:rPr sz="2200" spc="-10" dirty="0">
                <a:latin typeface="Lucida Sans Unicode"/>
                <a:cs typeface="Lucida Sans Unicode"/>
              </a:rPr>
              <a:t>|</a:t>
            </a:r>
            <a:r>
              <a:rPr sz="2200" i="1" spc="-10" dirty="0">
                <a:latin typeface="Cambria"/>
                <a:cs typeface="Cambria"/>
              </a:rPr>
              <a:t>w</a:t>
            </a:r>
            <a:r>
              <a:rPr sz="2400" i="1" spc="-14" baseline="-10416" dirty="0">
                <a:latin typeface="Cambria"/>
                <a:cs typeface="Cambria"/>
              </a:rPr>
              <a:t>i</a:t>
            </a:r>
            <a:r>
              <a:rPr sz="2400" spc="-14" baseline="-10416" dirty="0">
                <a:latin typeface="Lucida Sans Unicode"/>
                <a:cs typeface="Lucida Sans Unicode"/>
              </a:rPr>
              <a:t>−</a:t>
            </a:r>
            <a:r>
              <a:rPr sz="2400" spc="-14" baseline="-10416" dirty="0">
                <a:latin typeface="Cambria"/>
                <a:cs typeface="Cambria"/>
              </a:rPr>
              <a:t>1</a:t>
            </a:r>
            <a:r>
              <a:rPr sz="2200" spc="-10" dirty="0">
                <a:latin typeface="Lucida Sans Unicode"/>
                <a:cs typeface="Lucida Sans Unicode"/>
              </a:rPr>
              <a:t>)</a:t>
            </a:r>
            <a:endParaRPr sz="2200" dirty="0">
              <a:latin typeface="Lucida Sans Unicode"/>
              <a:cs typeface="Lucida Sans Unicode"/>
            </a:endParaRPr>
          </a:p>
          <a:p>
            <a:pPr marL="800693" marR="263121">
              <a:lnSpc>
                <a:spcPct val="102699"/>
              </a:lnSpc>
              <a:spcBef>
                <a:spcPts val="585"/>
              </a:spcBef>
            </a:pPr>
            <a:r>
              <a:rPr sz="1900" spc="-69" dirty="0">
                <a:latin typeface="Trebuchet MS"/>
                <a:cs typeface="Trebuchet MS"/>
              </a:rPr>
              <a:t>If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do</a:t>
            </a:r>
            <a:r>
              <a:rPr sz="1900" spc="-30" dirty="0">
                <a:latin typeface="Trebuchet MS"/>
                <a:cs typeface="Trebuchet MS"/>
              </a:rPr>
              <a:t> not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counts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compute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20" dirty="0">
                <a:latin typeface="Cambria"/>
                <a:cs typeface="Cambria"/>
              </a:rPr>
              <a:t>P</a:t>
            </a:r>
            <a:r>
              <a:rPr sz="2200" spc="-20" dirty="0">
                <a:latin typeface="Lucida Sans Unicode"/>
                <a:cs typeface="Lucida Sans Unicode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w</a:t>
            </a:r>
            <a:r>
              <a:rPr sz="2400" i="1" spc="-30" baseline="-10416" dirty="0">
                <a:latin typeface="Cambria"/>
                <a:cs typeface="Cambria"/>
              </a:rPr>
              <a:t>i</a:t>
            </a:r>
            <a:r>
              <a:rPr sz="2200" spc="-20" dirty="0">
                <a:latin typeface="Lucida Sans Unicode"/>
                <a:cs typeface="Lucida Sans Unicode"/>
              </a:rPr>
              <a:t>|</a:t>
            </a:r>
            <a:r>
              <a:rPr sz="2200" i="1" spc="-20" dirty="0">
                <a:latin typeface="Cambria"/>
                <a:cs typeface="Cambria"/>
              </a:rPr>
              <a:t>w</a:t>
            </a:r>
            <a:r>
              <a:rPr sz="2400" i="1" spc="-30" baseline="-10416" dirty="0">
                <a:latin typeface="Cambria"/>
                <a:cs typeface="Cambria"/>
              </a:rPr>
              <a:t>i</a:t>
            </a:r>
            <a:r>
              <a:rPr sz="2400" spc="-30" baseline="-10416" dirty="0">
                <a:latin typeface="Lucida Sans Unicode"/>
                <a:cs typeface="Lucida Sans Unicode"/>
              </a:rPr>
              <a:t>−</a:t>
            </a:r>
            <a:r>
              <a:rPr sz="2400" spc="-30" baseline="-10416" dirty="0">
                <a:latin typeface="Cambria"/>
                <a:cs typeface="Cambria"/>
              </a:rPr>
              <a:t>1</a:t>
            </a:r>
            <a:r>
              <a:rPr sz="2200" spc="-20" dirty="0">
                <a:latin typeface="Lucida Sans Unicode"/>
                <a:cs typeface="Lucida Sans Unicode"/>
              </a:rPr>
              <a:t>)</a:t>
            </a:r>
            <a:r>
              <a:rPr sz="1900" spc="-20" dirty="0">
                <a:latin typeface="Trebuchet MS"/>
                <a:cs typeface="Trebuchet MS"/>
              </a:rPr>
              <a:t>, </a:t>
            </a:r>
            <a:r>
              <a:rPr sz="1900" spc="-10" dirty="0">
                <a:latin typeface="Trebuchet MS"/>
                <a:cs typeface="Trebuchet MS"/>
              </a:rPr>
              <a:t>estimate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this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using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unigram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probability </a:t>
            </a:r>
            <a:r>
              <a:rPr sz="2200" i="1" spc="59" dirty="0">
                <a:latin typeface="Cambria"/>
                <a:cs typeface="Cambria"/>
              </a:rPr>
              <a:t>P</a:t>
            </a:r>
            <a:r>
              <a:rPr sz="2200" spc="59" dirty="0">
                <a:latin typeface="Lucida Sans Unicode"/>
                <a:cs typeface="Lucida Sans Unicode"/>
              </a:rPr>
              <a:t>(</a:t>
            </a:r>
            <a:r>
              <a:rPr sz="2200" i="1" spc="59" dirty="0">
                <a:latin typeface="Cambria"/>
                <a:cs typeface="Cambria"/>
              </a:rPr>
              <a:t>w</a:t>
            </a:r>
            <a:r>
              <a:rPr sz="2400" i="1" spc="87" baseline="-10416" dirty="0">
                <a:latin typeface="Cambria"/>
                <a:cs typeface="Cambria"/>
              </a:rPr>
              <a:t>i</a:t>
            </a:r>
            <a:r>
              <a:rPr sz="2200" spc="59" dirty="0">
                <a:latin typeface="Lucida Sans Unicode"/>
                <a:cs typeface="Lucida Sans Unicode"/>
              </a:rPr>
              <a:t>)</a:t>
            </a:r>
            <a:endParaRPr sz="2200" dirty="0">
              <a:latin typeface="Lucida Sans Unicode"/>
              <a:cs typeface="Lucida Sans Unicode"/>
            </a:endParaRPr>
          </a:p>
          <a:p>
            <a:pPr>
              <a:spcBef>
                <a:spcPts val="30"/>
              </a:spcBef>
            </a:pPr>
            <a:endParaRPr sz="2300" dirty="0">
              <a:latin typeface="Lucida Sans Unicode"/>
              <a:cs typeface="Lucida Sans Unicode"/>
            </a:endParaRPr>
          </a:p>
          <a:p>
            <a:pPr marL="251790"/>
            <a:r>
              <a:rPr sz="3300" i="1" baseline="7575" dirty="0">
                <a:solidFill>
                  <a:srgbClr val="007F00"/>
                </a:solidFill>
                <a:latin typeface="Cambria"/>
                <a:cs typeface="Cambria"/>
              </a:rPr>
              <a:t>P</a:t>
            </a:r>
            <a:r>
              <a:rPr sz="1600" i="1" dirty="0">
                <a:solidFill>
                  <a:srgbClr val="007F00"/>
                </a:solidFill>
                <a:latin typeface="Cambria"/>
                <a:cs typeface="Cambria"/>
              </a:rPr>
              <a:t>bo</a:t>
            </a:r>
            <a:r>
              <a:rPr sz="3300" baseline="7575" dirty="0">
                <a:solidFill>
                  <a:srgbClr val="007F00"/>
                </a:solidFill>
                <a:latin typeface="Lucida Sans Unicode"/>
                <a:cs typeface="Lucida Sans Unicode"/>
              </a:rPr>
              <a:t>(</a:t>
            </a:r>
            <a:r>
              <a:rPr sz="3300" i="1" baseline="7575" dirty="0">
                <a:solidFill>
                  <a:srgbClr val="007F00"/>
                </a:solidFill>
                <a:latin typeface="Cambria"/>
                <a:cs typeface="Cambria"/>
              </a:rPr>
              <a:t>w</a:t>
            </a:r>
            <a:r>
              <a:rPr sz="1600" i="1" dirty="0">
                <a:solidFill>
                  <a:srgbClr val="007F00"/>
                </a:solidFill>
                <a:latin typeface="Cambria"/>
                <a:cs typeface="Cambria"/>
              </a:rPr>
              <a:t>i</a:t>
            </a:r>
            <a:r>
              <a:rPr sz="3300" baseline="7575" dirty="0">
                <a:solidFill>
                  <a:srgbClr val="007F00"/>
                </a:solidFill>
                <a:latin typeface="Lucida Sans Unicode"/>
                <a:cs typeface="Lucida Sans Unicode"/>
              </a:rPr>
              <a:t>|</a:t>
            </a:r>
            <a:r>
              <a:rPr sz="3300" i="1" baseline="7575" dirty="0">
                <a:solidFill>
                  <a:srgbClr val="007F00"/>
                </a:solidFill>
                <a:latin typeface="Cambria"/>
                <a:cs typeface="Cambria"/>
              </a:rPr>
              <a:t>w</a:t>
            </a:r>
            <a:r>
              <a:rPr sz="1600" i="1" dirty="0">
                <a:solidFill>
                  <a:srgbClr val="007F00"/>
                </a:solidFill>
                <a:latin typeface="Cambria"/>
                <a:cs typeface="Cambria"/>
              </a:rPr>
              <a:t>i</a:t>
            </a:r>
            <a:r>
              <a:rPr sz="1600" dirty="0">
                <a:solidFill>
                  <a:srgbClr val="007F00"/>
                </a:solidFill>
                <a:latin typeface="Lucida Sans Unicode"/>
                <a:cs typeface="Lucida Sans Unicode"/>
              </a:rPr>
              <a:t>−</a:t>
            </a:r>
            <a:r>
              <a:rPr sz="1600" dirty="0">
                <a:solidFill>
                  <a:srgbClr val="007F00"/>
                </a:solidFill>
                <a:latin typeface="Cambria"/>
                <a:cs typeface="Cambria"/>
              </a:rPr>
              <a:t>2</a:t>
            </a:r>
            <a:r>
              <a:rPr sz="3300" i="1" baseline="7575" dirty="0">
                <a:solidFill>
                  <a:srgbClr val="007F00"/>
                </a:solidFill>
                <a:latin typeface="Cambria"/>
                <a:cs typeface="Cambria"/>
              </a:rPr>
              <a:t>w</a:t>
            </a:r>
            <a:r>
              <a:rPr sz="1600" i="1" dirty="0">
                <a:solidFill>
                  <a:srgbClr val="007F00"/>
                </a:solidFill>
                <a:latin typeface="Cambria"/>
                <a:cs typeface="Cambria"/>
              </a:rPr>
              <a:t>i</a:t>
            </a:r>
            <a:r>
              <a:rPr sz="1600" dirty="0">
                <a:solidFill>
                  <a:srgbClr val="007F00"/>
                </a:solidFill>
                <a:latin typeface="Lucida Sans Unicode"/>
                <a:cs typeface="Lucida Sans Unicode"/>
              </a:rPr>
              <a:t>−</a:t>
            </a:r>
            <a:r>
              <a:rPr sz="1600" dirty="0">
                <a:solidFill>
                  <a:srgbClr val="007F00"/>
                </a:solidFill>
                <a:latin typeface="Cambria"/>
                <a:cs typeface="Cambria"/>
              </a:rPr>
              <a:t>1</a:t>
            </a:r>
            <a:r>
              <a:rPr sz="3300" baseline="7575" dirty="0">
                <a:solidFill>
                  <a:srgbClr val="007F00"/>
                </a:solidFill>
                <a:latin typeface="Lucida Sans Unicode"/>
                <a:cs typeface="Lucida Sans Unicode"/>
              </a:rPr>
              <a:t>)</a:t>
            </a:r>
            <a:r>
              <a:rPr sz="3300" i="1" baseline="7575" dirty="0">
                <a:solidFill>
                  <a:srgbClr val="007F00"/>
                </a:solidFill>
                <a:latin typeface="Cambria"/>
                <a:cs typeface="Cambria"/>
              </a:rPr>
              <a:t>=</a:t>
            </a:r>
            <a:endParaRPr sz="3300" baseline="7575" dirty="0">
              <a:latin typeface="Cambria"/>
              <a:cs typeface="Cambria"/>
            </a:endParaRPr>
          </a:p>
          <a:p>
            <a:pPr marL="800693">
              <a:spcBef>
                <a:spcPts val="811"/>
              </a:spcBef>
            </a:pPr>
            <a:r>
              <a:rPr sz="2200" i="1" spc="-1100" dirty="0">
                <a:latin typeface="Cambria"/>
                <a:cs typeface="Cambria"/>
              </a:rPr>
              <a:t>P</a:t>
            </a:r>
            <a:r>
              <a:rPr sz="3300" spc="-222" baseline="10101" dirty="0">
                <a:latin typeface="Lucida Sans Unicode"/>
                <a:cs typeface="Lucida Sans Unicode"/>
              </a:rPr>
              <a:t>ˆ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-218" dirty="0">
                <a:latin typeface="Lucida Sans Unicode"/>
                <a:cs typeface="Lucida Sans Unicode"/>
              </a:rPr>
              <a:t>|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Cambria"/>
                <a:cs typeface="Cambria"/>
              </a:rPr>
              <a:t>2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Cambria"/>
                <a:cs typeface="Cambria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1900" spc="-159" dirty="0">
                <a:latin typeface="Trebuchet MS"/>
                <a:cs typeface="Trebuchet MS"/>
              </a:rPr>
              <a:t>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39" dirty="0">
                <a:latin typeface="Trebuchet MS"/>
                <a:cs typeface="Trebuchet MS"/>
              </a:rPr>
              <a:t>if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Cambria"/>
                <a:cs typeface="Cambria"/>
              </a:rPr>
              <a:t>2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Cambria"/>
                <a:cs typeface="Cambria"/>
              </a:rPr>
              <a:t>1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109" dirty="0">
                <a:latin typeface="Verdana"/>
                <a:cs typeface="Verdana"/>
              </a:rPr>
              <a:t>&gt;</a:t>
            </a:r>
            <a:r>
              <a:rPr sz="2200" i="1" spc="-287" dirty="0">
                <a:latin typeface="Verdana"/>
                <a:cs typeface="Verdana"/>
              </a:rPr>
              <a:t> </a:t>
            </a:r>
            <a:r>
              <a:rPr sz="2200" spc="-129" dirty="0">
                <a:latin typeface="Cambria"/>
                <a:cs typeface="Cambria"/>
              </a:rPr>
              <a:t>0</a:t>
            </a:r>
            <a:endParaRPr sz="2200" dirty="0">
              <a:latin typeface="Cambria"/>
              <a:cs typeface="Cambria"/>
            </a:endParaRPr>
          </a:p>
          <a:p>
            <a:pPr marL="800693">
              <a:spcBef>
                <a:spcPts val="664"/>
              </a:spcBef>
            </a:pPr>
            <a:r>
              <a:rPr sz="2200" spc="-59" dirty="0">
                <a:latin typeface="SimSun"/>
                <a:cs typeface="SimSun"/>
              </a:rPr>
              <a:t>λ</a:t>
            </a:r>
            <a:r>
              <a:rPr sz="2200" spc="-59" dirty="0">
                <a:latin typeface="Lucida Sans Unicode"/>
                <a:cs typeface="Lucida Sans Unicode"/>
              </a:rPr>
              <a:t>(</a:t>
            </a:r>
            <a:r>
              <a:rPr sz="2200" i="1" spc="-59" dirty="0">
                <a:latin typeface="Cambria"/>
                <a:cs typeface="Cambria"/>
              </a:rPr>
              <a:t>w</a:t>
            </a:r>
            <a:r>
              <a:rPr sz="2400" i="1" spc="-87" baseline="-10416" dirty="0">
                <a:latin typeface="Cambria"/>
                <a:cs typeface="Cambria"/>
              </a:rPr>
              <a:t>i</a:t>
            </a:r>
            <a:r>
              <a:rPr sz="2400" spc="-87" baseline="-10416" dirty="0">
                <a:latin typeface="Lucida Sans Unicode"/>
                <a:cs typeface="Lucida Sans Unicode"/>
              </a:rPr>
              <a:t>−</a:t>
            </a:r>
            <a:r>
              <a:rPr sz="2400" spc="-87" baseline="-10416" dirty="0">
                <a:latin typeface="Cambria"/>
                <a:cs typeface="Cambria"/>
              </a:rPr>
              <a:t>1</a:t>
            </a:r>
            <a:r>
              <a:rPr sz="2200" i="1" spc="-59" dirty="0">
                <a:latin typeface="Cambria"/>
                <a:cs typeface="Cambria"/>
              </a:rPr>
              <a:t>w</a:t>
            </a:r>
            <a:r>
              <a:rPr sz="2400" i="1" spc="-87" baseline="-10416" dirty="0">
                <a:latin typeface="Cambria"/>
                <a:cs typeface="Cambria"/>
              </a:rPr>
              <a:t>i</a:t>
            </a:r>
            <a:r>
              <a:rPr sz="2400" spc="-87" baseline="-10416" dirty="0">
                <a:latin typeface="Lucida Sans Unicode"/>
                <a:cs typeface="Lucida Sans Unicode"/>
              </a:rPr>
              <a:t>−</a:t>
            </a:r>
            <a:r>
              <a:rPr sz="2400" spc="-87" baseline="-10416" dirty="0">
                <a:latin typeface="Cambria"/>
                <a:cs typeface="Cambria"/>
              </a:rPr>
              <a:t>2</a:t>
            </a:r>
            <a:r>
              <a:rPr sz="2200" spc="-59" dirty="0">
                <a:latin typeface="Lucida Sans Unicode"/>
                <a:cs typeface="Lucida Sans Unicode"/>
              </a:rPr>
              <a:t>)</a:t>
            </a:r>
            <a:r>
              <a:rPr sz="2200" i="1" spc="-59" dirty="0">
                <a:latin typeface="Cambria"/>
                <a:cs typeface="Cambria"/>
              </a:rPr>
              <a:t>P</a:t>
            </a:r>
            <a:r>
              <a:rPr sz="2400" i="1" spc="-87" baseline="-10416" dirty="0">
                <a:latin typeface="Cambria"/>
                <a:cs typeface="Cambria"/>
              </a:rPr>
              <a:t>bo</a:t>
            </a:r>
            <a:r>
              <a:rPr sz="2200" spc="-59" dirty="0">
                <a:latin typeface="Lucida Sans Unicode"/>
                <a:cs typeface="Lucida Sans Unicode"/>
              </a:rPr>
              <a:t>(</a:t>
            </a:r>
            <a:r>
              <a:rPr sz="2200" i="1" spc="-59" dirty="0">
                <a:latin typeface="Cambria"/>
                <a:cs typeface="Cambria"/>
              </a:rPr>
              <a:t>w</a:t>
            </a:r>
            <a:r>
              <a:rPr sz="2400" i="1" spc="-87" baseline="-10416" dirty="0">
                <a:latin typeface="Cambria"/>
                <a:cs typeface="Cambria"/>
              </a:rPr>
              <a:t>i</a:t>
            </a:r>
            <a:r>
              <a:rPr sz="2200" spc="-59" dirty="0">
                <a:latin typeface="Lucida Sans Unicode"/>
                <a:cs typeface="Lucida Sans Unicode"/>
              </a:rPr>
              <a:t>|</a:t>
            </a:r>
            <a:r>
              <a:rPr sz="2200" i="1" spc="-59" dirty="0">
                <a:latin typeface="Cambria"/>
                <a:cs typeface="Cambria"/>
              </a:rPr>
              <a:t>w</a:t>
            </a:r>
            <a:r>
              <a:rPr sz="2400" i="1" spc="-87" baseline="-10416" dirty="0">
                <a:latin typeface="Cambria"/>
                <a:cs typeface="Cambria"/>
              </a:rPr>
              <a:t>i</a:t>
            </a:r>
            <a:r>
              <a:rPr sz="2400" spc="-87" baseline="-10416" dirty="0">
                <a:latin typeface="Lucida Sans Unicode"/>
                <a:cs typeface="Lucida Sans Unicode"/>
              </a:rPr>
              <a:t>−</a:t>
            </a:r>
            <a:r>
              <a:rPr sz="2400" spc="-87" baseline="-10416" dirty="0">
                <a:latin typeface="Cambria"/>
                <a:cs typeface="Cambria"/>
              </a:rPr>
              <a:t>1</a:t>
            </a:r>
            <a:r>
              <a:rPr sz="2200" spc="-59" dirty="0">
                <a:latin typeface="Lucida Sans Unicode"/>
                <a:cs typeface="Lucida Sans Unicode"/>
              </a:rPr>
              <a:t>)</a:t>
            </a:r>
            <a:r>
              <a:rPr sz="1900" spc="-59" dirty="0">
                <a:latin typeface="Trebuchet MS"/>
                <a:cs typeface="Trebuchet MS"/>
              </a:rPr>
              <a:t>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otherwise</a:t>
            </a:r>
          </a:p>
          <a:p>
            <a:pPr marL="800693" marR="5057206" indent="-550162">
              <a:lnSpc>
                <a:spcPct val="125299"/>
              </a:lnSpc>
              <a:spcBef>
                <a:spcPts val="595"/>
              </a:spcBef>
            </a:pPr>
            <a:r>
              <a:rPr sz="1900" spc="10" dirty="0">
                <a:latin typeface="Trebuchet MS"/>
                <a:cs typeface="Trebuchet MS"/>
              </a:rPr>
              <a:t>where </a:t>
            </a:r>
            <a:r>
              <a:rPr sz="2200" i="1" spc="-10" dirty="0">
                <a:latin typeface="Cambria"/>
                <a:cs typeface="Cambria"/>
              </a:rPr>
              <a:t>P</a:t>
            </a:r>
            <a:r>
              <a:rPr sz="2400" i="1" spc="-14" baseline="-10416" dirty="0">
                <a:latin typeface="Cambria"/>
                <a:cs typeface="Cambria"/>
              </a:rPr>
              <a:t>bo</a:t>
            </a:r>
            <a:r>
              <a:rPr sz="2200" spc="-10" dirty="0">
                <a:latin typeface="Lucida Sans Unicode"/>
                <a:cs typeface="Lucida Sans Unicode"/>
              </a:rPr>
              <a:t>(</a:t>
            </a:r>
            <a:r>
              <a:rPr sz="2200" i="1" spc="-10" dirty="0">
                <a:latin typeface="Cambria"/>
                <a:cs typeface="Cambria"/>
              </a:rPr>
              <a:t>w</a:t>
            </a:r>
            <a:r>
              <a:rPr sz="2400" i="1" spc="-14" baseline="-10416" dirty="0">
                <a:latin typeface="Cambria"/>
                <a:cs typeface="Cambria"/>
              </a:rPr>
              <a:t>i</a:t>
            </a:r>
            <a:r>
              <a:rPr sz="2200" spc="-10" dirty="0">
                <a:latin typeface="Lucida Sans Unicode"/>
                <a:cs typeface="Lucida Sans Unicode"/>
              </a:rPr>
              <a:t>|</a:t>
            </a:r>
            <a:r>
              <a:rPr sz="2200" i="1" spc="-10" dirty="0">
                <a:latin typeface="Cambria"/>
                <a:cs typeface="Cambria"/>
              </a:rPr>
              <a:t>w</a:t>
            </a:r>
            <a:r>
              <a:rPr sz="2400" i="1" spc="-14" baseline="-10416" dirty="0">
                <a:latin typeface="Cambria"/>
                <a:cs typeface="Cambria"/>
              </a:rPr>
              <a:t>i</a:t>
            </a:r>
            <a:r>
              <a:rPr sz="2400" spc="-14" baseline="-10416" dirty="0">
                <a:latin typeface="Lucida Sans Unicode"/>
                <a:cs typeface="Lucida Sans Unicode"/>
              </a:rPr>
              <a:t>−</a:t>
            </a:r>
            <a:r>
              <a:rPr sz="2400" spc="-14" baseline="-10416" dirty="0">
                <a:latin typeface="Cambria"/>
                <a:cs typeface="Cambria"/>
              </a:rPr>
              <a:t>1</a:t>
            </a:r>
            <a:r>
              <a:rPr sz="2200" spc="-10" dirty="0">
                <a:latin typeface="Lucida Sans Unicode"/>
                <a:cs typeface="Lucida Sans Unicode"/>
              </a:rPr>
              <a:t>) </a:t>
            </a:r>
            <a:r>
              <a:rPr sz="1900" spc="149" dirty="0">
                <a:latin typeface="Trebuchet MS"/>
                <a:cs typeface="Trebuchet MS"/>
              </a:rPr>
              <a:t>= </a:t>
            </a:r>
            <a:r>
              <a:rPr sz="1900" spc="159" dirty="0">
                <a:latin typeface="Trebuchet MS"/>
                <a:cs typeface="Trebuchet MS"/>
              </a:rPr>
              <a:t> </a:t>
            </a:r>
            <a:r>
              <a:rPr sz="2200" i="1" spc="-1100" dirty="0">
                <a:latin typeface="Cambria"/>
                <a:cs typeface="Cambria"/>
              </a:rPr>
              <a:t>P</a:t>
            </a:r>
            <a:r>
              <a:rPr sz="3300" spc="-222" baseline="10101" dirty="0">
                <a:latin typeface="Lucida Sans Unicode"/>
                <a:cs typeface="Lucida Sans Unicode"/>
              </a:rPr>
              <a:t>ˆ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-218" dirty="0">
                <a:latin typeface="Lucida Sans Unicode"/>
                <a:cs typeface="Lucida Sans Unicode"/>
              </a:rPr>
              <a:t>|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Cambria"/>
                <a:cs typeface="Cambria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149" dirty="0">
                <a:latin typeface="Lucida Sans Unicode"/>
                <a:cs typeface="Lucida Sans Unicode"/>
              </a:rPr>
              <a:t> </a:t>
            </a:r>
            <a:r>
              <a:rPr sz="1900" spc="-139" dirty="0">
                <a:latin typeface="Trebuchet MS"/>
                <a:cs typeface="Trebuchet MS"/>
              </a:rPr>
              <a:t>if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baseline="-10416" dirty="0">
                <a:latin typeface="Cambria"/>
                <a:cs typeface="Cambria"/>
              </a:rPr>
              <a:t>i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Cambria"/>
                <a:cs typeface="Cambria"/>
              </a:rPr>
              <a:t>1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133" baseline="-10416" dirty="0">
                <a:latin typeface="Cambria"/>
                <a:cs typeface="Cambria"/>
              </a:rPr>
              <a:t>i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109" dirty="0">
                <a:latin typeface="Verdana"/>
                <a:cs typeface="Verdana"/>
              </a:rPr>
              <a:t>&gt;</a:t>
            </a:r>
            <a:r>
              <a:rPr sz="2200" i="1" spc="-287" dirty="0">
                <a:latin typeface="Verdana"/>
                <a:cs typeface="Verdana"/>
              </a:rPr>
              <a:t> </a:t>
            </a:r>
            <a:r>
              <a:rPr sz="2200" spc="-79" dirty="0">
                <a:latin typeface="Cambria"/>
                <a:cs typeface="Cambria"/>
              </a:rPr>
              <a:t>0  </a:t>
            </a:r>
            <a:r>
              <a:rPr sz="2200" spc="-1001" dirty="0">
                <a:latin typeface="SimSun"/>
                <a:cs typeface="SimSun"/>
              </a:rPr>
              <a:t>λ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-87" baseline="-10416" dirty="0">
                <a:latin typeface="Cambria"/>
                <a:cs typeface="Cambria"/>
              </a:rPr>
              <a:t>n</a:t>
            </a:r>
            <a:r>
              <a:rPr sz="2400" spc="-59" baseline="-10416" dirty="0">
                <a:latin typeface="Lucida Sans Unicode"/>
                <a:cs typeface="Lucida Sans Unicode"/>
              </a:rPr>
              <a:t>−</a:t>
            </a:r>
            <a:r>
              <a:rPr sz="2400" baseline="-10416" dirty="0">
                <a:latin typeface="Cambria"/>
                <a:cs typeface="Cambria"/>
              </a:rPr>
              <a:t>1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i="1" spc="-1100" dirty="0">
                <a:latin typeface="Cambria"/>
                <a:cs typeface="Cambria"/>
              </a:rPr>
              <a:t>P</a:t>
            </a:r>
            <a:r>
              <a:rPr sz="3300" spc="-222" baseline="10101" dirty="0">
                <a:latin typeface="Lucida Sans Unicode"/>
                <a:cs typeface="Lucida Sans Unicode"/>
              </a:rPr>
              <a:t>ˆ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44" baseline="-10416" dirty="0">
                <a:latin typeface="Cambria"/>
                <a:cs typeface="Cambria"/>
              </a:rPr>
              <a:t>n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1900" spc="-159" dirty="0">
                <a:latin typeface="Trebuchet MS"/>
                <a:cs typeface="Trebuchet MS"/>
              </a:rPr>
              <a:t>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otherwise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90820584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6111166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0" dirty="0"/>
              <a:t>Example</a:t>
            </a:r>
            <a:r>
              <a:rPr dirty="0"/>
              <a:t> </a:t>
            </a:r>
            <a:r>
              <a:rPr spc="-2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609" y="1431338"/>
            <a:ext cx="8417266" cy="758784"/>
          </a:xfrm>
          <a:prstGeom prst="rect">
            <a:avLst/>
          </a:prstGeom>
        </p:spPr>
        <p:txBody>
          <a:bodyPr vert="horz" wrap="square" lIns="0" tIns="18884" rIns="0" bIns="0" rtlCol="0">
            <a:spAutoFit/>
          </a:bodyPr>
          <a:lstStyle/>
          <a:p>
            <a:pPr marL="25179" marR="10072">
              <a:lnSpc>
                <a:spcPct val="113999"/>
              </a:lnSpc>
              <a:spcBef>
                <a:spcPts val="149"/>
              </a:spcBef>
            </a:pPr>
            <a:r>
              <a:rPr sz="1900" spc="30" dirty="0">
                <a:latin typeface="Trebuchet MS"/>
                <a:cs typeface="Trebuchet MS"/>
              </a:rPr>
              <a:t>In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corpus,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suppose</a:t>
            </a:r>
            <a:r>
              <a:rPr sz="1900" spc="-30" dirty="0">
                <a:latin typeface="Trebuchet MS"/>
                <a:cs typeface="Trebuchet MS"/>
              </a:rPr>
              <a:t> there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4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words,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109" dirty="0">
                <a:latin typeface="Cambria"/>
                <a:cs typeface="Cambria"/>
              </a:rPr>
              <a:t>a</a:t>
            </a:r>
            <a:r>
              <a:rPr sz="1900" spc="-109" dirty="0">
                <a:latin typeface="Trebuchet MS"/>
                <a:cs typeface="Trebuchet MS"/>
              </a:rPr>
              <a:t>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109" dirty="0">
                <a:latin typeface="Cambria"/>
                <a:cs typeface="Cambria"/>
              </a:rPr>
              <a:t>b</a:t>
            </a:r>
            <a:r>
              <a:rPr sz="1900" spc="-109" dirty="0">
                <a:latin typeface="Trebuchet MS"/>
                <a:cs typeface="Trebuchet MS"/>
              </a:rPr>
              <a:t>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c</a:t>
            </a:r>
            <a:r>
              <a:rPr sz="1900" spc="-69" dirty="0">
                <a:latin typeface="Trebuchet MS"/>
                <a:cs typeface="Trebuchet MS"/>
              </a:rPr>
              <a:t>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89" dirty="0">
                <a:latin typeface="Cambria"/>
                <a:cs typeface="Cambria"/>
              </a:rPr>
              <a:t>d</a:t>
            </a:r>
            <a:r>
              <a:rPr sz="1900" spc="-89" dirty="0">
                <a:latin typeface="Trebuchet MS"/>
                <a:cs typeface="Trebuchet MS"/>
              </a:rPr>
              <a:t>.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You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provided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30" dirty="0">
                <a:latin typeface="Trebuchet MS"/>
                <a:cs typeface="Trebuchet MS"/>
              </a:rPr>
              <a:t>following </a:t>
            </a:r>
            <a:r>
              <a:rPr sz="1900" dirty="0">
                <a:latin typeface="Trebuchet MS"/>
                <a:cs typeface="Trebuchet MS"/>
              </a:rPr>
              <a:t>counts.</a:t>
            </a:r>
            <a:endParaRPr sz="19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6470" y="2496286"/>
          <a:ext cx="6015387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471"/>
                <a:gridCol w="915658"/>
                <a:gridCol w="1089471"/>
                <a:gridCol w="915658"/>
                <a:gridCol w="1089471"/>
                <a:gridCol w="915658"/>
              </a:tblGrid>
              <a:tr h="35102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10" dirty="0">
                          <a:latin typeface="Trebuchet MS"/>
                          <a:cs typeface="Trebuchet MS"/>
                        </a:rPr>
                        <a:t>n-gram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count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10" dirty="0">
                          <a:latin typeface="Trebuchet MS"/>
                          <a:cs typeface="Trebuchet MS"/>
                        </a:rPr>
                        <a:t>n-gram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count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10" dirty="0">
                          <a:latin typeface="Trebuchet MS"/>
                          <a:cs typeface="Trebuchet MS"/>
                        </a:rPr>
                        <a:t>n-gram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count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02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35" dirty="0">
                          <a:latin typeface="Trebuchet MS"/>
                          <a:cs typeface="Trebuchet MS"/>
                        </a:rPr>
                        <a:t>aba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4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30" dirty="0">
                          <a:latin typeface="Trebuchet MS"/>
                          <a:cs typeface="Trebuchet MS"/>
                        </a:rPr>
                        <a:t>ba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5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a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8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002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20" dirty="0">
                          <a:latin typeface="Trebuchet MS"/>
                          <a:cs typeface="Trebuchet MS"/>
                        </a:rPr>
                        <a:t>abb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0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10" dirty="0">
                          <a:latin typeface="Trebuchet MS"/>
                          <a:cs typeface="Trebuchet MS"/>
                        </a:rPr>
                        <a:t>bb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3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b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9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02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25" dirty="0">
                          <a:latin typeface="Trebuchet MS"/>
                          <a:cs typeface="Trebuchet MS"/>
                        </a:rPr>
                        <a:t>abc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0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15" dirty="0">
                          <a:latin typeface="Trebuchet MS"/>
                          <a:cs typeface="Trebuchet MS"/>
                        </a:rPr>
                        <a:t>bc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0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c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8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102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25" dirty="0">
                          <a:latin typeface="Trebuchet MS"/>
                          <a:cs typeface="Trebuchet MS"/>
                        </a:rPr>
                        <a:t>abd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0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spc="15" dirty="0">
                          <a:latin typeface="Trebuchet MS"/>
                          <a:cs typeface="Trebuchet MS"/>
                        </a:rPr>
                        <a:t>bd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0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d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7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8849" y="4481539"/>
            <a:ext cx="8145213" cy="1410877"/>
          </a:xfrm>
          <a:prstGeom prst="rect">
            <a:avLst/>
          </a:prstGeom>
        </p:spPr>
        <p:txBody>
          <a:bodyPr vert="horz" wrap="square" lIns="0" tIns="31474" rIns="0" bIns="0" rtlCol="0">
            <a:spAutoFit/>
          </a:bodyPr>
          <a:lstStyle/>
          <a:p>
            <a:pPr marL="125895" marR="60430">
              <a:lnSpc>
                <a:spcPct val="105700"/>
              </a:lnSpc>
              <a:spcBef>
                <a:spcPts val="248"/>
              </a:spcBef>
            </a:pPr>
            <a:r>
              <a:rPr sz="1900" spc="149" dirty="0">
                <a:latin typeface="Trebuchet MS"/>
                <a:cs typeface="Trebuchet MS"/>
              </a:rPr>
              <a:t>Use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10" dirty="0">
                <a:latin typeface="Trebuchet MS"/>
                <a:cs typeface="Trebuchet MS"/>
              </a:rPr>
              <a:t>recursive </a:t>
            </a:r>
            <a:r>
              <a:rPr sz="1900" spc="-50" dirty="0">
                <a:latin typeface="Trebuchet MS"/>
                <a:cs typeface="Trebuchet MS"/>
              </a:rPr>
              <a:t>definition of </a:t>
            </a:r>
            <a:r>
              <a:rPr sz="1900" spc="-20" dirty="0">
                <a:latin typeface="Trebuchet MS"/>
                <a:cs typeface="Trebuchet MS"/>
              </a:rPr>
              <a:t>backoff </a:t>
            </a:r>
            <a:r>
              <a:rPr sz="1900" spc="30" dirty="0">
                <a:latin typeface="Trebuchet MS"/>
                <a:cs typeface="Trebuchet MS"/>
              </a:rPr>
              <a:t>smoothing </a:t>
            </a:r>
            <a:r>
              <a:rPr sz="1900" spc="-69" dirty="0">
                <a:latin typeface="Trebuchet MS"/>
                <a:cs typeface="Trebuchet MS"/>
              </a:rPr>
              <a:t>to </a:t>
            </a:r>
            <a:r>
              <a:rPr sz="1900" spc="-20" dirty="0">
                <a:latin typeface="Trebuchet MS"/>
                <a:cs typeface="Trebuchet MS"/>
              </a:rPr>
              <a:t>obtain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30" dirty="0">
                <a:latin typeface="Trebuchet MS"/>
                <a:cs typeface="Trebuchet MS"/>
              </a:rPr>
              <a:t>probability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distribution,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30" dirty="0">
                <a:latin typeface="Cambria"/>
                <a:cs typeface="Cambria"/>
              </a:rPr>
              <a:t>P</a:t>
            </a:r>
            <a:r>
              <a:rPr sz="2400" i="1" spc="-44" baseline="-10416" dirty="0">
                <a:latin typeface="Cambria"/>
                <a:cs typeface="Cambria"/>
              </a:rPr>
              <a:t>backoff</a:t>
            </a:r>
            <a:r>
              <a:rPr sz="2400" i="1" spc="-30" baseline="-10416" dirty="0">
                <a:latin typeface="Cambria"/>
                <a:cs typeface="Cambria"/>
              </a:rPr>
              <a:t> </a:t>
            </a:r>
            <a:r>
              <a:rPr sz="2200" spc="-50" dirty="0">
                <a:latin typeface="Lucida Sans Unicode"/>
                <a:cs typeface="Lucida Sans Unicode"/>
              </a:rPr>
              <a:t>(</a:t>
            </a:r>
            <a:r>
              <a:rPr sz="2200" i="1" spc="-50" dirty="0">
                <a:latin typeface="Cambria"/>
                <a:cs typeface="Cambria"/>
              </a:rPr>
              <a:t>w</a:t>
            </a:r>
            <a:r>
              <a:rPr sz="2400" i="1" spc="-73" baseline="-10416" dirty="0">
                <a:latin typeface="Cambria"/>
                <a:cs typeface="Cambria"/>
              </a:rPr>
              <a:t>n</a:t>
            </a:r>
            <a:r>
              <a:rPr sz="2200" spc="-50" dirty="0">
                <a:latin typeface="Lucida Sans Unicode"/>
                <a:cs typeface="Lucida Sans Unicode"/>
              </a:rPr>
              <a:t>|</a:t>
            </a:r>
            <a:r>
              <a:rPr sz="2200" i="1" spc="-50" dirty="0">
                <a:latin typeface="Cambria"/>
                <a:cs typeface="Cambria"/>
              </a:rPr>
              <a:t>w</a:t>
            </a:r>
            <a:r>
              <a:rPr sz="2400" i="1" spc="-73" baseline="-10416" dirty="0">
                <a:latin typeface="Cambria"/>
                <a:cs typeface="Cambria"/>
              </a:rPr>
              <a:t>n</a:t>
            </a:r>
            <a:r>
              <a:rPr sz="2400" spc="-73" baseline="-10416" dirty="0">
                <a:latin typeface="Lucida Sans Unicode"/>
                <a:cs typeface="Lucida Sans Unicode"/>
              </a:rPr>
              <a:t>−</a:t>
            </a:r>
            <a:r>
              <a:rPr sz="2400" spc="-73" baseline="-10416" dirty="0">
                <a:latin typeface="Cambria"/>
                <a:cs typeface="Cambria"/>
              </a:rPr>
              <a:t>2</a:t>
            </a:r>
            <a:r>
              <a:rPr sz="2200" i="1" spc="-50" dirty="0">
                <a:latin typeface="Cambria"/>
                <a:cs typeface="Cambria"/>
              </a:rPr>
              <a:t>w</a:t>
            </a:r>
            <a:r>
              <a:rPr sz="2400" i="1" spc="-73" baseline="-10416" dirty="0">
                <a:latin typeface="Cambria"/>
                <a:cs typeface="Cambria"/>
              </a:rPr>
              <a:t>n</a:t>
            </a:r>
            <a:r>
              <a:rPr sz="2400" spc="-73" baseline="-10416" dirty="0">
                <a:latin typeface="Lucida Sans Unicode"/>
                <a:cs typeface="Lucida Sans Unicode"/>
              </a:rPr>
              <a:t>−</a:t>
            </a:r>
            <a:r>
              <a:rPr sz="2400" spc="-73" baseline="-10416" dirty="0">
                <a:latin typeface="Cambria"/>
                <a:cs typeface="Cambria"/>
              </a:rPr>
              <a:t>1</a:t>
            </a:r>
            <a:r>
              <a:rPr sz="2200" spc="-50" dirty="0">
                <a:latin typeface="Lucida Sans Unicode"/>
                <a:cs typeface="Lucida Sans Unicode"/>
              </a:rPr>
              <a:t>)</a:t>
            </a:r>
            <a:r>
              <a:rPr sz="1900" spc="-50" dirty="0">
                <a:latin typeface="Trebuchet MS"/>
                <a:cs typeface="Trebuchet MS"/>
              </a:rPr>
              <a:t>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where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89" dirty="0">
                <a:latin typeface="Cambria"/>
                <a:cs typeface="Cambria"/>
              </a:rPr>
              <a:t>w</a:t>
            </a:r>
            <a:r>
              <a:rPr sz="2400" i="1" spc="-133" baseline="-10416" dirty="0">
                <a:latin typeface="Cambria"/>
                <a:cs typeface="Cambria"/>
              </a:rPr>
              <a:t>n</a:t>
            </a:r>
            <a:r>
              <a:rPr sz="2400" spc="-133" baseline="-10416" dirty="0">
                <a:latin typeface="Lucida Sans Unicode"/>
                <a:cs typeface="Lucida Sans Unicode"/>
              </a:rPr>
              <a:t>−</a:t>
            </a:r>
            <a:r>
              <a:rPr sz="2400" spc="-133" baseline="-10416" dirty="0">
                <a:latin typeface="Cambria"/>
                <a:cs typeface="Cambria"/>
              </a:rPr>
              <a:t>1</a:t>
            </a:r>
            <a:r>
              <a:rPr sz="2400" spc="-30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b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89" dirty="0">
                <a:latin typeface="Cambria"/>
                <a:cs typeface="Cambria"/>
              </a:rPr>
              <a:t>w</a:t>
            </a:r>
            <a:r>
              <a:rPr sz="2400" i="1" spc="-133" baseline="-10416" dirty="0">
                <a:latin typeface="Cambria"/>
                <a:cs typeface="Cambria"/>
              </a:rPr>
              <a:t>n</a:t>
            </a:r>
            <a:r>
              <a:rPr sz="2400" spc="-133" baseline="-10416" dirty="0">
                <a:latin typeface="Lucida Sans Unicode"/>
                <a:cs typeface="Lucida Sans Unicode"/>
              </a:rPr>
              <a:t>−</a:t>
            </a:r>
            <a:r>
              <a:rPr sz="2400" spc="-133" baseline="-10416" dirty="0">
                <a:latin typeface="Cambria"/>
                <a:cs typeface="Cambria"/>
              </a:rPr>
              <a:t>2</a:t>
            </a:r>
            <a:r>
              <a:rPr sz="2400" spc="-44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-109" dirty="0">
                <a:latin typeface="Cambria"/>
                <a:cs typeface="Cambria"/>
              </a:rPr>
              <a:t>a</a:t>
            </a:r>
            <a:r>
              <a:rPr sz="1900" spc="-109" dirty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 marL="125895">
              <a:spcBef>
                <a:spcPts val="69"/>
              </a:spcBef>
            </a:pPr>
            <a:r>
              <a:rPr sz="1900" spc="79" dirty="0">
                <a:latin typeface="Trebuchet MS"/>
                <a:cs typeface="Trebuchet MS"/>
              </a:rPr>
              <a:t>Also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9" dirty="0">
                <a:latin typeface="Trebuchet MS"/>
                <a:cs typeface="Trebuchet MS"/>
              </a:rPr>
              <a:t>assume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1100" dirty="0">
                <a:latin typeface="Cambria"/>
                <a:cs typeface="Cambria"/>
              </a:rPr>
              <a:t>P</a:t>
            </a:r>
            <a:r>
              <a:rPr sz="3300" spc="-222" baseline="10101" dirty="0">
                <a:latin typeface="Lucida Sans Unicode"/>
                <a:cs typeface="Lucida Sans Unicode"/>
              </a:rPr>
              <a:t>ˆ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x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spc="129" dirty="0">
                <a:latin typeface="Lucida Sans Unicode"/>
                <a:cs typeface="Lucida Sans Unicode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x</a:t>
            </a:r>
            <a:r>
              <a:rPr sz="2200" spc="129" dirty="0">
                <a:latin typeface="Lucida Sans Unicode"/>
                <a:cs typeface="Lucida Sans Unicode"/>
              </a:rPr>
              <a:t>)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−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29" dirty="0">
                <a:latin typeface="Cambria"/>
                <a:cs typeface="Cambria"/>
              </a:rPr>
              <a:t>1</a:t>
            </a:r>
            <a:r>
              <a:rPr sz="2200" i="1" spc="89" dirty="0">
                <a:latin typeface="Verdana"/>
                <a:cs typeface="Verdana"/>
              </a:rPr>
              <a:t>/</a:t>
            </a:r>
            <a:r>
              <a:rPr sz="2200" spc="-129" dirty="0">
                <a:latin typeface="Cambria"/>
                <a:cs typeface="Cambria"/>
              </a:rPr>
              <a:t>8</a:t>
            </a:r>
            <a:r>
              <a:rPr sz="1900" spc="-159" dirty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4308502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9494"/>
            <a:ext cx="8287664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Linear</a:t>
            </a:r>
            <a:r>
              <a:rPr spc="59" dirty="0"/>
              <a:t> </a:t>
            </a:r>
            <a:r>
              <a:rPr spc="-40" dirty="0"/>
              <a:t>Interpolation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3658" y="1579806"/>
            <a:ext cx="8353031" cy="3829052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151074">
              <a:spcBef>
                <a:spcPts val="178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Simple</a:t>
            </a:r>
            <a:r>
              <a:rPr sz="22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Interpolation</a:t>
            </a:r>
            <a:endParaRPr sz="2200">
              <a:latin typeface="Cambria"/>
              <a:cs typeface="Cambria"/>
            </a:endParaRPr>
          </a:p>
          <a:p>
            <a:pPr marL="538831" algn="ctr">
              <a:spcBef>
                <a:spcPts val="1794"/>
              </a:spcBef>
            </a:pPr>
            <a:r>
              <a:rPr sz="2200" i="1" spc="-129" dirty="0">
                <a:latin typeface="Cambria"/>
                <a:cs typeface="Cambria"/>
              </a:rPr>
              <a:t>P</a:t>
            </a:r>
            <a:r>
              <a:rPr sz="3300" spc="-192" baseline="10101" dirty="0">
                <a:latin typeface="Lucida Sans Unicode"/>
                <a:cs typeface="Lucida Sans Unicode"/>
              </a:rPr>
              <a:t>˜</a:t>
            </a:r>
            <a:r>
              <a:rPr sz="2200" spc="-129" dirty="0">
                <a:latin typeface="Lucida Sans Unicode"/>
                <a:cs typeface="Lucida Sans Unicode"/>
              </a:rPr>
              <a:t>(</a:t>
            </a:r>
            <a:r>
              <a:rPr sz="2200" i="1" spc="-129" dirty="0">
                <a:latin typeface="Cambria"/>
                <a:cs typeface="Cambria"/>
              </a:rPr>
              <a:t>w</a:t>
            </a:r>
            <a:r>
              <a:rPr sz="2400" i="1" spc="-192" baseline="-10416" dirty="0">
                <a:latin typeface="Cambria"/>
                <a:cs typeface="Cambria"/>
              </a:rPr>
              <a:t>n</a:t>
            </a:r>
            <a:r>
              <a:rPr sz="2200" spc="-129" dirty="0">
                <a:latin typeface="Lucida Sans Unicode"/>
                <a:cs typeface="Lucida Sans Unicode"/>
              </a:rPr>
              <a:t>|</a:t>
            </a:r>
            <a:r>
              <a:rPr sz="2200" i="1" spc="-129" dirty="0">
                <a:latin typeface="Cambria"/>
                <a:cs typeface="Cambria"/>
              </a:rPr>
              <a:t>w</a:t>
            </a:r>
            <a:r>
              <a:rPr sz="2400" i="1" spc="-192" baseline="-10416" dirty="0">
                <a:latin typeface="Cambria"/>
                <a:cs typeface="Cambria"/>
              </a:rPr>
              <a:t>n</a:t>
            </a:r>
            <a:r>
              <a:rPr sz="2400" spc="-192" baseline="-10416" dirty="0">
                <a:latin typeface="Lucida Sans Unicode"/>
                <a:cs typeface="Lucida Sans Unicode"/>
              </a:rPr>
              <a:t>−</a:t>
            </a:r>
            <a:r>
              <a:rPr sz="2400" spc="-192" baseline="-10416" dirty="0">
                <a:latin typeface="Cambria"/>
                <a:cs typeface="Cambria"/>
              </a:rPr>
              <a:t>1</a:t>
            </a:r>
            <a:r>
              <a:rPr sz="2200" i="1" spc="-129" dirty="0">
                <a:latin typeface="Cambria"/>
                <a:cs typeface="Cambria"/>
              </a:rPr>
              <a:t>w</a:t>
            </a:r>
            <a:r>
              <a:rPr sz="2400" i="1" spc="-192" baseline="-10416" dirty="0">
                <a:latin typeface="Cambria"/>
                <a:cs typeface="Cambria"/>
              </a:rPr>
              <a:t>n</a:t>
            </a:r>
            <a:r>
              <a:rPr sz="2400" spc="-192" baseline="-10416" dirty="0">
                <a:latin typeface="Lucida Sans Unicode"/>
                <a:cs typeface="Lucida Sans Unicode"/>
              </a:rPr>
              <a:t>−</a:t>
            </a:r>
            <a:r>
              <a:rPr sz="2400" spc="-192" baseline="-10416" dirty="0">
                <a:latin typeface="Cambria"/>
                <a:cs typeface="Cambria"/>
              </a:rPr>
              <a:t>2</a:t>
            </a:r>
            <a:r>
              <a:rPr sz="2200" spc="-129" dirty="0">
                <a:latin typeface="Lucida Sans Unicode"/>
                <a:cs typeface="Lucida Sans Unicode"/>
              </a:rPr>
              <a:t>)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89" dirty="0">
                <a:latin typeface="SimSun"/>
                <a:cs typeface="SimSun"/>
              </a:rPr>
              <a:t>λ</a:t>
            </a:r>
            <a:r>
              <a:rPr sz="2400" spc="-133" baseline="-10416" dirty="0">
                <a:latin typeface="Cambria"/>
                <a:cs typeface="Cambria"/>
              </a:rPr>
              <a:t>1</a:t>
            </a:r>
            <a:r>
              <a:rPr sz="2200" i="1" spc="-89" dirty="0">
                <a:latin typeface="Cambria"/>
                <a:cs typeface="Cambria"/>
              </a:rPr>
              <a:t>P</a:t>
            </a:r>
            <a:r>
              <a:rPr sz="2200" spc="-89" dirty="0">
                <a:latin typeface="Lucida Sans Unicode"/>
                <a:cs typeface="Lucida Sans Unicode"/>
              </a:rPr>
              <a:t>(</a:t>
            </a:r>
            <a:r>
              <a:rPr sz="2200" i="1" spc="-89" dirty="0">
                <a:latin typeface="Cambria"/>
                <a:cs typeface="Cambria"/>
              </a:rPr>
              <a:t>w</a:t>
            </a:r>
            <a:r>
              <a:rPr sz="2400" i="1" spc="-133" baseline="-10416" dirty="0">
                <a:latin typeface="Cambria"/>
                <a:cs typeface="Cambria"/>
              </a:rPr>
              <a:t>n</a:t>
            </a:r>
            <a:r>
              <a:rPr sz="2200" spc="-89" dirty="0">
                <a:latin typeface="Lucida Sans Unicode"/>
                <a:cs typeface="Lucida Sans Unicode"/>
              </a:rPr>
              <a:t>|</a:t>
            </a:r>
            <a:r>
              <a:rPr sz="2200" i="1" spc="-89" dirty="0">
                <a:latin typeface="Cambria"/>
                <a:cs typeface="Cambria"/>
              </a:rPr>
              <a:t>w</a:t>
            </a:r>
            <a:r>
              <a:rPr sz="2400" i="1" spc="-133" baseline="-10416" dirty="0">
                <a:latin typeface="Cambria"/>
                <a:cs typeface="Cambria"/>
              </a:rPr>
              <a:t>n</a:t>
            </a:r>
            <a:r>
              <a:rPr sz="2400" spc="-133" baseline="-10416" dirty="0">
                <a:latin typeface="Lucida Sans Unicode"/>
                <a:cs typeface="Lucida Sans Unicode"/>
              </a:rPr>
              <a:t>−</a:t>
            </a:r>
            <a:r>
              <a:rPr sz="2400" spc="-133" baseline="-10416" dirty="0">
                <a:latin typeface="Cambria"/>
                <a:cs typeface="Cambria"/>
              </a:rPr>
              <a:t>1</a:t>
            </a:r>
            <a:r>
              <a:rPr sz="2200" i="1" spc="-89" dirty="0">
                <a:latin typeface="Cambria"/>
                <a:cs typeface="Cambria"/>
              </a:rPr>
              <a:t>w</a:t>
            </a:r>
            <a:r>
              <a:rPr sz="2400" i="1" spc="-133" baseline="-10416" dirty="0">
                <a:latin typeface="Cambria"/>
                <a:cs typeface="Cambria"/>
              </a:rPr>
              <a:t>n</a:t>
            </a:r>
            <a:r>
              <a:rPr sz="2400" spc="-133" baseline="-10416" dirty="0">
                <a:latin typeface="Lucida Sans Unicode"/>
                <a:cs typeface="Lucida Sans Unicode"/>
              </a:rPr>
              <a:t>−</a:t>
            </a:r>
            <a:r>
              <a:rPr sz="2400" spc="-133" baseline="-10416" dirty="0">
                <a:latin typeface="Cambria"/>
                <a:cs typeface="Cambria"/>
              </a:rPr>
              <a:t>2</a:t>
            </a:r>
            <a:r>
              <a:rPr sz="2200" spc="-89" dirty="0">
                <a:latin typeface="Lucida Sans Unicode"/>
                <a:cs typeface="Lucida Sans Unicode"/>
              </a:rPr>
              <a:t>)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99" dirty="0">
                <a:latin typeface="SimSun"/>
                <a:cs typeface="SimSun"/>
              </a:rPr>
              <a:t>λ</a:t>
            </a:r>
            <a:r>
              <a:rPr sz="2400" spc="-149" baseline="-10416" dirty="0">
                <a:latin typeface="Cambria"/>
                <a:cs typeface="Cambria"/>
              </a:rPr>
              <a:t>2</a:t>
            </a:r>
            <a:r>
              <a:rPr sz="2200" i="1" spc="-99" dirty="0">
                <a:latin typeface="Cambria"/>
                <a:cs typeface="Cambria"/>
              </a:rPr>
              <a:t>P</a:t>
            </a:r>
            <a:r>
              <a:rPr sz="2200" spc="-99" dirty="0">
                <a:latin typeface="Lucida Sans Unicode"/>
                <a:cs typeface="Lucida Sans Unicode"/>
              </a:rPr>
              <a:t>(</a:t>
            </a:r>
            <a:r>
              <a:rPr sz="2200" i="1" spc="-99" dirty="0">
                <a:latin typeface="Cambria"/>
                <a:cs typeface="Cambria"/>
              </a:rPr>
              <a:t>w</a:t>
            </a:r>
            <a:r>
              <a:rPr sz="2400" i="1" spc="-149" baseline="-10416" dirty="0">
                <a:latin typeface="Cambria"/>
                <a:cs typeface="Cambria"/>
              </a:rPr>
              <a:t>n</a:t>
            </a:r>
            <a:r>
              <a:rPr sz="2200" spc="-99" dirty="0">
                <a:latin typeface="Lucida Sans Unicode"/>
                <a:cs typeface="Lucida Sans Unicode"/>
              </a:rPr>
              <a:t>|</a:t>
            </a:r>
            <a:r>
              <a:rPr sz="2200" i="1" spc="-99" dirty="0">
                <a:latin typeface="Cambria"/>
                <a:cs typeface="Cambria"/>
              </a:rPr>
              <a:t>w</a:t>
            </a:r>
            <a:r>
              <a:rPr sz="2400" i="1" spc="-149" baseline="-10416" dirty="0">
                <a:latin typeface="Cambria"/>
                <a:cs typeface="Cambria"/>
              </a:rPr>
              <a:t>n</a:t>
            </a:r>
            <a:r>
              <a:rPr sz="2400" spc="-149" baseline="-10416" dirty="0">
                <a:latin typeface="Lucida Sans Unicode"/>
                <a:cs typeface="Lucida Sans Unicode"/>
              </a:rPr>
              <a:t>−</a:t>
            </a:r>
            <a:r>
              <a:rPr sz="2400" spc="-149" baseline="-10416" dirty="0">
                <a:latin typeface="Cambria"/>
                <a:cs typeface="Cambria"/>
              </a:rPr>
              <a:t>1</a:t>
            </a:r>
            <a:r>
              <a:rPr sz="2200" spc="-99" dirty="0">
                <a:latin typeface="Lucida Sans Unicode"/>
                <a:cs typeface="Lucida Sans Unicode"/>
              </a:rPr>
              <a:t>)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09" dirty="0">
                <a:latin typeface="SimSun"/>
                <a:cs typeface="SimSun"/>
              </a:rPr>
              <a:t>λ</a:t>
            </a:r>
            <a:r>
              <a:rPr sz="2400" spc="-163" baseline="-10416" dirty="0">
                <a:latin typeface="Cambria"/>
                <a:cs typeface="Cambria"/>
              </a:rPr>
              <a:t>3</a:t>
            </a:r>
            <a:r>
              <a:rPr sz="2200" i="1" spc="-109" dirty="0">
                <a:latin typeface="Cambria"/>
                <a:cs typeface="Cambria"/>
              </a:rPr>
              <a:t>P</a:t>
            </a:r>
            <a:r>
              <a:rPr sz="2200" spc="-109" dirty="0">
                <a:latin typeface="Lucida Sans Unicode"/>
                <a:cs typeface="Lucida Sans Unicode"/>
              </a:rPr>
              <a:t>(</a:t>
            </a:r>
            <a:r>
              <a:rPr sz="2200" i="1" spc="-109" dirty="0">
                <a:latin typeface="Cambria"/>
                <a:cs typeface="Cambria"/>
              </a:rPr>
              <a:t>w</a:t>
            </a:r>
            <a:r>
              <a:rPr sz="2400" i="1" spc="-163" baseline="-10416" dirty="0">
                <a:latin typeface="Cambria"/>
                <a:cs typeface="Cambria"/>
              </a:rPr>
              <a:t>n</a:t>
            </a:r>
            <a:r>
              <a:rPr sz="2200" spc="-109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 marL="538831" algn="ctr">
              <a:lnSpc>
                <a:spcPts val="3678"/>
              </a:lnSpc>
              <a:spcBef>
                <a:spcPts val="3142"/>
              </a:spcBef>
            </a:pPr>
            <a:r>
              <a:rPr sz="4600" spc="-922" baseline="-8960" dirty="0">
                <a:latin typeface="SimSun"/>
                <a:cs typeface="SimSun"/>
              </a:rPr>
              <a:t>∑</a:t>
            </a:r>
            <a:r>
              <a:rPr sz="2200" spc="-1001" dirty="0">
                <a:latin typeface="SimSun"/>
                <a:cs typeface="SimSun"/>
              </a:rPr>
              <a:t>λ</a:t>
            </a:r>
            <a:r>
              <a:rPr sz="2400" i="1" baseline="-10416" dirty="0">
                <a:latin typeface="Cambria"/>
                <a:cs typeface="Cambria"/>
              </a:rPr>
              <a:t>i </a:t>
            </a:r>
            <a:r>
              <a:rPr sz="2400" i="1" spc="-192" baseline="-10416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spc="-129" dirty="0">
                <a:latin typeface="Cambria"/>
                <a:cs typeface="Cambria"/>
              </a:rPr>
              <a:t>1</a:t>
            </a:r>
            <a:endParaRPr sz="2200">
              <a:latin typeface="Cambria"/>
              <a:cs typeface="Cambria"/>
            </a:endParaRPr>
          </a:p>
          <a:p>
            <a:pPr marR="167440" algn="ctr">
              <a:lnSpc>
                <a:spcPts val="1893"/>
              </a:lnSpc>
            </a:pPr>
            <a:r>
              <a:rPr sz="1600" i="1" dirty="0">
                <a:latin typeface="Cambria"/>
                <a:cs typeface="Cambria"/>
              </a:rPr>
              <a:t>i</a:t>
            </a:r>
            <a:endParaRPr sz="1600">
              <a:latin typeface="Cambria"/>
              <a:cs typeface="Cambria"/>
            </a:endParaRPr>
          </a:p>
          <a:p>
            <a:pPr>
              <a:spcBef>
                <a:spcPts val="79"/>
              </a:spcBef>
            </a:pPr>
            <a:endParaRPr sz="2400">
              <a:latin typeface="Cambria"/>
              <a:cs typeface="Cambria"/>
            </a:endParaRPr>
          </a:p>
          <a:p>
            <a:pPr marL="151074"/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Lambdas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conditional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on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context</a:t>
            </a:r>
            <a:endParaRPr sz="2200">
              <a:latin typeface="Cambria"/>
              <a:cs typeface="Cambria"/>
            </a:endParaRPr>
          </a:p>
          <a:p>
            <a:pPr marL="538831" algn="ctr">
              <a:spcBef>
                <a:spcPts val="1646"/>
              </a:spcBef>
            </a:pPr>
            <a:r>
              <a:rPr sz="2200" i="1" spc="-129" dirty="0">
                <a:latin typeface="Cambria"/>
                <a:cs typeface="Cambria"/>
              </a:rPr>
              <a:t>P</a:t>
            </a:r>
            <a:r>
              <a:rPr sz="3300" spc="-192" baseline="10101" dirty="0">
                <a:latin typeface="Lucida Sans Unicode"/>
                <a:cs typeface="Lucida Sans Unicode"/>
              </a:rPr>
              <a:t>˜</a:t>
            </a:r>
            <a:r>
              <a:rPr sz="2200" spc="-129" dirty="0">
                <a:latin typeface="Lucida Sans Unicode"/>
                <a:cs typeface="Lucida Sans Unicode"/>
              </a:rPr>
              <a:t>(</a:t>
            </a:r>
            <a:r>
              <a:rPr sz="2200" i="1" spc="-129" dirty="0">
                <a:latin typeface="Cambria"/>
                <a:cs typeface="Cambria"/>
              </a:rPr>
              <a:t>w</a:t>
            </a:r>
            <a:r>
              <a:rPr sz="2400" i="1" spc="-192" baseline="-10416" dirty="0">
                <a:latin typeface="Cambria"/>
                <a:cs typeface="Cambria"/>
              </a:rPr>
              <a:t>n</a:t>
            </a:r>
            <a:r>
              <a:rPr sz="2200" spc="-129" dirty="0">
                <a:latin typeface="Lucida Sans Unicode"/>
                <a:cs typeface="Lucida Sans Unicode"/>
              </a:rPr>
              <a:t>|</a:t>
            </a:r>
            <a:r>
              <a:rPr sz="2200" i="1" spc="-129" dirty="0">
                <a:latin typeface="Cambria"/>
                <a:cs typeface="Cambria"/>
              </a:rPr>
              <a:t>w</a:t>
            </a:r>
            <a:r>
              <a:rPr sz="2400" i="1" spc="-192" baseline="-10416" dirty="0">
                <a:latin typeface="Cambria"/>
                <a:cs typeface="Cambria"/>
              </a:rPr>
              <a:t>n</a:t>
            </a:r>
            <a:r>
              <a:rPr sz="2400" spc="-192" baseline="-10416" dirty="0">
                <a:latin typeface="Lucida Sans Unicode"/>
                <a:cs typeface="Lucida Sans Unicode"/>
              </a:rPr>
              <a:t>−</a:t>
            </a:r>
            <a:r>
              <a:rPr sz="2400" spc="-192" baseline="-10416" dirty="0">
                <a:latin typeface="Cambria"/>
                <a:cs typeface="Cambria"/>
              </a:rPr>
              <a:t>1</a:t>
            </a:r>
            <a:r>
              <a:rPr sz="2200" i="1" spc="-129" dirty="0">
                <a:latin typeface="Cambria"/>
                <a:cs typeface="Cambria"/>
              </a:rPr>
              <a:t>w</a:t>
            </a:r>
            <a:r>
              <a:rPr sz="2400" i="1" spc="-192" baseline="-10416" dirty="0">
                <a:latin typeface="Cambria"/>
                <a:cs typeface="Cambria"/>
              </a:rPr>
              <a:t>n</a:t>
            </a:r>
            <a:r>
              <a:rPr sz="2400" spc="-192" baseline="-10416" dirty="0">
                <a:latin typeface="Lucida Sans Unicode"/>
                <a:cs typeface="Lucida Sans Unicode"/>
              </a:rPr>
              <a:t>−</a:t>
            </a:r>
            <a:r>
              <a:rPr sz="2400" spc="-192" baseline="-10416" dirty="0">
                <a:latin typeface="Cambria"/>
                <a:cs typeface="Cambria"/>
              </a:rPr>
              <a:t>2</a:t>
            </a:r>
            <a:r>
              <a:rPr sz="2200" spc="-129" dirty="0">
                <a:latin typeface="Lucida Sans Unicode"/>
                <a:cs typeface="Lucida Sans Unicode"/>
              </a:rPr>
              <a:t>)</a:t>
            </a:r>
            <a:r>
              <a:rPr sz="2200" spc="-198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188" dirty="0">
                <a:latin typeface="Lucida Sans Unicode"/>
                <a:cs typeface="Lucida Sans Unicode"/>
              </a:rPr>
              <a:t> </a:t>
            </a:r>
            <a:r>
              <a:rPr sz="2200" spc="-169" dirty="0">
                <a:latin typeface="SimSun"/>
                <a:cs typeface="SimSun"/>
              </a:rPr>
              <a:t>λ</a:t>
            </a:r>
            <a:r>
              <a:rPr sz="2400" spc="-252" baseline="-10416" dirty="0">
                <a:latin typeface="Cambria"/>
                <a:cs typeface="Cambria"/>
              </a:rPr>
              <a:t>1</a:t>
            </a:r>
            <a:r>
              <a:rPr sz="2200" spc="-169" dirty="0">
                <a:latin typeface="Lucida Sans Unicode"/>
                <a:cs typeface="Lucida Sans Unicode"/>
              </a:rPr>
              <a:t>(</a:t>
            </a:r>
            <a:r>
              <a:rPr sz="2200" i="1" spc="-169" dirty="0">
                <a:latin typeface="Cambria"/>
                <a:cs typeface="Cambria"/>
              </a:rPr>
              <a:t>w</a:t>
            </a:r>
            <a:r>
              <a:rPr sz="2400" i="1" spc="-252" baseline="-10416" dirty="0">
                <a:latin typeface="Cambria"/>
                <a:cs typeface="Cambria"/>
              </a:rPr>
              <a:t>n</a:t>
            </a:r>
            <a:r>
              <a:rPr sz="2400" spc="-252" baseline="-10416" dirty="0">
                <a:latin typeface="Lucida Sans Unicode"/>
                <a:cs typeface="Lucida Sans Unicode"/>
              </a:rPr>
              <a:t>−</a:t>
            </a:r>
            <a:r>
              <a:rPr sz="2400" spc="-252" baseline="-10416" dirty="0">
                <a:latin typeface="Cambria"/>
                <a:cs typeface="Cambria"/>
              </a:rPr>
              <a:t>2</a:t>
            </a:r>
            <a:r>
              <a:rPr sz="2200" i="1" spc="-169" dirty="0">
                <a:latin typeface="Verdana"/>
                <a:cs typeface="Verdana"/>
              </a:rPr>
              <a:t>,</a:t>
            </a:r>
            <a:r>
              <a:rPr sz="2200" i="1" spc="-525" dirty="0">
                <a:latin typeface="Verdana"/>
                <a:cs typeface="Verdana"/>
              </a:rPr>
              <a:t> </a:t>
            </a:r>
            <a:r>
              <a:rPr sz="2200" i="1" spc="-30" dirty="0">
                <a:latin typeface="Cambria"/>
                <a:cs typeface="Cambria"/>
              </a:rPr>
              <a:t>w</a:t>
            </a:r>
            <a:r>
              <a:rPr sz="2400" i="1" spc="-44" baseline="-10416" dirty="0">
                <a:latin typeface="Cambria"/>
                <a:cs typeface="Cambria"/>
              </a:rPr>
              <a:t>n</a:t>
            </a:r>
            <a:r>
              <a:rPr sz="2400" spc="-44" baseline="-10416" dirty="0">
                <a:latin typeface="Lucida Sans Unicode"/>
                <a:cs typeface="Lucida Sans Unicode"/>
              </a:rPr>
              <a:t>−</a:t>
            </a:r>
            <a:r>
              <a:rPr sz="2400" spc="-44" baseline="-10416" dirty="0">
                <a:latin typeface="Cambria"/>
                <a:cs typeface="Cambria"/>
              </a:rPr>
              <a:t>1</a:t>
            </a:r>
            <a:r>
              <a:rPr sz="2200" spc="-30" dirty="0">
                <a:latin typeface="Lucida Sans Unicode"/>
                <a:cs typeface="Lucida Sans Unicode"/>
              </a:rPr>
              <a:t>)</a:t>
            </a:r>
            <a:r>
              <a:rPr sz="2200" i="1" spc="-30" dirty="0">
                <a:latin typeface="Cambria"/>
                <a:cs typeface="Cambria"/>
              </a:rPr>
              <a:t>P</a:t>
            </a:r>
            <a:r>
              <a:rPr sz="2200" spc="-30" dirty="0">
                <a:latin typeface="Lucida Sans Unicode"/>
                <a:cs typeface="Lucida Sans Unicode"/>
              </a:rPr>
              <a:t>(</a:t>
            </a:r>
            <a:r>
              <a:rPr sz="2200" i="1" spc="-30" dirty="0">
                <a:latin typeface="Cambria"/>
                <a:cs typeface="Cambria"/>
              </a:rPr>
              <a:t>w</a:t>
            </a:r>
            <a:r>
              <a:rPr sz="2400" i="1" spc="-44" baseline="-10416" dirty="0">
                <a:latin typeface="Cambria"/>
                <a:cs typeface="Cambria"/>
              </a:rPr>
              <a:t>n</a:t>
            </a:r>
            <a:r>
              <a:rPr sz="2200" spc="-30" dirty="0">
                <a:latin typeface="Lucida Sans Unicode"/>
                <a:cs typeface="Lucida Sans Unicode"/>
              </a:rPr>
              <a:t>|</a:t>
            </a:r>
            <a:r>
              <a:rPr sz="2200" i="1" spc="-30" dirty="0">
                <a:latin typeface="Cambria"/>
                <a:cs typeface="Cambria"/>
              </a:rPr>
              <a:t>w</a:t>
            </a:r>
            <a:r>
              <a:rPr sz="2400" i="1" spc="-44" baseline="-10416" dirty="0">
                <a:latin typeface="Cambria"/>
                <a:cs typeface="Cambria"/>
              </a:rPr>
              <a:t>n</a:t>
            </a:r>
            <a:r>
              <a:rPr sz="2400" spc="-44" baseline="-10416" dirty="0">
                <a:latin typeface="Lucida Sans Unicode"/>
                <a:cs typeface="Lucida Sans Unicode"/>
              </a:rPr>
              <a:t>−</a:t>
            </a:r>
            <a:r>
              <a:rPr sz="2400" spc="-44" baseline="-10416" dirty="0">
                <a:latin typeface="Cambria"/>
                <a:cs typeface="Cambria"/>
              </a:rPr>
              <a:t>1</a:t>
            </a:r>
            <a:r>
              <a:rPr sz="2200" i="1" spc="-30" dirty="0">
                <a:latin typeface="Cambria"/>
                <a:cs typeface="Cambria"/>
              </a:rPr>
              <a:t>w</a:t>
            </a:r>
            <a:r>
              <a:rPr sz="2400" i="1" spc="-44" baseline="-10416" dirty="0">
                <a:latin typeface="Cambria"/>
                <a:cs typeface="Cambria"/>
              </a:rPr>
              <a:t>n</a:t>
            </a:r>
            <a:r>
              <a:rPr sz="2400" spc="-44" baseline="-10416" dirty="0">
                <a:latin typeface="Lucida Sans Unicode"/>
                <a:cs typeface="Lucida Sans Unicode"/>
              </a:rPr>
              <a:t>−</a:t>
            </a:r>
            <a:r>
              <a:rPr sz="2400" spc="-44" baseline="-10416" dirty="0">
                <a:latin typeface="Cambria"/>
                <a:cs typeface="Cambria"/>
              </a:rPr>
              <a:t>2</a:t>
            </a:r>
            <a:r>
              <a:rPr sz="2200" spc="-3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 marL="538831" algn="ctr">
              <a:spcBef>
                <a:spcPts val="1358"/>
              </a:spcBef>
            </a:pPr>
            <a:r>
              <a:rPr sz="2200" spc="-159" dirty="0">
                <a:latin typeface="Lucida Sans Unicode"/>
                <a:cs typeface="Lucida Sans Unicode"/>
              </a:rPr>
              <a:t>+</a:t>
            </a:r>
            <a:r>
              <a:rPr sz="2200" spc="-159" dirty="0">
                <a:latin typeface="SimSun"/>
                <a:cs typeface="SimSun"/>
              </a:rPr>
              <a:t>λ</a:t>
            </a:r>
            <a:r>
              <a:rPr sz="2400" spc="-238" baseline="-10416" dirty="0">
                <a:latin typeface="Cambria"/>
                <a:cs typeface="Cambria"/>
              </a:rPr>
              <a:t>2</a:t>
            </a:r>
            <a:r>
              <a:rPr sz="2200" spc="-159" dirty="0">
                <a:latin typeface="Lucida Sans Unicode"/>
                <a:cs typeface="Lucida Sans Unicode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w</a:t>
            </a:r>
            <a:r>
              <a:rPr sz="2400" i="1" spc="-238" baseline="-10416" dirty="0">
                <a:latin typeface="Cambria"/>
                <a:cs typeface="Cambria"/>
              </a:rPr>
              <a:t>n</a:t>
            </a:r>
            <a:r>
              <a:rPr sz="2400" spc="-238" baseline="-10416" dirty="0">
                <a:latin typeface="Lucida Sans Unicode"/>
                <a:cs typeface="Lucida Sans Unicode"/>
              </a:rPr>
              <a:t>−</a:t>
            </a:r>
            <a:r>
              <a:rPr sz="2400" spc="-238" baseline="-10416" dirty="0">
                <a:latin typeface="Cambria"/>
                <a:cs typeface="Cambria"/>
              </a:rPr>
              <a:t>2</a:t>
            </a:r>
            <a:r>
              <a:rPr sz="2200" i="1" spc="-159" dirty="0">
                <a:latin typeface="Verdana"/>
                <a:cs typeface="Verdana"/>
              </a:rPr>
              <a:t>,</a:t>
            </a:r>
            <a:r>
              <a:rPr sz="2200" i="1" spc="-515" dirty="0">
                <a:latin typeface="Verdana"/>
                <a:cs typeface="Verdana"/>
              </a:rPr>
              <a:t> </a:t>
            </a:r>
            <a:r>
              <a:rPr sz="2200" i="1" spc="-30" dirty="0">
                <a:latin typeface="Cambria"/>
                <a:cs typeface="Cambria"/>
              </a:rPr>
              <a:t>w</a:t>
            </a:r>
            <a:r>
              <a:rPr sz="2400" i="1" spc="-44" baseline="-10416" dirty="0">
                <a:latin typeface="Cambria"/>
                <a:cs typeface="Cambria"/>
              </a:rPr>
              <a:t>n</a:t>
            </a:r>
            <a:r>
              <a:rPr sz="2400" spc="-44" baseline="-10416" dirty="0">
                <a:latin typeface="Lucida Sans Unicode"/>
                <a:cs typeface="Lucida Sans Unicode"/>
              </a:rPr>
              <a:t>−</a:t>
            </a:r>
            <a:r>
              <a:rPr sz="2400" spc="-44" baseline="-10416" dirty="0">
                <a:latin typeface="Cambria"/>
                <a:cs typeface="Cambria"/>
              </a:rPr>
              <a:t>1</a:t>
            </a:r>
            <a:r>
              <a:rPr sz="2200" spc="-30" dirty="0">
                <a:latin typeface="Lucida Sans Unicode"/>
                <a:cs typeface="Lucida Sans Unicode"/>
              </a:rPr>
              <a:t>)</a:t>
            </a:r>
            <a:r>
              <a:rPr sz="2200" i="1" spc="-30" dirty="0">
                <a:latin typeface="Cambria"/>
                <a:cs typeface="Cambria"/>
              </a:rPr>
              <a:t>P</a:t>
            </a:r>
            <a:r>
              <a:rPr sz="2200" spc="-30" dirty="0">
                <a:latin typeface="Lucida Sans Unicode"/>
                <a:cs typeface="Lucida Sans Unicode"/>
              </a:rPr>
              <a:t>(</a:t>
            </a:r>
            <a:r>
              <a:rPr sz="2200" i="1" spc="-30" dirty="0">
                <a:latin typeface="Cambria"/>
                <a:cs typeface="Cambria"/>
              </a:rPr>
              <a:t>w</a:t>
            </a:r>
            <a:r>
              <a:rPr sz="2400" i="1" spc="-44" baseline="-10416" dirty="0">
                <a:latin typeface="Cambria"/>
                <a:cs typeface="Cambria"/>
              </a:rPr>
              <a:t>n</a:t>
            </a:r>
            <a:r>
              <a:rPr sz="2200" spc="-30" dirty="0">
                <a:latin typeface="Lucida Sans Unicode"/>
                <a:cs typeface="Lucida Sans Unicode"/>
              </a:rPr>
              <a:t>|</a:t>
            </a:r>
            <a:r>
              <a:rPr sz="2200" i="1" spc="-30" dirty="0">
                <a:latin typeface="Cambria"/>
                <a:cs typeface="Cambria"/>
              </a:rPr>
              <a:t>w</a:t>
            </a:r>
            <a:r>
              <a:rPr sz="2400" i="1" spc="-44" baseline="-10416" dirty="0">
                <a:latin typeface="Cambria"/>
                <a:cs typeface="Cambria"/>
              </a:rPr>
              <a:t>n</a:t>
            </a:r>
            <a:r>
              <a:rPr sz="2400" spc="-44" baseline="-10416" dirty="0">
                <a:latin typeface="Lucida Sans Unicode"/>
                <a:cs typeface="Lucida Sans Unicode"/>
              </a:rPr>
              <a:t>−</a:t>
            </a:r>
            <a:r>
              <a:rPr sz="2400" spc="-44" baseline="-10416" dirty="0">
                <a:latin typeface="Cambria"/>
                <a:cs typeface="Cambria"/>
              </a:rPr>
              <a:t>1</a:t>
            </a:r>
            <a:r>
              <a:rPr sz="2200" spc="-30" dirty="0">
                <a:latin typeface="Lucida Sans Unicode"/>
                <a:cs typeface="Lucida Sans Unicode"/>
              </a:rPr>
              <a:t>)</a:t>
            </a:r>
            <a:r>
              <a:rPr sz="2200" spc="-377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67" dirty="0">
                <a:latin typeface="Lucida Sans Unicode"/>
                <a:cs typeface="Lucida Sans Unicode"/>
              </a:rPr>
              <a:t> </a:t>
            </a:r>
            <a:r>
              <a:rPr sz="2200" spc="-169" dirty="0">
                <a:latin typeface="SimSun"/>
                <a:cs typeface="SimSun"/>
              </a:rPr>
              <a:t>λ</a:t>
            </a:r>
            <a:r>
              <a:rPr sz="2400" spc="-252" baseline="-10416" dirty="0">
                <a:latin typeface="Cambria"/>
                <a:cs typeface="Cambria"/>
              </a:rPr>
              <a:t>3</a:t>
            </a:r>
            <a:r>
              <a:rPr sz="2200" spc="-169" dirty="0">
                <a:latin typeface="Lucida Sans Unicode"/>
                <a:cs typeface="Lucida Sans Unicode"/>
              </a:rPr>
              <a:t>(</a:t>
            </a:r>
            <a:r>
              <a:rPr sz="2200" i="1" spc="-169" dirty="0">
                <a:latin typeface="Cambria"/>
                <a:cs typeface="Cambria"/>
              </a:rPr>
              <a:t>w</a:t>
            </a:r>
            <a:r>
              <a:rPr sz="2400" i="1" spc="-252" baseline="-10416" dirty="0">
                <a:latin typeface="Cambria"/>
                <a:cs typeface="Cambria"/>
              </a:rPr>
              <a:t>n</a:t>
            </a:r>
            <a:r>
              <a:rPr sz="2400" spc="-252" baseline="-10416" dirty="0">
                <a:latin typeface="Lucida Sans Unicode"/>
                <a:cs typeface="Lucida Sans Unicode"/>
              </a:rPr>
              <a:t>−</a:t>
            </a:r>
            <a:r>
              <a:rPr sz="2400" spc="-252" baseline="-10416" dirty="0">
                <a:latin typeface="Cambria"/>
                <a:cs typeface="Cambria"/>
              </a:rPr>
              <a:t>2</a:t>
            </a:r>
            <a:r>
              <a:rPr sz="2200" i="1" spc="-169" dirty="0">
                <a:latin typeface="Verdana"/>
                <a:cs typeface="Verdana"/>
              </a:rPr>
              <a:t>,</a:t>
            </a:r>
            <a:r>
              <a:rPr sz="2200" i="1" spc="-515" dirty="0">
                <a:latin typeface="Verdana"/>
                <a:cs typeface="Verdana"/>
              </a:rPr>
              <a:t> </a:t>
            </a:r>
            <a:r>
              <a:rPr sz="2200" i="1" spc="10" dirty="0">
                <a:latin typeface="Cambria"/>
                <a:cs typeface="Cambria"/>
              </a:rPr>
              <a:t>w</a:t>
            </a:r>
            <a:r>
              <a:rPr sz="2400" i="1" spc="14" baseline="-10416" dirty="0">
                <a:latin typeface="Cambria"/>
                <a:cs typeface="Cambria"/>
              </a:rPr>
              <a:t>n</a:t>
            </a:r>
            <a:r>
              <a:rPr sz="2400" spc="14" baseline="-10416" dirty="0">
                <a:latin typeface="Lucida Sans Unicode"/>
                <a:cs typeface="Lucida Sans Unicode"/>
              </a:rPr>
              <a:t>−</a:t>
            </a:r>
            <a:r>
              <a:rPr sz="2400" spc="14" baseline="-10416" dirty="0">
                <a:latin typeface="Cambria"/>
                <a:cs typeface="Cambria"/>
              </a:rPr>
              <a:t>1</a:t>
            </a:r>
            <a:r>
              <a:rPr sz="2200" spc="10" dirty="0">
                <a:latin typeface="Lucida Sans Unicode"/>
                <a:cs typeface="Lucida Sans Unicode"/>
              </a:rPr>
              <a:t>)</a:t>
            </a:r>
            <a:r>
              <a:rPr sz="2200" i="1" spc="10" dirty="0">
                <a:latin typeface="Cambria"/>
                <a:cs typeface="Cambria"/>
              </a:rPr>
              <a:t>P</a:t>
            </a:r>
            <a:r>
              <a:rPr sz="2200" spc="10" dirty="0">
                <a:latin typeface="Lucida Sans Unicode"/>
                <a:cs typeface="Lucida Sans Unicode"/>
              </a:rPr>
              <a:t>(</a:t>
            </a:r>
            <a:r>
              <a:rPr sz="2200" i="1" spc="10" dirty="0">
                <a:latin typeface="Cambria"/>
                <a:cs typeface="Cambria"/>
              </a:rPr>
              <a:t>w</a:t>
            </a:r>
            <a:r>
              <a:rPr sz="2400" i="1" spc="14" baseline="-10416" dirty="0">
                <a:latin typeface="Cambria"/>
                <a:cs typeface="Cambria"/>
              </a:rPr>
              <a:t>n</a:t>
            </a:r>
            <a:r>
              <a:rPr sz="2200" spc="1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3403096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883" y="260648"/>
            <a:ext cx="6831246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50" dirty="0"/>
              <a:t>Setting</a:t>
            </a:r>
            <a:r>
              <a:rPr spc="79" dirty="0"/>
              <a:t> </a:t>
            </a:r>
            <a:r>
              <a:rPr spc="-79" dirty="0"/>
              <a:t>the</a:t>
            </a:r>
            <a:r>
              <a:rPr spc="79" dirty="0"/>
              <a:t> </a:t>
            </a:r>
            <a:r>
              <a:rPr spc="-50" dirty="0"/>
              <a:t>lambda</a:t>
            </a:r>
            <a:r>
              <a:rPr spc="79" dirty="0"/>
              <a:t> </a:t>
            </a:r>
            <a:r>
              <a:rPr spc="-10" dirty="0"/>
              <a:t>values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9609" y="2351774"/>
            <a:ext cx="7281193" cy="2036697"/>
          </a:xfrm>
          <a:prstGeom prst="rect">
            <a:avLst/>
          </a:prstGeom>
        </p:spPr>
        <p:txBody>
          <a:bodyPr vert="horz" wrap="square" lIns="0" tIns="117080" rIns="0" bIns="0" rtlCol="0">
            <a:spAutoFit/>
          </a:bodyPr>
          <a:lstStyle/>
          <a:p>
            <a:pPr marL="25179">
              <a:spcBef>
                <a:spcPts val="920"/>
              </a:spcBef>
            </a:pP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Use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held-out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corpus</a:t>
            </a:r>
            <a:endParaRPr sz="2200">
              <a:latin typeface="Cambria"/>
              <a:cs typeface="Cambria"/>
            </a:endParaRPr>
          </a:p>
          <a:p>
            <a:pPr marL="574082" marR="1194744" indent="-550162">
              <a:lnSpc>
                <a:spcPts val="3271"/>
              </a:lnSpc>
              <a:spcBef>
                <a:spcPts val="278"/>
              </a:spcBef>
            </a:pPr>
            <a:r>
              <a:rPr sz="1900" spc="119" dirty="0">
                <a:latin typeface="Trebuchet MS"/>
                <a:cs typeface="Trebuchet MS"/>
              </a:rPr>
              <a:t>Choose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397" dirty="0">
                <a:latin typeface="SimSun"/>
                <a:cs typeface="SimSun"/>
              </a:rPr>
              <a:t>λ</a:t>
            </a:r>
            <a:r>
              <a:rPr sz="1900" spc="-397" dirty="0">
                <a:latin typeface="Trebuchet MS"/>
                <a:cs typeface="Trebuchet MS"/>
              </a:rPr>
              <a:t>s</a:t>
            </a:r>
            <a:r>
              <a:rPr sz="1900" spc="-357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maximize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probability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held-out</a:t>
            </a:r>
            <a:r>
              <a:rPr sz="1900" spc="-30" dirty="0">
                <a:latin typeface="Trebuchet MS"/>
                <a:cs typeface="Trebuchet MS"/>
              </a:rPr>
              <a:t> data: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Find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N-gram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probabilities </a:t>
            </a:r>
            <a:r>
              <a:rPr sz="1900" spc="59" dirty="0">
                <a:latin typeface="Trebuchet MS"/>
                <a:cs typeface="Trebuchet MS"/>
              </a:rPr>
              <a:t>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training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data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454"/>
              </a:spcBef>
            </a:pPr>
            <a:r>
              <a:rPr sz="1900" spc="89" dirty="0">
                <a:latin typeface="Trebuchet MS"/>
                <a:cs typeface="Trebuchet MS"/>
              </a:rPr>
              <a:t>Search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18" dirty="0">
                <a:latin typeface="Trebuchet MS"/>
                <a:cs typeface="Trebuchet MS"/>
              </a:rPr>
              <a:t>f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1001" dirty="0">
                <a:latin typeface="SimSun"/>
                <a:cs typeface="SimSun"/>
              </a:rPr>
              <a:t>λ</a:t>
            </a:r>
            <a:r>
              <a:rPr sz="1900" spc="208" dirty="0">
                <a:latin typeface="Trebuchet MS"/>
                <a:cs typeface="Trebuchet MS"/>
              </a:rPr>
              <a:t>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gi</a:t>
            </a:r>
            <a:r>
              <a:rPr sz="1900" spc="-20" dirty="0">
                <a:latin typeface="Trebuchet MS"/>
                <a:cs typeface="Trebuchet MS"/>
              </a:rPr>
              <a:t>v</a:t>
            </a:r>
            <a:r>
              <a:rPr sz="1900" spc="50" dirty="0">
                <a:latin typeface="Trebuchet MS"/>
                <a:cs typeface="Trebuchet MS"/>
              </a:rPr>
              <a:t>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largest</a:t>
            </a:r>
            <a:r>
              <a:rPr sz="1900" spc="-30" dirty="0">
                <a:latin typeface="Trebuchet MS"/>
                <a:cs typeface="Trebuchet MS"/>
              </a:rPr>
              <a:t> probability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held-out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data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02815236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37" y="1790303"/>
            <a:ext cx="8792598" cy="163585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037" y="1878310"/>
            <a:ext cx="8893359" cy="757526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23717" y="1886969"/>
            <a:ext cx="4093388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20" dirty="0">
                <a:solidFill>
                  <a:srgbClr val="FFFFFF"/>
                </a:solidFill>
                <a:latin typeface="Cambria"/>
                <a:cs typeface="Cambria"/>
              </a:rPr>
              <a:t>Computational</a:t>
            </a:r>
            <a:r>
              <a:rPr sz="28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dirty="0">
                <a:solidFill>
                  <a:srgbClr val="FFFFFF"/>
                </a:solidFill>
                <a:latin typeface="Cambria"/>
                <a:cs typeface="Cambria"/>
              </a:rPr>
              <a:t>Morphology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18268574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09" y="188640"/>
            <a:ext cx="4887031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Morphology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49609" y="1249655"/>
            <a:ext cx="8133876" cy="4458199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 marR="10072">
              <a:lnSpc>
                <a:spcPct val="118900"/>
              </a:lnSpc>
              <a:spcBef>
                <a:spcPts val="178"/>
              </a:spcBef>
            </a:pPr>
            <a:r>
              <a:rPr sz="1900" spc="59" dirty="0">
                <a:latin typeface="Trebuchet MS"/>
                <a:cs typeface="Trebuchet MS"/>
              </a:rPr>
              <a:t>Morphology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studies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internal </a:t>
            </a:r>
            <a:r>
              <a:rPr sz="1900" spc="-20" dirty="0">
                <a:latin typeface="Trebuchet MS"/>
                <a:cs typeface="Trebuchet MS"/>
              </a:rPr>
              <a:t>structure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words,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how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built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up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from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smaller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meaningful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units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called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b="1" spc="79" dirty="0">
                <a:latin typeface="Trebuchet MS"/>
                <a:cs typeface="Trebuchet MS"/>
              </a:rPr>
              <a:t>morphemes</a:t>
            </a:r>
            <a:endParaRPr sz="1900" dirty="0">
              <a:latin typeface="Trebuchet MS"/>
              <a:cs typeface="Trebuchet MS"/>
            </a:endParaRPr>
          </a:p>
          <a:p>
            <a:pPr marL="25179">
              <a:spcBef>
                <a:spcPts val="1517"/>
              </a:spcBef>
            </a:pP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dogs</a:t>
            </a:r>
            <a:endParaRPr sz="2200" dirty="0">
              <a:latin typeface="Cambria"/>
              <a:cs typeface="Cambria"/>
            </a:endParaRPr>
          </a:p>
          <a:p>
            <a:pPr marL="574082">
              <a:spcBef>
                <a:spcPts val="843"/>
              </a:spcBef>
            </a:pPr>
            <a:r>
              <a:rPr sz="1900" spc="89" dirty="0">
                <a:latin typeface="Trebuchet MS"/>
                <a:cs typeface="Trebuchet MS"/>
              </a:rPr>
              <a:t>2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morphemes,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‘dog’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109" dirty="0">
                <a:latin typeface="Trebuchet MS"/>
                <a:cs typeface="Trebuchet MS"/>
              </a:rPr>
              <a:t>‘s’</a:t>
            </a:r>
            <a:endParaRPr sz="1900" dirty="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spc="-109" dirty="0">
                <a:latin typeface="Trebuchet MS"/>
                <a:cs typeface="Trebuchet MS"/>
              </a:rPr>
              <a:t>‘s’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plu</a:t>
            </a:r>
            <a:r>
              <a:rPr sz="1900" spc="-50" dirty="0">
                <a:latin typeface="Trebuchet MS"/>
                <a:cs typeface="Trebuchet MS"/>
              </a:rPr>
              <a:t>r</a:t>
            </a:r>
            <a:r>
              <a:rPr sz="1900" spc="-20" dirty="0">
                <a:latin typeface="Trebuchet MS"/>
                <a:cs typeface="Trebuchet MS"/>
              </a:rPr>
              <a:t>al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ma</a:t>
            </a:r>
            <a:r>
              <a:rPr sz="1900" spc="30" dirty="0">
                <a:latin typeface="Trebuchet MS"/>
                <a:cs typeface="Trebuchet MS"/>
              </a:rPr>
              <a:t>r</a:t>
            </a:r>
            <a:r>
              <a:rPr sz="1900" spc="-20" dirty="0">
                <a:latin typeface="Trebuchet MS"/>
                <a:cs typeface="Trebuchet MS"/>
              </a:rPr>
              <a:t>ker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nouns</a:t>
            </a:r>
            <a:endParaRPr sz="1900" dirty="0">
              <a:latin typeface="Trebuchet MS"/>
              <a:cs typeface="Trebuchet MS"/>
            </a:endParaRPr>
          </a:p>
          <a:p>
            <a:pPr>
              <a:spcBef>
                <a:spcPts val="99"/>
              </a:spcBef>
            </a:pPr>
            <a:endParaRPr sz="2500" dirty="0">
              <a:latin typeface="Trebuchet MS"/>
              <a:cs typeface="Trebuchet MS"/>
            </a:endParaRPr>
          </a:p>
          <a:p>
            <a:pPr marL="25179"/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unladylike</a:t>
            </a:r>
            <a:endParaRPr sz="2200" dirty="0">
              <a:latin typeface="Cambria"/>
              <a:cs typeface="Cambria"/>
            </a:endParaRPr>
          </a:p>
          <a:p>
            <a:pPr marR="6569204" algn="r">
              <a:spcBef>
                <a:spcPts val="793"/>
              </a:spcBef>
            </a:pPr>
            <a:r>
              <a:rPr sz="1900" spc="89" dirty="0">
                <a:latin typeface="Trebuchet MS"/>
                <a:cs typeface="Trebuchet MS"/>
              </a:rPr>
              <a:t>3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mo</a:t>
            </a:r>
            <a:r>
              <a:rPr sz="1900" spc="59" dirty="0">
                <a:latin typeface="Trebuchet MS"/>
                <a:cs typeface="Trebuchet MS"/>
              </a:rPr>
              <a:t>r</a:t>
            </a:r>
            <a:r>
              <a:rPr sz="1900" spc="69" dirty="0">
                <a:latin typeface="Trebuchet MS"/>
                <a:cs typeface="Trebuchet MS"/>
              </a:rPr>
              <a:t>phemes</a:t>
            </a:r>
            <a:endParaRPr sz="1900" dirty="0">
              <a:latin typeface="Trebuchet MS"/>
              <a:cs typeface="Trebuchet MS"/>
            </a:endParaRPr>
          </a:p>
          <a:p>
            <a:pPr marR="6659851" algn="r">
              <a:spcBef>
                <a:spcPts val="1021"/>
              </a:spcBef>
            </a:pPr>
            <a:r>
              <a:rPr sz="1900" spc="20" dirty="0">
                <a:latin typeface="Trebuchet MS"/>
                <a:cs typeface="Trebuchet MS"/>
              </a:rPr>
              <a:t>un-</a:t>
            </a:r>
            <a:r>
              <a:rPr sz="1900" spc="-109" dirty="0">
                <a:latin typeface="Trebuchet MS"/>
                <a:cs typeface="Trebuchet MS"/>
              </a:rPr>
              <a:t> </a:t>
            </a:r>
            <a:r>
              <a:rPr sz="1900" spc="-129" dirty="0">
                <a:latin typeface="Trebuchet MS"/>
                <a:cs typeface="Trebuchet MS"/>
              </a:rPr>
              <a:t>‘not’</a:t>
            </a:r>
            <a:endParaRPr sz="1900" dirty="0">
              <a:latin typeface="Trebuchet MS"/>
              <a:cs typeface="Trebuchet MS"/>
            </a:endParaRPr>
          </a:p>
          <a:p>
            <a:pPr marL="574082">
              <a:spcBef>
                <a:spcPts val="1009"/>
              </a:spcBef>
            </a:pPr>
            <a:r>
              <a:rPr sz="1900" spc="10" dirty="0">
                <a:latin typeface="Trebuchet MS"/>
                <a:cs typeface="Trebuchet MS"/>
              </a:rPr>
              <a:t>lady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‘well-behaved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woman’</a:t>
            </a:r>
            <a:endParaRPr sz="1900" dirty="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spc="-50" dirty="0">
                <a:latin typeface="Trebuchet MS"/>
                <a:cs typeface="Trebuchet MS"/>
              </a:rPr>
              <a:t>-like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‘having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characteristic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89" dirty="0">
                <a:latin typeface="Trebuchet MS"/>
                <a:cs typeface="Trebuchet MS"/>
              </a:rPr>
              <a:t>of’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29812542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25" y="119895"/>
            <a:ext cx="1738116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dirty="0">
                <a:solidFill>
                  <a:srgbClr val="FFFFFF"/>
                </a:solidFill>
                <a:latin typeface="Cambria"/>
                <a:cs typeface="Cambria"/>
              </a:rPr>
              <a:t>Allomorphs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608" y="2368944"/>
            <a:ext cx="7922281" cy="1428226"/>
          </a:xfrm>
          <a:prstGeom prst="rect">
            <a:avLst/>
          </a:prstGeom>
        </p:spPr>
        <p:txBody>
          <a:bodyPr vert="horz" wrap="square" lIns="0" tIns="203950" rIns="0" bIns="0" rtlCol="0">
            <a:spAutoFit/>
          </a:bodyPr>
          <a:lstStyle/>
          <a:p>
            <a:pPr algn="ctr">
              <a:spcBef>
                <a:spcPts val="1606"/>
              </a:spcBef>
            </a:pPr>
            <a:r>
              <a:rPr sz="1900" spc="10" dirty="0">
                <a:latin typeface="Trebuchet MS"/>
                <a:cs typeface="Trebuchet MS"/>
              </a:rPr>
              <a:t>Variants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same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morpheme,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but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cannot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replaced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another</a:t>
            </a:r>
          </a:p>
          <a:p>
            <a:pPr marL="25179">
              <a:spcBef>
                <a:spcPts val="1497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endParaRPr sz="2200" dirty="0">
              <a:latin typeface="Cambria"/>
              <a:cs typeface="Cambria"/>
            </a:endParaRPr>
          </a:p>
          <a:p>
            <a:pPr marL="8813" algn="ctr">
              <a:spcBef>
                <a:spcPts val="793"/>
              </a:spcBef>
            </a:pPr>
            <a:r>
              <a:rPr sz="1900" dirty="0">
                <a:latin typeface="Trebuchet MS"/>
                <a:cs typeface="Trebuchet MS"/>
              </a:rPr>
              <a:t>opposite: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un-happy,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in-comprehensible,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im-possible,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ir-rational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0" y="352500"/>
            <a:ext cx="4887031" cy="665266"/>
          </a:xfrm>
          <a:prstGeom prst="rect">
            <a:avLst/>
          </a:prstGeom>
        </p:spPr>
        <p:txBody>
          <a:bodyPr vert="horz" wrap="square" lIns="0" tIns="33992" rIns="0" bIns="0" rtlCol="0" anchor="b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25179">
              <a:spcBef>
                <a:spcPts val="268"/>
              </a:spcBef>
            </a:pPr>
            <a:r>
              <a:rPr lang="en-IN" smtClean="0"/>
              <a:t>Morphology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980323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25" y="119895"/>
            <a:ext cx="1738116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dirty="0">
                <a:solidFill>
                  <a:srgbClr val="FFFFFF"/>
                </a:solidFill>
                <a:latin typeface="Cambria"/>
                <a:cs typeface="Cambria"/>
              </a:rPr>
              <a:t>Allomorphs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608" y="2368944"/>
            <a:ext cx="7922281" cy="1428226"/>
          </a:xfrm>
          <a:prstGeom prst="rect">
            <a:avLst/>
          </a:prstGeom>
        </p:spPr>
        <p:txBody>
          <a:bodyPr vert="horz" wrap="square" lIns="0" tIns="203950" rIns="0" bIns="0" rtlCol="0">
            <a:spAutoFit/>
          </a:bodyPr>
          <a:lstStyle/>
          <a:p>
            <a:pPr algn="ctr">
              <a:spcBef>
                <a:spcPts val="1606"/>
              </a:spcBef>
            </a:pPr>
            <a:r>
              <a:rPr sz="1900" spc="10" dirty="0">
                <a:latin typeface="Trebuchet MS"/>
                <a:cs typeface="Trebuchet MS"/>
              </a:rPr>
              <a:t>Variants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same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morpheme,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but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cannot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replaced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another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1497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endParaRPr sz="2200">
              <a:latin typeface="Cambria"/>
              <a:cs typeface="Cambria"/>
            </a:endParaRPr>
          </a:p>
          <a:p>
            <a:pPr marL="8813" algn="ctr">
              <a:spcBef>
                <a:spcPts val="793"/>
              </a:spcBef>
            </a:pPr>
            <a:r>
              <a:rPr sz="1900" dirty="0">
                <a:latin typeface="Trebuchet MS"/>
                <a:cs typeface="Trebuchet MS"/>
              </a:rPr>
              <a:t>opposite: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un-happy,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in-comprehensible,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im-possible,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ir-rational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23528" y="692696"/>
            <a:ext cx="4887031" cy="665266"/>
          </a:xfrm>
          <a:prstGeom prst="rect">
            <a:avLst/>
          </a:prstGeom>
        </p:spPr>
        <p:txBody>
          <a:bodyPr vert="horz" wrap="square" lIns="0" tIns="33992" rIns="0" bIns="0" rtlCol="0" anchor="b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25179">
              <a:spcBef>
                <a:spcPts val="268"/>
              </a:spcBef>
            </a:pPr>
            <a:r>
              <a:rPr lang="en-IN" smtClean="0"/>
              <a:t>Morphology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023027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37" y="1790303"/>
            <a:ext cx="8792598" cy="163585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037" y="1878310"/>
            <a:ext cx="8893359" cy="757526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13665" y="1886969"/>
            <a:ext cx="7512942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30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Modelling:</a:t>
            </a:r>
            <a:r>
              <a:rPr sz="2800" i="1" spc="268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Advanced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Smoothing</a:t>
            </a:r>
            <a:r>
              <a:rPr sz="28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Models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fld id="{81D60167-4931-47E6-BA6A-407CBD079E47}" type="slidenum"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pPr marL="75537">
                <a:spcBef>
                  <a:spcPts val="99"/>
                </a:spcBef>
              </a:pPr>
              <a:t>3</a:t>
            </a:fld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27502737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332656"/>
            <a:ext cx="8843978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20" dirty="0"/>
              <a:t>Bound</a:t>
            </a:r>
            <a:r>
              <a:rPr spc="59" dirty="0"/>
              <a:t> </a:t>
            </a:r>
            <a:r>
              <a:rPr spc="-50" dirty="0"/>
              <a:t>and</a:t>
            </a:r>
            <a:r>
              <a:rPr spc="69" dirty="0"/>
              <a:t> </a:t>
            </a:r>
            <a:r>
              <a:rPr spc="-10" dirty="0"/>
              <a:t>Free</a:t>
            </a:r>
            <a:r>
              <a:rPr spc="69" dirty="0"/>
              <a:t> </a:t>
            </a:r>
            <a:r>
              <a:rPr spc="-10" dirty="0"/>
              <a:t>Morphemes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9609" y="2002994"/>
            <a:ext cx="8535660" cy="2931862"/>
          </a:xfrm>
          <a:prstGeom prst="rect">
            <a:avLst/>
          </a:prstGeom>
        </p:spPr>
        <p:txBody>
          <a:bodyPr vert="horz" wrap="square" lIns="0" tIns="112047" rIns="0" bIns="0" rtlCol="0">
            <a:spAutoFit/>
          </a:bodyPr>
          <a:lstStyle/>
          <a:p>
            <a:pPr marL="25179">
              <a:spcBef>
                <a:spcPts val="882"/>
              </a:spcBef>
            </a:pP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Bound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694"/>
              </a:spcBef>
            </a:pPr>
            <a:r>
              <a:rPr sz="1900" spc="50" dirty="0">
                <a:latin typeface="Trebuchet MS"/>
                <a:cs typeface="Trebuchet MS"/>
              </a:rPr>
              <a:t>Cannot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appear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as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itself.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79" dirty="0">
                <a:latin typeface="Trebuchet MS"/>
                <a:cs typeface="Trebuchet MS"/>
              </a:rPr>
              <a:t>-s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20" dirty="0">
                <a:latin typeface="Trebuchet MS"/>
                <a:cs typeface="Trebuchet MS"/>
              </a:rPr>
              <a:t>(dog-s),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-ly</a:t>
            </a:r>
            <a:r>
              <a:rPr sz="1900" i="1" spc="-40" dirty="0">
                <a:latin typeface="Trebuchet MS"/>
                <a:cs typeface="Trebuchet MS"/>
              </a:rPr>
              <a:t> (quick-ly), </a:t>
            </a:r>
            <a:r>
              <a:rPr sz="1900" i="1" spc="20" dirty="0">
                <a:latin typeface="Trebuchet MS"/>
                <a:cs typeface="Trebuchet MS"/>
              </a:rPr>
              <a:t>-ed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20" dirty="0">
                <a:latin typeface="Trebuchet MS"/>
                <a:cs typeface="Trebuchet MS"/>
              </a:rPr>
              <a:t>(walk-ed)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50"/>
              </a:spcBef>
            </a:pPr>
            <a:endParaRPr sz="2500">
              <a:latin typeface="Trebuchet MS"/>
              <a:cs typeface="Trebuchet MS"/>
            </a:endParaRPr>
          </a:p>
          <a:p>
            <a:pPr marL="25179"/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Free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694"/>
              </a:spcBef>
            </a:pPr>
            <a:r>
              <a:rPr sz="1900" spc="139" dirty="0">
                <a:latin typeface="Trebuchet MS"/>
                <a:cs typeface="Trebuchet MS"/>
              </a:rPr>
              <a:t>Can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appear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as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itself;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often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combine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other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morphemes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too.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79" dirty="0">
                <a:latin typeface="Trebuchet MS"/>
                <a:cs typeface="Trebuchet MS"/>
              </a:rPr>
              <a:t>house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(house-s),</a:t>
            </a:r>
            <a:r>
              <a:rPr sz="1900" i="1" spc="-30" dirty="0">
                <a:latin typeface="Trebuchet MS"/>
                <a:cs typeface="Trebuchet MS"/>
              </a:rPr>
              <a:t> walk (walk-ed), </a:t>
            </a:r>
            <a:r>
              <a:rPr sz="1900" i="1" spc="-119" dirty="0">
                <a:latin typeface="Trebuchet MS"/>
                <a:cs typeface="Trebuchet MS"/>
              </a:rPr>
              <a:t>of,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89" dirty="0">
                <a:latin typeface="Trebuchet MS"/>
                <a:cs typeface="Trebuchet MS"/>
              </a:rPr>
              <a:t>the,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or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05288173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743" y="260648"/>
            <a:ext cx="8271406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50" dirty="0"/>
              <a:t>Stems</a:t>
            </a:r>
            <a:r>
              <a:rPr spc="30" dirty="0"/>
              <a:t> </a:t>
            </a:r>
            <a:r>
              <a:rPr spc="-50" dirty="0"/>
              <a:t>and</a:t>
            </a:r>
            <a:r>
              <a:rPr spc="30" dirty="0"/>
              <a:t> </a:t>
            </a:r>
            <a:r>
              <a:rPr spc="-10" dirty="0"/>
              <a:t>Affixes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49608" y="2070745"/>
            <a:ext cx="8531881" cy="2437445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Stems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Affixes</a:t>
            </a:r>
            <a:endParaRPr sz="2200">
              <a:latin typeface="Cambria"/>
              <a:cs typeface="Cambria"/>
            </a:endParaRPr>
          </a:p>
          <a:p>
            <a:pPr marL="574082">
              <a:spcBef>
                <a:spcPts val="843"/>
              </a:spcBef>
            </a:pPr>
            <a:r>
              <a:rPr sz="1900" spc="99" dirty="0">
                <a:latin typeface="Trebuchet MS"/>
                <a:cs typeface="Trebuchet MS"/>
              </a:rPr>
              <a:t>Stems</a:t>
            </a:r>
            <a:r>
              <a:rPr sz="1900" spc="-30" dirty="0">
                <a:latin typeface="Trebuchet MS"/>
                <a:cs typeface="Trebuchet MS"/>
              </a:rPr>
              <a:t> (roots):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meaning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bearing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units</a:t>
            </a:r>
            <a:endParaRPr sz="1900">
              <a:latin typeface="Trebuchet MS"/>
              <a:cs typeface="Trebuchet MS"/>
            </a:endParaRPr>
          </a:p>
          <a:p>
            <a:pPr marL="574082" marR="10072">
              <a:lnSpc>
                <a:spcPct val="118900"/>
              </a:lnSpc>
              <a:spcBef>
                <a:spcPts val="585"/>
              </a:spcBef>
            </a:pPr>
            <a:r>
              <a:rPr sz="1900" spc="-20" dirty="0">
                <a:latin typeface="Trebuchet MS"/>
                <a:cs typeface="Trebuchet MS"/>
              </a:rPr>
              <a:t>Affixes: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Bits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pieces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adhering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stems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change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their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meanings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grammatical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functions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79"/>
              </a:spcBef>
            </a:pPr>
            <a:endParaRPr sz="3200">
              <a:latin typeface="Trebuchet MS"/>
              <a:cs typeface="Trebuchet MS"/>
            </a:endParaRPr>
          </a:p>
          <a:p>
            <a:pPr marL="25179"/>
            <a:r>
              <a:rPr sz="1900" spc="-10" dirty="0">
                <a:latin typeface="Trebuchet MS"/>
                <a:cs typeface="Trebuchet MS"/>
              </a:rPr>
              <a:t>Mostly,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stems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free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morphemes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affixes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bound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morphemes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73803192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188640"/>
            <a:ext cx="8843978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50" dirty="0"/>
              <a:t>Types</a:t>
            </a:r>
            <a:r>
              <a:rPr spc="10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-30" dirty="0"/>
              <a:t>affixes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1965843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4" y="1782440"/>
            <a:ext cx="6997805" cy="3345947"/>
          </a:xfrm>
          <a:prstGeom prst="rect">
            <a:avLst/>
          </a:prstGeom>
        </p:spPr>
        <p:txBody>
          <a:bodyPr vert="horz" wrap="square" lIns="0" tIns="76796" rIns="0" bIns="0" rtlCol="0">
            <a:spAutoFit/>
          </a:bodyPr>
          <a:lstStyle/>
          <a:p>
            <a:pPr marL="25179">
              <a:spcBef>
                <a:spcPts val="605"/>
              </a:spcBef>
            </a:pPr>
            <a:r>
              <a:rPr sz="1900" spc="-30" dirty="0">
                <a:latin typeface="Trebuchet MS"/>
                <a:cs typeface="Trebuchet MS"/>
              </a:rPr>
              <a:t>Prefix: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un-,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anti-,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etc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(a-,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89" dirty="0">
                <a:latin typeface="Trebuchet MS"/>
                <a:cs typeface="Trebuchet MS"/>
              </a:rPr>
              <a:t>ati-,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pra-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etc.)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-20" dirty="0">
                <a:latin typeface="Trebuchet MS"/>
                <a:cs typeface="Trebuchet MS"/>
              </a:rPr>
              <a:t>un-happy,</a:t>
            </a:r>
            <a:r>
              <a:rPr sz="1900" i="1" spc="-69" dirty="0">
                <a:latin typeface="Trebuchet MS"/>
                <a:cs typeface="Trebuchet MS"/>
              </a:rPr>
              <a:t> </a:t>
            </a:r>
            <a:r>
              <a:rPr sz="1900" i="1" spc="-20" dirty="0">
                <a:latin typeface="Trebuchet MS"/>
                <a:cs typeface="Trebuchet MS"/>
              </a:rPr>
              <a:t>pre-existing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1021"/>
              </a:spcBef>
            </a:pPr>
            <a:r>
              <a:rPr sz="1900" spc="-20" dirty="0">
                <a:latin typeface="Trebuchet MS"/>
                <a:cs typeface="Trebuchet MS"/>
              </a:rPr>
              <a:t>Suffix: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1900" spc="-139" dirty="0">
                <a:latin typeface="Trebuchet MS"/>
                <a:cs typeface="Trebuchet MS"/>
              </a:rPr>
              <a:t>-ity,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-ation,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etc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(-taa,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-ke,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-ka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etc.)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-59" dirty="0">
                <a:latin typeface="Trebuchet MS"/>
                <a:cs typeface="Trebuchet MS"/>
              </a:rPr>
              <a:t>talk-ing,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dirty="0">
                <a:latin typeface="Trebuchet MS"/>
                <a:cs typeface="Trebuchet MS"/>
              </a:rPr>
              <a:t>qui</a:t>
            </a:r>
            <a:r>
              <a:rPr sz="1900" i="1" spc="-40" dirty="0">
                <a:latin typeface="Trebuchet MS"/>
                <a:cs typeface="Trebuchet MS"/>
              </a:rPr>
              <a:t>ck-ly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1021"/>
              </a:spcBef>
            </a:pPr>
            <a:r>
              <a:rPr sz="1900" spc="-59" dirty="0">
                <a:latin typeface="Trebuchet MS"/>
                <a:cs typeface="Trebuchet MS"/>
              </a:rPr>
              <a:t>Infix: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‘</a:t>
            </a:r>
            <a:r>
              <a:rPr sz="1900" i="1" spc="-159" dirty="0">
                <a:latin typeface="Trebuchet MS"/>
                <a:cs typeface="Trebuchet MS"/>
              </a:rPr>
              <a:t>n</a:t>
            </a:r>
            <a:r>
              <a:rPr sz="1900" spc="-159" dirty="0">
                <a:latin typeface="Trebuchet MS"/>
                <a:cs typeface="Trebuchet MS"/>
              </a:rPr>
              <a:t>’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99" dirty="0">
                <a:latin typeface="Trebuchet MS"/>
                <a:cs typeface="Trebuchet MS"/>
              </a:rPr>
              <a:t>‘</a:t>
            </a:r>
            <a:r>
              <a:rPr sz="1900" i="1" spc="-99" dirty="0">
                <a:latin typeface="Trebuchet MS"/>
                <a:cs typeface="Trebuchet MS"/>
              </a:rPr>
              <a:t>vindati</a:t>
            </a:r>
            <a:r>
              <a:rPr sz="1900" spc="-99" dirty="0">
                <a:latin typeface="Trebuchet MS"/>
                <a:cs typeface="Trebuchet MS"/>
              </a:rPr>
              <a:t>’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(he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knows),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as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contrasted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i="1" spc="-30" dirty="0">
                <a:latin typeface="Trebuchet MS"/>
                <a:cs typeface="Trebuchet MS"/>
              </a:rPr>
              <a:t>vid </a:t>
            </a:r>
            <a:r>
              <a:rPr sz="1900" spc="-59" dirty="0">
                <a:latin typeface="Trebuchet MS"/>
                <a:cs typeface="Trebuchet MS"/>
              </a:rPr>
              <a:t>(to</a:t>
            </a:r>
            <a:r>
              <a:rPr sz="1900" spc="-20" dirty="0">
                <a:latin typeface="Trebuchet MS"/>
                <a:cs typeface="Trebuchet MS"/>
              </a:rPr>
              <a:t> know).</a:t>
            </a:r>
            <a:endParaRPr sz="1900">
              <a:latin typeface="Trebuchet MS"/>
              <a:cs typeface="Trebuchet MS"/>
            </a:endParaRPr>
          </a:p>
          <a:p>
            <a:pPr marL="25179" marR="2276183">
              <a:lnSpc>
                <a:spcPts val="2677"/>
              </a:lnSpc>
              <a:spcBef>
                <a:spcPts val="169"/>
              </a:spcBef>
            </a:pPr>
            <a:r>
              <a:rPr sz="1900" i="1" spc="-10" dirty="0">
                <a:latin typeface="Trebuchet MS"/>
                <a:cs typeface="Trebuchet MS"/>
              </a:rPr>
              <a:t>Philippines:</a:t>
            </a:r>
            <a:r>
              <a:rPr sz="1900" i="1" spc="89" dirty="0">
                <a:latin typeface="Trebuchet MS"/>
                <a:cs typeface="Trebuchet MS"/>
              </a:rPr>
              <a:t> </a:t>
            </a:r>
            <a:r>
              <a:rPr sz="1900" i="1" spc="99" dirty="0">
                <a:latin typeface="Trebuchet MS"/>
                <a:cs typeface="Trebuchet MS"/>
              </a:rPr>
              <a:t>basa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79" dirty="0">
                <a:latin typeface="Trebuchet MS"/>
                <a:cs typeface="Trebuchet MS"/>
              </a:rPr>
              <a:t>‘read’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i="1" spc="50" dirty="0">
                <a:latin typeface="Trebuchet MS"/>
                <a:cs typeface="Trebuchet MS"/>
              </a:rPr>
              <a:t>b-um-asa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79" dirty="0">
                <a:latin typeface="Trebuchet MS"/>
                <a:cs typeface="Trebuchet MS"/>
              </a:rPr>
              <a:t>‘read’ </a:t>
            </a:r>
            <a:r>
              <a:rPr sz="1900" i="1" spc="-545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English:</a:t>
            </a:r>
            <a:r>
              <a:rPr sz="1900" i="1" spc="89" dirty="0">
                <a:latin typeface="Trebuchet MS"/>
                <a:cs typeface="Trebuchet MS"/>
              </a:rPr>
              <a:t> </a:t>
            </a:r>
            <a:r>
              <a:rPr sz="1900" i="1" spc="-10" dirty="0">
                <a:latin typeface="Trebuchet MS"/>
                <a:cs typeface="Trebuchet MS"/>
              </a:rPr>
              <a:t>abso-bloody-lutely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(emphasis)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870"/>
              </a:spcBef>
            </a:pPr>
            <a:r>
              <a:rPr sz="1900" spc="20" dirty="0">
                <a:latin typeface="Trebuchet MS"/>
                <a:cs typeface="Trebuchet MS"/>
              </a:rPr>
              <a:t>Circumfixes</a:t>
            </a:r>
            <a:r>
              <a:rPr sz="1900" spc="-50" dirty="0">
                <a:latin typeface="Trebuchet MS"/>
                <a:cs typeface="Trebuchet MS"/>
              </a:rPr>
              <a:t> - </a:t>
            </a:r>
            <a:r>
              <a:rPr sz="1900" spc="50" dirty="0">
                <a:latin typeface="Trebuchet MS"/>
                <a:cs typeface="Trebuchet MS"/>
              </a:rPr>
              <a:t>precedes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follows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stem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dirty="0">
                <a:latin typeface="Trebuchet MS"/>
                <a:cs typeface="Trebuchet MS"/>
              </a:rPr>
              <a:t>Dutch:</a:t>
            </a:r>
            <a:r>
              <a:rPr sz="1900" i="1" spc="109" dirty="0">
                <a:latin typeface="Trebuchet MS"/>
                <a:cs typeface="Trebuchet MS"/>
              </a:rPr>
              <a:t> </a:t>
            </a:r>
            <a:r>
              <a:rPr sz="1900" i="1" spc="20" dirty="0">
                <a:latin typeface="Trebuchet MS"/>
                <a:cs typeface="Trebuchet MS"/>
              </a:rPr>
              <a:t>berg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-69" dirty="0">
                <a:latin typeface="Trebuchet MS"/>
                <a:cs typeface="Trebuchet MS"/>
              </a:rPr>
              <a:t>‘mountain’,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dirty="0">
                <a:latin typeface="Trebuchet MS"/>
                <a:cs typeface="Trebuchet MS"/>
              </a:rPr>
              <a:t>ge-berg-te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‘mountains’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723042"/>
            <a:ext cx="128444" cy="128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3480240"/>
            <a:ext cx="128444" cy="1283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4578426"/>
            <a:ext cx="128444" cy="12832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6439177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406" y="188640"/>
            <a:ext cx="8646865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0" dirty="0"/>
              <a:t>Content</a:t>
            </a:r>
            <a:r>
              <a:rPr spc="69" dirty="0"/>
              <a:t> </a:t>
            </a:r>
            <a:r>
              <a:rPr spc="-50" dirty="0"/>
              <a:t>and</a:t>
            </a:r>
            <a:r>
              <a:rPr spc="79" dirty="0"/>
              <a:t> </a:t>
            </a:r>
            <a:r>
              <a:rPr spc="-30" dirty="0"/>
              <a:t>functional</a:t>
            </a:r>
            <a:r>
              <a:rPr spc="79" dirty="0"/>
              <a:t> </a:t>
            </a:r>
            <a:r>
              <a:rPr spc="-50" dirty="0"/>
              <a:t>morphemes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4038" y="1970029"/>
            <a:ext cx="3738208" cy="2655116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100716">
              <a:spcBef>
                <a:spcPts val="1041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Content</a:t>
            </a:r>
            <a:r>
              <a:rPr sz="22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morphemes</a:t>
            </a:r>
            <a:endParaRPr sz="2200">
              <a:latin typeface="Cambria"/>
              <a:cs typeface="Cambria"/>
            </a:endParaRPr>
          </a:p>
          <a:p>
            <a:pPr marL="100716">
              <a:spcBef>
                <a:spcPts val="843"/>
              </a:spcBef>
            </a:pPr>
            <a:r>
              <a:rPr sz="1900" spc="59" dirty="0">
                <a:latin typeface="Trebuchet MS"/>
                <a:cs typeface="Trebuchet MS"/>
              </a:rPr>
              <a:t>Carry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some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semantic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content</a:t>
            </a:r>
            <a:endParaRPr sz="1900">
              <a:latin typeface="Trebuchet MS"/>
              <a:cs typeface="Trebuchet MS"/>
            </a:endParaRPr>
          </a:p>
          <a:p>
            <a:pPr marL="99457">
              <a:spcBef>
                <a:spcPts val="426"/>
              </a:spcBef>
            </a:pPr>
            <a:r>
              <a:rPr sz="1900" i="1" spc="-50" dirty="0">
                <a:latin typeface="Trebuchet MS"/>
                <a:cs typeface="Trebuchet MS"/>
              </a:rPr>
              <a:t>car,</a:t>
            </a:r>
            <a:r>
              <a:rPr sz="1900" i="1" spc="-89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-able,</a:t>
            </a:r>
            <a:r>
              <a:rPr sz="1900" i="1" spc="-79" dirty="0">
                <a:latin typeface="Trebuchet MS"/>
                <a:cs typeface="Trebuchet MS"/>
              </a:rPr>
              <a:t> </a:t>
            </a:r>
            <a:r>
              <a:rPr sz="1900" i="1" spc="10" dirty="0">
                <a:latin typeface="Trebuchet MS"/>
                <a:cs typeface="Trebuchet MS"/>
              </a:rPr>
              <a:t>un-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89"/>
              </a:spcBef>
            </a:pPr>
            <a:endParaRPr sz="2400">
              <a:latin typeface="Trebuchet MS"/>
              <a:cs typeface="Trebuchet MS"/>
            </a:endParaRPr>
          </a:p>
          <a:p>
            <a:pPr marL="100716"/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Functional</a:t>
            </a:r>
            <a:r>
              <a:rPr sz="22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morphemes</a:t>
            </a:r>
            <a:endParaRPr sz="2200">
              <a:latin typeface="Cambria"/>
              <a:cs typeface="Cambria"/>
            </a:endParaRPr>
          </a:p>
          <a:p>
            <a:pPr marL="100716">
              <a:spcBef>
                <a:spcPts val="843"/>
              </a:spcBef>
            </a:pPr>
            <a:r>
              <a:rPr sz="1900" spc="30" dirty="0">
                <a:latin typeface="Trebuchet MS"/>
                <a:cs typeface="Trebuchet MS"/>
              </a:rPr>
              <a:t>Provide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grammatical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information</a:t>
            </a:r>
            <a:endParaRPr sz="1900">
              <a:latin typeface="Trebuchet MS"/>
              <a:cs typeface="Trebuchet MS"/>
            </a:endParaRPr>
          </a:p>
          <a:p>
            <a:pPr marL="100716">
              <a:spcBef>
                <a:spcPts val="426"/>
              </a:spcBef>
            </a:pPr>
            <a:r>
              <a:rPr sz="1900" i="1" spc="79" dirty="0">
                <a:latin typeface="Trebuchet MS"/>
                <a:cs typeface="Trebuchet MS"/>
              </a:rPr>
              <a:t>-s</a:t>
            </a:r>
            <a:r>
              <a:rPr sz="1900" i="1" spc="-50" dirty="0">
                <a:latin typeface="Trebuchet MS"/>
                <a:cs typeface="Trebuchet MS"/>
              </a:rPr>
              <a:t> </a:t>
            </a:r>
            <a:r>
              <a:rPr sz="1900" i="1" spc="-69" dirty="0">
                <a:latin typeface="Trebuchet MS"/>
                <a:cs typeface="Trebuchet MS"/>
              </a:rPr>
              <a:t>(plural),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79" dirty="0">
                <a:latin typeface="Trebuchet MS"/>
                <a:cs typeface="Trebuchet MS"/>
              </a:rPr>
              <a:t>-s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30" dirty="0">
                <a:latin typeface="Trebuchet MS"/>
                <a:cs typeface="Trebuchet MS"/>
              </a:rPr>
              <a:t>(3</a:t>
            </a:r>
            <a:r>
              <a:rPr sz="2400" i="1" spc="-44" baseline="27777" dirty="0">
                <a:latin typeface="Cambria"/>
                <a:cs typeface="Cambria"/>
              </a:rPr>
              <a:t>rd</a:t>
            </a:r>
            <a:r>
              <a:rPr sz="2400" i="1" spc="14" baseline="27777" dirty="0">
                <a:latin typeface="Cambria"/>
                <a:cs typeface="Cambria"/>
              </a:rPr>
              <a:t> </a:t>
            </a:r>
            <a:r>
              <a:rPr sz="1900" i="1" dirty="0">
                <a:latin typeface="Trebuchet MS"/>
                <a:cs typeface="Trebuchet MS"/>
              </a:rPr>
              <a:t>singular)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65690814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45" y="0"/>
            <a:ext cx="8646865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Inflectional</a:t>
            </a:r>
            <a:r>
              <a:rPr spc="119" dirty="0"/>
              <a:t> </a:t>
            </a:r>
            <a:r>
              <a:rPr spc="-50" dirty="0"/>
              <a:t>and</a:t>
            </a:r>
            <a:r>
              <a:rPr spc="119" dirty="0"/>
              <a:t> </a:t>
            </a:r>
            <a:r>
              <a:rPr dirty="0"/>
              <a:t>Derivational</a:t>
            </a:r>
            <a:r>
              <a:rPr spc="119" dirty="0"/>
              <a:t> </a:t>
            </a:r>
            <a:r>
              <a:rPr dirty="0"/>
              <a:t>Morphology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9608" y="1374593"/>
            <a:ext cx="8206929" cy="3952071"/>
          </a:xfrm>
          <a:prstGeom prst="rect">
            <a:avLst/>
          </a:prstGeom>
        </p:spPr>
        <p:txBody>
          <a:bodyPr vert="horz" wrap="square" lIns="0" tIns="206466" rIns="0" bIns="0" rtlCol="0">
            <a:spAutoFit/>
          </a:bodyPr>
          <a:lstStyle/>
          <a:p>
            <a:pPr marL="25179">
              <a:spcBef>
                <a:spcPts val="1624"/>
              </a:spcBef>
            </a:pPr>
            <a:r>
              <a:rPr sz="1900" spc="-30" dirty="0">
                <a:latin typeface="Trebuchet MS"/>
                <a:cs typeface="Trebuchet MS"/>
              </a:rPr>
              <a:t>Two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different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kind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relationship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among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1517"/>
              </a:spcBef>
            </a:pP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Inflectional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morphology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843"/>
              </a:spcBef>
            </a:pPr>
            <a:r>
              <a:rPr sz="1900" spc="-10" dirty="0">
                <a:latin typeface="Trebuchet MS"/>
                <a:cs typeface="Trebuchet MS"/>
              </a:rPr>
              <a:t>Grammatical: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number, </a:t>
            </a:r>
            <a:r>
              <a:rPr sz="1900" spc="-10" dirty="0">
                <a:latin typeface="Trebuchet MS"/>
                <a:cs typeface="Trebuchet MS"/>
              </a:rPr>
              <a:t>tense,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case,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gender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spc="50" dirty="0">
                <a:latin typeface="Trebuchet MS"/>
                <a:cs typeface="Trebuchet MS"/>
              </a:rPr>
              <a:t>Creates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new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forms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same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word: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bring,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-30" dirty="0">
                <a:latin typeface="Trebuchet MS"/>
                <a:cs typeface="Trebuchet MS"/>
              </a:rPr>
              <a:t>brought,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-10" dirty="0">
                <a:latin typeface="Trebuchet MS"/>
                <a:cs typeface="Trebuchet MS"/>
              </a:rPr>
              <a:t>brings,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dirty="0">
                <a:latin typeface="Trebuchet MS"/>
                <a:cs typeface="Trebuchet MS"/>
              </a:rPr>
              <a:t>bringing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10"/>
              </a:spcBef>
            </a:pPr>
            <a:endParaRPr sz="2600">
              <a:latin typeface="Trebuchet MS"/>
              <a:cs typeface="Trebuchet MS"/>
            </a:endParaRPr>
          </a:p>
          <a:p>
            <a:pPr marL="25179"/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Derivational</a:t>
            </a:r>
            <a:r>
              <a:rPr sz="22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morphology</a:t>
            </a:r>
            <a:endParaRPr sz="2200">
              <a:latin typeface="Cambria"/>
              <a:cs typeface="Cambria"/>
            </a:endParaRPr>
          </a:p>
          <a:p>
            <a:pPr marL="25179" marR="472107">
              <a:lnSpc>
                <a:spcPct val="118900"/>
              </a:lnSpc>
              <a:spcBef>
                <a:spcPts val="404"/>
              </a:spcBef>
            </a:pPr>
            <a:r>
              <a:rPr sz="1900" spc="50" dirty="0">
                <a:latin typeface="Trebuchet MS"/>
                <a:cs typeface="Trebuchet MS"/>
              </a:rPr>
              <a:t>Creates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new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changing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part-of-speech:</a:t>
            </a:r>
            <a:r>
              <a:rPr sz="1900" spc="119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logic,</a:t>
            </a:r>
            <a:r>
              <a:rPr sz="1900" i="1" spc="-10" dirty="0">
                <a:latin typeface="Trebuchet MS"/>
                <a:cs typeface="Trebuchet MS"/>
              </a:rPr>
              <a:t> </a:t>
            </a:r>
            <a:r>
              <a:rPr sz="1900" i="1" spc="-30" dirty="0">
                <a:latin typeface="Trebuchet MS"/>
                <a:cs typeface="Trebuchet MS"/>
              </a:rPr>
              <a:t>logical,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illogical, </a:t>
            </a:r>
            <a:r>
              <a:rPr sz="1900" i="1" spc="-535" dirty="0">
                <a:latin typeface="Trebuchet MS"/>
                <a:cs typeface="Trebuchet MS"/>
              </a:rPr>
              <a:t> </a:t>
            </a:r>
            <a:r>
              <a:rPr sz="1900" i="1" spc="-89" dirty="0">
                <a:latin typeface="Trebuchet MS"/>
                <a:cs typeface="Trebuchet MS"/>
              </a:rPr>
              <a:t>illogicality,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dirty="0">
                <a:latin typeface="Trebuchet MS"/>
                <a:cs typeface="Trebuchet MS"/>
              </a:rPr>
              <a:t>logician</a:t>
            </a:r>
            <a:endParaRPr sz="1900">
              <a:latin typeface="Trebuchet MS"/>
              <a:cs typeface="Trebuchet MS"/>
            </a:endParaRPr>
          </a:p>
          <a:p>
            <a:pPr marL="25179" marR="10072">
              <a:lnSpc>
                <a:spcPct val="118900"/>
              </a:lnSpc>
            </a:pPr>
            <a:r>
              <a:rPr sz="1900" spc="-10" dirty="0">
                <a:latin typeface="Trebuchet MS"/>
                <a:cs typeface="Trebuchet MS"/>
              </a:rPr>
              <a:t>Fairly </a:t>
            </a:r>
            <a:r>
              <a:rPr sz="1900" spc="10" dirty="0">
                <a:latin typeface="Trebuchet MS"/>
                <a:cs typeface="Trebuchet MS"/>
              </a:rPr>
              <a:t>systematic </a:t>
            </a:r>
            <a:r>
              <a:rPr sz="1900" spc="-59" dirty="0">
                <a:latin typeface="Trebuchet MS"/>
                <a:cs typeface="Trebuchet MS"/>
              </a:rPr>
              <a:t>but </a:t>
            </a:r>
            <a:r>
              <a:rPr sz="1900" spc="89" dirty="0">
                <a:latin typeface="Trebuchet MS"/>
                <a:cs typeface="Trebuchet MS"/>
              </a:rPr>
              <a:t>some </a:t>
            </a:r>
            <a:r>
              <a:rPr sz="1900" dirty="0">
                <a:latin typeface="Trebuchet MS"/>
                <a:cs typeface="Trebuchet MS"/>
              </a:rPr>
              <a:t>derivations </a:t>
            </a:r>
            <a:r>
              <a:rPr sz="1900" spc="30" dirty="0">
                <a:latin typeface="Trebuchet MS"/>
                <a:cs typeface="Trebuchet MS"/>
              </a:rPr>
              <a:t>missing: </a:t>
            </a:r>
            <a:r>
              <a:rPr sz="1900" i="1" spc="30" dirty="0">
                <a:latin typeface="Trebuchet MS"/>
                <a:cs typeface="Trebuchet MS"/>
              </a:rPr>
              <a:t>sincere </a:t>
            </a:r>
            <a:r>
              <a:rPr sz="1900" i="1" spc="-50" dirty="0">
                <a:latin typeface="Trebuchet MS"/>
                <a:cs typeface="Trebuchet MS"/>
              </a:rPr>
              <a:t>- </a:t>
            </a:r>
            <a:r>
              <a:rPr sz="1900" i="1" spc="-59" dirty="0">
                <a:latin typeface="Trebuchet MS"/>
                <a:cs typeface="Trebuchet MS"/>
              </a:rPr>
              <a:t>sincerity, </a:t>
            </a:r>
            <a:r>
              <a:rPr sz="1900" i="1" spc="69" dirty="0">
                <a:latin typeface="Trebuchet MS"/>
                <a:cs typeface="Trebuchet MS"/>
              </a:rPr>
              <a:t>scarce </a:t>
            </a:r>
            <a:r>
              <a:rPr sz="1900" i="1" spc="-50" dirty="0">
                <a:latin typeface="Trebuchet MS"/>
                <a:cs typeface="Trebuchet MS"/>
              </a:rPr>
              <a:t>- </a:t>
            </a:r>
            <a:r>
              <a:rPr sz="1900" i="1" spc="-545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scarcity,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20" dirty="0">
                <a:latin typeface="Trebuchet MS"/>
                <a:cs typeface="Trebuchet MS"/>
              </a:rPr>
              <a:t>curious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-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curiosity,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fierce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-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fiercity?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73469994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954" y="260648"/>
            <a:ext cx="8646865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Morphological</a:t>
            </a:r>
            <a:r>
              <a:rPr spc="-10" dirty="0"/>
              <a:t> </a:t>
            </a:r>
            <a:r>
              <a:rPr dirty="0"/>
              <a:t>processes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49608" y="1903408"/>
            <a:ext cx="8428602" cy="2897493"/>
          </a:xfrm>
          <a:prstGeom prst="rect">
            <a:avLst/>
          </a:prstGeom>
        </p:spPr>
        <p:txBody>
          <a:bodyPr vert="horz" wrap="square" lIns="0" tIns="112047" rIns="0" bIns="0" rtlCol="0">
            <a:spAutoFit/>
          </a:bodyPr>
          <a:lstStyle/>
          <a:p>
            <a:pPr marL="25179">
              <a:spcBef>
                <a:spcPts val="882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Concatenation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694"/>
              </a:spcBef>
            </a:pPr>
            <a:r>
              <a:rPr sz="1900" spc="50" dirty="0">
                <a:latin typeface="Trebuchet MS"/>
                <a:cs typeface="Trebuchet MS"/>
              </a:rPr>
              <a:t>Adding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continuous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affixes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-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most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common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process: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09"/>
              </a:spcBef>
            </a:pPr>
            <a:r>
              <a:rPr sz="1900" spc="50" dirty="0">
                <a:latin typeface="Trebuchet MS"/>
                <a:cs typeface="Trebuchet MS"/>
              </a:rPr>
              <a:t>hope+less,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un+happy,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anti+capital+ist+s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69"/>
              </a:spcBef>
            </a:pPr>
            <a:endParaRPr sz="2300">
              <a:latin typeface="Trebuchet MS"/>
              <a:cs typeface="Trebuchet MS"/>
            </a:endParaRPr>
          </a:p>
          <a:p>
            <a:pPr marL="574082" marR="10072" indent="-550162">
              <a:lnSpc>
                <a:spcPct val="145100"/>
              </a:lnSpc>
            </a:pPr>
            <a:r>
              <a:rPr sz="1900" spc="-30" dirty="0">
                <a:latin typeface="Trebuchet MS"/>
                <a:cs typeface="Trebuchet MS"/>
              </a:rPr>
              <a:t>Often, there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phonological/graphemic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changes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morpheme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boundaries: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book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+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8" dirty="0">
                <a:latin typeface="Trebuchet MS"/>
                <a:cs typeface="Trebuchet MS"/>
              </a:rPr>
              <a:t>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[s],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shoe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+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8" dirty="0">
                <a:latin typeface="Trebuchet MS"/>
                <a:cs typeface="Trebuchet MS"/>
              </a:rPr>
              <a:t>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[z]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724"/>
              </a:spcBef>
            </a:pPr>
            <a:r>
              <a:rPr sz="1900" spc="50" dirty="0">
                <a:latin typeface="Trebuchet MS"/>
                <a:cs typeface="Trebuchet MS"/>
              </a:rPr>
              <a:t>hap</a:t>
            </a:r>
            <a:r>
              <a:rPr sz="1900" spc="-10" dirty="0">
                <a:latin typeface="Trebuchet MS"/>
                <a:cs typeface="Trebuchet MS"/>
              </a:rPr>
              <a:t>p</a:t>
            </a:r>
            <a:r>
              <a:rPr sz="1900" spc="40" dirty="0">
                <a:latin typeface="Trebuchet MS"/>
                <a:cs typeface="Trebuchet MS"/>
              </a:rPr>
              <a:t>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+er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happier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12810374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683" y="332656"/>
            <a:ext cx="8609356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Morphological</a:t>
            </a:r>
            <a:r>
              <a:rPr spc="-10" dirty="0"/>
              <a:t> </a:t>
            </a:r>
            <a:r>
              <a:rPr dirty="0"/>
              <a:t>processes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700970"/>
            <a:ext cx="128444" cy="1283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3117182"/>
            <a:ext cx="128444" cy="1283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3533392"/>
            <a:ext cx="128444" cy="128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3949604"/>
            <a:ext cx="128444" cy="1283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9228" y="2026133"/>
            <a:ext cx="8405931" cy="2472655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624440" marR="1603904" indent="-550162">
              <a:lnSpc>
                <a:spcPct val="145100"/>
              </a:lnSpc>
              <a:spcBef>
                <a:spcPts val="178"/>
              </a:spcBef>
            </a:pPr>
            <a:r>
              <a:rPr sz="1900" b="1" spc="50" dirty="0">
                <a:latin typeface="Trebuchet MS"/>
                <a:cs typeface="Trebuchet MS"/>
              </a:rPr>
              <a:t>Reduplication:</a:t>
            </a:r>
            <a:r>
              <a:rPr sz="1900" b="1" spc="89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part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entire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doubled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Nama: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‘go’</a:t>
            </a:r>
            <a:r>
              <a:rPr sz="1900" spc="-30" dirty="0">
                <a:latin typeface="Trebuchet MS"/>
                <a:cs typeface="Trebuchet MS"/>
              </a:rPr>
              <a:t> (look),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‘go-go’ </a:t>
            </a:r>
            <a:r>
              <a:rPr sz="1900" spc="10" dirty="0">
                <a:latin typeface="Trebuchet MS"/>
                <a:cs typeface="Trebuchet MS"/>
              </a:rPr>
              <a:t>(examine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attention) 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Tagalog: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‘basa’</a:t>
            </a:r>
            <a:r>
              <a:rPr sz="1900" spc="-30" dirty="0">
                <a:latin typeface="Trebuchet MS"/>
                <a:cs typeface="Trebuchet MS"/>
              </a:rPr>
              <a:t> (read), ‘ba-basa’(will </a:t>
            </a:r>
            <a:r>
              <a:rPr sz="1900" spc="10" dirty="0">
                <a:latin typeface="Trebuchet MS"/>
                <a:cs typeface="Trebuchet MS"/>
              </a:rPr>
              <a:t>read)</a:t>
            </a:r>
            <a:endParaRPr sz="1900">
              <a:latin typeface="Trebuchet MS"/>
              <a:cs typeface="Trebuchet MS"/>
            </a:endParaRPr>
          </a:p>
          <a:p>
            <a:pPr marL="624440">
              <a:spcBef>
                <a:spcPts val="1021"/>
              </a:spcBef>
            </a:pPr>
            <a:r>
              <a:rPr sz="1900" spc="20" dirty="0">
                <a:latin typeface="Trebuchet MS"/>
                <a:cs typeface="Trebuchet MS"/>
              </a:rPr>
              <a:t>Sanskrit: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‘pac’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(cook),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208" dirty="0">
                <a:latin typeface="Trebuchet MS"/>
                <a:cs typeface="Trebuchet MS"/>
              </a:rPr>
              <a:t>‘papa¯</a:t>
            </a:r>
            <a:r>
              <a:rPr sz="1900" spc="-357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ca’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(perfect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form,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cooked)</a:t>
            </a:r>
            <a:endParaRPr sz="1900">
              <a:latin typeface="Trebuchet MS"/>
              <a:cs typeface="Trebuchet MS"/>
            </a:endParaRPr>
          </a:p>
          <a:p>
            <a:pPr marL="624440">
              <a:spcBef>
                <a:spcPts val="1021"/>
              </a:spcBef>
            </a:pPr>
            <a:r>
              <a:rPr sz="1900" spc="59" dirty="0">
                <a:latin typeface="Trebuchet MS"/>
                <a:cs typeface="Trebuchet MS"/>
              </a:rPr>
              <a:t>Phrasal</a:t>
            </a:r>
            <a:r>
              <a:rPr sz="1900" spc="-20" dirty="0">
                <a:latin typeface="Trebuchet MS"/>
                <a:cs typeface="Trebuchet MS"/>
              </a:rPr>
              <a:t> reduplication </a:t>
            </a:r>
            <a:r>
              <a:rPr sz="1900" spc="-30" dirty="0">
                <a:latin typeface="Trebuchet MS"/>
                <a:cs typeface="Trebuchet MS"/>
              </a:rPr>
              <a:t>(Telugu):</a:t>
            </a:r>
            <a:r>
              <a:rPr sz="1900" spc="119" dirty="0">
                <a:latin typeface="Trebuchet MS"/>
                <a:cs typeface="Trebuchet MS"/>
              </a:rPr>
              <a:t> </a:t>
            </a:r>
            <a:r>
              <a:rPr sz="1900" i="1" spc="-188" dirty="0">
                <a:latin typeface="Trebuchet MS"/>
                <a:cs typeface="Trebuchet MS"/>
              </a:rPr>
              <a:t>pillava¯</a:t>
            </a:r>
            <a:r>
              <a:rPr sz="1900" i="1" spc="-357" dirty="0">
                <a:latin typeface="Trebuchet MS"/>
                <a:cs typeface="Trebuchet MS"/>
              </a:rPr>
              <a:t> </a:t>
            </a:r>
            <a:r>
              <a:rPr sz="1900" i="1" spc="-525" dirty="0">
                <a:latin typeface="Trebuchet MS"/>
                <a:cs typeface="Trebuchet MS"/>
              </a:rPr>
              <a:t>d</a:t>
            </a:r>
            <a:r>
              <a:rPr sz="2800" i="1" spc="-787" baseline="-14619" dirty="0">
                <a:latin typeface="Trebuchet MS"/>
                <a:cs typeface="Trebuchet MS"/>
              </a:rPr>
              <a:t>.</a:t>
            </a:r>
            <a:r>
              <a:rPr sz="2800" i="1" spc="-595" baseline="-14619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u</a:t>
            </a:r>
            <a:r>
              <a:rPr sz="1900" i="1" spc="-10" dirty="0">
                <a:latin typeface="Trebuchet MS"/>
                <a:cs typeface="Trebuchet MS"/>
              </a:rPr>
              <a:t> </a:t>
            </a:r>
            <a:r>
              <a:rPr sz="1900" i="1" spc="-226" dirty="0">
                <a:latin typeface="Trebuchet MS"/>
                <a:cs typeface="Trebuchet MS"/>
              </a:rPr>
              <a:t>nad</a:t>
            </a:r>
            <a:r>
              <a:rPr sz="2800" i="1" spc="-341" baseline="-14619" dirty="0">
                <a:latin typeface="Trebuchet MS"/>
                <a:cs typeface="Trebuchet MS"/>
              </a:rPr>
              <a:t>.</a:t>
            </a:r>
            <a:r>
              <a:rPr sz="2800" i="1" spc="-282" baseline="-14619" dirty="0">
                <a:latin typeface="Trebuchet MS"/>
                <a:cs typeface="Trebuchet MS"/>
              </a:rPr>
              <a:t> </a:t>
            </a:r>
            <a:r>
              <a:rPr sz="1900" i="1" spc="-238" dirty="0">
                <a:latin typeface="Trebuchet MS"/>
                <a:cs typeface="Trebuchet MS"/>
              </a:rPr>
              <a:t>ustu¯</a:t>
            </a:r>
            <a:r>
              <a:rPr sz="1900" i="1" spc="188" dirty="0">
                <a:latin typeface="Trebuchet MS"/>
                <a:cs typeface="Trebuchet MS"/>
              </a:rPr>
              <a:t> </a:t>
            </a:r>
            <a:r>
              <a:rPr sz="1900" i="1" spc="-226" dirty="0">
                <a:latin typeface="Trebuchet MS"/>
                <a:cs typeface="Trebuchet MS"/>
              </a:rPr>
              <a:t>nad</a:t>
            </a:r>
            <a:r>
              <a:rPr sz="2800" i="1" spc="-341" baseline="-14619" dirty="0">
                <a:latin typeface="Trebuchet MS"/>
                <a:cs typeface="Trebuchet MS"/>
              </a:rPr>
              <a:t>.</a:t>
            </a:r>
            <a:r>
              <a:rPr sz="2800" i="1" spc="-282" baseline="-14619" dirty="0">
                <a:latin typeface="Trebuchet MS"/>
                <a:cs typeface="Trebuchet MS"/>
              </a:rPr>
              <a:t> </a:t>
            </a:r>
            <a:r>
              <a:rPr sz="1900" i="1" spc="-238" dirty="0">
                <a:latin typeface="Trebuchet MS"/>
                <a:cs typeface="Trebuchet MS"/>
              </a:rPr>
              <a:t>ustu¯</a:t>
            </a:r>
            <a:r>
              <a:rPr sz="1900" i="1" spc="198" dirty="0">
                <a:latin typeface="Trebuchet MS"/>
                <a:cs typeface="Trebuchet MS"/>
              </a:rPr>
              <a:t> </a:t>
            </a:r>
            <a:r>
              <a:rPr sz="1900" i="1" spc="-238" dirty="0">
                <a:latin typeface="Trebuchet MS"/>
                <a:cs typeface="Trebuchet MS"/>
              </a:rPr>
              <a:t>pad</a:t>
            </a:r>
            <a:r>
              <a:rPr sz="2800" i="1" spc="-355" baseline="-14619" dirty="0">
                <a:latin typeface="Trebuchet MS"/>
                <a:cs typeface="Trebuchet MS"/>
              </a:rPr>
              <a:t>.</a:t>
            </a:r>
            <a:r>
              <a:rPr sz="2800" i="1" spc="-282" baseline="-14619" dirty="0">
                <a:latin typeface="Trebuchet MS"/>
                <a:cs typeface="Trebuchet MS"/>
              </a:rPr>
              <a:t> </a:t>
            </a:r>
            <a:r>
              <a:rPr sz="1900" i="1" spc="-149" dirty="0">
                <a:latin typeface="Trebuchet MS"/>
                <a:cs typeface="Trebuchet MS"/>
              </a:rPr>
              <a:t>i</a:t>
            </a:r>
            <a:r>
              <a:rPr sz="1900" i="1" spc="-10" dirty="0">
                <a:latin typeface="Trebuchet MS"/>
                <a:cs typeface="Trebuchet MS"/>
              </a:rPr>
              <a:t> </a:t>
            </a:r>
            <a:r>
              <a:rPr sz="1900" i="1" spc="-367" dirty="0">
                <a:latin typeface="Trebuchet MS"/>
                <a:cs typeface="Trebuchet MS"/>
              </a:rPr>
              <a:t>po¯</a:t>
            </a:r>
            <a:r>
              <a:rPr sz="1900" i="1" spc="-357" dirty="0">
                <a:latin typeface="Trebuchet MS"/>
                <a:cs typeface="Trebuchet MS"/>
              </a:rPr>
              <a:t> ya¯</a:t>
            </a:r>
            <a:r>
              <a:rPr sz="1900" i="1" spc="-347" dirty="0">
                <a:latin typeface="Trebuchet MS"/>
                <a:cs typeface="Trebuchet MS"/>
              </a:rPr>
              <a:t> </a:t>
            </a:r>
            <a:r>
              <a:rPr sz="1900" i="1" spc="-525" dirty="0">
                <a:latin typeface="Trebuchet MS"/>
                <a:cs typeface="Trebuchet MS"/>
              </a:rPr>
              <a:t>d</a:t>
            </a:r>
            <a:r>
              <a:rPr sz="2800" i="1" spc="-787" baseline="-14619" dirty="0">
                <a:latin typeface="Trebuchet MS"/>
                <a:cs typeface="Trebuchet MS"/>
              </a:rPr>
              <a:t>.</a:t>
            </a:r>
            <a:r>
              <a:rPr sz="2800" i="1" spc="-535" baseline="-14619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u</a:t>
            </a:r>
            <a:endParaRPr sz="1900">
              <a:latin typeface="Trebuchet MS"/>
              <a:cs typeface="Trebuchet MS"/>
            </a:endParaRPr>
          </a:p>
          <a:p>
            <a:pPr marL="624440">
              <a:spcBef>
                <a:spcPts val="426"/>
              </a:spcBef>
            </a:pPr>
            <a:r>
              <a:rPr sz="1900" spc="40" dirty="0">
                <a:latin typeface="Trebuchet MS"/>
                <a:cs typeface="Trebuchet MS"/>
              </a:rPr>
              <a:t>(The</a:t>
            </a:r>
            <a:r>
              <a:rPr sz="1900" spc="-30" dirty="0">
                <a:latin typeface="Trebuchet MS"/>
                <a:cs typeface="Trebuchet MS"/>
              </a:rPr>
              <a:t> child </a:t>
            </a:r>
            <a:r>
              <a:rPr sz="1900" spc="-218" dirty="0">
                <a:latin typeface="Trebuchet MS"/>
                <a:cs typeface="Trebuchet MS"/>
              </a:rPr>
              <a:t>f</a:t>
            </a:r>
            <a:r>
              <a:rPr sz="1900" spc="-69" dirty="0">
                <a:latin typeface="Trebuchet MS"/>
                <a:cs typeface="Trebuchet MS"/>
              </a:rPr>
              <a:t>ell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d</a:t>
            </a:r>
            <a:r>
              <a:rPr sz="1900" spc="20" dirty="0">
                <a:latin typeface="Trebuchet MS"/>
                <a:cs typeface="Trebuchet MS"/>
              </a:rPr>
              <a:t>own</a:t>
            </a:r>
            <a:r>
              <a:rPr sz="1900" spc="-30" dirty="0">
                <a:latin typeface="Trebuchet MS"/>
                <a:cs typeface="Trebuchet MS"/>
              </a:rPr>
              <a:t> while w</a:t>
            </a:r>
            <a:r>
              <a:rPr sz="1900" dirty="0">
                <a:latin typeface="Trebuchet MS"/>
                <a:cs typeface="Trebuchet MS"/>
              </a:rPr>
              <a:t>alking)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50985220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08" y="332656"/>
            <a:ext cx="8086169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Morphological</a:t>
            </a:r>
            <a:r>
              <a:rPr spc="-10" dirty="0"/>
              <a:t> </a:t>
            </a:r>
            <a:r>
              <a:rPr dirty="0"/>
              <a:t>processes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9608" y="1964894"/>
            <a:ext cx="5040536" cy="2668957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Suppletion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843"/>
              </a:spcBef>
            </a:pPr>
            <a:r>
              <a:rPr sz="1900" spc="-69" dirty="0">
                <a:latin typeface="Trebuchet MS"/>
                <a:cs typeface="Trebuchet MS"/>
              </a:rPr>
              <a:t>‘irregular’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relation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between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99" dirty="0">
                <a:latin typeface="Trebuchet MS"/>
                <a:cs typeface="Trebuchet MS"/>
              </a:rPr>
              <a:t>go</a:t>
            </a:r>
            <a:r>
              <a:rPr sz="1900" i="1" spc="-50" dirty="0">
                <a:latin typeface="Trebuchet MS"/>
                <a:cs typeface="Trebuchet MS"/>
              </a:rPr>
              <a:t> - </a:t>
            </a:r>
            <a:r>
              <a:rPr sz="1900" i="1" spc="-59" dirty="0">
                <a:latin typeface="Trebuchet MS"/>
                <a:cs typeface="Trebuchet MS"/>
              </a:rPr>
              <a:t>went,</a:t>
            </a:r>
            <a:r>
              <a:rPr sz="1900" i="1" spc="-50" dirty="0">
                <a:latin typeface="Trebuchet MS"/>
                <a:cs typeface="Trebuchet MS"/>
              </a:rPr>
              <a:t> </a:t>
            </a:r>
            <a:r>
              <a:rPr sz="1900" i="1" spc="69" dirty="0">
                <a:latin typeface="Trebuchet MS"/>
                <a:cs typeface="Trebuchet MS"/>
              </a:rPr>
              <a:t>good</a:t>
            </a:r>
            <a:r>
              <a:rPr sz="1900" i="1" spc="-50" dirty="0">
                <a:latin typeface="Trebuchet MS"/>
                <a:cs typeface="Trebuchet MS"/>
              </a:rPr>
              <a:t> - </a:t>
            </a:r>
            <a:r>
              <a:rPr sz="1900" i="1" spc="-79" dirty="0">
                <a:latin typeface="Trebuchet MS"/>
                <a:cs typeface="Trebuchet MS"/>
              </a:rPr>
              <a:t>better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 marL="25179">
              <a:spcBef>
                <a:spcPts val="10"/>
              </a:spcBef>
            </a:pP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Morpheme</a:t>
            </a:r>
            <a:r>
              <a:rPr sz="22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internal</a:t>
            </a:r>
            <a:r>
              <a:rPr sz="22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changes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793"/>
              </a:spcBef>
            </a:pPr>
            <a:r>
              <a:rPr sz="1900" spc="59" dirty="0">
                <a:latin typeface="Trebuchet MS"/>
                <a:cs typeface="Trebuchet MS"/>
              </a:rPr>
              <a:t>The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changes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internally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59" dirty="0">
                <a:latin typeface="Trebuchet MS"/>
                <a:cs typeface="Trebuchet MS"/>
              </a:rPr>
              <a:t>sing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-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119" dirty="0">
                <a:latin typeface="Trebuchet MS"/>
                <a:cs typeface="Trebuchet MS"/>
              </a:rPr>
              <a:t>sang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-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50" dirty="0">
                <a:latin typeface="Trebuchet MS"/>
                <a:cs typeface="Trebuchet MS"/>
              </a:rPr>
              <a:t>sung,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59" dirty="0">
                <a:latin typeface="Trebuchet MS"/>
                <a:cs typeface="Trebuchet MS"/>
              </a:rPr>
              <a:t>man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-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dirty="0">
                <a:latin typeface="Trebuchet MS"/>
                <a:cs typeface="Trebuchet MS"/>
              </a:rPr>
              <a:t>men,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109" dirty="0">
                <a:latin typeface="Trebuchet MS"/>
                <a:cs typeface="Trebuchet MS"/>
              </a:rPr>
              <a:t>goose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-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109" dirty="0">
                <a:latin typeface="Trebuchet MS"/>
                <a:cs typeface="Trebuchet MS"/>
              </a:rPr>
              <a:t>geese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21114474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08" y="188640"/>
            <a:ext cx="8631447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97" dirty="0"/>
              <a:t>W</a:t>
            </a:r>
            <a:r>
              <a:rPr spc="-10" dirty="0"/>
              <a:t>o</a:t>
            </a:r>
            <a:r>
              <a:rPr spc="-119" dirty="0"/>
              <a:t>r</a:t>
            </a:r>
            <a:r>
              <a:rPr spc="-40" dirty="0"/>
              <a:t>d</a:t>
            </a:r>
            <a:r>
              <a:rPr spc="99" dirty="0"/>
              <a:t> </a:t>
            </a:r>
            <a:r>
              <a:rPr spc="-40" dirty="0"/>
              <a:t>F</a:t>
            </a:r>
            <a:r>
              <a:rPr spc="-50" dirty="0"/>
              <a:t>ormation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49608" y="1455135"/>
            <a:ext cx="5214347" cy="3946181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Compounding</a:t>
            </a:r>
            <a:endParaRPr sz="2200">
              <a:latin typeface="Cambria"/>
              <a:cs typeface="Cambria"/>
            </a:endParaRPr>
          </a:p>
          <a:p>
            <a:pPr marL="25179" marR="10072">
              <a:lnSpc>
                <a:spcPct val="118900"/>
              </a:lnSpc>
              <a:spcBef>
                <a:spcPts val="414"/>
              </a:spcBef>
            </a:pPr>
            <a:r>
              <a:rPr sz="1900" spc="79" dirty="0">
                <a:latin typeface="Trebuchet MS"/>
                <a:cs typeface="Trebuchet MS"/>
              </a:rPr>
              <a:t>Words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formed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combining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two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more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Example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 </a:t>
            </a:r>
            <a:r>
              <a:rPr sz="1900" spc="40" dirty="0">
                <a:latin typeface="Trebuchet MS"/>
                <a:cs typeface="Trebuchet MS"/>
              </a:rPr>
              <a:t>English:</a:t>
            </a:r>
            <a:endParaRPr sz="1900">
              <a:latin typeface="Trebuchet MS"/>
              <a:cs typeface="Trebuchet MS"/>
            </a:endParaRPr>
          </a:p>
          <a:p>
            <a:pPr marL="574082" marR="1444017">
              <a:lnSpc>
                <a:spcPct val="125299"/>
              </a:lnSpc>
              <a:spcBef>
                <a:spcPts val="59"/>
              </a:spcBef>
            </a:pPr>
            <a:r>
              <a:rPr sz="1900" spc="-20" dirty="0">
                <a:latin typeface="Trebuchet MS"/>
                <a:cs typeface="Trebuchet MS"/>
              </a:rPr>
              <a:t>Adj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+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Adj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69" dirty="0">
                <a:latin typeface="Lucida Sans Unicode"/>
                <a:cs typeface="Lucida Sans Unicode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Adj: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bitter-sweet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198" dirty="0">
                <a:latin typeface="Trebuchet MS"/>
                <a:cs typeface="Trebuchet MS"/>
              </a:rPr>
              <a:t>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+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98" dirty="0">
                <a:latin typeface="Trebuchet MS"/>
                <a:cs typeface="Trebuchet MS"/>
              </a:rPr>
              <a:t>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69" dirty="0">
                <a:latin typeface="Lucida Sans Unicode"/>
                <a:cs typeface="Lucida Sans Unicode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N: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rain-bow</a:t>
            </a:r>
            <a:endParaRPr sz="1900">
              <a:latin typeface="Trebuchet MS"/>
              <a:cs typeface="Trebuchet MS"/>
            </a:endParaRPr>
          </a:p>
          <a:p>
            <a:pPr marL="574082" marR="2065939">
              <a:lnSpc>
                <a:spcPct val="125299"/>
              </a:lnSpc>
            </a:pPr>
            <a:r>
              <a:rPr sz="1900" spc="188" dirty="0">
                <a:latin typeface="Trebuchet MS"/>
                <a:cs typeface="Trebuchet MS"/>
              </a:rPr>
              <a:t>V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+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98" dirty="0">
                <a:latin typeface="Trebuchet MS"/>
                <a:cs typeface="Trebuchet MS"/>
              </a:rPr>
              <a:t>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109" dirty="0">
                <a:latin typeface="Trebuchet MS"/>
                <a:cs typeface="Trebuchet MS"/>
              </a:rPr>
              <a:t>V</a:t>
            </a:r>
            <a:r>
              <a:rPr sz="1900" spc="-159" dirty="0">
                <a:latin typeface="Trebuchet MS"/>
                <a:cs typeface="Trebuchet MS"/>
              </a:rPr>
              <a:t>: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pi</a:t>
            </a:r>
            <a:r>
              <a:rPr sz="1900" spc="-59" dirty="0">
                <a:latin typeface="Trebuchet MS"/>
                <a:cs typeface="Trebuchet MS"/>
              </a:rPr>
              <a:t>c</a:t>
            </a:r>
            <a:r>
              <a:rPr sz="1900" spc="20" dirty="0">
                <a:latin typeface="Trebuchet MS"/>
                <a:cs typeface="Trebuchet MS"/>
              </a:rPr>
              <a:t>k-po</a:t>
            </a:r>
            <a:r>
              <a:rPr sz="1900" spc="-20" dirty="0">
                <a:latin typeface="Trebuchet MS"/>
                <a:cs typeface="Trebuchet MS"/>
              </a:rPr>
              <a:t>ck</a:t>
            </a:r>
            <a:r>
              <a:rPr sz="1900" spc="-69" dirty="0">
                <a:latin typeface="Trebuchet MS"/>
                <a:cs typeface="Trebuchet MS"/>
              </a:rPr>
              <a:t>et  </a:t>
            </a:r>
            <a:r>
              <a:rPr sz="1900" spc="248" dirty="0">
                <a:latin typeface="Trebuchet MS"/>
                <a:cs typeface="Trebuchet MS"/>
              </a:rPr>
              <a:t>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+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88" dirty="0">
                <a:latin typeface="Trebuchet MS"/>
                <a:cs typeface="Trebuchet MS"/>
              </a:rPr>
              <a:t>V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109" dirty="0">
                <a:latin typeface="Trebuchet MS"/>
                <a:cs typeface="Trebuchet MS"/>
              </a:rPr>
              <a:t>V</a:t>
            </a:r>
            <a:r>
              <a:rPr sz="1900" spc="-159" dirty="0">
                <a:latin typeface="Trebuchet MS"/>
                <a:cs typeface="Trebuchet MS"/>
              </a:rPr>
              <a:t>: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o</a:t>
            </a:r>
            <a:r>
              <a:rPr sz="1900" dirty="0">
                <a:latin typeface="Trebuchet MS"/>
                <a:cs typeface="Trebuchet MS"/>
              </a:rPr>
              <a:t>ver-do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2528"/>
              </a:spcBef>
            </a:pPr>
            <a:r>
              <a:rPr sz="2200" i="1" spc="-50" dirty="0">
                <a:solidFill>
                  <a:srgbClr val="FF0000"/>
                </a:solidFill>
                <a:latin typeface="Cambria"/>
                <a:cs typeface="Cambria"/>
              </a:rPr>
              <a:t>Particular</a:t>
            </a:r>
            <a:r>
              <a:rPr sz="22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2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FF0000"/>
                </a:solidFill>
                <a:latin typeface="Cambria"/>
                <a:cs typeface="Cambria"/>
              </a:rPr>
              <a:t>languages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843"/>
              </a:spcBef>
            </a:pPr>
            <a:r>
              <a:rPr sz="1900" i="1" spc="-30" dirty="0">
                <a:latin typeface="Trebuchet MS"/>
                <a:cs typeface="Trebuchet MS"/>
              </a:rPr>
              <a:t>room-temperature</a:t>
            </a:r>
            <a:r>
              <a:rPr sz="1900" spc="-30" dirty="0">
                <a:latin typeface="Trebuchet MS"/>
                <a:cs typeface="Trebuchet MS"/>
              </a:rPr>
              <a:t>:</a:t>
            </a:r>
            <a:r>
              <a:rPr sz="1900" spc="59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Hindi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translation?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19838004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31" y="260648"/>
            <a:ext cx="8086170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97" dirty="0"/>
              <a:t>W</a:t>
            </a:r>
            <a:r>
              <a:rPr spc="-10" dirty="0"/>
              <a:t>o</a:t>
            </a:r>
            <a:r>
              <a:rPr spc="-119" dirty="0"/>
              <a:t>r</a:t>
            </a:r>
            <a:r>
              <a:rPr spc="-40" dirty="0"/>
              <a:t>d</a:t>
            </a:r>
            <a:r>
              <a:rPr spc="99" dirty="0"/>
              <a:t> </a:t>
            </a:r>
            <a:r>
              <a:rPr spc="-40" dirty="0"/>
              <a:t>F</a:t>
            </a:r>
            <a:r>
              <a:rPr spc="-50" dirty="0"/>
              <a:t>ormation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49609" y="1180061"/>
            <a:ext cx="8495355" cy="4695564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Acronyms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843"/>
              </a:spcBef>
            </a:pPr>
            <a:r>
              <a:rPr sz="1900" i="1" spc="-10" dirty="0">
                <a:latin typeface="Trebuchet MS"/>
                <a:cs typeface="Trebuchet MS"/>
              </a:rPr>
              <a:t>laser:</a:t>
            </a:r>
            <a:r>
              <a:rPr sz="1900" i="1" spc="119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Light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Amplification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by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Simulated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Emission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Radiation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 marL="25179">
              <a:spcBef>
                <a:spcPts val="10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Blending</a:t>
            </a:r>
            <a:endParaRPr sz="2200">
              <a:latin typeface="Cambria"/>
              <a:cs typeface="Cambria"/>
            </a:endParaRPr>
          </a:p>
          <a:p>
            <a:pPr marL="574082" marR="3901487" indent="-550162">
              <a:lnSpc>
                <a:spcPct val="131900"/>
              </a:lnSpc>
              <a:spcBef>
                <a:spcPts val="109"/>
              </a:spcBef>
            </a:pPr>
            <a:r>
              <a:rPr sz="1900" spc="50" dirty="0">
                <a:latin typeface="Trebuchet MS"/>
                <a:cs typeface="Trebuchet MS"/>
              </a:rPr>
              <a:t>Parts</a:t>
            </a:r>
            <a:r>
              <a:rPr sz="1900" spc="-50" dirty="0">
                <a:latin typeface="Trebuchet MS"/>
                <a:cs typeface="Trebuchet MS"/>
              </a:rPr>
              <a:t> of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two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different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combined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breakfast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+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lunch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69" dirty="0">
                <a:latin typeface="Lucida Sans Unicode"/>
                <a:cs typeface="Lucida Sans Unicode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brunch</a:t>
            </a:r>
            <a:endParaRPr sz="1900">
              <a:latin typeface="Trebuchet MS"/>
              <a:cs typeface="Trebuchet MS"/>
            </a:endParaRPr>
          </a:p>
          <a:p>
            <a:pPr marL="574082" marR="5444963">
              <a:lnSpc>
                <a:spcPct val="125299"/>
              </a:lnSpc>
            </a:pPr>
            <a:r>
              <a:rPr sz="1900" spc="89" dirty="0">
                <a:latin typeface="Trebuchet MS"/>
                <a:cs typeface="Trebuchet MS"/>
              </a:rPr>
              <a:t>smo</a:t>
            </a:r>
            <a:r>
              <a:rPr sz="1900" spc="40" dirty="0">
                <a:latin typeface="Trebuchet MS"/>
                <a:cs typeface="Trebuchet MS"/>
              </a:rPr>
              <a:t>k</a:t>
            </a:r>
            <a:r>
              <a:rPr sz="1900" spc="50" dirty="0">
                <a:latin typeface="Trebuchet MS"/>
                <a:cs typeface="Trebuchet MS"/>
              </a:rPr>
              <a:t>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+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18" dirty="0">
                <a:latin typeface="Trebuchet MS"/>
                <a:cs typeface="Trebuchet MS"/>
              </a:rPr>
              <a:t>f</a:t>
            </a:r>
            <a:r>
              <a:rPr sz="1900" spc="99" dirty="0">
                <a:latin typeface="Trebuchet MS"/>
                <a:cs typeface="Trebuchet MS"/>
              </a:rPr>
              <a:t>og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smog  </a:t>
            </a:r>
            <a:r>
              <a:rPr sz="1900" spc="-20" dirty="0">
                <a:latin typeface="Trebuchet MS"/>
                <a:cs typeface="Trebuchet MS"/>
              </a:rPr>
              <a:t>motor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+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hotel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motel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2538"/>
              </a:spcBef>
            </a:pPr>
            <a:r>
              <a:rPr sz="2200" i="1" dirty="0">
                <a:solidFill>
                  <a:srgbClr val="3333B2"/>
                </a:solidFill>
                <a:latin typeface="Cambria"/>
                <a:cs typeface="Cambria"/>
              </a:rPr>
              <a:t>Clipping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793"/>
              </a:spcBef>
            </a:pPr>
            <a:r>
              <a:rPr sz="1900" spc="59" dirty="0">
                <a:latin typeface="Trebuchet MS"/>
                <a:cs typeface="Trebuchet MS"/>
              </a:rPr>
              <a:t>Longer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shortened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-59" dirty="0">
                <a:latin typeface="Trebuchet MS"/>
                <a:cs typeface="Trebuchet MS"/>
              </a:rPr>
              <a:t>doctor,</a:t>
            </a:r>
            <a:r>
              <a:rPr sz="1900" i="1" spc="-20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laboratory,</a:t>
            </a:r>
            <a:r>
              <a:rPr sz="1900" i="1" spc="-20" dirty="0">
                <a:latin typeface="Trebuchet MS"/>
                <a:cs typeface="Trebuchet MS"/>
              </a:rPr>
              <a:t> advertisement, </a:t>
            </a:r>
            <a:r>
              <a:rPr sz="1900" i="1" spc="-69" dirty="0">
                <a:latin typeface="Trebuchet MS"/>
                <a:cs typeface="Trebuchet MS"/>
              </a:rPr>
              <a:t>dormitory,</a:t>
            </a:r>
            <a:r>
              <a:rPr sz="1900" i="1" spc="-20" dirty="0">
                <a:latin typeface="Trebuchet MS"/>
                <a:cs typeface="Trebuchet MS"/>
              </a:rPr>
              <a:t> examination, bicycle, </a:t>
            </a:r>
            <a:r>
              <a:rPr sz="1900" i="1" spc="-59" dirty="0">
                <a:latin typeface="Trebuchet MS"/>
                <a:cs typeface="Trebuchet MS"/>
              </a:rPr>
              <a:t>refrigerator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07349689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404664"/>
            <a:ext cx="8646866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0" dirty="0"/>
              <a:t>Advanced</a:t>
            </a:r>
            <a:r>
              <a:rPr spc="59" dirty="0"/>
              <a:t> </a:t>
            </a:r>
            <a:r>
              <a:rPr spc="-40" dirty="0"/>
              <a:t>smoothing</a:t>
            </a:r>
            <a:r>
              <a:rPr spc="69" dirty="0"/>
              <a:t> </a:t>
            </a:r>
            <a:r>
              <a:rPr spc="-40" dirty="0"/>
              <a:t>algorithms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49608" y="1903636"/>
            <a:ext cx="6690486" cy="2852174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Some</a:t>
            </a:r>
            <a:r>
              <a:rPr sz="22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Examples</a:t>
            </a:r>
            <a:endParaRPr sz="2200" dirty="0">
              <a:latin typeface="Cambria"/>
              <a:cs typeface="Cambria"/>
            </a:endParaRPr>
          </a:p>
          <a:p>
            <a:pPr marL="574082" marR="4736174">
              <a:lnSpc>
                <a:spcPts val="3271"/>
              </a:lnSpc>
              <a:spcBef>
                <a:spcPts val="109"/>
              </a:spcBef>
            </a:pPr>
            <a:r>
              <a:rPr sz="1900" spc="69" dirty="0">
                <a:latin typeface="Trebuchet MS"/>
                <a:cs typeface="Trebuchet MS"/>
              </a:rPr>
              <a:t>Good-</a:t>
            </a:r>
            <a:r>
              <a:rPr sz="1900" spc="-149" dirty="0">
                <a:latin typeface="Trebuchet MS"/>
                <a:cs typeface="Trebuchet MS"/>
              </a:rPr>
              <a:t>T</a:t>
            </a:r>
            <a:r>
              <a:rPr sz="1900" spc="-20" dirty="0">
                <a:latin typeface="Trebuchet MS"/>
                <a:cs typeface="Trebuchet MS"/>
              </a:rPr>
              <a:t>u</a:t>
            </a:r>
            <a:r>
              <a:rPr sz="1900" dirty="0">
                <a:latin typeface="Trebuchet MS"/>
                <a:cs typeface="Trebuchet MS"/>
              </a:rPr>
              <a:t>r</a:t>
            </a:r>
            <a:r>
              <a:rPr sz="1900" spc="20" dirty="0">
                <a:latin typeface="Trebuchet MS"/>
                <a:cs typeface="Trebuchet MS"/>
              </a:rPr>
              <a:t>ing  </a:t>
            </a:r>
            <a:r>
              <a:rPr sz="1900" spc="69" dirty="0">
                <a:latin typeface="Trebuchet MS"/>
                <a:cs typeface="Trebuchet MS"/>
              </a:rPr>
              <a:t>Kneser-Ney</a:t>
            </a:r>
            <a:endParaRPr sz="1900" dirty="0">
              <a:latin typeface="Trebuchet MS"/>
              <a:cs typeface="Trebuchet MS"/>
            </a:endParaRPr>
          </a:p>
          <a:p>
            <a:pPr>
              <a:spcBef>
                <a:spcPts val="59"/>
              </a:spcBef>
            </a:pPr>
            <a:endParaRPr sz="2300" dirty="0">
              <a:latin typeface="Trebuchet MS"/>
              <a:cs typeface="Trebuchet MS"/>
            </a:endParaRPr>
          </a:p>
          <a:p>
            <a:pPr marL="25179"/>
            <a:r>
              <a:rPr sz="2200" i="1" spc="-10" dirty="0">
                <a:solidFill>
                  <a:srgbClr val="007F00"/>
                </a:solidFill>
                <a:latin typeface="Cambria"/>
                <a:cs typeface="Cambria"/>
              </a:rPr>
              <a:t>Good-Turing:</a:t>
            </a:r>
            <a:r>
              <a:rPr sz="2200" i="1" spc="16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10" dirty="0">
                <a:solidFill>
                  <a:srgbClr val="007F00"/>
                </a:solidFill>
                <a:latin typeface="Cambria"/>
                <a:cs typeface="Cambria"/>
              </a:rPr>
              <a:t>Basic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007F00"/>
                </a:solidFill>
                <a:latin typeface="Cambria"/>
                <a:cs typeface="Cambria"/>
              </a:rPr>
              <a:t>Intuition</a:t>
            </a:r>
            <a:endParaRPr sz="2200" dirty="0">
              <a:latin typeface="Cambria"/>
              <a:cs typeface="Cambria"/>
            </a:endParaRPr>
          </a:p>
          <a:p>
            <a:pPr marL="25179">
              <a:spcBef>
                <a:spcPts val="833"/>
              </a:spcBef>
            </a:pPr>
            <a:r>
              <a:rPr sz="1900" spc="149" dirty="0">
                <a:latin typeface="Trebuchet MS"/>
                <a:cs typeface="Trebuchet MS"/>
              </a:rPr>
              <a:t>Use</a:t>
            </a:r>
            <a:r>
              <a:rPr sz="1900" spc="-40" dirty="0">
                <a:latin typeface="Trebuchet MS"/>
                <a:cs typeface="Trebuchet MS"/>
              </a:rPr>
              <a:t> the </a:t>
            </a:r>
            <a:r>
              <a:rPr sz="1900" dirty="0">
                <a:latin typeface="Trebuchet MS"/>
                <a:cs typeface="Trebuchet MS"/>
              </a:rPr>
              <a:t>count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things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see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once</a:t>
            </a:r>
            <a:endParaRPr sz="1900" dirty="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help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estimate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count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things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never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seen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40953566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682" y="260648"/>
            <a:ext cx="8609357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Processing</a:t>
            </a:r>
            <a:r>
              <a:rPr dirty="0"/>
              <a:t> </a:t>
            </a:r>
            <a:r>
              <a:rPr spc="-30" dirty="0"/>
              <a:t>morphology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073331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5" y="1906952"/>
            <a:ext cx="5772307" cy="1478560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25179" marR="2292550">
              <a:lnSpc>
                <a:spcPct val="102600"/>
              </a:lnSpc>
              <a:spcBef>
                <a:spcPts val="109"/>
              </a:spcBef>
            </a:pPr>
            <a:r>
              <a:rPr sz="1900" spc="-10" dirty="0">
                <a:latin typeface="Trebuchet MS"/>
                <a:cs typeface="Trebuchet MS"/>
              </a:rPr>
              <a:t>Lemmatization: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w</a:t>
            </a:r>
            <a:r>
              <a:rPr sz="1900" dirty="0">
                <a:latin typeface="Trebuchet MS"/>
                <a:cs typeface="Trebuchet MS"/>
              </a:rPr>
              <a:t>ord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lemma  </a:t>
            </a:r>
            <a:r>
              <a:rPr sz="1900" spc="89" dirty="0">
                <a:latin typeface="Trebuchet MS"/>
                <a:cs typeface="Trebuchet MS"/>
              </a:rPr>
              <a:t>saw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2200" spc="20" dirty="0">
                <a:latin typeface="Lucida Sans Unicode"/>
                <a:cs typeface="Lucida Sans Unicode"/>
              </a:rPr>
              <a:t>{</a:t>
            </a:r>
            <a:r>
              <a:rPr sz="1900" spc="20" dirty="0">
                <a:latin typeface="Trebuchet MS"/>
                <a:cs typeface="Trebuchet MS"/>
              </a:rPr>
              <a:t>see,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saw</a:t>
            </a:r>
            <a:r>
              <a:rPr sz="2200" spc="59" dirty="0">
                <a:latin typeface="Lucida Sans Unicode"/>
                <a:cs typeface="Lucida Sans Unicode"/>
              </a:rPr>
              <a:t>}</a:t>
            </a:r>
            <a:endParaRPr sz="2200" dirty="0">
              <a:latin typeface="Lucida Sans Unicode"/>
              <a:cs typeface="Lucida Sans Unicode"/>
            </a:endParaRPr>
          </a:p>
          <a:p>
            <a:pPr marL="25179" marR="10072">
              <a:lnSpc>
                <a:spcPct val="102699"/>
              </a:lnSpc>
              <a:spcBef>
                <a:spcPts val="595"/>
              </a:spcBef>
            </a:pPr>
            <a:r>
              <a:rPr sz="1900" spc="30" dirty="0">
                <a:latin typeface="Trebuchet MS"/>
                <a:cs typeface="Trebuchet MS"/>
              </a:rPr>
              <a:t>Morphological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analysis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setOf(lemma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+tag)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saw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{</a:t>
            </a:r>
            <a:r>
              <a:rPr sz="2200" spc="-149" dirty="0">
                <a:latin typeface="Lucida Sans Unicode"/>
                <a:cs typeface="Lucida Sans Unicode"/>
              </a:rPr>
              <a:t> </a:t>
            </a:r>
            <a:r>
              <a:rPr sz="2200" spc="-50" dirty="0">
                <a:latin typeface="Lucida Sans Unicode"/>
                <a:cs typeface="Lucida Sans Unicode"/>
              </a:rPr>
              <a:t>&lt;</a:t>
            </a:r>
            <a:r>
              <a:rPr sz="1900" spc="-50" dirty="0">
                <a:latin typeface="Trebuchet MS"/>
                <a:cs typeface="Trebuchet MS"/>
              </a:rPr>
              <a:t>see,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verb.past</a:t>
            </a:r>
            <a:r>
              <a:rPr sz="2200" spc="-59" dirty="0">
                <a:latin typeface="Lucida Sans Unicode"/>
                <a:cs typeface="Lucida Sans Unicode"/>
              </a:rPr>
              <a:t>&gt;</a:t>
            </a:r>
            <a:r>
              <a:rPr sz="1900" spc="-59" dirty="0">
                <a:latin typeface="Trebuchet MS"/>
                <a:cs typeface="Trebuchet MS"/>
              </a:rPr>
              <a:t>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367" dirty="0">
                <a:latin typeface="Lucida Sans Unicode"/>
                <a:cs typeface="Lucida Sans Unicode"/>
              </a:rPr>
              <a:t>&lt;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saw,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noun.sg</a:t>
            </a:r>
            <a:r>
              <a:rPr sz="2200" dirty="0">
                <a:latin typeface="Lucida Sans Unicode"/>
                <a:cs typeface="Lucida Sans Unicode"/>
              </a:rPr>
              <a:t>&gt;}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830530"/>
            <a:ext cx="128444" cy="128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3587727"/>
            <a:ext cx="128444" cy="1283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9204" y="3421373"/>
            <a:ext cx="4403226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1900" spc="20" dirty="0">
                <a:latin typeface="Trebuchet MS"/>
                <a:cs typeface="Trebuchet MS"/>
              </a:rPr>
              <a:t>Tagging:</a:t>
            </a:r>
            <a:r>
              <a:rPr sz="1900" spc="79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69" dirty="0">
                <a:latin typeface="Lucida Sans Unicode"/>
                <a:cs typeface="Lucida Sans Unicode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tag, </a:t>
            </a:r>
            <a:r>
              <a:rPr sz="1900" spc="50" dirty="0">
                <a:latin typeface="Trebuchet MS"/>
                <a:cs typeface="Trebuchet MS"/>
              </a:rPr>
              <a:t>considers</a:t>
            </a:r>
            <a:r>
              <a:rPr sz="1900" spc="-40" dirty="0">
                <a:latin typeface="Trebuchet MS"/>
                <a:cs typeface="Trebuchet MS"/>
              </a:rPr>
              <a:t> context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205" y="3635458"/>
            <a:ext cx="5132479" cy="1340141"/>
          </a:xfrm>
          <a:prstGeom prst="rect">
            <a:avLst/>
          </a:prstGeom>
        </p:spPr>
        <p:txBody>
          <a:bodyPr vert="horz" wrap="square" lIns="0" tIns="35251" rIns="0" bIns="0" rtlCol="0">
            <a:spAutoFit/>
          </a:bodyPr>
          <a:lstStyle/>
          <a:p>
            <a:pPr marL="25179" marR="10072">
              <a:lnSpc>
                <a:spcPct val="134300"/>
              </a:lnSpc>
              <a:spcBef>
                <a:spcPts val="278"/>
              </a:spcBef>
            </a:pPr>
            <a:r>
              <a:rPr sz="1900" spc="-10" dirty="0">
                <a:latin typeface="Trebuchet MS"/>
                <a:cs typeface="Trebuchet MS"/>
              </a:rPr>
              <a:t>Peter </a:t>
            </a:r>
            <a:r>
              <a:rPr sz="1900" i="1" spc="89" dirty="0">
                <a:latin typeface="Trebuchet MS"/>
                <a:cs typeface="Trebuchet MS"/>
              </a:rPr>
              <a:t>saw </a:t>
            </a:r>
            <a:r>
              <a:rPr sz="1900" dirty="0">
                <a:latin typeface="Trebuchet MS"/>
                <a:cs typeface="Trebuchet MS"/>
              </a:rPr>
              <a:t>her </a:t>
            </a:r>
            <a:r>
              <a:rPr sz="2200" spc="30" dirty="0">
                <a:latin typeface="Lucida Sans Unicode"/>
                <a:cs typeface="Lucida Sans Unicode"/>
              </a:rPr>
              <a:t>→ </a:t>
            </a:r>
            <a:r>
              <a:rPr sz="2200" dirty="0">
                <a:latin typeface="Lucida Sans Unicode"/>
                <a:cs typeface="Lucida Sans Unicode"/>
              </a:rPr>
              <a:t>{ </a:t>
            </a:r>
            <a:r>
              <a:rPr sz="2200" spc="-50" dirty="0">
                <a:latin typeface="Lucida Sans Unicode"/>
                <a:cs typeface="Lucida Sans Unicode"/>
              </a:rPr>
              <a:t>&lt;</a:t>
            </a:r>
            <a:r>
              <a:rPr sz="1900" spc="-50" dirty="0">
                <a:latin typeface="Trebuchet MS"/>
                <a:cs typeface="Trebuchet MS"/>
              </a:rPr>
              <a:t>see, verb.past</a:t>
            </a:r>
            <a:r>
              <a:rPr sz="2200" spc="-50" dirty="0">
                <a:latin typeface="Lucida Sans Unicode"/>
                <a:cs typeface="Lucida Sans Unicode"/>
              </a:rPr>
              <a:t>&gt;} </a:t>
            </a:r>
            <a:r>
              <a:rPr sz="2200" spc="-40" dirty="0">
                <a:latin typeface="Lucida Sans Unicode"/>
                <a:cs typeface="Lucida Sans Unicode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Morpheme</a:t>
            </a:r>
            <a:r>
              <a:rPr sz="1900" dirty="0">
                <a:latin typeface="Trebuchet MS"/>
                <a:cs typeface="Trebuchet MS"/>
              </a:rPr>
              <a:t> segmentation:</a:t>
            </a:r>
            <a:r>
              <a:rPr sz="1900" spc="149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de-nation-al-iz-ation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Generation: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see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+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verb.past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saw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540" y="4344952"/>
            <a:ext cx="128444" cy="12832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540" y="4761164"/>
            <a:ext cx="128444" cy="12832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49439556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30" y="188640"/>
            <a:ext cx="8086170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99" dirty="0"/>
              <a:t>What</a:t>
            </a:r>
            <a:r>
              <a:rPr spc="50" dirty="0"/>
              <a:t> </a:t>
            </a:r>
            <a:r>
              <a:rPr spc="-59" dirty="0"/>
              <a:t>are</a:t>
            </a:r>
            <a:r>
              <a:rPr spc="59" dirty="0"/>
              <a:t> </a:t>
            </a:r>
            <a:r>
              <a:rPr spc="-79" dirty="0"/>
              <a:t>the</a:t>
            </a:r>
            <a:r>
              <a:rPr spc="50" dirty="0"/>
              <a:t> </a:t>
            </a:r>
            <a:r>
              <a:rPr spc="10" dirty="0"/>
              <a:t>applications?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541512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4" y="2358111"/>
            <a:ext cx="4468721" cy="1906398"/>
          </a:xfrm>
          <a:prstGeom prst="rect">
            <a:avLst/>
          </a:prstGeom>
        </p:spPr>
        <p:txBody>
          <a:bodyPr vert="horz" wrap="square" lIns="0" tIns="76796" rIns="0" bIns="0" rtlCol="0">
            <a:spAutoFit/>
          </a:bodyPr>
          <a:lstStyle/>
          <a:p>
            <a:pPr marL="25179">
              <a:spcBef>
                <a:spcPts val="605"/>
              </a:spcBef>
            </a:pPr>
            <a:r>
              <a:rPr sz="1900" spc="-10" dirty="0">
                <a:latin typeface="Trebuchet MS"/>
                <a:cs typeface="Trebuchet MS"/>
              </a:rPr>
              <a:t>Text-to-speech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synthesis: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-30" dirty="0">
                <a:latin typeface="Trebuchet MS"/>
                <a:cs typeface="Trebuchet MS"/>
              </a:rPr>
              <a:t>lead:</a:t>
            </a:r>
            <a:r>
              <a:rPr sz="1900" i="1" spc="59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verb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119" dirty="0">
                <a:latin typeface="Trebuchet MS"/>
                <a:cs typeface="Trebuchet MS"/>
              </a:rPr>
              <a:t>noun?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i="1" spc="-20" dirty="0">
                <a:latin typeface="Trebuchet MS"/>
                <a:cs typeface="Trebuchet MS"/>
              </a:rPr>
              <a:t>read:</a:t>
            </a:r>
            <a:r>
              <a:rPr sz="1900" i="1" spc="59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present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past?</a:t>
            </a:r>
            <a:endParaRPr sz="1900">
              <a:latin typeface="Trebuchet MS"/>
              <a:cs typeface="Trebuchet MS"/>
            </a:endParaRPr>
          </a:p>
          <a:p>
            <a:pPr marL="25179" marR="10072">
              <a:lnSpc>
                <a:spcPct val="145100"/>
              </a:lnSpc>
            </a:pPr>
            <a:r>
              <a:rPr sz="1900" spc="89" dirty="0">
                <a:latin typeface="Trebuchet MS"/>
                <a:cs typeface="Trebuchet MS"/>
              </a:rPr>
              <a:t>Search </a:t>
            </a:r>
            <a:r>
              <a:rPr sz="1900" spc="59" dirty="0">
                <a:latin typeface="Trebuchet MS"/>
                <a:cs typeface="Trebuchet MS"/>
              </a:rPr>
              <a:t>and </a:t>
            </a:r>
            <a:r>
              <a:rPr sz="1900" spc="-30" dirty="0">
                <a:latin typeface="Trebuchet MS"/>
                <a:cs typeface="Trebuchet MS"/>
              </a:rPr>
              <a:t>information </a:t>
            </a:r>
            <a:r>
              <a:rPr sz="1900" spc="-50" dirty="0">
                <a:latin typeface="Trebuchet MS"/>
                <a:cs typeface="Trebuchet MS"/>
              </a:rPr>
              <a:t>retrieval 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Machine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translation,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grammar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correction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3639698"/>
            <a:ext cx="128444" cy="128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540" y="4055910"/>
            <a:ext cx="128444" cy="12832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97971583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08" y="260648"/>
            <a:ext cx="8374460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Morphological</a:t>
            </a:r>
            <a:r>
              <a:rPr spc="-10" dirty="0"/>
              <a:t> </a:t>
            </a:r>
            <a:r>
              <a:rPr spc="2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289" y="1287013"/>
            <a:ext cx="5881884" cy="252928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9608" y="4190503"/>
            <a:ext cx="8567147" cy="1869906"/>
          </a:xfrm>
          <a:prstGeom prst="rect">
            <a:avLst/>
          </a:prstGeom>
        </p:spPr>
        <p:txBody>
          <a:bodyPr vert="horz" wrap="square" lIns="0" tIns="112047" rIns="0" bIns="0" rtlCol="0">
            <a:spAutoFit/>
          </a:bodyPr>
          <a:lstStyle/>
          <a:p>
            <a:pPr marL="25179">
              <a:spcBef>
                <a:spcPts val="882"/>
              </a:spcBef>
            </a:pP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Goal</a:t>
            </a:r>
            <a:endParaRPr sz="2200" dirty="0">
              <a:latin typeface="Cambria"/>
              <a:cs typeface="Cambria"/>
            </a:endParaRPr>
          </a:p>
          <a:p>
            <a:pPr marL="25179" marR="10072">
              <a:lnSpc>
                <a:spcPct val="118900"/>
              </a:lnSpc>
              <a:spcBef>
                <a:spcPts val="268"/>
              </a:spcBef>
            </a:pPr>
            <a:r>
              <a:rPr sz="1900" spc="-40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take </a:t>
            </a:r>
            <a:r>
              <a:rPr sz="1900" spc="-40" dirty="0">
                <a:latin typeface="Trebuchet MS"/>
                <a:cs typeface="Trebuchet MS"/>
              </a:rPr>
              <a:t>input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forms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like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those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first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column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produce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output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forms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like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those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second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column.</a:t>
            </a:r>
          </a:p>
          <a:p>
            <a:pPr marL="25179" marR="871194">
              <a:lnSpc>
                <a:spcPct val="118900"/>
              </a:lnSpc>
            </a:pPr>
            <a:r>
              <a:rPr sz="1900" spc="-10" dirty="0">
                <a:latin typeface="Trebuchet MS"/>
                <a:cs typeface="Trebuchet MS"/>
              </a:rPr>
              <a:t>Output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contains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stem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additional </a:t>
            </a:r>
            <a:r>
              <a:rPr sz="1900" spc="-40" dirty="0">
                <a:latin typeface="Trebuchet MS"/>
                <a:cs typeface="Trebuchet MS"/>
              </a:rPr>
              <a:t>information;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69" dirty="0">
                <a:latin typeface="Trebuchet MS"/>
                <a:cs typeface="Trebuchet MS"/>
              </a:rPr>
              <a:t>+N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noun,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58" dirty="0">
                <a:latin typeface="Trebuchet MS"/>
                <a:cs typeface="Trebuchet MS"/>
              </a:rPr>
              <a:t>+SG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singular,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69" dirty="0">
                <a:latin typeface="Trebuchet MS"/>
                <a:cs typeface="Trebuchet MS"/>
              </a:rPr>
              <a:t>+PL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plural,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69" dirty="0">
                <a:latin typeface="Trebuchet MS"/>
                <a:cs typeface="Trebuchet MS"/>
              </a:rPr>
              <a:t>+V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verb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etc.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5529665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99" y="332656"/>
            <a:ext cx="8086170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20" dirty="0"/>
              <a:t>Issues</a:t>
            </a:r>
            <a:r>
              <a:rPr spc="-79" dirty="0"/>
              <a:t> </a:t>
            </a:r>
            <a:r>
              <a:rPr spc="-20" dirty="0"/>
              <a:t>involved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037" y="1772635"/>
            <a:ext cx="8893359" cy="895944"/>
            <a:chOff x="87743" y="894524"/>
            <a:chExt cx="4483735" cy="452120"/>
          </a:xfrm>
        </p:grpSpPr>
        <p:sp>
          <p:nvSpPr>
            <p:cNvPr id="4" name="object 4"/>
            <p:cNvSpPr/>
            <p:nvPr/>
          </p:nvSpPr>
          <p:spPr>
            <a:xfrm>
              <a:off x="87743" y="89452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45044"/>
              <a:ext cx="101599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32344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5083"/>
              <a:ext cx="50749" cy="2999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938949"/>
              <a:ext cx="4432935" cy="357505"/>
            </a:xfrm>
            <a:custGeom>
              <a:avLst/>
              <a:gdLst/>
              <a:ahLst/>
              <a:cxnLst/>
              <a:rect l="l" t="t" r="r" b="b"/>
              <a:pathLst>
                <a:path w="4432935" h="357505">
                  <a:moveTo>
                    <a:pt x="4432566" y="0"/>
                  </a:moveTo>
                  <a:lnTo>
                    <a:pt x="0" y="0"/>
                  </a:lnTo>
                  <a:lnTo>
                    <a:pt x="0" y="306095"/>
                  </a:lnTo>
                  <a:lnTo>
                    <a:pt x="4008" y="325820"/>
                  </a:lnTo>
                  <a:lnTo>
                    <a:pt x="14922" y="341972"/>
                  </a:lnTo>
                  <a:lnTo>
                    <a:pt x="31075" y="352886"/>
                  </a:lnTo>
                  <a:lnTo>
                    <a:pt x="50800" y="356895"/>
                  </a:lnTo>
                  <a:lnTo>
                    <a:pt x="4381766" y="356895"/>
                  </a:lnTo>
                  <a:lnTo>
                    <a:pt x="4401491" y="352886"/>
                  </a:lnTo>
                  <a:lnTo>
                    <a:pt x="4417644" y="341972"/>
                  </a:lnTo>
                  <a:lnTo>
                    <a:pt x="4428558" y="325820"/>
                  </a:lnTo>
                  <a:lnTo>
                    <a:pt x="4432566" y="3060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83183"/>
              <a:ext cx="0" cy="281305"/>
            </a:xfrm>
            <a:custGeom>
              <a:avLst/>
              <a:gdLst/>
              <a:ahLst/>
              <a:cxnLst/>
              <a:rect l="l" t="t" r="r" b="b"/>
              <a:pathLst>
                <a:path h="281305">
                  <a:moveTo>
                    <a:pt x="0" y="2809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704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77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450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74037" y="2868961"/>
            <a:ext cx="8893359" cy="899719"/>
            <a:chOff x="87743" y="1447762"/>
            <a:chExt cx="4483735" cy="454025"/>
          </a:xfrm>
        </p:grpSpPr>
        <p:sp>
          <p:nvSpPr>
            <p:cNvPr id="14" name="object 14"/>
            <p:cNvSpPr/>
            <p:nvPr/>
          </p:nvSpPr>
          <p:spPr>
            <a:xfrm>
              <a:off x="87743" y="144776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44" y="1799780"/>
              <a:ext cx="101599" cy="101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787080"/>
              <a:ext cx="4381715" cy="114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498333"/>
              <a:ext cx="50749" cy="30144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7743" y="1492186"/>
              <a:ext cx="4432935" cy="358775"/>
            </a:xfrm>
            <a:custGeom>
              <a:avLst/>
              <a:gdLst/>
              <a:ahLst/>
              <a:cxnLst/>
              <a:rect l="l" t="t" r="r" b="b"/>
              <a:pathLst>
                <a:path w="4432935" h="358775">
                  <a:moveTo>
                    <a:pt x="4432566" y="0"/>
                  </a:moveTo>
                  <a:lnTo>
                    <a:pt x="0" y="0"/>
                  </a:lnTo>
                  <a:lnTo>
                    <a:pt x="0" y="307594"/>
                  </a:lnTo>
                  <a:lnTo>
                    <a:pt x="4008" y="327318"/>
                  </a:lnTo>
                  <a:lnTo>
                    <a:pt x="14922" y="343471"/>
                  </a:lnTo>
                  <a:lnTo>
                    <a:pt x="31075" y="354385"/>
                  </a:lnTo>
                  <a:lnTo>
                    <a:pt x="50800" y="358394"/>
                  </a:lnTo>
                  <a:lnTo>
                    <a:pt x="4381766" y="358394"/>
                  </a:lnTo>
                  <a:lnTo>
                    <a:pt x="4401491" y="354385"/>
                  </a:lnTo>
                  <a:lnTo>
                    <a:pt x="4417644" y="343471"/>
                  </a:lnTo>
                  <a:lnTo>
                    <a:pt x="4428558" y="327318"/>
                  </a:lnTo>
                  <a:lnTo>
                    <a:pt x="4432566" y="3075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309" y="1536420"/>
              <a:ext cx="0" cy="282575"/>
            </a:xfrm>
            <a:custGeom>
              <a:avLst/>
              <a:gdLst/>
              <a:ahLst/>
              <a:cxnLst/>
              <a:rect l="l" t="t" r="r" b="b"/>
              <a:pathLst>
                <a:path h="282575">
                  <a:moveTo>
                    <a:pt x="0" y="2824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15237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5110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4983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74037" y="3968277"/>
            <a:ext cx="8893359" cy="1343916"/>
            <a:chOff x="87743" y="2002510"/>
            <a:chExt cx="4483735" cy="678180"/>
          </a:xfrm>
        </p:grpSpPr>
        <p:sp>
          <p:nvSpPr>
            <p:cNvPr id="24" name="object 24"/>
            <p:cNvSpPr/>
            <p:nvPr/>
          </p:nvSpPr>
          <p:spPr>
            <a:xfrm>
              <a:off x="87743" y="200251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2579077"/>
              <a:ext cx="101599" cy="1016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2566377"/>
              <a:ext cx="4381715" cy="114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2053069"/>
              <a:ext cx="50749" cy="52600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7743" y="2046935"/>
              <a:ext cx="4432935" cy="583565"/>
            </a:xfrm>
            <a:custGeom>
              <a:avLst/>
              <a:gdLst/>
              <a:ahLst/>
              <a:cxnLst/>
              <a:rect l="l" t="t" r="r" b="b"/>
              <a:pathLst>
                <a:path w="4432935" h="583564">
                  <a:moveTo>
                    <a:pt x="4432566" y="0"/>
                  </a:moveTo>
                  <a:lnTo>
                    <a:pt x="0" y="0"/>
                  </a:lnTo>
                  <a:lnTo>
                    <a:pt x="0" y="532142"/>
                  </a:lnTo>
                  <a:lnTo>
                    <a:pt x="4008" y="551867"/>
                  </a:lnTo>
                  <a:lnTo>
                    <a:pt x="14922" y="568020"/>
                  </a:lnTo>
                  <a:lnTo>
                    <a:pt x="31075" y="578934"/>
                  </a:lnTo>
                  <a:lnTo>
                    <a:pt x="50800" y="582942"/>
                  </a:lnTo>
                  <a:lnTo>
                    <a:pt x="4381766" y="582942"/>
                  </a:lnTo>
                  <a:lnTo>
                    <a:pt x="4401491" y="578934"/>
                  </a:lnTo>
                  <a:lnTo>
                    <a:pt x="4417644" y="568020"/>
                  </a:lnTo>
                  <a:lnTo>
                    <a:pt x="4428558" y="551867"/>
                  </a:lnTo>
                  <a:lnTo>
                    <a:pt x="4432566" y="5321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2091169"/>
              <a:ext cx="0" cy="507365"/>
            </a:xfrm>
            <a:custGeom>
              <a:avLst/>
              <a:gdLst/>
              <a:ahLst/>
              <a:cxnLst/>
              <a:rect l="l" t="t" r="r" b="b"/>
              <a:pathLst>
                <a:path h="507364">
                  <a:moveTo>
                    <a:pt x="0" y="50695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20784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20657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0530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096655"/>
              <a:ext cx="64757" cy="647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306688"/>
              <a:ext cx="64757" cy="6475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516721"/>
              <a:ext cx="64757" cy="6475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49608" y="1787157"/>
            <a:ext cx="3143722" cy="3449205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1900" spc="50" dirty="0">
                <a:latin typeface="Trebuchet MS"/>
                <a:cs typeface="Trebuchet MS"/>
              </a:rPr>
              <a:t>b</a:t>
            </a:r>
            <a:r>
              <a:rPr sz="1900" spc="-10" dirty="0">
                <a:latin typeface="Trebuchet MS"/>
                <a:cs typeface="Trebuchet MS"/>
              </a:rPr>
              <a:t>o</a:t>
            </a:r>
            <a:r>
              <a:rPr sz="1900" spc="40" dirty="0">
                <a:latin typeface="Trebuchet MS"/>
                <a:cs typeface="Trebuchet MS"/>
              </a:rPr>
              <a:t>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b</a:t>
            </a:r>
            <a:r>
              <a:rPr sz="1900" spc="-10" dirty="0">
                <a:latin typeface="Trebuchet MS"/>
                <a:cs typeface="Trebuchet MS"/>
              </a:rPr>
              <a:t>o</a:t>
            </a:r>
            <a:r>
              <a:rPr sz="1900" spc="119" dirty="0">
                <a:latin typeface="Trebuchet MS"/>
                <a:cs typeface="Trebuchet MS"/>
              </a:rPr>
              <a:t>ys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69"/>
              </a:spcBef>
            </a:pPr>
            <a:r>
              <a:rPr sz="1900" spc="-79" dirty="0">
                <a:latin typeface="Trebuchet MS"/>
                <a:cs typeface="Trebuchet MS"/>
              </a:rPr>
              <a:t>fly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flys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flies </a:t>
            </a:r>
            <a:r>
              <a:rPr sz="1900" dirty="0">
                <a:latin typeface="Trebuchet MS"/>
                <a:cs typeface="Trebuchet MS"/>
              </a:rPr>
              <a:t>(y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-109" dirty="0">
                <a:latin typeface="Trebuchet MS"/>
                <a:cs typeface="Trebuchet MS"/>
              </a:rPr>
              <a:t>i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r</a:t>
            </a:r>
            <a:r>
              <a:rPr sz="1900" spc="-20" dirty="0">
                <a:latin typeface="Trebuchet MS"/>
                <a:cs typeface="Trebuchet MS"/>
              </a:rPr>
              <a:t>ule)</a:t>
            </a:r>
            <a:endParaRPr sz="1900">
              <a:latin typeface="Trebuchet MS"/>
              <a:cs typeface="Trebuchet MS"/>
            </a:endParaRPr>
          </a:p>
          <a:p>
            <a:pPr marL="25179" marR="1046188">
              <a:lnSpc>
                <a:spcPct val="102699"/>
              </a:lnSpc>
              <a:spcBef>
                <a:spcPts val="3261"/>
              </a:spcBef>
            </a:pPr>
            <a:r>
              <a:rPr sz="1900" spc="-40" dirty="0">
                <a:latin typeface="Trebuchet MS"/>
                <a:cs typeface="Trebuchet MS"/>
              </a:rPr>
              <a:t>Toiling </a:t>
            </a:r>
            <a:r>
              <a:rPr sz="2200" spc="30" dirty="0">
                <a:latin typeface="Lucida Sans Unicode"/>
                <a:cs typeface="Lucida Sans Unicode"/>
              </a:rPr>
              <a:t>→ </a:t>
            </a:r>
            <a:r>
              <a:rPr sz="1900" spc="-99" dirty="0">
                <a:latin typeface="Trebuchet MS"/>
                <a:cs typeface="Trebuchet MS"/>
              </a:rPr>
              <a:t>toil </a:t>
            </a:r>
            <a:r>
              <a:rPr sz="1900" spc="-89" dirty="0">
                <a:latin typeface="Trebuchet MS"/>
                <a:cs typeface="Trebuchet MS"/>
              </a:rPr>
              <a:t> </a:t>
            </a:r>
            <a:r>
              <a:rPr sz="1900" spc="119" dirty="0">
                <a:latin typeface="Trebuchet MS"/>
                <a:cs typeface="Trebuchet MS"/>
              </a:rPr>
              <a:t>Du</a:t>
            </a:r>
            <a:r>
              <a:rPr sz="1900" spc="59" dirty="0">
                <a:latin typeface="Trebuchet MS"/>
                <a:cs typeface="Trebuchet MS"/>
              </a:rPr>
              <a:t>c</a:t>
            </a:r>
            <a:r>
              <a:rPr sz="1900" spc="-10" dirty="0">
                <a:latin typeface="Trebuchet MS"/>
                <a:cs typeface="Trebuchet MS"/>
              </a:rPr>
              <a:t>kling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du</a:t>
            </a:r>
            <a:r>
              <a:rPr sz="1900" spc="-10" dirty="0">
                <a:latin typeface="Trebuchet MS"/>
                <a:cs typeface="Trebuchet MS"/>
              </a:rPr>
              <a:t>c</a:t>
            </a:r>
            <a:r>
              <a:rPr sz="1900" spc="89" dirty="0">
                <a:latin typeface="Trebuchet MS"/>
                <a:cs typeface="Trebuchet MS"/>
              </a:rPr>
              <a:t>kl?</a:t>
            </a:r>
            <a:endParaRPr sz="1900">
              <a:latin typeface="Trebuchet MS"/>
              <a:cs typeface="Trebuchet MS"/>
            </a:endParaRPr>
          </a:p>
          <a:p>
            <a:pPr marL="574082" marR="618145">
              <a:lnSpc>
                <a:spcPct val="125299"/>
              </a:lnSpc>
              <a:spcBef>
                <a:spcPts val="2736"/>
              </a:spcBef>
            </a:pPr>
            <a:r>
              <a:rPr sz="1900" spc="-30" dirty="0">
                <a:latin typeface="Trebuchet MS"/>
                <a:cs typeface="Trebuchet MS"/>
              </a:rPr>
              <a:t>Getter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get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+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er  </a:t>
            </a:r>
            <a:r>
              <a:rPr sz="1900" spc="69" dirty="0">
                <a:latin typeface="Trebuchet MS"/>
                <a:cs typeface="Trebuchet MS"/>
              </a:rPr>
              <a:t>Doer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do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+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er  </a:t>
            </a:r>
            <a:r>
              <a:rPr sz="1900" spc="59" dirty="0">
                <a:latin typeface="Trebuchet MS"/>
                <a:cs typeface="Trebuchet MS"/>
              </a:rPr>
              <a:t>Beer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159" dirty="0">
                <a:latin typeface="Lucida Sans Unicode"/>
                <a:cs typeface="Lucida Sans Unicode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+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19" dirty="0">
                <a:latin typeface="Trebuchet MS"/>
                <a:cs typeface="Trebuchet MS"/>
              </a:rPr>
              <a:t>er?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97005538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9494"/>
            <a:ext cx="8199399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Knowledge</a:t>
            </a:r>
            <a:r>
              <a:rPr spc="-69" dirty="0"/>
              <a:t> </a:t>
            </a:r>
            <a:r>
              <a:rPr spc="-20" dirty="0"/>
              <a:t>Required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74037" y="767053"/>
            <a:ext cx="8792598" cy="5859675"/>
          </a:xfrm>
          <a:prstGeom prst="rect">
            <a:avLst/>
          </a:prstGeom>
        </p:spPr>
        <p:txBody>
          <a:bodyPr vert="horz" wrap="square" lIns="0" tIns="44063" rIns="0" bIns="0" rtlCol="0">
            <a:spAutoFit/>
          </a:bodyPr>
          <a:lstStyle/>
          <a:p>
            <a:pPr marL="100716" marR="5004330">
              <a:lnSpc>
                <a:spcPct val="124600"/>
              </a:lnSpc>
              <a:spcBef>
                <a:spcPts val="347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Knowledge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stems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or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roots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900" i="1" spc="89" dirty="0">
                <a:latin typeface="Trebuchet MS"/>
                <a:cs typeface="Trebuchet MS"/>
              </a:rPr>
              <a:t>Duck</a:t>
            </a:r>
            <a:r>
              <a:rPr sz="1900" i="1" spc="-5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possible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root,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not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i="1" spc="-30" dirty="0">
                <a:latin typeface="Trebuchet MS"/>
                <a:cs typeface="Trebuchet MS"/>
              </a:rPr>
              <a:t>duckl</a:t>
            </a:r>
            <a:r>
              <a:rPr sz="1900" spc="-30" dirty="0">
                <a:latin typeface="Trebuchet MS"/>
                <a:cs typeface="Trebuchet MS"/>
              </a:rPr>
              <a:t>.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i="1" spc="119" dirty="0">
                <a:latin typeface="Trebuchet MS"/>
                <a:cs typeface="Trebuchet MS"/>
              </a:rPr>
              <a:t>We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50" dirty="0">
                <a:latin typeface="Trebuchet MS"/>
                <a:cs typeface="Trebuchet MS"/>
              </a:rPr>
              <a:t>need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89" dirty="0">
                <a:latin typeface="Trebuchet MS"/>
                <a:cs typeface="Trebuchet MS"/>
              </a:rPr>
              <a:t>a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30" dirty="0">
                <a:latin typeface="Trebuchet MS"/>
                <a:cs typeface="Trebuchet MS"/>
              </a:rPr>
              <a:t>dictionary </a:t>
            </a:r>
            <a:r>
              <a:rPr sz="1900" i="1" spc="-20" dirty="0">
                <a:latin typeface="Trebuchet MS"/>
                <a:cs typeface="Trebuchet MS"/>
              </a:rPr>
              <a:t>(lexicon)</a:t>
            </a:r>
            <a:endParaRPr sz="1900" dirty="0">
              <a:latin typeface="Trebuchet MS"/>
              <a:cs typeface="Trebuchet MS"/>
            </a:endParaRPr>
          </a:p>
          <a:p>
            <a:pPr>
              <a:spcBef>
                <a:spcPts val="79"/>
              </a:spcBef>
            </a:pPr>
            <a:endParaRPr sz="2000" dirty="0">
              <a:latin typeface="Trebuchet MS"/>
              <a:cs typeface="Trebuchet MS"/>
            </a:endParaRPr>
          </a:p>
          <a:p>
            <a:pPr marL="100716">
              <a:spcBef>
                <a:spcPts val="10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Morphotactics</a:t>
            </a:r>
            <a:endParaRPr sz="2200" dirty="0">
              <a:latin typeface="Cambria"/>
              <a:cs typeface="Cambria"/>
            </a:endParaRPr>
          </a:p>
          <a:p>
            <a:pPr marL="100716" marR="699977">
              <a:lnSpc>
                <a:spcPct val="118900"/>
              </a:lnSpc>
              <a:spcBef>
                <a:spcPts val="404"/>
              </a:spcBef>
            </a:pPr>
            <a:r>
              <a:rPr sz="1900" spc="50" dirty="0">
                <a:latin typeface="Trebuchet MS"/>
                <a:cs typeface="Trebuchet MS"/>
              </a:rPr>
              <a:t>Which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class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morphemes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follow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other </a:t>
            </a:r>
            <a:r>
              <a:rPr sz="1900" spc="99" dirty="0">
                <a:latin typeface="Trebuchet MS"/>
                <a:cs typeface="Trebuchet MS"/>
              </a:rPr>
              <a:t>classes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morphemes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inside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word?</a:t>
            </a:r>
            <a:endParaRPr sz="1900" dirty="0">
              <a:latin typeface="Trebuchet MS"/>
              <a:cs typeface="Trebuchet MS"/>
            </a:endParaRPr>
          </a:p>
          <a:p>
            <a:pPr marL="100716">
              <a:spcBef>
                <a:spcPts val="426"/>
              </a:spcBef>
            </a:pPr>
            <a:r>
              <a:rPr sz="1900" i="1" spc="50" dirty="0">
                <a:latin typeface="Trebuchet MS"/>
                <a:cs typeface="Trebuchet MS"/>
              </a:rPr>
              <a:t>Ex:</a:t>
            </a:r>
            <a:r>
              <a:rPr sz="1900" i="1" spc="89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plural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morpheme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follows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the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50" dirty="0">
                <a:latin typeface="Trebuchet MS"/>
                <a:cs typeface="Trebuchet MS"/>
              </a:rPr>
              <a:t>noun</a:t>
            </a:r>
            <a:endParaRPr sz="1900" dirty="0">
              <a:latin typeface="Trebuchet MS"/>
              <a:cs typeface="Trebuchet MS"/>
            </a:endParaRPr>
          </a:p>
          <a:p>
            <a:pPr>
              <a:spcBef>
                <a:spcPts val="79"/>
              </a:spcBef>
            </a:pPr>
            <a:endParaRPr sz="2000" dirty="0">
              <a:latin typeface="Trebuchet MS"/>
              <a:cs typeface="Trebuchet MS"/>
            </a:endParaRPr>
          </a:p>
          <a:p>
            <a:pPr marL="100716">
              <a:spcBef>
                <a:spcPts val="10"/>
              </a:spcBef>
            </a:pP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Only</a:t>
            </a:r>
            <a:r>
              <a:rPr sz="22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some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endings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go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on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some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endParaRPr sz="2200" dirty="0">
              <a:latin typeface="Cambria"/>
              <a:cs typeface="Cambria"/>
            </a:endParaRPr>
          </a:p>
          <a:p>
            <a:pPr marL="649619">
              <a:spcBef>
                <a:spcPts val="793"/>
              </a:spcBef>
            </a:pPr>
            <a:r>
              <a:rPr sz="1900" i="1" spc="40" dirty="0">
                <a:latin typeface="Trebuchet MS"/>
                <a:cs typeface="Trebuchet MS"/>
              </a:rPr>
              <a:t>Do+er</a:t>
            </a:r>
            <a:r>
              <a:rPr sz="1900" spc="40" dirty="0">
                <a:latin typeface="Trebuchet MS"/>
                <a:cs typeface="Trebuchet MS"/>
              </a:rPr>
              <a:t>: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ok</a:t>
            </a:r>
            <a:endParaRPr sz="1900" dirty="0">
              <a:latin typeface="Trebuchet MS"/>
              <a:cs typeface="Trebuchet MS"/>
            </a:endParaRPr>
          </a:p>
          <a:p>
            <a:pPr marL="649619">
              <a:spcBef>
                <a:spcPts val="1009"/>
              </a:spcBef>
            </a:pPr>
            <a:r>
              <a:rPr sz="1900" i="1" spc="30" dirty="0">
                <a:latin typeface="Trebuchet MS"/>
                <a:cs typeface="Trebuchet MS"/>
              </a:rPr>
              <a:t>Be+er</a:t>
            </a:r>
            <a:r>
              <a:rPr sz="1900" spc="30" dirty="0">
                <a:latin typeface="Trebuchet MS"/>
                <a:cs typeface="Trebuchet MS"/>
              </a:rPr>
              <a:t>:</a:t>
            </a:r>
            <a:r>
              <a:rPr sz="1900" spc="5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not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so</a:t>
            </a:r>
            <a:endParaRPr sz="1900" dirty="0">
              <a:latin typeface="Trebuchet MS"/>
              <a:cs typeface="Trebuchet MS"/>
            </a:endParaRPr>
          </a:p>
          <a:p>
            <a:pPr marL="100716">
              <a:spcBef>
                <a:spcPts val="2002"/>
              </a:spcBef>
            </a:pP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change</a:t>
            </a:r>
            <a:r>
              <a:rPr sz="22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rules</a:t>
            </a:r>
            <a:endParaRPr sz="2200" dirty="0">
              <a:latin typeface="Cambria"/>
              <a:cs typeface="Cambria"/>
            </a:endParaRPr>
          </a:p>
          <a:p>
            <a:pPr marL="100716">
              <a:spcBef>
                <a:spcPts val="811"/>
              </a:spcBef>
            </a:pPr>
            <a:r>
              <a:rPr spc="-30" dirty="0">
                <a:latin typeface="Trebuchet MS"/>
                <a:cs typeface="Trebuchet MS"/>
              </a:rPr>
              <a:t>Adjust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the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surface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-69" dirty="0">
                <a:latin typeface="Trebuchet MS"/>
                <a:cs typeface="Trebuchet MS"/>
              </a:rPr>
              <a:t>form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30" dirty="0">
                <a:latin typeface="Trebuchet MS"/>
                <a:cs typeface="Trebuchet MS"/>
              </a:rPr>
              <a:t>using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spelling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30" dirty="0">
                <a:latin typeface="Trebuchet MS"/>
                <a:cs typeface="Trebuchet MS"/>
              </a:rPr>
              <a:t>change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rules</a:t>
            </a:r>
            <a:endParaRPr dirty="0">
              <a:latin typeface="Trebuchet MS"/>
              <a:cs typeface="Trebuchet MS"/>
            </a:endParaRPr>
          </a:p>
          <a:p>
            <a:pPr marL="649619">
              <a:spcBef>
                <a:spcPts val="1219"/>
              </a:spcBef>
            </a:pPr>
            <a:r>
              <a:rPr spc="-10" dirty="0">
                <a:latin typeface="Trebuchet MS"/>
                <a:cs typeface="Trebuchet MS"/>
              </a:rPr>
              <a:t>Get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99" dirty="0">
                <a:latin typeface="Trebuchet MS"/>
                <a:cs typeface="Trebuchet MS"/>
              </a:rPr>
              <a:t>+</a:t>
            </a:r>
            <a:r>
              <a:rPr spc="-50" dirty="0">
                <a:latin typeface="Trebuchet MS"/>
                <a:cs typeface="Trebuchet MS"/>
              </a:rPr>
              <a:t> er </a:t>
            </a:r>
            <a:r>
              <a:rPr sz="2000" spc="40" dirty="0">
                <a:latin typeface="Lucida Sans Unicode"/>
                <a:cs typeface="Lucida Sans Unicode"/>
              </a:rPr>
              <a:t>→</a:t>
            </a:r>
            <a:r>
              <a:rPr sz="2000" spc="-139" dirty="0">
                <a:latin typeface="Lucida Sans Unicode"/>
                <a:cs typeface="Lucida Sans Unicode"/>
              </a:rPr>
              <a:t> </a:t>
            </a:r>
            <a:r>
              <a:rPr spc="-69" dirty="0">
                <a:latin typeface="Trebuchet MS"/>
                <a:cs typeface="Trebuchet MS"/>
              </a:rPr>
              <a:t>getter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4394" y="6706731"/>
            <a:ext cx="1620980" cy="279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2"/>
              </a:lnSpc>
              <a:tabLst>
                <a:tab pos="1099064" algn="l"/>
              </a:tabLst>
            </a:pPr>
            <a:r>
              <a:rPr spc="89" dirty="0">
                <a:latin typeface="Trebuchet MS"/>
                <a:cs typeface="Trebuchet MS"/>
              </a:rPr>
              <a:t>F</a:t>
            </a:r>
            <a:r>
              <a:rPr spc="-30" dirty="0">
                <a:latin typeface="Trebuchet MS"/>
                <a:cs typeface="Trebuchet MS"/>
              </a:rPr>
              <a:t>o</a:t>
            </a:r>
            <a:r>
              <a:rPr spc="-10" dirty="0">
                <a:latin typeface="Trebuchet MS"/>
                <a:cs typeface="Trebuchet MS"/>
              </a:rPr>
              <a:t>x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99" dirty="0">
                <a:latin typeface="Trebuchet MS"/>
                <a:cs typeface="Trebuchet MS"/>
              </a:rPr>
              <a:t>+</a:t>
            </a:r>
            <a:r>
              <a:rPr spc="-50" dirty="0">
                <a:latin typeface="Trebuchet MS"/>
                <a:cs typeface="Trebuchet MS"/>
              </a:rPr>
              <a:t> </a:t>
            </a:r>
            <a:r>
              <a:rPr spc="159" dirty="0">
                <a:latin typeface="Trebuchet MS"/>
                <a:cs typeface="Trebuchet MS"/>
              </a:rPr>
              <a:t>s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226" dirty="0">
                <a:latin typeface="Trebuchet MS"/>
                <a:cs typeface="Trebuchet MS"/>
              </a:rPr>
              <a:t>f</a:t>
            </a:r>
            <a:r>
              <a:rPr spc="-30" dirty="0">
                <a:latin typeface="Trebuchet MS"/>
                <a:cs typeface="Trebuchet MS"/>
              </a:rPr>
              <a:t>o</a:t>
            </a:r>
            <a:r>
              <a:rPr spc="-69" dirty="0">
                <a:latin typeface="Trebuchet MS"/>
                <a:cs typeface="Trebuchet MS"/>
              </a:rPr>
              <a:t>x</a:t>
            </a:r>
            <a:r>
              <a:rPr spc="89" dirty="0">
                <a:latin typeface="Trebuchet MS"/>
                <a:cs typeface="Trebuchet MS"/>
              </a:rPr>
              <a:t>es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224707377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260648"/>
            <a:ext cx="8844253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69" dirty="0"/>
              <a:t>Why</a:t>
            </a:r>
            <a:r>
              <a:rPr spc="89" dirty="0"/>
              <a:t> </a:t>
            </a:r>
            <a:r>
              <a:rPr spc="10" dirty="0"/>
              <a:t>can’t</a:t>
            </a:r>
            <a:r>
              <a:rPr spc="89" dirty="0"/>
              <a:t> </a:t>
            </a:r>
            <a:r>
              <a:rPr spc="-40" dirty="0"/>
              <a:t>this</a:t>
            </a:r>
            <a:r>
              <a:rPr spc="99" dirty="0"/>
              <a:t> </a:t>
            </a:r>
            <a:r>
              <a:rPr spc="-20" dirty="0"/>
              <a:t>be</a:t>
            </a:r>
            <a:r>
              <a:rPr spc="89" dirty="0"/>
              <a:t> </a:t>
            </a:r>
            <a:r>
              <a:rPr spc="-99" dirty="0"/>
              <a:t>put</a:t>
            </a:r>
            <a:r>
              <a:rPr spc="99" dirty="0"/>
              <a:t> </a:t>
            </a:r>
            <a:r>
              <a:rPr spc="-20" dirty="0"/>
              <a:t>in</a:t>
            </a:r>
            <a:r>
              <a:rPr spc="89" dirty="0"/>
              <a:t> </a:t>
            </a:r>
            <a:r>
              <a:rPr spc="-40" dirty="0"/>
              <a:t>a</a:t>
            </a:r>
            <a:r>
              <a:rPr spc="99" dirty="0"/>
              <a:t> </a:t>
            </a:r>
            <a:r>
              <a:rPr spc="-10" dirty="0"/>
              <a:t>big</a:t>
            </a:r>
            <a:r>
              <a:rPr spc="89" dirty="0"/>
              <a:t> </a:t>
            </a:r>
            <a:r>
              <a:rPr spc="40" dirty="0"/>
              <a:t>lexicon?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392272"/>
            <a:ext cx="128444" cy="1283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2808482"/>
            <a:ext cx="128444" cy="1283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540" y="3565681"/>
            <a:ext cx="128444" cy="12832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9608" y="2133645"/>
            <a:ext cx="8262347" cy="2686052"/>
          </a:xfrm>
          <a:prstGeom prst="rect">
            <a:avLst/>
          </a:prstGeom>
        </p:spPr>
        <p:txBody>
          <a:bodyPr vert="horz" wrap="square" lIns="0" tIns="152333" rIns="0" bIns="0" rtlCol="0">
            <a:spAutoFit/>
          </a:bodyPr>
          <a:lstStyle/>
          <a:p>
            <a:pPr marL="574082">
              <a:spcBef>
                <a:spcPts val="1199"/>
              </a:spcBef>
            </a:pPr>
            <a:r>
              <a:rPr sz="1900" spc="40" dirty="0">
                <a:latin typeface="Trebuchet MS"/>
                <a:cs typeface="Trebuchet MS"/>
              </a:rPr>
              <a:t>English: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just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317,477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forms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from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90,196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lexical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entries,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ratio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3.5:1</a:t>
            </a:r>
            <a:endParaRPr sz="1900" dirty="0">
              <a:latin typeface="Trebuchet MS"/>
              <a:cs typeface="Trebuchet MS"/>
            </a:endParaRPr>
          </a:p>
          <a:p>
            <a:pPr marL="574082" marR="143520">
              <a:lnSpc>
                <a:spcPct val="118900"/>
              </a:lnSpc>
              <a:spcBef>
                <a:spcPts val="595"/>
              </a:spcBef>
            </a:pPr>
            <a:r>
              <a:rPr sz="1900" spc="20" dirty="0">
                <a:latin typeface="Trebuchet MS"/>
                <a:cs typeface="Trebuchet MS"/>
              </a:rPr>
              <a:t>Sanskrit: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11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million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forms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from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lexicon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170,000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entries,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ratio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64.7:1</a:t>
            </a:r>
            <a:endParaRPr sz="1900" dirty="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spc="69" dirty="0">
                <a:latin typeface="Trebuchet MS"/>
                <a:cs typeface="Trebuchet MS"/>
              </a:rPr>
              <a:t>New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forms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created, </a:t>
            </a:r>
            <a:r>
              <a:rPr sz="1900" spc="40" dirty="0">
                <a:latin typeface="Trebuchet MS"/>
                <a:cs typeface="Trebuchet MS"/>
              </a:rPr>
              <a:t>compounding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etc.</a:t>
            </a:r>
            <a:endParaRPr sz="1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 dirty="0">
              <a:latin typeface="Trebuchet MS"/>
              <a:cs typeface="Trebuchet MS"/>
            </a:endParaRPr>
          </a:p>
          <a:p>
            <a:pPr marL="25179"/>
            <a:r>
              <a:rPr sz="1900" i="1" spc="119" dirty="0">
                <a:latin typeface="Trebuchet MS"/>
                <a:cs typeface="Trebuchet MS"/>
              </a:rPr>
              <a:t>One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79" dirty="0">
                <a:latin typeface="Trebuchet MS"/>
                <a:cs typeface="Trebuchet MS"/>
              </a:rPr>
              <a:t>of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the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20" dirty="0">
                <a:latin typeface="Trebuchet MS"/>
                <a:cs typeface="Trebuchet MS"/>
              </a:rPr>
              <a:t>most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69" dirty="0">
                <a:latin typeface="Trebuchet MS"/>
                <a:cs typeface="Trebuchet MS"/>
              </a:rPr>
              <a:t>common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methods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30" dirty="0">
                <a:latin typeface="Trebuchet MS"/>
                <a:cs typeface="Trebuchet MS"/>
              </a:rPr>
              <a:t>is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20" dirty="0">
                <a:latin typeface="Trebuchet MS"/>
                <a:cs typeface="Trebuchet MS"/>
              </a:rPr>
              <a:t>finite-state-machines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9267158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IN" b="1" dirty="0"/>
              <a:t>What are Regular Nouns</a:t>
            </a:r>
            <a:r>
              <a:rPr lang="en-IN" b="1" dirty="0" smtClean="0"/>
              <a:t>?</a:t>
            </a:r>
          </a:p>
          <a:p>
            <a:r>
              <a:rPr lang="en-US" dirty="0"/>
              <a:t>Regular nouns are nouns that can be formed into their plural form by simply adding “-s” and “-</a:t>
            </a:r>
            <a:r>
              <a:rPr lang="en-US" dirty="0" err="1"/>
              <a:t>es</a:t>
            </a:r>
            <a:r>
              <a:rPr lang="en-US" dirty="0"/>
              <a:t>” to the </a:t>
            </a:r>
            <a:r>
              <a:rPr lang="en-US" dirty="0" smtClean="0"/>
              <a:t>end.</a:t>
            </a:r>
          </a:p>
          <a:p>
            <a:r>
              <a:rPr lang="en-US" dirty="0"/>
              <a:t>nouns that end with -</a:t>
            </a:r>
            <a:r>
              <a:rPr lang="en-US" dirty="0" err="1"/>
              <a:t>ss</a:t>
            </a:r>
            <a:r>
              <a:rPr lang="en-US" dirty="0"/>
              <a:t>, -s, -</a:t>
            </a:r>
            <a:r>
              <a:rPr lang="en-US" dirty="0" err="1"/>
              <a:t>sh</a:t>
            </a:r>
            <a:r>
              <a:rPr lang="en-US" dirty="0"/>
              <a:t>, -</a:t>
            </a:r>
            <a:r>
              <a:rPr lang="en-US" dirty="0" err="1"/>
              <a:t>ch</a:t>
            </a:r>
            <a:r>
              <a:rPr lang="en-US" dirty="0"/>
              <a:t>, -z, -x, and -o are converted into plural formation by adding “-</a:t>
            </a:r>
            <a:r>
              <a:rPr lang="en-US" dirty="0" err="1"/>
              <a:t>es</a:t>
            </a:r>
            <a:r>
              <a:rPr lang="en-US" dirty="0" smtClean="0"/>
              <a:t>.”</a:t>
            </a:r>
          </a:p>
          <a:p>
            <a:pPr marL="109728" indent="0">
              <a:buNone/>
            </a:pPr>
            <a:r>
              <a:rPr lang="en-IN" b="1" dirty="0"/>
              <a:t>What are Irregular Nouns?</a:t>
            </a:r>
          </a:p>
          <a:p>
            <a:r>
              <a:rPr lang="en-US" dirty="0"/>
              <a:t>do not follow the same rule of regular nouns or any standard rule when converting into plurals</a:t>
            </a:r>
            <a:r>
              <a:rPr lang="en-US" dirty="0" smtClean="0"/>
              <a:t>.</a:t>
            </a:r>
          </a:p>
          <a:p>
            <a:r>
              <a:rPr lang="en-US" dirty="0"/>
              <a:t>the irregular noun </a:t>
            </a:r>
            <a:r>
              <a:rPr lang="en-US" b="1" dirty="0">
                <a:solidFill>
                  <a:srgbClr val="FF0000"/>
                </a:solidFill>
              </a:rPr>
              <a:t>“child” </a:t>
            </a:r>
            <a:r>
              <a:rPr lang="en-US" dirty="0"/>
              <a:t>changes into plural as </a:t>
            </a:r>
            <a:r>
              <a:rPr lang="en-US" b="1" dirty="0">
                <a:solidFill>
                  <a:srgbClr val="FF0000"/>
                </a:solidFill>
              </a:rPr>
              <a:t>“children.”</a:t>
            </a:r>
            <a:endParaRPr lang="en-IN" b="1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and Irregular Nouns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092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and Irregular Nouns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655272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736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Regular verbs:</a:t>
            </a:r>
          </a:p>
          <a:p>
            <a:r>
              <a:rPr lang="en-US" dirty="0" smtClean="0"/>
              <a:t>Talk-talked, love-loved, kill-killed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Irregular verbs:</a:t>
            </a:r>
          </a:p>
          <a:p>
            <a:r>
              <a:rPr lang="en-US" dirty="0" smtClean="0"/>
              <a:t>Fly-flew-flown, fall-fell-fallen, choose-chose-chosen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and Irregular </a:t>
            </a:r>
            <a:r>
              <a:rPr lang="en-US" dirty="0" smtClean="0"/>
              <a:t>Verbs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79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37" y="1790303"/>
            <a:ext cx="8792598" cy="163585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037" y="1878310"/>
            <a:ext cx="8893359" cy="757526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99635" y="1886969"/>
            <a:ext cx="5341557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30" dirty="0">
                <a:solidFill>
                  <a:srgbClr val="FFFFFF"/>
                </a:solidFill>
                <a:latin typeface="Cambria"/>
                <a:cs typeface="Cambria"/>
              </a:rPr>
              <a:t>Finite-state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59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8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30" dirty="0">
                <a:solidFill>
                  <a:srgbClr val="FFFFFF"/>
                </a:solidFill>
                <a:latin typeface="Cambria"/>
                <a:cs typeface="Cambria"/>
              </a:rPr>
              <a:t>morphology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9256422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048" y="188640"/>
            <a:ext cx="8697246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75537">
              <a:spcBef>
                <a:spcPts val="268"/>
              </a:spcBef>
            </a:pPr>
            <a:r>
              <a:rPr spc="119" dirty="0"/>
              <a:t>N</a:t>
            </a:r>
            <a:r>
              <a:rPr sz="3300" spc="176" baseline="-10101" dirty="0"/>
              <a:t>c</a:t>
            </a:r>
            <a:r>
              <a:rPr sz="2800" spc="119" dirty="0"/>
              <a:t>:</a:t>
            </a:r>
            <a:r>
              <a:rPr sz="2800" spc="248" dirty="0"/>
              <a:t> </a:t>
            </a:r>
            <a:r>
              <a:rPr sz="2800" spc="-20" dirty="0"/>
              <a:t>Frequency</a:t>
            </a:r>
            <a:r>
              <a:rPr sz="2800" spc="89" dirty="0"/>
              <a:t> </a:t>
            </a:r>
            <a:r>
              <a:rPr sz="2800" spc="-10" dirty="0"/>
              <a:t>of</a:t>
            </a:r>
            <a:r>
              <a:rPr sz="2800" spc="99" dirty="0"/>
              <a:t> </a:t>
            </a:r>
            <a:r>
              <a:rPr sz="2800" spc="-40" dirty="0"/>
              <a:t>frequency</a:t>
            </a:r>
            <a:r>
              <a:rPr sz="2800" spc="89" dirty="0"/>
              <a:t> </a:t>
            </a:r>
            <a:r>
              <a:rPr sz="2800" spc="59" dirty="0"/>
              <a:t>c</a:t>
            </a:r>
            <a:endParaRPr sz="2800" dirty="0"/>
          </a:p>
        </p:txBody>
      </p:sp>
      <p:sp>
        <p:nvSpPr>
          <p:cNvPr id="15" name="object 15"/>
          <p:cNvSpPr txBox="1"/>
          <p:nvPr/>
        </p:nvSpPr>
        <p:spPr>
          <a:xfrm>
            <a:off x="174038" y="1258938"/>
            <a:ext cx="2330083" cy="2228535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100716">
              <a:spcBef>
                <a:spcPts val="1041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r>
              <a:rPr sz="22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Sentences</a:t>
            </a:r>
            <a:endParaRPr sz="2200">
              <a:latin typeface="Cambria"/>
              <a:cs typeface="Cambria"/>
            </a:endParaRPr>
          </a:p>
          <a:p>
            <a:pPr marL="100716">
              <a:spcBef>
                <a:spcPts val="843"/>
              </a:spcBef>
            </a:pPr>
            <a:r>
              <a:rPr sz="1900" spc="129" dirty="0">
                <a:latin typeface="Trebuchet MS"/>
                <a:cs typeface="Trebuchet MS"/>
              </a:rPr>
              <a:t>&lt;s&gt;I</a:t>
            </a:r>
            <a:r>
              <a:rPr sz="1900" spc="-89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am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here</a:t>
            </a:r>
            <a:r>
              <a:rPr sz="1900" spc="-79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&lt;/s&gt;</a:t>
            </a:r>
            <a:endParaRPr sz="1900">
              <a:latin typeface="Trebuchet MS"/>
              <a:cs typeface="Trebuchet MS"/>
            </a:endParaRPr>
          </a:p>
          <a:p>
            <a:pPr marL="99457">
              <a:spcBef>
                <a:spcPts val="426"/>
              </a:spcBef>
            </a:pPr>
            <a:r>
              <a:rPr sz="1900" spc="99" dirty="0">
                <a:latin typeface="Trebuchet MS"/>
                <a:cs typeface="Trebuchet MS"/>
              </a:rPr>
              <a:t>&lt;s&gt;who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am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I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&lt;/s&gt;</a:t>
            </a:r>
            <a:endParaRPr sz="1900">
              <a:latin typeface="Trebuchet MS"/>
              <a:cs typeface="Trebuchet MS"/>
            </a:endParaRPr>
          </a:p>
          <a:p>
            <a:pPr marL="99457">
              <a:spcBef>
                <a:spcPts val="426"/>
              </a:spcBef>
            </a:pPr>
            <a:r>
              <a:rPr sz="1900" spc="129" dirty="0">
                <a:latin typeface="Trebuchet MS"/>
                <a:cs typeface="Trebuchet MS"/>
              </a:rPr>
              <a:t>&lt;s&gt;I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would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like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&lt;/s&gt;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69"/>
              </a:spcBef>
            </a:pPr>
            <a:endParaRPr sz="2200">
              <a:latin typeface="Trebuchet MS"/>
              <a:cs typeface="Trebuchet MS"/>
            </a:endParaRPr>
          </a:p>
          <a:p>
            <a:pPr marL="100716"/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Computing</a:t>
            </a:r>
            <a:r>
              <a:rPr sz="22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10" dirty="0">
                <a:solidFill>
                  <a:srgbClr val="3333B2"/>
                </a:solidFill>
                <a:latin typeface="Cambria"/>
                <a:cs typeface="Cambria"/>
              </a:rPr>
              <a:t>N</a:t>
            </a:r>
            <a:r>
              <a:rPr sz="2400" i="1" spc="-14" baseline="-10416" dirty="0">
                <a:solidFill>
                  <a:srgbClr val="3333B2"/>
                </a:solidFill>
                <a:latin typeface="Cambria"/>
                <a:cs typeface="Cambria"/>
              </a:rPr>
              <a:t>c</a:t>
            </a:r>
            <a:endParaRPr sz="2400" baseline="-10416">
              <a:latin typeface="Cambria"/>
              <a:cs typeface="Cambria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754038" y="3538462"/>
          <a:ext cx="6380648" cy="2259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463"/>
                <a:gridCol w="2490040"/>
                <a:gridCol w="3034145"/>
              </a:tblGrid>
              <a:tr h="414419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I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86826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3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86826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987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spc="35" dirty="0">
                          <a:latin typeface="Trebuchet MS"/>
                          <a:cs typeface="Trebuchet MS"/>
                        </a:rPr>
                        <a:t>am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3842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2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3842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607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spc="10" dirty="0">
                          <a:latin typeface="Trebuchet MS"/>
                          <a:cs typeface="Trebuchet MS"/>
                        </a:rPr>
                        <a:t>here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3842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1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3842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15"/>
                        </a:lnSpc>
                      </a:pPr>
                      <a:r>
                        <a:rPr sz="2200" i="1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2400" baseline="-10416" dirty="0">
                          <a:latin typeface="Cambria"/>
                          <a:cs typeface="Cambria"/>
                        </a:rPr>
                        <a:t>1 </a:t>
                      </a:r>
                      <a:r>
                        <a:rPr sz="2400" spc="-89" baseline="-10416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Lucida Sans Unicode"/>
                          <a:cs typeface="Lucida Sans Unicode"/>
                        </a:rPr>
                        <a:t>=</a:t>
                      </a:r>
                      <a:r>
                        <a:rPr sz="22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4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340999">
                <a:tc>
                  <a:txBody>
                    <a:bodyPr/>
                    <a:lstStyle/>
                    <a:p>
                      <a:pPr marR="36195" algn="ctr">
                        <a:lnSpc>
                          <a:spcPts val="1095"/>
                        </a:lnSpc>
                      </a:pPr>
                      <a:r>
                        <a:rPr sz="1900" spc="20" dirty="0">
                          <a:latin typeface="Trebuchet MS"/>
                          <a:cs typeface="Trebuchet MS"/>
                        </a:rPr>
                        <a:t>who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1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15"/>
                        </a:lnSpc>
                      </a:pPr>
                      <a:r>
                        <a:rPr sz="2200" i="1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2400" baseline="-10416" dirty="0">
                          <a:latin typeface="Cambria"/>
                          <a:cs typeface="Cambria"/>
                        </a:rPr>
                        <a:t>2 </a:t>
                      </a:r>
                      <a:r>
                        <a:rPr sz="2400" spc="-89" baseline="-10416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Lucida Sans Unicode"/>
                          <a:cs typeface="Lucida Sans Unicode"/>
                        </a:rPr>
                        <a:t>=</a:t>
                      </a:r>
                      <a:r>
                        <a:rPr sz="22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1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340987">
                <a:tc>
                  <a:txBody>
                    <a:bodyPr/>
                    <a:lstStyle/>
                    <a:p>
                      <a:pPr marR="36195" algn="ctr">
                        <a:lnSpc>
                          <a:spcPts val="1095"/>
                        </a:lnSpc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would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1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15"/>
                        </a:lnSpc>
                      </a:pPr>
                      <a:r>
                        <a:rPr sz="2200" i="1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2400" baseline="-10416" dirty="0">
                          <a:latin typeface="Cambria"/>
                          <a:cs typeface="Cambria"/>
                        </a:rPr>
                        <a:t>3 </a:t>
                      </a:r>
                      <a:r>
                        <a:rPr sz="2400" spc="-89" baseline="-10416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Lucida Sans Unicode"/>
                          <a:cs typeface="Lucida Sans Unicode"/>
                        </a:rPr>
                        <a:t>=</a:t>
                      </a:r>
                      <a:r>
                        <a:rPr sz="22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1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456037">
                <a:tc>
                  <a:txBody>
                    <a:bodyPr/>
                    <a:lstStyle/>
                    <a:p>
                      <a:pPr marR="36195" algn="ctr">
                        <a:lnSpc>
                          <a:spcPts val="1095"/>
                        </a:lnSpc>
                      </a:pPr>
                      <a:r>
                        <a:rPr sz="1900" spc="-25" dirty="0">
                          <a:latin typeface="Trebuchet MS"/>
                          <a:cs typeface="Trebuchet MS"/>
                        </a:rPr>
                        <a:t>like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1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47270422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206" y="116632"/>
            <a:ext cx="7983374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10" dirty="0"/>
              <a:t>Finite</a:t>
            </a:r>
            <a:r>
              <a:rPr spc="59" dirty="0"/>
              <a:t> </a:t>
            </a:r>
            <a:r>
              <a:rPr spc="-59" dirty="0"/>
              <a:t>State</a:t>
            </a:r>
            <a:r>
              <a:rPr spc="59" dirty="0"/>
              <a:t> </a:t>
            </a:r>
            <a:r>
              <a:rPr spc="-69" dirty="0"/>
              <a:t>Automaton</a:t>
            </a:r>
            <a:r>
              <a:rPr spc="69" dirty="0"/>
              <a:t> </a:t>
            </a:r>
            <a:r>
              <a:rPr spc="59" dirty="0"/>
              <a:t>(FSA)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294" y="1022031"/>
            <a:ext cx="7436112" cy="210647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9609" y="2924944"/>
            <a:ext cx="8550774" cy="2786437"/>
          </a:xfrm>
          <a:prstGeom prst="rect">
            <a:avLst/>
          </a:prstGeom>
        </p:spPr>
        <p:txBody>
          <a:bodyPr vert="horz" wrap="square" lIns="0" tIns="112047" rIns="0" bIns="0" rtlCol="0">
            <a:spAutoFit/>
          </a:bodyPr>
          <a:lstStyle/>
          <a:p>
            <a:pPr marL="25179">
              <a:spcBef>
                <a:spcPts val="882"/>
              </a:spcBef>
            </a:pPr>
            <a:r>
              <a:rPr sz="2200" i="1" spc="-119" dirty="0">
                <a:solidFill>
                  <a:srgbClr val="3333B2"/>
                </a:solidFill>
                <a:latin typeface="Cambria"/>
                <a:cs typeface="Cambria"/>
              </a:rPr>
              <a:t>What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99" dirty="0">
                <a:solidFill>
                  <a:srgbClr val="3333B2"/>
                </a:solidFill>
                <a:latin typeface="Cambria"/>
                <a:cs typeface="Cambria"/>
              </a:rPr>
              <a:t>FSA?</a:t>
            </a:r>
            <a:endParaRPr sz="2200" dirty="0">
              <a:latin typeface="Cambria"/>
              <a:cs typeface="Cambria"/>
            </a:endParaRPr>
          </a:p>
          <a:p>
            <a:pPr marL="916982" indent="-342900">
              <a:spcBef>
                <a:spcPts val="694"/>
              </a:spcBef>
              <a:buFont typeface="Arial" pitchFamily="34" charset="0"/>
              <a:buChar char="•"/>
            </a:pPr>
            <a:r>
              <a:rPr sz="1900" spc="178" dirty="0">
                <a:latin typeface="Trebuchet MS"/>
                <a:cs typeface="Trebuchet MS"/>
              </a:rPr>
              <a:t>A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kind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directed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graph</a:t>
            </a:r>
            <a:endParaRPr sz="1900" dirty="0">
              <a:latin typeface="Trebuchet MS"/>
              <a:cs typeface="Trebuchet MS"/>
            </a:endParaRPr>
          </a:p>
          <a:p>
            <a:pPr marL="916982" indent="-342900">
              <a:spcBef>
                <a:spcPts val="1009"/>
              </a:spcBef>
              <a:buFont typeface="Arial" pitchFamily="34" charset="0"/>
              <a:buChar char="•"/>
            </a:pPr>
            <a:r>
              <a:rPr sz="1900" spc="109" dirty="0">
                <a:latin typeface="Trebuchet MS"/>
                <a:cs typeface="Trebuchet MS"/>
              </a:rPr>
              <a:t>Nodes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called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states,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edges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labeled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symbols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(possibly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 smtClean="0">
                <a:latin typeface="Trebuchet MS"/>
                <a:cs typeface="Trebuchet MS"/>
              </a:rPr>
              <a:t>empty</a:t>
            </a:r>
            <a:r>
              <a:rPr lang="en-US" sz="1900" spc="-10" dirty="0" smtClean="0">
                <a:latin typeface="Trebuchet MS"/>
                <a:cs typeface="Trebuchet MS"/>
              </a:rPr>
              <a:t> </a:t>
            </a:r>
            <a:r>
              <a:rPr sz="2200" i="1" spc="-89" dirty="0" smtClean="0">
                <a:latin typeface="Arial"/>
                <a:cs typeface="Arial"/>
              </a:rPr>
              <a:t>s</a:t>
            </a:r>
            <a:r>
              <a:rPr sz="1900" spc="-89" dirty="0">
                <a:latin typeface="Trebuchet MS"/>
                <a:cs typeface="Trebuchet MS"/>
              </a:rPr>
              <a:t>)</a:t>
            </a:r>
            <a:endParaRPr sz="1900" dirty="0">
              <a:latin typeface="Trebuchet MS"/>
              <a:cs typeface="Trebuchet MS"/>
            </a:endParaRPr>
          </a:p>
          <a:p>
            <a:pPr marL="916982" indent="-342900">
              <a:spcBef>
                <a:spcPts val="960"/>
              </a:spcBef>
              <a:buFont typeface="Arial" pitchFamily="34" charset="0"/>
              <a:buChar char="•"/>
            </a:pPr>
            <a:r>
              <a:rPr sz="1900" spc="10" dirty="0">
                <a:latin typeface="Trebuchet MS"/>
                <a:cs typeface="Trebuchet MS"/>
              </a:rPr>
              <a:t>Start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state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accepting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states</a:t>
            </a:r>
            <a:endParaRPr sz="1900" dirty="0">
              <a:latin typeface="Trebuchet MS"/>
              <a:cs typeface="Trebuchet MS"/>
            </a:endParaRPr>
          </a:p>
          <a:p>
            <a:pPr marL="916982" marR="676057" indent="-342900">
              <a:lnSpc>
                <a:spcPct val="118900"/>
              </a:lnSpc>
              <a:spcBef>
                <a:spcPts val="595"/>
              </a:spcBef>
              <a:buFont typeface="Arial" pitchFamily="34" charset="0"/>
              <a:buChar char="•"/>
            </a:pPr>
            <a:r>
              <a:rPr sz="1900" spc="79" dirty="0">
                <a:latin typeface="Trebuchet MS"/>
                <a:cs typeface="Trebuchet MS"/>
              </a:rPr>
              <a:t>Recognizes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regular </a:t>
            </a:r>
            <a:r>
              <a:rPr sz="1900" spc="50" dirty="0">
                <a:latin typeface="Trebuchet MS"/>
                <a:cs typeface="Trebuchet MS"/>
              </a:rPr>
              <a:t>languages,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109" dirty="0">
                <a:latin typeface="Trebuchet MS"/>
                <a:cs typeface="Trebuchet MS"/>
              </a:rPr>
              <a:t>i.e.,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languages</a:t>
            </a:r>
            <a:r>
              <a:rPr sz="1900" dirty="0">
                <a:latin typeface="Trebuchet MS"/>
                <a:cs typeface="Trebuchet MS"/>
              </a:rPr>
              <a:t> specified </a:t>
            </a:r>
            <a:r>
              <a:rPr sz="1900" spc="10" dirty="0">
                <a:latin typeface="Trebuchet MS"/>
                <a:cs typeface="Trebuchet MS"/>
              </a:rPr>
              <a:t>by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regular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expressions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22451462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6" y="119895"/>
            <a:ext cx="5462469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149" dirty="0">
                <a:solidFill>
                  <a:srgbClr val="FFFFFF"/>
                </a:solidFill>
                <a:latin typeface="Cambria"/>
                <a:cs typeface="Cambria"/>
              </a:rPr>
              <a:t>FSA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nominal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30" dirty="0">
                <a:solidFill>
                  <a:srgbClr val="FFFFFF"/>
                </a:solidFill>
                <a:latin typeface="Cambria"/>
                <a:cs typeface="Cambria"/>
              </a:rPr>
              <a:t>inflection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20" dirty="0">
                <a:solidFill>
                  <a:srgbClr val="FFFFFF"/>
                </a:solidFill>
                <a:latin typeface="Cambria"/>
                <a:cs typeface="Cambria"/>
              </a:rPr>
              <a:t>English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829" y="2025916"/>
            <a:ext cx="6740864" cy="308043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89166892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188640"/>
            <a:ext cx="8449753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49" dirty="0"/>
              <a:t>FSA</a:t>
            </a:r>
            <a:r>
              <a:rPr spc="69" dirty="0"/>
              <a:t> </a:t>
            </a:r>
            <a:r>
              <a:rPr spc="-10" dirty="0"/>
              <a:t>for</a:t>
            </a:r>
            <a:r>
              <a:rPr spc="69" dirty="0"/>
              <a:t> </a:t>
            </a:r>
            <a:r>
              <a:rPr spc="20" dirty="0"/>
              <a:t>English</a:t>
            </a:r>
            <a:r>
              <a:rPr spc="69" dirty="0"/>
              <a:t> </a:t>
            </a:r>
            <a:r>
              <a:rPr dirty="0"/>
              <a:t>Adjectives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939" y="1463811"/>
            <a:ext cx="7718241" cy="259723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4037" y="4473126"/>
            <a:ext cx="8893359" cy="1220598"/>
            <a:chOff x="87743" y="2257272"/>
            <a:chExt cx="4483735" cy="615950"/>
          </a:xfrm>
        </p:grpSpPr>
        <p:sp>
          <p:nvSpPr>
            <p:cNvPr id="5" name="object 5"/>
            <p:cNvSpPr/>
            <p:nvPr/>
          </p:nvSpPr>
          <p:spPr>
            <a:xfrm>
              <a:off x="87743" y="2257272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42093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771305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758605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301506"/>
              <a:ext cx="50749" cy="4697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465209"/>
              <a:ext cx="4432935" cy="357505"/>
            </a:xfrm>
            <a:custGeom>
              <a:avLst/>
              <a:gdLst/>
              <a:ahLst/>
              <a:cxnLst/>
              <a:rect l="l" t="t" r="r" b="b"/>
              <a:pathLst>
                <a:path w="4432935" h="357505">
                  <a:moveTo>
                    <a:pt x="4432566" y="0"/>
                  </a:moveTo>
                  <a:lnTo>
                    <a:pt x="0" y="0"/>
                  </a:lnTo>
                  <a:lnTo>
                    <a:pt x="0" y="306095"/>
                  </a:lnTo>
                  <a:lnTo>
                    <a:pt x="4008" y="325820"/>
                  </a:lnTo>
                  <a:lnTo>
                    <a:pt x="14922" y="341972"/>
                  </a:lnTo>
                  <a:lnTo>
                    <a:pt x="31075" y="352886"/>
                  </a:lnTo>
                  <a:lnTo>
                    <a:pt x="50800" y="356895"/>
                  </a:lnTo>
                  <a:lnTo>
                    <a:pt x="4381766" y="356895"/>
                  </a:lnTo>
                  <a:lnTo>
                    <a:pt x="4401491" y="352886"/>
                  </a:lnTo>
                  <a:lnTo>
                    <a:pt x="4417644" y="341972"/>
                  </a:lnTo>
                  <a:lnTo>
                    <a:pt x="4428558" y="325820"/>
                  </a:lnTo>
                  <a:lnTo>
                    <a:pt x="4432566" y="3060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339594"/>
              <a:ext cx="0" cy="450850"/>
            </a:xfrm>
            <a:custGeom>
              <a:avLst/>
              <a:gdLst/>
              <a:ahLst/>
              <a:cxnLst/>
              <a:rect l="l" t="t" r="r" b="b"/>
              <a:pathLst>
                <a:path h="450850">
                  <a:moveTo>
                    <a:pt x="0" y="4507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3268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3141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3014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9608" y="4352130"/>
            <a:ext cx="7922281" cy="1175298"/>
          </a:xfrm>
          <a:prstGeom prst="rect">
            <a:avLst/>
          </a:prstGeom>
        </p:spPr>
        <p:txBody>
          <a:bodyPr vert="horz" wrap="square" lIns="0" tIns="105752" rIns="0" bIns="0" rtlCol="0">
            <a:spAutoFit/>
          </a:bodyPr>
          <a:lstStyle/>
          <a:p>
            <a:pPr marL="25179">
              <a:spcBef>
                <a:spcPts val="833"/>
              </a:spcBef>
            </a:pPr>
            <a:r>
              <a:rPr sz="2200" i="1" spc="-367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o</a:t>
            </a:r>
            <a:r>
              <a:rPr sz="2200" i="1" spc="-129" dirty="0">
                <a:solidFill>
                  <a:srgbClr val="3333B2"/>
                </a:solidFill>
                <a:latin typeface="Cambria"/>
                <a:cs typeface="Cambria"/>
              </a:rPr>
              <a:t>r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d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modeled</a:t>
            </a:r>
            <a:endParaRPr sz="2200">
              <a:latin typeface="Cambria"/>
              <a:cs typeface="Cambria"/>
            </a:endParaRPr>
          </a:p>
          <a:p>
            <a:pPr marL="25179" marR="10072">
              <a:lnSpc>
                <a:spcPct val="118900"/>
              </a:lnSpc>
              <a:spcBef>
                <a:spcPts val="218"/>
              </a:spcBef>
            </a:pPr>
            <a:r>
              <a:rPr sz="1900" spc="-30" dirty="0">
                <a:latin typeface="Trebuchet MS"/>
                <a:cs typeface="Trebuchet MS"/>
              </a:rPr>
              <a:t>happy,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happier,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happiest,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real,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unreal,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cool,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coolly,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clear,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clearly,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unclear,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unclearly, </a:t>
            </a:r>
            <a:r>
              <a:rPr sz="1900" spc="-159" dirty="0">
                <a:latin typeface="Trebuchet MS"/>
                <a:cs typeface="Trebuchet MS"/>
              </a:rPr>
              <a:t>...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02187281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24" y="119895"/>
            <a:ext cx="8775464" cy="4652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lang="en-IN" sz="2800" i="1" spc="-5" dirty="0" err="1" smtClean="0">
                <a:latin typeface="Cambria"/>
                <a:cs typeface="Cambria"/>
              </a:rPr>
              <a:t>Morphotactics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569271"/>
            <a:ext cx="128444" cy="1283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985482"/>
            <a:ext cx="128444" cy="12832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49608" y="2310646"/>
            <a:ext cx="8277461" cy="236685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574082" marR="10072">
              <a:lnSpc>
                <a:spcPct val="145100"/>
              </a:lnSpc>
              <a:spcBef>
                <a:spcPts val="178"/>
              </a:spcBef>
            </a:pPr>
            <a:r>
              <a:rPr sz="1900" spc="59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last </a:t>
            </a:r>
            <a:r>
              <a:rPr sz="1900" spc="-59" dirty="0">
                <a:latin typeface="Trebuchet MS"/>
                <a:cs typeface="Trebuchet MS"/>
              </a:rPr>
              <a:t>two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examples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model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some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parts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English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morphotactics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But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what </a:t>
            </a:r>
            <a:r>
              <a:rPr sz="1900" dirty="0">
                <a:latin typeface="Trebuchet MS"/>
                <a:cs typeface="Trebuchet MS"/>
              </a:rPr>
              <a:t>about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information </a:t>
            </a:r>
            <a:r>
              <a:rPr sz="1900" dirty="0">
                <a:latin typeface="Trebuchet MS"/>
                <a:cs typeface="Trebuchet MS"/>
              </a:rPr>
              <a:t>about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regular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irregular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roots?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99"/>
              </a:spcBef>
            </a:pPr>
            <a:endParaRPr sz="2200">
              <a:latin typeface="Trebuchet MS"/>
              <a:cs typeface="Trebuchet MS"/>
            </a:endParaRPr>
          </a:p>
          <a:p>
            <a:pPr marL="25179"/>
            <a:r>
              <a:rPr sz="2200" i="1" spc="-20" dirty="0">
                <a:solidFill>
                  <a:srgbClr val="FF0000"/>
                </a:solidFill>
                <a:latin typeface="Cambria"/>
                <a:cs typeface="Cambria"/>
              </a:rPr>
              <a:t>Lexicon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694"/>
              </a:spcBef>
            </a:pPr>
            <a:r>
              <a:rPr sz="1900" spc="139" dirty="0">
                <a:latin typeface="Trebuchet MS"/>
                <a:cs typeface="Trebuchet MS"/>
              </a:rPr>
              <a:t>Can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include</a:t>
            </a:r>
            <a:r>
              <a:rPr sz="1900" spc="-40" dirty="0">
                <a:latin typeface="Trebuchet MS"/>
                <a:cs typeface="Trebuchet MS"/>
              </a:rPr>
              <a:t> 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lexicon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</a:t>
            </a:r>
            <a:r>
              <a:rPr sz="1900" spc="-40" dirty="0">
                <a:latin typeface="Trebuchet MS"/>
                <a:cs typeface="Trebuchet MS"/>
              </a:rPr>
              <a:t> the </a:t>
            </a:r>
            <a:r>
              <a:rPr sz="1900" spc="287" dirty="0">
                <a:latin typeface="Trebuchet MS"/>
                <a:cs typeface="Trebuchet MS"/>
              </a:rPr>
              <a:t>FSA?</a:t>
            </a:r>
            <a:endParaRPr sz="19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3215623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6" y="119895"/>
            <a:ext cx="5462469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149" dirty="0">
                <a:solidFill>
                  <a:srgbClr val="FFFFFF"/>
                </a:solidFill>
                <a:latin typeface="Cambria"/>
                <a:cs typeface="Cambria"/>
              </a:rPr>
              <a:t>FSA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nominal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30" dirty="0">
                <a:solidFill>
                  <a:srgbClr val="FFFFFF"/>
                </a:solidFill>
                <a:latin typeface="Cambria"/>
                <a:cs typeface="Cambria"/>
              </a:rPr>
              <a:t>inflection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20" dirty="0">
                <a:solidFill>
                  <a:srgbClr val="FFFFFF"/>
                </a:solidFill>
                <a:latin typeface="Cambria"/>
                <a:cs typeface="Cambria"/>
              </a:rPr>
              <a:t>English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829" y="2025916"/>
            <a:ext cx="6740864" cy="308043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84632008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4029152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30" dirty="0">
                <a:solidFill>
                  <a:srgbClr val="FFFFFF"/>
                </a:solidFill>
                <a:latin typeface="Cambria"/>
                <a:cs typeface="Cambria"/>
              </a:rPr>
              <a:t>After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30" dirty="0">
                <a:solidFill>
                  <a:srgbClr val="FFFFFF"/>
                </a:solidFill>
                <a:latin typeface="Cambria"/>
                <a:cs typeface="Cambria"/>
              </a:rPr>
              <a:t>adding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mini-lexicon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547" y="1466203"/>
            <a:ext cx="7949990" cy="39361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40069115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220" y="260648"/>
            <a:ext cx="8487430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20" dirty="0"/>
              <a:t>Some</a:t>
            </a:r>
            <a:r>
              <a:rPr spc="79" dirty="0"/>
              <a:t> </a:t>
            </a:r>
            <a:r>
              <a:rPr spc="-40" dirty="0"/>
              <a:t>properties</a:t>
            </a:r>
            <a:r>
              <a:rPr spc="89" dirty="0"/>
              <a:t> </a:t>
            </a:r>
            <a:r>
              <a:rPr spc="-10" dirty="0"/>
              <a:t>of</a:t>
            </a:r>
            <a:r>
              <a:rPr spc="89" dirty="0"/>
              <a:t> </a:t>
            </a:r>
            <a:r>
              <a:rPr spc="139" dirty="0"/>
              <a:t>FSAs:</a:t>
            </a:r>
            <a:r>
              <a:rPr spc="248" dirty="0"/>
              <a:t> </a:t>
            </a:r>
            <a:r>
              <a:rPr dirty="0"/>
              <a:t>Elegance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123087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4" y="1939684"/>
            <a:ext cx="8088536" cy="303479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 marR="469587">
              <a:lnSpc>
                <a:spcPct val="118900"/>
              </a:lnSpc>
              <a:spcBef>
                <a:spcPts val="178"/>
              </a:spcBef>
            </a:pPr>
            <a:r>
              <a:rPr sz="1900" spc="59" dirty="0">
                <a:latin typeface="Trebuchet MS"/>
                <a:cs typeface="Trebuchet MS"/>
              </a:rPr>
              <a:t>Recognizing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problem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solved</a:t>
            </a:r>
            <a:r>
              <a:rPr sz="1900" spc="-30" dirty="0">
                <a:latin typeface="Trebuchet MS"/>
                <a:cs typeface="Trebuchet MS"/>
              </a:rPr>
              <a:t> in </a:t>
            </a:r>
            <a:r>
              <a:rPr sz="1900" spc="-20" dirty="0">
                <a:latin typeface="Trebuchet MS"/>
                <a:cs typeface="Trebuchet MS"/>
              </a:rPr>
              <a:t>linear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time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(independent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size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automaton)</a:t>
            </a:r>
            <a:endParaRPr sz="1900">
              <a:latin typeface="Trebuchet MS"/>
              <a:cs typeface="Trebuchet MS"/>
            </a:endParaRPr>
          </a:p>
          <a:p>
            <a:pPr marL="25179" marR="1008418">
              <a:lnSpc>
                <a:spcPct val="118900"/>
              </a:lnSpc>
              <a:spcBef>
                <a:spcPts val="595"/>
              </a:spcBef>
            </a:pPr>
            <a:r>
              <a:rPr sz="1900" spc="30" dirty="0">
                <a:latin typeface="Trebuchet MS"/>
                <a:cs typeface="Trebuchet MS"/>
              </a:rPr>
              <a:t>There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algorithm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transform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automaton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into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unique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equivalent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automaton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least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number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states</a:t>
            </a:r>
            <a:endParaRPr sz="1900">
              <a:latin typeface="Trebuchet MS"/>
              <a:cs typeface="Trebuchet MS"/>
            </a:endParaRPr>
          </a:p>
          <a:p>
            <a:pPr marL="25179" marR="10072">
              <a:lnSpc>
                <a:spcPct val="113999"/>
              </a:lnSpc>
              <a:spcBef>
                <a:spcPts val="357"/>
              </a:spcBef>
            </a:pPr>
            <a:r>
              <a:rPr sz="1900" spc="119" dirty="0">
                <a:latin typeface="Trebuchet MS"/>
                <a:cs typeface="Trebuchet MS"/>
              </a:rPr>
              <a:t>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58" dirty="0">
                <a:latin typeface="Trebuchet MS"/>
                <a:cs typeface="Trebuchet MS"/>
              </a:rPr>
              <a:t>FSA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deterministic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39" dirty="0">
                <a:latin typeface="Trebuchet MS"/>
                <a:cs typeface="Trebuchet MS"/>
              </a:rPr>
              <a:t>iff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it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19" dirty="0">
                <a:latin typeface="Trebuchet MS"/>
                <a:cs typeface="Trebuchet MS"/>
              </a:rPr>
              <a:t>has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no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empty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(</a:t>
            </a:r>
            <a:r>
              <a:rPr sz="2200" i="1" spc="-69" dirty="0">
                <a:latin typeface="Arial"/>
                <a:cs typeface="Arial"/>
              </a:rPr>
              <a:t>s</a:t>
            </a:r>
            <a:r>
              <a:rPr sz="1900" spc="-69" dirty="0">
                <a:latin typeface="Trebuchet MS"/>
                <a:cs typeface="Trebuchet MS"/>
              </a:rPr>
              <a:t>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transition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20" dirty="0">
                <a:latin typeface="Trebuchet MS"/>
                <a:cs typeface="Trebuchet MS"/>
              </a:rPr>
              <a:t> state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symbol,</a:t>
            </a:r>
            <a:r>
              <a:rPr sz="1900" spc="-30" dirty="0">
                <a:latin typeface="Trebuchet MS"/>
                <a:cs typeface="Trebuchet MS"/>
              </a:rPr>
              <a:t> there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most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applicable</a:t>
            </a:r>
            <a:r>
              <a:rPr sz="1900" spc="-30" dirty="0">
                <a:latin typeface="Trebuchet MS"/>
                <a:cs typeface="Trebuchet MS"/>
              </a:rPr>
              <a:t> transition</a:t>
            </a:r>
            <a:endParaRPr sz="1900">
              <a:latin typeface="Trebuchet MS"/>
              <a:cs typeface="Trebuchet MS"/>
            </a:endParaRPr>
          </a:p>
          <a:p>
            <a:pPr marL="25179" marR="1348337">
              <a:lnSpc>
                <a:spcPct val="118900"/>
              </a:lnSpc>
              <a:spcBef>
                <a:spcPts val="585"/>
              </a:spcBef>
            </a:pPr>
            <a:r>
              <a:rPr sz="1900" spc="69" dirty="0">
                <a:latin typeface="Trebuchet MS"/>
                <a:cs typeface="Trebuchet MS"/>
              </a:rPr>
              <a:t>Every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non-deterministic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automaton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transformed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into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deterministic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one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2880284"/>
            <a:ext cx="128444" cy="128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540" y="3637483"/>
            <a:ext cx="128444" cy="1283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540" y="4394707"/>
            <a:ext cx="128444" cy="12832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80988684"/>
      </p:ext>
    </p:extLst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08" y="260648"/>
            <a:ext cx="5175062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50" dirty="0"/>
              <a:t>But</a:t>
            </a:r>
            <a:r>
              <a:rPr spc="-79" dirty="0"/>
              <a:t> </a:t>
            </a:r>
            <a:r>
              <a:rPr spc="149" dirty="0"/>
              <a:t>...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9608" y="2195656"/>
            <a:ext cx="7861825" cy="2048592"/>
          </a:xfrm>
          <a:prstGeom prst="rect">
            <a:avLst/>
          </a:prstGeom>
        </p:spPr>
        <p:txBody>
          <a:bodyPr vert="horz" wrap="square" lIns="0" tIns="76796" rIns="0" bIns="0" rtlCol="0">
            <a:spAutoFit/>
          </a:bodyPr>
          <a:lstStyle/>
          <a:p>
            <a:pPr marL="25179">
              <a:spcBef>
                <a:spcPts val="605"/>
              </a:spcBef>
            </a:pPr>
            <a:r>
              <a:rPr sz="1900" spc="248" dirty="0">
                <a:latin typeface="Trebuchet MS"/>
                <a:cs typeface="Trebuchet MS"/>
              </a:rPr>
              <a:t>FSAs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language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recognizers/generators.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426"/>
              </a:spcBef>
            </a:pPr>
            <a:r>
              <a:rPr sz="1900" spc="109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need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transducers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build </a:t>
            </a:r>
            <a:r>
              <a:rPr sz="1900" spc="30" dirty="0">
                <a:latin typeface="Trebuchet MS"/>
                <a:cs typeface="Trebuchet MS"/>
              </a:rPr>
              <a:t>Morphological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Analyzers</a:t>
            </a:r>
            <a:endParaRPr sz="1900">
              <a:latin typeface="Trebuchet MS"/>
              <a:cs typeface="Trebuchet MS"/>
            </a:endParaRPr>
          </a:p>
          <a:p>
            <a:pPr marL="25179">
              <a:spcBef>
                <a:spcPts val="1527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Finite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State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Transducers</a:t>
            </a:r>
            <a:endParaRPr sz="2200">
              <a:latin typeface="Cambria"/>
              <a:cs typeface="Cambria"/>
            </a:endParaRPr>
          </a:p>
          <a:p>
            <a:pPr marL="574082">
              <a:spcBef>
                <a:spcPts val="684"/>
              </a:spcBef>
            </a:pPr>
            <a:r>
              <a:rPr sz="1900" spc="-10" dirty="0">
                <a:latin typeface="Trebuchet MS"/>
                <a:cs typeface="Trebuchet MS"/>
              </a:rPr>
              <a:t>Translate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strings</a:t>
            </a:r>
            <a:r>
              <a:rPr sz="1900" spc="-30" dirty="0">
                <a:latin typeface="Trebuchet MS"/>
                <a:cs typeface="Trebuchet MS"/>
              </a:rPr>
              <a:t> from </a:t>
            </a:r>
            <a:r>
              <a:rPr sz="1900" spc="59" dirty="0">
                <a:latin typeface="Trebuchet MS"/>
                <a:cs typeface="Trebuchet MS"/>
              </a:rPr>
              <a:t>one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language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strings</a:t>
            </a:r>
            <a:r>
              <a:rPr sz="1900" spc="-30" dirty="0">
                <a:latin typeface="Trebuchet MS"/>
                <a:cs typeface="Trebuchet MS"/>
              </a:rPr>
              <a:t> in </a:t>
            </a:r>
            <a:r>
              <a:rPr sz="1900" dirty="0">
                <a:latin typeface="Trebuchet MS"/>
                <a:cs typeface="Trebuchet MS"/>
              </a:rPr>
              <a:t>another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language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spc="10" dirty="0">
                <a:latin typeface="Trebuchet MS"/>
                <a:cs typeface="Trebuchet MS"/>
              </a:rPr>
              <a:t>Like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FSA,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but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edge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associated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two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strings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" y="6632981"/>
            <a:ext cx="9140221" cy="216436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18066"/>
            <a:ext cx="1925782" cy="566711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pc="-50" dirty="0"/>
              <a:t>Pawan</a:t>
            </a:r>
            <a:r>
              <a:rPr dirty="0"/>
              <a:t> </a:t>
            </a:r>
            <a:r>
              <a:rPr spc="20" dirty="0"/>
              <a:t>Goyal</a:t>
            </a:r>
            <a:r>
              <a:rPr spc="287" dirty="0"/>
              <a:t> </a:t>
            </a:r>
            <a:r>
              <a:rPr spc="-20" dirty="0"/>
              <a:t>(IIT</a:t>
            </a:r>
            <a:r>
              <a:rPr spc="10" dirty="0"/>
              <a:t> </a:t>
            </a:r>
            <a:r>
              <a:rPr spc="-30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442527" y="6618067"/>
            <a:ext cx="2255772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Finite-state</a:t>
            </a: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methods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for</a:t>
            </a:r>
            <a:r>
              <a:rPr sz="12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morphology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76299371"/>
      </p:ext>
    </p:extLst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6" y="119895"/>
            <a:ext cx="2432102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20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28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109" dirty="0">
                <a:solidFill>
                  <a:srgbClr val="FFFFFF"/>
                </a:solidFill>
                <a:latin typeface="Cambria"/>
                <a:cs typeface="Cambria"/>
              </a:rPr>
              <a:t>FST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080" y="1514523"/>
            <a:ext cx="7949988" cy="393611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86297099"/>
      </p:ext>
    </p:extLst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609" y="554876"/>
            <a:ext cx="3277230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30" dirty="0">
                <a:latin typeface="Cambria"/>
                <a:cs typeface="Cambria"/>
              </a:rPr>
              <a:t>Two-level</a:t>
            </a:r>
            <a:r>
              <a:rPr sz="2800" i="1" spc="-40" dirty="0">
                <a:latin typeface="Cambria"/>
                <a:cs typeface="Cambria"/>
              </a:rPr>
              <a:t> </a:t>
            </a:r>
            <a:r>
              <a:rPr sz="2800" i="1" spc="-30" dirty="0">
                <a:latin typeface="Cambria"/>
                <a:cs typeface="Cambria"/>
              </a:rPr>
              <a:t>morphology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609" y="1971646"/>
            <a:ext cx="8641458" cy="1762461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 marR="174994">
              <a:lnSpc>
                <a:spcPct val="118900"/>
              </a:lnSpc>
              <a:spcBef>
                <a:spcPts val="178"/>
              </a:spcBef>
            </a:pPr>
            <a:r>
              <a:rPr sz="1900" spc="40" dirty="0">
                <a:latin typeface="Trebuchet MS"/>
                <a:cs typeface="Trebuchet MS"/>
              </a:rPr>
              <a:t>Given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input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i="1" dirty="0">
                <a:latin typeface="Trebuchet MS"/>
                <a:cs typeface="Trebuchet MS"/>
              </a:rPr>
              <a:t>cats</a:t>
            </a:r>
            <a:r>
              <a:rPr sz="1900" dirty="0">
                <a:latin typeface="Trebuchet MS"/>
                <a:cs typeface="Trebuchet MS"/>
              </a:rPr>
              <a:t>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we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would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like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output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i="1" spc="69" dirty="0">
                <a:latin typeface="Trebuchet MS"/>
                <a:cs typeface="Trebuchet MS"/>
              </a:rPr>
              <a:t>cat+N+PL</a:t>
            </a:r>
            <a:r>
              <a:rPr sz="1900" spc="69" dirty="0">
                <a:latin typeface="Trebuchet MS"/>
                <a:cs typeface="Trebuchet MS"/>
              </a:rPr>
              <a:t>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talling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29" dirty="0">
                <a:latin typeface="Trebuchet MS"/>
                <a:cs typeface="Trebuchet MS"/>
              </a:rPr>
              <a:t>us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cat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plural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noun.</a:t>
            </a:r>
            <a:endParaRPr sz="1900">
              <a:latin typeface="Trebuchet MS"/>
              <a:cs typeface="Trebuchet MS"/>
            </a:endParaRPr>
          </a:p>
          <a:p>
            <a:pPr marL="25179" marR="10072">
              <a:lnSpc>
                <a:spcPct val="118900"/>
              </a:lnSpc>
            </a:pPr>
            <a:r>
              <a:rPr sz="1900" spc="109" dirty="0">
                <a:latin typeface="Trebuchet MS"/>
                <a:cs typeface="Trebuchet MS"/>
              </a:rPr>
              <a:t>We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do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this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via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version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two-level</a:t>
            </a:r>
            <a:r>
              <a:rPr sz="1900" b="1" spc="-40" dirty="0">
                <a:latin typeface="Trebuchet MS"/>
                <a:cs typeface="Trebuchet MS"/>
              </a:rPr>
              <a:t> </a:t>
            </a:r>
            <a:r>
              <a:rPr sz="1900" b="1" spc="59" dirty="0">
                <a:latin typeface="Trebuchet MS"/>
                <a:cs typeface="Trebuchet MS"/>
              </a:rPr>
              <a:t>morphology</a:t>
            </a:r>
            <a:r>
              <a:rPr sz="1900" spc="59" dirty="0">
                <a:latin typeface="Trebuchet MS"/>
                <a:cs typeface="Trebuchet MS"/>
              </a:rPr>
              <a:t>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correspondence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between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lexical </a:t>
            </a:r>
            <a:r>
              <a:rPr sz="1900" spc="-40" dirty="0">
                <a:latin typeface="Trebuchet MS"/>
                <a:cs typeface="Trebuchet MS"/>
              </a:rPr>
              <a:t>level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(morphemes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features)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surface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level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(actual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spelling).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1407" y="3617047"/>
            <a:ext cx="4937256" cy="906011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95300" y="60502"/>
            <a:ext cx="1652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Two-level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morphology</a:t>
            </a:r>
            <a:endParaRPr sz="1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388633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99" y="332656"/>
            <a:ext cx="8399373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99" dirty="0"/>
              <a:t>Good</a:t>
            </a:r>
            <a:r>
              <a:rPr spc="79" dirty="0"/>
              <a:t> </a:t>
            </a:r>
            <a:r>
              <a:rPr spc="-59" dirty="0"/>
              <a:t>Turing</a:t>
            </a:r>
            <a:r>
              <a:rPr spc="89" dirty="0"/>
              <a:t> </a:t>
            </a:r>
            <a:r>
              <a:rPr spc="-40" dirty="0"/>
              <a:t>Estimation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23659" y="1266269"/>
            <a:ext cx="8711990" cy="4544901"/>
          </a:xfrm>
          <a:prstGeom prst="rect">
            <a:avLst/>
          </a:prstGeom>
        </p:spPr>
        <p:txBody>
          <a:bodyPr vert="horz" wrap="square" lIns="0" tIns="79314" rIns="0" bIns="0" rtlCol="0">
            <a:spAutoFit/>
          </a:bodyPr>
          <a:lstStyle/>
          <a:p>
            <a:pPr marL="151074">
              <a:spcBef>
                <a:spcPts val="625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Idea</a:t>
            </a:r>
            <a:endParaRPr sz="2200" dirty="0">
              <a:latin typeface="Cambria"/>
              <a:cs typeface="Cambria"/>
            </a:endParaRPr>
          </a:p>
          <a:p>
            <a:pPr marL="699977" marR="85609">
              <a:lnSpc>
                <a:spcPct val="102600"/>
              </a:lnSpc>
              <a:spcBef>
                <a:spcPts val="367"/>
              </a:spcBef>
            </a:pPr>
            <a:r>
              <a:rPr sz="1900" spc="20" dirty="0">
                <a:latin typeface="Trebuchet MS"/>
                <a:cs typeface="Trebuchet MS"/>
              </a:rPr>
              <a:t>Reallocate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probability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mass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30" dirty="0">
                <a:latin typeface="Cambria"/>
                <a:cs typeface="Cambria"/>
              </a:rPr>
              <a:t>n</a:t>
            </a:r>
            <a:r>
              <a:rPr sz="2200" spc="30" dirty="0">
                <a:latin typeface="Lucida Sans Unicode"/>
                <a:cs typeface="Lucida Sans Unicode"/>
              </a:rPr>
              <a:t>−</a:t>
            </a:r>
            <a:r>
              <a:rPr sz="1900" spc="30" dirty="0">
                <a:latin typeface="Trebuchet MS"/>
                <a:cs typeface="Trebuchet MS"/>
              </a:rPr>
              <a:t>grams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occur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r</a:t>
            </a:r>
            <a:r>
              <a:rPr sz="2200" i="1" spc="-139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+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29" dirty="0">
                <a:latin typeface="Cambria"/>
                <a:cs typeface="Cambria"/>
              </a:rPr>
              <a:t>1</a:t>
            </a:r>
            <a:r>
              <a:rPr sz="2200" spc="69" dirty="0">
                <a:latin typeface="Cambria"/>
                <a:cs typeface="Cambria"/>
              </a:rPr>
              <a:t> </a:t>
            </a:r>
            <a:r>
              <a:rPr sz="1900" dirty="0">
                <a:latin typeface="Trebuchet MS"/>
                <a:cs typeface="Trebuchet MS"/>
              </a:rPr>
              <a:t>times</a:t>
            </a:r>
            <a:r>
              <a:rPr sz="1900" spc="-30" dirty="0">
                <a:latin typeface="Trebuchet MS"/>
                <a:cs typeface="Trebuchet MS"/>
              </a:rPr>
              <a:t> in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training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data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30" dirty="0">
                <a:latin typeface="Cambria"/>
                <a:cs typeface="Cambria"/>
              </a:rPr>
              <a:t>n</a:t>
            </a:r>
            <a:r>
              <a:rPr sz="2200" spc="30" dirty="0">
                <a:latin typeface="Lucida Sans Unicode"/>
                <a:cs typeface="Lucida Sans Unicode"/>
              </a:rPr>
              <a:t>−</a:t>
            </a:r>
            <a:r>
              <a:rPr sz="1900" spc="30" dirty="0">
                <a:latin typeface="Trebuchet MS"/>
                <a:cs typeface="Trebuchet MS"/>
              </a:rPr>
              <a:t>grams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occur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r</a:t>
            </a:r>
            <a:r>
              <a:rPr sz="2200" i="1" spc="109" dirty="0">
                <a:latin typeface="Cambria"/>
                <a:cs typeface="Cambria"/>
              </a:rPr>
              <a:t> </a:t>
            </a:r>
            <a:r>
              <a:rPr sz="1900" dirty="0">
                <a:latin typeface="Trebuchet MS"/>
                <a:cs typeface="Trebuchet MS"/>
              </a:rPr>
              <a:t>times</a:t>
            </a:r>
          </a:p>
          <a:p>
            <a:pPr marL="699977" marR="163664">
              <a:lnSpc>
                <a:spcPct val="102600"/>
              </a:lnSpc>
              <a:spcBef>
                <a:spcPts val="595"/>
              </a:spcBef>
            </a:pPr>
            <a:r>
              <a:rPr sz="1900" spc="30" dirty="0">
                <a:latin typeface="Trebuchet MS"/>
                <a:cs typeface="Trebuchet MS"/>
              </a:rPr>
              <a:t>In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particular,</a:t>
            </a:r>
            <a:r>
              <a:rPr sz="1900" spc="-20" dirty="0">
                <a:latin typeface="Trebuchet MS"/>
                <a:cs typeface="Trebuchet MS"/>
              </a:rPr>
              <a:t> reallocate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probability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mass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30" dirty="0">
                <a:latin typeface="Cambria"/>
                <a:cs typeface="Cambria"/>
              </a:rPr>
              <a:t>n</a:t>
            </a:r>
            <a:r>
              <a:rPr sz="2200" spc="30" dirty="0">
                <a:latin typeface="Lucida Sans Unicode"/>
                <a:cs typeface="Lucida Sans Unicode"/>
              </a:rPr>
              <a:t>−</a:t>
            </a:r>
            <a:r>
              <a:rPr sz="1900" spc="30" dirty="0">
                <a:latin typeface="Trebuchet MS"/>
                <a:cs typeface="Trebuchet MS"/>
              </a:rPr>
              <a:t>grams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were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seen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once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30" dirty="0">
                <a:latin typeface="Cambria"/>
                <a:cs typeface="Cambria"/>
              </a:rPr>
              <a:t>n</a:t>
            </a:r>
            <a:r>
              <a:rPr sz="2200" spc="30" dirty="0">
                <a:latin typeface="Lucida Sans Unicode"/>
                <a:cs typeface="Lucida Sans Unicode"/>
              </a:rPr>
              <a:t>−</a:t>
            </a:r>
            <a:r>
              <a:rPr sz="1900" spc="30" dirty="0">
                <a:latin typeface="Trebuchet MS"/>
                <a:cs typeface="Trebuchet MS"/>
              </a:rPr>
              <a:t>grams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were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never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seen</a:t>
            </a:r>
            <a:endParaRPr sz="1900" dirty="0">
              <a:latin typeface="Trebuchet MS"/>
              <a:cs typeface="Trebuchet MS"/>
            </a:endParaRPr>
          </a:p>
          <a:p>
            <a:pPr marL="151074">
              <a:spcBef>
                <a:spcPts val="2944"/>
              </a:spcBef>
            </a:pP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Adjusted</a:t>
            </a:r>
            <a:r>
              <a:rPr sz="22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count</a:t>
            </a:r>
            <a:endParaRPr sz="2200" dirty="0">
              <a:latin typeface="Cambria"/>
              <a:cs typeface="Cambria"/>
            </a:endParaRPr>
          </a:p>
          <a:p>
            <a:pPr marL="151074">
              <a:spcBef>
                <a:spcPts val="625"/>
              </a:spcBef>
            </a:pPr>
            <a:r>
              <a:rPr sz="1900" spc="40" dirty="0">
                <a:latin typeface="Trebuchet MS"/>
                <a:cs typeface="Trebuchet MS"/>
              </a:rPr>
              <a:t>For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count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c</a:t>
            </a:r>
            <a:r>
              <a:rPr sz="1900" spc="-69" dirty="0">
                <a:latin typeface="Trebuchet MS"/>
                <a:cs typeface="Trebuchet MS"/>
              </a:rPr>
              <a:t>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adjusted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count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226" dirty="0">
                <a:latin typeface="Cambria"/>
                <a:cs typeface="Cambria"/>
              </a:rPr>
              <a:t>c</a:t>
            </a:r>
            <a:r>
              <a:rPr sz="2400" spc="-341" baseline="27777" dirty="0">
                <a:latin typeface="Lucida Sans Unicode"/>
                <a:cs typeface="Lucida Sans Unicode"/>
              </a:rPr>
              <a:t>∗</a:t>
            </a:r>
            <a:r>
              <a:rPr sz="2400" spc="-206" baseline="27777" dirty="0">
                <a:latin typeface="Lucida Sans Unicode"/>
                <a:cs typeface="Lucida Sans Unicode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computed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as:</a:t>
            </a:r>
            <a:endParaRPr sz="1900" dirty="0">
              <a:latin typeface="Trebuchet MS"/>
              <a:cs typeface="Trebuchet MS"/>
            </a:endParaRPr>
          </a:p>
          <a:p>
            <a:pPr marL="137226" algn="ctr">
              <a:spcBef>
                <a:spcPts val="1784"/>
              </a:spcBef>
            </a:pPr>
            <a:r>
              <a:rPr sz="3300" i="1" spc="14" baseline="-37878" dirty="0">
                <a:latin typeface="Cambria"/>
                <a:cs typeface="Cambria"/>
              </a:rPr>
              <a:t>c</a:t>
            </a:r>
            <a:r>
              <a:rPr sz="2400" spc="-712" baseline="-20833" dirty="0">
                <a:latin typeface="Lucida Sans Unicode"/>
                <a:cs typeface="Lucida Sans Unicode"/>
              </a:rPr>
              <a:t>∗</a:t>
            </a:r>
            <a:r>
              <a:rPr sz="2400" spc="103" baseline="-20833" dirty="0">
                <a:latin typeface="Lucida Sans Unicode"/>
                <a:cs typeface="Lucida Sans Unicode"/>
              </a:rPr>
              <a:t> </a:t>
            </a:r>
            <a:r>
              <a:rPr sz="3300" spc="-87" baseline="-37878" dirty="0">
                <a:latin typeface="Lucida Sans Unicode"/>
                <a:cs typeface="Lucida Sans Unicode"/>
              </a:rPr>
              <a:t>=</a:t>
            </a:r>
            <a:r>
              <a:rPr sz="3300" spc="30" baseline="-37878" dirty="0">
                <a:latin typeface="Lucida Sans Unicode"/>
                <a:cs typeface="Lucida Sans Unicode"/>
              </a:rPr>
              <a:t> </a:t>
            </a:r>
            <a:r>
              <a:rPr sz="2200" u="sng" spc="1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2200" i="1" u="sng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2200" i="1" u="sng" spc="-18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200" u="sng" spc="-5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2200" u="sng" spc="-397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200" u="sng" spc="-12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2200" u="sng" spc="1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2200" i="1" u="sng" spc="-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2400" i="1" u="sng" spc="14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2400" u="sng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2400" u="sng" spc="-133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2400" baseline="-10416" dirty="0">
              <a:latin typeface="Cambria"/>
              <a:cs typeface="Cambria"/>
            </a:endParaRPr>
          </a:p>
          <a:p>
            <a:pPr marL="737745" algn="ctr">
              <a:spcBef>
                <a:spcPts val="327"/>
              </a:spcBef>
            </a:pPr>
            <a:r>
              <a:rPr sz="2200" i="1" spc="-10" dirty="0">
                <a:latin typeface="Cambria"/>
                <a:cs typeface="Cambria"/>
              </a:rPr>
              <a:t>N</a:t>
            </a:r>
            <a:r>
              <a:rPr sz="2400" i="1" spc="-14" baseline="-10416" dirty="0">
                <a:latin typeface="Cambria"/>
                <a:cs typeface="Cambria"/>
              </a:rPr>
              <a:t>c</a:t>
            </a:r>
            <a:endParaRPr sz="2400" baseline="-10416" dirty="0">
              <a:latin typeface="Cambria"/>
              <a:cs typeface="Cambria"/>
            </a:endParaRPr>
          </a:p>
          <a:p>
            <a:pPr marL="151074">
              <a:spcBef>
                <a:spcPts val="1537"/>
              </a:spcBef>
            </a:pPr>
            <a:r>
              <a:rPr sz="1900" spc="10" dirty="0">
                <a:latin typeface="Trebuchet MS"/>
                <a:cs typeface="Trebuchet MS"/>
              </a:rPr>
              <a:t>where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Cambria"/>
                <a:cs typeface="Cambria"/>
              </a:rPr>
              <a:t>N</a:t>
            </a:r>
            <a:r>
              <a:rPr sz="2400" i="1" spc="-14" baseline="-10416" dirty="0">
                <a:latin typeface="Cambria"/>
                <a:cs typeface="Cambria"/>
              </a:rPr>
              <a:t>c</a:t>
            </a:r>
            <a:r>
              <a:rPr sz="2400" i="1" spc="430" baseline="-10416" dirty="0">
                <a:latin typeface="Cambria"/>
                <a:cs typeface="Cambria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number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30" dirty="0">
                <a:latin typeface="Cambria"/>
                <a:cs typeface="Cambria"/>
              </a:rPr>
              <a:t>n</a:t>
            </a:r>
            <a:r>
              <a:rPr sz="2200" spc="30" dirty="0">
                <a:latin typeface="Lucida Sans Unicode"/>
                <a:cs typeface="Lucida Sans Unicode"/>
              </a:rPr>
              <a:t>−</a:t>
            </a:r>
            <a:r>
              <a:rPr sz="1900" spc="30" dirty="0">
                <a:latin typeface="Trebuchet MS"/>
                <a:cs typeface="Trebuchet MS"/>
              </a:rPr>
              <a:t>grams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seen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exactly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dirty="0">
                <a:latin typeface="Trebuchet MS"/>
                <a:cs typeface="Trebuchet MS"/>
              </a:rPr>
              <a:t>times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82603550"/>
      </p:ext>
    </p:extLst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6335306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50" dirty="0">
                <a:solidFill>
                  <a:srgbClr val="FFFFFF"/>
                </a:solidFill>
                <a:latin typeface="Cambria"/>
                <a:cs typeface="Cambria"/>
              </a:rPr>
              <a:t>Intermediate</a:t>
            </a:r>
            <a:r>
              <a:rPr sz="2800" i="1" spc="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69" dirty="0">
                <a:solidFill>
                  <a:srgbClr val="FFFFFF"/>
                </a:solidFill>
                <a:latin typeface="Cambria"/>
                <a:cs typeface="Cambria"/>
              </a:rPr>
              <a:t>tape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10" dirty="0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change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dirty="0">
                <a:solidFill>
                  <a:srgbClr val="FFFFFF"/>
                </a:solidFill>
                <a:latin typeface="Cambria"/>
                <a:cs typeface="Cambria"/>
              </a:rPr>
              <a:t>rules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420" y="2515187"/>
            <a:ext cx="6942385" cy="141941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89152826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6" y="119895"/>
            <a:ext cx="4638754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20" dirty="0">
                <a:solidFill>
                  <a:srgbClr val="FFFFFF"/>
                </a:solidFill>
                <a:latin typeface="Cambria"/>
                <a:cs typeface="Cambria"/>
              </a:rPr>
              <a:t>English</a:t>
            </a:r>
            <a:r>
              <a:rPr sz="2800" i="1" spc="5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mbria"/>
                <a:cs typeface="Cambria"/>
              </a:rPr>
              <a:t>Nominal</a:t>
            </a:r>
            <a:r>
              <a:rPr sz="2800" i="1" spc="5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30" dirty="0">
                <a:solidFill>
                  <a:srgbClr val="FFFFFF"/>
                </a:solidFill>
                <a:latin typeface="Cambria"/>
                <a:cs typeface="Cambria"/>
              </a:rPr>
              <a:t>Inflection</a:t>
            </a:r>
            <a:r>
              <a:rPr sz="2800" i="1" spc="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109" dirty="0">
                <a:solidFill>
                  <a:srgbClr val="FFFFFF"/>
                </a:solidFill>
                <a:latin typeface="Cambria"/>
                <a:cs typeface="Cambria"/>
              </a:rPr>
              <a:t>FST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687" y="1673578"/>
            <a:ext cx="8272423" cy="352337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80927491"/>
      </p:ext>
    </p:extLst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260648"/>
            <a:ext cx="8086169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Spelling</a:t>
            </a:r>
            <a:r>
              <a:rPr spc="-30" dirty="0"/>
              <a:t> </a:t>
            </a:r>
            <a:r>
              <a:rPr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608" y="2187060"/>
            <a:ext cx="8446235" cy="617828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25179">
              <a:spcBef>
                <a:spcPts val="258"/>
              </a:spcBef>
            </a:pPr>
            <a:r>
              <a:rPr sz="1900" spc="178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spelling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change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rule </a:t>
            </a:r>
            <a:r>
              <a:rPr sz="1900" dirty="0">
                <a:latin typeface="Trebuchet MS"/>
                <a:cs typeface="Trebuchet MS"/>
              </a:rPr>
              <a:t>would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insert </a:t>
            </a:r>
            <a:r>
              <a:rPr sz="1900" spc="69" dirty="0">
                <a:latin typeface="Trebuchet MS"/>
                <a:cs typeface="Trebuchet MS"/>
              </a:rPr>
              <a:t>an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only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appropriate </a:t>
            </a:r>
            <a:r>
              <a:rPr sz="1900" spc="-20" dirty="0">
                <a:latin typeface="Trebuchet MS"/>
                <a:cs typeface="Trebuchet MS"/>
              </a:rPr>
              <a:t>environment.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420" y="2539349"/>
            <a:ext cx="6942385" cy="195295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56625069"/>
      </p:ext>
    </p:extLst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2168866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20" dirty="0">
                <a:solidFill>
                  <a:srgbClr val="FFFFFF"/>
                </a:solidFill>
                <a:latin typeface="Cambria"/>
                <a:cs typeface="Cambria"/>
              </a:rPr>
              <a:t>Rule</a:t>
            </a:r>
            <a:r>
              <a:rPr sz="2800" i="1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dirty="0">
                <a:solidFill>
                  <a:srgbClr val="FFFFFF"/>
                </a:solidFill>
                <a:latin typeface="Cambria"/>
                <a:cs typeface="Cambria"/>
              </a:rPr>
              <a:t>Handling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609" y="2740603"/>
            <a:ext cx="6689226" cy="1147047"/>
          </a:xfrm>
          <a:prstGeom prst="rect">
            <a:avLst/>
          </a:prstGeom>
        </p:spPr>
        <p:txBody>
          <a:bodyPr vert="horz" wrap="square" lIns="0" tIns="79314" rIns="0" bIns="0" rtlCol="0">
            <a:spAutoFit/>
          </a:bodyPr>
          <a:lstStyle/>
          <a:p>
            <a:pPr marL="25179">
              <a:spcBef>
                <a:spcPts val="625"/>
              </a:spcBef>
            </a:pP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Rule</a:t>
            </a:r>
            <a:r>
              <a:rPr sz="22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Notation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436"/>
              </a:spcBef>
            </a:pPr>
            <a:r>
              <a:rPr sz="2200" i="1" spc="-69" dirty="0">
                <a:latin typeface="Cambria"/>
                <a:cs typeface="Cambria"/>
              </a:rPr>
              <a:t>a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→</a:t>
            </a:r>
            <a:r>
              <a:rPr sz="2200" spc="-218" dirty="0">
                <a:latin typeface="Lucida Sans Unicode"/>
                <a:cs typeface="Lucida Sans Unicode"/>
              </a:rPr>
              <a:t> </a:t>
            </a:r>
            <a:r>
              <a:rPr sz="2200" i="1" spc="59" dirty="0">
                <a:latin typeface="Cambria"/>
                <a:cs typeface="Cambria"/>
              </a:rPr>
              <a:t>b</a:t>
            </a:r>
            <a:r>
              <a:rPr sz="2200" i="1" spc="59" dirty="0">
                <a:latin typeface="Arial"/>
                <a:cs typeface="Arial"/>
              </a:rPr>
              <a:t>/</a:t>
            </a:r>
            <a:r>
              <a:rPr sz="2200" i="1" spc="59" dirty="0">
                <a:latin typeface="Cambria"/>
                <a:cs typeface="Cambria"/>
              </a:rPr>
              <a:t>c</a:t>
            </a:r>
            <a:r>
              <a:rPr sz="1900" spc="59" dirty="0">
                <a:latin typeface="Trebuchet MS"/>
                <a:cs typeface="Trebuchet MS"/>
              </a:rPr>
              <a:t>_</a:t>
            </a:r>
            <a:r>
              <a:rPr sz="2200" i="1" spc="59" dirty="0">
                <a:latin typeface="Cambria"/>
                <a:cs typeface="Cambria"/>
              </a:rPr>
              <a:t>d</a:t>
            </a:r>
            <a:r>
              <a:rPr sz="2200" i="1" spc="119" dirty="0">
                <a:latin typeface="Cambria"/>
                <a:cs typeface="Cambria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-99" dirty="0">
                <a:latin typeface="Trebuchet MS"/>
                <a:cs typeface="Trebuchet MS"/>
              </a:rPr>
              <a:t>“rewrite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a</a:t>
            </a:r>
            <a:r>
              <a:rPr sz="2200" i="1" spc="69" dirty="0">
                <a:latin typeface="Cambria"/>
                <a:cs typeface="Cambria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as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b</a:t>
            </a:r>
            <a:r>
              <a:rPr sz="2200" i="1" spc="59" dirty="0">
                <a:latin typeface="Cambria"/>
                <a:cs typeface="Cambria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when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it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occurs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between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i="1" spc="69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238" dirty="0">
                <a:latin typeface="Cambria"/>
                <a:cs typeface="Cambria"/>
              </a:rPr>
              <a:t>d</a:t>
            </a:r>
            <a:r>
              <a:rPr sz="1900" spc="-238" dirty="0">
                <a:latin typeface="Trebuchet MS"/>
                <a:cs typeface="Trebuchet MS"/>
              </a:rPr>
              <a:t>.”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4294967295"/>
          </p:nvPr>
        </p:nvSpPr>
        <p:spPr>
          <a:xfrm>
            <a:off x="8513106" y="6618066"/>
            <a:ext cx="595743" cy="566711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pc="-40" dirty="0"/>
              <a:t>15</a:t>
            </a:r>
            <a:r>
              <a:rPr spc="30" dirty="0"/>
              <a:t> </a:t>
            </a:r>
            <a:r>
              <a:rPr spc="-226" dirty="0"/>
              <a:t>/</a:t>
            </a:r>
            <a:r>
              <a:rPr spc="30" dirty="0"/>
              <a:t> </a:t>
            </a:r>
            <a:r>
              <a:rPr spc="-4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15119819"/>
      </p:ext>
    </p:extLst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98" y="260648"/>
            <a:ext cx="8343414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Morphological</a:t>
            </a:r>
            <a:r>
              <a:rPr spc="79" dirty="0"/>
              <a:t> </a:t>
            </a:r>
            <a:r>
              <a:rPr spc="40" dirty="0"/>
              <a:t>Analysis:</a:t>
            </a:r>
            <a:r>
              <a:rPr spc="258" dirty="0"/>
              <a:t> </a:t>
            </a:r>
            <a:r>
              <a:rPr spc="-20" dirty="0"/>
              <a:t>Approaches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9609" y="2247369"/>
            <a:ext cx="8641458" cy="1971830"/>
          </a:xfrm>
          <a:prstGeom prst="rect">
            <a:avLst/>
          </a:prstGeom>
        </p:spPr>
        <p:txBody>
          <a:bodyPr vert="horz" wrap="square" lIns="0" tIns="125895" rIns="0" bIns="0" rtlCol="0">
            <a:spAutoFit/>
          </a:bodyPr>
          <a:lstStyle/>
          <a:p>
            <a:pPr marL="25179">
              <a:spcBef>
                <a:spcPts val="991"/>
              </a:spcBef>
            </a:pPr>
            <a:r>
              <a:rPr sz="2200" i="1" spc="-129" dirty="0">
                <a:solidFill>
                  <a:srgbClr val="3333B2"/>
                </a:solidFill>
                <a:latin typeface="Cambria"/>
                <a:cs typeface="Cambria"/>
              </a:rPr>
              <a:t>Two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different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ways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address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phonological/graphemic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variations</a:t>
            </a:r>
            <a:endParaRPr sz="2200">
              <a:latin typeface="Cambria"/>
              <a:cs typeface="Cambria"/>
            </a:endParaRPr>
          </a:p>
          <a:p>
            <a:pPr marL="574082" marR="10072">
              <a:lnSpc>
                <a:spcPct val="118900"/>
              </a:lnSpc>
              <a:spcBef>
                <a:spcPts val="367"/>
              </a:spcBef>
            </a:pPr>
            <a:r>
              <a:rPr sz="1900" spc="10" dirty="0">
                <a:latin typeface="Trebuchet MS"/>
                <a:cs typeface="Trebuchet MS"/>
              </a:rPr>
              <a:t>Linguistic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approach:</a:t>
            </a:r>
            <a:r>
              <a:rPr sz="1900" spc="99" dirty="0">
                <a:latin typeface="Trebuchet MS"/>
                <a:cs typeface="Trebuchet MS"/>
              </a:rPr>
              <a:t> </a:t>
            </a:r>
            <a:r>
              <a:rPr sz="1900" spc="178" dirty="0">
                <a:latin typeface="Trebuchet MS"/>
                <a:cs typeface="Trebuchet MS"/>
              </a:rPr>
              <a:t>A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phonological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component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accompanying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20" dirty="0">
                <a:latin typeface="Trebuchet MS"/>
                <a:cs typeface="Trebuchet MS"/>
              </a:rPr>
              <a:t>simple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concatenative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process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attaching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ending</a:t>
            </a:r>
            <a:endParaRPr sz="1900">
              <a:latin typeface="Trebuchet MS"/>
              <a:cs typeface="Trebuchet MS"/>
            </a:endParaRPr>
          </a:p>
          <a:p>
            <a:pPr marL="574082" marR="726415">
              <a:lnSpc>
                <a:spcPct val="118900"/>
              </a:lnSpc>
              <a:spcBef>
                <a:spcPts val="595"/>
              </a:spcBef>
            </a:pPr>
            <a:r>
              <a:rPr sz="1900" spc="50" dirty="0">
                <a:latin typeface="Trebuchet MS"/>
                <a:cs typeface="Trebuchet MS"/>
              </a:rPr>
              <a:t>Engineering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approach:</a:t>
            </a:r>
            <a:r>
              <a:rPr sz="1900" spc="79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Phonological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changes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irregularities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factored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into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endings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higher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number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paradigms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05125036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6352939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20" dirty="0">
                <a:solidFill>
                  <a:srgbClr val="FFFFFF"/>
                </a:solidFill>
                <a:latin typeface="Cambria"/>
                <a:cs typeface="Cambria"/>
              </a:rPr>
              <a:t>Different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dirty="0">
                <a:solidFill>
                  <a:srgbClr val="FFFFFF"/>
                </a:solidFill>
                <a:latin typeface="Cambria"/>
                <a:cs typeface="Cambria"/>
              </a:rPr>
              <a:t>Approaches:</a:t>
            </a:r>
            <a:r>
              <a:rPr sz="2800" i="1" spc="258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28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89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Czech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631" y="1825083"/>
            <a:ext cx="7607820" cy="34951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70764924"/>
      </p:ext>
    </p:extLst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37" y="1790303"/>
            <a:ext cx="8792598" cy="163585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037" y="1878310"/>
            <a:ext cx="8893359" cy="757526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59938" y="1886969"/>
            <a:ext cx="4220598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50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r>
              <a:rPr sz="2800" i="1" spc="5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79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800" i="1" spc="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198" dirty="0">
                <a:solidFill>
                  <a:srgbClr val="FFFFFF"/>
                </a:solidFill>
                <a:latin typeface="Cambria"/>
                <a:cs typeface="Cambria"/>
              </a:rPr>
              <a:t>POS</a:t>
            </a:r>
            <a:r>
              <a:rPr sz="2800" i="1" spc="5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69" dirty="0">
                <a:solidFill>
                  <a:srgbClr val="FFFFFF"/>
                </a:solidFill>
                <a:latin typeface="Cambria"/>
                <a:cs typeface="Cambria"/>
              </a:rPr>
              <a:t>Tagging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29357719"/>
      </p:ext>
    </p:extLst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25" y="119895"/>
            <a:ext cx="4385593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-20" dirty="0">
                <a:latin typeface="Cambria"/>
                <a:cs typeface="Cambria"/>
              </a:rPr>
              <a:t>Part-of-Speech</a:t>
            </a:r>
            <a:r>
              <a:rPr sz="2800" i="1" spc="109" dirty="0">
                <a:latin typeface="Cambria"/>
                <a:cs typeface="Cambria"/>
              </a:rPr>
              <a:t> </a:t>
            </a:r>
            <a:r>
              <a:rPr sz="2800" i="1" spc="79" dirty="0">
                <a:latin typeface="Cambria"/>
                <a:cs typeface="Cambria"/>
              </a:rPr>
              <a:t>(POS)</a:t>
            </a:r>
            <a:r>
              <a:rPr sz="2800" i="1" spc="109" dirty="0">
                <a:latin typeface="Cambria"/>
                <a:cs typeface="Cambria"/>
              </a:rPr>
              <a:t> </a:t>
            </a:r>
            <a:r>
              <a:rPr sz="2800" i="1" spc="-59" dirty="0">
                <a:latin typeface="Cambria"/>
                <a:cs typeface="Cambria"/>
              </a:rPr>
              <a:t>tagging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609" y="1222061"/>
            <a:ext cx="7097306" cy="1126239"/>
          </a:xfrm>
          <a:prstGeom prst="rect">
            <a:avLst/>
          </a:prstGeom>
        </p:spPr>
        <p:txBody>
          <a:bodyPr vert="horz" wrap="square" lIns="0" tIns="112047" rIns="0" bIns="0" rtlCol="0">
            <a:spAutoFit/>
          </a:bodyPr>
          <a:lstStyle/>
          <a:p>
            <a:pPr marL="25179">
              <a:spcBef>
                <a:spcPts val="882"/>
              </a:spcBef>
            </a:pPr>
            <a:r>
              <a:rPr sz="2200" i="1" spc="-119" dirty="0">
                <a:solidFill>
                  <a:srgbClr val="3333B2"/>
                </a:solidFill>
                <a:latin typeface="Cambria"/>
                <a:cs typeface="Cambria"/>
              </a:rPr>
              <a:t>Task</a:t>
            </a:r>
            <a:endParaRPr sz="2200" dirty="0">
              <a:latin typeface="Cambria"/>
              <a:cs typeface="Cambria"/>
            </a:endParaRPr>
          </a:p>
          <a:p>
            <a:pPr marL="25179">
              <a:spcBef>
                <a:spcPts val="694"/>
              </a:spcBef>
            </a:pPr>
            <a:r>
              <a:rPr sz="1900" spc="40" dirty="0">
                <a:latin typeface="Trebuchet MS"/>
                <a:cs typeface="Trebuchet MS"/>
              </a:rPr>
              <a:t>Given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99" dirty="0">
                <a:latin typeface="Trebuchet MS"/>
                <a:cs typeface="Trebuchet MS"/>
              </a:rPr>
              <a:t>text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English,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identify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parts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speech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2346" y="2802039"/>
            <a:ext cx="5441058" cy="2655116"/>
          </a:xfrm>
          <a:prstGeom prst="rect">
            <a:avLst/>
          </a:prstGeom>
        </p:spPr>
      </p:pic>
      <p:sp>
        <p:nvSpPr>
          <p:cNvPr id="26" name="object 2"/>
          <p:cNvSpPr txBox="1"/>
          <p:nvPr/>
        </p:nvSpPr>
        <p:spPr>
          <a:xfrm>
            <a:off x="95300" y="60502"/>
            <a:ext cx="2211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Part-of-Speech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(POS)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tagging</a:t>
            </a:r>
            <a:endParaRPr sz="1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47458935"/>
      </p:ext>
    </p:extLst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260648"/>
            <a:ext cx="8572311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50" dirty="0"/>
              <a:t>Parts</a:t>
            </a:r>
            <a:r>
              <a:rPr spc="69" dirty="0"/>
              <a:t> </a:t>
            </a:r>
            <a:r>
              <a:rPr spc="-10" dirty="0"/>
              <a:t>of</a:t>
            </a:r>
            <a:r>
              <a:rPr spc="69" dirty="0"/>
              <a:t> </a:t>
            </a:r>
            <a:r>
              <a:rPr spc="30" dirty="0"/>
              <a:t>Speech:</a:t>
            </a:r>
            <a:r>
              <a:rPr spc="226" dirty="0"/>
              <a:t> </a:t>
            </a:r>
            <a:r>
              <a:rPr spc="30" dirty="0"/>
              <a:t>How</a:t>
            </a:r>
            <a:r>
              <a:rPr spc="69" dirty="0"/>
              <a:t> </a:t>
            </a:r>
            <a:r>
              <a:rPr dirty="0"/>
              <a:t>many?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49608" y="1452546"/>
            <a:ext cx="8511729" cy="4000749"/>
          </a:xfrm>
          <a:prstGeom prst="rect">
            <a:avLst/>
          </a:prstGeom>
        </p:spPr>
        <p:txBody>
          <a:bodyPr vert="horz" wrap="square" lIns="0" tIns="125895" rIns="0" bIns="0" rtlCol="0">
            <a:spAutoFit/>
          </a:bodyPr>
          <a:lstStyle/>
          <a:p>
            <a:pPr marL="25179">
              <a:spcBef>
                <a:spcPts val="991"/>
              </a:spcBef>
            </a:pPr>
            <a:r>
              <a:rPr sz="2200" i="1" dirty="0">
                <a:solidFill>
                  <a:srgbClr val="3333B2"/>
                </a:solidFill>
                <a:latin typeface="Cambria"/>
                <a:cs typeface="Cambria"/>
              </a:rPr>
              <a:t>Open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10" dirty="0">
                <a:solidFill>
                  <a:srgbClr val="3333B2"/>
                </a:solidFill>
                <a:latin typeface="Cambria"/>
                <a:cs typeface="Cambria"/>
              </a:rPr>
              <a:t>class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(content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words)</a:t>
            </a:r>
            <a:endParaRPr sz="2200">
              <a:latin typeface="Cambria"/>
              <a:cs typeface="Cambria"/>
            </a:endParaRPr>
          </a:p>
          <a:p>
            <a:pPr marL="574082">
              <a:spcBef>
                <a:spcPts val="793"/>
              </a:spcBef>
            </a:pPr>
            <a:r>
              <a:rPr sz="1900" spc="40" dirty="0">
                <a:latin typeface="Trebuchet MS"/>
                <a:cs typeface="Trebuchet MS"/>
              </a:rPr>
              <a:t>nouns,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verbs,</a:t>
            </a:r>
            <a:r>
              <a:rPr sz="1900" spc="-30" dirty="0">
                <a:latin typeface="Trebuchet MS"/>
                <a:cs typeface="Trebuchet MS"/>
              </a:rPr>
              <a:t> adjectives, </a:t>
            </a:r>
            <a:r>
              <a:rPr sz="1900" spc="40" dirty="0">
                <a:latin typeface="Trebuchet MS"/>
                <a:cs typeface="Trebuchet MS"/>
              </a:rPr>
              <a:t>adverbs</a:t>
            </a:r>
            <a:endParaRPr sz="1900">
              <a:latin typeface="Trebuchet MS"/>
              <a:cs typeface="Trebuchet MS"/>
            </a:endParaRPr>
          </a:p>
          <a:p>
            <a:pPr marL="574082" marR="10072">
              <a:lnSpc>
                <a:spcPct val="118900"/>
              </a:lnSpc>
              <a:spcBef>
                <a:spcPts val="595"/>
              </a:spcBef>
            </a:pPr>
            <a:r>
              <a:rPr sz="1900" dirty="0">
                <a:latin typeface="Trebuchet MS"/>
                <a:cs typeface="Trebuchet MS"/>
              </a:rPr>
              <a:t>mostly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content-bearing: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they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refer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objects,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actions,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features</a:t>
            </a:r>
            <a:r>
              <a:rPr sz="1900" spc="-30" dirty="0">
                <a:latin typeface="Trebuchet MS"/>
                <a:cs typeface="Trebuchet MS"/>
              </a:rPr>
              <a:t> in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world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i="1" spc="50" dirty="0">
                <a:latin typeface="Trebuchet MS"/>
                <a:cs typeface="Trebuchet MS"/>
              </a:rPr>
              <a:t>open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50" dirty="0">
                <a:latin typeface="Trebuchet MS"/>
                <a:cs typeface="Trebuchet MS"/>
              </a:rPr>
              <a:t>class</a:t>
            </a:r>
            <a:r>
              <a:rPr sz="1900" spc="50" dirty="0">
                <a:latin typeface="Trebuchet MS"/>
                <a:cs typeface="Trebuchet MS"/>
              </a:rPr>
              <a:t>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since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new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added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all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time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99"/>
              </a:spcBef>
            </a:pPr>
            <a:endParaRPr sz="2500">
              <a:latin typeface="Trebuchet MS"/>
              <a:cs typeface="Trebuchet MS"/>
            </a:endParaRPr>
          </a:p>
          <a:p>
            <a:pPr marL="25179"/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Closed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10" dirty="0">
                <a:solidFill>
                  <a:srgbClr val="3333B2"/>
                </a:solidFill>
                <a:latin typeface="Cambria"/>
                <a:cs typeface="Cambria"/>
              </a:rPr>
              <a:t>class</a:t>
            </a:r>
            <a:r>
              <a:rPr sz="22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endParaRPr sz="2200">
              <a:latin typeface="Cambria"/>
              <a:cs typeface="Cambria"/>
            </a:endParaRPr>
          </a:p>
          <a:p>
            <a:pPr marL="574082">
              <a:spcBef>
                <a:spcPts val="644"/>
              </a:spcBef>
            </a:pPr>
            <a:r>
              <a:rPr sz="1900" spc="30" dirty="0">
                <a:latin typeface="Trebuchet MS"/>
                <a:cs typeface="Trebuchet MS"/>
              </a:rPr>
              <a:t>pronouns,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determiners,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prepositions,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connectives,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...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spc="-30" dirty="0">
                <a:latin typeface="Trebuchet MS"/>
                <a:cs typeface="Trebuchet MS"/>
              </a:rPr>
              <a:t>there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limited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number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these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i="1" spc="-10" dirty="0">
                <a:latin typeface="Trebuchet MS"/>
                <a:cs typeface="Trebuchet MS"/>
              </a:rPr>
              <a:t>mostly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functional:</a:t>
            </a:r>
            <a:r>
              <a:rPr sz="1900" i="1" spc="99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89" dirty="0">
                <a:latin typeface="Trebuchet MS"/>
                <a:cs typeface="Trebuchet MS"/>
              </a:rPr>
              <a:t>tie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concepts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sentence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together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37432055"/>
      </p:ext>
    </p:extLst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5" y="119895"/>
            <a:ext cx="2141157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198" dirty="0">
                <a:solidFill>
                  <a:srgbClr val="FFFFFF"/>
                </a:solidFill>
                <a:latin typeface="Cambria"/>
                <a:cs typeface="Cambria"/>
              </a:rPr>
              <a:t>POS</a:t>
            </a:r>
            <a:r>
              <a:rPr sz="2800" i="1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30" dirty="0">
                <a:solidFill>
                  <a:srgbClr val="FFFFFF"/>
                </a:solidFill>
                <a:latin typeface="Cambria"/>
                <a:cs typeface="Cambria"/>
              </a:rPr>
              <a:t>examples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927" y="2066182"/>
            <a:ext cx="5854175" cy="24562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2234476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94" y="116632"/>
            <a:ext cx="8449753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99" dirty="0"/>
              <a:t>Good</a:t>
            </a:r>
            <a:r>
              <a:rPr spc="79" dirty="0"/>
              <a:t> </a:t>
            </a:r>
            <a:r>
              <a:rPr spc="-59" dirty="0"/>
              <a:t>Turing</a:t>
            </a:r>
            <a:r>
              <a:rPr spc="89" dirty="0"/>
              <a:t> </a:t>
            </a:r>
            <a:r>
              <a:rPr spc="-40" dirty="0"/>
              <a:t>Estimation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608" y="1768860"/>
            <a:ext cx="2707934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i="1" spc="40" dirty="0">
                <a:solidFill>
                  <a:srgbClr val="3333B2"/>
                </a:solidFill>
                <a:latin typeface="Cambria"/>
                <a:cs typeface="Cambria"/>
              </a:rPr>
              <a:t>Good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Turing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Smoothing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229" y="2238753"/>
            <a:ext cx="3759620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400" spc="-1903" baseline="27777" dirty="0">
                <a:latin typeface="Lucida Sans Unicode"/>
                <a:cs typeface="Lucida Sans Unicode"/>
              </a:rPr>
              <a:t>∗</a:t>
            </a:r>
            <a:r>
              <a:rPr sz="2400" i="1" spc="133" baseline="-20833" dirty="0">
                <a:latin typeface="Cambria"/>
                <a:cs typeface="Cambria"/>
              </a:rPr>
              <a:t>GT</a:t>
            </a:r>
            <a:r>
              <a:rPr sz="2400" i="1" spc="-192" baseline="-20833" dirty="0">
                <a:latin typeface="Cambria"/>
                <a:cs typeface="Cambria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(things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frequency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1900" spc="-50" dirty="0">
                <a:latin typeface="Trebuchet MS"/>
                <a:cs typeface="Trebuchet MS"/>
              </a:rPr>
              <a:t>)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49" dirty="0">
                <a:latin typeface="Trebuchet MS"/>
                <a:cs typeface="Trebuchet MS"/>
              </a:rPr>
              <a:t>=</a:t>
            </a:r>
            <a:r>
              <a:rPr sz="1900" spc="208" dirty="0">
                <a:latin typeface="Trebuchet MS"/>
                <a:cs typeface="Trebuchet MS"/>
              </a:rPr>
              <a:t> </a:t>
            </a:r>
            <a:r>
              <a:rPr sz="2400" i="1" baseline="31250" dirty="0">
                <a:latin typeface="Cambria"/>
                <a:cs typeface="Cambria"/>
              </a:rPr>
              <a:t>c</a:t>
            </a:r>
            <a:r>
              <a:rPr spc="-535" baseline="64814" dirty="0">
                <a:latin typeface="Lucida Sans Unicode"/>
                <a:cs typeface="Lucida Sans Unicode"/>
              </a:rPr>
              <a:t>∗</a:t>
            </a:r>
            <a:endParaRPr baseline="64814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7855" y="2469835"/>
            <a:ext cx="177590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23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08156" y="2407447"/>
            <a:ext cx="185147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-20" dirty="0"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6385" y="2797909"/>
            <a:ext cx="2104631" cy="799051"/>
          </a:xfrm>
          <a:prstGeom prst="rect">
            <a:avLst/>
          </a:prstGeom>
        </p:spPr>
        <p:txBody>
          <a:bodyPr vert="horz" wrap="square" lIns="0" tIns="66724" rIns="0" bIns="0" rtlCol="0">
            <a:spAutoFit/>
          </a:bodyPr>
          <a:lstStyle/>
          <a:p>
            <a:pPr marL="100716">
              <a:spcBef>
                <a:spcPts val="525"/>
              </a:spcBef>
            </a:pPr>
            <a:r>
              <a:rPr sz="3300" i="1" spc="14" baseline="-37878" dirty="0">
                <a:latin typeface="Cambria"/>
                <a:cs typeface="Cambria"/>
              </a:rPr>
              <a:t>c</a:t>
            </a:r>
            <a:r>
              <a:rPr sz="2400" spc="-712" baseline="-20833" dirty="0">
                <a:latin typeface="Lucida Sans Unicode"/>
                <a:cs typeface="Lucida Sans Unicode"/>
              </a:rPr>
              <a:t>∗</a:t>
            </a:r>
            <a:r>
              <a:rPr sz="2400" spc="103" baseline="-20833" dirty="0">
                <a:latin typeface="Lucida Sans Unicode"/>
                <a:cs typeface="Lucida Sans Unicode"/>
              </a:rPr>
              <a:t> </a:t>
            </a:r>
            <a:r>
              <a:rPr sz="3300" spc="-87" baseline="-37878" dirty="0">
                <a:latin typeface="Lucida Sans Unicode"/>
                <a:cs typeface="Lucida Sans Unicode"/>
              </a:rPr>
              <a:t>=</a:t>
            </a:r>
            <a:r>
              <a:rPr sz="3300" spc="30" baseline="-37878" dirty="0">
                <a:latin typeface="Lucida Sans Unicode"/>
                <a:cs typeface="Lucida Sans Unicode"/>
              </a:rPr>
              <a:t> </a:t>
            </a:r>
            <a:r>
              <a:rPr sz="2200" u="sng" spc="1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2200" i="1" u="sng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2200" i="1" u="sng" spc="-18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200" u="sng" spc="-5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2200" u="sng" spc="-397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200" u="sng" spc="-12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2200" u="sng" spc="1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2200" i="1" u="sng" spc="-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2400" i="1" u="sng" spc="14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2400" u="sng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2400" u="sng" spc="-133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2400" baseline="-10416">
              <a:latin typeface="Cambria"/>
              <a:cs typeface="Cambria"/>
            </a:endParaRPr>
          </a:p>
          <a:p>
            <a:pPr marL="1214888">
              <a:spcBef>
                <a:spcPts val="337"/>
              </a:spcBef>
            </a:pPr>
            <a:r>
              <a:rPr sz="2200" i="1" spc="-10" dirty="0">
                <a:latin typeface="Cambria"/>
                <a:cs typeface="Cambria"/>
              </a:rPr>
              <a:t>N</a:t>
            </a:r>
            <a:r>
              <a:rPr sz="2400" i="1" spc="-14" baseline="-10416" dirty="0">
                <a:latin typeface="Cambria"/>
                <a:cs typeface="Cambria"/>
              </a:rPr>
              <a:t>c</a:t>
            </a:r>
            <a:endParaRPr sz="2400" baseline="-10416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9608" y="3911199"/>
            <a:ext cx="151644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i="1" spc="-119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2200" i="1" spc="5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20" dirty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sz="2200" i="1" spc="5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10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2200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59" dirty="0">
                <a:solidFill>
                  <a:srgbClr val="FF0000"/>
                </a:solidFill>
                <a:latin typeface="Lucida Sans Unicode"/>
                <a:cs typeface="Lucida Sans Unicode"/>
              </a:rPr>
              <a:t>=</a:t>
            </a:r>
            <a:r>
              <a:rPr sz="2200" spc="-208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200" spc="-129" dirty="0">
                <a:solidFill>
                  <a:srgbClr val="FF0000"/>
                </a:solidFill>
                <a:latin typeface="Cambria"/>
                <a:cs typeface="Cambria"/>
              </a:rPr>
              <a:t>0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7499" y="4350614"/>
            <a:ext cx="151140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spc="-476" dirty="0">
                <a:latin typeface="Lucida Sans Unicode"/>
                <a:cs typeface="Lucida Sans Unicode"/>
              </a:rPr>
              <a:t>∗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92665" y="4333449"/>
            <a:ext cx="185147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26574" y="4415319"/>
            <a:ext cx="125950" cy="20882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u="sng" spc="-6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7500" y="4545003"/>
            <a:ext cx="3497643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3336220" algn="l"/>
              </a:tabLst>
            </a:pPr>
            <a:r>
              <a:rPr sz="2400" i="1" spc="311" baseline="3472" dirty="0">
                <a:latin typeface="Cambria"/>
                <a:cs typeface="Cambria"/>
              </a:rPr>
              <a:t>G</a:t>
            </a:r>
            <a:r>
              <a:rPr sz="2400" i="1" spc="-59" baseline="3472" dirty="0">
                <a:latin typeface="Cambria"/>
                <a:cs typeface="Cambria"/>
              </a:rPr>
              <a:t>T	</a:t>
            </a:r>
            <a:r>
              <a:rPr sz="1600" i="1" spc="-20" dirty="0"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9608" y="4376309"/>
            <a:ext cx="7834116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477142" algn="l"/>
                <a:tab pos="3786925" algn="l"/>
              </a:tabLst>
            </a:pPr>
            <a:r>
              <a:rPr sz="2200" i="1" spc="109" dirty="0">
                <a:latin typeface="Cambria"/>
                <a:cs typeface="Cambria"/>
              </a:rPr>
              <a:t>P	</a:t>
            </a:r>
            <a:r>
              <a:rPr sz="1900" spc="10" dirty="0">
                <a:latin typeface="Trebuchet MS"/>
                <a:cs typeface="Trebuchet MS"/>
              </a:rPr>
              <a:t>(things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frequency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20" dirty="0">
                <a:latin typeface="Cambria"/>
                <a:cs typeface="Cambria"/>
              </a:rPr>
              <a:t>c</a:t>
            </a:r>
            <a:r>
              <a:rPr sz="1900" spc="-20" dirty="0">
                <a:latin typeface="Trebuchet MS"/>
                <a:cs typeface="Trebuchet MS"/>
              </a:rPr>
              <a:t>) </a:t>
            </a:r>
            <a:r>
              <a:rPr sz="1900" spc="149" dirty="0">
                <a:latin typeface="Trebuchet MS"/>
                <a:cs typeface="Trebuchet MS"/>
              </a:rPr>
              <a:t>=	</a:t>
            </a:r>
            <a:r>
              <a:rPr sz="1900" spc="10" dirty="0">
                <a:latin typeface="Trebuchet MS"/>
                <a:cs typeface="Trebuchet MS"/>
              </a:rPr>
              <a:t>where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30" dirty="0">
                <a:latin typeface="Cambria"/>
                <a:cs typeface="Cambria"/>
              </a:rPr>
              <a:t>N</a:t>
            </a:r>
            <a:r>
              <a:rPr sz="2200" i="1" spc="188" dirty="0">
                <a:latin typeface="Cambria"/>
                <a:cs typeface="Cambria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denotes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total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number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9608" y="4744753"/>
            <a:ext cx="4126136" cy="325440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25179">
              <a:spcBef>
                <a:spcPts val="258"/>
              </a:spcBef>
            </a:pPr>
            <a:r>
              <a:rPr sz="1900" spc="40" dirty="0">
                <a:latin typeface="Trebuchet MS"/>
                <a:cs typeface="Trebuchet MS"/>
              </a:rPr>
              <a:t>bigrams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actually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occur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training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90834507"/>
      </p:ext>
    </p:extLst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318" y="188640"/>
            <a:ext cx="7839358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98" dirty="0"/>
              <a:t>POS</a:t>
            </a:r>
            <a:r>
              <a:rPr spc="79" dirty="0"/>
              <a:t> </a:t>
            </a:r>
            <a:r>
              <a:rPr spc="-20" dirty="0"/>
              <a:t>tagging:</a:t>
            </a:r>
            <a:r>
              <a:rPr spc="238" dirty="0"/>
              <a:t> </a:t>
            </a:r>
            <a:r>
              <a:rPr spc="40" dirty="0"/>
              <a:t>Choosing</a:t>
            </a:r>
            <a:r>
              <a:rPr spc="79" dirty="0"/>
              <a:t> </a:t>
            </a:r>
            <a:r>
              <a:rPr spc="-40" dirty="0"/>
              <a:t>a</a:t>
            </a:r>
            <a:r>
              <a:rPr spc="79" dirty="0"/>
              <a:t> </a:t>
            </a:r>
            <a:r>
              <a:rPr spc="-69" dirty="0"/>
              <a:t>tagset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098875"/>
            <a:ext cx="128444" cy="1283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515087"/>
            <a:ext cx="128444" cy="1283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3272286"/>
            <a:ext cx="128444" cy="12832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9608" y="1840249"/>
            <a:ext cx="8360588" cy="308756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574082" marR="1762531">
              <a:lnSpc>
                <a:spcPct val="145100"/>
              </a:lnSpc>
              <a:spcBef>
                <a:spcPts val="178"/>
              </a:spcBef>
            </a:pPr>
            <a:r>
              <a:rPr sz="1900" spc="-40" dirty="0">
                <a:latin typeface="Trebuchet MS"/>
                <a:cs typeface="Trebuchet MS"/>
              </a:rPr>
              <a:t>To </a:t>
            </a:r>
            <a:r>
              <a:rPr sz="1900" spc="50" dirty="0">
                <a:latin typeface="Trebuchet MS"/>
                <a:cs typeface="Trebuchet MS"/>
              </a:rPr>
              <a:t>do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87" dirty="0">
                <a:latin typeface="Trebuchet MS"/>
                <a:cs typeface="Trebuchet MS"/>
              </a:rPr>
              <a:t>POS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tagging,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standard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set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needs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chosen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Could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pick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very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coarse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tagsets</a:t>
            </a:r>
            <a:endParaRPr sz="1900" dirty="0">
              <a:latin typeface="Trebuchet MS"/>
              <a:cs typeface="Trebuchet MS"/>
            </a:endParaRPr>
          </a:p>
          <a:p>
            <a:pPr marL="574082">
              <a:spcBef>
                <a:spcPts val="426"/>
              </a:spcBef>
            </a:pPr>
            <a:r>
              <a:rPr sz="1900" i="1" spc="20" dirty="0">
                <a:latin typeface="Trebuchet MS"/>
                <a:cs typeface="Trebuchet MS"/>
              </a:rPr>
              <a:t>N,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V</a:t>
            </a:r>
            <a:r>
              <a:rPr sz="1900" i="1" spc="-159" dirty="0">
                <a:latin typeface="Trebuchet MS"/>
                <a:cs typeface="Trebuchet MS"/>
              </a:rPr>
              <a:t>,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Adj,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69" dirty="0">
                <a:latin typeface="Trebuchet MS"/>
                <a:cs typeface="Trebuchet MS"/>
              </a:rPr>
              <a:t>Adv</a:t>
            </a:r>
            <a:endParaRPr sz="1900" dirty="0">
              <a:latin typeface="Trebuchet MS"/>
              <a:cs typeface="Trebuchet MS"/>
            </a:endParaRPr>
          </a:p>
          <a:p>
            <a:pPr marL="574082" marR="10072">
              <a:lnSpc>
                <a:spcPct val="118900"/>
              </a:lnSpc>
              <a:spcBef>
                <a:spcPts val="595"/>
              </a:spcBef>
            </a:pPr>
            <a:r>
              <a:rPr sz="1900" spc="79" dirty="0">
                <a:latin typeface="Trebuchet MS"/>
                <a:cs typeface="Trebuchet MS"/>
              </a:rPr>
              <a:t>More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commonly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79" dirty="0">
                <a:latin typeface="Trebuchet MS"/>
                <a:cs typeface="Trebuchet MS"/>
              </a:rPr>
              <a:t>used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set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finer</a:t>
            </a:r>
            <a:r>
              <a:rPr sz="1900" spc="-10" dirty="0">
                <a:latin typeface="Trebuchet MS"/>
                <a:cs typeface="Trebuchet MS"/>
              </a:rPr>
              <a:t> grained,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“UPenn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TreeBank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tagset”,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45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tags</a:t>
            </a:r>
            <a:endParaRPr sz="1900" dirty="0">
              <a:latin typeface="Trebuchet MS"/>
              <a:cs typeface="Trebuchet MS"/>
            </a:endParaRPr>
          </a:p>
          <a:p>
            <a:pPr>
              <a:spcBef>
                <a:spcPts val="50"/>
              </a:spcBef>
            </a:pPr>
            <a:endParaRPr sz="2300" dirty="0">
              <a:latin typeface="Trebuchet MS"/>
              <a:cs typeface="Trebuchet MS"/>
            </a:endParaRPr>
          </a:p>
          <a:p>
            <a:pPr marL="25179">
              <a:spcBef>
                <a:spcPts val="10"/>
              </a:spcBef>
            </a:pPr>
            <a:r>
              <a:rPr sz="2200" i="1" spc="3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mbria"/>
                <a:cs typeface="Cambria"/>
              </a:rPr>
              <a:t>Nice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FF0000"/>
                </a:solidFill>
                <a:latin typeface="Cambria"/>
                <a:cs typeface="Cambria"/>
              </a:rPr>
              <a:t>Tutorial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FF0000"/>
                </a:solidFill>
                <a:latin typeface="Cambria"/>
                <a:cs typeface="Cambria"/>
              </a:rPr>
              <a:t>on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109" dirty="0">
                <a:solidFill>
                  <a:srgbClr val="FF0000"/>
                </a:solidFill>
                <a:latin typeface="Cambria"/>
                <a:cs typeface="Cambria"/>
              </a:rPr>
              <a:t>POS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FF0000"/>
                </a:solidFill>
                <a:latin typeface="Cambria"/>
                <a:cs typeface="Cambria"/>
              </a:rPr>
              <a:t>tags</a:t>
            </a:r>
            <a:endParaRPr sz="2200" dirty="0">
              <a:latin typeface="Cambria"/>
              <a:cs typeface="Cambria"/>
            </a:endParaRPr>
          </a:p>
          <a:p>
            <a:pPr marL="25179">
              <a:spcBef>
                <a:spcPts val="833"/>
              </a:spcBef>
            </a:pPr>
            <a:r>
              <a:rPr sz="1900" i="1" spc="-50" dirty="0">
                <a:latin typeface="Trebuchet MS"/>
                <a:cs typeface="Trebuchet MS"/>
              </a:rPr>
              <a:t>https://sites.google.com/site/partofspeechhelp/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01350348"/>
      </p:ext>
    </p:extLst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140221" cy="69712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026" y="119895"/>
            <a:ext cx="4281055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20" dirty="0">
                <a:solidFill>
                  <a:srgbClr val="FFFFFF"/>
                </a:solidFill>
                <a:latin typeface="Cambria"/>
                <a:cs typeface="Cambria"/>
              </a:rPr>
              <a:t>UPenn</a:t>
            </a:r>
            <a:r>
              <a:rPr sz="2800" i="1" spc="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59" dirty="0">
                <a:solidFill>
                  <a:srgbClr val="FFFFFF"/>
                </a:solidFill>
                <a:latin typeface="Cambria"/>
                <a:cs typeface="Cambria"/>
              </a:rPr>
              <a:t>TreeBank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198" dirty="0">
                <a:solidFill>
                  <a:srgbClr val="FFFFFF"/>
                </a:solidFill>
                <a:latin typeface="Cambria"/>
                <a:cs typeface="Cambria"/>
              </a:rPr>
              <a:t>POS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89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r>
              <a:rPr sz="2800" i="1" spc="6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50" dirty="0">
                <a:solidFill>
                  <a:srgbClr val="FFFFFF"/>
                </a:solidFill>
                <a:latin typeface="Cambria"/>
                <a:cs typeface="Cambria"/>
              </a:rPr>
              <a:t>set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1276" y="1167647"/>
            <a:ext cx="6208247" cy="502836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52017153"/>
      </p:ext>
    </p:extLst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332656"/>
            <a:ext cx="8646866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50" dirty="0"/>
              <a:t>Using</a:t>
            </a:r>
            <a:r>
              <a:rPr spc="69" dirty="0"/>
              <a:t> </a:t>
            </a:r>
            <a:r>
              <a:rPr spc="-79" dirty="0"/>
              <a:t>the</a:t>
            </a:r>
            <a:r>
              <a:rPr spc="69" dirty="0"/>
              <a:t> </a:t>
            </a:r>
            <a:r>
              <a:rPr spc="20" dirty="0"/>
              <a:t>UPenn</a:t>
            </a:r>
            <a:r>
              <a:rPr spc="79" dirty="0"/>
              <a:t> </a:t>
            </a:r>
            <a:r>
              <a:rPr spc="-69" dirty="0"/>
              <a:t>tagset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9608" y="2100216"/>
            <a:ext cx="8118764" cy="2332978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Sentence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843"/>
              </a:spcBef>
            </a:pPr>
            <a:r>
              <a:rPr sz="1900" spc="59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grand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jury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commented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number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other</a:t>
            </a:r>
            <a:r>
              <a:rPr sz="1900" spc="-20" dirty="0">
                <a:latin typeface="Trebuchet MS"/>
                <a:cs typeface="Trebuchet MS"/>
              </a:rPr>
              <a:t> topics.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 marL="25179">
              <a:spcBef>
                <a:spcPts val="10"/>
              </a:spcBef>
            </a:pPr>
            <a:r>
              <a:rPr sz="2200" i="1" spc="109" dirty="0">
                <a:solidFill>
                  <a:srgbClr val="007F00"/>
                </a:solidFill>
                <a:latin typeface="Cambria"/>
                <a:cs typeface="Cambria"/>
              </a:rPr>
              <a:t>POS</a:t>
            </a:r>
            <a:r>
              <a:rPr sz="2200" i="1" spc="3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007F00"/>
                </a:solidFill>
                <a:latin typeface="Cambria"/>
                <a:cs typeface="Cambria"/>
              </a:rPr>
              <a:t>tagged</a:t>
            </a:r>
            <a:r>
              <a:rPr sz="2200" i="1" spc="3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007F00"/>
                </a:solidFill>
                <a:latin typeface="Cambria"/>
                <a:cs typeface="Cambria"/>
              </a:rPr>
              <a:t>sentence</a:t>
            </a:r>
            <a:endParaRPr sz="2200">
              <a:latin typeface="Cambria"/>
              <a:cs typeface="Cambria"/>
            </a:endParaRPr>
          </a:p>
          <a:p>
            <a:pPr marL="25179" marR="10072">
              <a:lnSpc>
                <a:spcPct val="118900"/>
              </a:lnSpc>
              <a:spcBef>
                <a:spcPts val="404"/>
              </a:spcBef>
            </a:pPr>
            <a:r>
              <a:rPr sz="1900" spc="10" dirty="0">
                <a:latin typeface="Trebuchet MS"/>
                <a:cs typeface="Trebuchet MS"/>
              </a:rPr>
              <a:t>The/DT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grand/JJ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jury/NN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commmented/VBD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on/IN</a:t>
            </a:r>
            <a:r>
              <a:rPr sz="1900" spc="-10" dirty="0">
                <a:latin typeface="Trebuchet MS"/>
                <a:cs typeface="Trebuchet MS"/>
              </a:rPr>
              <a:t> a/DT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number/NN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of/IN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other/JJ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topics/NNS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58" dirty="0">
                <a:latin typeface="Trebuchet MS"/>
                <a:cs typeface="Trebuchet MS"/>
              </a:rPr>
              <a:t>./.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50256486"/>
      </p:ext>
    </p:extLst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332656"/>
            <a:ext cx="8161461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69" dirty="0"/>
              <a:t>Why</a:t>
            </a:r>
            <a:r>
              <a:rPr spc="79" dirty="0"/>
              <a:t> </a:t>
            </a:r>
            <a:r>
              <a:rPr spc="40" dirty="0"/>
              <a:t>is</a:t>
            </a:r>
            <a:r>
              <a:rPr spc="79" dirty="0"/>
              <a:t> </a:t>
            </a:r>
            <a:r>
              <a:rPr spc="198" dirty="0"/>
              <a:t>POS</a:t>
            </a:r>
            <a:r>
              <a:rPr spc="79" dirty="0"/>
              <a:t> </a:t>
            </a:r>
            <a:r>
              <a:rPr spc="-59" dirty="0"/>
              <a:t>tagging</a:t>
            </a:r>
            <a:r>
              <a:rPr spc="89" dirty="0"/>
              <a:t> </a:t>
            </a:r>
            <a:r>
              <a:rPr dirty="0"/>
              <a:t>hard?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49609" y="1755931"/>
            <a:ext cx="6626251" cy="3191172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-119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often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have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99" dirty="0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99" dirty="0">
                <a:solidFill>
                  <a:srgbClr val="3333B2"/>
                </a:solidFill>
                <a:latin typeface="Cambria"/>
                <a:cs typeface="Cambria"/>
              </a:rPr>
              <a:t>than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one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119" dirty="0">
                <a:solidFill>
                  <a:srgbClr val="3333B2"/>
                </a:solidFill>
                <a:latin typeface="Cambria"/>
                <a:cs typeface="Cambria"/>
              </a:rPr>
              <a:t>POS: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900" i="1" spc="50" dirty="0">
                <a:solidFill>
                  <a:srgbClr val="3333B2"/>
                </a:solidFill>
                <a:latin typeface="Trebuchet MS"/>
                <a:cs typeface="Trebuchet MS"/>
              </a:rPr>
              <a:t>back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843"/>
              </a:spcBef>
            </a:pPr>
            <a:r>
              <a:rPr sz="1900" spc="59" dirty="0">
                <a:latin typeface="Trebuchet MS"/>
                <a:cs typeface="Trebuchet MS"/>
              </a:rPr>
              <a:t>The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back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door:</a:t>
            </a:r>
            <a:r>
              <a:rPr sz="1900" spc="79" dirty="0">
                <a:latin typeface="Trebuchet MS"/>
                <a:cs typeface="Trebuchet MS"/>
              </a:rPr>
              <a:t> </a:t>
            </a:r>
            <a:r>
              <a:rPr sz="1900" i="1" spc="-20" dirty="0">
                <a:latin typeface="Trebuchet MS"/>
                <a:cs typeface="Trebuchet MS"/>
              </a:rPr>
              <a:t>back/JJ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09"/>
              </a:spcBef>
            </a:pPr>
            <a:r>
              <a:rPr sz="1900" spc="149" dirty="0">
                <a:latin typeface="Trebuchet MS"/>
                <a:cs typeface="Trebuchet MS"/>
              </a:rPr>
              <a:t>On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my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back:</a:t>
            </a:r>
            <a:r>
              <a:rPr sz="1900" spc="69" dirty="0">
                <a:latin typeface="Trebuchet MS"/>
                <a:cs typeface="Trebuchet MS"/>
              </a:rPr>
              <a:t> </a:t>
            </a:r>
            <a:r>
              <a:rPr sz="1900" i="1" spc="20" dirty="0">
                <a:latin typeface="Trebuchet MS"/>
                <a:cs typeface="Trebuchet MS"/>
              </a:rPr>
              <a:t>back/NN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spc="59" dirty="0">
                <a:latin typeface="Trebuchet MS"/>
                <a:cs typeface="Trebuchet MS"/>
              </a:rPr>
              <a:t>Win</a:t>
            </a:r>
            <a:r>
              <a:rPr sz="1900" spc="-40" dirty="0">
                <a:latin typeface="Trebuchet MS"/>
                <a:cs typeface="Trebuchet MS"/>
              </a:rPr>
              <a:t> the </a:t>
            </a:r>
            <a:r>
              <a:rPr sz="1900" dirty="0">
                <a:latin typeface="Trebuchet MS"/>
                <a:cs typeface="Trebuchet MS"/>
              </a:rPr>
              <a:t>voters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back: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i="1" spc="40" dirty="0">
                <a:latin typeface="Trebuchet MS"/>
                <a:cs typeface="Trebuchet MS"/>
              </a:rPr>
              <a:t>back/RB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spc="59" dirty="0">
                <a:latin typeface="Trebuchet MS"/>
                <a:cs typeface="Trebuchet MS"/>
              </a:rPr>
              <a:t>Promised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back</a:t>
            </a:r>
            <a:r>
              <a:rPr sz="1900" spc="-40" dirty="0">
                <a:latin typeface="Trebuchet MS"/>
                <a:cs typeface="Trebuchet MS"/>
              </a:rPr>
              <a:t> 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99" dirty="0">
                <a:latin typeface="Trebuchet MS"/>
                <a:cs typeface="Trebuchet MS"/>
              </a:rPr>
              <a:t>bill: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i="1" spc="20" dirty="0">
                <a:latin typeface="Trebuchet MS"/>
                <a:cs typeface="Trebuchet MS"/>
              </a:rPr>
              <a:t>back/VB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79"/>
              </a:spcBef>
            </a:pPr>
            <a:endParaRPr sz="2200">
              <a:latin typeface="Trebuchet MS"/>
              <a:cs typeface="Trebuchet MS"/>
            </a:endParaRPr>
          </a:p>
          <a:p>
            <a:pPr marL="25179"/>
            <a:r>
              <a:rPr sz="2200" i="1" spc="109" dirty="0">
                <a:solidFill>
                  <a:srgbClr val="FF0000"/>
                </a:solidFill>
                <a:latin typeface="Cambria"/>
                <a:cs typeface="Cambria"/>
              </a:rPr>
              <a:t>POS</a:t>
            </a:r>
            <a:r>
              <a:rPr sz="22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FF0000"/>
                </a:solidFill>
                <a:latin typeface="Cambria"/>
                <a:cs typeface="Cambria"/>
              </a:rPr>
              <a:t>tagging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FF0000"/>
                </a:solidFill>
                <a:latin typeface="Cambria"/>
                <a:cs typeface="Cambria"/>
              </a:rPr>
              <a:t>problem</a:t>
            </a:r>
            <a:endParaRPr sz="2200">
              <a:latin typeface="Cambria"/>
              <a:cs typeface="Cambria"/>
            </a:endParaRPr>
          </a:p>
          <a:p>
            <a:pPr marL="25179">
              <a:spcBef>
                <a:spcPts val="833"/>
              </a:spcBef>
            </a:pPr>
            <a:r>
              <a:rPr sz="1900" spc="-40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determine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87" dirty="0">
                <a:latin typeface="Trebuchet MS"/>
                <a:cs typeface="Trebuchet MS"/>
              </a:rPr>
              <a:t>POS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particular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instance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39498063"/>
      </p:ext>
    </p:extLst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129521"/>
            <a:ext cx="8449754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spc="-20" dirty="0"/>
              <a:t>Ambiguous</a:t>
            </a:r>
            <a:r>
              <a:rPr sz="2800" spc="89" dirty="0"/>
              <a:t> </a:t>
            </a:r>
            <a:r>
              <a:rPr sz="2800" spc="-69" dirty="0"/>
              <a:t>word</a:t>
            </a:r>
            <a:r>
              <a:rPr sz="2800" spc="89" dirty="0"/>
              <a:t> </a:t>
            </a:r>
            <a:r>
              <a:rPr sz="2800" spc="-40" dirty="0"/>
              <a:t>types</a:t>
            </a:r>
            <a:r>
              <a:rPr sz="2800" spc="79" dirty="0"/>
              <a:t> </a:t>
            </a:r>
            <a:r>
              <a:rPr sz="2800" spc="-20" dirty="0"/>
              <a:t>in</a:t>
            </a:r>
            <a:r>
              <a:rPr sz="2800" spc="89" dirty="0"/>
              <a:t> </a:t>
            </a:r>
            <a:r>
              <a:rPr sz="2800" spc="-79" dirty="0"/>
              <a:t>the</a:t>
            </a:r>
            <a:r>
              <a:rPr sz="2800" spc="89" dirty="0"/>
              <a:t> </a:t>
            </a:r>
            <a:r>
              <a:rPr sz="2800" spc="-50" dirty="0"/>
              <a:t>Brown</a:t>
            </a:r>
            <a:r>
              <a:rPr sz="2800" spc="89" dirty="0"/>
              <a:t> </a:t>
            </a:r>
            <a:r>
              <a:rPr sz="2800" spc="50" dirty="0"/>
              <a:t>Corpus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9608" y="779529"/>
            <a:ext cx="4718102" cy="1754437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Ambiguity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22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22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Brown</a:t>
            </a:r>
            <a:r>
              <a:rPr sz="22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corpus</a:t>
            </a:r>
            <a:endParaRPr sz="2200">
              <a:latin typeface="Cambria"/>
              <a:cs typeface="Cambria"/>
            </a:endParaRPr>
          </a:p>
          <a:p>
            <a:pPr marL="574082" marR="10072">
              <a:lnSpc>
                <a:spcPts val="3271"/>
              </a:lnSpc>
              <a:spcBef>
                <a:spcPts val="59"/>
              </a:spcBef>
            </a:pPr>
            <a:r>
              <a:rPr sz="1900" spc="258" dirty="0">
                <a:latin typeface="Trebuchet MS"/>
                <a:cs typeface="Trebuchet MS"/>
              </a:rPr>
              <a:t>40% </a:t>
            </a:r>
            <a:r>
              <a:rPr sz="1900" spc="-50" dirty="0">
                <a:latin typeface="Trebuchet MS"/>
                <a:cs typeface="Trebuchet MS"/>
              </a:rPr>
              <a:t>of </a:t>
            </a:r>
            <a:r>
              <a:rPr sz="1900" dirty="0">
                <a:latin typeface="Trebuchet MS"/>
                <a:cs typeface="Trebuchet MS"/>
              </a:rPr>
              <a:t>word </a:t>
            </a:r>
            <a:r>
              <a:rPr sz="1900" spc="20" dirty="0">
                <a:latin typeface="Trebuchet MS"/>
                <a:cs typeface="Trebuchet MS"/>
              </a:rPr>
              <a:t>tokens are </a:t>
            </a:r>
            <a:r>
              <a:rPr sz="1900" spc="59" dirty="0">
                <a:latin typeface="Trebuchet MS"/>
                <a:cs typeface="Trebuchet MS"/>
              </a:rPr>
              <a:t>ambiguous </a:t>
            </a:r>
            <a:r>
              <a:rPr sz="1900" spc="69" dirty="0">
                <a:latin typeface="Trebuchet MS"/>
                <a:cs typeface="Trebuchet MS"/>
              </a:rPr>
              <a:t> </a:t>
            </a:r>
            <a:r>
              <a:rPr sz="1900" spc="258" dirty="0">
                <a:latin typeface="Trebuchet MS"/>
                <a:cs typeface="Trebuchet MS"/>
              </a:rPr>
              <a:t>12% </a:t>
            </a:r>
            <a:r>
              <a:rPr sz="1900" spc="-50" dirty="0">
                <a:latin typeface="Trebuchet MS"/>
                <a:cs typeface="Trebuchet MS"/>
              </a:rPr>
              <a:t>of </a:t>
            </a:r>
            <a:r>
              <a:rPr sz="1900" dirty="0">
                <a:latin typeface="Trebuchet MS"/>
                <a:cs typeface="Trebuchet MS"/>
              </a:rPr>
              <a:t>word </a:t>
            </a:r>
            <a:r>
              <a:rPr sz="1900" spc="20" dirty="0">
                <a:latin typeface="Trebuchet MS"/>
                <a:cs typeface="Trebuchet MS"/>
              </a:rPr>
              <a:t>types are </a:t>
            </a:r>
            <a:r>
              <a:rPr sz="1900" spc="59" dirty="0">
                <a:latin typeface="Trebuchet MS"/>
                <a:cs typeface="Trebuchet MS"/>
              </a:rPr>
              <a:t>ambiguous </a:t>
            </a:r>
            <a:r>
              <a:rPr sz="1900" spc="69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Breakdown</a:t>
            </a:r>
            <a:r>
              <a:rPr sz="1900" spc="-50" dirty="0">
                <a:latin typeface="Trebuchet MS"/>
                <a:cs typeface="Trebuchet MS"/>
              </a:rPr>
              <a:t> of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ambiguous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types: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317" y="2963435"/>
            <a:ext cx="5410828" cy="321130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30018414"/>
      </p:ext>
    </p:extLst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05" y="188640"/>
            <a:ext cx="8374461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30" dirty="0"/>
              <a:t>How</a:t>
            </a:r>
            <a:r>
              <a:rPr spc="79" dirty="0"/>
              <a:t> </a:t>
            </a:r>
            <a:r>
              <a:rPr spc="-40" dirty="0"/>
              <a:t>bad</a:t>
            </a:r>
            <a:r>
              <a:rPr spc="79" dirty="0"/>
              <a:t> </a:t>
            </a:r>
            <a:r>
              <a:rPr spc="40" dirty="0"/>
              <a:t>is</a:t>
            </a:r>
            <a:r>
              <a:rPr spc="89" dirty="0"/>
              <a:t> </a:t>
            </a:r>
            <a:r>
              <a:rPr spc="-79" dirty="0"/>
              <a:t>the</a:t>
            </a:r>
            <a:r>
              <a:rPr spc="79" dirty="0"/>
              <a:t> </a:t>
            </a:r>
            <a:r>
              <a:rPr spc="-50" dirty="0"/>
              <a:t>ambiguity</a:t>
            </a:r>
            <a:r>
              <a:rPr spc="89" dirty="0"/>
              <a:t> </a:t>
            </a:r>
            <a:r>
              <a:rPr spc="-10" dirty="0"/>
              <a:t>problem?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2268728"/>
            <a:ext cx="128444" cy="1283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9204" y="2085326"/>
            <a:ext cx="8091055" cy="2588423"/>
          </a:xfrm>
          <a:prstGeom prst="rect">
            <a:avLst/>
          </a:prstGeom>
        </p:spPr>
        <p:txBody>
          <a:bodyPr vert="horz" wrap="square" lIns="0" tIns="76796" rIns="0" bIns="0" rtlCol="0">
            <a:spAutoFit/>
          </a:bodyPr>
          <a:lstStyle/>
          <a:p>
            <a:pPr marL="25179">
              <a:spcBef>
                <a:spcPts val="605"/>
              </a:spcBef>
            </a:pPr>
            <a:r>
              <a:rPr sz="1900" spc="109" dirty="0">
                <a:latin typeface="Trebuchet MS"/>
                <a:cs typeface="Trebuchet MS"/>
              </a:rPr>
              <a:t>One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usually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more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likely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than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others.</a:t>
            </a:r>
            <a:endParaRPr sz="1900" dirty="0">
              <a:latin typeface="Trebuchet MS"/>
              <a:cs typeface="Trebuchet MS"/>
            </a:endParaRPr>
          </a:p>
          <a:p>
            <a:pPr marL="25179" marR="10072">
              <a:lnSpc>
                <a:spcPct val="118900"/>
              </a:lnSpc>
            </a:pPr>
            <a:r>
              <a:rPr sz="1900" spc="30" dirty="0">
                <a:latin typeface="Trebuchet MS"/>
                <a:cs typeface="Trebuchet MS"/>
              </a:rPr>
              <a:t>In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50" dirty="0">
                <a:latin typeface="Trebuchet MS"/>
                <a:cs typeface="Trebuchet MS"/>
              </a:rPr>
              <a:t>Brown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corpus,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i="1" spc="20" dirty="0">
                <a:latin typeface="Trebuchet MS"/>
                <a:cs typeface="Trebuchet MS"/>
              </a:rPr>
              <a:t>race</a:t>
            </a:r>
            <a:r>
              <a:rPr sz="1900" i="1" spc="-5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noun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58" dirty="0">
                <a:latin typeface="Trebuchet MS"/>
                <a:cs typeface="Trebuchet MS"/>
              </a:rPr>
              <a:t>98%</a:t>
            </a:r>
            <a:r>
              <a:rPr sz="1900" spc="-50" dirty="0">
                <a:latin typeface="Trebuchet MS"/>
                <a:cs typeface="Trebuchet MS"/>
              </a:rPr>
              <a:t> of</a:t>
            </a:r>
            <a:r>
              <a:rPr sz="1900" spc="-40" dirty="0">
                <a:latin typeface="Trebuchet MS"/>
                <a:cs typeface="Trebuchet MS"/>
              </a:rPr>
              <a:t> the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time,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verb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347" dirty="0">
                <a:latin typeface="Trebuchet MS"/>
                <a:cs typeface="Trebuchet MS"/>
              </a:rPr>
              <a:t>2%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time</a:t>
            </a:r>
            <a:endParaRPr sz="1900" dirty="0">
              <a:latin typeface="Trebuchet MS"/>
              <a:cs typeface="Trebuchet MS"/>
            </a:endParaRPr>
          </a:p>
          <a:p>
            <a:pPr marL="25179" marR="45322">
              <a:lnSpc>
                <a:spcPct val="118900"/>
              </a:lnSpc>
              <a:spcBef>
                <a:spcPts val="595"/>
              </a:spcBef>
            </a:pPr>
            <a:r>
              <a:rPr sz="1900" spc="178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tagger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English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that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simply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chooses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most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likely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achieve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good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performance</a:t>
            </a:r>
            <a:endParaRPr sz="1900" dirty="0">
              <a:latin typeface="Trebuchet MS"/>
              <a:cs typeface="Trebuchet MS"/>
            </a:endParaRPr>
          </a:p>
          <a:p>
            <a:pPr marL="25179" marR="475881">
              <a:lnSpc>
                <a:spcPct val="118900"/>
              </a:lnSpc>
              <a:spcBef>
                <a:spcPts val="595"/>
              </a:spcBef>
            </a:pPr>
            <a:r>
              <a:rPr sz="1900" spc="79" dirty="0">
                <a:latin typeface="Trebuchet MS"/>
                <a:cs typeface="Trebuchet MS"/>
              </a:rPr>
              <a:t>Any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new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approach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should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compared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against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unigram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baseline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(assigning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token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its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most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likely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tag)</a:t>
            </a:r>
            <a:endParaRPr sz="1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3366914"/>
            <a:ext cx="128444" cy="128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0" y="4124113"/>
            <a:ext cx="128444" cy="12832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82898088"/>
      </p:ext>
    </p:extLst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00" y="548680"/>
            <a:ext cx="8086170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30" dirty="0"/>
              <a:t>Deciding</a:t>
            </a:r>
            <a:r>
              <a:rPr spc="50" dirty="0"/>
              <a:t> </a:t>
            </a:r>
            <a:r>
              <a:rPr spc="-79" dirty="0"/>
              <a:t>the</a:t>
            </a:r>
            <a:r>
              <a:rPr spc="59" dirty="0"/>
              <a:t> </a:t>
            </a:r>
            <a:r>
              <a:rPr spc="-30" dirty="0"/>
              <a:t>correct</a:t>
            </a:r>
            <a:r>
              <a:rPr spc="59" dirty="0"/>
              <a:t> </a:t>
            </a:r>
            <a:r>
              <a:rPr spc="198" dirty="0"/>
              <a:t>POS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9608" y="2218855"/>
            <a:ext cx="8428602" cy="2058658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Can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be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difficult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even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people</a:t>
            </a:r>
            <a:endParaRPr sz="2200">
              <a:latin typeface="Cambria"/>
              <a:cs typeface="Cambria"/>
            </a:endParaRPr>
          </a:p>
          <a:p>
            <a:pPr marL="574082">
              <a:spcBef>
                <a:spcPts val="843"/>
              </a:spcBef>
            </a:pPr>
            <a:r>
              <a:rPr sz="1900" spc="50" dirty="0">
                <a:latin typeface="Trebuchet MS"/>
                <a:cs typeface="Trebuchet MS"/>
              </a:rPr>
              <a:t>Mrs./NNP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Shaefer/NNP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never/RB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got/VBD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around/_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to/TO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joining/VBG.</a:t>
            </a:r>
            <a:endParaRPr sz="1900">
              <a:latin typeface="Trebuchet MS"/>
              <a:cs typeface="Trebuchet MS"/>
            </a:endParaRPr>
          </a:p>
          <a:p>
            <a:pPr marL="574082" marR="869933">
              <a:lnSpc>
                <a:spcPct val="118900"/>
              </a:lnSpc>
              <a:spcBef>
                <a:spcPts val="585"/>
              </a:spcBef>
            </a:pPr>
            <a:r>
              <a:rPr sz="1900" spc="-30" dirty="0">
                <a:latin typeface="Trebuchet MS"/>
                <a:cs typeface="Trebuchet MS"/>
              </a:rPr>
              <a:t>All/DT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we/PRP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gotta/VBN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do/VB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is/VBZ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go/VB</a:t>
            </a:r>
            <a:r>
              <a:rPr sz="1900" spc="-20" dirty="0">
                <a:latin typeface="Trebuchet MS"/>
                <a:cs typeface="Trebuchet MS"/>
              </a:rPr>
              <a:t> around/_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the/DT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corner/NN.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spc="50" dirty="0">
                <a:latin typeface="Trebuchet MS"/>
                <a:cs typeface="Trebuchet MS"/>
              </a:rPr>
              <a:t>Chateau/NNP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Petrus/NNP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costs/VBZ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around/_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2500/CD.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96393517"/>
      </p:ext>
    </p:extLst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77" y="476672"/>
            <a:ext cx="7427474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30" dirty="0"/>
              <a:t>Deciding</a:t>
            </a:r>
            <a:r>
              <a:rPr spc="50" dirty="0"/>
              <a:t> </a:t>
            </a:r>
            <a:r>
              <a:rPr spc="-79" dirty="0"/>
              <a:t>the</a:t>
            </a:r>
            <a:r>
              <a:rPr spc="59" dirty="0"/>
              <a:t> </a:t>
            </a:r>
            <a:r>
              <a:rPr spc="-30" dirty="0"/>
              <a:t>correct</a:t>
            </a:r>
            <a:r>
              <a:rPr spc="59" dirty="0"/>
              <a:t> </a:t>
            </a:r>
            <a:r>
              <a:rPr spc="198" dirty="0"/>
              <a:t>POS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037" y="2376568"/>
            <a:ext cx="8893359" cy="2029716"/>
            <a:chOff x="87743" y="1199286"/>
            <a:chExt cx="4483735" cy="1024255"/>
          </a:xfrm>
        </p:grpSpPr>
        <p:sp>
          <p:nvSpPr>
            <p:cNvPr id="4" name="object 4"/>
            <p:cNvSpPr/>
            <p:nvPr/>
          </p:nvSpPr>
          <p:spPr>
            <a:xfrm>
              <a:off x="87743" y="119928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7229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2192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0922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43520"/>
              <a:ext cx="50749" cy="8784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16583"/>
              <a:ext cx="4432935" cy="756285"/>
            </a:xfrm>
            <a:custGeom>
              <a:avLst/>
              <a:gdLst/>
              <a:ahLst/>
              <a:cxnLst/>
              <a:rect l="l" t="t" r="r" b="b"/>
              <a:pathLst>
                <a:path w="4432935" h="756285">
                  <a:moveTo>
                    <a:pt x="4432566" y="0"/>
                  </a:moveTo>
                  <a:lnTo>
                    <a:pt x="0" y="0"/>
                  </a:lnTo>
                  <a:lnTo>
                    <a:pt x="0" y="705345"/>
                  </a:lnTo>
                  <a:lnTo>
                    <a:pt x="4008" y="725069"/>
                  </a:lnTo>
                  <a:lnTo>
                    <a:pt x="14922" y="741222"/>
                  </a:lnTo>
                  <a:lnTo>
                    <a:pt x="31075" y="752136"/>
                  </a:lnTo>
                  <a:lnTo>
                    <a:pt x="50800" y="756145"/>
                  </a:lnTo>
                  <a:lnTo>
                    <a:pt x="4381766" y="756145"/>
                  </a:lnTo>
                  <a:lnTo>
                    <a:pt x="4401491" y="752136"/>
                  </a:lnTo>
                  <a:lnTo>
                    <a:pt x="4417644" y="741222"/>
                  </a:lnTo>
                  <a:lnTo>
                    <a:pt x="4428558" y="725069"/>
                  </a:lnTo>
                  <a:lnTo>
                    <a:pt x="4432566" y="70534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81620"/>
              <a:ext cx="0" cy="859790"/>
            </a:xfrm>
            <a:custGeom>
              <a:avLst/>
              <a:gdLst/>
              <a:ahLst/>
              <a:cxnLst/>
              <a:rect l="l" t="t" r="r" b="b"/>
              <a:pathLst>
                <a:path h="859789">
                  <a:moveTo>
                    <a:pt x="0" y="85935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689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562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435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6631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676349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058454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49609" y="2228643"/>
            <a:ext cx="8633901" cy="2058658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Can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be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difficult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even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people</a:t>
            </a:r>
            <a:endParaRPr sz="2200" dirty="0">
              <a:latin typeface="Cambria"/>
              <a:cs typeface="Cambria"/>
            </a:endParaRPr>
          </a:p>
          <a:p>
            <a:pPr marL="574082">
              <a:spcBef>
                <a:spcPts val="843"/>
              </a:spcBef>
            </a:pPr>
            <a:r>
              <a:rPr sz="1900" spc="50" dirty="0">
                <a:latin typeface="Trebuchet MS"/>
                <a:cs typeface="Trebuchet MS"/>
              </a:rPr>
              <a:t>Mrs./NNP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Shaefer/NNP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never/RB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got/VBD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around/RP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to/TO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joining/VBG.</a:t>
            </a:r>
            <a:endParaRPr sz="1900" dirty="0">
              <a:latin typeface="Trebuchet MS"/>
              <a:cs typeface="Trebuchet MS"/>
            </a:endParaRPr>
          </a:p>
          <a:p>
            <a:pPr marL="574082" marR="965615">
              <a:lnSpc>
                <a:spcPct val="118900"/>
              </a:lnSpc>
              <a:spcBef>
                <a:spcPts val="585"/>
              </a:spcBef>
            </a:pPr>
            <a:r>
              <a:rPr sz="1900" spc="-30" dirty="0">
                <a:latin typeface="Trebuchet MS"/>
                <a:cs typeface="Trebuchet MS"/>
              </a:rPr>
              <a:t>All/DT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we/PRP</a:t>
            </a:r>
            <a:r>
              <a:rPr sz="1900" dirty="0">
                <a:latin typeface="Trebuchet MS"/>
                <a:cs typeface="Trebuchet MS"/>
              </a:rPr>
              <a:t> gotta/VBN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do/VB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is/VBZ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go/VB</a:t>
            </a:r>
            <a:r>
              <a:rPr sz="1900" spc="-10" dirty="0">
                <a:latin typeface="Trebuchet MS"/>
                <a:cs typeface="Trebuchet MS"/>
              </a:rPr>
              <a:t> around/IN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the/DT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corner/NN.</a:t>
            </a:r>
            <a:endParaRPr sz="1900" dirty="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spc="50" dirty="0">
                <a:latin typeface="Trebuchet MS"/>
                <a:cs typeface="Trebuchet MS"/>
              </a:rPr>
              <a:t>Chateau/NNP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Petrus/NNP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costs/VBZ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around/RB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2500/CD.</a:t>
            </a:r>
            <a:endParaRPr sz="1900" dirty="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" y="6632981"/>
            <a:ext cx="9140221" cy="216436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560756" y="6618066"/>
            <a:ext cx="1925782" cy="566711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pc="-50" dirty="0"/>
              <a:t>Pawan</a:t>
            </a:r>
            <a:r>
              <a:rPr dirty="0"/>
              <a:t> </a:t>
            </a:r>
            <a:r>
              <a:rPr spc="20" dirty="0"/>
              <a:t>Goyal</a:t>
            </a:r>
            <a:r>
              <a:rPr spc="287" dirty="0"/>
              <a:t> </a:t>
            </a:r>
            <a:r>
              <a:rPr spc="-20" dirty="0"/>
              <a:t>(IIT</a:t>
            </a:r>
            <a:r>
              <a:rPr spc="10" dirty="0"/>
              <a:t> </a:t>
            </a:r>
            <a:r>
              <a:rPr spc="-30" dirty="0"/>
              <a:t>Kharagpur)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8513106" y="6618066"/>
            <a:ext cx="595743" cy="566711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pc="-40" dirty="0"/>
              <a:t>12</a:t>
            </a:r>
            <a:r>
              <a:rPr spc="30" dirty="0"/>
              <a:t> </a:t>
            </a:r>
            <a:r>
              <a:rPr spc="-226" dirty="0"/>
              <a:t>/</a:t>
            </a:r>
            <a:r>
              <a:rPr spc="30" dirty="0"/>
              <a:t> </a:t>
            </a:r>
            <a:r>
              <a:rPr spc="-4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81936508"/>
      </p:ext>
    </p:extLst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315462"/>
            <a:ext cx="8086170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30" dirty="0"/>
              <a:t>Deciding</a:t>
            </a:r>
            <a:r>
              <a:rPr spc="50" dirty="0"/>
              <a:t> </a:t>
            </a:r>
            <a:r>
              <a:rPr spc="-79" dirty="0"/>
              <a:t>the</a:t>
            </a:r>
            <a:r>
              <a:rPr spc="59" dirty="0"/>
              <a:t> </a:t>
            </a:r>
            <a:r>
              <a:rPr spc="-30" dirty="0"/>
              <a:t>correct</a:t>
            </a:r>
            <a:r>
              <a:rPr spc="59" dirty="0"/>
              <a:t> </a:t>
            </a:r>
            <a:r>
              <a:rPr spc="198" dirty="0"/>
              <a:t>POS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9609" y="2228643"/>
            <a:ext cx="8633901" cy="2058658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Can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be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difficult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even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people</a:t>
            </a:r>
            <a:endParaRPr sz="2200" dirty="0">
              <a:latin typeface="Cambria"/>
              <a:cs typeface="Cambria"/>
            </a:endParaRPr>
          </a:p>
          <a:p>
            <a:pPr marL="574082">
              <a:spcBef>
                <a:spcPts val="843"/>
              </a:spcBef>
            </a:pPr>
            <a:r>
              <a:rPr sz="1900" spc="50" dirty="0">
                <a:latin typeface="Trebuchet MS"/>
                <a:cs typeface="Trebuchet MS"/>
              </a:rPr>
              <a:t>Mrs./NNP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Shaefer/NNP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never/RB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got/VBD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around/RP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to/TO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joining/VBG.</a:t>
            </a:r>
            <a:endParaRPr sz="1900" dirty="0">
              <a:latin typeface="Trebuchet MS"/>
              <a:cs typeface="Trebuchet MS"/>
            </a:endParaRPr>
          </a:p>
          <a:p>
            <a:pPr marL="574082" marR="965615">
              <a:lnSpc>
                <a:spcPct val="118900"/>
              </a:lnSpc>
              <a:spcBef>
                <a:spcPts val="585"/>
              </a:spcBef>
            </a:pPr>
            <a:r>
              <a:rPr sz="1900" spc="-30" dirty="0">
                <a:latin typeface="Trebuchet MS"/>
                <a:cs typeface="Trebuchet MS"/>
              </a:rPr>
              <a:t>All/DT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we/PRP</a:t>
            </a:r>
            <a:r>
              <a:rPr sz="1900" dirty="0">
                <a:latin typeface="Trebuchet MS"/>
                <a:cs typeface="Trebuchet MS"/>
              </a:rPr>
              <a:t> gotta/VBN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do/VB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is/VBZ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go/VB</a:t>
            </a:r>
            <a:r>
              <a:rPr sz="1900" spc="-10" dirty="0">
                <a:latin typeface="Trebuchet MS"/>
                <a:cs typeface="Trebuchet MS"/>
              </a:rPr>
              <a:t> around/IN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the/DT </a:t>
            </a:r>
            <a:r>
              <a:rPr sz="1900" spc="-54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corner/NN.</a:t>
            </a:r>
            <a:endParaRPr sz="1900" dirty="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spc="50" dirty="0">
                <a:latin typeface="Trebuchet MS"/>
                <a:cs typeface="Trebuchet MS"/>
              </a:rPr>
              <a:t>Chateau/NNP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Petrus/NNP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costs/VBZ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around/RB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2500/CD.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8513106" y="6618066"/>
            <a:ext cx="595743" cy="566711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pc="-40" dirty="0"/>
              <a:t>12</a:t>
            </a:r>
            <a:r>
              <a:rPr spc="30" dirty="0"/>
              <a:t> </a:t>
            </a:r>
            <a:r>
              <a:rPr spc="-226" dirty="0"/>
              <a:t>/</a:t>
            </a:r>
            <a:r>
              <a:rPr spc="30" dirty="0"/>
              <a:t> </a:t>
            </a:r>
            <a:r>
              <a:rPr spc="-4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5963126"/>
      </p:ext>
    </p:extLst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188640"/>
            <a:ext cx="8609356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Relevant</a:t>
            </a:r>
            <a:r>
              <a:rPr spc="79" dirty="0"/>
              <a:t> </a:t>
            </a:r>
            <a:r>
              <a:rPr spc="-40" dirty="0"/>
              <a:t>knowledge</a:t>
            </a:r>
            <a:r>
              <a:rPr spc="79" dirty="0"/>
              <a:t> </a:t>
            </a:r>
            <a:r>
              <a:rPr spc="-10" dirty="0"/>
              <a:t>for</a:t>
            </a:r>
            <a:r>
              <a:rPr spc="79" dirty="0"/>
              <a:t> </a:t>
            </a:r>
            <a:r>
              <a:rPr spc="198" dirty="0"/>
              <a:t>POS</a:t>
            </a:r>
            <a:r>
              <a:rPr spc="79" dirty="0"/>
              <a:t> </a:t>
            </a:r>
            <a:r>
              <a:rPr spc="-59" dirty="0"/>
              <a:t>tagging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9608" y="1578077"/>
            <a:ext cx="7108641" cy="1717646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99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itself</a:t>
            </a:r>
            <a:endParaRPr sz="2200">
              <a:latin typeface="Cambria"/>
              <a:cs typeface="Cambria"/>
            </a:endParaRPr>
          </a:p>
          <a:p>
            <a:pPr marL="574082">
              <a:spcBef>
                <a:spcPts val="843"/>
              </a:spcBef>
            </a:pPr>
            <a:r>
              <a:rPr sz="1900" spc="139" dirty="0">
                <a:latin typeface="Trebuchet MS"/>
                <a:cs typeface="Trebuchet MS"/>
              </a:rPr>
              <a:t>Some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may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only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nouns,</a:t>
            </a:r>
            <a:r>
              <a:rPr sz="1900" spc="-40" dirty="0">
                <a:latin typeface="Trebuchet MS"/>
                <a:cs typeface="Trebuchet MS"/>
              </a:rPr>
              <a:t> e.g.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i="1" spc="-30" dirty="0">
                <a:latin typeface="Trebuchet MS"/>
                <a:cs typeface="Trebuchet MS"/>
              </a:rPr>
              <a:t>arrow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09"/>
              </a:spcBef>
            </a:pPr>
            <a:r>
              <a:rPr sz="1900" spc="139" dirty="0">
                <a:latin typeface="Trebuchet MS"/>
                <a:cs typeface="Trebuchet MS"/>
              </a:rPr>
              <a:t>Some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ambiguous,</a:t>
            </a:r>
            <a:r>
              <a:rPr sz="1900" spc="-40" dirty="0">
                <a:latin typeface="Trebuchet MS"/>
                <a:cs typeface="Trebuchet MS"/>
              </a:rPr>
              <a:t> e.g.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i="1" spc="-89" dirty="0">
                <a:latin typeface="Trebuchet MS"/>
                <a:cs typeface="Trebuchet MS"/>
              </a:rPr>
              <a:t>like,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flies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dirty="0">
                <a:latin typeface="Trebuchet MS"/>
                <a:cs typeface="Trebuchet MS"/>
              </a:rPr>
              <a:t>Probabilities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may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help,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39" dirty="0">
                <a:latin typeface="Trebuchet MS"/>
                <a:cs typeface="Trebuchet MS"/>
              </a:rPr>
              <a:t>if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more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likely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than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another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8437593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09" y="188640"/>
            <a:ext cx="7021611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Complications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74039" y="2114272"/>
            <a:ext cx="8175441" cy="2398583"/>
          </a:xfrm>
          <a:prstGeom prst="rect">
            <a:avLst/>
          </a:prstGeom>
        </p:spPr>
        <p:txBody>
          <a:bodyPr vert="horz" wrap="square" lIns="0" tIns="89386" rIns="0" bIns="0" rtlCol="0">
            <a:spAutoFit/>
          </a:bodyPr>
          <a:lstStyle/>
          <a:p>
            <a:pPr marL="100716">
              <a:spcBef>
                <a:spcPts val="704"/>
              </a:spcBef>
            </a:pPr>
            <a:r>
              <a:rPr sz="2200" i="1" spc="-119" dirty="0">
                <a:solidFill>
                  <a:srgbClr val="3333B2"/>
                </a:solidFill>
                <a:latin typeface="Cambria"/>
                <a:cs typeface="Cambria"/>
              </a:rPr>
              <a:t>What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about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99" dirty="0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high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frequency?</a:t>
            </a:r>
            <a:endParaRPr sz="2200">
              <a:latin typeface="Cambria"/>
              <a:cs typeface="Cambria"/>
            </a:endParaRPr>
          </a:p>
          <a:p>
            <a:pPr marL="649619">
              <a:spcBef>
                <a:spcPts val="496"/>
              </a:spcBef>
            </a:pPr>
            <a:r>
              <a:rPr sz="1900" spc="139" dirty="0">
                <a:latin typeface="Trebuchet MS"/>
                <a:cs typeface="Trebuchet MS"/>
              </a:rPr>
              <a:t>F</a:t>
            </a:r>
            <a:r>
              <a:rPr sz="1900" spc="-10" dirty="0">
                <a:latin typeface="Trebuchet MS"/>
                <a:cs typeface="Trebuchet MS"/>
              </a:rPr>
              <a:t>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small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1900" spc="-159" dirty="0">
                <a:latin typeface="Trebuchet MS"/>
                <a:cs typeface="Trebuchet MS"/>
              </a:rPr>
              <a:t>,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30" dirty="0">
                <a:latin typeface="Cambria"/>
                <a:cs typeface="Cambria"/>
              </a:rPr>
              <a:t>N</a:t>
            </a:r>
            <a:r>
              <a:rPr sz="2400" i="1" spc="14" baseline="-10416" dirty="0">
                <a:latin typeface="Cambria"/>
                <a:cs typeface="Cambria"/>
              </a:rPr>
              <a:t>c</a:t>
            </a:r>
            <a:r>
              <a:rPr sz="2400" i="1" baseline="-10416" dirty="0">
                <a:latin typeface="Cambria"/>
                <a:cs typeface="Cambria"/>
              </a:rPr>
              <a:t> </a:t>
            </a:r>
            <a:r>
              <a:rPr sz="2400" i="1" spc="-192" baseline="-10416" dirty="0">
                <a:latin typeface="Cambria"/>
                <a:cs typeface="Cambria"/>
              </a:rPr>
              <a:t> </a:t>
            </a:r>
            <a:r>
              <a:rPr sz="2200" i="1" spc="-109" dirty="0">
                <a:latin typeface="Verdana"/>
                <a:cs typeface="Verdana"/>
              </a:rPr>
              <a:t>&gt;</a:t>
            </a:r>
            <a:r>
              <a:rPr sz="2200" i="1" spc="-287" dirty="0">
                <a:latin typeface="Verdana"/>
                <a:cs typeface="Verdana"/>
              </a:rPr>
              <a:t> </a:t>
            </a:r>
            <a:r>
              <a:rPr sz="2200" i="1" spc="-30" dirty="0">
                <a:latin typeface="Cambria"/>
                <a:cs typeface="Cambria"/>
              </a:rPr>
              <a:t>N</a:t>
            </a:r>
            <a:r>
              <a:rPr sz="2400" i="1" spc="14" baseline="-10416" dirty="0">
                <a:latin typeface="Cambria"/>
                <a:cs typeface="Cambria"/>
              </a:rPr>
              <a:t>c</a:t>
            </a:r>
            <a:r>
              <a:rPr sz="2400" baseline="-10416" dirty="0">
                <a:latin typeface="Verdana"/>
                <a:cs typeface="Verdana"/>
              </a:rPr>
              <a:t>+</a:t>
            </a:r>
            <a:r>
              <a:rPr sz="2400" spc="-133" baseline="-10416" dirty="0">
                <a:latin typeface="Cambria"/>
                <a:cs typeface="Cambria"/>
              </a:rPr>
              <a:t>1</a:t>
            </a:r>
            <a:endParaRPr sz="2400" baseline="-10416">
              <a:latin typeface="Cambria"/>
              <a:cs typeface="Cambria"/>
            </a:endParaRPr>
          </a:p>
          <a:p>
            <a:pPr marL="649619">
              <a:spcBef>
                <a:spcPts val="664"/>
              </a:spcBef>
            </a:pPr>
            <a:r>
              <a:rPr sz="1900" spc="40" dirty="0">
                <a:latin typeface="Trebuchet MS"/>
                <a:cs typeface="Trebuchet MS"/>
              </a:rPr>
              <a:t>For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large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c</a:t>
            </a:r>
            <a:r>
              <a:rPr sz="1900" spc="-69" dirty="0">
                <a:latin typeface="Trebuchet MS"/>
                <a:cs typeface="Trebuchet MS"/>
              </a:rPr>
              <a:t>,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too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jumpy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59"/>
              </a:spcBef>
            </a:pPr>
            <a:endParaRPr sz="2500">
              <a:latin typeface="Trebuchet MS"/>
              <a:cs typeface="Trebuchet MS"/>
            </a:endParaRPr>
          </a:p>
          <a:p>
            <a:pPr marL="100716">
              <a:spcBef>
                <a:spcPts val="10"/>
              </a:spcBef>
            </a:pPr>
            <a:r>
              <a:rPr sz="2200" i="1" spc="-40" dirty="0">
                <a:solidFill>
                  <a:srgbClr val="007F00"/>
                </a:solidFill>
                <a:latin typeface="Cambria"/>
                <a:cs typeface="Cambria"/>
              </a:rPr>
              <a:t>Simple</a:t>
            </a:r>
            <a:r>
              <a:rPr sz="2200" i="1" spc="2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007F00"/>
                </a:solidFill>
                <a:latin typeface="Cambria"/>
                <a:cs typeface="Cambria"/>
              </a:rPr>
              <a:t>Good-Turing</a:t>
            </a:r>
            <a:endParaRPr sz="2200">
              <a:latin typeface="Cambria"/>
              <a:cs typeface="Cambria"/>
            </a:endParaRPr>
          </a:p>
          <a:p>
            <a:pPr marL="100716">
              <a:spcBef>
                <a:spcPts val="535"/>
              </a:spcBef>
            </a:pPr>
            <a:r>
              <a:rPr sz="1900" spc="59" dirty="0">
                <a:latin typeface="Trebuchet MS"/>
                <a:cs typeface="Trebuchet MS"/>
              </a:rPr>
              <a:t>Replace</a:t>
            </a:r>
            <a:r>
              <a:rPr sz="1900" spc="-20" dirty="0">
                <a:latin typeface="Trebuchet MS"/>
                <a:cs typeface="Trebuchet MS"/>
              </a:rPr>
              <a:t> empirical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2200" i="1" spc="-59" dirty="0">
                <a:latin typeface="Cambria"/>
                <a:cs typeface="Cambria"/>
              </a:rPr>
              <a:t>N</a:t>
            </a:r>
            <a:r>
              <a:rPr sz="2400" i="1" spc="-87" baseline="-10416" dirty="0">
                <a:latin typeface="Cambria"/>
                <a:cs typeface="Cambria"/>
              </a:rPr>
              <a:t>k</a:t>
            </a:r>
            <a:r>
              <a:rPr sz="2400" i="1" spc="87" baseline="-10416" dirty="0">
                <a:latin typeface="Cambria"/>
                <a:cs typeface="Cambria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with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best-fit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power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law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once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counts</a:t>
            </a:r>
            <a:r>
              <a:rPr sz="1900" spc="-10" dirty="0">
                <a:latin typeface="Trebuchet MS"/>
                <a:cs typeface="Trebuchet MS"/>
              </a:rPr>
              <a:t> get</a:t>
            </a:r>
            <a:r>
              <a:rPr sz="1900" spc="-20" dirty="0">
                <a:latin typeface="Trebuchet MS"/>
                <a:cs typeface="Trebuchet MS"/>
              </a:rPr>
              <a:t> unreliable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73271744"/>
      </p:ext>
    </p:extLst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6" y="188640"/>
            <a:ext cx="8776878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-30" dirty="0"/>
              <a:t>Relevant</a:t>
            </a:r>
            <a:r>
              <a:rPr spc="79" dirty="0"/>
              <a:t> </a:t>
            </a:r>
            <a:r>
              <a:rPr spc="-40" dirty="0"/>
              <a:t>knowledge</a:t>
            </a:r>
            <a:r>
              <a:rPr spc="79" dirty="0"/>
              <a:t> </a:t>
            </a:r>
            <a:r>
              <a:rPr spc="-10" dirty="0"/>
              <a:t>for</a:t>
            </a:r>
            <a:r>
              <a:rPr spc="79" dirty="0"/>
              <a:t> </a:t>
            </a:r>
            <a:r>
              <a:rPr spc="198" dirty="0"/>
              <a:t>POS</a:t>
            </a:r>
            <a:r>
              <a:rPr spc="79" dirty="0"/>
              <a:t> </a:t>
            </a:r>
            <a:r>
              <a:rPr spc="-59" dirty="0"/>
              <a:t>tagging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49608" y="1578077"/>
            <a:ext cx="7108641" cy="3637886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99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22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itself</a:t>
            </a:r>
            <a:endParaRPr sz="2200">
              <a:latin typeface="Cambria"/>
              <a:cs typeface="Cambria"/>
            </a:endParaRPr>
          </a:p>
          <a:p>
            <a:pPr marL="574082">
              <a:spcBef>
                <a:spcPts val="843"/>
              </a:spcBef>
            </a:pPr>
            <a:r>
              <a:rPr sz="1900" spc="139" dirty="0">
                <a:latin typeface="Trebuchet MS"/>
                <a:cs typeface="Trebuchet MS"/>
              </a:rPr>
              <a:t>Some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may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only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nouns,</a:t>
            </a:r>
            <a:r>
              <a:rPr sz="1900" spc="-40" dirty="0">
                <a:latin typeface="Trebuchet MS"/>
                <a:cs typeface="Trebuchet MS"/>
              </a:rPr>
              <a:t> e.g.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i="1" spc="-30" dirty="0">
                <a:latin typeface="Trebuchet MS"/>
                <a:cs typeface="Trebuchet MS"/>
              </a:rPr>
              <a:t>arrow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09"/>
              </a:spcBef>
            </a:pPr>
            <a:r>
              <a:rPr sz="1900" spc="139" dirty="0">
                <a:latin typeface="Trebuchet MS"/>
                <a:cs typeface="Trebuchet MS"/>
              </a:rPr>
              <a:t>Some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ambiguous,</a:t>
            </a:r>
            <a:r>
              <a:rPr sz="1900" spc="-40" dirty="0">
                <a:latin typeface="Trebuchet MS"/>
                <a:cs typeface="Trebuchet MS"/>
              </a:rPr>
              <a:t> e.g.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i="1" spc="-89" dirty="0">
                <a:latin typeface="Trebuchet MS"/>
                <a:cs typeface="Trebuchet MS"/>
              </a:rPr>
              <a:t>like,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flies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dirty="0">
                <a:latin typeface="Trebuchet MS"/>
                <a:cs typeface="Trebuchet MS"/>
              </a:rPr>
              <a:t>Probabilities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may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help,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39" dirty="0">
                <a:latin typeface="Trebuchet MS"/>
                <a:cs typeface="Trebuchet MS"/>
              </a:rPr>
              <a:t>if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one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more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likely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than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another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10"/>
              </a:spcBef>
            </a:pPr>
            <a:endParaRPr sz="2600">
              <a:latin typeface="Trebuchet MS"/>
              <a:cs typeface="Trebuchet MS"/>
            </a:endParaRPr>
          </a:p>
          <a:p>
            <a:pPr marL="25179"/>
            <a:r>
              <a:rPr sz="2200" i="1" dirty="0">
                <a:solidFill>
                  <a:srgbClr val="3333B2"/>
                </a:solidFill>
                <a:latin typeface="Cambria"/>
                <a:cs typeface="Cambria"/>
              </a:rPr>
              <a:t>Local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context</a:t>
            </a:r>
            <a:endParaRPr sz="2200">
              <a:latin typeface="Cambria"/>
              <a:cs typeface="Cambria"/>
            </a:endParaRPr>
          </a:p>
          <a:p>
            <a:pPr marL="574082">
              <a:spcBef>
                <a:spcPts val="694"/>
              </a:spcBef>
            </a:pPr>
            <a:r>
              <a:rPr sz="1900" spc="-30" dirty="0">
                <a:latin typeface="Trebuchet MS"/>
                <a:cs typeface="Trebuchet MS"/>
              </a:rPr>
              <a:t>Two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determiners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rarely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follow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other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spc="-30" dirty="0">
                <a:latin typeface="Trebuchet MS"/>
                <a:cs typeface="Trebuchet MS"/>
              </a:rPr>
              <a:t>Two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base</a:t>
            </a:r>
            <a:r>
              <a:rPr sz="1900" spc="-40" dirty="0">
                <a:latin typeface="Trebuchet MS"/>
                <a:cs typeface="Trebuchet MS"/>
              </a:rPr>
              <a:t> form </a:t>
            </a:r>
            <a:r>
              <a:rPr sz="1900" spc="40" dirty="0">
                <a:latin typeface="Trebuchet MS"/>
                <a:cs typeface="Trebuchet MS"/>
              </a:rPr>
              <a:t>verbs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rarely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follow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other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dirty="0">
                <a:latin typeface="Trebuchet MS"/>
                <a:cs typeface="Trebuchet MS"/>
              </a:rPr>
              <a:t>Determiner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almost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always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followed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by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adjective</a:t>
            </a:r>
            <a:r>
              <a:rPr sz="1900" spc="-10" dirty="0">
                <a:latin typeface="Trebuchet MS"/>
                <a:cs typeface="Trebuchet MS"/>
              </a:rPr>
              <a:t> or </a:t>
            </a:r>
            <a:r>
              <a:rPr sz="1900" spc="50" dirty="0">
                <a:latin typeface="Trebuchet MS"/>
                <a:cs typeface="Trebuchet MS"/>
              </a:rPr>
              <a:t>noun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465859"/>
      </p:ext>
    </p:extLst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9494"/>
            <a:ext cx="8609357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98" dirty="0"/>
              <a:t>POS</a:t>
            </a:r>
            <a:r>
              <a:rPr spc="50" dirty="0"/>
              <a:t> </a:t>
            </a:r>
            <a:r>
              <a:rPr spc="-20" dirty="0"/>
              <a:t>tagging:</a:t>
            </a:r>
            <a:r>
              <a:rPr spc="218" dirty="0"/>
              <a:t> </a:t>
            </a:r>
            <a:r>
              <a:rPr spc="-119" dirty="0"/>
              <a:t>Two</a:t>
            </a:r>
            <a:r>
              <a:rPr spc="50" dirty="0"/>
              <a:t> </a:t>
            </a:r>
            <a:r>
              <a:rPr spc="-30" dirty="0"/>
              <a:t>approaches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49609" y="1650332"/>
            <a:ext cx="8384519" cy="3560573"/>
          </a:xfrm>
          <a:prstGeom prst="rect">
            <a:avLst/>
          </a:prstGeom>
        </p:spPr>
        <p:txBody>
          <a:bodyPr vert="horz" wrap="square" lIns="0" tIns="132190" rIns="0" bIns="0" rtlCol="0">
            <a:spAutoFit/>
          </a:bodyPr>
          <a:lstStyle/>
          <a:p>
            <a:pPr marL="25179">
              <a:spcBef>
                <a:spcPts val="1041"/>
              </a:spcBef>
            </a:pP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Rule-based</a:t>
            </a:r>
            <a:r>
              <a:rPr sz="22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Approach</a:t>
            </a:r>
            <a:endParaRPr sz="2200" dirty="0">
              <a:latin typeface="Cambria"/>
              <a:cs typeface="Cambria"/>
            </a:endParaRPr>
          </a:p>
          <a:p>
            <a:pPr marL="574082">
              <a:spcBef>
                <a:spcPts val="843"/>
              </a:spcBef>
            </a:pPr>
            <a:r>
              <a:rPr sz="1900" spc="109" dirty="0">
                <a:latin typeface="Trebuchet MS"/>
                <a:cs typeface="Trebuchet MS"/>
              </a:rPr>
              <a:t>Assign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each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word</a:t>
            </a:r>
            <a:r>
              <a:rPr sz="1900" spc="-30" dirty="0">
                <a:latin typeface="Trebuchet MS"/>
                <a:cs typeface="Trebuchet MS"/>
              </a:rPr>
              <a:t> in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input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list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potential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87" dirty="0">
                <a:latin typeface="Trebuchet MS"/>
                <a:cs typeface="Trebuchet MS"/>
              </a:rPr>
              <a:t>POS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tags</a:t>
            </a:r>
            <a:endParaRPr sz="1900" dirty="0">
              <a:latin typeface="Trebuchet MS"/>
              <a:cs typeface="Trebuchet MS"/>
            </a:endParaRPr>
          </a:p>
          <a:p>
            <a:pPr marL="574082">
              <a:spcBef>
                <a:spcPts val="1009"/>
              </a:spcBef>
            </a:pPr>
            <a:r>
              <a:rPr sz="1900" spc="59" dirty="0">
                <a:latin typeface="Trebuchet MS"/>
                <a:cs typeface="Trebuchet MS"/>
              </a:rPr>
              <a:t>Then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winnow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down</a:t>
            </a:r>
            <a:r>
              <a:rPr sz="1900" spc="-20" dirty="0">
                <a:latin typeface="Trebuchet MS"/>
                <a:cs typeface="Trebuchet MS"/>
              </a:rPr>
              <a:t> this </a:t>
            </a:r>
            <a:r>
              <a:rPr sz="1900" spc="-59" dirty="0">
                <a:latin typeface="Trebuchet MS"/>
                <a:cs typeface="Trebuchet MS"/>
              </a:rPr>
              <a:t>list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69" dirty="0">
                <a:latin typeface="Trebuchet MS"/>
                <a:cs typeface="Trebuchet MS"/>
              </a:rPr>
              <a:t>to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single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using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hand-written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rules</a:t>
            </a:r>
            <a:endParaRPr sz="1900" dirty="0">
              <a:latin typeface="Trebuchet MS"/>
              <a:cs typeface="Trebuchet MS"/>
            </a:endParaRPr>
          </a:p>
          <a:p>
            <a:pPr>
              <a:spcBef>
                <a:spcPts val="10"/>
              </a:spcBef>
            </a:pPr>
            <a:endParaRPr sz="2600" dirty="0">
              <a:latin typeface="Trebuchet MS"/>
              <a:cs typeface="Trebuchet MS"/>
            </a:endParaRPr>
          </a:p>
          <a:p>
            <a:pPr marL="25179"/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Statistical</a:t>
            </a:r>
            <a:r>
              <a:rPr sz="22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tagging</a:t>
            </a:r>
            <a:endParaRPr sz="2200" dirty="0">
              <a:latin typeface="Cambria"/>
              <a:cs typeface="Cambria"/>
            </a:endParaRPr>
          </a:p>
          <a:p>
            <a:pPr marL="574082" marR="10072">
              <a:lnSpc>
                <a:spcPct val="118900"/>
              </a:lnSpc>
              <a:spcBef>
                <a:spcPts val="416"/>
              </a:spcBef>
            </a:pPr>
            <a:r>
              <a:rPr sz="1900" spc="30" dirty="0">
                <a:latin typeface="Trebuchet MS"/>
                <a:cs typeface="Trebuchet MS"/>
              </a:rPr>
              <a:t>Get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training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corpus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tagged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9" dirty="0">
                <a:latin typeface="Trebuchet MS"/>
                <a:cs typeface="Trebuchet MS"/>
              </a:rPr>
              <a:t>text,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learn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transformation </a:t>
            </a:r>
            <a:r>
              <a:rPr sz="1900" spc="20" dirty="0">
                <a:latin typeface="Trebuchet MS"/>
                <a:cs typeface="Trebuchet MS"/>
              </a:rPr>
              <a:t>rules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from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 </a:t>
            </a:r>
            <a:r>
              <a:rPr sz="1900" spc="30" dirty="0">
                <a:latin typeface="Trebuchet MS"/>
                <a:cs typeface="Trebuchet MS"/>
              </a:rPr>
              <a:t>most</a:t>
            </a:r>
            <a:r>
              <a:rPr sz="1900" spc="-30" dirty="0">
                <a:latin typeface="Trebuchet MS"/>
                <a:cs typeface="Trebuchet MS"/>
              </a:rPr>
              <a:t> frequent </a:t>
            </a:r>
            <a:r>
              <a:rPr sz="1900" spc="50" dirty="0">
                <a:latin typeface="Trebuchet MS"/>
                <a:cs typeface="Trebuchet MS"/>
              </a:rPr>
              <a:t>tags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(TBL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tagger)</a:t>
            </a:r>
            <a:endParaRPr sz="1900" dirty="0">
              <a:latin typeface="Trebuchet MS"/>
              <a:cs typeface="Trebuchet MS"/>
            </a:endParaRPr>
          </a:p>
          <a:p>
            <a:pPr marL="574082" marR="27697">
              <a:lnSpc>
                <a:spcPct val="102600"/>
              </a:lnSpc>
              <a:spcBef>
                <a:spcPts val="654"/>
              </a:spcBef>
            </a:pPr>
            <a:r>
              <a:rPr sz="1900" spc="-20" dirty="0">
                <a:latin typeface="Trebuchet MS"/>
                <a:cs typeface="Trebuchet MS"/>
              </a:rPr>
              <a:t>Probabilistic: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Find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the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most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likely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sequence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tags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-50" dirty="0">
                <a:latin typeface="Cambria"/>
                <a:cs typeface="Cambria"/>
              </a:rPr>
              <a:t>T</a:t>
            </a:r>
            <a:r>
              <a:rPr sz="2200" i="1" spc="226" dirty="0">
                <a:latin typeface="Cambria"/>
                <a:cs typeface="Cambria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sequence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W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1349908"/>
      </p:ext>
    </p:extLst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29494"/>
            <a:ext cx="7516244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59" dirty="0"/>
              <a:t>TBL</a:t>
            </a:r>
            <a:r>
              <a:rPr spc="-40" dirty="0"/>
              <a:t> </a:t>
            </a:r>
            <a:r>
              <a:rPr spc="-89" dirty="0"/>
              <a:t>Tagger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49608" y="1943405"/>
            <a:ext cx="5876846" cy="2817605"/>
          </a:xfrm>
          <a:prstGeom prst="rect">
            <a:avLst/>
          </a:prstGeom>
        </p:spPr>
        <p:txBody>
          <a:bodyPr vert="horz" wrap="square" lIns="0" tIns="125895" rIns="0" bIns="0" rtlCol="0">
            <a:spAutoFit/>
          </a:bodyPr>
          <a:lstStyle/>
          <a:p>
            <a:pPr marL="25179">
              <a:spcBef>
                <a:spcPts val="991"/>
              </a:spcBef>
            </a:pP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Label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training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set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99" dirty="0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most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frequent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tags</a:t>
            </a:r>
            <a:endParaRPr sz="2200">
              <a:latin typeface="Cambria"/>
              <a:cs typeface="Cambria"/>
            </a:endParaRPr>
          </a:p>
          <a:p>
            <a:pPr marL="574082">
              <a:spcBef>
                <a:spcPts val="793"/>
              </a:spcBef>
            </a:pPr>
            <a:r>
              <a:rPr sz="1900" spc="59" dirty="0">
                <a:latin typeface="Trebuchet MS"/>
                <a:cs typeface="Trebuchet MS"/>
              </a:rPr>
              <a:t>The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was</a:t>
            </a:r>
            <a:r>
              <a:rPr sz="1900" spc="-69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rusted.</a:t>
            </a:r>
            <a:endParaRPr sz="190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spc="10" dirty="0">
                <a:latin typeface="Trebuchet MS"/>
                <a:cs typeface="Trebuchet MS"/>
              </a:rPr>
              <a:t>The/DT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can/MD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69" dirty="0">
                <a:latin typeface="Trebuchet MS"/>
                <a:cs typeface="Trebuchet MS"/>
              </a:rPr>
              <a:t>was/VBD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rusted/VBD.</a:t>
            </a:r>
            <a:endParaRPr sz="1900">
              <a:latin typeface="Trebuchet MS"/>
              <a:cs typeface="Trebuchet MS"/>
            </a:endParaRPr>
          </a:p>
          <a:p>
            <a:pPr>
              <a:spcBef>
                <a:spcPts val="69"/>
              </a:spcBef>
            </a:pPr>
            <a:endParaRPr sz="2200">
              <a:latin typeface="Trebuchet MS"/>
              <a:cs typeface="Trebuchet MS"/>
            </a:endParaRPr>
          </a:p>
          <a:p>
            <a:pPr marL="25179">
              <a:spcBef>
                <a:spcPts val="10"/>
              </a:spcBef>
            </a:pP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Add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transformation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rules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reduce</a:t>
            </a:r>
            <a:r>
              <a:rPr sz="2200" i="1" spc="7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3333B2"/>
                </a:solidFill>
                <a:latin typeface="Cambria"/>
                <a:cs typeface="Cambria"/>
              </a:rPr>
              <a:t>training</a:t>
            </a:r>
            <a:r>
              <a:rPr sz="2200" i="1" spc="6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mistakes</a:t>
            </a:r>
            <a:endParaRPr sz="2200">
              <a:latin typeface="Cambria"/>
              <a:cs typeface="Cambria"/>
            </a:endParaRPr>
          </a:p>
          <a:p>
            <a:pPr marL="574082" marR="3219138">
              <a:lnSpc>
                <a:spcPts val="3271"/>
              </a:lnSpc>
              <a:spcBef>
                <a:spcPts val="40"/>
              </a:spcBef>
            </a:pPr>
            <a:r>
              <a:rPr sz="1900" spc="268" dirty="0">
                <a:latin typeface="Trebuchet MS"/>
                <a:cs typeface="Trebuchet MS"/>
              </a:rPr>
              <a:t>MD </a:t>
            </a:r>
            <a:r>
              <a:rPr sz="2200" spc="69" dirty="0">
                <a:latin typeface="Lucida Sans Unicode"/>
                <a:cs typeface="Lucida Sans Unicode"/>
              </a:rPr>
              <a:t>→</a:t>
            </a:r>
            <a:r>
              <a:rPr sz="1900" spc="69" dirty="0">
                <a:latin typeface="Trebuchet MS"/>
                <a:cs typeface="Trebuchet MS"/>
              </a:rPr>
              <a:t>NN: </a:t>
            </a:r>
            <a:r>
              <a:rPr sz="1900" spc="139" dirty="0">
                <a:latin typeface="Trebuchet MS"/>
                <a:cs typeface="Trebuchet MS"/>
              </a:rPr>
              <a:t>DT_ </a:t>
            </a:r>
            <a:r>
              <a:rPr sz="1900" spc="149" dirty="0">
                <a:latin typeface="Trebuchet MS"/>
                <a:cs typeface="Trebuchet MS"/>
              </a:rPr>
              <a:t> </a:t>
            </a:r>
            <a:r>
              <a:rPr sz="1900" spc="139" dirty="0">
                <a:latin typeface="Trebuchet MS"/>
                <a:cs typeface="Trebuchet MS"/>
              </a:rPr>
              <a:t>VBD</a:t>
            </a:r>
            <a:r>
              <a:rPr sz="2200" spc="139" dirty="0">
                <a:latin typeface="Lucida Sans Unicode"/>
                <a:cs typeface="Lucida Sans Unicode"/>
              </a:rPr>
              <a:t>→</a:t>
            </a:r>
            <a:r>
              <a:rPr sz="1900" spc="139" dirty="0">
                <a:latin typeface="Trebuchet MS"/>
                <a:cs typeface="Trebuchet MS"/>
              </a:rPr>
              <a:t>VBN:</a:t>
            </a:r>
            <a:r>
              <a:rPr sz="1900" spc="-129" dirty="0">
                <a:latin typeface="Trebuchet MS"/>
                <a:cs typeface="Trebuchet MS"/>
              </a:rPr>
              <a:t> </a:t>
            </a:r>
            <a:r>
              <a:rPr sz="1900" spc="188" dirty="0">
                <a:latin typeface="Trebuchet MS"/>
                <a:cs typeface="Trebuchet MS"/>
              </a:rPr>
              <a:t>VBD_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58400285"/>
      </p:ext>
    </p:extLst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40" y="260648"/>
            <a:ext cx="8020520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Probabilistic</a:t>
            </a:r>
            <a:r>
              <a:rPr spc="109" dirty="0"/>
              <a:t> </a:t>
            </a:r>
            <a:r>
              <a:rPr spc="-40" dirty="0"/>
              <a:t>Tagging:</a:t>
            </a:r>
            <a:r>
              <a:rPr spc="287" dirty="0"/>
              <a:t> </a:t>
            </a:r>
            <a:r>
              <a:rPr spc="-119" dirty="0"/>
              <a:t>Two</a:t>
            </a:r>
            <a:r>
              <a:rPr spc="119" dirty="0"/>
              <a:t> </a:t>
            </a:r>
            <a:r>
              <a:rPr spc="-59" dirty="0"/>
              <a:t>different</a:t>
            </a:r>
            <a:r>
              <a:rPr spc="109" dirty="0"/>
              <a:t> </a:t>
            </a:r>
            <a:r>
              <a:rPr spc="-10" dirty="0"/>
              <a:t>families</a:t>
            </a:r>
            <a:r>
              <a:rPr spc="119" dirty="0"/>
              <a:t> </a:t>
            </a:r>
            <a:r>
              <a:rPr spc="-10" dirty="0"/>
              <a:t>of</a:t>
            </a:r>
            <a:r>
              <a:rPr spc="119" dirty="0"/>
              <a:t> </a:t>
            </a:r>
            <a:r>
              <a:rPr spc="-20" dirty="0"/>
              <a:t>models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49609" y="1916832"/>
            <a:ext cx="8222041" cy="2324114"/>
          </a:xfrm>
          <a:prstGeom prst="rect">
            <a:avLst/>
          </a:prstGeom>
        </p:spPr>
        <p:txBody>
          <a:bodyPr vert="horz" wrap="square" lIns="0" tIns="99457" rIns="0" bIns="0" rtlCol="0">
            <a:spAutoFit/>
          </a:bodyPr>
          <a:lstStyle/>
          <a:p>
            <a:pPr marL="25179">
              <a:spcBef>
                <a:spcPts val="783"/>
              </a:spcBef>
            </a:pP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Problem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109" dirty="0">
                <a:solidFill>
                  <a:srgbClr val="3333B2"/>
                </a:solidFill>
                <a:latin typeface="Cambria"/>
                <a:cs typeface="Cambria"/>
              </a:rPr>
              <a:t>at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hand</a:t>
            </a:r>
            <a:endParaRPr sz="2200" dirty="0">
              <a:latin typeface="Cambria"/>
              <a:cs typeface="Cambria"/>
            </a:endParaRPr>
          </a:p>
          <a:p>
            <a:pPr marL="25179">
              <a:spcBef>
                <a:spcPts val="585"/>
              </a:spcBef>
            </a:pPr>
            <a:r>
              <a:rPr sz="1900" spc="109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some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data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Lucida Sans Unicode"/>
                <a:cs typeface="Lucida Sans Unicode"/>
              </a:rPr>
              <a:t>{</a:t>
            </a:r>
            <a:r>
              <a:rPr sz="2200" spc="-40" dirty="0">
                <a:latin typeface="Trebuchet MS"/>
                <a:cs typeface="Trebuchet MS"/>
              </a:rPr>
              <a:t>(</a:t>
            </a:r>
            <a:r>
              <a:rPr sz="2200" i="1" spc="-40" dirty="0">
                <a:latin typeface="Cambria"/>
                <a:cs typeface="Cambria"/>
              </a:rPr>
              <a:t>d</a:t>
            </a:r>
            <a:r>
              <a:rPr sz="2200" spc="-40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10" dirty="0">
                <a:latin typeface="Trebuchet MS"/>
                <a:cs typeface="Trebuchet MS"/>
              </a:rPr>
              <a:t>)</a:t>
            </a:r>
            <a:r>
              <a:rPr sz="2200" spc="10" dirty="0">
                <a:latin typeface="Lucida Sans Unicode"/>
                <a:cs typeface="Lucida Sans Unicode"/>
              </a:rPr>
              <a:t>}</a:t>
            </a:r>
            <a:r>
              <a:rPr sz="2200" spc="-149" dirty="0">
                <a:latin typeface="Lucida Sans Unicode"/>
                <a:cs typeface="Lucida Sans Unicode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paired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observations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d</a:t>
            </a:r>
            <a:r>
              <a:rPr sz="2200" i="1" spc="129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hidden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classes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c</a:t>
            </a:r>
            <a:r>
              <a:rPr sz="1900" spc="-69" dirty="0">
                <a:latin typeface="Trebuchet MS"/>
                <a:cs typeface="Trebuchet MS"/>
              </a:rPr>
              <a:t>.</a:t>
            </a:r>
            <a:endParaRPr sz="1900" dirty="0">
              <a:latin typeface="Trebuchet MS"/>
              <a:cs typeface="Trebuchet MS"/>
            </a:endParaRPr>
          </a:p>
          <a:p>
            <a:pPr marL="25179">
              <a:spcBef>
                <a:spcPts val="3053"/>
              </a:spcBef>
            </a:pPr>
            <a:r>
              <a:rPr sz="2200" i="1" spc="-50" dirty="0">
                <a:solidFill>
                  <a:srgbClr val="007F00"/>
                </a:solidFill>
                <a:latin typeface="Cambria"/>
                <a:cs typeface="Cambria"/>
              </a:rPr>
              <a:t>Different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007F00"/>
                </a:solidFill>
                <a:latin typeface="Cambria"/>
                <a:cs typeface="Cambria"/>
              </a:rPr>
              <a:t>instances</a:t>
            </a:r>
            <a:r>
              <a:rPr sz="2200" i="1" spc="5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007F00"/>
                </a:solidFill>
                <a:latin typeface="Cambria"/>
                <a:cs typeface="Cambria"/>
              </a:rPr>
              <a:t>of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007F00"/>
                </a:solidFill>
                <a:latin typeface="Cambria"/>
                <a:cs typeface="Cambria"/>
              </a:rPr>
              <a:t>d</a:t>
            </a:r>
            <a:r>
              <a:rPr sz="2200" i="1" spc="10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007F00"/>
                </a:solidFill>
                <a:latin typeface="Cambria"/>
                <a:cs typeface="Cambria"/>
              </a:rPr>
              <a:t>and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10" dirty="0">
                <a:solidFill>
                  <a:srgbClr val="007F00"/>
                </a:solidFill>
                <a:latin typeface="Cambria"/>
                <a:cs typeface="Cambria"/>
              </a:rPr>
              <a:t>c</a:t>
            </a:r>
            <a:endParaRPr sz="2200" dirty="0">
              <a:latin typeface="Cambria"/>
              <a:cs typeface="Cambria"/>
            </a:endParaRPr>
          </a:p>
          <a:p>
            <a:pPr marL="574082">
              <a:spcBef>
                <a:spcPts val="823"/>
              </a:spcBef>
            </a:pPr>
            <a:r>
              <a:rPr sz="1900" b="1" spc="40" dirty="0">
                <a:latin typeface="Trebuchet MS"/>
                <a:cs typeface="Trebuchet MS"/>
              </a:rPr>
              <a:t>Part-of-Speech</a:t>
            </a:r>
            <a:r>
              <a:rPr sz="1900" b="1" spc="-69" dirty="0">
                <a:latin typeface="Trebuchet MS"/>
                <a:cs typeface="Trebuchet MS"/>
              </a:rPr>
              <a:t> </a:t>
            </a:r>
            <a:r>
              <a:rPr sz="1900" b="1" spc="69" dirty="0">
                <a:latin typeface="Trebuchet MS"/>
                <a:cs typeface="Trebuchet MS"/>
              </a:rPr>
              <a:t>Tagging</a:t>
            </a:r>
            <a:r>
              <a:rPr sz="1900" spc="69" dirty="0">
                <a:latin typeface="Trebuchet MS"/>
                <a:cs typeface="Trebuchet MS"/>
              </a:rPr>
              <a:t>: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23364661"/>
      </p:ext>
    </p:extLst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75" y="404664"/>
            <a:ext cx="8020520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Probabilistic</a:t>
            </a:r>
            <a:r>
              <a:rPr spc="109" dirty="0"/>
              <a:t> </a:t>
            </a:r>
            <a:r>
              <a:rPr spc="-40" dirty="0"/>
              <a:t>Tagging:</a:t>
            </a:r>
            <a:r>
              <a:rPr spc="287" dirty="0"/>
              <a:t> </a:t>
            </a:r>
            <a:r>
              <a:rPr spc="-119" dirty="0"/>
              <a:t>Two</a:t>
            </a:r>
            <a:r>
              <a:rPr spc="119" dirty="0"/>
              <a:t> </a:t>
            </a:r>
            <a:r>
              <a:rPr spc="-59" dirty="0"/>
              <a:t>different</a:t>
            </a:r>
            <a:r>
              <a:rPr spc="109" dirty="0"/>
              <a:t> </a:t>
            </a:r>
            <a:r>
              <a:rPr spc="-10" dirty="0"/>
              <a:t>families</a:t>
            </a:r>
            <a:r>
              <a:rPr spc="119" dirty="0"/>
              <a:t> </a:t>
            </a:r>
            <a:r>
              <a:rPr spc="-10" dirty="0"/>
              <a:t>of</a:t>
            </a:r>
            <a:r>
              <a:rPr spc="119" dirty="0"/>
              <a:t> </a:t>
            </a:r>
            <a:r>
              <a:rPr spc="-20" dirty="0"/>
              <a:t>models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80766" y="1988840"/>
            <a:ext cx="8222041" cy="2744742"/>
          </a:xfrm>
          <a:prstGeom prst="rect">
            <a:avLst/>
          </a:prstGeom>
        </p:spPr>
        <p:txBody>
          <a:bodyPr vert="horz" wrap="square" lIns="0" tIns="99457" rIns="0" bIns="0" rtlCol="0">
            <a:spAutoFit/>
          </a:bodyPr>
          <a:lstStyle/>
          <a:p>
            <a:pPr marL="25179">
              <a:spcBef>
                <a:spcPts val="783"/>
              </a:spcBef>
            </a:pP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Problem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109" dirty="0">
                <a:solidFill>
                  <a:srgbClr val="3333B2"/>
                </a:solidFill>
                <a:latin typeface="Cambria"/>
                <a:cs typeface="Cambria"/>
              </a:rPr>
              <a:t>at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hand</a:t>
            </a:r>
            <a:endParaRPr sz="2200" dirty="0">
              <a:latin typeface="Cambria"/>
              <a:cs typeface="Cambria"/>
            </a:endParaRPr>
          </a:p>
          <a:p>
            <a:pPr marL="25179">
              <a:spcBef>
                <a:spcPts val="585"/>
              </a:spcBef>
            </a:pPr>
            <a:r>
              <a:rPr sz="1900" spc="109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some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data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Lucida Sans Unicode"/>
                <a:cs typeface="Lucida Sans Unicode"/>
              </a:rPr>
              <a:t>{</a:t>
            </a:r>
            <a:r>
              <a:rPr sz="2200" spc="-40" dirty="0">
                <a:latin typeface="Trebuchet MS"/>
                <a:cs typeface="Trebuchet MS"/>
              </a:rPr>
              <a:t>(</a:t>
            </a:r>
            <a:r>
              <a:rPr sz="2200" i="1" spc="-40" dirty="0">
                <a:latin typeface="Cambria"/>
                <a:cs typeface="Cambria"/>
              </a:rPr>
              <a:t>d</a:t>
            </a:r>
            <a:r>
              <a:rPr sz="2200" spc="-40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10" dirty="0">
                <a:latin typeface="Trebuchet MS"/>
                <a:cs typeface="Trebuchet MS"/>
              </a:rPr>
              <a:t>)</a:t>
            </a:r>
            <a:r>
              <a:rPr sz="2200" spc="10" dirty="0">
                <a:latin typeface="Lucida Sans Unicode"/>
                <a:cs typeface="Lucida Sans Unicode"/>
              </a:rPr>
              <a:t>}</a:t>
            </a:r>
            <a:r>
              <a:rPr sz="2200" spc="-149" dirty="0">
                <a:latin typeface="Lucida Sans Unicode"/>
                <a:cs typeface="Lucida Sans Unicode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paired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observations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d</a:t>
            </a:r>
            <a:r>
              <a:rPr sz="2200" i="1" spc="129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hidden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classes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c</a:t>
            </a:r>
            <a:r>
              <a:rPr sz="1900" spc="-69" dirty="0">
                <a:latin typeface="Trebuchet MS"/>
                <a:cs typeface="Trebuchet MS"/>
              </a:rPr>
              <a:t>.</a:t>
            </a:r>
            <a:endParaRPr sz="1900" dirty="0">
              <a:latin typeface="Trebuchet MS"/>
              <a:cs typeface="Trebuchet MS"/>
            </a:endParaRPr>
          </a:p>
          <a:p>
            <a:pPr marL="25179">
              <a:spcBef>
                <a:spcPts val="3053"/>
              </a:spcBef>
            </a:pPr>
            <a:r>
              <a:rPr sz="2200" i="1" spc="-50" dirty="0">
                <a:solidFill>
                  <a:srgbClr val="007F00"/>
                </a:solidFill>
                <a:latin typeface="Cambria"/>
                <a:cs typeface="Cambria"/>
              </a:rPr>
              <a:t>Different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007F00"/>
                </a:solidFill>
                <a:latin typeface="Cambria"/>
                <a:cs typeface="Cambria"/>
              </a:rPr>
              <a:t>instances</a:t>
            </a:r>
            <a:r>
              <a:rPr sz="2200" i="1" spc="5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007F00"/>
                </a:solidFill>
                <a:latin typeface="Cambria"/>
                <a:cs typeface="Cambria"/>
              </a:rPr>
              <a:t>of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007F00"/>
                </a:solidFill>
                <a:latin typeface="Cambria"/>
                <a:cs typeface="Cambria"/>
              </a:rPr>
              <a:t>d</a:t>
            </a:r>
            <a:r>
              <a:rPr sz="2200" i="1" spc="10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007F00"/>
                </a:solidFill>
                <a:latin typeface="Cambria"/>
                <a:cs typeface="Cambria"/>
              </a:rPr>
              <a:t>and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10" dirty="0">
                <a:solidFill>
                  <a:srgbClr val="007F00"/>
                </a:solidFill>
                <a:latin typeface="Cambria"/>
                <a:cs typeface="Cambria"/>
              </a:rPr>
              <a:t>c</a:t>
            </a:r>
            <a:endParaRPr sz="2200" dirty="0">
              <a:latin typeface="Cambria"/>
              <a:cs typeface="Cambria"/>
            </a:endParaRPr>
          </a:p>
          <a:p>
            <a:pPr marL="574082">
              <a:spcBef>
                <a:spcPts val="823"/>
              </a:spcBef>
            </a:pPr>
            <a:r>
              <a:rPr sz="1900" b="1" spc="40" dirty="0">
                <a:latin typeface="Trebuchet MS"/>
                <a:cs typeface="Trebuchet MS"/>
              </a:rPr>
              <a:t>Part-of-Speech</a:t>
            </a:r>
            <a:r>
              <a:rPr sz="1900" b="1" spc="-30" dirty="0">
                <a:latin typeface="Trebuchet MS"/>
                <a:cs typeface="Trebuchet MS"/>
              </a:rPr>
              <a:t> </a:t>
            </a:r>
            <a:r>
              <a:rPr sz="1900" b="1" spc="69" dirty="0">
                <a:latin typeface="Trebuchet MS"/>
                <a:cs typeface="Trebuchet MS"/>
              </a:rPr>
              <a:t>Tagging</a:t>
            </a:r>
            <a:r>
              <a:rPr sz="1900" spc="69" dirty="0">
                <a:latin typeface="Trebuchet MS"/>
                <a:cs typeface="Trebuchet MS"/>
              </a:rPr>
              <a:t>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observed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tags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hidden.</a:t>
            </a:r>
            <a:endParaRPr sz="1900" dirty="0">
              <a:latin typeface="Trebuchet MS"/>
              <a:cs typeface="Trebuchet MS"/>
            </a:endParaRPr>
          </a:p>
          <a:p>
            <a:pPr marL="574082">
              <a:spcBef>
                <a:spcPts val="1021"/>
              </a:spcBef>
            </a:pPr>
            <a:r>
              <a:rPr sz="1900" b="1" spc="-89" dirty="0">
                <a:latin typeface="Trebuchet MS"/>
                <a:cs typeface="Trebuchet MS"/>
              </a:rPr>
              <a:t>T</a:t>
            </a:r>
            <a:r>
              <a:rPr sz="1900" b="1" spc="-40" dirty="0">
                <a:latin typeface="Trebuchet MS"/>
                <a:cs typeface="Trebuchet MS"/>
              </a:rPr>
              <a:t>e</a:t>
            </a:r>
            <a:r>
              <a:rPr sz="1900" b="1" spc="-30" dirty="0">
                <a:latin typeface="Trebuchet MS"/>
                <a:cs typeface="Trebuchet MS"/>
              </a:rPr>
              <a:t>xt </a:t>
            </a:r>
            <a:r>
              <a:rPr sz="1900" b="1" spc="69" dirty="0">
                <a:latin typeface="Trebuchet MS"/>
                <a:cs typeface="Trebuchet MS"/>
              </a:rPr>
              <a:t>Classification</a:t>
            </a:r>
            <a:r>
              <a:rPr sz="1900" spc="-159" dirty="0">
                <a:latin typeface="Trebuchet MS"/>
                <a:cs typeface="Trebuchet MS"/>
              </a:rPr>
              <a:t>: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174746"/>
      </p:ext>
    </p:extLst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09" y="260648"/>
            <a:ext cx="8020520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Probabilistic</a:t>
            </a:r>
            <a:r>
              <a:rPr spc="109" dirty="0"/>
              <a:t> </a:t>
            </a:r>
            <a:r>
              <a:rPr spc="-40" dirty="0"/>
              <a:t>Tagging:</a:t>
            </a:r>
            <a:r>
              <a:rPr spc="287" dirty="0"/>
              <a:t> </a:t>
            </a:r>
            <a:r>
              <a:rPr spc="-119" dirty="0"/>
              <a:t>Two</a:t>
            </a:r>
            <a:r>
              <a:rPr spc="119" dirty="0"/>
              <a:t> </a:t>
            </a:r>
            <a:r>
              <a:rPr spc="-59" dirty="0"/>
              <a:t>different</a:t>
            </a:r>
            <a:r>
              <a:rPr spc="109" dirty="0"/>
              <a:t> </a:t>
            </a:r>
            <a:r>
              <a:rPr spc="-10" dirty="0"/>
              <a:t>families</a:t>
            </a:r>
            <a:r>
              <a:rPr spc="119" dirty="0"/>
              <a:t> </a:t>
            </a:r>
            <a:r>
              <a:rPr spc="-10" dirty="0"/>
              <a:t>of</a:t>
            </a:r>
            <a:r>
              <a:rPr spc="119" dirty="0"/>
              <a:t> </a:t>
            </a:r>
            <a:r>
              <a:rPr spc="-20" dirty="0"/>
              <a:t>models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49609" y="2060848"/>
            <a:ext cx="8222041" cy="3096890"/>
          </a:xfrm>
          <a:prstGeom prst="rect">
            <a:avLst/>
          </a:prstGeom>
        </p:spPr>
        <p:txBody>
          <a:bodyPr vert="horz" wrap="square" lIns="0" tIns="99457" rIns="0" bIns="0" rtlCol="0">
            <a:spAutoFit/>
          </a:bodyPr>
          <a:lstStyle/>
          <a:p>
            <a:pPr marL="25179">
              <a:spcBef>
                <a:spcPts val="783"/>
              </a:spcBef>
            </a:pP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Problem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109" dirty="0">
                <a:solidFill>
                  <a:srgbClr val="3333B2"/>
                </a:solidFill>
                <a:latin typeface="Cambria"/>
                <a:cs typeface="Cambria"/>
              </a:rPr>
              <a:t>at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hand</a:t>
            </a:r>
            <a:endParaRPr sz="2200" dirty="0">
              <a:latin typeface="Cambria"/>
              <a:cs typeface="Cambria"/>
            </a:endParaRPr>
          </a:p>
          <a:p>
            <a:pPr marL="25179">
              <a:spcBef>
                <a:spcPts val="585"/>
              </a:spcBef>
            </a:pPr>
            <a:r>
              <a:rPr sz="1900" spc="109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some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data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Lucida Sans Unicode"/>
                <a:cs typeface="Lucida Sans Unicode"/>
              </a:rPr>
              <a:t>{</a:t>
            </a:r>
            <a:r>
              <a:rPr sz="2200" spc="-40" dirty="0">
                <a:latin typeface="Trebuchet MS"/>
                <a:cs typeface="Trebuchet MS"/>
              </a:rPr>
              <a:t>(</a:t>
            </a:r>
            <a:r>
              <a:rPr sz="2200" i="1" spc="-40" dirty="0">
                <a:latin typeface="Cambria"/>
                <a:cs typeface="Cambria"/>
              </a:rPr>
              <a:t>d</a:t>
            </a:r>
            <a:r>
              <a:rPr sz="2200" spc="-40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10" dirty="0">
                <a:latin typeface="Trebuchet MS"/>
                <a:cs typeface="Trebuchet MS"/>
              </a:rPr>
              <a:t>)</a:t>
            </a:r>
            <a:r>
              <a:rPr sz="2200" spc="10" dirty="0">
                <a:latin typeface="Lucida Sans Unicode"/>
                <a:cs typeface="Lucida Sans Unicode"/>
              </a:rPr>
              <a:t>}</a:t>
            </a:r>
            <a:r>
              <a:rPr sz="2200" spc="-149" dirty="0">
                <a:latin typeface="Lucida Sans Unicode"/>
                <a:cs typeface="Lucida Sans Unicode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paired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observations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d</a:t>
            </a:r>
            <a:r>
              <a:rPr sz="2200" i="1" spc="129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hidden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classes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c</a:t>
            </a:r>
            <a:r>
              <a:rPr sz="1900" spc="-69" dirty="0">
                <a:latin typeface="Trebuchet MS"/>
                <a:cs typeface="Trebuchet MS"/>
              </a:rPr>
              <a:t>.</a:t>
            </a:r>
            <a:endParaRPr sz="1900" dirty="0">
              <a:latin typeface="Trebuchet MS"/>
              <a:cs typeface="Trebuchet MS"/>
            </a:endParaRPr>
          </a:p>
          <a:p>
            <a:pPr marL="25179">
              <a:spcBef>
                <a:spcPts val="3053"/>
              </a:spcBef>
            </a:pPr>
            <a:r>
              <a:rPr sz="2200" i="1" spc="-50" dirty="0">
                <a:solidFill>
                  <a:srgbClr val="007F00"/>
                </a:solidFill>
                <a:latin typeface="Cambria"/>
                <a:cs typeface="Cambria"/>
              </a:rPr>
              <a:t>Different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007F00"/>
                </a:solidFill>
                <a:latin typeface="Cambria"/>
                <a:cs typeface="Cambria"/>
              </a:rPr>
              <a:t>instances</a:t>
            </a:r>
            <a:r>
              <a:rPr sz="2200" i="1" spc="5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007F00"/>
                </a:solidFill>
                <a:latin typeface="Cambria"/>
                <a:cs typeface="Cambria"/>
              </a:rPr>
              <a:t>of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007F00"/>
                </a:solidFill>
                <a:latin typeface="Cambria"/>
                <a:cs typeface="Cambria"/>
              </a:rPr>
              <a:t>d</a:t>
            </a:r>
            <a:r>
              <a:rPr sz="2200" i="1" spc="10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007F00"/>
                </a:solidFill>
                <a:latin typeface="Cambria"/>
                <a:cs typeface="Cambria"/>
              </a:rPr>
              <a:t>and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10" dirty="0">
                <a:solidFill>
                  <a:srgbClr val="007F00"/>
                </a:solidFill>
                <a:latin typeface="Cambria"/>
                <a:cs typeface="Cambria"/>
              </a:rPr>
              <a:t>c</a:t>
            </a:r>
            <a:endParaRPr sz="2200" dirty="0">
              <a:latin typeface="Cambria"/>
              <a:cs typeface="Cambria"/>
            </a:endParaRPr>
          </a:p>
          <a:p>
            <a:pPr marL="574082">
              <a:spcBef>
                <a:spcPts val="823"/>
              </a:spcBef>
            </a:pPr>
            <a:r>
              <a:rPr sz="1900" b="1" spc="40" dirty="0">
                <a:latin typeface="Trebuchet MS"/>
                <a:cs typeface="Trebuchet MS"/>
              </a:rPr>
              <a:t>Part-of-Speech</a:t>
            </a:r>
            <a:r>
              <a:rPr sz="1900" b="1" spc="-30" dirty="0">
                <a:latin typeface="Trebuchet MS"/>
                <a:cs typeface="Trebuchet MS"/>
              </a:rPr>
              <a:t> </a:t>
            </a:r>
            <a:r>
              <a:rPr sz="1900" b="1" spc="69" dirty="0">
                <a:latin typeface="Trebuchet MS"/>
                <a:cs typeface="Trebuchet MS"/>
              </a:rPr>
              <a:t>Tagging</a:t>
            </a:r>
            <a:r>
              <a:rPr sz="1900" spc="69" dirty="0">
                <a:latin typeface="Trebuchet MS"/>
                <a:cs typeface="Trebuchet MS"/>
              </a:rPr>
              <a:t>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observed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tags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hidden.</a:t>
            </a:r>
            <a:endParaRPr sz="1900" dirty="0">
              <a:latin typeface="Trebuchet MS"/>
              <a:cs typeface="Trebuchet MS"/>
            </a:endParaRPr>
          </a:p>
          <a:p>
            <a:pPr marL="574082" marR="497286">
              <a:lnSpc>
                <a:spcPct val="118900"/>
              </a:lnSpc>
              <a:spcBef>
                <a:spcPts val="595"/>
              </a:spcBef>
            </a:pPr>
            <a:r>
              <a:rPr sz="1900" b="1" spc="-50" dirty="0">
                <a:latin typeface="Trebuchet MS"/>
                <a:cs typeface="Trebuchet MS"/>
              </a:rPr>
              <a:t>Text</a:t>
            </a:r>
            <a:r>
              <a:rPr sz="1900" b="1" spc="-40" dirty="0">
                <a:latin typeface="Trebuchet MS"/>
                <a:cs typeface="Trebuchet MS"/>
              </a:rPr>
              <a:t> </a:t>
            </a:r>
            <a:r>
              <a:rPr sz="1900" b="1" spc="59" dirty="0">
                <a:latin typeface="Trebuchet MS"/>
                <a:cs typeface="Trebuchet MS"/>
              </a:rPr>
              <a:t>Classification</a:t>
            </a:r>
            <a:r>
              <a:rPr sz="1900" spc="59" dirty="0">
                <a:latin typeface="Trebuchet MS"/>
                <a:cs typeface="Trebuchet MS"/>
              </a:rPr>
              <a:t>: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sentences/documents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observed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40" dirty="0">
                <a:latin typeface="Trebuchet MS"/>
                <a:cs typeface="Trebuchet MS"/>
              </a:rPr>
              <a:t> the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category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hidden.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51804775"/>
      </p:ext>
    </p:extLst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91" y="260648"/>
            <a:ext cx="8020520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Probabilistic</a:t>
            </a:r>
            <a:r>
              <a:rPr spc="109" dirty="0"/>
              <a:t> </a:t>
            </a:r>
            <a:r>
              <a:rPr spc="-40" dirty="0"/>
              <a:t>Tagging:</a:t>
            </a:r>
            <a:r>
              <a:rPr spc="287" dirty="0"/>
              <a:t> </a:t>
            </a:r>
            <a:r>
              <a:rPr spc="-119" dirty="0"/>
              <a:t>Two</a:t>
            </a:r>
            <a:r>
              <a:rPr spc="119" dirty="0"/>
              <a:t> </a:t>
            </a:r>
            <a:r>
              <a:rPr spc="-59" dirty="0"/>
              <a:t>different</a:t>
            </a:r>
            <a:r>
              <a:rPr spc="109" dirty="0"/>
              <a:t> </a:t>
            </a:r>
            <a:r>
              <a:rPr spc="-10" dirty="0"/>
              <a:t>families</a:t>
            </a:r>
            <a:r>
              <a:rPr spc="119" dirty="0"/>
              <a:t> </a:t>
            </a:r>
            <a:r>
              <a:rPr spc="-10" dirty="0"/>
              <a:t>of</a:t>
            </a:r>
            <a:r>
              <a:rPr spc="119" dirty="0"/>
              <a:t> </a:t>
            </a:r>
            <a:r>
              <a:rPr spc="-20" dirty="0"/>
              <a:t>models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90559" y="1916832"/>
            <a:ext cx="8222041" cy="3792721"/>
          </a:xfrm>
          <a:prstGeom prst="rect">
            <a:avLst/>
          </a:prstGeom>
        </p:spPr>
        <p:txBody>
          <a:bodyPr vert="horz" wrap="square" lIns="0" tIns="99457" rIns="0" bIns="0" rtlCol="0">
            <a:spAutoFit/>
          </a:bodyPr>
          <a:lstStyle/>
          <a:p>
            <a:pPr marL="25179">
              <a:spcBef>
                <a:spcPts val="783"/>
              </a:spcBef>
            </a:pP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Problem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109" dirty="0">
                <a:solidFill>
                  <a:srgbClr val="3333B2"/>
                </a:solidFill>
                <a:latin typeface="Cambria"/>
                <a:cs typeface="Cambria"/>
              </a:rPr>
              <a:t>at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hand</a:t>
            </a:r>
            <a:endParaRPr sz="2200" dirty="0">
              <a:latin typeface="Cambria"/>
              <a:cs typeface="Cambria"/>
            </a:endParaRPr>
          </a:p>
          <a:p>
            <a:pPr marL="25179">
              <a:spcBef>
                <a:spcPts val="585"/>
              </a:spcBef>
            </a:pPr>
            <a:r>
              <a:rPr sz="1900" spc="109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some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data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Lucida Sans Unicode"/>
                <a:cs typeface="Lucida Sans Unicode"/>
              </a:rPr>
              <a:t>{</a:t>
            </a:r>
            <a:r>
              <a:rPr sz="2200" spc="-40" dirty="0">
                <a:latin typeface="Trebuchet MS"/>
                <a:cs typeface="Trebuchet MS"/>
              </a:rPr>
              <a:t>(</a:t>
            </a:r>
            <a:r>
              <a:rPr sz="2200" i="1" spc="-40" dirty="0">
                <a:latin typeface="Cambria"/>
                <a:cs typeface="Cambria"/>
              </a:rPr>
              <a:t>d</a:t>
            </a:r>
            <a:r>
              <a:rPr sz="2200" spc="-40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10" dirty="0">
                <a:latin typeface="Trebuchet MS"/>
                <a:cs typeface="Trebuchet MS"/>
              </a:rPr>
              <a:t>)</a:t>
            </a:r>
            <a:r>
              <a:rPr sz="2200" spc="10" dirty="0">
                <a:latin typeface="Lucida Sans Unicode"/>
                <a:cs typeface="Lucida Sans Unicode"/>
              </a:rPr>
              <a:t>}</a:t>
            </a:r>
            <a:r>
              <a:rPr sz="2200" spc="-149" dirty="0">
                <a:latin typeface="Lucida Sans Unicode"/>
                <a:cs typeface="Lucida Sans Unicode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paired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observations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d</a:t>
            </a:r>
            <a:r>
              <a:rPr sz="2200" i="1" spc="129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hidden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classes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c</a:t>
            </a:r>
            <a:r>
              <a:rPr sz="1900" spc="-69" dirty="0">
                <a:latin typeface="Trebuchet MS"/>
                <a:cs typeface="Trebuchet MS"/>
              </a:rPr>
              <a:t>.</a:t>
            </a:r>
            <a:endParaRPr sz="1900" dirty="0">
              <a:latin typeface="Trebuchet MS"/>
              <a:cs typeface="Trebuchet MS"/>
            </a:endParaRPr>
          </a:p>
          <a:p>
            <a:pPr marL="25179">
              <a:spcBef>
                <a:spcPts val="3053"/>
              </a:spcBef>
            </a:pPr>
            <a:r>
              <a:rPr sz="2200" i="1" spc="-50" dirty="0">
                <a:solidFill>
                  <a:srgbClr val="007F00"/>
                </a:solidFill>
                <a:latin typeface="Cambria"/>
                <a:cs typeface="Cambria"/>
              </a:rPr>
              <a:t>Different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007F00"/>
                </a:solidFill>
                <a:latin typeface="Cambria"/>
                <a:cs typeface="Cambria"/>
              </a:rPr>
              <a:t>instances</a:t>
            </a:r>
            <a:r>
              <a:rPr sz="2200" i="1" spc="5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007F00"/>
                </a:solidFill>
                <a:latin typeface="Cambria"/>
                <a:cs typeface="Cambria"/>
              </a:rPr>
              <a:t>of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007F00"/>
                </a:solidFill>
                <a:latin typeface="Cambria"/>
                <a:cs typeface="Cambria"/>
              </a:rPr>
              <a:t>d</a:t>
            </a:r>
            <a:r>
              <a:rPr sz="2200" i="1" spc="10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007F00"/>
                </a:solidFill>
                <a:latin typeface="Cambria"/>
                <a:cs typeface="Cambria"/>
              </a:rPr>
              <a:t>and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10" dirty="0">
                <a:solidFill>
                  <a:srgbClr val="007F00"/>
                </a:solidFill>
                <a:latin typeface="Cambria"/>
                <a:cs typeface="Cambria"/>
              </a:rPr>
              <a:t>c</a:t>
            </a:r>
            <a:endParaRPr sz="2200" dirty="0">
              <a:latin typeface="Cambria"/>
              <a:cs typeface="Cambria"/>
            </a:endParaRPr>
          </a:p>
          <a:p>
            <a:pPr marL="574082">
              <a:spcBef>
                <a:spcPts val="823"/>
              </a:spcBef>
            </a:pPr>
            <a:r>
              <a:rPr sz="1900" b="1" spc="40" dirty="0">
                <a:latin typeface="Trebuchet MS"/>
                <a:cs typeface="Trebuchet MS"/>
              </a:rPr>
              <a:t>Part-of-Speech</a:t>
            </a:r>
            <a:r>
              <a:rPr sz="1900" b="1" spc="-30" dirty="0">
                <a:latin typeface="Trebuchet MS"/>
                <a:cs typeface="Trebuchet MS"/>
              </a:rPr>
              <a:t> </a:t>
            </a:r>
            <a:r>
              <a:rPr sz="1900" b="1" spc="69" dirty="0">
                <a:latin typeface="Trebuchet MS"/>
                <a:cs typeface="Trebuchet MS"/>
              </a:rPr>
              <a:t>Tagging</a:t>
            </a:r>
            <a:r>
              <a:rPr sz="1900" spc="69" dirty="0">
                <a:latin typeface="Trebuchet MS"/>
                <a:cs typeface="Trebuchet MS"/>
              </a:rPr>
              <a:t>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observed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tags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hidden.</a:t>
            </a:r>
            <a:endParaRPr sz="1900" dirty="0">
              <a:latin typeface="Trebuchet MS"/>
              <a:cs typeface="Trebuchet MS"/>
            </a:endParaRPr>
          </a:p>
          <a:p>
            <a:pPr marL="574082" marR="497286">
              <a:lnSpc>
                <a:spcPct val="118900"/>
              </a:lnSpc>
              <a:spcBef>
                <a:spcPts val="595"/>
              </a:spcBef>
            </a:pPr>
            <a:r>
              <a:rPr sz="1900" b="1" spc="-50" dirty="0">
                <a:latin typeface="Trebuchet MS"/>
                <a:cs typeface="Trebuchet MS"/>
              </a:rPr>
              <a:t>Text</a:t>
            </a:r>
            <a:r>
              <a:rPr sz="1900" b="1" spc="-40" dirty="0">
                <a:latin typeface="Trebuchet MS"/>
                <a:cs typeface="Trebuchet MS"/>
              </a:rPr>
              <a:t> </a:t>
            </a:r>
            <a:r>
              <a:rPr sz="1900" b="1" spc="59" dirty="0">
                <a:latin typeface="Trebuchet MS"/>
                <a:cs typeface="Trebuchet MS"/>
              </a:rPr>
              <a:t>Classification</a:t>
            </a:r>
            <a:r>
              <a:rPr sz="1900" spc="59" dirty="0">
                <a:latin typeface="Trebuchet MS"/>
                <a:cs typeface="Trebuchet MS"/>
              </a:rPr>
              <a:t>: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sentences/documents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observed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40" dirty="0">
                <a:latin typeface="Trebuchet MS"/>
                <a:cs typeface="Trebuchet MS"/>
              </a:rPr>
              <a:t> the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category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hidden.</a:t>
            </a:r>
            <a:endParaRPr sz="1900" dirty="0">
              <a:latin typeface="Trebuchet MS"/>
              <a:cs typeface="Trebuchet MS"/>
            </a:endParaRPr>
          </a:p>
          <a:p>
            <a:pPr marL="574082" marR="1901016">
              <a:lnSpc>
                <a:spcPct val="118900"/>
              </a:lnSpc>
            </a:pPr>
            <a:r>
              <a:rPr sz="1900" spc="50" dirty="0">
                <a:latin typeface="Trebuchet MS"/>
                <a:cs typeface="Trebuchet MS"/>
              </a:rPr>
              <a:t>Categories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positive/negative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sentiments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..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sports/politics/business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documents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...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90990157"/>
      </p:ext>
    </p:extLst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75" y="196572"/>
            <a:ext cx="8020520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Probabilistic</a:t>
            </a:r>
            <a:r>
              <a:rPr spc="109" dirty="0"/>
              <a:t> </a:t>
            </a:r>
            <a:r>
              <a:rPr spc="-40" dirty="0"/>
              <a:t>Tagging:</a:t>
            </a:r>
            <a:r>
              <a:rPr spc="287" dirty="0"/>
              <a:t> </a:t>
            </a:r>
            <a:r>
              <a:rPr spc="-119" dirty="0"/>
              <a:t>Two</a:t>
            </a:r>
            <a:r>
              <a:rPr spc="119" dirty="0"/>
              <a:t> </a:t>
            </a:r>
            <a:r>
              <a:rPr spc="-59" dirty="0"/>
              <a:t>different</a:t>
            </a:r>
            <a:r>
              <a:rPr spc="109" dirty="0"/>
              <a:t> </a:t>
            </a:r>
            <a:r>
              <a:rPr spc="-10" dirty="0"/>
              <a:t>families</a:t>
            </a:r>
            <a:r>
              <a:rPr spc="119" dirty="0"/>
              <a:t> </a:t>
            </a:r>
            <a:r>
              <a:rPr spc="-10" dirty="0"/>
              <a:t>of</a:t>
            </a:r>
            <a:r>
              <a:rPr spc="119" dirty="0"/>
              <a:t> </a:t>
            </a:r>
            <a:r>
              <a:rPr spc="-20" dirty="0"/>
              <a:t>models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806721" y="1484784"/>
            <a:ext cx="8222041" cy="4955347"/>
          </a:xfrm>
          <a:prstGeom prst="rect">
            <a:avLst/>
          </a:prstGeom>
        </p:spPr>
        <p:txBody>
          <a:bodyPr vert="horz" wrap="square" lIns="0" tIns="99457" rIns="0" bIns="0" rtlCol="0">
            <a:spAutoFit/>
          </a:bodyPr>
          <a:lstStyle/>
          <a:p>
            <a:pPr marL="25179">
              <a:spcBef>
                <a:spcPts val="783"/>
              </a:spcBef>
            </a:pPr>
            <a:r>
              <a:rPr sz="2200" i="1" spc="-50" dirty="0">
                <a:solidFill>
                  <a:srgbClr val="3333B2"/>
                </a:solidFill>
                <a:latin typeface="Cambria"/>
                <a:cs typeface="Cambria"/>
              </a:rPr>
              <a:t>Problem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109" dirty="0">
                <a:solidFill>
                  <a:srgbClr val="3333B2"/>
                </a:solidFill>
                <a:latin typeface="Cambria"/>
                <a:cs typeface="Cambria"/>
              </a:rPr>
              <a:t>at</a:t>
            </a:r>
            <a:r>
              <a:rPr sz="22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hand</a:t>
            </a:r>
            <a:endParaRPr sz="2200" dirty="0">
              <a:latin typeface="Cambria"/>
              <a:cs typeface="Cambria"/>
            </a:endParaRPr>
          </a:p>
          <a:p>
            <a:pPr marL="25179">
              <a:spcBef>
                <a:spcPts val="585"/>
              </a:spcBef>
            </a:pPr>
            <a:r>
              <a:rPr sz="1900" spc="109" dirty="0">
                <a:latin typeface="Trebuchet MS"/>
                <a:cs typeface="Trebuchet MS"/>
              </a:rPr>
              <a:t>We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have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89" dirty="0">
                <a:latin typeface="Trebuchet MS"/>
                <a:cs typeface="Trebuchet MS"/>
              </a:rPr>
              <a:t>some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data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Lucida Sans Unicode"/>
                <a:cs typeface="Lucida Sans Unicode"/>
              </a:rPr>
              <a:t>{</a:t>
            </a:r>
            <a:r>
              <a:rPr sz="2200" spc="-40" dirty="0">
                <a:latin typeface="Trebuchet MS"/>
                <a:cs typeface="Trebuchet MS"/>
              </a:rPr>
              <a:t>(</a:t>
            </a:r>
            <a:r>
              <a:rPr sz="2200" i="1" spc="-40" dirty="0">
                <a:latin typeface="Cambria"/>
                <a:cs typeface="Cambria"/>
              </a:rPr>
              <a:t>d</a:t>
            </a:r>
            <a:r>
              <a:rPr sz="2200" spc="-40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spc="10" dirty="0">
                <a:latin typeface="Trebuchet MS"/>
                <a:cs typeface="Trebuchet MS"/>
              </a:rPr>
              <a:t>)</a:t>
            </a:r>
            <a:r>
              <a:rPr sz="2200" spc="10" dirty="0">
                <a:latin typeface="Lucida Sans Unicode"/>
                <a:cs typeface="Lucida Sans Unicode"/>
              </a:rPr>
              <a:t>}</a:t>
            </a:r>
            <a:r>
              <a:rPr sz="2200" spc="-149" dirty="0">
                <a:latin typeface="Lucida Sans Unicode"/>
                <a:cs typeface="Lucida Sans Unicode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of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paired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observations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d</a:t>
            </a:r>
            <a:r>
              <a:rPr sz="2200" i="1" spc="129" dirty="0">
                <a:latin typeface="Cambria"/>
                <a:cs typeface="Cambria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hidden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99" dirty="0">
                <a:latin typeface="Trebuchet MS"/>
                <a:cs typeface="Trebuchet MS"/>
              </a:rPr>
              <a:t>classes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i="1" spc="-69" dirty="0" smtClean="0">
                <a:latin typeface="Cambria"/>
                <a:cs typeface="Cambria"/>
              </a:rPr>
              <a:t>c</a:t>
            </a:r>
            <a:r>
              <a:rPr sz="1900" spc="-69" dirty="0" smtClean="0">
                <a:latin typeface="Trebuchet MS"/>
                <a:cs typeface="Trebuchet MS"/>
              </a:rPr>
              <a:t>.</a:t>
            </a:r>
            <a:endParaRPr lang="en-US" sz="1900" spc="-69" dirty="0" smtClean="0">
              <a:latin typeface="Trebuchet MS"/>
              <a:cs typeface="Trebuchet MS"/>
            </a:endParaRPr>
          </a:p>
          <a:p>
            <a:pPr marL="25179">
              <a:spcBef>
                <a:spcPts val="585"/>
              </a:spcBef>
            </a:pPr>
            <a:r>
              <a:rPr sz="2200" i="1" spc="-50" dirty="0" smtClean="0">
                <a:solidFill>
                  <a:srgbClr val="007F00"/>
                </a:solidFill>
                <a:latin typeface="Cambria"/>
                <a:cs typeface="Cambria"/>
              </a:rPr>
              <a:t>Different</a:t>
            </a:r>
            <a:r>
              <a:rPr sz="2200" i="1" spc="50" dirty="0" smtClean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007F00"/>
                </a:solidFill>
                <a:latin typeface="Cambria"/>
                <a:cs typeface="Cambria"/>
              </a:rPr>
              <a:t>instances</a:t>
            </a:r>
            <a:r>
              <a:rPr sz="2200" i="1" spc="5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007F00"/>
                </a:solidFill>
                <a:latin typeface="Cambria"/>
                <a:cs typeface="Cambria"/>
              </a:rPr>
              <a:t>of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69" dirty="0">
                <a:solidFill>
                  <a:srgbClr val="007F00"/>
                </a:solidFill>
                <a:latin typeface="Cambria"/>
                <a:cs typeface="Cambria"/>
              </a:rPr>
              <a:t>d</a:t>
            </a:r>
            <a:r>
              <a:rPr sz="2200" i="1" spc="109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007F00"/>
                </a:solidFill>
                <a:latin typeface="Cambria"/>
                <a:cs typeface="Cambria"/>
              </a:rPr>
              <a:t>and</a:t>
            </a:r>
            <a:r>
              <a:rPr sz="2200" i="1" spc="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spc="10" dirty="0">
                <a:solidFill>
                  <a:srgbClr val="007F00"/>
                </a:solidFill>
                <a:latin typeface="Cambria"/>
                <a:cs typeface="Cambria"/>
              </a:rPr>
              <a:t>c</a:t>
            </a:r>
            <a:endParaRPr sz="2200" dirty="0">
              <a:latin typeface="Cambria"/>
              <a:cs typeface="Cambria"/>
            </a:endParaRPr>
          </a:p>
          <a:p>
            <a:pPr marL="574082">
              <a:spcBef>
                <a:spcPts val="823"/>
              </a:spcBef>
            </a:pPr>
            <a:r>
              <a:rPr sz="1900" b="1" spc="40" dirty="0">
                <a:latin typeface="Trebuchet MS"/>
                <a:cs typeface="Trebuchet MS"/>
              </a:rPr>
              <a:t>Part-of-Speech</a:t>
            </a:r>
            <a:r>
              <a:rPr sz="1900" b="1" spc="-30" dirty="0">
                <a:latin typeface="Trebuchet MS"/>
                <a:cs typeface="Trebuchet MS"/>
              </a:rPr>
              <a:t> </a:t>
            </a:r>
            <a:r>
              <a:rPr sz="1900" b="1" spc="69" dirty="0">
                <a:latin typeface="Trebuchet MS"/>
                <a:cs typeface="Trebuchet MS"/>
              </a:rPr>
              <a:t>Tagging</a:t>
            </a:r>
            <a:r>
              <a:rPr sz="1900" spc="69" dirty="0">
                <a:latin typeface="Trebuchet MS"/>
                <a:cs typeface="Trebuchet MS"/>
              </a:rPr>
              <a:t>:</a:t>
            </a:r>
            <a:r>
              <a:rPr sz="1900" spc="109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observed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tags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hidden.</a:t>
            </a:r>
            <a:endParaRPr sz="1900" dirty="0">
              <a:latin typeface="Trebuchet MS"/>
              <a:cs typeface="Trebuchet MS"/>
            </a:endParaRPr>
          </a:p>
          <a:p>
            <a:pPr marL="574082" marR="497286">
              <a:lnSpc>
                <a:spcPct val="118900"/>
              </a:lnSpc>
              <a:spcBef>
                <a:spcPts val="595"/>
              </a:spcBef>
            </a:pPr>
            <a:r>
              <a:rPr sz="1900" b="1" spc="-50" dirty="0">
                <a:latin typeface="Trebuchet MS"/>
                <a:cs typeface="Trebuchet MS"/>
              </a:rPr>
              <a:t>Text</a:t>
            </a:r>
            <a:r>
              <a:rPr sz="1900" b="1" spc="-40" dirty="0">
                <a:latin typeface="Trebuchet MS"/>
                <a:cs typeface="Trebuchet MS"/>
              </a:rPr>
              <a:t> </a:t>
            </a:r>
            <a:r>
              <a:rPr sz="1900" b="1" spc="59" dirty="0">
                <a:latin typeface="Trebuchet MS"/>
                <a:cs typeface="Trebuchet MS"/>
              </a:rPr>
              <a:t>Classification</a:t>
            </a:r>
            <a:r>
              <a:rPr sz="1900" spc="59" dirty="0">
                <a:latin typeface="Trebuchet MS"/>
                <a:cs typeface="Trebuchet MS"/>
              </a:rPr>
              <a:t>:</a:t>
            </a:r>
            <a:r>
              <a:rPr sz="1900" spc="89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sentences/documents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are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observed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and</a:t>
            </a:r>
            <a:r>
              <a:rPr sz="1900" spc="-40" dirty="0">
                <a:latin typeface="Trebuchet MS"/>
                <a:cs typeface="Trebuchet MS"/>
              </a:rPr>
              <a:t> the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category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hidden.</a:t>
            </a:r>
            <a:endParaRPr sz="1900" dirty="0">
              <a:latin typeface="Trebuchet MS"/>
              <a:cs typeface="Trebuchet MS"/>
            </a:endParaRPr>
          </a:p>
          <a:p>
            <a:pPr marL="574082" marR="1901016">
              <a:lnSpc>
                <a:spcPct val="118900"/>
              </a:lnSpc>
            </a:pPr>
            <a:r>
              <a:rPr sz="1900" spc="50" dirty="0">
                <a:latin typeface="Trebuchet MS"/>
                <a:cs typeface="Trebuchet MS"/>
              </a:rPr>
              <a:t>Categories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9" dirty="0">
                <a:latin typeface="Trebuchet MS"/>
                <a:cs typeface="Trebuchet MS"/>
              </a:rPr>
              <a:t>can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be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positive/negative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sentiments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.. </a:t>
            </a:r>
            <a:r>
              <a:rPr sz="1900" spc="-53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sports/politics/business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79" dirty="0">
                <a:latin typeface="Trebuchet MS"/>
                <a:cs typeface="Trebuchet MS"/>
              </a:rPr>
              <a:t>for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documents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159" dirty="0">
                <a:latin typeface="Trebuchet MS"/>
                <a:cs typeface="Trebuchet MS"/>
              </a:rPr>
              <a:t>...</a:t>
            </a:r>
            <a:endParaRPr sz="1900" dirty="0">
              <a:latin typeface="Trebuchet MS"/>
              <a:cs typeface="Trebuchet MS"/>
            </a:endParaRPr>
          </a:p>
          <a:p>
            <a:pPr>
              <a:spcBef>
                <a:spcPts val="99"/>
              </a:spcBef>
            </a:pPr>
            <a:endParaRPr sz="2500" dirty="0">
              <a:latin typeface="Trebuchet MS"/>
              <a:cs typeface="Trebuchet MS"/>
            </a:endParaRPr>
          </a:p>
          <a:p>
            <a:pPr marL="25179"/>
            <a:r>
              <a:rPr sz="2200" i="1" spc="-119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FF0000"/>
                </a:solidFill>
                <a:latin typeface="Cambria"/>
                <a:cs typeface="Cambria"/>
              </a:rPr>
              <a:t>gives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20" dirty="0">
                <a:solidFill>
                  <a:srgbClr val="FF0000"/>
                </a:solidFill>
                <a:latin typeface="Cambria"/>
                <a:cs typeface="Cambria"/>
              </a:rPr>
              <a:t>rise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2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89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109" dirty="0">
                <a:solidFill>
                  <a:srgbClr val="FF0000"/>
                </a:solidFill>
                <a:latin typeface="Cambria"/>
                <a:cs typeface="Cambria"/>
              </a:rPr>
              <a:t>two</a:t>
            </a:r>
            <a:r>
              <a:rPr sz="2200" i="1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Cambria"/>
                <a:cs typeface="Cambria"/>
              </a:rPr>
              <a:t>families?</a:t>
            </a:r>
            <a:endParaRPr sz="2200" dirty="0">
              <a:latin typeface="Cambria"/>
              <a:cs typeface="Cambria"/>
            </a:endParaRPr>
          </a:p>
          <a:p>
            <a:pPr marL="25179" marR="200173">
              <a:lnSpc>
                <a:spcPct val="118900"/>
              </a:lnSpc>
              <a:spcBef>
                <a:spcPts val="404"/>
              </a:spcBef>
            </a:pPr>
            <a:r>
              <a:rPr sz="1900" i="1" dirty="0">
                <a:latin typeface="Trebuchet MS"/>
                <a:cs typeface="Trebuchet MS"/>
              </a:rPr>
              <a:t>Whether</a:t>
            </a:r>
            <a:r>
              <a:rPr sz="1900" i="1" spc="-40" dirty="0">
                <a:latin typeface="Trebuchet MS"/>
                <a:cs typeface="Trebuchet MS"/>
              </a:rPr>
              <a:t> they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10" dirty="0">
                <a:latin typeface="Trebuchet MS"/>
                <a:cs typeface="Trebuchet MS"/>
              </a:rPr>
              <a:t>generate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the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50" dirty="0">
                <a:latin typeface="Trebuchet MS"/>
                <a:cs typeface="Trebuchet MS"/>
              </a:rPr>
              <a:t>observed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10" dirty="0">
                <a:latin typeface="Trebuchet MS"/>
                <a:cs typeface="Trebuchet MS"/>
              </a:rPr>
              <a:t>data</a:t>
            </a:r>
            <a:r>
              <a:rPr sz="1900" i="1" spc="-40" dirty="0">
                <a:latin typeface="Trebuchet MS"/>
                <a:cs typeface="Trebuchet MS"/>
              </a:rPr>
              <a:t> </a:t>
            </a:r>
            <a:r>
              <a:rPr sz="1900" i="1" spc="-59" dirty="0">
                <a:latin typeface="Trebuchet MS"/>
                <a:cs typeface="Trebuchet MS"/>
              </a:rPr>
              <a:t>from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10" dirty="0">
                <a:latin typeface="Trebuchet MS"/>
                <a:cs typeface="Trebuchet MS"/>
              </a:rPr>
              <a:t>hidden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89" dirty="0">
                <a:latin typeface="Trebuchet MS"/>
                <a:cs typeface="Trebuchet MS"/>
              </a:rPr>
              <a:t>stuff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or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the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10" dirty="0">
                <a:latin typeface="Trebuchet MS"/>
                <a:cs typeface="Trebuchet MS"/>
              </a:rPr>
              <a:t>hidden </a:t>
            </a:r>
            <a:r>
              <a:rPr sz="1900" i="1" spc="-545" dirty="0">
                <a:latin typeface="Trebuchet MS"/>
                <a:cs typeface="Trebuchet MS"/>
              </a:rPr>
              <a:t> </a:t>
            </a:r>
            <a:r>
              <a:rPr sz="1900" i="1" spc="-40" dirty="0">
                <a:latin typeface="Trebuchet MS"/>
                <a:cs typeface="Trebuchet MS"/>
              </a:rPr>
              <a:t>structure </a:t>
            </a:r>
            <a:r>
              <a:rPr sz="1900" i="1" spc="20" dirty="0">
                <a:latin typeface="Trebuchet MS"/>
                <a:cs typeface="Trebuchet MS"/>
              </a:rPr>
              <a:t>given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-50" dirty="0">
                <a:latin typeface="Trebuchet MS"/>
                <a:cs typeface="Trebuchet MS"/>
              </a:rPr>
              <a:t>the</a:t>
            </a:r>
            <a:r>
              <a:rPr sz="1900" i="1" spc="-30" dirty="0">
                <a:latin typeface="Trebuchet MS"/>
                <a:cs typeface="Trebuchet MS"/>
              </a:rPr>
              <a:t> </a:t>
            </a:r>
            <a:r>
              <a:rPr sz="1900" i="1" spc="69" dirty="0">
                <a:latin typeface="Trebuchet MS"/>
                <a:cs typeface="Trebuchet MS"/>
              </a:rPr>
              <a:t>data?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35344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63486" y="6618067"/>
            <a:ext cx="469793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94558923"/>
      </p:ext>
    </p:extLst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37" y="1790303"/>
            <a:ext cx="8792598" cy="163585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037" y="1878310"/>
            <a:ext cx="8893359" cy="757526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72389" y="1886969"/>
            <a:ext cx="5995240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i="1" spc="10" dirty="0">
                <a:solidFill>
                  <a:srgbClr val="FFFFFF"/>
                </a:solidFill>
                <a:latin typeface="Cambria"/>
                <a:cs typeface="Cambria"/>
              </a:rPr>
              <a:t>Hidden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20" dirty="0">
                <a:solidFill>
                  <a:srgbClr val="FFFFFF"/>
                </a:solidFill>
                <a:latin typeface="Cambria"/>
                <a:cs typeface="Cambria"/>
              </a:rPr>
              <a:t>Markov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40" dirty="0">
                <a:solidFill>
                  <a:srgbClr val="FFFFFF"/>
                </a:solidFill>
                <a:latin typeface="Cambria"/>
                <a:cs typeface="Cambria"/>
              </a:rPr>
              <a:t>Models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800" i="1" spc="7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198" dirty="0">
                <a:solidFill>
                  <a:srgbClr val="FFFFFF"/>
                </a:solidFill>
                <a:latin typeface="Cambria"/>
                <a:cs typeface="Cambria"/>
              </a:rPr>
              <a:t>POS</a:t>
            </a:r>
            <a:r>
              <a:rPr sz="2800" i="1" spc="8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i="1" spc="-69" dirty="0">
                <a:solidFill>
                  <a:srgbClr val="FFFFFF"/>
                </a:solidFill>
                <a:latin typeface="Cambria"/>
                <a:cs typeface="Cambria"/>
              </a:rPr>
              <a:t>Tagging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67593123"/>
      </p:ext>
    </p:extLst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Stochastic:</a:t>
            </a:r>
          </a:p>
          <a:p>
            <a:r>
              <a:rPr lang="en-US" dirty="0" smtClean="0"/>
              <a:t>Having a random probability distribution or pattern that may be analyzed statistically but may not be predicted.</a:t>
            </a:r>
          </a:p>
          <a:p>
            <a:pPr marL="109728" indent="0">
              <a:buNone/>
            </a:pPr>
            <a:r>
              <a:rPr lang="en-US" dirty="0" smtClean="0"/>
              <a:t>Process:</a:t>
            </a:r>
          </a:p>
          <a:p>
            <a:r>
              <a:rPr lang="en-US" dirty="0" smtClean="0"/>
              <a:t>A series of actions or steps taken in order to achieve a particular end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Stochastic/Random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60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88" y="116632"/>
            <a:ext cx="7427473" cy="1296208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pc="10" dirty="0"/>
              <a:t>Good-Turing</a:t>
            </a:r>
            <a:r>
              <a:rPr spc="89" dirty="0"/>
              <a:t> </a:t>
            </a:r>
            <a:r>
              <a:rPr spc="-20" dirty="0"/>
              <a:t>numbers:</a:t>
            </a:r>
            <a:r>
              <a:rPr spc="258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692" y="2365379"/>
            <a:ext cx="3575730" cy="1941632"/>
          </a:xfrm>
          <a:prstGeom prst="rect">
            <a:avLst/>
          </a:prstGeom>
        </p:spPr>
        <p:txBody>
          <a:bodyPr vert="horz" wrap="square" lIns="0" tIns="200173" rIns="0" bIns="0" rtlCol="0">
            <a:spAutoFit/>
          </a:bodyPr>
          <a:lstStyle/>
          <a:p>
            <a:pPr marL="100716">
              <a:spcBef>
                <a:spcPts val="1576"/>
              </a:spcBef>
            </a:pPr>
            <a:r>
              <a:rPr sz="1900" spc="89" dirty="0">
                <a:latin typeface="Trebuchet MS"/>
                <a:cs typeface="Trebuchet MS"/>
              </a:rPr>
              <a:t>22</a:t>
            </a:r>
            <a:r>
              <a:rPr sz="1900" spc="-59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million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words</a:t>
            </a:r>
            <a:r>
              <a:rPr sz="1900" spc="-50" dirty="0">
                <a:latin typeface="Trebuchet MS"/>
                <a:cs typeface="Trebuchet MS"/>
              </a:rPr>
              <a:t> of </a:t>
            </a:r>
            <a:r>
              <a:rPr sz="1900" spc="208" dirty="0">
                <a:latin typeface="Trebuchet MS"/>
                <a:cs typeface="Trebuchet MS"/>
              </a:rPr>
              <a:t>AP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Neswire</a:t>
            </a:r>
            <a:endParaRPr sz="1900">
              <a:latin typeface="Trebuchet MS"/>
              <a:cs typeface="Trebuchet MS"/>
            </a:endParaRPr>
          </a:p>
          <a:p>
            <a:pPr marL="911481">
              <a:spcBef>
                <a:spcPts val="1457"/>
              </a:spcBef>
            </a:pPr>
            <a:r>
              <a:rPr sz="3300" i="1" spc="14" baseline="-37878" dirty="0">
                <a:latin typeface="Cambria"/>
                <a:cs typeface="Cambria"/>
              </a:rPr>
              <a:t>c</a:t>
            </a:r>
            <a:r>
              <a:rPr sz="2400" spc="-712" baseline="-20833" dirty="0">
                <a:latin typeface="Lucida Sans Unicode"/>
                <a:cs typeface="Lucida Sans Unicode"/>
              </a:rPr>
              <a:t>∗</a:t>
            </a:r>
            <a:r>
              <a:rPr sz="2400" spc="103" baseline="-20833" dirty="0">
                <a:latin typeface="Lucida Sans Unicode"/>
                <a:cs typeface="Lucida Sans Unicode"/>
              </a:rPr>
              <a:t> </a:t>
            </a:r>
            <a:r>
              <a:rPr sz="3300" spc="-87" baseline="-37878" dirty="0">
                <a:latin typeface="Lucida Sans Unicode"/>
                <a:cs typeface="Lucida Sans Unicode"/>
              </a:rPr>
              <a:t>=</a:t>
            </a:r>
            <a:r>
              <a:rPr sz="3300" spc="30" baseline="-37878" dirty="0">
                <a:latin typeface="Lucida Sans Unicode"/>
                <a:cs typeface="Lucida Sans Unicode"/>
              </a:rPr>
              <a:t> </a:t>
            </a:r>
            <a:r>
              <a:rPr sz="2200" u="sng" spc="1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2200" i="1" u="sng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2200" i="1" u="sng" spc="-18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200" u="sng" spc="-5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2200" u="sng" spc="-397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200" u="sng" spc="-12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2200" u="sng" spc="1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2200" i="1" u="sng" spc="-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2400" i="1" u="sng" spc="14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2400" u="sng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2400" u="sng" spc="-133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2400" baseline="-10416">
              <a:latin typeface="Cambria"/>
              <a:cs typeface="Cambria"/>
            </a:endParaRPr>
          </a:p>
          <a:p>
            <a:pPr marL="754112" algn="ctr">
              <a:spcBef>
                <a:spcPts val="327"/>
              </a:spcBef>
            </a:pPr>
            <a:r>
              <a:rPr sz="2200" i="1" spc="-10" dirty="0">
                <a:latin typeface="Cambria"/>
                <a:cs typeface="Cambria"/>
              </a:rPr>
              <a:t>N</a:t>
            </a:r>
            <a:r>
              <a:rPr sz="2400" i="1" spc="-14" baseline="-10416" dirty="0">
                <a:latin typeface="Cambria"/>
                <a:cs typeface="Cambria"/>
              </a:rPr>
              <a:t>c</a:t>
            </a:r>
            <a:endParaRPr sz="2400" baseline="-10416">
              <a:latin typeface="Cambria"/>
              <a:cs typeface="Cambria"/>
            </a:endParaRPr>
          </a:p>
          <a:p>
            <a:pPr marL="100716">
              <a:spcBef>
                <a:spcPts val="1616"/>
              </a:spcBef>
            </a:pPr>
            <a:r>
              <a:rPr sz="1900" spc="-99" dirty="0">
                <a:latin typeface="Trebuchet MS"/>
                <a:cs typeface="Trebuchet MS"/>
              </a:rPr>
              <a:t>It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looks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spc="-59" dirty="0">
                <a:latin typeface="Trebuchet MS"/>
                <a:cs typeface="Trebuchet MS"/>
              </a:rPr>
              <a:t>li</a:t>
            </a:r>
            <a:r>
              <a:rPr sz="1900" spc="-139" dirty="0">
                <a:latin typeface="Trebuchet MS"/>
                <a:cs typeface="Trebuchet MS"/>
              </a:rPr>
              <a:t>k</a:t>
            </a:r>
            <a:r>
              <a:rPr sz="1900" spc="50" dirty="0">
                <a:latin typeface="Trebuchet MS"/>
                <a:cs typeface="Trebuchet MS"/>
              </a:rPr>
              <a:t>e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400" spc="-712" baseline="27777" dirty="0">
                <a:latin typeface="Lucida Sans Unicode"/>
                <a:cs typeface="Lucida Sans Unicode"/>
              </a:rPr>
              <a:t>∗</a:t>
            </a:r>
            <a:r>
              <a:rPr sz="2400" spc="103" baseline="27777" dirty="0">
                <a:latin typeface="Lucida Sans Unicode"/>
                <a:cs typeface="Lucida Sans Unicode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=</a:t>
            </a:r>
            <a:r>
              <a:rPr sz="2200" spc="-208" dirty="0">
                <a:latin typeface="Lucida Sans Unicode"/>
                <a:cs typeface="Lucida Sans Unicode"/>
              </a:rPr>
              <a:t> </a:t>
            </a:r>
            <a:r>
              <a:rPr sz="2200" i="1" spc="10" dirty="0">
                <a:latin typeface="Cambria"/>
                <a:cs typeface="Cambria"/>
              </a:rPr>
              <a:t>c</a:t>
            </a:r>
            <a:r>
              <a:rPr sz="2200" i="1" spc="-188" dirty="0">
                <a:latin typeface="Cambria"/>
                <a:cs typeface="Cambria"/>
              </a:rPr>
              <a:t> </a:t>
            </a:r>
            <a:r>
              <a:rPr sz="2200" spc="-59" dirty="0">
                <a:latin typeface="Lucida Sans Unicode"/>
                <a:cs typeface="Lucida Sans Unicode"/>
              </a:rPr>
              <a:t>−</a:t>
            </a:r>
            <a:r>
              <a:rPr sz="2200" spc="-397" dirty="0">
                <a:latin typeface="Lucida Sans Unicode"/>
                <a:cs typeface="Lucida Sans Unicode"/>
              </a:rPr>
              <a:t> </a:t>
            </a:r>
            <a:r>
              <a:rPr sz="2200" spc="-129" dirty="0">
                <a:latin typeface="Cambria"/>
                <a:cs typeface="Cambria"/>
              </a:rPr>
              <a:t>0</a:t>
            </a:r>
            <a:r>
              <a:rPr sz="2200" i="1" spc="-198" dirty="0">
                <a:latin typeface="Verdana"/>
                <a:cs typeface="Verdana"/>
              </a:rPr>
              <a:t>.</a:t>
            </a:r>
            <a:r>
              <a:rPr sz="2200" spc="-129" dirty="0">
                <a:latin typeface="Cambria"/>
                <a:cs typeface="Cambria"/>
              </a:rPr>
              <a:t>75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6505" y="1775302"/>
            <a:ext cx="2614729" cy="33446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55553" y="6643234"/>
            <a:ext cx="1007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8399" y="6618067"/>
            <a:ext cx="52017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75537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04354260"/>
      </p:ext>
    </p:extLst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Dynamic System with stochastic dynamics. At each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∈[0,∞)</m:t>
                    </m:r>
                  </m:oMath>
                </a14:m>
                <a:r>
                  <a:rPr lang="en-IN" dirty="0" smtClean="0"/>
                  <a:t> the system is in one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, a set S, the state space. One often write such process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0,∞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IN" dirty="0" smtClean="0"/>
              </a:p>
              <a:p>
                <a:pPr marL="109728" indent="0">
                  <a:buNone/>
                </a:pPr>
                <a:r>
                  <a:rPr lang="en-US" dirty="0" smtClean="0"/>
                  <a:t>Here,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is a random variable.</a:t>
                </a:r>
              </a:p>
              <a:p>
                <a:r>
                  <a:rPr lang="en-US" dirty="0" smtClean="0"/>
                  <a:t>The conditional probability is defined as: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Stochastic/Random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8583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Markov chain are discrete state space process that have the Markov property. Usually they are defined to have also discrete time.</a:t>
                </a:r>
              </a:p>
              <a:p>
                <a:pPr marL="109728" indent="0">
                  <a:buNone/>
                </a:pPr>
                <a:r>
                  <a:rPr lang="en-US" dirty="0" smtClean="0"/>
                  <a:t>Markov Property:</a:t>
                </a:r>
              </a:p>
              <a:p>
                <a:r>
                  <a:rPr lang="en-US" dirty="0" smtClean="0"/>
                  <a:t>A discrete time and discrete state space process is </a:t>
                </a:r>
                <a:r>
                  <a:rPr lang="en-US" dirty="0" err="1" smtClean="0"/>
                  <a:t>Markovian</a:t>
                </a:r>
                <a:r>
                  <a:rPr lang="en-US" dirty="0" smtClean="0"/>
                  <a:t> if and only if the conditional probability do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 smtClean="0"/>
                  <a:t> in full, but only on the most recent state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 smtClean="0"/>
                  <a:t>, i.e.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 smtClean="0"/>
              </a:p>
              <a:p>
                <a:pPr marL="109728" indent="0">
                  <a:buNone/>
                </a:pPr>
                <a:r>
                  <a:rPr lang="en-US" dirty="0" smtClean="0"/>
                  <a:t>So in Markov Process one can write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2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327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change of state, can be represented using state transition diagram in which the states are random variable and the edges are assigned random weights.</a:t>
                </a:r>
              </a:p>
              <a:p>
                <a:r>
                  <a:rPr lang="en-US" dirty="0" smtClean="0"/>
                  <a:t>In any random process,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is represented as random variable or random vectors which nothing but collection of random </a:t>
                </a:r>
                <a:r>
                  <a:rPr lang="en-IN" dirty="0" err="1" smtClean="0"/>
                  <a:t>varibles</a:t>
                </a:r>
                <a:r>
                  <a:rPr lang="en-IN" dirty="0" smtClean="0"/>
                  <a:t>.</a:t>
                </a:r>
              </a:p>
              <a:p>
                <a:r>
                  <a:rPr lang="en-US" dirty="0" smtClean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=0.2</m:t>
                    </m:r>
                  </m:oMath>
                </a14:m>
                <a:r>
                  <a:rPr lang="en-IN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=[0.25 0.36  0.75]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Transition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8343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1371608"/>
              </a:xfrm>
            </p:spPr>
            <p:txBody>
              <a:bodyPr/>
              <a:lstStyle/>
              <a:p>
                <a:r>
                  <a:rPr lang="en-US" dirty="0" smtClean="0"/>
                  <a:t>For example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=[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IN" dirty="0" smtClean="0"/>
                  <a:t>, where A &amp; B are two random variables. So, we can have following state transition diagram.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1371608"/>
              </a:xfrm>
              <a:blipFill rotWithShape="1">
                <a:blip r:embed="rId2"/>
                <a:stretch>
                  <a:fillRect t="-3111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Transition Matrix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99592" y="357301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95736" y="3522644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 flipV="1">
            <a:off x="1329831" y="3596461"/>
            <a:ext cx="939722" cy="50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4" idx="5"/>
          </p:cNvCxnSpPr>
          <p:nvPr/>
        </p:nvCxnSpPr>
        <p:spPr>
          <a:xfrm flipH="1">
            <a:off x="1329831" y="3952883"/>
            <a:ext cx="939722" cy="50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Right Arrow 9"/>
          <p:cNvSpPr/>
          <p:nvPr/>
        </p:nvSpPr>
        <p:spPr>
          <a:xfrm>
            <a:off x="611560" y="3646833"/>
            <a:ext cx="288032" cy="430239"/>
          </a:xfrm>
          <a:prstGeom prst="curvedRight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2699792" y="3573016"/>
            <a:ext cx="288032" cy="430239"/>
          </a:xfrm>
          <a:prstGeom prst="curvedLef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9831" y="3356992"/>
            <a:ext cx="93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482231" y="4005064"/>
            <a:ext cx="93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987824" y="3542740"/>
            <a:ext cx="93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798547"/>
            <a:ext cx="93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IN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45545"/>
              </p:ext>
            </p:extLst>
          </p:nvPr>
        </p:nvGraphicFramePr>
        <p:xfrm>
          <a:off x="5076056" y="3112871"/>
          <a:ext cx="20896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492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9861" y="4725144"/>
                <a:ext cx="26619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=[1 0]</m:t>
                    </m:r>
                  </m:oMath>
                </a14:m>
                <a:r>
                  <a:rPr lang="en-IN" dirty="0" smtClean="0"/>
                  <a:t>,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will be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61" y="4725144"/>
                <a:ext cx="2661979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831" t="-3289" b="-9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39952" y="4581128"/>
                <a:ext cx="3384376" cy="1581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=[1 0]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.75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=[0.75 0.25]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=[0.75 0.25]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.75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=[ 0.6625    0.3315]</a:t>
                </a:r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581128"/>
                <a:ext cx="3384376" cy="1581330"/>
              </a:xfrm>
              <a:prstGeom prst="rect">
                <a:avLst/>
              </a:prstGeom>
              <a:blipFill rotWithShape="1">
                <a:blip r:embed="rId4"/>
                <a:stretch>
                  <a:fillRect l="-1441" b="-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2176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1371608"/>
              </a:xfrm>
            </p:spPr>
            <p:txBody>
              <a:bodyPr/>
              <a:lstStyle/>
              <a:p>
                <a:r>
                  <a:rPr lang="en-US" dirty="0" smtClean="0"/>
                  <a:t>For example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=[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IN" dirty="0" smtClean="0"/>
                  <a:t>, where A &amp; B are two random variables. So, we can have following state transition diagram.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1371608"/>
              </a:xfrm>
              <a:blipFill rotWithShape="1">
                <a:blip r:embed="rId2"/>
                <a:stretch>
                  <a:fillRect t="-3111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Transition Matrix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99592" y="3573016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95736" y="3522644"/>
            <a:ext cx="504056" cy="5040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 flipV="1">
            <a:off x="1329831" y="3596461"/>
            <a:ext cx="939722" cy="50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4" idx="5"/>
          </p:cNvCxnSpPr>
          <p:nvPr/>
        </p:nvCxnSpPr>
        <p:spPr>
          <a:xfrm flipH="1">
            <a:off x="1329831" y="3952883"/>
            <a:ext cx="939722" cy="50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Right Arrow 9"/>
          <p:cNvSpPr/>
          <p:nvPr/>
        </p:nvSpPr>
        <p:spPr>
          <a:xfrm>
            <a:off x="611560" y="3646833"/>
            <a:ext cx="288032" cy="430239"/>
          </a:xfrm>
          <a:prstGeom prst="curvedRight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2699792" y="3573016"/>
            <a:ext cx="288032" cy="430239"/>
          </a:xfrm>
          <a:prstGeom prst="curvedLef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9831" y="3356992"/>
            <a:ext cx="93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482231" y="4005064"/>
            <a:ext cx="93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987824" y="3542740"/>
            <a:ext cx="93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798547"/>
            <a:ext cx="93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IN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60461"/>
              </p:ext>
            </p:extLst>
          </p:nvPr>
        </p:nvGraphicFramePr>
        <p:xfrm>
          <a:off x="5076056" y="3112871"/>
          <a:ext cx="20896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492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9861" y="4725144"/>
                <a:ext cx="26619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=[1 0]</m:t>
                    </m:r>
                  </m:oMath>
                </a14:m>
                <a:r>
                  <a:rPr lang="en-IN" dirty="0" smtClean="0"/>
                  <a:t>,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will be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61" y="4725144"/>
                <a:ext cx="2661979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831" t="-3289" b="-9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7864" y="4653136"/>
                <a:ext cx="4896544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=[1 0]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.75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.75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653136"/>
                <a:ext cx="4896544" cy="559833"/>
              </a:xfrm>
              <a:prstGeom prst="rect">
                <a:avLst/>
              </a:prstGeom>
              <a:blipFill rotWithShape="1">
                <a:blip r:embed="rId4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43808" y="5445224"/>
                <a:ext cx="6120680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observation leads to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445224"/>
                <a:ext cx="6120680" cy="946991"/>
              </a:xfrm>
              <a:prstGeom prst="rect">
                <a:avLst/>
              </a:prstGeom>
              <a:blipFill rotWithShape="1">
                <a:blip r:embed="rId5"/>
                <a:stretch>
                  <a:fillRect l="-896" t="-3205" b="-7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211960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6876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353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Model(HMM)</a:t>
            </a:r>
            <a:endParaRPr lang="en-IN" dirty="0"/>
          </a:p>
        </p:txBody>
      </p:sp>
      <p:pic>
        <p:nvPicPr>
          <p:cNvPr id="1026" name="Picture 2" descr="Hidden Markov Model Clearly Explained! Part - 5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488832" cy="42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285293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Hidden States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024" y="47971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Observed Variables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5877272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HMM=Markov Chain+ Observed variables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956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515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Model(HMM)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6"/>
            <a:ext cx="4608512" cy="229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4" y="1498171"/>
            <a:ext cx="3384376" cy="184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6562328" cy="11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4900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84860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4507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/>
          <a:lstStyle/>
          <a:p>
            <a:r>
              <a:rPr lang="en-IN" dirty="0" smtClean="0"/>
              <a:t>What is the probability of weather for following sequence of mood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562328" cy="11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3768" y="4797152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0.04105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8982951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188640"/>
            <a:ext cx="8449754" cy="665266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dirty="0"/>
              <a:t>Probabilistic</a:t>
            </a:r>
            <a:r>
              <a:rPr spc="-20" dirty="0"/>
              <a:t> </a:t>
            </a:r>
            <a:r>
              <a:rPr spc="-69" dirty="0"/>
              <a:t>Tagging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1545152"/>
            <a:ext cx="128444" cy="1283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540" y="1961362"/>
            <a:ext cx="128444" cy="12832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2136792"/>
          </a:xfrm>
          <a:prstGeom prst="rect">
            <a:avLst/>
          </a:prstGeom>
        </p:spPr>
        <p:txBody>
          <a:bodyPr vert="horz" wrap="square" lIns="0" tIns="109527" rIns="0" bIns="0" rtlCol="0">
            <a:spAutoFit/>
          </a:bodyPr>
          <a:lstStyle/>
          <a:p>
            <a:pPr marL="624440">
              <a:spcBef>
                <a:spcPts val="860"/>
              </a:spcBef>
            </a:pPr>
            <a:r>
              <a:rPr sz="2200" i="1" spc="-159" dirty="0">
                <a:latin typeface="Cambria"/>
                <a:cs typeface="Cambria"/>
              </a:rPr>
              <a:t>W</a:t>
            </a:r>
            <a:r>
              <a:rPr sz="2200" i="1" spc="149" dirty="0">
                <a:latin typeface="Cambria"/>
                <a:cs typeface="Cambria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spc="-14" baseline="-10416" dirty="0">
                <a:latin typeface="Times New Roman"/>
                <a:cs typeface="Times New Roman"/>
              </a:rPr>
              <a:t>1</a:t>
            </a:r>
            <a:r>
              <a:rPr sz="2400" spc="-87" baseline="-10416" dirty="0">
                <a:latin typeface="Times New Roman"/>
                <a:cs typeface="Times New Roman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400" i="1" spc="-87" baseline="-10416" dirty="0">
                <a:latin typeface="Cambria"/>
                <a:cs typeface="Cambria"/>
              </a:rPr>
              <a:t>n</a:t>
            </a:r>
            <a:r>
              <a:rPr sz="2400" i="1" baseline="-10416" dirty="0">
                <a:latin typeface="Cambria"/>
                <a:cs typeface="Cambria"/>
              </a:rPr>
              <a:t> </a:t>
            </a:r>
            <a:r>
              <a:rPr sz="2400" i="1" spc="-87" baseline="-10416" dirty="0">
                <a:latin typeface="Cambria"/>
                <a:cs typeface="Cambria"/>
              </a:rPr>
              <a:t> </a:t>
            </a:r>
            <a:r>
              <a:rPr sz="1900" spc="-50" dirty="0"/>
              <a:t>-</a:t>
            </a:r>
            <a:r>
              <a:rPr sz="1900" spc="-30" dirty="0"/>
              <a:t> </a:t>
            </a:r>
            <a:r>
              <a:rPr sz="1900" spc="-20" dirty="0"/>
              <a:t>w</a:t>
            </a:r>
            <a:r>
              <a:rPr sz="1900" spc="50" dirty="0"/>
              <a:t>ords</a:t>
            </a:r>
            <a:r>
              <a:rPr sz="1900" spc="-30" dirty="0"/>
              <a:t> in </a:t>
            </a:r>
            <a:r>
              <a:rPr sz="1900" spc="-40" dirty="0"/>
              <a:t>the</a:t>
            </a:r>
            <a:r>
              <a:rPr sz="1900" spc="-30" dirty="0"/>
              <a:t> </a:t>
            </a:r>
            <a:r>
              <a:rPr sz="1900" spc="10" dirty="0"/>
              <a:t>co</a:t>
            </a:r>
            <a:r>
              <a:rPr sz="1900" spc="50" dirty="0"/>
              <a:t>r</a:t>
            </a:r>
            <a:r>
              <a:rPr sz="1900" spc="89" dirty="0"/>
              <a:t>pus</a:t>
            </a:r>
            <a:r>
              <a:rPr sz="1900" spc="-30" dirty="0"/>
              <a:t> </a:t>
            </a:r>
            <a:r>
              <a:rPr sz="1900" spc="40" dirty="0"/>
              <a:t>(obse</a:t>
            </a:r>
            <a:r>
              <a:rPr sz="1900" spc="79" dirty="0"/>
              <a:t>r</a:t>
            </a:r>
            <a:r>
              <a:rPr sz="1900" dirty="0"/>
              <a:t>v</a:t>
            </a:r>
            <a:r>
              <a:rPr sz="1900" spc="10" dirty="0"/>
              <a:t>ed)</a:t>
            </a:r>
            <a:endParaRPr sz="1900">
              <a:latin typeface="Cambria"/>
              <a:cs typeface="Cambria"/>
            </a:endParaRPr>
          </a:p>
          <a:p>
            <a:pPr marL="624440">
              <a:spcBef>
                <a:spcPts val="662"/>
              </a:spcBef>
            </a:pPr>
            <a:r>
              <a:rPr sz="2200" i="1" spc="-50" dirty="0">
                <a:latin typeface="Cambria"/>
                <a:cs typeface="Cambria"/>
              </a:rPr>
              <a:t>T</a:t>
            </a:r>
            <a:r>
              <a:rPr sz="2200" i="1" spc="159" dirty="0">
                <a:latin typeface="Cambria"/>
                <a:cs typeface="Cambria"/>
              </a:rPr>
              <a:t> </a:t>
            </a:r>
            <a:r>
              <a:rPr sz="2200" spc="89" dirty="0">
                <a:latin typeface="Tahoma"/>
                <a:cs typeface="Tahoma"/>
              </a:rPr>
              <a:t>=</a:t>
            </a:r>
            <a:r>
              <a:rPr sz="2200" spc="-208" dirty="0">
                <a:latin typeface="Tahoma"/>
                <a:cs typeface="Tahoma"/>
              </a:rPr>
              <a:t> </a:t>
            </a:r>
            <a:r>
              <a:rPr sz="2200" i="1" spc="-79" dirty="0">
                <a:latin typeface="Cambria"/>
                <a:cs typeface="Cambria"/>
              </a:rPr>
              <a:t>t</a:t>
            </a:r>
            <a:r>
              <a:rPr sz="2400" spc="-119" baseline="-10416" dirty="0">
                <a:latin typeface="Times New Roman"/>
                <a:cs typeface="Times New Roman"/>
              </a:rPr>
              <a:t>1</a:t>
            </a:r>
            <a:r>
              <a:rPr sz="2400" spc="-87" baseline="-10416" dirty="0">
                <a:latin typeface="Times New Roman"/>
                <a:cs typeface="Times New Roman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46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09" dirty="0">
                <a:latin typeface="Cambria"/>
                <a:cs typeface="Cambria"/>
              </a:rPr>
              <a:t>t</a:t>
            </a:r>
            <a:r>
              <a:rPr sz="2400" i="1" spc="-163" baseline="-10416" dirty="0">
                <a:latin typeface="Cambria"/>
                <a:cs typeface="Cambria"/>
              </a:rPr>
              <a:t>n</a:t>
            </a:r>
            <a:r>
              <a:rPr sz="2400" i="1" spc="430" baseline="-10416" dirty="0">
                <a:latin typeface="Cambria"/>
                <a:cs typeface="Cambria"/>
              </a:rPr>
              <a:t> </a:t>
            </a:r>
            <a:r>
              <a:rPr sz="1900" spc="-50" dirty="0"/>
              <a:t>-</a:t>
            </a:r>
            <a:r>
              <a:rPr sz="1900" spc="-20" dirty="0"/>
              <a:t> </a:t>
            </a:r>
            <a:r>
              <a:rPr sz="1900" spc="-40" dirty="0"/>
              <a:t>the</a:t>
            </a:r>
            <a:r>
              <a:rPr sz="1900" spc="-30" dirty="0"/>
              <a:t> </a:t>
            </a:r>
            <a:r>
              <a:rPr sz="1900" spc="30" dirty="0"/>
              <a:t>corresponding</a:t>
            </a:r>
            <a:r>
              <a:rPr sz="1900" spc="-30" dirty="0"/>
              <a:t> </a:t>
            </a:r>
            <a:r>
              <a:rPr sz="1900" spc="50" dirty="0"/>
              <a:t>tags</a:t>
            </a:r>
            <a:r>
              <a:rPr sz="1900" spc="-20" dirty="0"/>
              <a:t> </a:t>
            </a:r>
            <a:r>
              <a:rPr sz="1900" spc="20" dirty="0"/>
              <a:t>(unknown)</a:t>
            </a:r>
            <a:endParaRPr sz="1900">
              <a:latin typeface="Cambria"/>
              <a:cs typeface="Cambria"/>
            </a:endParaRPr>
          </a:p>
          <a:p>
            <a:pPr>
              <a:spcBef>
                <a:spcPts val="109"/>
              </a:spcBef>
            </a:pPr>
            <a:endParaRPr sz="2200"/>
          </a:p>
          <a:p>
            <a:pPr marL="75537"/>
            <a:r>
              <a:rPr sz="2200" i="1" spc="-59" dirty="0">
                <a:solidFill>
                  <a:srgbClr val="3333B2"/>
                </a:solidFill>
                <a:latin typeface="Cambria"/>
                <a:cs typeface="Cambria"/>
              </a:rPr>
              <a:t>Tagging:</a:t>
            </a:r>
            <a:r>
              <a:rPr sz="2200" i="1" spc="178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30" dirty="0">
                <a:solidFill>
                  <a:srgbClr val="3333B2"/>
                </a:solidFill>
                <a:latin typeface="Cambria"/>
                <a:cs typeface="Cambria"/>
              </a:rPr>
              <a:t>Probabilistic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79" dirty="0">
                <a:solidFill>
                  <a:srgbClr val="3333B2"/>
                </a:solidFill>
                <a:latin typeface="Cambria"/>
                <a:cs typeface="Cambria"/>
              </a:rPr>
              <a:t>View</a:t>
            </a:r>
            <a:r>
              <a:rPr sz="2200" i="1" spc="5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40" dirty="0">
                <a:solidFill>
                  <a:srgbClr val="3333B2"/>
                </a:solidFill>
                <a:latin typeface="Cambria"/>
                <a:cs typeface="Cambria"/>
              </a:rPr>
              <a:t>(Generative</a:t>
            </a:r>
            <a:r>
              <a:rPr sz="2200" i="1" spc="5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2200" i="1" spc="-20" dirty="0">
                <a:solidFill>
                  <a:srgbClr val="3333B2"/>
                </a:solidFill>
                <a:latin typeface="Cambria"/>
                <a:cs typeface="Cambria"/>
              </a:rPr>
              <a:t>Model)</a:t>
            </a:r>
            <a:endParaRPr sz="2200">
              <a:latin typeface="Cambria"/>
              <a:cs typeface="Cambria"/>
            </a:endParaRPr>
          </a:p>
          <a:p>
            <a:pPr marL="75537">
              <a:spcBef>
                <a:spcPts val="793"/>
              </a:spcBef>
            </a:pPr>
            <a:r>
              <a:rPr spc="40" dirty="0"/>
              <a:t>Find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35501" y="3419889"/>
            <a:ext cx="307319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3300" i="1" spc="-922" baseline="-10101" dirty="0">
                <a:latin typeface="Cambria"/>
                <a:cs typeface="Cambria"/>
              </a:rPr>
              <a:t>T</a:t>
            </a:r>
            <a:r>
              <a:rPr sz="2200" spc="-615" dirty="0">
                <a:latin typeface="Tahoma"/>
                <a:cs typeface="Tahoma"/>
              </a:rPr>
              <a:t>ˆ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0409" y="3474677"/>
            <a:ext cx="2444698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spc="89" dirty="0">
                <a:latin typeface="Tahoma"/>
                <a:cs typeface="Tahoma"/>
              </a:rPr>
              <a:t>= </a:t>
            </a:r>
            <a:r>
              <a:rPr sz="2200" spc="377" dirty="0">
                <a:latin typeface="Tahoma"/>
                <a:cs typeface="Tahoma"/>
              </a:rPr>
              <a:t> </a:t>
            </a:r>
            <a:r>
              <a:rPr sz="2200" i="1" spc="-40" dirty="0">
                <a:latin typeface="Cambria"/>
                <a:cs typeface="Cambria"/>
              </a:rPr>
              <a:t>argmax</a:t>
            </a:r>
            <a:r>
              <a:rPr sz="2400" i="1" spc="-59" baseline="-10416" dirty="0">
                <a:latin typeface="Cambria"/>
                <a:cs typeface="Cambria"/>
              </a:rPr>
              <a:t>T</a:t>
            </a:r>
            <a:r>
              <a:rPr sz="2200" i="1" spc="-40" dirty="0">
                <a:latin typeface="Cambria"/>
                <a:cs typeface="Cambria"/>
              </a:rPr>
              <a:t>P</a:t>
            </a:r>
            <a:r>
              <a:rPr sz="2200" spc="-40" dirty="0">
                <a:latin typeface="Tahoma"/>
                <a:cs typeface="Tahoma"/>
              </a:rPr>
              <a:t>(</a:t>
            </a:r>
            <a:r>
              <a:rPr sz="2200" i="1" spc="-40" dirty="0">
                <a:latin typeface="Cambria"/>
                <a:cs typeface="Cambria"/>
              </a:rPr>
              <a:t>T</a:t>
            </a:r>
            <a:r>
              <a:rPr sz="2200" spc="-40" dirty="0">
                <a:latin typeface="Lucida Sans Unicode"/>
                <a:cs typeface="Lucida Sans Unicode"/>
              </a:rPr>
              <a:t>|</a:t>
            </a:r>
            <a:r>
              <a:rPr sz="2200" i="1" spc="-40" dirty="0">
                <a:latin typeface="Cambria"/>
                <a:cs typeface="Cambria"/>
              </a:rPr>
              <a:t>W</a:t>
            </a:r>
            <a:r>
              <a:rPr sz="2200" spc="-4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0788" y="4042519"/>
            <a:ext cx="264496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89" dirty="0">
                <a:latin typeface="Tahoma"/>
                <a:cs typeface="Tahoma"/>
              </a:rPr>
              <a:t>=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5116" y="3849514"/>
            <a:ext cx="2565610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3300" i="1" spc="-133" baseline="-37878" dirty="0">
                <a:latin typeface="Cambria"/>
                <a:cs typeface="Cambria"/>
              </a:rPr>
              <a:t>argmax</a:t>
            </a:r>
            <a:r>
              <a:rPr sz="2400" i="1" spc="-133" baseline="-65972" dirty="0">
                <a:latin typeface="Cambria"/>
                <a:cs typeface="Cambria"/>
              </a:rPr>
              <a:t>T</a:t>
            </a:r>
            <a:r>
              <a:rPr sz="2400" i="1" spc="103" baseline="-65972" dirty="0">
                <a:latin typeface="Cambria"/>
                <a:cs typeface="Cambria"/>
              </a:rPr>
              <a:t> </a:t>
            </a:r>
            <a:r>
              <a:rPr sz="22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2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22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22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2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6820" y="4231674"/>
            <a:ext cx="681392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10" dirty="0">
                <a:latin typeface="Cambria"/>
                <a:cs typeface="Cambria"/>
              </a:rPr>
              <a:t>W</a:t>
            </a:r>
            <a:r>
              <a:rPr sz="220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0408" y="4606537"/>
            <a:ext cx="3000139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75537">
              <a:spcBef>
                <a:spcPts val="178"/>
              </a:spcBef>
            </a:pPr>
            <a:r>
              <a:rPr sz="2200" spc="89" dirty="0">
                <a:latin typeface="Tahoma"/>
                <a:cs typeface="Tahoma"/>
              </a:rPr>
              <a:t>= </a:t>
            </a:r>
            <a:r>
              <a:rPr sz="2200" spc="416" dirty="0">
                <a:latin typeface="Tahoma"/>
                <a:cs typeface="Tahoma"/>
              </a:rPr>
              <a:t> </a:t>
            </a:r>
            <a:r>
              <a:rPr sz="2200" i="1" spc="-20" dirty="0">
                <a:latin typeface="Cambria"/>
                <a:cs typeface="Cambria"/>
              </a:rPr>
              <a:t>argmax</a:t>
            </a:r>
            <a:r>
              <a:rPr sz="2400" i="1" spc="-30" baseline="-10416" dirty="0">
                <a:latin typeface="Cambria"/>
                <a:cs typeface="Cambria"/>
              </a:rPr>
              <a:t>T</a:t>
            </a:r>
            <a:r>
              <a:rPr sz="2200" i="1" spc="-20" dirty="0">
                <a:latin typeface="Cambria"/>
                <a:cs typeface="Cambria"/>
              </a:rPr>
              <a:t>P</a:t>
            </a:r>
            <a:r>
              <a:rPr sz="2200" spc="-20" dirty="0">
                <a:latin typeface="Tahoma"/>
                <a:cs typeface="Tahoma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W</a:t>
            </a:r>
            <a:r>
              <a:rPr sz="2200" spc="-20" dirty="0">
                <a:latin typeface="Lucida Sans Unicode"/>
                <a:cs typeface="Lucida Sans Unicode"/>
              </a:rPr>
              <a:t>|</a:t>
            </a:r>
            <a:r>
              <a:rPr sz="2200" i="1" spc="-20" dirty="0">
                <a:latin typeface="Cambria"/>
                <a:cs typeface="Cambria"/>
              </a:rPr>
              <a:t>T</a:t>
            </a:r>
            <a:r>
              <a:rPr sz="2200" spc="-20" dirty="0">
                <a:latin typeface="Tahoma"/>
                <a:cs typeface="Tahoma"/>
              </a:rPr>
              <a:t>)</a:t>
            </a:r>
            <a:r>
              <a:rPr sz="2200" i="1" spc="-20" dirty="0">
                <a:latin typeface="Cambria"/>
                <a:cs typeface="Cambria"/>
              </a:rPr>
              <a:t>P</a:t>
            </a:r>
            <a:r>
              <a:rPr sz="2200" spc="-20" dirty="0">
                <a:latin typeface="Tahoma"/>
                <a:cs typeface="Tahoma"/>
              </a:rPr>
              <a:t>(</a:t>
            </a:r>
            <a:r>
              <a:rPr sz="2200" i="1" spc="-20" dirty="0">
                <a:latin typeface="Cambria"/>
                <a:cs typeface="Cambria"/>
              </a:rPr>
              <a:t>T</a:t>
            </a:r>
            <a:r>
              <a:rPr sz="2200" spc="-2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04829" y="5171535"/>
            <a:ext cx="162476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spc="-40" dirty="0">
                <a:latin typeface="Cambria"/>
                <a:cs typeface="Cambria"/>
              </a:rPr>
              <a:t>T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74987" y="4775457"/>
            <a:ext cx="42319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2240" dirty="0"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33256" y="5445201"/>
            <a:ext cx="10705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i="1" dirty="0">
                <a:latin typeface="Cambria"/>
                <a:cs typeface="Cambria"/>
              </a:rPr>
              <a:t>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10788" y="5056396"/>
            <a:ext cx="2085739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890942" algn="l"/>
              </a:tabLst>
            </a:pPr>
            <a:r>
              <a:rPr sz="2200" spc="89" dirty="0">
                <a:latin typeface="Tahoma"/>
                <a:cs typeface="Tahoma"/>
              </a:rPr>
              <a:t>=  </a:t>
            </a:r>
            <a:r>
              <a:rPr sz="2200" spc="-69" dirty="0">
                <a:latin typeface="Tahoma"/>
                <a:cs typeface="Tahoma"/>
              </a:rPr>
              <a:t> </a:t>
            </a:r>
            <a:r>
              <a:rPr sz="2200" i="1" spc="-69" dirty="0">
                <a:latin typeface="Cambria"/>
                <a:cs typeface="Cambria"/>
              </a:rPr>
              <a:t>a</a:t>
            </a:r>
            <a:r>
              <a:rPr sz="2200" i="1" spc="-139" dirty="0">
                <a:latin typeface="Cambria"/>
                <a:cs typeface="Cambria"/>
              </a:rPr>
              <a:t>r</a:t>
            </a:r>
            <a:r>
              <a:rPr sz="2200" i="1" spc="-89" dirty="0">
                <a:latin typeface="Cambria"/>
                <a:cs typeface="Cambria"/>
              </a:rPr>
              <a:t>gmax</a:t>
            </a:r>
            <a:r>
              <a:rPr sz="2200" i="1" dirty="0">
                <a:latin typeface="Cambria"/>
                <a:cs typeface="Cambria"/>
              </a:rPr>
              <a:t>	</a:t>
            </a:r>
            <a:r>
              <a:rPr sz="2200" i="1" spc="109" dirty="0">
                <a:latin typeface="Cambria"/>
                <a:cs typeface="Cambria"/>
              </a:rPr>
              <a:t>P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45780" y="5056396"/>
            <a:ext cx="2911974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1540956" algn="l"/>
              </a:tabLst>
            </a:pP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169" dirty="0">
                <a:latin typeface="Cambria"/>
                <a:cs typeface="Cambria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49" dirty="0">
                <a:latin typeface="Cambria"/>
                <a:cs typeface="Cambria"/>
              </a:rPr>
              <a:t>w</a:t>
            </a:r>
            <a:r>
              <a:rPr sz="2200" i="1" dirty="0">
                <a:latin typeface="Cambria"/>
                <a:cs typeface="Cambria"/>
              </a:rPr>
              <a:t>	</a:t>
            </a:r>
            <a:r>
              <a:rPr sz="2200" spc="-159" dirty="0">
                <a:latin typeface="Lucida Sans Unicode"/>
                <a:cs typeface="Lucida Sans Unicode"/>
              </a:rPr>
              <a:t>,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dirty="0">
                <a:latin typeface="Cambria"/>
                <a:cs typeface="Cambria"/>
              </a:rPr>
              <a:t> </a:t>
            </a:r>
            <a:r>
              <a:rPr sz="2200" i="1" spc="169" dirty="0">
                <a:latin typeface="Cambria"/>
                <a:cs typeface="Cambria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dirty="0">
                <a:latin typeface="Tahoma"/>
                <a:cs typeface="Tahoma"/>
              </a:rPr>
              <a:t>)</a:t>
            </a:r>
            <a:r>
              <a:rPr sz="2200" i="1" spc="109" dirty="0">
                <a:latin typeface="Cambria"/>
                <a:cs typeface="Cambria"/>
              </a:rPr>
              <a:t>P</a:t>
            </a:r>
            <a:r>
              <a:rPr sz="2200" dirty="0">
                <a:latin typeface="Tahoma"/>
                <a:cs typeface="Tahoma"/>
              </a:rPr>
              <a:t>(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spc="50" dirty="0">
                <a:latin typeface="Cambria"/>
                <a:cs typeface="Cambria"/>
              </a:rPr>
              <a:t> </a:t>
            </a:r>
            <a:r>
              <a:rPr sz="2200" spc="-387" dirty="0">
                <a:latin typeface="Lucida Sans Unicode"/>
                <a:cs typeface="Lucida Sans Unicode"/>
              </a:rPr>
              <a:t>|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35934" y="5171535"/>
            <a:ext cx="3498902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  <a:tabLst>
                <a:tab pos="955544" algn="l"/>
                <a:tab pos="1943820" algn="l"/>
                <a:tab pos="2470062" algn="l"/>
                <a:tab pos="3187664" algn="l"/>
              </a:tabLst>
            </a:pPr>
            <a:r>
              <a:rPr sz="1600" i="1" dirty="0">
                <a:latin typeface="Cambria"/>
                <a:cs typeface="Cambria"/>
              </a:rPr>
              <a:t>i     </a:t>
            </a:r>
            <a:r>
              <a:rPr sz="1600" i="1" spc="-129" dirty="0">
                <a:latin typeface="Cambria"/>
                <a:cs typeface="Cambria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dirty="0">
                <a:latin typeface="Cambria"/>
                <a:cs typeface="Cambria"/>
              </a:rPr>
              <a:t>i</a:t>
            </a:r>
            <a:r>
              <a:rPr sz="1600" spc="-258" dirty="0">
                <a:latin typeface="Lucida Sans Unicode"/>
                <a:cs typeface="Lucida Sans Unicode"/>
              </a:rPr>
              <a:t>−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   </a:t>
            </a:r>
            <a:r>
              <a:rPr sz="1600" spc="-109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dirty="0">
                <a:latin typeface="Cambria"/>
                <a:cs typeface="Cambria"/>
              </a:rPr>
              <a:t>i	i  </a:t>
            </a:r>
            <a:r>
              <a:rPr sz="1600" i="1" spc="79" dirty="0">
                <a:latin typeface="Cambria"/>
                <a:cs typeface="Cambria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i="1" dirty="0">
                <a:latin typeface="Cambria"/>
                <a:cs typeface="Cambria"/>
              </a:rPr>
              <a:t>i</a:t>
            </a:r>
            <a:r>
              <a:rPr sz="1600" spc="-258" dirty="0">
                <a:latin typeface="Lucida Sans Unicode"/>
                <a:cs typeface="Lucida Sans Unicode"/>
              </a:rPr>
              <a:t>−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6324" y="5056396"/>
            <a:ext cx="1047907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  <a:tabLst>
                <a:tab pos="913996" algn="l"/>
              </a:tabLst>
            </a:pPr>
            <a:r>
              <a:rPr sz="2200" i="1" spc="-159" dirty="0">
                <a:latin typeface="Cambria"/>
                <a:cs typeface="Cambria"/>
              </a:rPr>
              <a:t>t </a:t>
            </a:r>
            <a:r>
              <a:rPr sz="2200" i="1" spc="169" dirty="0">
                <a:latin typeface="Cambria"/>
                <a:cs typeface="Cambria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spc="-159" dirty="0">
                <a:latin typeface="Lucida Sans Unicode"/>
                <a:cs typeface="Lucida Sans Unicode"/>
              </a:rPr>
              <a:t>.</a:t>
            </a:r>
            <a:r>
              <a:rPr sz="2200" spc="-454" dirty="0">
                <a:latin typeface="Lucida Sans Unicode"/>
                <a:cs typeface="Lucida Sans Unicode"/>
              </a:rPr>
              <a:t> </a:t>
            </a:r>
            <a:r>
              <a:rPr sz="2200" i="1" spc="-159" dirty="0">
                <a:latin typeface="Cambria"/>
                <a:cs typeface="Cambria"/>
              </a:rPr>
              <a:t>t</a:t>
            </a:r>
            <a:r>
              <a:rPr sz="2200" i="1" dirty="0">
                <a:latin typeface="Cambria"/>
                <a:cs typeface="Cambria"/>
              </a:rPr>
              <a:t>	</a:t>
            </a:r>
            <a:r>
              <a:rPr sz="2200" dirty="0">
                <a:latin typeface="Tahoma"/>
                <a:cs typeface="Tahoma"/>
              </a:rPr>
              <a:t>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10636" y="6618067"/>
            <a:ext cx="1139851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198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2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1200" i="1" spc="9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1200" i="1" spc="-69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38779" y="6618067"/>
            <a:ext cx="394225" cy="197379"/>
          </a:xfrm>
          <a:prstGeom prst="rect">
            <a:avLst/>
          </a:prstGeom>
        </p:spPr>
        <p:txBody>
          <a:bodyPr vert="horz" wrap="square" lIns="0" tIns="12590" rIns="0" bIns="0" rtlCol="0">
            <a:spAutoFit/>
          </a:bodyPr>
          <a:lstStyle/>
          <a:p>
            <a:pPr marL="25179">
              <a:spcBef>
                <a:spcPts val="99"/>
              </a:spcBef>
            </a:pP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226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12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79510145"/>
      </p:ext>
    </p:extLst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1536</TotalTime>
  <Words>10356</Words>
  <Application>Microsoft Office PowerPoint</Application>
  <PresentationFormat>On-screen Show (4:3)</PresentationFormat>
  <Paragraphs>1527</Paragraphs>
  <Slides>175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175</vt:i4>
      </vt:variant>
    </vt:vector>
  </HeadingPairs>
  <TitlesOfParts>
    <vt:vector size="176" baseType="lpstr">
      <vt:lpstr>Concourse</vt:lpstr>
      <vt:lpstr>Language Modeling</vt:lpstr>
      <vt:lpstr>Unit Topics</vt:lpstr>
      <vt:lpstr>PowerPoint Presentation</vt:lpstr>
      <vt:lpstr>Advanced smoothing algorithms</vt:lpstr>
      <vt:lpstr>Nc: Frequency of frequency c</vt:lpstr>
      <vt:lpstr>Good Turing Estimation</vt:lpstr>
      <vt:lpstr>Good Turing Estimation</vt:lpstr>
      <vt:lpstr>Complications</vt:lpstr>
      <vt:lpstr>Good-Turing numbers: Example</vt:lpstr>
      <vt:lpstr>A simple Example</vt:lpstr>
      <vt:lpstr>A simple Example</vt:lpstr>
      <vt:lpstr>Kneser-Ney Smoothing</vt:lpstr>
      <vt:lpstr>Kneser-Ney Smoothing</vt:lpstr>
      <vt:lpstr>Kneser-Ney Smoothing</vt:lpstr>
      <vt:lpstr>Kneser-Ney Smoothing</vt:lpstr>
      <vt:lpstr>Kneser-Ney Smoothing</vt:lpstr>
      <vt:lpstr>Kneser-Ney Smoothing Example</vt:lpstr>
      <vt:lpstr>Kneser-Ney Smoothing Example</vt:lpstr>
      <vt:lpstr>Kneser-Ney Smoothing Example</vt:lpstr>
      <vt:lpstr>Model Combination</vt:lpstr>
      <vt:lpstr>Backoff and Interpolation</vt:lpstr>
      <vt:lpstr>Backoff</vt:lpstr>
      <vt:lpstr>Example Problem</vt:lpstr>
      <vt:lpstr>Linear Interpolation</vt:lpstr>
      <vt:lpstr>Setting the lambda values</vt:lpstr>
      <vt:lpstr>PowerPoint Presentation</vt:lpstr>
      <vt:lpstr>Morphology</vt:lpstr>
      <vt:lpstr>PowerPoint Presentation</vt:lpstr>
      <vt:lpstr>PowerPoint Presentation</vt:lpstr>
      <vt:lpstr>Bound and Free Morphemes</vt:lpstr>
      <vt:lpstr>Stems and Affixes</vt:lpstr>
      <vt:lpstr>Types of affixes</vt:lpstr>
      <vt:lpstr>Content and functional morphemes</vt:lpstr>
      <vt:lpstr>Inflectional and Derivational Morphology</vt:lpstr>
      <vt:lpstr>Morphological processes</vt:lpstr>
      <vt:lpstr>Morphological processes</vt:lpstr>
      <vt:lpstr>Morphological processes</vt:lpstr>
      <vt:lpstr>Word Formation</vt:lpstr>
      <vt:lpstr>Word Formation</vt:lpstr>
      <vt:lpstr>Processing morphology</vt:lpstr>
      <vt:lpstr>What are the applications?</vt:lpstr>
      <vt:lpstr>Morphological Analysis</vt:lpstr>
      <vt:lpstr>Issues involved</vt:lpstr>
      <vt:lpstr>Knowledge Required</vt:lpstr>
      <vt:lpstr>Why can’t this be put in a big lexicon?</vt:lpstr>
      <vt:lpstr>Regular and Irregular Nouns</vt:lpstr>
      <vt:lpstr>Regular and Irregular Nouns</vt:lpstr>
      <vt:lpstr>Regular and Irregular Verbs</vt:lpstr>
      <vt:lpstr>PowerPoint Presentation</vt:lpstr>
      <vt:lpstr>Finite State Automaton (FSA)</vt:lpstr>
      <vt:lpstr>PowerPoint Presentation</vt:lpstr>
      <vt:lpstr>FSA for English Adjectives</vt:lpstr>
      <vt:lpstr>PowerPoint Presentation</vt:lpstr>
      <vt:lpstr>PowerPoint Presentation</vt:lpstr>
      <vt:lpstr>PowerPoint Presentation</vt:lpstr>
      <vt:lpstr>Some properties of FSAs: Elegance</vt:lpstr>
      <vt:lpstr>But ...</vt:lpstr>
      <vt:lpstr>PowerPoint Presentation</vt:lpstr>
      <vt:lpstr>PowerPoint Presentation</vt:lpstr>
      <vt:lpstr>PowerPoint Presentation</vt:lpstr>
      <vt:lpstr>PowerPoint Presentation</vt:lpstr>
      <vt:lpstr>Spelling Handling</vt:lpstr>
      <vt:lpstr>PowerPoint Presentation</vt:lpstr>
      <vt:lpstr>Morphological Analysis: Approaches</vt:lpstr>
      <vt:lpstr>PowerPoint Presentation</vt:lpstr>
      <vt:lpstr>PowerPoint Presentation</vt:lpstr>
      <vt:lpstr>PowerPoint Presentation</vt:lpstr>
      <vt:lpstr>Parts of Speech: How many?</vt:lpstr>
      <vt:lpstr>PowerPoint Presentation</vt:lpstr>
      <vt:lpstr>POS tagging: Choosing a tagset</vt:lpstr>
      <vt:lpstr>PowerPoint Presentation</vt:lpstr>
      <vt:lpstr>Using the UPenn tagset</vt:lpstr>
      <vt:lpstr>Why is POS tagging hard?</vt:lpstr>
      <vt:lpstr>Ambiguous word types in the Brown Corpus</vt:lpstr>
      <vt:lpstr>How bad is the ambiguity problem?</vt:lpstr>
      <vt:lpstr>Deciding the correct POS</vt:lpstr>
      <vt:lpstr>Deciding the correct POS</vt:lpstr>
      <vt:lpstr>Deciding the correct POS</vt:lpstr>
      <vt:lpstr>Relevant knowledge for POS tagging</vt:lpstr>
      <vt:lpstr>Relevant knowledge for POS tagging</vt:lpstr>
      <vt:lpstr>POS tagging: Two approaches</vt:lpstr>
      <vt:lpstr>TBL Tagger</vt:lpstr>
      <vt:lpstr>Probabilistic Tagging: Two different families of models</vt:lpstr>
      <vt:lpstr>Probabilistic Tagging: Two different families of models</vt:lpstr>
      <vt:lpstr>Probabilistic Tagging: Two different families of models</vt:lpstr>
      <vt:lpstr>Probabilistic Tagging: Two different families of models</vt:lpstr>
      <vt:lpstr>Probabilistic Tagging: Two different families of models</vt:lpstr>
      <vt:lpstr>PowerPoint Presentation</vt:lpstr>
      <vt:lpstr>Stochastic/Random Process</vt:lpstr>
      <vt:lpstr>Stochastic/Random Process</vt:lpstr>
      <vt:lpstr>Markov Chain</vt:lpstr>
      <vt:lpstr>Markov Transition Matrix</vt:lpstr>
      <vt:lpstr>Markov Transition Matrix</vt:lpstr>
      <vt:lpstr>Markov Transition Matrix</vt:lpstr>
      <vt:lpstr>Hidden Markov Model(HMM)</vt:lpstr>
      <vt:lpstr>Hidden Markov Model(HMM)</vt:lpstr>
      <vt:lpstr>PowerPoint Presentation</vt:lpstr>
      <vt:lpstr>PowerPoint Presentation</vt:lpstr>
      <vt:lpstr>Probabilistic Tagging</vt:lpstr>
      <vt:lpstr>Further simplifications</vt:lpstr>
      <vt:lpstr>Computing the probability values</vt:lpstr>
      <vt:lpstr>PowerPoint Presentation</vt:lpstr>
      <vt:lpstr>Disambiguating “race”</vt:lpstr>
      <vt:lpstr>PowerPoint Presentation</vt:lpstr>
      <vt:lpstr>Hidden Markov Models</vt:lpstr>
      <vt:lpstr>Markov Chain = First-order Markov Model</vt:lpstr>
      <vt:lpstr>PowerPoint Presentation</vt:lpstr>
      <vt:lpstr>Using Markov Chain</vt:lpstr>
      <vt:lpstr>PowerPoint Presentation</vt:lpstr>
      <vt:lpstr>PowerPoint Presentation</vt:lpstr>
      <vt:lpstr>Hidden Markov Model</vt:lpstr>
      <vt:lpstr>Hidden Markov Model</vt:lpstr>
      <vt:lpstr>Hidden Markov Models (HMMs)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the best path: Viterbi Algorithm</vt:lpstr>
      <vt:lpstr>Finding the best path: Viterbi Algorithm</vt:lpstr>
      <vt:lpstr>Finding the best path: Viterbi Algorithm</vt:lpstr>
      <vt:lpstr>Finding the best path: Viterbi Algorithm</vt:lpstr>
      <vt:lpstr>Practice Question</vt:lpstr>
      <vt:lpstr>Learning the Parameters</vt:lpstr>
      <vt:lpstr>PowerPoint Presentation</vt:lpstr>
      <vt:lpstr>Baum Welch Algorithm</vt:lpstr>
      <vt:lpstr>The Algorithm</vt:lpstr>
      <vt:lpstr>Forward-Backward Algorithm</vt:lpstr>
      <vt:lpstr>Finding probabilities of paths</vt:lpstr>
      <vt:lpstr>Updating the parameters</vt:lpstr>
      <vt:lpstr>PowerPoint Presentation</vt:lpstr>
      <vt:lpstr>PowerPoint Presentation</vt:lpstr>
      <vt:lpstr>PowerPoint Presentation</vt:lpstr>
      <vt:lpstr>Issues with Markov Model Tagging</vt:lpstr>
      <vt:lpstr>Maximum Entropy Modeling: Discriminative Model</vt:lpstr>
      <vt:lpstr>Maximum Entropy: The Model</vt:lpstr>
      <vt:lpstr>Features in Maximum Entropy Models</vt:lpstr>
      <vt:lpstr>Example Features</vt:lpstr>
      <vt:lpstr>Example Features</vt:lpstr>
      <vt:lpstr>Tagging with Maximum Entropy Model</vt:lpstr>
      <vt:lpstr>Beam Inference</vt:lpstr>
      <vt:lpstr>Beam Inference</vt:lpstr>
      <vt:lpstr>Example Features</vt:lpstr>
      <vt:lpstr>Tagging with Maximum Entropy Model</vt:lpstr>
      <vt:lpstr>Beam Inference</vt:lpstr>
      <vt:lpstr>What is beam Search</vt:lpstr>
      <vt:lpstr>Maximum Entropy Model</vt:lpstr>
      <vt:lpstr>Maximum Entropy: Overview</vt:lpstr>
      <vt:lpstr>Maximum Entropy: Overview</vt:lpstr>
      <vt:lpstr>Maximum Entropy Model: Overview</vt:lpstr>
      <vt:lpstr>PowerPoint Presentation</vt:lpstr>
      <vt:lpstr>Maximum Entropy Model: Overview</vt:lpstr>
      <vt:lpstr>Maximum Entropy Model: Overview</vt:lpstr>
      <vt:lpstr>Maximum Entropy Modeling</vt:lpstr>
      <vt:lpstr>Maximum Entropy Modeling</vt:lpstr>
      <vt:lpstr>Maximum Entropy Modeling</vt:lpstr>
      <vt:lpstr>Maximum Entropy Principle</vt:lpstr>
      <vt:lpstr>Maximum Entropy Principle</vt:lpstr>
      <vt:lpstr>Practice Question</vt:lpstr>
      <vt:lpstr>PowerPoint Presentation</vt:lpstr>
      <vt:lpstr>PowerPoint Presentation</vt:lpstr>
      <vt:lpstr>PowerPoint Presentation</vt:lpstr>
      <vt:lpstr>PowerPoint Presentation</vt:lpstr>
      <vt:lpstr>Search Algorithm</vt:lpstr>
      <vt:lpstr>Search Algorithm</vt:lpstr>
      <vt:lpstr>Search Algorithm</vt:lpstr>
      <vt:lpstr>Conditional Random Fields</vt:lpstr>
      <vt:lpstr>Practice Question</vt:lpstr>
      <vt:lpstr>Problem with Maximum Entropy Models</vt:lpstr>
      <vt:lpstr>PowerPoint Presentation</vt:lpstr>
      <vt:lpstr>PowerPoint Presentation</vt:lpstr>
      <vt:lpstr>PowerPoint Presentation</vt:lpstr>
      <vt:lpstr>CRFs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Modeling</dc:title>
  <dc:creator>MRUH</dc:creator>
  <cp:lastModifiedBy>Sujit</cp:lastModifiedBy>
  <cp:revision>103</cp:revision>
  <dcterms:created xsi:type="dcterms:W3CDTF">2023-08-05T03:52:22Z</dcterms:created>
  <dcterms:modified xsi:type="dcterms:W3CDTF">2023-10-05T07:18:45Z</dcterms:modified>
</cp:coreProperties>
</file>