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3" r:id="rId18"/>
    <p:sldId id="284" r:id="rId19"/>
    <p:sldId id="285" r:id="rId20"/>
    <p:sldId id="286" r:id="rId21"/>
    <p:sldId id="288" r:id="rId22"/>
    <p:sldId id="290" r:id="rId23"/>
    <p:sldId id="294" r:id="rId24"/>
    <p:sldId id="295" r:id="rId25"/>
    <p:sldId id="297" r:id="rId26"/>
    <p:sldId id="300" r:id="rId27"/>
    <p:sldId id="301" r:id="rId28"/>
    <p:sldId id="302" r:id="rId29"/>
    <p:sldId id="303" r:id="rId30"/>
    <p:sldId id="305" r:id="rId31"/>
    <p:sldId id="307" r:id="rId32"/>
    <p:sldId id="308" r:id="rId33"/>
    <p:sldId id="309" r:id="rId34"/>
    <p:sldId id="311" r:id="rId35"/>
    <p:sldId id="312" r:id="rId36"/>
    <p:sldId id="313" r:id="rId37"/>
    <p:sldId id="314" r:id="rId38"/>
    <p:sldId id="317" r:id="rId39"/>
    <p:sldId id="320" r:id="rId40"/>
    <p:sldId id="321" r:id="rId41"/>
    <p:sldId id="322" r:id="rId42"/>
    <p:sldId id="323" r:id="rId43"/>
    <p:sldId id="324" r:id="rId44"/>
    <p:sldId id="325" r:id="rId45"/>
    <p:sldId id="330" r:id="rId46"/>
    <p:sldId id="331" r:id="rId47"/>
    <p:sldId id="332" r:id="rId48"/>
    <p:sldId id="333" r:id="rId49"/>
    <p:sldId id="335" r:id="rId50"/>
    <p:sldId id="337" r:id="rId51"/>
    <p:sldId id="339" r:id="rId52"/>
    <p:sldId id="341" r:id="rId53"/>
    <p:sldId id="342" r:id="rId54"/>
    <p:sldId id="344" r:id="rId55"/>
    <p:sldId id="345" r:id="rId56"/>
    <p:sldId id="346" r:id="rId57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6" d="100"/>
          <a:sy n="176" d="100"/>
        </p:scale>
        <p:origin x="-1483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500"/>
            <a:ext cx="4419498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0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8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89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3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1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3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0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8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89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3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1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3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500"/>
            <a:ext cx="4419498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1055354"/>
            <a:ext cx="4088129" cy="1247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2714" y="3339677"/>
            <a:ext cx="970915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29945" y="3339677"/>
            <a:ext cx="262254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0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7.png"/><Relationship Id="rId7" Type="http://schemas.openxmlformats.org/officeDocument/2006/relationships/hyperlink" Target="http://sentiwordnet.isti.cnr.i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12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://www.cs.uic.edu/~liub/FBS/opinion-lexicon-English.rar" TargetMode="External"/><Relationship Id="rId5" Type="http://schemas.openxmlformats.org/officeDocument/2006/relationships/image" Target="../media/image27.png"/><Relationship Id="rId10" Type="http://schemas.openxmlformats.org/officeDocument/2006/relationships/hyperlink" Target="http://www.cs.pitt.edu/mpqa/subj_lexicon.html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1.xml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hyperlink" Target="http://www.liwc.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.png"/><Relationship Id="rId7" Type="http://schemas.openxmlformats.org/officeDocument/2006/relationships/image" Target="../media/image5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2.png"/><Relationship Id="rId9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60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3.png"/><Relationship Id="rId4" Type="http://schemas.openxmlformats.org/officeDocument/2006/relationships/image" Target="../media/image38.png"/><Relationship Id="rId9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6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73238" y="942134"/>
            <a:ext cx="24618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Sentiment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Analysis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1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1439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Tokenization</a:t>
            </a:r>
            <a:r>
              <a:rPr spc="-30" dirty="0"/>
              <a:t> </a:t>
            </a:r>
            <a:r>
              <a:rPr spc="10" dirty="0"/>
              <a:t>Issues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550761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30957"/>
            <a:ext cx="2439670" cy="623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7700"/>
              </a:lnSpc>
              <a:spcBef>
                <a:spcPts val="90"/>
              </a:spcBef>
            </a:pPr>
            <a:r>
              <a:rPr sz="950" spc="-5" dirty="0">
                <a:latin typeface="Trebuchet MS"/>
                <a:cs typeface="Trebuchet MS"/>
              </a:rPr>
              <a:t>Capitalization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-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preserve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caps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lengthening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950" spc="15" dirty="0">
                <a:latin typeface="Trebuchet MS"/>
                <a:cs typeface="Trebuchet MS"/>
              </a:rPr>
              <a:t>Handling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emoticons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750087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949401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402" y="1121867"/>
            <a:ext cx="3067050" cy="10325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338565"/>
            <a:ext cx="64757" cy="6475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7532" y="2234318"/>
            <a:ext cx="3909060" cy="8693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sz="950" spc="15" dirty="0">
                <a:latin typeface="Trebuchet MS"/>
                <a:cs typeface="Trebuchet MS"/>
              </a:rPr>
              <a:t>Handling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negation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250"/>
              </a:spcBef>
            </a:pPr>
            <a:r>
              <a:rPr sz="900" spc="540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I  </a:t>
            </a:r>
            <a:r>
              <a:rPr sz="900" spc="-37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I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b="1" spc="-20" dirty="0">
                <a:latin typeface="Trebuchet MS"/>
                <a:cs typeface="Trebuchet MS"/>
              </a:rPr>
              <a:t>didn’t</a:t>
            </a:r>
            <a:r>
              <a:rPr sz="900" b="1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li</a:t>
            </a:r>
            <a:r>
              <a:rPr sz="900" spc="-85" dirty="0">
                <a:latin typeface="Trebuchet MS"/>
                <a:cs typeface="Trebuchet MS"/>
              </a:rPr>
              <a:t>k</a:t>
            </a:r>
            <a:r>
              <a:rPr sz="900" spc="5" dirty="0">
                <a:latin typeface="Trebuchet MS"/>
                <a:cs typeface="Trebuchet MS"/>
              </a:rPr>
              <a:t>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this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m</a:t>
            </a:r>
            <a:r>
              <a:rPr sz="900" spc="-10" dirty="0">
                <a:latin typeface="Trebuchet MS"/>
                <a:cs typeface="Trebuchet MS"/>
              </a:rPr>
              <a:t>o</a:t>
            </a:r>
            <a:r>
              <a:rPr sz="900" spc="-15" dirty="0">
                <a:latin typeface="Trebuchet MS"/>
                <a:cs typeface="Trebuchet MS"/>
              </a:rPr>
              <a:t>vie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5"/>
              </a:spcBef>
            </a:pPr>
            <a:r>
              <a:rPr sz="900" spc="540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I  </a:t>
            </a:r>
            <a:r>
              <a:rPr sz="900" spc="-37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I</a:t>
            </a:r>
            <a:r>
              <a:rPr sz="900" spc="-25" dirty="0">
                <a:latin typeface="Trebuchet MS"/>
                <a:cs typeface="Trebuchet MS"/>
              </a:rPr>
              <a:t> really </a:t>
            </a:r>
            <a:r>
              <a:rPr sz="900" spc="-35" dirty="0">
                <a:latin typeface="Trebuchet MS"/>
                <a:cs typeface="Trebuchet MS"/>
              </a:rPr>
              <a:t>li</a:t>
            </a:r>
            <a:r>
              <a:rPr sz="900" spc="-85" dirty="0">
                <a:latin typeface="Trebuchet MS"/>
                <a:cs typeface="Trebuchet MS"/>
              </a:rPr>
              <a:t>k</a:t>
            </a:r>
            <a:r>
              <a:rPr sz="900" spc="5" dirty="0">
                <a:latin typeface="Trebuchet MS"/>
                <a:cs typeface="Trebuchet MS"/>
              </a:rPr>
              <a:t>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this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m</a:t>
            </a:r>
            <a:r>
              <a:rPr sz="900" spc="-10" dirty="0">
                <a:latin typeface="Trebuchet MS"/>
                <a:cs typeface="Trebuchet MS"/>
              </a:rPr>
              <a:t>o</a:t>
            </a:r>
            <a:r>
              <a:rPr sz="900" spc="-15" dirty="0">
                <a:latin typeface="Trebuchet MS"/>
                <a:cs typeface="Trebuchet MS"/>
              </a:rPr>
              <a:t>vie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z="950" spc="40" dirty="0">
                <a:latin typeface="Trebuchet MS"/>
                <a:cs typeface="Trebuchet MS"/>
              </a:rPr>
              <a:t>Add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35" dirty="0">
                <a:latin typeface="Cambria"/>
                <a:cs typeface="Cambria"/>
              </a:rPr>
              <a:t>NOT</a:t>
            </a:r>
            <a:r>
              <a:rPr sz="950" spc="35" dirty="0">
                <a:latin typeface="Trebuchet MS"/>
                <a:cs typeface="Trebuchet MS"/>
              </a:rPr>
              <a:t>_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every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negation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following </a:t>
            </a:r>
            <a:r>
              <a:rPr sz="950" spc="-5" dirty="0">
                <a:latin typeface="Trebuchet MS"/>
                <a:cs typeface="Trebuchet MS"/>
              </a:rPr>
              <a:t>punctuation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220"/>
              </a:spcBef>
            </a:pPr>
            <a:r>
              <a:rPr sz="900" spc="540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I  </a:t>
            </a:r>
            <a:r>
              <a:rPr sz="900" spc="-37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 </a:t>
            </a:r>
            <a:r>
              <a:rPr sz="900" i="1" spc="-60" dirty="0">
                <a:latin typeface="Trebuchet MS"/>
                <a:cs typeface="Trebuchet MS"/>
              </a:rPr>
              <a:t>didn’t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li</a:t>
            </a:r>
            <a:r>
              <a:rPr sz="900" i="1" spc="-100" dirty="0">
                <a:latin typeface="Trebuchet MS"/>
                <a:cs typeface="Trebuchet MS"/>
              </a:rPr>
              <a:t>k</a:t>
            </a:r>
            <a:r>
              <a:rPr sz="900" i="1" spc="15" dirty="0">
                <a:latin typeface="Trebuchet MS"/>
                <a:cs typeface="Trebuchet MS"/>
              </a:rPr>
              <a:t>e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this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5" dirty="0">
                <a:latin typeface="Trebuchet MS"/>
                <a:cs typeface="Trebuchet MS"/>
              </a:rPr>
              <a:t>m</a:t>
            </a:r>
            <a:r>
              <a:rPr sz="900" i="1" spc="-10" dirty="0">
                <a:latin typeface="Trebuchet MS"/>
                <a:cs typeface="Trebuchet MS"/>
              </a:rPr>
              <a:t>o</a:t>
            </a:r>
            <a:r>
              <a:rPr sz="900" i="1" spc="-20" dirty="0">
                <a:latin typeface="Trebuchet MS"/>
                <a:cs typeface="Trebuchet MS"/>
              </a:rPr>
              <a:t>vi</a:t>
            </a:r>
            <a:r>
              <a:rPr sz="900" i="1" spc="-40" dirty="0">
                <a:latin typeface="Trebuchet MS"/>
                <a:cs typeface="Trebuchet MS"/>
              </a:rPr>
              <a:t>e</a:t>
            </a:r>
            <a:r>
              <a:rPr sz="900" i="1" spc="-85" dirty="0">
                <a:latin typeface="Trebuchet MS"/>
                <a:cs typeface="Trebuchet MS"/>
              </a:rPr>
              <a:t>,</a:t>
            </a:r>
            <a:r>
              <a:rPr sz="900" i="1" spc="-25" dirty="0">
                <a:latin typeface="Trebuchet MS"/>
                <a:cs typeface="Trebuchet MS"/>
              </a:rPr>
              <a:t> b</a:t>
            </a:r>
            <a:r>
              <a:rPr sz="900" i="1" spc="-70" dirty="0">
                <a:latin typeface="Trebuchet MS"/>
                <a:cs typeface="Trebuchet MS"/>
              </a:rPr>
              <a:t>ut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" dirty="0">
                <a:latin typeface="Trebuchet MS"/>
                <a:cs typeface="Trebuchet MS"/>
              </a:rPr>
              <a:t>I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...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83740" y="3339677"/>
            <a:ext cx="10407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Sentiment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-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7384" y="3339677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1439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Tokenization</a:t>
            </a:r>
            <a:r>
              <a:rPr spc="-30" dirty="0"/>
              <a:t> </a:t>
            </a:r>
            <a:r>
              <a:rPr spc="10" dirty="0"/>
              <a:t>Issues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550761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30957"/>
            <a:ext cx="2439670" cy="623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7700"/>
              </a:lnSpc>
              <a:spcBef>
                <a:spcPts val="90"/>
              </a:spcBef>
            </a:pPr>
            <a:r>
              <a:rPr sz="950" spc="-5" dirty="0">
                <a:latin typeface="Trebuchet MS"/>
                <a:cs typeface="Trebuchet MS"/>
              </a:rPr>
              <a:t>Capitalization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-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preserve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caps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lengthening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950" spc="15" dirty="0">
                <a:latin typeface="Trebuchet MS"/>
                <a:cs typeface="Trebuchet MS"/>
              </a:rPr>
              <a:t>Handling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emoticons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750087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949401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402" y="1121867"/>
            <a:ext cx="3067050" cy="10325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338565"/>
            <a:ext cx="64757" cy="6475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7532" y="2234318"/>
            <a:ext cx="3909060" cy="10210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sz="950" spc="15" dirty="0">
                <a:latin typeface="Trebuchet MS"/>
                <a:cs typeface="Trebuchet MS"/>
              </a:rPr>
              <a:t>Handling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negation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250"/>
              </a:spcBef>
            </a:pPr>
            <a:r>
              <a:rPr sz="900" spc="540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I  </a:t>
            </a:r>
            <a:r>
              <a:rPr sz="900" spc="-37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I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b="1" spc="-20" dirty="0">
                <a:latin typeface="Trebuchet MS"/>
                <a:cs typeface="Trebuchet MS"/>
              </a:rPr>
              <a:t>didn’t</a:t>
            </a:r>
            <a:r>
              <a:rPr sz="900" b="1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li</a:t>
            </a:r>
            <a:r>
              <a:rPr sz="900" spc="-85" dirty="0">
                <a:latin typeface="Trebuchet MS"/>
                <a:cs typeface="Trebuchet MS"/>
              </a:rPr>
              <a:t>k</a:t>
            </a:r>
            <a:r>
              <a:rPr sz="900" spc="5" dirty="0">
                <a:latin typeface="Trebuchet MS"/>
                <a:cs typeface="Trebuchet MS"/>
              </a:rPr>
              <a:t>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this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m</a:t>
            </a:r>
            <a:r>
              <a:rPr sz="900" spc="-10" dirty="0">
                <a:latin typeface="Trebuchet MS"/>
                <a:cs typeface="Trebuchet MS"/>
              </a:rPr>
              <a:t>o</a:t>
            </a:r>
            <a:r>
              <a:rPr sz="900" spc="-15" dirty="0">
                <a:latin typeface="Trebuchet MS"/>
                <a:cs typeface="Trebuchet MS"/>
              </a:rPr>
              <a:t>vie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5"/>
              </a:spcBef>
            </a:pPr>
            <a:r>
              <a:rPr sz="900" spc="540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I  </a:t>
            </a:r>
            <a:r>
              <a:rPr sz="900" spc="-37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I</a:t>
            </a:r>
            <a:r>
              <a:rPr sz="900" spc="-25" dirty="0">
                <a:latin typeface="Trebuchet MS"/>
                <a:cs typeface="Trebuchet MS"/>
              </a:rPr>
              <a:t> really </a:t>
            </a:r>
            <a:r>
              <a:rPr sz="900" spc="-35" dirty="0">
                <a:latin typeface="Trebuchet MS"/>
                <a:cs typeface="Trebuchet MS"/>
              </a:rPr>
              <a:t>li</a:t>
            </a:r>
            <a:r>
              <a:rPr sz="900" spc="-85" dirty="0">
                <a:latin typeface="Trebuchet MS"/>
                <a:cs typeface="Trebuchet MS"/>
              </a:rPr>
              <a:t>k</a:t>
            </a:r>
            <a:r>
              <a:rPr sz="900" spc="5" dirty="0">
                <a:latin typeface="Trebuchet MS"/>
                <a:cs typeface="Trebuchet MS"/>
              </a:rPr>
              <a:t>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this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m</a:t>
            </a:r>
            <a:r>
              <a:rPr sz="900" spc="-10" dirty="0">
                <a:latin typeface="Trebuchet MS"/>
                <a:cs typeface="Trebuchet MS"/>
              </a:rPr>
              <a:t>o</a:t>
            </a:r>
            <a:r>
              <a:rPr sz="900" spc="-15" dirty="0">
                <a:latin typeface="Trebuchet MS"/>
                <a:cs typeface="Trebuchet MS"/>
              </a:rPr>
              <a:t>vie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z="950" spc="40" dirty="0">
                <a:latin typeface="Trebuchet MS"/>
                <a:cs typeface="Trebuchet MS"/>
              </a:rPr>
              <a:t>Add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35" dirty="0">
                <a:latin typeface="Cambria"/>
                <a:cs typeface="Cambria"/>
              </a:rPr>
              <a:t>NOT</a:t>
            </a:r>
            <a:r>
              <a:rPr sz="950" spc="35" dirty="0">
                <a:latin typeface="Trebuchet MS"/>
                <a:cs typeface="Trebuchet MS"/>
              </a:rPr>
              <a:t>_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every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negation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following </a:t>
            </a:r>
            <a:r>
              <a:rPr sz="950" spc="-5" dirty="0">
                <a:latin typeface="Trebuchet MS"/>
                <a:cs typeface="Trebuchet MS"/>
              </a:rPr>
              <a:t>punctuation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220"/>
              </a:spcBef>
            </a:pPr>
            <a:r>
              <a:rPr sz="900" spc="540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I  </a:t>
            </a:r>
            <a:r>
              <a:rPr sz="900" spc="-37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 </a:t>
            </a:r>
            <a:r>
              <a:rPr sz="900" i="1" spc="-60" dirty="0">
                <a:latin typeface="Trebuchet MS"/>
                <a:cs typeface="Trebuchet MS"/>
              </a:rPr>
              <a:t>didn’t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li</a:t>
            </a:r>
            <a:r>
              <a:rPr sz="900" i="1" spc="-100" dirty="0">
                <a:latin typeface="Trebuchet MS"/>
                <a:cs typeface="Trebuchet MS"/>
              </a:rPr>
              <a:t>k</a:t>
            </a:r>
            <a:r>
              <a:rPr sz="900" i="1" spc="15" dirty="0">
                <a:latin typeface="Trebuchet MS"/>
                <a:cs typeface="Trebuchet MS"/>
              </a:rPr>
              <a:t>e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this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5" dirty="0">
                <a:latin typeface="Trebuchet MS"/>
                <a:cs typeface="Trebuchet MS"/>
              </a:rPr>
              <a:t>m</a:t>
            </a:r>
            <a:r>
              <a:rPr sz="900" i="1" spc="-10" dirty="0">
                <a:latin typeface="Trebuchet MS"/>
                <a:cs typeface="Trebuchet MS"/>
              </a:rPr>
              <a:t>o</a:t>
            </a:r>
            <a:r>
              <a:rPr sz="900" i="1" spc="-20" dirty="0">
                <a:latin typeface="Trebuchet MS"/>
                <a:cs typeface="Trebuchet MS"/>
              </a:rPr>
              <a:t>vi</a:t>
            </a:r>
            <a:r>
              <a:rPr sz="900" i="1" spc="-40" dirty="0">
                <a:latin typeface="Trebuchet MS"/>
                <a:cs typeface="Trebuchet MS"/>
              </a:rPr>
              <a:t>e</a:t>
            </a:r>
            <a:r>
              <a:rPr sz="900" i="1" spc="-85" dirty="0">
                <a:latin typeface="Trebuchet MS"/>
                <a:cs typeface="Trebuchet MS"/>
              </a:rPr>
              <a:t>,</a:t>
            </a:r>
            <a:r>
              <a:rPr sz="900" i="1" spc="-25" dirty="0">
                <a:latin typeface="Trebuchet MS"/>
                <a:cs typeface="Trebuchet MS"/>
              </a:rPr>
              <a:t> b</a:t>
            </a:r>
            <a:r>
              <a:rPr sz="900" i="1" spc="-70" dirty="0">
                <a:latin typeface="Trebuchet MS"/>
                <a:cs typeface="Trebuchet MS"/>
              </a:rPr>
              <a:t>ut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" dirty="0">
                <a:latin typeface="Trebuchet MS"/>
                <a:cs typeface="Trebuchet MS"/>
              </a:rPr>
              <a:t>I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...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sz="900" spc="540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I</a:t>
            </a:r>
            <a:r>
              <a:rPr sz="900" spc="532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didn’t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NOT_like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NOT_this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NOT_movie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but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I..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83740" y="3339677"/>
            <a:ext cx="10407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Sentiment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-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7384" y="3339677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1757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Naïve</a:t>
            </a:r>
            <a:r>
              <a:rPr spc="10" dirty="0"/>
              <a:t> </a:t>
            </a:r>
            <a:r>
              <a:rPr spc="25" dirty="0"/>
              <a:t>Bayes:</a:t>
            </a:r>
            <a:r>
              <a:rPr spc="85" dirty="0"/>
              <a:t> </a:t>
            </a:r>
            <a:r>
              <a:rPr spc="-10" dirty="0"/>
              <a:t>Reminder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9593" y="1055573"/>
            <a:ext cx="1868805" cy="829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1830"/>
              </a:lnSpc>
              <a:spcBef>
                <a:spcPts val="120"/>
              </a:spcBef>
            </a:pP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i="1" baseline="-10416" dirty="0">
                <a:latin typeface="Cambria"/>
                <a:cs typeface="Cambria"/>
              </a:rPr>
              <a:t>NB 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Cambria"/>
                <a:cs typeface="Cambria"/>
              </a:rPr>
              <a:t>a</a:t>
            </a:r>
            <a:r>
              <a:rPr sz="1100" spc="-90" dirty="0">
                <a:latin typeface="Cambria"/>
                <a:cs typeface="Cambria"/>
              </a:rPr>
              <a:t>r</a:t>
            </a:r>
            <a:r>
              <a:rPr sz="1100" spc="120" dirty="0">
                <a:latin typeface="Cambria"/>
                <a:cs typeface="Cambria"/>
              </a:rPr>
              <a:t>g</a:t>
            </a:r>
            <a:r>
              <a:rPr sz="1100" spc="-40" dirty="0">
                <a:latin typeface="Cambria"/>
                <a:cs typeface="Cambria"/>
              </a:rPr>
              <a:t>max</a:t>
            </a:r>
            <a:r>
              <a:rPr sz="1100" spc="-125" dirty="0">
                <a:latin typeface="Cambria"/>
                <a:cs typeface="Cambria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185" dirty="0">
                <a:latin typeface="Lucida Sans Unicode"/>
                <a:cs typeface="Lucida Sans Unicode"/>
              </a:rPr>
              <a:t>)</a:t>
            </a:r>
            <a:r>
              <a:rPr sz="2325" spc="1342" baseline="-8960" dirty="0">
                <a:latin typeface="Times New Roman"/>
                <a:cs typeface="Times New Roman"/>
              </a:rPr>
              <a:t>’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x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R="6350" algn="ctr">
              <a:lnSpc>
                <a:spcPts val="930"/>
              </a:lnSpc>
              <a:tabLst>
                <a:tab pos="683895" algn="l"/>
              </a:tabLst>
            </a:pPr>
            <a:r>
              <a:rPr sz="1200" i="1" spc="67" baseline="6944" dirty="0">
                <a:latin typeface="Cambria"/>
                <a:cs typeface="Cambria"/>
              </a:rPr>
              <a:t>c</a:t>
            </a:r>
            <a:r>
              <a:rPr sz="900" i="1" spc="67" baseline="-4629" dirty="0">
                <a:latin typeface="Cambria"/>
                <a:cs typeface="Cambria"/>
              </a:rPr>
              <a:t>j</a:t>
            </a:r>
            <a:r>
              <a:rPr sz="1200" spc="67" baseline="6944" dirty="0">
                <a:latin typeface="Lucida Sans Unicode"/>
                <a:cs typeface="Lucida Sans Unicode"/>
              </a:rPr>
              <a:t>2</a:t>
            </a:r>
            <a:r>
              <a:rPr sz="1200" i="1" spc="67" baseline="6944" dirty="0">
                <a:latin typeface="Cambria"/>
                <a:cs typeface="Cambria"/>
              </a:rPr>
              <a:t>C	</a:t>
            </a:r>
            <a:r>
              <a:rPr sz="800" i="1" spc="-5" dirty="0">
                <a:latin typeface="Cambria"/>
                <a:cs typeface="Cambria"/>
              </a:rPr>
              <a:t>x</a:t>
            </a:r>
            <a:r>
              <a:rPr sz="900" i="1" spc="-7" baseline="-9259" dirty="0">
                <a:latin typeface="Cambria"/>
                <a:cs typeface="Cambria"/>
              </a:rPr>
              <a:t>i</a:t>
            </a:r>
            <a:endParaRPr sz="900" baseline="-9259">
              <a:latin typeface="Cambria"/>
              <a:cs typeface="Cambria"/>
            </a:endParaRPr>
          </a:p>
          <a:p>
            <a:pPr marR="6985" algn="ctr">
              <a:lnSpc>
                <a:spcPct val="100000"/>
              </a:lnSpc>
              <a:spcBef>
                <a:spcPts val="565"/>
              </a:spcBef>
            </a:pPr>
            <a:r>
              <a:rPr sz="1650" i="1" spc="-832" baseline="-37878" dirty="0">
                <a:latin typeface="Cambria"/>
                <a:cs typeface="Cambria"/>
              </a:rPr>
              <a:t>P</a:t>
            </a:r>
            <a:r>
              <a:rPr sz="1650" spc="-112" baseline="-27777" dirty="0">
                <a:latin typeface="Lucida Sans Unicode"/>
                <a:cs typeface="Lucida Sans Unicode"/>
              </a:rPr>
              <a:t>ˆ</a:t>
            </a:r>
            <a:r>
              <a:rPr sz="1650" spc="97" baseline="-37878" dirty="0">
                <a:latin typeface="Lucida Sans Unicode"/>
                <a:cs typeface="Lucida Sans Unicode"/>
              </a:rPr>
              <a:t>(</a:t>
            </a:r>
            <a:r>
              <a:rPr sz="1650" i="1" baseline="-37878" dirty="0">
                <a:latin typeface="Cambria"/>
                <a:cs typeface="Cambria"/>
              </a:rPr>
              <a:t>c</a:t>
            </a:r>
            <a:r>
              <a:rPr sz="1200" i="1" spc="75" baseline="-62500" dirty="0">
                <a:latin typeface="Cambria"/>
                <a:cs typeface="Cambria"/>
              </a:rPr>
              <a:t>j</a:t>
            </a:r>
            <a:r>
              <a:rPr sz="1650" spc="375" baseline="-37878" dirty="0">
                <a:latin typeface="Lucida Sans Unicode"/>
                <a:cs typeface="Lucida Sans Unicode"/>
              </a:rPr>
              <a:t>)</a:t>
            </a:r>
            <a:r>
              <a:rPr sz="1650" spc="37" baseline="-37878" dirty="0">
                <a:latin typeface="Lucida Sans Unicode"/>
                <a:cs typeface="Lucida Sans Unicode"/>
              </a:rPr>
              <a:t>=</a:t>
            </a:r>
            <a:r>
              <a:rPr sz="1650" spc="22" baseline="-37878" dirty="0">
                <a:latin typeface="Lucida Sans Unicode"/>
                <a:cs typeface="Lucida Sans Unicode"/>
              </a:rPr>
              <a:t> </a:t>
            </a:r>
            <a:r>
              <a:rPr sz="1100" i="1" u="sng" spc="-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do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i="1" u="sng" spc="-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100" u="sng" spc="-25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—</a:t>
            </a:r>
            <a:r>
              <a:rPr sz="1100" u="sng" spc="-2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i="1" u="sng" spc="-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coun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1100" i="1" u="sng" spc="1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i="1" u="sng" spc="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=</a:t>
            </a:r>
            <a:r>
              <a:rPr sz="1100" u="sng" spc="-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200" i="1" u="sng" spc="75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1040765">
              <a:lnSpc>
                <a:spcPct val="100000"/>
              </a:lnSpc>
              <a:spcBef>
                <a:spcPts val="345"/>
              </a:spcBef>
            </a:pPr>
            <a:r>
              <a:rPr sz="1650" i="1" spc="-15" baseline="7575" dirty="0">
                <a:latin typeface="Cambria"/>
                <a:cs typeface="Cambria"/>
              </a:rPr>
              <a:t>N</a:t>
            </a:r>
            <a:r>
              <a:rPr sz="800" i="1" spc="-10" dirty="0">
                <a:latin typeface="Cambria"/>
                <a:cs typeface="Cambria"/>
              </a:rPr>
              <a:t>doc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788" y="1893056"/>
            <a:ext cx="2059305" cy="2876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76275">
              <a:lnSpc>
                <a:spcPts val="1035"/>
              </a:lnSpc>
              <a:spcBef>
                <a:spcPts val="90"/>
              </a:spcBef>
              <a:tabLst>
                <a:tab pos="893444" algn="l"/>
                <a:tab pos="2020570" algn="l"/>
              </a:tabLst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i="1" u="sng" spc="-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coun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1100" i="1" u="sng" spc="-8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i="1" u="sng" spc="6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1100" i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sz="1100" i="1" u="sng" spc="-2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200" i="1" u="sng" spc="75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r>
              <a:rPr sz="1100" u="sng" spc="16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</a:t>
            </a:r>
            <a:r>
              <a:rPr sz="1100" u="sng" spc="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+</a:t>
            </a:r>
            <a:r>
              <a:rPr sz="1100" u="sng" spc="-2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	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ts val="1035"/>
              </a:lnSpc>
            </a:pP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650" spc="-52" baseline="10101" dirty="0">
                <a:latin typeface="Lucida Sans Unicode"/>
                <a:cs typeface="Lucida Sans Unicode"/>
              </a:rPr>
              <a:t>ˆ</a:t>
            </a:r>
            <a:r>
              <a:rPr sz="1100" spc="-35" dirty="0">
                <a:latin typeface="Lucida Sans Unicode"/>
                <a:cs typeface="Lucida Sans Unicode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100" spc="-35" dirty="0">
                <a:latin typeface="Lucida Sans Unicode"/>
                <a:cs typeface="Lucida Sans Unicode"/>
              </a:rPr>
              <a:t>|</a:t>
            </a:r>
            <a:r>
              <a:rPr sz="1100" i="1" spc="-35" dirty="0">
                <a:latin typeface="Cambria"/>
                <a:cs typeface="Cambria"/>
              </a:rPr>
              <a:t>c</a:t>
            </a:r>
            <a:r>
              <a:rPr sz="1200" i="1" spc="-52" baseline="-10416" dirty="0">
                <a:latin typeface="Cambria"/>
                <a:cs typeface="Cambria"/>
              </a:rPr>
              <a:t>j</a:t>
            </a:r>
            <a:r>
              <a:rPr sz="1100" spc="-35" dirty="0">
                <a:latin typeface="Lucida Sans Unicode"/>
                <a:cs typeface="Lucida Sans Unicode"/>
              </a:rPr>
              <a:t>)=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4286" y="2270288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5" dirty="0">
                <a:latin typeface="Cambria"/>
                <a:cs typeface="Cambria"/>
              </a:rPr>
              <a:t>w</a:t>
            </a:r>
            <a:r>
              <a:rPr sz="800" spc="20" dirty="0">
                <a:latin typeface="Lucida Sans Unicode"/>
                <a:cs typeface="Lucida Sans Unicode"/>
              </a:rPr>
              <a:t>2</a:t>
            </a:r>
            <a:r>
              <a:rPr sz="800" i="1" spc="25" dirty="0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0" y="2032635"/>
            <a:ext cx="142113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2325" baseline="-8960" dirty="0">
                <a:latin typeface="Times New Roman"/>
                <a:cs typeface="Times New Roman"/>
              </a:rPr>
              <a:t>Â</a:t>
            </a:r>
            <a:r>
              <a:rPr sz="2325" spc="-217" baseline="-896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40" dirty="0">
                <a:latin typeface="Cambria"/>
                <a:cs typeface="Cambria"/>
              </a:rPr>
              <a:t>coun</a:t>
            </a:r>
            <a:r>
              <a:rPr sz="1100" i="1" spc="-10" dirty="0">
                <a:latin typeface="Cambria"/>
                <a:cs typeface="Cambria"/>
              </a:rPr>
              <a:t>t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65" dirty="0">
                <a:latin typeface="Lucida Sans Unicode"/>
                <a:cs typeface="Lucida Sans Unicode"/>
              </a:rPr>
              <a:t>))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10" dirty="0">
                <a:latin typeface="Cambria"/>
                <a:cs typeface="Cambria"/>
              </a:rPr>
              <a:t>V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83740" y="3339677"/>
            <a:ext cx="10407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Sentiment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-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1984" y="3339677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25304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Boolean</a:t>
            </a:r>
            <a:r>
              <a:rPr spc="45" dirty="0"/>
              <a:t> </a:t>
            </a:r>
            <a:r>
              <a:rPr spc="-10" dirty="0"/>
              <a:t>Multinomial</a:t>
            </a:r>
            <a:r>
              <a:rPr spc="50" dirty="0"/>
              <a:t> </a:t>
            </a:r>
            <a:r>
              <a:rPr dirty="0"/>
              <a:t>Naïve</a:t>
            </a:r>
            <a:r>
              <a:rPr spc="45" dirty="0"/>
              <a:t> </a:t>
            </a:r>
            <a:r>
              <a:rPr spc="5" dirty="0"/>
              <a:t>Bayes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98955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0232" y="1150956"/>
            <a:ext cx="3107690" cy="9029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 marR="17780">
              <a:lnSpc>
                <a:spcPct val="136700"/>
              </a:lnSpc>
              <a:spcBef>
                <a:spcPts val="110"/>
              </a:spcBef>
            </a:pPr>
            <a:r>
              <a:rPr sz="950" dirty="0">
                <a:latin typeface="Trebuchet MS"/>
                <a:cs typeface="Trebuchet MS"/>
              </a:rPr>
              <a:t>First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remove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duplicate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test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document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d </a:t>
            </a:r>
            <a:r>
              <a:rPr sz="1100" i="1" spc="-22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Then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compute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5" dirty="0">
                <a:latin typeface="Trebuchet MS"/>
                <a:cs typeface="Trebuchet MS"/>
              </a:rPr>
              <a:t>NB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using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same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equation</a:t>
            </a:r>
            <a:endParaRPr sz="950">
              <a:latin typeface="Trebuchet MS"/>
              <a:cs typeface="Trebuchet MS"/>
            </a:endParaRPr>
          </a:p>
          <a:p>
            <a:pPr marL="996950" algn="ctr">
              <a:lnSpc>
                <a:spcPts val="1830"/>
              </a:lnSpc>
              <a:spcBef>
                <a:spcPts val="710"/>
              </a:spcBef>
            </a:pP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i="1" baseline="-10416" dirty="0">
                <a:latin typeface="Cambria"/>
                <a:cs typeface="Cambria"/>
              </a:rPr>
              <a:t>NB 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Cambria"/>
                <a:cs typeface="Cambria"/>
              </a:rPr>
              <a:t>a</a:t>
            </a:r>
            <a:r>
              <a:rPr sz="1100" spc="-90" dirty="0">
                <a:latin typeface="Cambria"/>
                <a:cs typeface="Cambria"/>
              </a:rPr>
              <a:t>r</a:t>
            </a:r>
            <a:r>
              <a:rPr sz="1100" spc="120" dirty="0">
                <a:latin typeface="Cambria"/>
                <a:cs typeface="Cambria"/>
              </a:rPr>
              <a:t>g</a:t>
            </a:r>
            <a:r>
              <a:rPr sz="1100" spc="-40" dirty="0">
                <a:latin typeface="Cambria"/>
                <a:cs typeface="Cambria"/>
              </a:rPr>
              <a:t>max</a:t>
            </a:r>
            <a:r>
              <a:rPr sz="1100" spc="-125" dirty="0">
                <a:latin typeface="Cambria"/>
                <a:cs typeface="Cambria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185" dirty="0">
                <a:latin typeface="Lucida Sans Unicode"/>
                <a:cs typeface="Lucida Sans Unicode"/>
              </a:rPr>
              <a:t>)</a:t>
            </a:r>
            <a:r>
              <a:rPr sz="2325" spc="1342" baseline="-8960" dirty="0">
                <a:latin typeface="Times New Roman"/>
                <a:cs typeface="Times New Roman"/>
              </a:rPr>
              <a:t>’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x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982344" algn="ctr">
              <a:lnSpc>
                <a:spcPts val="930"/>
              </a:lnSpc>
              <a:tabLst>
                <a:tab pos="1666239" algn="l"/>
              </a:tabLst>
            </a:pPr>
            <a:r>
              <a:rPr sz="1200" i="1" spc="67" baseline="6944" dirty="0">
                <a:latin typeface="Cambria"/>
                <a:cs typeface="Cambria"/>
              </a:rPr>
              <a:t>c</a:t>
            </a:r>
            <a:r>
              <a:rPr sz="900" i="1" spc="67" baseline="-4629" dirty="0">
                <a:latin typeface="Cambria"/>
                <a:cs typeface="Cambria"/>
              </a:rPr>
              <a:t>j</a:t>
            </a:r>
            <a:r>
              <a:rPr sz="1200" spc="67" baseline="6944" dirty="0">
                <a:latin typeface="Lucida Sans Unicode"/>
                <a:cs typeface="Lucida Sans Unicode"/>
              </a:rPr>
              <a:t>2</a:t>
            </a:r>
            <a:r>
              <a:rPr sz="1200" i="1" spc="67" baseline="6944" dirty="0">
                <a:latin typeface="Cambria"/>
                <a:cs typeface="Cambria"/>
              </a:rPr>
              <a:t>C	</a:t>
            </a:r>
            <a:r>
              <a:rPr sz="800" i="1" spc="-5" dirty="0">
                <a:latin typeface="Cambria"/>
                <a:cs typeface="Cambria"/>
              </a:rPr>
              <a:t>x</a:t>
            </a:r>
            <a:r>
              <a:rPr sz="900" i="1" spc="-7" baseline="-9259" dirty="0">
                <a:latin typeface="Cambria"/>
                <a:cs typeface="Cambria"/>
              </a:rPr>
              <a:t>i</a:t>
            </a:r>
            <a:endParaRPr sz="900" baseline="-9259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508988"/>
            <a:ext cx="64757" cy="6475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83740" y="3339677"/>
            <a:ext cx="10407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Sentiment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1984" y="3339677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12230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piece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cake?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5844" y="1167154"/>
            <a:ext cx="30854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i="0" spc="55" dirty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given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review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30" dirty="0">
                <a:solidFill>
                  <a:srgbClr val="000000"/>
                </a:solidFill>
                <a:latin typeface="Trebuchet MS"/>
                <a:cs typeface="Trebuchet MS"/>
              </a:rPr>
              <a:t>on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known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topic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positive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or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25" dirty="0">
                <a:solidFill>
                  <a:srgbClr val="000000"/>
                </a:solidFill>
                <a:latin typeface="Trebuchet MS"/>
                <a:cs typeface="Trebuchet MS"/>
              </a:rPr>
              <a:t>negative?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04" y="1379232"/>
            <a:ext cx="3284219" cy="74676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83740" y="3339677"/>
            <a:ext cx="10407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Sentiment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7384" y="3339677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12230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piece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cake?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5844" y="866926"/>
            <a:ext cx="30854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i="0" spc="55" dirty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given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review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30" dirty="0">
                <a:solidFill>
                  <a:srgbClr val="000000"/>
                </a:solidFill>
                <a:latin typeface="Trebuchet MS"/>
                <a:cs typeface="Trebuchet MS"/>
              </a:rPr>
              <a:t>on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known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topic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positive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or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25" dirty="0">
                <a:solidFill>
                  <a:srgbClr val="000000"/>
                </a:solidFill>
                <a:latin typeface="Trebuchet MS"/>
                <a:cs typeface="Trebuchet MS"/>
              </a:rPr>
              <a:t>negative?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894" y="1193304"/>
            <a:ext cx="3962400" cy="131064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83740" y="3339677"/>
            <a:ext cx="10407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Sentiment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7384" y="3339677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34283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small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scale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experiment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(Pang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5" dirty="0">
                <a:solidFill>
                  <a:srgbClr val="FFFFFF"/>
                </a:solidFill>
                <a:latin typeface="Cambria"/>
                <a:cs typeface="Cambria"/>
              </a:rPr>
              <a:t>et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al.,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2002)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024" y="921016"/>
            <a:ext cx="3676650" cy="159638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83740" y="3339677"/>
            <a:ext cx="10407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Sentiment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1984" y="3339677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5780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81489" y="3249587"/>
            <a:ext cx="203200" cy="55880"/>
            <a:chOff x="3281489" y="324958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44658" y="32521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799"/>
                  </a:moveTo>
                  <a:lnTo>
                    <a:pt x="43014" y="50799"/>
                  </a:lnTo>
                  <a:lnTo>
                    <a:pt x="43014" y="20434"/>
                  </a:lnTo>
                  <a:lnTo>
                    <a:pt x="0" y="20434"/>
                  </a:lnTo>
                  <a:lnTo>
                    <a:pt x="0" y="50799"/>
                  </a:lnTo>
                  <a:close/>
                </a:path>
                <a:path w="64135" h="50800">
                  <a:moveTo>
                    <a:pt x="10490" y="20319"/>
                  </a:moveTo>
                  <a:lnTo>
                    <a:pt x="10490" y="10159"/>
                  </a:lnTo>
                  <a:lnTo>
                    <a:pt x="53670" y="10159"/>
                  </a:lnTo>
                  <a:lnTo>
                    <a:pt x="53670" y="40639"/>
                  </a:lnTo>
                  <a:lnTo>
                    <a:pt x="43510" y="40639"/>
                  </a:lnTo>
                </a:path>
                <a:path w="64135" h="50800">
                  <a:moveTo>
                    <a:pt x="20650" y="10159"/>
                  </a:moveTo>
                  <a:lnTo>
                    <a:pt x="20650" y="0"/>
                  </a:lnTo>
                  <a:lnTo>
                    <a:pt x="63830" y="0"/>
                  </a:lnTo>
                  <a:lnTo>
                    <a:pt x="63830" y="30479"/>
                  </a:lnTo>
                  <a:lnTo>
                    <a:pt x="53670" y="304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1489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7211" y="3248315"/>
            <a:ext cx="203200" cy="58419"/>
            <a:chOff x="3547211" y="3248315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6113" y="326481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7211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3413" y="32521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4">
              <a:solidFill>
                <a:srgbClr val="D6D6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2922" y="3248315"/>
            <a:ext cx="203200" cy="58419"/>
            <a:chOff x="3812922" y="3248315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9122" y="325211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2922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9122" y="329021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4">
              <a:solidFill>
                <a:srgbClr val="D6D6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6" y="3249587"/>
            <a:ext cx="238760" cy="57150"/>
            <a:chOff x="4326586" y="324958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8259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71" y="325609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5" y="15189"/>
                  </a:moveTo>
                  <a:lnTo>
                    <a:pt x="30365" y="6807"/>
                  </a:lnTo>
                  <a:lnTo>
                    <a:pt x="23571" y="0"/>
                  </a:lnTo>
                  <a:lnTo>
                    <a:pt x="15176" y="0"/>
                  </a:lnTo>
                  <a:lnTo>
                    <a:pt x="6794" y="0"/>
                  </a:lnTo>
                  <a:lnTo>
                    <a:pt x="0" y="6807"/>
                  </a:lnTo>
                  <a:lnTo>
                    <a:pt x="0" y="15189"/>
                  </a:lnTo>
                  <a:lnTo>
                    <a:pt x="0" y="23571"/>
                  </a:lnTo>
                  <a:lnTo>
                    <a:pt x="6794" y="30378"/>
                  </a:lnTo>
                  <a:lnTo>
                    <a:pt x="15176" y="30378"/>
                  </a:lnTo>
                  <a:lnTo>
                    <a:pt x="23571" y="30378"/>
                  </a:lnTo>
                  <a:lnTo>
                    <a:pt x="30365" y="23571"/>
                  </a:lnTo>
                  <a:lnTo>
                    <a:pt x="30365" y="15189"/>
                  </a:lnTo>
                  <a:close/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3" y="32521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400" y="48795"/>
                  </a:lnTo>
                  <a:lnTo>
                    <a:pt x="58488" y="43338"/>
                  </a:lnTo>
                  <a:lnTo>
                    <a:pt x="64001" y="35262"/>
                  </a:lnTo>
                  <a:lnTo>
                    <a:pt x="66039" y="25399"/>
                  </a:lnTo>
                  <a:lnTo>
                    <a:pt x="64035" y="15537"/>
                  </a:lnTo>
                  <a:lnTo>
                    <a:pt x="58578" y="7461"/>
                  </a:lnTo>
                  <a:lnTo>
                    <a:pt x="50502" y="2004"/>
                  </a:lnTo>
                  <a:lnTo>
                    <a:pt x="40639" y="0"/>
                  </a:lnTo>
                  <a:lnTo>
                    <a:pt x="30777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3177" y="48795"/>
                  </a:lnTo>
                  <a:lnTo>
                    <a:pt x="175101" y="43338"/>
                  </a:lnTo>
                  <a:lnTo>
                    <a:pt x="169644" y="35262"/>
                  </a:lnTo>
                  <a:lnTo>
                    <a:pt x="167639" y="25399"/>
                  </a:lnTo>
                  <a:lnTo>
                    <a:pt x="169644" y="15537"/>
                  </a:lnTo>
                  <a:lnTo>
                    <a:pt x="175101" y="7461"/>
                  </a:lnTo>
                  <a:lnTo>
                    <a:pt x="183177" y="2004"/>
                  </a:lnTo>
                  <a:lnTo>
                    <a:pt x="193039" y="0"/>
                  </a:lnTo>
                  <a:lnTo>
                    <a:pt x="202902" y="2004"/>
                  </a:lnTo>
                  <a:lnTo>
                    <a:pt x="210978" y="7461"/>
                  </a:lnTo>
                  <a:lnTo>
                    <a:pt x="216435" y="15537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199" y="177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0" y="0"/>
            <a:ext cx="4608195" cy="579120"/>
          </a:xfrm>
          <a:custGeom>
            <a:avLst/>
            <a:gdLst/>
            <a:ahLst/>
            <a:cxnLst/>
            <a:rect l="l" t="t" r="r" b="b"/>
            <a:pathLst>
              <a:path w="4608195" h="579120">
                <a:moveTo>
                  <a:pt x="4608004" y="0"/>
                </a:moveTo>
                <a:lnTo>
                  <a:pt x="0" y="0"/>
                </a:lnTo>
                <a:lnTo>
                  <a:pt x="0" y="579120"/>
                </a:lnTo>
                <a:lnTo>
                  <a:pt x="4608004" y="57912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-35" dirty="0"/>
              <a:t>Why</a:t>
            </a:r>
            <a:r>
              <a:rPr spc="45" dirty="0"/>
              <a:t> </a:t>
            </a:r>
            <a:r>
              <a:rPr spc="5" dirty="0"/>
              <a:t>can’t</a:t>
            </a:r>
            <a:r>
              <a:rPr spc="50" dirty="0"/>
              <a:t> </a:t>
            </a:r>
            <a:r>
              <a:rPr spc="-35" dirty="0"/>
              <a:t>we</a:t>
            </a:r>
            <a:r>
              <a:rPr spc="50" dirty="0"/>
              <a:t> </a:t>
            </a:r>
            <a:r>
              <a:rPr spc="-20" dirty="0"/>
              <a:t>just</a:t>
            </a:r>
            <a:r>
              <a:rPr spc="50" dirty="0"/>
              <a:t> </a:t>
            </a:r>
            <a:r>
              <a:rPr spc="-5" dirty="0"/>
              <a:t>look</a:t>
            </a:r>
            <a:r>
              <a:rPr spc="50" dirty="0"/>
              <a:t> </a:t>
            </a:r>
            <a:r>
              <a:rPr spc="-5" dirty="0"/>
              <a:t>for</a:t>
            </a:r>
            <a:r>
              <a:rPr spc="50" dirty="0"/>
              <a:t> </a:t>
            </a:r>
            <a:r>
              <a:rPr spc="-25" dirty="0"/>
              <a:t>words</a:t>
            </a:r>
            <a:r>
              <a:rPr spc="50" dirty="0"/>
              <a:t> </a:t>
            </a:r>
            <a:r>
              <a:rPr spc="-10" dirty="0"/>
              <a:t>like</a:t>
            </a:r>
            <a:r>
              <a:rPr spc="50" dirty="0"/>
              <a:t> “great” </a:t>
            </a:r>
            <a:r>
              <a:rPr spc="-25" dirty="0"/>
              <a:t>and </a:t>
            </a:r>
            <a:r>
              <a:rPr spc="-295" dirty="0"/>
              <a:t> </a:t>
            </a:r>
            <a:r>
              <a:rPr spc="55" dirty="0"/>
              <a:t>“terrible”?</a:t>
            </a: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66329"/>
            <a:ext cx="64757" cy="64757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02932" y="1135819"/>
            <a:ext cx="4065904" cy="13817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30" dirty="0">
                <a:latin typeface="Trebuchet MS"/>
                <a:cs typeface="Trebuchet MS"/>
              </a:rPr>
              <a:t>This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laptop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great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deal</a:t>
            </a:r>
            <a:r>
              <a:rPr sz="950" spc="-15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i="1" spc="70" dirty="0">
                <a:latin typeface="Trebuchet MS"/>
                <a:cs typeface="Trebuchet MS"/>
              </a:rPr>
              <a:t>A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great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deal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media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attention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surrounded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release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new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laptop.</a:t>
            </a:r>
            <a:endParaRPr sz="950">
              <a:latin typeface="Trebuchet MS"/>
              <a:cs typeface="Trebuchet MS"/>
            </a:endParaRPr>
          </a:p>
          <a:p>
            <a:pPr marL="12700" marR="299085">
              <a:lnSpc>
                <a:spcPct val="118900"/>
              </a:lnSpc>
              <a:spcBef>
                <a:spcPts val="300"/>
              </a:spcBef>
            </a:pPr>
            <a:r>
              <a:rPr sz="950" spc="30" dirty="0">
                <a:latin typeface="Trebuchet MS"/>
                <a:cs typeface="Trebuchet MS"/>
              </a:rPr>
              <a:t>This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laptop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great </a:t>
            </a:r>
            <a:r>
              <a:rPr sz="950" i="1" dirty="0">
                <a:latin typeface="Trebuchet MS"/>
                <a:cs typeface="Trebuchet MS"/>
              </a:rPr>
              <a:t>deal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...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I’ve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got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nice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bridge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you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might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interested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in.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295"/>
              </a:spcBef>
            </a:pPr>
            <a:r>
              <a:rPr sz="950" spc="30" dirty="0">
                <a:latin typeface="Trebuchet MS"/>
                <a:cs typeface="Trebuchet MS"/>
              </a:rPr>
              <a:t>This </a:t>
            </a:r>
            <a:r>
              <a:rPr sz="950" spc="-45" dirty="0">
                <a:latin typeface="Trebuchet MS"/>
                <a:cs typeface="Trebuchet MS"/>
              </a:rPr>
              <a:t>film </a:t>
            </a:r>
            <a:r>
              <a:rPr sz="950" spc="25" dirty="0">
                <a:latin typeface="Trebuchet MS"/>
                <a:cs typeface="Trebuchet MS"/>
              </a:rPr>
              <a:t>should </a:t>
            </a:r>
            <a:r>
              <a:rPr sz="950" spc="20" dirty="0">
                <a:latin typeface="Trebuchet MS"/>
                <a:cs typeface="Trebuchet MS"/>
              </a:rPr>
              <a:t>be </a:t>
            </a:r>
            <a:r>
              <a:rPr sz="950" spc="-40" dirty="0">
                <a:latin typeface="Trebuchet MS"/>
                <a:cs typeface="Trebuchet MS"/>
              </a:rPr>
              <a:t>brilliant. </a:t>
            </a:r>
            <a:r>
              <a:rPr sz="950" spc="-50" dirty="0">
                <a:latin typeface="Trebuchet MS"/>
                <a:cs typeface="Trebuchet MS"/>
              </a:rPr>
              <a:t>It </a:t>
            </a:r>
            <a:r>
              <a:rPr sz="950" spc="50" dirty="0">
                <a:latin typeface="Trebuchet MS"/>
                <a:cs typeface="Trebuchet MS"/>
              </a:rPr>
              <a:t>sounds </a:t>
            </a:r>
            <a:r>
              <a:rPr sz="950" spc="-25" dirty="0">
                <a:latin typeface="Trebuchet MS"/>
                <a:cs typeface="Trebuchet MS"/>
              </a:rPr>
              <a:t>like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5" dirty="0">
                <a:latin typeface="Trebuchet MS"/>
                <a:cs typeface="Trebuchet MS"/>
              </a:rPr>
              <a:t>great </a:t>
            </a:r>
            <a:r>
              <a:rPr sz="950" spc="-40" dirty="0">
                <a:latin typeface="Trebuchet MS"/>
                <a:cs typeface="Trebuchet MS"/>
              </a:rPr>
              <a:t>plot,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0" dirty="0">
                <a:latin typeface="Trebuchet MS"/>
                <a:cs typeface="Trebuchet MS"/>
              </a:rPr>
              <a:t>actors are </a:t>
            </a:r>
            <a:r>
              <a:rPr sz="950" spc="-35" dirty="0">
                <a:latin typeface="Trebuchet MS"/>
                <a:cs typeface="Trebuchet MS"/>
              </a:rPr>
              <a:t>first 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grade,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supporting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cast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good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well,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Stallone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attempting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deliver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good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performance.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However,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can’t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hold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up.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476362"/>
            <a:ext cx="64757" cy="6475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686395"/>
            <a:ext cx="64757" cy="6475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068499"/>
            <a:ext cx="64757" cy="64757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783740" y="3339677"/>
            <a:ext cx="10407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Sentiment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-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7384" y="3339677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62711" y="942134"/>
            <a:ext cx="2882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Sentiment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Analysis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Affective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96021" y="3339677"/>
            <a:ext cx="12160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Sentiment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-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1433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Sentiment</a:t>
            </a:r>
            <a:r>
              <a:rPr spc="-15" dirty="0"/>
              <a:t> </a:t>
            </a:r>
            <a:r>
              <a:rPr spc="10" dirty="0"/>
              <a:t>Lexicons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36167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205657"/>
            <a:ext cx="2326005" cy="8661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general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inquirer</a:t>
            </a:r>
            <a:endParaRPr sz="950">
              <a:latin typeface="Trebuchet MS"/>
              <a:cs typeface="Trebuchet MS"/>
            </a:endParaRPr>
          </a:p>
          <a:p>
            <a:pPr marL="12700" marR="486409">
              <a:lnSpc>
                <a:spcPct val="145100"/>
              </a:lnSpc>
            </a:pPr>
            <a:r>
              <a:rPr sz="950" spc="120" dirty="0">
                <a:latin typeface="Trebuchet MS"/>
                <a:cs typeface="Trebuchet MS"/>
              </a:rPr>
              <a:t>MPQA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Subjectivity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Cues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Lexicon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SentiWordnet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80" dirty="0">
                <a:latin typeface="Trebuchet MS"/>
                <a:cs typeface="Trebuchet MS"/>
              </a:rPr>
              <a:t>LIWC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(Linguistic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Inquiry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Count)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46199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56232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966264"/>
            <a:ext cx="64757" cy="6475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96021" y="3339677"/>
            <a:ext cx="12160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Sentiment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-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2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3305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Example:</a:t>
            </a:r>
            <a:r>
              <a:rPr sz="1400" i="1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Positive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or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negative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movie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review?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553" y="1126921"/>
            <a:ext cx="3664457" cy="106413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2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1584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The</a:t>
            </a:r>
            <a:r>
              <a:rPr spc="15" dirty="0"/>
              <a:t> </a:t>
            </a:r>
            <a:r>
              <a:rPr spc="20" dirty="0"/>
              <a:t>General </a:t>
            </a:r>
            <a:r>
              <a:rPr spc="-15" dirty="0"/>
              <a:t>Inquirer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458508"/>
            <a:ext cx="4483735" cy="877569"/>
            <a:chOff x="87743" y="458508"/>
            <a:chExt cx="4483735" cy="877569"/>
          </a:xfrm>
        </p:grpSpPr>
        <p:sp>
          <p:nvSpPr>
            <p:cNvPr id="4" name="object 4"/>
            <p:cNvSpPr/>
            <p:nvPr/>
          </p:nvSpPr>
          <p:spPr>
            <a:xfrm>
              <a:off x="87743" y="45850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63153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23426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2156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502755"/>
              <a:ext cx="50749" cy="7315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675805"/>
              <a:ext cx="4432935" cy="609600"/>
            </a:xfrm>
            <a:custGeom>
              <a:avLst/>
              <a:gdLst/>
              <a:ahLst/>
              <a:cxnLst/>
              <a:rect l="l" t="t" r="r" b="b"/>
              <a:pathLst>
                <a:path w="4432935" h="609600">
                  <a:moveTo>
                    <a:pt x="4432566" y="0"/>
                  </a:moveTo>
                  <a:lnTo>
                    <a:pt x="0" y="0"/>
                  </a:lnTo>
                  <a:lnTo>
                    <a:pt x="0" y="558457"/>
                  </a:lnTo>
                  <a:lnTo>
                    <a:pt x="4008" y="578181"/>
                  </a:lnTo>
                  <a:lnTo>
                    <a:pt x="14922" y="594334"/>
                  </a:lnTo>
                  <a:lnTo>
                    <a:pt x="31075" y="605248"/>
                  </a:lnTo>
                  <a:lnTo>
                    <a:pt x="50800" y="609257"/>
                  </a:lnTo>
                  <a:lnTo>
                    <a:pt x="4381766" y="609257"/>
                  </a:lnTo>
                  <a:lnTo>
                    <a:pt x="4401491" y="605248"/>
                  </a:lnTo>
                  <a:lnTo>
                    <a:pt x="4417644" y="594334"/>
                  </a:lnTo>
                  <a:lnTo>
                    <a:pt x="4428558" y="578181"/>
                  </a:lnTo>
                  <a:lnTo>
                    <a:pt x="4432566" y="55845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540842"/>
              <a:ext cx="0" cy="712470"/>
            </a:xfrm>
            <a:custGeom>
              <a:avLst/>
              <a:gdLst/>
              <a:ahLst/>
              <a:cxnLst/>
              <a:rect l="l" t="t" r="r" b="b"/>
              <a:pathLst>
                <a:path h="712469">
                  <a:moveTo>
                    <a:pt x="0" y="71246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5281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5154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5027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725538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935570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45603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5844" y="383888"/>
            <a:ext cx="3797300" cy="8667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15" dirty="0">
                <a:solidFill>
                  <a:srgbClr val="3333B3"/>
                </a:solidFill>
                <a:latin typeface="Cambria"/>
                <a:cs typeface="Cambria"/>
              </a:rPr>
              <a:t>Categories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dirty="0">
                <a:latin typeface="Trebuchet MS"/>
                <a:cs typeface="Trebuchet MS"/>
              </a:rPr>
              <a:t>Positive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(1915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words)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Negative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(2291)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45100"/>
              </a:lnSpc>
            </a:pPr>
            <a:r>
              <a:rPr sz="950" spc="30" dirty="0">
                <a:latin typeface="Trebuchet MS"/>
                <a:cs typeface="Trebuchet MS"/>
              </a:rPr>
              <a:t>Strong </a:t>
            </a:r>
            <a:r>
              <a:rPr sz="950" spc="65" dirty="0">
                <a:latin typeface="Trebuchet MS"/>
                <a:cs typeface="Trebuchet MS"/>
              </a:rPr>
              <a:t>vs </a:t>
            </a:r>
            <a:r>
              <a:rPr sz="950" dirty="0">
                <a:latin typeface="Trebuchet MS"/>
                <a:cs typeface="Trebuchet MS"/>
              </a:rPr>
              <a:t>weak, </a:t>
            </a:r>
            <a:r>
              <a:rPr sz="950" spc="-15" dirty="0">
                <a:latin typeface="Trebuchet MS"/>
                <a:cs typeface="Trebuchet MS"/>
              </a:rPr>
              <a:t>active </a:t>
            </a:r>
            <a:r>
              <a:rPr sz="950" spc="65" dirty="0">
                <a:latin typeface="Trebuchet MS"/>
                <a:cs typeface="Trebuchet MS"/>
              </a:rPr>
              <a:t>vs </a:t>
            </a:r>
            <a:r>
              <a:rPr sz="950" spc="20" dirty="0">
                <a:latin typeface="Trebuchet MS"/>
                <a:cs typeface="Trebuchet MS"/>
              </a:rPr>
              <a:t>passive, </a:t>
            </a:r>
            <a:r>
              <a:rPr sz="950" spc="-5" dirty="0">
                <a:latin typeface="Trebuchet MS"/>
                <a:cs typeface="Trebuchet MS"/>
              </a:rPr>
              <a:t>overstated </a:t>
            </a:r>
            <a:r>
              <a:rPr sz="950" spc="65" dirty="0">
                <a:latin typeface="Trebuchet MS"/>
                <a:cs typeface="Trebuchet MS"/>
              </a:rPr>
              <a:t>vs </a:t>
            </a:r>
            <a:r>
              <a:rPr sz="950" dirty="0">
                <a:latin typeface="Trebuchet MS"/>
                <a:cs typeface="Trebuchet MS"/>
              </a:rPr>
              <a:t>understated </a:t>
            </a:r>
            <a:r>
              <a:rPr sz="950" spc="5" dirty="0">
                <a:latin typeface="Trebuchet MS"/>
                <a:cs typeface="Trebuchet MS"/>
              </a:rPr>
              <a:t> pleasure,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pain,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virtue,</a:t>
            </a:r>
            <a:r>
              <a:rPr sz="950" spc="-15" dirty="0">
                <a:latin typeface="Trebuchet MS"/>
                <a:cs typeface="Trebuchet MS"/>
              </a:rPr>
              <a:t> vice,</a:t>
            </a:r>
            <a:r>
              <a:rPr sz="950" spc="-20" dirty="0">
                <a:latin typeface="Trebuchet MS"/>
                <a:cs typeface="Trebuchet MS"/>
              </a:rPr>
              <a:t> motivation,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cognitive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orientation </a:t>
            </a:r>
            <a:r>
              <a:rPr sz="950" spc="-35" dirty="0">
                <a:latin typeface="Trebuchet MS"/>
                <a:cs typeface="Trebuchet MS"/>
              </a:rPr>
              <a:t>etc.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8544" y="1335671"/>
            <a:ext cx="4469460" cy="2120328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96021" y="3339677"/>
            <a:ext cx="12160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Sentiment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-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3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1024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Senti</a:t>
            </a:r>
            <a:r>
              <a:rPr spc="-195" dirty="0"/>
              <a:t>W</a:t>
            </a:r>
            <a:r>
              <a:rPr spc="-5" dirty="0"/>
              <a:t>o</a:t>
            </a:r>
            <a:r>
              <a:rPr spc="-60" dirty="0"/>
              <a:t>r</a:t>
            </a:r>
            <a:r>
              <a:rPr spc="-25" dirty="0"/>
              <a:t>dNet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89431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99464"/>
            <a:ext cx="64757" cy="6475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743" y="1643761"/>
            <a:ext cx="4483735" cy="1014094"/>
            <a:chOff x="87743" y="1643761"/>
            <a:chExt cx="4483735" cy="1014094"/>
          </a:xfrm>
        </p:grpSpPr>
        <p:sp>
          <p:nvSpPr>
            <p:cNvPr id="6" name="object 6"/>
            <p:cNvSpPr/>
            <p:nvPr/>
          </p:nvSpPr>
          <p:spPr>
            <a:xfrm>
              <a:off x="87743" y="164376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1816773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555849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543149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687995"/>
              <a:ext cx="50749" cy="86785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1861045"/>
              <a:ext cx="4432935" cy="746125"/>
            </a:xfrm>
            <a:custGeom>
              <a:avLst/>
              <a:gdLst/>
              <a:ahLst/>
              <a:cxnLst/>
              <a:rect l="l" t="t" r="r" b="b"/>
              <a:pathLst>
                <a:path w="4432935" h="746125">
                  <a:moveTo>
                    <a:pt x="4432566" y="0"/>
                  </a:moveTo>
                  <a:lnTo>
                    <a:pt x="0" y="0"/>
                  </a:lnTo>
                  <a:lnTo>
                    <a:pt x="0" y="694804"/>
                  </a:lnTo>
                  <a:lnTo>
                    <a:pt x="4008" y="714528"/>
                  </a:lnTo>
                  <a:lnTo>
                    <a:pt x="14922" y="730681"/>
                  </a:lnTo>
                  <a:lnTo>
                    <a:pt x="31075" y="741595"/>
                  </a:lnTo>
                  <a:lnTo>
                    <a:pt x="50800" y="745604"/>
                  </a:lnTo>
                  <a:lnTo>
                    <a:pt x="4381766" y="745604"/>
                  </a:lnTo>
                  <a:lnTo>
                    <a:pt x="4401491" y="741595"/>
                  </a:lnTo>
                  <a:lnTo>
                    <a:pt x="4417644" y="730681"/>
                  </a:lnTo>
                  <a:lnTo>
                    <a:pt x="4428558" y="714528"/>
                  </a:lnTo>
                  <a:lnTo>
                    <a:pt x="4432566" y="69480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726082"/>
              <a:ext cx="0" cy="848994"/>
            </a:xfrm>
            <a:custGeom>
              <a:avLst/>
              <a:gdLst/>
              <a:ahLst/>
              <a:cxnLst/>
              <a:rect l="l" t="t" r="r" b="b"/>
              <a:pathLst>
                <a:path h="848994">
                  <a:moveTo>
                    <a:pt x="0" y="8488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7133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7006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6879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5844" y="841445"/>
            <a:ext cx="4086225" cy="173101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595"/>
              </a:spcBef>
            </a:pPr>
            <a:r>
              <a:rPr sz="950" spc="45" dirty="0">
                <a:latin typeface="Trebuchet MS"/>
                <a:cs typeface="Trebuchet MS"/>
              </a:rPr>
              <a:t>Home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page: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Courier New"/>
                <a:cs typeface="Courier New"/>
                <a:hlinkClick r:id="rId7"/>
              </a:rPr>
              <a:t>http://sentiwordnet.isti.cnr.it/</a:t>
            </a:r>
            <a:endParaRPr sz="1100">
              <a:latin typeface="Courier New"/>
              <a:cs typeface="Courier New"/>
            </a:endParaRPr>
          </a:p>
          <a:p>
            <a:pPr marL="289560" marR="5080">
              <a:lnSpc>
                <a:spcPct val="118900"/>
              </a:lnSpc>
              <a:spcBef>
                <a:spcPts val="265"/>
              </a:spcBef>
            </a:pPr>
            <a:r>
              <a:rPr sz="950" spc="-10" dirty="0">
                <a:latin typeface="Trebuchet MS"/>
                <a:cs typeface="Trebuchet MS"/>
              </a:rPr>
              <a:t>All </a:t>
            </a:r>
            <a:r>
              <a:rPr sz="950" spc="5" dirty="0">
                <a:latin typeface="Trebuchet MS"/>
                <a:cs typeface="Trebuchet MS"/>
              </a:rPr>
              <a:t>Wordnet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synsets</a:t>
            </a:r>
            <a:r>
              <a:rPr sz="950" spc="-10" dirty="0">
                <a:latin typeface="Trebuchet MS"/>
                <a:cs typeface="Trebuchet MS"/>
              </a:rPr>
              <a:t> automatically </a:t>
            </a:r>
            <a:r>
              <a:rPr sz="950" dirty="0">
                <a:latin typeface="Trebuchet MS"/>
                <a:cs typeface="Trebuchet MS"/>
              </a:rPr>
              <a:t>annotated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degrees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positivity,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negativity,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neutrality/objectiveness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Example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100" i="1" spc="-30" dirty="0">
                <a:solidFill>
                  <a:srgbClr val="3333B3"/>
                </a:solidFill>
                <a:latin typeface="Cambria"/>
                <a:cs typeface="Cambria"/>
              </a:rPr>
              <a:t>estimable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10" dirty="0">
                <a:solidFill>
                  <a:srgbClr val="3333B3"/>
                </a:solidFill>
                <a:latin typeface="Cambria"/>
                <a:cs typeface="Cambria"/>
              </a:rPr>
              <a:t>(J,3)</a:t>
            </a:r>
            <a:r>
              <a:rPr sz="1100" i="1" spc="5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“may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computed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estimated”</a:t>
            </a:r>
            <a:endParaRPr sz="950">
              <a:latin typeface="Trebuchet MS"/>
              <a:cs typeface="Trebuchet MS"/>
            </a:endParaRPr>
          </a:p>
          <a:p>
            <a:pPr marL="801370">
              <a:lnSpc>
                <a:spcPct val="100000"/>
              </a:lnSpc>
              <a:spcBef>
                <a:spcPts val="185"/>
              </a:spcBef>
            </a:pPr>
            <a:r>
              <a:rPr sz="950" spc="70" dirty="0">
                <a:latin typeface="Trebuchet MS"/>
                <a:cs typeface="Trebuchet MS"/>
              </a:rPr>
              <a:t>Pos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0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Neg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0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Obj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1</a:t>
            </a:r>
            <a:endParaRPr sz="950">
              <a:latin typeface="Trebuchet MS"/>
              <a:cs typeface="Trebuchet MS"/>
            </a:endParaRPr>
          </a:p>
          <a:p>
            <a:pPr marL="801370" marR="1078230" indent="-789305">
              <a:lnSpc>
                <a:spcPct val="113999"/>
              </a:lnSpc>
              <a:spcBef>
                <a:spcPts val="180"/>
              </a:spcBef>
            </a:pPr>
            <a:r>
              <a:rPr sz="1100" i="1" spc="-30" dirty="0">
                <a:solidFill>
                  <a:srgbClr val="3333B3"/>
                </a:solidFill>
                <a:latin typeface="Cambria"/>
                <a:cs typeface="Cambria"/>
              </a:rPr>
              <a:t>estimable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10" dirty="0">
                <a:solidFill>
                  <a:srgbClr val="3333B3"/>
                </a:solidFill>
                <a:latin typeface="Cambria"/>
                <a:cs typeface="Cambria"/>
              </a:rPr>
              <a:t>(J,1)</a:t>
            </a:r>
            <a:r>
              <a:rPr sz="1100" i="1" spc="5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“deserving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respect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high</a:t>
            </a:r>
            <a:r>
              <a:rPr sz="950" spc="-15" dirty="0">
                <a:latin typeface="Trebuchet MS"/>
                <a:cs typeface="Trebuchet MS"/>
              </a:rPr>
              <a:t> regard”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Pos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.75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Neg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0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Obj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.25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96021" y="3339677"/>
            <a:ext cx="12160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Sentiment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-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55345" y="3339677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1140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Other</a:t>
            </a:r>
            <a:r>
              <a:rPr spc="-10" dirty="0"/>
              <a:t> </a:t>
            </a:r>
            <a:r>
              <a:rPr spc="10" dirty="0"/>
              <a:t>Lexicons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98969"/>
            <a:ext cx="4483735" cy="875030"/>
            <a:chOff x="87743" y="798969"/>
            <a:chExt cx="4483735" cy="875030"/>
          </a:xfrm>
        </p:grpSpPr>
        <p:sp>
          <p:nvSpPr>
            <p:cNvPr id="4" name="object 4"/>
            <p:cNvSpPr/>
            <p:nvPr/>
          </p:nvSpPr>
          <p:spPr>
            <a:xfrm>
              <a:off x="87743" y="79896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7198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71853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59153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43203"/>
              <a:ext cx="50749" cy="7286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16266"/>
              <a:ext cx="4432935" cy="606425"/>
            </a:xfrm>
            <a:custGeom>
              <a:avLst/>
              <a:gdLst/>
              <a:ahLst/>
              <a:cxnLst/>
              <a:rect l="l" t="t" r="r" b="b"/>
              <a:pathLst>
                <a:path w="4432935" h="606425">
                  <a:moveTo>
                    <a:pt x="4432566" y="0"/>
                  </a:moveTo>
                  <a:lnTo>
                    <a:pt x="0" y="0"/>
                  </a:lnTo>
                  <a:lnTo>
                    <a:pt x="0" y="555586"/>
                  </a:lnTo>
                  <a:lnTo>
                    <a:pt x="4008" y="575311"/>
                  </a:lnTo>
                  <a:lnTo>
                    <a:pt x="14922" y="591464"/>
                  </a:lnTo>
                  <a:lnTo>
                    <a:pt x="31075" y="602378"/>
                  </a:lnTo>
                  <a:lnTo>
                    <a:pt x="50800" y="606386"/>
                  </a:lnTo>
                  <a:lnTo>
                    <a:pt x="4381766" y="606386"/>
                  </a:lnTo>
                  <a:lnTo>
                    <a:pt x="4401491" y="602378"/>
                  </a:lnTo>
                  <a:lnTo>
                    <a:pt x="4417644" y="591464"/>
                  </a:lnTo>
                  <a:lnTo>
                    <a:pt x="4428558" y="575311"/>
                  </a:lnTo>
                  <a:lnTo>
                    <a:pt x="4432566" y="55558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81303"/>
              <a:ext cx="0" cy="709930"/>
            </a:xfrm>
            <a:custGeom>
              <a:avLst/>
              <a:gdLst/>
              <a:ahLst/>
              <a:cxnLst/>
              <a:rect l="l" t="t" r="r" b="b"/>
              <a:pathLst>
                <a:path h="709930">
                  <a:moveTo>
                    <a:pt x="0" y="7095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6860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5590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4320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63129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73162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83195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1774571"/>
            <a:ext cx="4483735" cy="1049655"/>
            <a:chOff x="87743" y="1774571"/>
            <a:chExt cx="4483735" cy="1049655"/>
          </a:xfrm>
        </p:grpSpPr>
        <p:sp>
          <p:nvSpPr>
            <p:cNvPr id="18" name="object 18"/>
            <p:cNvSpPr/>
            <p:nvPr/>
          </p:nvSpPr>
          <p:spPr>
            <a:xfrm>
              <a:off x="87743" y="177457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947595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722397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09697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818817"/>
              <a:ext cx="50749" cy="90357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1991868"/>
              <a:ext cx="4432935" cy="781685"/>
            </a:xfrm>
            <a:custGeom>
              <a:avLst/>
              <a:gdLst/>
              <a:ahLst/>
              <a:cxnLst/>
              <a:rect l="l" t="t" r="r" b="b"/>
              <a:pathLst>
                <a:path w="4432935" h="781685">
                  <a:moveTo>
                    <a:pt x="4432566" y="0"/>
                  </a:moveTo>
                  <a:lnTo>
                    <a:pt x="0" y="0"/>
                  </a:lnTo>
                  <a:lnTo>
                    <a:pt x="0" y="730529"/>
                  </a:lnTo>
                  <a:lnTo>
                    <a:pt x="4008" y="750254"/>
                  </a:lnTo>
                  <a:lnTo>
                    <a:pt x="14922" y="766406"/>
                  </a:lnTo>
                  <a:lnTo>
                    <a:pt x="31075" y="777320"/>
                  </a:lnTo>
                  <a:lnTo>
                    <a:pt x="50800" y="781329"/>
                  </a:lnTo>
                  <a:lnTo>
                    <a:pt x="4381766" y="781329"/>
                  </a:lnTo>
                  <a:lnTo>
                    <a:pt x="4401491" y="777320"/>
                  </a:lnTo>
                  <a:lnTo>
                    <a:pt x="4417644" y="766406"/>
                  </a:lnTo>
                  <a:lnTo>
                    <a:pt x="4428558" y="750254"/>
                  </a:lnTo>
                  <a:lnTo>
                    <a:pt x="4432566" y="73052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56892"/>
              <a:ext cx="0" cy="884555"/>
            </a:xfrm>
            <a:custGeom>
              <a:avLst/>
              <a:gdLst/>
              <a:ahLst/>
              <a:cxnLst/>
              <a:rect l="l" t="t" r="r" b="b"/>
              <a:pathLst>
                <a:path h="884555">
                  <a:moveTo>
                    <a:pt x="0" y="8845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8441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8314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18187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041601"/>
              <a:ext cx="64757" cy="647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251633"/>
              <a:ext cx="64757" cy="6475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633738"/>
              <a:ext cx="64757" cy="6475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25844" y="746592"/>
            <a:ext cx="4204335" cy="199263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100" i="1" spc="50" dirty="0">
                <a:solidFill>
                  <a:srgbClr val="3333B3"/>
                </a:solidFill>
                <a:latin typeface="Cambria"/>
                <a:cs typeface="Cambria"/>
              </a:rPr>
              <a:t>MPQA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Subjectivity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15" dirty="0">
                <a:solidFill>
                  <a:srgbClr val="3333B3"/>
                </a:solidFill>
                <a:latin typeface="Cambria"/>
                <a:cs typeface="Cambria"/>
              </a:rPr>
              <a:t>Cues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3"/>
                </a:solidFill>
                <a:latin typeface="Cambria"/>
                <a:cs typeface="Cambria"/>
              </a:rPr>
              <a:t>Lexicon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ts val="1650"/>
              </a:lnSpc>
              <a:spcBef>
                <a:spcPts val="30"/>
              </a:spcBef>
            </a:pPr>
            <a:r>
              <a:rPr sz="950" spc="45" dirty="0">
                <a:latin typeface="Trebuchet MS"/>
                <a:cs typeface="Trebuchet MS"/>
              </a:rPr>
              <a:t>Home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page:</a:t>
            </a:r>
            <a:r>
              <a:rPr sz="950" spc="10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Courier New"/>
                <a:cs typeface="Courier New"/>
                <a:hlinkClick r:id="rId10"/>
              </a:rPr>
              <a:t>http://www.cs.pitt.edu/mpqa/subj_lexicon.html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6885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from </a:t>
            </a:r>
            <a:r>
              <a:rPr sz="950" spc="45" dirty="0">
                <a:latin typeface="Trebuchet MS"/>
                <a:cs typeface="Trebuchet MS"/>
              </a:rPr>
              <a:t>8221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lemmas: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2718</a:t>
            </a:r>
            <a:r>
              <a:rPr sz="950" spc="-15" dirty="0">
                <a:latin typeface="Trebuchet MS"/>
                <a:cs typeface="Trebuchet MS"/>
              </a:rPr>
              <a:t> positive, </a:t>
            </a:r>
            <a:r>
              <a:rPr sz="950" spc="45" dirty="0">
                <a:latin typeface="Trebuchet MS"/>
                <a:cs typeface="Trebuchet MS"/>
              </a:rPr>
              <a:t>4912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negative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80"/>
              </a:spcBef>
            </a:pPr>
            <a:r>
              <a:rPr sz="950" spc="6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annotated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intensity </a:t>
            </a:r>
            <a:r>
              <a:rPr sz="950" spc="-5" dirty="0">
                <a:latin typeface="Trebuchet MS"/>
                <a:cs typeface="Trebuchet MS"/>
              </a:rPr>
              <a:t>(strong,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weak)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15" dirty="0">
                <a:solidFill>
                  <a:srgbClr val="3333B3"/>
                </a:solidFill>
                <a:latin typeface="Cambria"/>
                <a:cs typeface="Cambria"/>
              </a:rPr>
              <a:t>Bing</a:t>
            </a:r>
            <a:r>
              <a:rPr sz="1100" i="1" spc="1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3"/>
                </a:solidFill>
                <a:latin typeface="Cambria"/>
                <a:cs typeface="Cambria"/>
              </a:rPr>
              <a:t>Liu</a:t>
            </a:r>
            <a:r>
              <a:rPr sz="1100" i="1" spc="1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3"/>
                </a:solidFill>
                <a:latin typeface="Cambria"/>
                <a:cs typeface="Cambria"/>
              </a:rPr>
              <a:t>Opinion</a:t>
            </a:r>
            <a:r>
              <a:rPr sz="1100" i="1" spc="1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3"/>
                </a:solidFill>
                <a:latin typeface="Cambria"/>
                <a:cs typeface="Cambria"/>
              </a:rPr>
              <a:t>Lexicon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0"/>
              </a:spcBef>
            </a:pPr>
            <a:r>
              <a:rPr sz="950" spc="40" dirty="0">
                <a:latin typeface="Trebuchet MS"/>
                <a:cs typeface="Trebuchet MS"/>
              </a:rPr>
              <a:t>Bing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Liu’s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Page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Opinion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Mining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65"/>
              </a:spcBef>
            </a:pPr>
            <a:r>
              <a:rPr sz="1100" spc="-110" dirty="0">
                <a:latin typeface="Courier New"/>
                <a:cs typeface="Courier New"/>
                <a:hlinkClick r:id="rId11"/>
              </a:rPr>
              <a:t>http:</a:t>
            </a:r>
            <a:endParaRPr sz="1100">
              <a:latin typeface="Courier New"/>
              <a:cs typeface="Courier New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105" dirty="0">
                <a:latin typeface="Courier New"/>
                <a:cs typeface="Courier New"/>
                <a:hlinkClick r:id="rId11"/>
              </a:rPr>
              <a:t>//www.cs.uic.edu/~liub/FBS/opinion-lexicon-English.rar</a:t>
            </a:r>
            <a:endParaRPr sz="1100">
              <a:latin typeface="Courier New"/>
              <a:cs typeface="Courier New"/>
            </a:endParaRPr>
          </a:p>
          <a:p>
            <a:pPr marL="289560">
              <a:lnSpc>
                <a:spcPct val="100000"/>
              </a:lnSpc>
              <a:spcBef>
                <a:spcPts val="484"/>
              </a:spcBef>
            </a:pPr>
            <a:r>
              <a:rPr sz="950" spc="45" dirty="0">
                <a:latin typeface="Trebuchet MS"/>
                <a:cs typeface="Trebuchet MS"/>
              </a:rPr>
              <a:t>6786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word:</a:t>
            </a:r>
            <a:r>
              <a:rPr sz="950" spc="45" dirty="0">
                <a:latin typeface="Trebuchet MS"/>
                <a:cs typeface="Trebuchet MS"/>
              </a:rPr>
              <a:t> 2006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positive,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4780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negative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696021" y="3339677"/>
            <a:ext cx="12160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Sentiment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-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55345" y="3339677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31756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LIWC</a:t>
            </a:r>
            <a:r>
              <a:rPr spc="50" dirty="0"/>
              <a:t> </a:t>
            </a:r>
            <a:r>
              <a:rPr spc="-5" dirty="0"/>
              <a:t>(Linguistic</a:t>
            </a:r>
            <a:r>
              <a:rPr spc="50" dirty="0"/>
              <a:t> </a:t>
            </a:r>
            <a:r>
              <a:rPr spc="-10" dirty="0"/>
              <a:t>Inquiry</a:t>
            </a:r>
            <a:r>
              <a:rPr spc="50" dirty="0"/>
              <a:t> </a:t>
            </a:r>
            <a:r>
              <a:rPr spc="-25" dirty="0"/>
              <a:t>and</a:t>
            </a:r>
            <a:r>
              <a:rPr spc="50" dirty="0"/>
              <a:t> </a:t>
            </a:r>
            <a:r>
              <a:rPr spc="-70" dirty="0"/>
              <a:t>Word</a:t>
            </a:r>
            <a:r>
              <a:rPr spc="50" dirty="0"/>
              <a:t> </a:t>
            </a:r>
            <a:r>
              <a:rPr dirty="0"/>
              <a:t>Count)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47179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57211"/>
            <a:ext cx="64757" cy="6475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743" y="1320139"/>
            <a:ext cx="4483735" cy="666115"/>
            <a:chOff x="87743" y="1320139"/>
            <a:chExt cx="4483735" cy="666115"/>
          </a:xfrm>
        </p:grpSpPr>
        <p:sp>
          <p:nvSpPr>
            <p:cNvPr id="6" name="object 6"/>
            <p:cNvSpPr/>
            <p:nvPr/>
          </p:nvSpPr>
          <p:spPr>
            <a:xfrm>
              <a:off x="87743" y="132013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1493151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1884362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1871662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364373"/>
              <a:ext cx="50749" cy="5199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1537436"/>
              <a:ext cx="4432935" cy="398145"/>
            </a:xfrm>
            <a:custGeom>
              <a:avLst/>
              <a:gdLst/>
              <a:ahLst/>
              <a:cxnLst/>
              <a:rect l="l" t="t" r="r" b="b"/>
              <a:pathLst>
                <a:path w="4432935" h="398144">
                  <a:moveTo>
                    <a:pt x="4432566" y="0"/>
                  </a:moveTo>
                  <a:lnTo>
                    <a:pt x="0" y="0"/>
                  </a:lnTo>
                  <a:lnTo>
                    <a:pt x="0" y="346925"/>
                  </a:lnTo>
                  <a:lnTo>
                    <a:pt x="4008" y="366650"/>
                  </a:lnTo>
                  <a:lnTo>
                    <a:pt x="14922" y="382803"/>
                  </a:lnTo>
                  <a:lnTo>
                    <a:pt x="31075" y="393717"/>
                  </a:lnTo>
                  <a:lnTo>
                    <a:pt x="50800" y="397725"/>
                  </a:lnTo>
                  <a:lnTo>
                    <a:pt x="4381766" y="397725"/>
                  </a:lnTo>
                  <a:lnTo>
                    <a:pt x="4401491" y="393717"/>
                  </a:lnTo>
                  <a:lnTo>
                    <a:pt x="4417644" y="382803"/>
                  </a:lnTo>
                  <a:lnTo>
                    <a:pt x="4428558" y="366650"/>
                  </a:lnTo>
                  <a:lnTo>
                    <a:pt x="4432566" y="34692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402473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93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3897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3770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3643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87169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797202"/>
              <a:ext cx="64757" cy="6475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7743" y="2087092"/>
            <a:ext cx="4483735" cy="457834"/>
            <a:chOff x="87743" y="2087092"/>
            <a:chExt cx="4483735" cy="457834"/>
          </a:xfrm>
        </p:grpSpPr>
        <p:sp>
          <p:nvSpPr>
            <p:cNvPr id="19" name="object 19"/>
            <p:cNvSpPr/>
            <p:nvPr/>
          </p:nvSpPr>
          <p:spPr>
            <a:xfrm>
              <a:off x="87743" y="208709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2260104"/>
              <a:ext cx="4432566" cy="5060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442768"/>
              <a:ext cx="101599" cy="101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430068"/>
              <a:ext cx="4381715" cy="114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2131326"/>
              <a:ext cx="50749" cy="31144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7743" y="2304389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169414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1567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1440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21313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1597" y="2724924"/>
            <a:ext cx="64757" cy="64757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25844" y="719452"/>
            <a:ext cx="3507740" cy="211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1074420">
              <a:lnSpc>
                <a:spcPct val="125299"/>
              </a:lnSpc>
              <a:spcBef>
                <a:spcPts val="100"/>
              </a:spcBef>
            </a:pPr>
            <a:r>
              <a:rPr sz="950" spc="45" dirty="0">
                <a:latin typeface="Trebuchet MS"/>
                <a:cs typeface="Trebuchet MS"/>
              </a:rPr>
              <a:t>Home </a:t>
            </a:r>
            <a:r>
              <a:rPr sz="950" spc="15" dirty="0">
                <a:latin typeface="Trebuchet MS"/>
                <a:cs typeface="Trebuchet MS"/>
              </a:rPr>
              <a:t>page: </a:t>
            </a:r>
            <a:r>
              <a:rPr sz="1100" spc="-110" dirty="0">
                <a:latin typeface="Courier New"/>
                <a:cs typeface="Courier New"/>
                <a:hlinkClick r:id="rId12"/>
              </a:rPr>
              <a:t>http://www.liwc.net/ </a:t>
            </a:r>
            <a:r>
              <a:rPr sz="1100" spc="-650" dirty="0">
                <a:latin typeface="Courier New"/>
                <a:cs typeface="Courier New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2300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30" dirty="0">
                <a:latin typeface="Trebuchet MS"/>
                <a:cs typeface="Trebuchet MS"/>
              </a:rPr>
              <a:t>ord</a:t>
            </a:r>
            <a:r>
              <a:rPr sz="950" spc="10" dirty="0">
                <a:latin typeface="Trebuchet MS"/>
                <a:cs typeface="Trebuchet MS"/>
              </a:rPr>
              <a:t>s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70 </a:t>
            </a:r>
            <a:r>
              <a:rPr sz="950" spc="50" dirty="0">
                <a:latin typeface="Trebuchet MS"/>
                <a:cs typeface="Trebuchet MS"/>
              </a:rPr>
              <a:t>classes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Affective</a:t>
            </a:r>
            <a:r>
              <a:rPr sz="1100" i="1" spc="1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3"/>
                </a:solidFill>
                <a:latin typeface="Cambria"/>
                <a:cs typeface="Cambria"/>
              </a:rPr>
              <a:t>Processes</a:t>
            </a:r>
            <a:endParaRPr sz="1100">
              <a:latin typeface="Cambria"/>
              <a:cs typeface="Cambria"/>
            </a:endParaRPr>
          </a:p>
          <a:p>
            <a:pPr marL="289560" marR="342265">
              <a:lnSpc>
                <a:spcPts val="1650"/>
              </a:lnSpc>
              <a:spcBef>
                <a:spcPts val="55"/>
              </a:spcBef>
            </a:pPr>
            <a:r>
              <a:rPr sz="950" spc="10" dirty="0">
                <a:latin typeface="Trebuchet MS"/>
                <a:cs typeface="Trebuchet MS"/>
              </a:rPr>
              <a:t>Negative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emotion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(bad,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weird,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hate,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problem, </a:t>
            </a:r>
            <a:r>
              <a:rPr sz="950" spc="5" dirty="0">
                <a:latin typeface="Trebuchet MS"/>
                <a:cs typeface="Trebuchet MS"/>
              </a:rPr>
              <a:t>tough)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Positive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emotion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(love,</a:t>
            </a:r>
            <a:r>
              <a:rPr sz="950" spc="-15" dirty="0">
                <a:latin typeface="Trebuchet MS"/>
                <a:cs typeface="Trebuchet MS"/>
              </a:rPr>
              <a:t> nice, </a:t>
            </a:r>
            <a:r>
              <a:rPr sz="950" spc="-5" dirty="0">
                <a:latin typeface="Trebuchet MS"/>
                <a:cs typeface="Trebuchet MS"/>
              </a:rPr>
              <a:t>sweet)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333B3"/>
                </a:solidFill>
                <a:latin typeface="Cambria"/>
                <a:cs typeface="Cambria"/>
              </a:rPr>
              <a:t>Cognitive</a:t>
            </a:r>
            <a:r>
              <a:rPr sz="1100" i="1" spc="1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3"/>
                </a:solidFill>
                <a:latin typeface="Cambria"/>
                <a:cs typeface="Cambria"/>
              </a:rPr>
              <a:t>Processes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-25" dirty="0">
                <a:latin typeface="Trebuchet MS"/>
                <a:cs typeface="Trebuchet MS"/>
              </a:rPr>
              <a:t>Tentative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(maybe,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perhaps,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guess),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Inhibition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(block,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constraint)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</a:pPr>
            <a:r>
              <a:rPr sz="950" spc="65" dirty="0">
                <a:latin typeface="Trebuchet MS"/>
                <a:cs typeface="Trebuchet MS"/>
              </a:rPr>
              <a:t>Comes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small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fee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696021" y="3339677"/>
            <a:ext cx="12160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Sentiment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-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55345" y="3339677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2259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90" dirty="0">
                <a:solidFill>
                  <a:srgbClr val="FFFFFF"/>
                </a:solidFill>
                <a:latin typeface="Cambria"/>
                <a:cs typeface="Cambria"/>
              </a:rPr>
              <a:t>V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alence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i="1" spc="-5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ousal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Dimenstions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333" y="890270"/>
            <a:ext cx="3870325" cy="17589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6021" y="3339677"/>
            <a:ext cx="12160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Sentiment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7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3235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Lexicon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0" dirty="0"/>
              <a:t> </a:t>
            </a:r>
            <a:r>
              <a:rPr spc="5" dirty="0"/>
              <a:t>valence,</a:t>
            </a:r>
            <a:r>
              <a:rPr spc="50" dirty="0"/>
              <a:t> </a:t>
            </a:r>
            <a:r>
              <a:rPr spc="-5" dirty="0"/>
              <a:t>arousal,</a:t>
            </a:r>
            <a:r>
              <a:rPr spc="50" dirty="0"/>
              <a:t> </a:t>
            </a:r>
            <a:r>
              <a:rPr spc="-25" dirty="0"/>
              <a:t>and</a:t>
            </a:r>
            <a:r>
              <a:rPr spc="50" dirty="0"/>
              <a:t> </a:t>
            </a:r>
            <a:r>
              <a:rPr spc="-15" dirty="0"/>
              <a:t>dominance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75918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30096"/>
            <a:ext cx="64757" cy="6475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743" y="1800377"/>
            <a:ext cx="4483735" cy="877569"/>
            <a:chOff x="87743" y="1800377"/>
            <a:chExt cx="4483735" cy="877569"/>
          </a:xfrm>
        </p:grpSpPr>
        <p:sp>
          <p:nvSpPr>
            <p:cNvPr id="6" name="object 6"/>
            <p:cNvSpPr/>
            <p:nvPr/>
          </p:nvSpPr>
          <p:spPr>
            <a:xfrm>
              <a:off x="87743" y="180037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44" y="1973402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544" y="2576131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44" y="2563431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844624"/>
              <a:ext cx="50749" cy="7315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2017674"/>
              <a:ext cx="4432935" cy="609600"/>
            </a:xfrm>
            <a:custGeom>
              <a:avLst/>
              <a:gdLst/>
              <a:ahLst/>
              <a:cxnLst/>
              <a:rect l="l" t="t" r="r" b="b"/>
              <a:pathLst>
                <a:path w="4432935" h="609600">
                  <a:moveTo>
                    <a:pt x="4432566" y="0"/>
                  </a:moveTo>
                  <a:lnTo>
                    <a:pt x="0" y="0"/>
                  </a:lnTo>
                  <a:lnTo>
                    <a:pt x="0" y="558457"/>
                  </a:lnTo>
                  <a:lnTo>
                    <a:pt x="4008" y="578181"/>
                  </a:lnTo>
                  <a:lnTo>
                    <a:pt x="14922" y="594334"/>
                  </a:lnTo>
                  <a:lnTo>
                    <a:pt x="31075" y="605248"/>
                  </a:lnTo>
                  <a:lnTo>
                    <a:pt x="50800" y="609257"/>
                  </a:lnTo>
                  <a:lnTo>
                    <a:pt x="4381766" y="609257"/>
                  </a:lnTo>
                  <a:lnTo>
                    <a:pt x="4401491" y="605248"/>
                  </a:lnTo>
                  <a:lnTo>
                    <a:pt x="4417644" y="594334"/>
                  </a:lnTo>
                  <a:lnTo>
                    <a:pt x="4428558" y="578181"/>
                  </a:lnTo>
                  <a:lnTo>
                    <a:pt x="4432566" y="55845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882711"/>
              <a:ext cx="0" cy="712470"/>
            </a:xfrm>
            <a:custGeom>
              <a:avLst/>
              <a:gdLst/>
              <a:ahLst/>
              <a:cxnLst/>
              <a:rect l="l" t="t" r="r" b="b"/>
              <a:pathLst>
                <a:path h="712469">
                  <a:moveTo>
                    <a:pt x="0" y="71246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8700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8573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8446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597" y="2067407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597" y="2277440"/>
              <a:ext cx="64757" cy="647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597" y="2487472"/>
              <a:ext cx="64757" cy="6475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5844" y="883369"/>
            <a:ext cx="4324985" cy="1709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marR="100965">
              <a:lnSpc>
                <a:spcPct val="118900"/>
              </a:lnSpc>
              <a:spcBef>
                <a:spcPts val="90"/>
              </a:spcBef>
            </a:pPr>
            <a:r>
              <a:rPr sz="950" spc="-15" dirty="0">
                <a:latin typeface="Trebuchet MS"/>
                <a:cs typeface="Trebuchet MS"/>
              </a:rPr>
              <a:t>Warriner, </a:t>
            </a:r>
            <a:r>
              <a:rPr sz="950" spc="40" dirty="0">
                <a:latin typeface="Trebuchet MS"/>
                <a:cs typeface="Trebuchet MS"/>
              </a:rPr>
              <a:t>Amy </a:t>
            </a:r>
            <a:r>
              <a:rPr sz="950" spc="-5" dirty="0">
                <a:latin typeface="Trebuchet MS"/>
                <a:cs typeface="Trebuchet MS"/>
              </a:rPr>
              <a:t>Beth, </a:t>
            </a:r>
            <a:r>
              <a:rPr sz="950" spc="-10" dirty="0">
                <a:latin typeface="Trebuchet MS"/>
                <a:cs typeface="Trebuchet MS"/>
              </a:rPr>
              <a:t>Victor </a:t>
            </a:r>
            <a:r>
              <a:rPr sz="950" spc="15" dirty="0">
                <a:latin typeface="Trebuchet MS"/>
                <a:cs typeface="Trebuchet MS"/>
              </a:rPr>
              <a:t>Kuperman,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40" dirty="0">
                <a:latin typeface="Trebuchet MS"/>
                <a:cs typeface="Trebuchet MS"/>
              </a:rPr>
              <a:t>Marc </a:t>
            </a:r>
            <a:r>
              <a:rPr sz="950" spc="10" dirty="0">
                <a:latin typeface="Trebuchet MS"/>
                <a:cs typeface="Trebuchet MS"/>
              </a:rPr>
              <a:t>Brysbaert. “Norms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valence,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arousal,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dominance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13,915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English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lemmas.”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Behavior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research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methods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45.4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(2013):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1191-1207.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b="1" spc="30" dirty="0">
                <a:latin typeface="Trebuchet MS"/>
                <a:cs typeface="Trebuchet MS"/>
              </a:rPr>
              <a:t>Supplementary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10" dirty="0">
                <a:latin typeface="Trebuchet MS"/>
                <a:cs typeface="Trebuchet MS"/>
              </a:rPr>
              <a:t>data:</a:t>
            </a:r>
            <a:r>
              <a:rPr sz="950" b="1" spc="5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licenced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under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Creative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Commons.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Ratings</a:t>
            </a:r>
            <a:r>
              <a:rPr sz="1100" i="1" spc="3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for</a:t>
            </a:r>
            <a:r>
              <a:rPr sz="1100" i="1" spc="3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14,000</a:t>
            </a:r>
            <a:r>
              <a:rPr sz="1100" i="1" spc="3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3"/>
                </a:solidFill>
                <a:latin typeface="Cambria"/>
                <a:cs typeface="Cambria"/>
              </a:rPr>
              <a:t>words</a:t>
            </a:r>
            <a:r>
              <a:rPr sz="1100" i="1" spc="3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for</a:t>
            </a:r>
            <a:r>
              <a:rPr sz="1100" i="1" spc="4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3"/>
                </a:solidFill>
                <a:latin typeface="Cambria"/>
                <a:cs typeface="Cambria"/>
              </a:rPr>
              <a:t>emotional</a:t>
            </a:r>
            <a:r>
              <a:rPr sz="1100" i="1" spc="3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3"/>
                </a:solidFill>
                <a:latin typeface="Cambria"/>
                <a:cs typeface="Cambria"/>
              </a:rPr>
              <a:t>dimensions: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0"/>
              </a:spcBef>
            </a:pPr>
            <a:r>
              <a:rPr sz="950" b="1" spc="20" dirty="0">
                <a:latin typeface="Trebuchet MS"/>
                <a:cs typeface="Trebuchet MS"/>
              </a:rPr>
              <a:t>valence</a:t>
            </a:r>
            <a:r>
              <a:rPr sz="950" b="1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(the </a:t>
            </a:r>
            <a:r>
              <a:rPr sz="950" spc="30" dirty="0">
                <a:latin typeface="Trebuchet MS"/>
                <a:cs typeface="Trebuchet MS"/>
              </a:rPr>
              <a:t>pleasantness</a:t>
            </a:r>
            <a:r>
              <a:rPr sz="950" spc="-25" dirty="0">
                <a:latin typeface="Trebuchet MS"/>
                <a:cs typeface="Trebuchet MS"/>
              </a:rPr>
              <a:t> of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stimulus)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b="1" spc="35" dirty="0">
                <a:latin typeface="Trebuchet MS"/>
                <a:cs typeface="Trebuchet MS"/>
              </a:rPr>
              <a:t>arousal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(the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intensity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emotion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provoked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stimulus)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b="1" spc="35" dirty="0">
                <a:latin typeface="Trebuchet MS"/>
                <a:cs typeface="Trebuchet MS"/>
              </a:rPr>
              <a:t>dominance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(the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degree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control </a:t>
            </a:r>
            <a:r>
              <a:rPr sz="950" spc="-10" dirty="0">
                <a:latin typeface="Trebuchet MS"/>
                <a:cs typeface="Trebuchet MS"/>
              </a:rPr>
              <a:t>exerted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stimulus)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96021" y="3339677"/>
            <a:ext cx="12160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Sentiment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-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55345" y="3339677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3235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Lexicon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0" dirty="0"/>
              <a:t> </a:t>
            </a:r>
            <a:r>
              <a:rPr spc="5" dirty="0"/>
              <a:t>valence,</a:t>
            </a:r>
            <a:r>
              <a:rPr spc="50" dirty="0"/>
              <a:t> </a:t>
            </a:r>
            <a:r>
              <a:rPr spc="-5" dirty="0"/>
              <a:t>arousal,</a:t>
            </a:r>
            <a:r>
              <a:rPr spc="50" dirty="0"/>
              <a:t> </a:t>
            </a:r>
            <a:r>
              <a:rPr spc="-25" dirty="0"/>
              <a:t>and</a:t>
            </a:r>
            <a:r>
              <a:rPr spc="50" dirty="0"/>
              <a:t> </a:t>
            </a:r>
            <a:r>
              <a:rPr spc="-15" dirty="0"/>
              <a:t>dominance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27900"/>
            <a:ext cx="4483735" cy="666115"/>
            <a:chOff x="87743" y="727900"/>
            <a:chExt cx="4483735" cy="666115"/>
          </a:xfrm>
        </p:grpSpPr>
        <p:sp>
          <p:nvSpPr>
            <p:cNvPr id="4" name="object 4"/>
            <p:cNvSpPr/>
            <p:nvPr/>
          </p:nvSpPr>
          <p:spPr>
            <a:xfrm>
              <a:off x="87743" y="72790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0091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292123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79423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72134"/>
              <a:ext cx="50749" cy="5199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45197"/>
              <a:ext cx="4432935" cy="398145"/>
            </a:xfrm>
            <a:custGeom>
              <a:avLst/>
              <a:gdLst/>
              <a:ahLst/>
              <a:cxnLst/>
              <a:rect l="l" t="t" r="r" b="b"/>
              <a:pathLst>
                <a:path w="4432935" h="398144">
                  <a:moveTo>
                    <a:pt x="4432566" y="0"/>
                  </a:moveTo>
                  <a:lnTo>
                    <a:pt x="0" y="0"/>
                  </a:lnTo>
                  <a:lnTo>
                    <a:pt x="0" y="346925"/>
                  </a:lnTo>
                  <a:lnTo>
                    <a:pt x="4008" y="366650"/>
                  </a:lnTo>
                  <a:lnTo>
                    <a:pt x="14922" y="382803"/>
                  </a:lnTo>
                  <a:lnTo>
                    <a:pt x="31075" y="393717"/>
                  </a:lnTo>
                  <a:lnTo>
                    <a:pt x="50800" y="397725"/>
                  </a:lnTo>
                  <a:lnTo>
                    <a:pt x="4381766" y="397725"/>
                  </a:lnTo>
                  <a:lnTo>
                    <a:pt x="4401491" y="393717"/>
                  </a:lnTo>
                  <a:lnTo>
                    <a:pt x="4417644" y="382803"/>
                  </a:lnTo>
                  <a:lnTo>
                    <a:pt x="4428558" y="366650"/>
                  </a:lnTo>
                  <a:lnTo>
                    <a:pt x="4432566" y="34692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10234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5">
                  <a:moveTo>
                    <a:pt x="0" y="50093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975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848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721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994930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04963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494840"/>
            <a:ext cx="4483735" cy="667385"/>
            <a:chOff x="87743" y="1494840"/>
            <a:chExt cx="4483735" cy="667385"/>
          </a:xfrm>
        </p:grpSpPr>
        <p:sp>
          <p:nvSpPr>
            <p:cNvPr id="17" name="object 17"/>
            <p:cNvSpPr/>
            <p:nvPr/>
          </p:nvSpPr>
          <p:spPr>
            <a:xfrm>
              <a:off x="87743" y="149484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1667865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60562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47862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539087"/>
              <a:ext cx="50749" cy="52147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712137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4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1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1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577175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5024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5644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5517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5390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761871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971903"/>
              <a:ext cx="64757" cy="64757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87743" y="2263292"/>
            <a:ext cx="4483735" cy="667385"/>
            <a:chOff x="87743" y="2263292"/>
            <a:chExt cx="4483735" cy="667385"/>
          </a:xfrm>
        </p:grpSpPr>
        <p:sp>
          <p:nvSpPr>
            <p:cNvPr id="30" name="object 30"/>
            <p:cNvSpPr/>
            <p:nvPr/>
          </p:nvSpPr>
          <p:spPr>
            <a:xfrm>
              <a:off x="87743" y="226329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436304"/>
              <a:ext cx="4432566" cy="5060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829001"/>
              <a:ext cx="101599" cy="1016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16301"/>
              <a:ext cx="4381715" cy="114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2307526"/>
              <a:ext cx="50749" cy="52147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7743" y="2480576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4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345613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5024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09" y="23329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20309" y="23202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20309" y="23075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530309"/>
              <a:ext cx="64757" cy="6475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740342"/>
              <a:ext cx="64757" cy="64757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25844" y="653254"/>
            <a:ext cx="4264660" cy="219202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valence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3"/>
                </a:solidFill>
                <a:latin typeface="Cambria"/>
                <a:cs typeface="Cambria"/>
              </a:rPr>
              <a:t>(the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pleasantness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of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3"/>
                </a:solidFill>
                <a:latin typeface="Cambria"/>
                <a:cs typeface="Cambria"/>
              </a:rPr>
              <a:t>the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3"/>
                </a:solidFill>
                <a:latin typeface="Cambria"/>
                <a:cs typeface="Cambria"/>
              </a:rPr>
              <a:t>stimulus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-15" dirty="0">
                <a:latin typeface="Trebuchet MS"/>
                <a:cs typeface="Trebuchet MS"/>
              </a:rPr>
              <a:t>9: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happy,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pleased,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satisfied,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contented,</a:t>
            </a:r>
            <a:r>
              <a:rPr sz="950" spc="-5" dirty="0">
                <a:latin typeface="Trebuchet MS"/>
                <a:cs typeface="Trebuchet MS"/>
              </a:rPr>
              <a:t> hopeful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-15" dirty="0">
                <a:latin typeface="Trebuchet MS"/>
                <a:cs typeface="Trebuchet MS"/>
              </a:rPr>
              <a:t>1: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unhappy, </a:t>
            </a:r>
            <a:r>
              <a:rPr sz="950" spc="5" dirty="0">
                <a:latin typeface="Trebuchet MS"/>
                <a:cs typeface="Trebuchet MS"/>
              </a:rPr>
              <a:t>annoyed,</a:t>
            </a:r>
            <a:r>
              <a:rPr sz="950" spc="-5" dirty="0">
                <a:latin typeface="Trebuchet MS"/>
                <a:cs typeface="Trebuchet MS"/>
              </a:rPr>
              <a:t> unsatisfied, melancholic, </a:t>
            </a:r>
            <a:r>
              <a:rPr sz="950" spc="5" dirty="0">
                <a:latin typeface="Trebuchet MS"/>
                <a:cs typeface="Trebuchet MS"/>
              </a:rPr>
              <a:t>despaired,</a:t>
            </a:r>
            <a:r>
              <a:rPr sz="950" spc="-5" dirty="0">
                <a:latin typeface="Trebuchet MS"/>
                <a:cs typeface="Trebuchet MS"/>
              </a:rPr>
              <a:t> or </a:t>
            </a:r>
            <a:r>
              <a:rPr sz="950" spc="10" dirty="0">
                <a:latin typeface="Trebuchet MS"/>
                <a:cs typeface="Trebuchet MS"/>
              </a:rPr>
              <a:t>bored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30" dirty="0">
                <a:solidFill>
                  <a:srgbClr val="3333B3"/>
                </a:solidFill>
                <a:latin typeface="Cambria"/>
                <a:cs typeface="Cambria"/>
              </a:rPr>
              <a:t>arousal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3"/>
                </a:solidFill>
                <a:latin typeface="Cambria"/>
                <a:cs typeface="Cambria"/>
              </a:rPr>
              <a:t>(the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3"/>
                </a:solidFill>
                <a:latin typeface="Cambria"/>
                <a:cs typeface="Cambria"/>
              </a:rPr>
              <a:t>intensity</a:t>
            </a:r>
            <a:r>
              <a:rPr sz="1100" i="1" spc="3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of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3"/>
                </a:solidFill>
                <a:latin typeface="Cambria"/>
                <a:cs typeface="Cambria"/>
              </a:rPr>
              <a:t>emotion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3"/>
                </a:solidFill>
                <a:latin typeface="Cambria"/>
                <a:cs typeface="Cambria"/>
              </a:rPr>
              <a:t>provoked</a:t>
            </a:r>
            <a:r>
              <a:rPr sz="1100" i="1" spc="3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by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3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3"/>
                </a:solidFill>
                <a:latin typeface="Cambria"/>
                <a:cs typeface="Cambria"/>
              </a:rPr>
              <a:t>stimulus</a:t>
            </a:r>
            <a:endParaRPr sz="1100">
              <a:latin typeface="Cambria"/>
              <a:cs typeface="Cambria"/>
            </a:endParaRPr>
          </a:p>
          <a:p>
            <a:pPr marL="289560" marR="536575">
              <a:lnSpc>
                <a:spcPts val="1650"/>
              </a:lnSpc>
              <a:spcBef>
                <a:spcPts val="50"/>
              </a:spcBef>
            </a:pPr>
            <a:r>
              <a:rPr sz="950" spc="-15" dirty="0">
                <a:latin typeface="Trebuchet MS"/>
                <a:cs typeface="Trebuchet MS"/>
              </a:rPr>
              <a:t>9: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sti</a:t>
            </a:r>
            <a:r>
              <a:rPr sz="950" spc="-20" dirty="0">
                <a:latin typeface="Trebuchet MS"/>
                <a:cs typeface="Trebuchet MS"/>
              </a:rPr>
              <a:t>mulated,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</a:t>
            </a:r>
            <a:r>
              <a:rPr sz="950" spc="-25" dirty="0">
                <a:latin typeface="Trebuchet MS"/>
                <a:cs typeface="Trebuchet MS"/>
              </a:rPr>
              <a:t>xcited,</a:t>
            </a:r>
            <a:r>
              <a:rPr sz="950" spc="-15" dirty="0">
                <a:latin typeface="Trebuchet MS"/>
                <a:cs typeface="Trebuchet MS"/>
              </a:rPr>
              <a:t> frenzied, </a:t>
            </a:r>
            <a:r>
              <a:rPr sz="950" spc="-70" dirty="0">
                <a:latin typeface="Trebuchet MS"/>
                <a:cs typeface="Trebuchet MS"/>
              </a:rPr>
              <a:t>jitte</a:t>
            </a:r>
            <a:r>
              <a:rPr sz="950" spc="-45" dirty="0">
                <a:latin typeface="Trebuchet MS"/>
                <a:cs typeface="Trebuchet MS"/>
              </a:rPr>
              <a:t>r</a:t>
            </a:r>
            <a:r>
              <a:rPr sz="950" spc="-80" dirty="0">
                <a:latin typeface="Trebuchet MS"/>
                <a:cs typeface="Trebuchet MS"/>
              </a:rPr>
              <a:t>y,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wide-</a:t>
            </a:r>
            <a:r>
              <a:rPr sz="950" spc="-2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w</a:t>
            </a:r>
            <a:r>
              <a:rPr sz="950" spc="25" dirty="0">
                <a:latin typeface="Trebuchet MS"/>
                <a:cs typeface="Trebuchet MS"/>
              </a:rPr>
              <a:t>a</a:t>
            </a:r>
            <a:r>
              <a:rPr sz="950" spc="5" dirty="0">
                <a:latin typeface="Trebuchet MS"/>
                <a:cs typeface="Trebuchet MS"/>
              </a:rPr>
              <a:t>k</a:t>
            </a:r>
            <a:r>
              <a:rPr sz="950" spc="10" dirty="0">
                <a:latin typeface="Trebuchet MS"/>
                <a:cs typeface="Trebuchet MS"/>
              </a:rPr>
              <a:t>e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aroused  </a:t>
            </a:r>
            <a:r>
              <a:rPr sz="950" spc="-15" dirty="0">
                <a:latin typeface="Trebuchet MS"/>
                <a:cs typeface="Trebuchet MS"/>
              </a:rPr>
              <a:t>1: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relaxed,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calm,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sluggish,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dull,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sleepy,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unaroused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30" dirty="0">
                <a:solidFill>
                  <a:srgbClr val="3333B3"/>
                </a:solidFill>
                <a:latin typeface="Cambria"/>
                <a:cs typeface="Cambria"/>
              </a:rPr>
              <a:t>dominance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3"/>
                </a:solidFill>
                <a:latin typeface="Cambria"/>
                <a:cs typeface="Cambria"/>
              </a:rPr>
              <a:t>(the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3"/>
                </a:solidFill>
                <a:latin typeface="Cambria"/>
                <a:cs typeface="Cambria"/>
              </a:rPr>
              <a:t>degree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of</a:t>
            </a:r>
            <a:r>
              <a:rPr sz="1100" i="1" spc="3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3"/>
                </a:solidFill>
                <a:latin typeface="Cambria"/>
                <a:cs typeface="Cambria"/>
              </a:rPr>
              <a:t>control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3"/>
                </a:solidFill>
                <a:latin typeface="Cambria"/>
                <a:cs typeface="Cambria"/>
              </a:rPr>
              <a:t>exerted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by</a:t>
            </a:r>
            <a:r>
              <a:rPr sz="1100" i="1" spc="3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3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3"/>
                </a:solidFill>
                <a:latin typeface="Cambria"/>
                <a:cs typeface="Cambria"/>
              </a:rPr>
              <a:t>stimulus)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ts val="1650"/>
              </a:lnSpc>
              <a:spcBef>
                <a:spcPts val="20"/>
              </a:spcBef>
            </a:pPr>
            <a:r>
              <a:rPr sz="950" spc="-15" dirty="0">
                <a:latin typeface="Trebuchet MS"/>
                <a:cs typeface="Trebuchet MS"/>
              </a:rPr>
              <a:t>9: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control,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influential,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important,</a:t>
            </a:r>
            <a:r>
              <a:rPr sz="950" spc="-10" dirty="0">
                <a:latin typeface="Trebuchet MS"/>
                <a:cs typeface="Trebuchet MS"/>
              </a:rPr>
              <a:t> dominant, </a:t>
            </a:r>
            <a:r>
              <a:rPr sz="950" spc="15" dirty="0">
                <a:latin typeface="Trebuchet MS"/>
                <a:cs typeface="Trebuchet MS"/>
              </a:rPr>
              <a:t>autonomous,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0" dirty="0">
                <a:latin typeface="Trebuchet MS"/>
                <a:cs typeface="Trebuchet MS"/>
              </a:rPr>
              <a:t> controlling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1: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controlled,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influenced,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cared-for,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awed,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submissive,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guided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4" name="object 44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696021" y="3339677"/>
            <a:ext cx="12160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Sentiment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-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55345" y="3339677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40608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Lexicon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valence,</a:t>
            </a:r>
            <a:r>
              <a:rPr sz="1400" i="1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arousal,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i="1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dominance:</a:t>
            </a:r>
            <a:r>
              <a:rPr sz="1400" i="1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Examples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946" y="1040130"/>
            <a:ext cx="4041775" cy="12954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6021" y="3339677"/>
            <a:ext cx="12160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Sentiment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7384" y="3339677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72565" y="942134"/>
            <a:ext cx="20631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Affective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66785" y="3339677"/>
            <a:ext cx="87439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2147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Learning</a:t>
            </a:r>
            <a:r>
              <a:rPr spc="20" dirty="0"/>
              <a:t> </a:t>
            </a:r>
            <a:r>
              <a:rPr spc="-30" dirty="0"/>
              <a:t>Sentiment</a:t>
            </a:r>
            <a:r>
              <a:rPr spc="20" dirty="0"/>
              <a:t> </a:t>
            </a:r>
            <a:r>
              <a:rPr spc="10" dirty="0"/>
              <a:t>Lexicons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224648"/>
            <a:ext cx="4483735" cy="961390"/>
            <a:chOff x="87743" y="1224648"/>
            <a:chExt cx="4483735" cy="961390"/>
          </a:xfrm>
        </p:grpSpPr>
        <p:sp>
          <p:nvSpPr>
            <p:cNvPr id="4" name="object 4"/>
            <p:cNvSpPr/>
            <p:nvPr/>
          </p:nvSpPr>
          <p:spPr>
            <a:xfrm>
              <a:off x="87743" y="1224648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8360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8389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7119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68882"/>
              <a:ext cx="50749" cy="8150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427873"/>
              <a:ext cx="4432935" cy="707390"/>
            </a:xfrm>
            <a:custGeom>
              <a:avLst/>
              <a:gdLst/>
              <a:ahLst/>
              <a:cxnLst/>
              <a:rect l="l" t="t" r="r" b="b"/>
              <a:pathLst>
                <a:path w="4432935" h="707389">
                  <a:moveTo>
                    <a:pt x="4432566" y="0"/>
                  </a:moveTo>
                  <a:lnTo>
                    <a:pt x="0" y="0"/>
                  </a:lnTo>
                  <a:lnTo>
                    <a:pt x="0" y="656018"/>
                  </a:lnTo>
                  <a:lnTo>
                    <a:pt x="4008" y="675743"/>
                  </a:lnTo>
                  <a:lnTo>
                    <a:pt x="14922" y="691895"/>
                  </a:lnTo>
                  <a:lnTo>
                    <a:pt x="31075" y="702810"/>
                  </a:lnTo>
                  <a:lnTo>
                    <a:pt x="50800" y="706818"/>
                  </a:lnTo>
                  <a:lnTo>
                    <a:pt x="4381766" y="706818"/>
                  </a:lnTo>
                  <a:lnTo>
                    <a:pt x="4401491" y="702810"/>
                  </a:lnTo>
                  <a:lnTo>
                    <a:pt x="4417644" y="691895"/>
                  </a:lnTo>
                  <a:lnTo>
                    <a:pt x="4428558" y="675743"/>
                  </a:lnTo>
                  <a:lnTo>
                    <a:pt x="4432566" y="65601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306969"/>
              <a:ext cx="0" cy="796290"/>
            </a:xfrm>
            <a:custGeom>
              <a:avLst/>
              <a:gdLst/>
              <a:ahLst/>
              <a:cxnLst/>
              <a:rect l="l" t="t" r="r" b="b"/>
              <a:pathLst>
                <a:path h="796289">
                  <a:moveTo>
                    <a:pt x="0" y="79597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942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815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688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77606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844535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3144" y="1155690"/>
            <a:ext cx="3028315" cy="9690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45"/>
              </a:spcBef>
            </a:pPr>
            <a:r>
              <a:rPr sz="1100" i="1" spc="-5" dirty="0">
                <a:solidFill>
                  <a:srgbClr val="3333B3"/>
                </a:solidFill>
                <a:latin typeface="Cambria"/>
                <a:cs typeface="Cambria"/>
              </a:rPr>
              <a:t>Basic</a:t>
            </a:r>
            <a:r>
              <a:rPr sz="1100" i="1" spc="1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3"/>
                </a:solidFill>
                <a:latin typeface="Cambria"/>
                <a:cs typeface="Cambria"/>
              </a:rPr>
              <a:t>Intuition</a:t>
            </a:r>
            <a:endParaRPr sz="1100">
              <a:latin typeface="Cambria"/>
              <a:cs typeface="Cambria"/>
            </a:endParaRPr>
          </a:p>
          <a:p>
            <a:pPr marL="302260">
              <a:lnSpc>
                <a:spcPct val="100000"/>
              </a:lnSpc>
              <a:spcBef>
                <a:spcPts val="350"/>
              </a:spcBef>
            </a:pPr>
            <a:r>
              <a:rPr sz="950" spc="-15" dirty="0">
                <a:latin typeface="Trebuchet MS"/>
                <a:cs typeface="Trebuchet MS"/>
              </a:rPr>
              <a:t>Adjecti</a:t>
            </a:r>
            <a:r>
              <a:rPr sz="950" spc="-40" dirty="0">
                <a:latin typeface="Trebuchet MS"/>
                <a:cs typeface="Trebuchet MS"/>
              </a:rPr>
              <a:t>v</a:t>
            </a:r>
            <a:r>
              <a:rPr sz="950" spc="65" dirty="0">
                <a:latin typeface="Trebuchet MS"/>
                <a:cs typeface="Trebuchet MS"/>
              </a:rPr>
              <a:t>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conjoined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b</a:t>
            </a:r>
            <a:r>
              <a:rPr sz="950" spc="20" dirty="0">
                <a:latin typeface="Trebuchet MS"/>
                <a:cs typeface="Trebuchet MS"/>
              </a:rPr>
              <a:t>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“and”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h</a:t>
            </a:r>
            <a:r>
              <a:rPr sz="950" spc="15" dirty="0">
                <a:latin typeface="Trebuchet MS"/>
                <a:cs typeface="Trebuchet MS"/>
              </a:rPr>
              <a:t>a</a:t>
            </a:r>
            <a:r>
              <a:rPr sz="950" dirty="0">
                <a:latin typeface="Trebuchet MS"/>
                <a:cs typeface="Trebuchet MS"/>
              </a:rPr>
              <a:t>v</a:t>
            </a:r>
            <a:r>
              <a:rPr sz="950" spc="25" dirty="0">
                <a:latin typeface="Trebuchet MS"/>
                <a:cs typeface="Trebuchet MS"/>
              </a:rPr>
              <a:t>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same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pola</a:t>
            </a:r>
            <a:r>
              <a:rPr sz="950" spc="5" dirty="0">
                <a:latin typeface="Trebuchet MS"/>
                <a:cs typeface="Trebuchet MS"/>
              </a:rPr>
              <a:t>r</a:t>
            </a:r>
            <a:r>
              <a:rPr sz="950" spc="-45" dirty="0">
                <a:latin typeface="Trebuchet MS"/>
                <a:cs typeface="Trebuchet MS"/>
              </a:rPr>
              <a:t>ity</a:t>
            </a:r>
            <a:endParaRPr sz="950">
              <a:latin typeface="Trebuchet MS"/>
              <a:cs typeface="Trebuchet MS"/>
            </a:endParaRPr>
          </a:p>
          <a:p>
            <a:pPr marL="441959">
              <a:lnSpc>
                <a:spcPct val="100000"/>
              </a:lnSpc>
              <a:spcBef>
                <a:spcPts val="305"/>
              </a:spcBef>
            </a:pPr>
            <a:r>
              <a:rPr sz="900" spc="540" baseline="13888" dirty="0">
                <a:solidFill>
                  <a:srgbClr val="D6D6F0"/>
                </a:solidFill>
                <a:latin typeface="Lucida Sans Unicode"/>
                <a:cs typeface="Lucida Sans Unicode"/>
              </a:rPr>
              <a:t>I  </a:t>
            </a:r>
            <a:r>
              <a:rPr sz="900" spc="-37" baseline="13888" dirty="0">
                <a:solidFill>
                  <a:srgbClr val="D6D6F0"/>
                </a:solidFill>
                <a:latin typeface="Lucida Sans Unicode"/>
                <a:cs typeface="Lucida Sans Unicode"/>
              </a:rPr>
              <a:t> </a:t>
            </a:r>
            <a:r>
              <a:rPr sz="900" i="1" spc="30" dirty="0">
                <a:latin typeface="Trebuchet MS"/>
                <a:cs typeface="Trebuchet MS"/>
              </a:rPr>
              <a:t>F</a:t>
            </a:r>
            <a:r>
              <a:rPr sz="900" i="1" spc="-45" dirty="0">
                <a:latin typeface="Trebuchet MS"/>
                <a:cs typeface="Trebuchet MS"/>
              </a:rPr>
              <a:t>air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5" dirty="0">
                <a:latin typeface="Trebuchet MS"/>
                <a:cs typeface="Trebuchet MS"/>
              </a:rPr>
              <a:t>and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legitimate</a:t>
            </a:r>
            <a:r>
              <a:rPr sz="900" spc="-85" dirty="0">
                <a:latin typeface="Trebuchet MS"/>
                <a:cs typeface="Trebuchet MS"/>
              </a:rPr>
              <a:t>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cor</a:t>
            </a:r>
            <a:r>
              <a:rPr sz="900" i="1" spc="-15" dirty="0">
                <a:latin typeface="Trebuchet MS"/>
                <a:cs typeface="Trebuchet MS"/>
              </a:rPr>
              <a:t>r</a:t>
            </a:r>
            <a:r>
              <a:rPr sz="900" i="1" spc="-45" dirty="0">
                <a:latin typeface="Trebuchet MS"/>
                <a:cs typeface="Trebuchet MS"/>
              </a:rPr>
              <a:t>upt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5" dirty="0">
                <a:latin typeface="Trebuchet MS"/>
                <a:cs typeface="Trebuchet MS"/>
              </a:rPr>
              <a:t>and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b</a:t>
            </a:r>
            <a:r>
              <a:rPr sz="900" i="1" spc="-25" dirty="0">
                <a:latin typeface="Trebuchet MS"/>
                <a:cs typeface="Trebuchet MS"/>
              </a:rPr>
              <a:t>r</a:t>
            </a:r>
            <a:r>
              <a:rPr sz="900" i="1" spc="-50" dirty="0">
                <a:latin typeface="Trebuchet MS"/>
                <a:cs typeface="Trebuchet MS"/>
              </a:rPr>
              <a:t>utal</a:t>
            </a:r>
            <a:endParaRPr sz="900">
              <a:latin typeface="Trebuchet MS"/>
              <a:cs typeface="Trebuchet MS"/>
            </a:endParaRPr>
          </a:p>
          <a:p>
            <a:pPr marL="302260">
              <a:lnSpc>
                <a:spcPct val="100000"/>
              </a:lnSpc>
              <a:spcBef>
                <a:spcPts val="360"/>
              </a:spcBef>
            </a:pPr>
            <a:r>
              <a:rPr sz="950" spc="-15" dirty="0">
                <a:latin typeface="Trebuchet MS"/>
                <a:cs typeface="Trebuchet MS"/>
              </a:rPr>
              <a:t>Adjecti</a:t>
            </a:r>
            <a:r>
              <a:rPr sz="950" spc="-40" dirty="0">
                <a:latin typeface="Trebuchet MS"/>
                <a:cs typeface="Trebuchet MS"/>
              </a:rPr>
              <a:t>v</a:t>
            </a:r>
            <a:r>
              <a:rPr sz="950" spc="65" dirty="0">
                <a:latin typeface="Trebuchet MS"/>
                <a:cs typeface="Trebuchet MS"/>
              </a:rPr>
              <a:t>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conjoined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b</a:t>
            </a:r>
            <a:r>
              <a:rPr sz="950" spc="20" dirty="0">
                <a:latin typeface="Trebuchet MS"/>
                <a:cs typeface="Trebuchet MS"/>
              </a:rPr>
              <a:t>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75" dirty="0">
                <a:latin typeface="Trebuchet MS"/>
                <a:cs typeface="Trebuchet MS"/>
              </a:rPr>
              <a:t>“</a:t>
            </a:r>
            <a:r>
              <a:rPr sz="950" spc="-100" dirty="0">
                <a:latin typeface="Trebuchet MS"/>
                <a:cs typeface="Trebuchet MS"/>
              </a:rPr>
              <a:t>b</a:t>
            </a:r>
            <a:r>
              <a:rPr sz="950" spc="-85" dirty="0">
                <a:latin typeface="Trebuchet MS"/>
                <a:cs typeface="Trebuchet MS"/>
              </a:rPr>
              <a:t>ut”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do</a:t>
            </a:r>
            <a:r>
              <a:rPr sz="950" spc="-15" dirty="0">
                <a:latin typeface="Trebuchet MS"/>
                <a:cs typeface="Trebuchet MS"/>
              </a:rPr>
              <a:t> not</a:t>
            </a:r>
            <a:endParaRPr sz="950">
              <a:latin typeface="Trebuchet MS"/>
              <a:cs typeface="Trebuchet MS"/>
            </a:endParaRPr>
          </a:p>
          <a:p>
            <a:pPr marL="441959">
              <a:lnSpc>
                <a:spcPct val="100000"/>
              </a:lnSpc>
              <a:spcBef>
                <a:spcPts val="305"/>
              </a:spcBef>
            </a:pPr>
            <a:r>
              <a:rPr sz="900" spc="540" baseline="13888" dirty="0">
                <a:solidFill>
                  <a:srgbClr val="D6D6F0"/>
                </a:solidFill>
                <a:latin typeface="Lucida Sans Unicode"/>
                <a:cs typeface="Lucida Sans Unicode"/>
              </a:rPr>
              <a:t>I  </a:t>
            </a:r>
            <a:r>
              <a:rPr sz="900" spc="-37" baseline="13888" dirty="0">
                <a:solidFill>
                  <a:srgbClr val="D6D6F0"/>
                </a:solidFill>
                <a:latin typeface="Lucida Sans Unicode"/>
                <a:cs typeface="Lucida Sans Unicode"/>
              </a:rPr>
              <a:t> </a:t>
            </a:r>
            <a:r>
              <a:rPr sz="900" i="1" spc="-145" dirty="0">
                <a:latin typeface="Trebuchet MS"/>
                <a:cs typeface="Trebuchet MS"/>
              </a:rPr>
              <a:t>f</a:t>
            </a:r>
            <a:r>
              <a:rPr sz="900" i="1" spc="-45" dirty="0">
                <a:latin typeface="Trebuchet MS"/>
                <a:cs typeface="Trebuchet MS"/>
              </a:rPr>
              <a:t>air</a:t>
            </a:r>
            <a:r>
              <a:rPr sz="900" i="1" spc="-25" dirty="0">
                <a:latin typeface="Trebuchet MS"/>
                <a:cs typeface="Trebuchet MS"/>
              </a:rPr>
              <a:t> b</a:t>
            </a:r>
            <a:r>
              <a:rPr sz="900" i="1" spc="-70" dirty="0">
                <a:latin typeface="Trebuchet MS"/>
                <a:cs typeface="Trebuchet MS"/>
              </a:rPr>
              <a:t>ut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b</a:t>
            </a:r>
            <a:r>
              <a:rPr sz="900" i="1" spc="-25" dirty="0">
                <a:latin typeface="Trebuchet MS"/>
                <a:cs typeface="Trebuchet MS"/>
              </a:rPr>
              <a:t>r</a:t>
            </a:r>
            <a:r>
              <a:rPr sz="900" i="1" spc="-50" dirty="0">
                <a:latin typeface="Trebuchet MS"/>
                <a:cs typeface="Trebuchet MS"/>
              </a:rPr>
              <a:t>utal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66785" y="3339677"/>
            <a:ext cx="87439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2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2599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Where</a:t>
            </a:r>
            <a:r>
              <a:rPr spc="35" dirty="0"/>
              <a:t> </a:t>
            </a:r>
            <a:r>
              <a:rPr spc="20" dirty="0"/>
              <a:t>is</a:t>
            </a:r>
            <a:r>
              <a:rPr spc="35" dirty="0"/>
              <a:t> </a:t>
            </a:r>
            <a:r>
              <a:rPr spc="-30" dirty="0"/>
              <a:t>Sentiment</a:t>
            </a:r>
            <a:r>
              <a:rPr spc="35" dirty="0"/>
              <a:t> </a:t>
            </a:r>
            <a:r>
              <a:rPr spc="10" dirty="0"/>
              <a:t>Analysis</a:t>
            </a:r>
            <a:r>
              <a:rPr spc="35" dirty="0"/>
              <a:t> </a:t>
            </a:r>
            <a:r>
              <a:rPr spc="60" dirty="0"/>
              <a:t>Used?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4747" rIns="0" bIns="0" rtlCol="0">
            <a:spAutoFit/>
          </a:bodyPr>
          <a:lstStyle/>
          <a:p>
            <a:pPr marR="993775" algn="ctr">
              <a:lnSpc>
                <a:spcPct val="100000"/>
              </a:lnSpc>
              <a:spcBef>
                <a:spcPts val="434"/>
              </a:spcBef>
            </a:pPr>
            <a:r>
              <a:rPr sz="1100" i="1" spc="-5" dirty="0">
                <a:solidFill>
                  <a:srgbClr val="3333B3"/>
                </a:solidFill>
                <a:latin typeface="Cambria"/>
                <a:cs typeface="Cambria"/>
              </a:rPr>
              <a:t>Movie</a:t>
            </a:r>
            <a:r>
              <a:rPr sz="1100" i="1" spc="6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pc="55" dirty="0"/>
              <a:t>Is</a:t>
            </a:r>
            <a:r>
              <a:rPr spc="-20" dirty="0"/>
              <a:t> </a:t>
            </a:r>
            <a:r>
              <a:rPr spc="-10" dirty="0"/>
              <a:t>this</a:t>
            </a:r>
            <a:r>
              <a:rPr spc="-15" dirty="0"/>
              <a:t> review</a:t>
            </a:r>
            <a:r>
              <a:rPr spc="-20" dirty="0"/>
              <a:t> </a:t>
            </a:r>
            <a:r>
              <a:rPr spc="-5" dirty="0"/>
              <a:t>positive</a:t>
            </a:r>
            <a:r>
              <a:rPr spc="-15" dirty="0"/>
              <a:t> </a:t>
            </a:r>
            <a:r>
              <a:rPr spc="-5" dirty="0"/>
              <a:t>or</a:t>
            </a:r>
            <a:r>
              <a:rPr spc="-15" dirty="0"/>
              <a:t> </a:t>
            </a:r>
            <a:r>
              <a:rPr spc="25" dirty="0"/>
              <a:t>negative?</a:t>
            </a:r>
            <a:endParaRPr sz="1100">
              <a:latin typeface="Cambria"/>
              <a:cs typeface="Cambria"/>
            </a:endParaRPr>
          </a:p>
          <a:p>
            <a:pPr marR="550545" algn="ctr">
              <a:lnSpc>
                <a:spcPct val="100000"/>
              </a:lnSpc>
              <a:spcBef>
                <a:spcPts val="334"/>
              </a:spcBef>
            </a:pP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Products</a:t>
            </a:r>
            <a:r>
              <a:rPr sz="1100" i="1" spc="9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pc="20" dirty="0"/>
              <a:t>What</a:t>
            </a:r>
            <a:r>
              <a:rPr spc="-20" dirty="0"/>
              <a:t> </a:t>
            </a:r>
            <a:r>
              <a:rPr spc="25" dirty="0"/>
              <a:t>do</a:t>
            </a:r>
            <a:r>
              <a:rPr spc="-15" dirty="0"/>
              <a:t> </a:t>
            </a:r>
            <a:r>
              <a:rPr spc="10" dirty="0"/>
              <a:t>people</a:t>
            </a:r>
            <a:r>
              <a:rPr spc="-15" dirty="0"/>
              <a:t> </a:t>
            </a:r>
            <a:r>
              <a:rPr spc="-20" dirty="0"/>
              <a:t>think</a:t>
            </a:r>
            <a:r>
              <a:rPr spc="-15" dirty="0"/>
              <a:t> </a:t>
            </a:r>
            <a:r>
              <a:rPr dirty="0"/>
              <a:t>about</a:t>
            </a:r>
            <a:r>
              <a:rPr spc="-15" dirty="0"/>
              <a:t> </a:t>
            </a:r>
            <a:r>
              <a:rPr spc="-20" dirty="0"/>
              <a:t>the</a:t>
            </a:r>
            <a:r>
              <a:rPr spc="-15" dirty="0"/>
              <a:t> </a:t>
            </a:r>
            <a:r>
              <a:rPr spc="10" dirty="0"/>
              <a:t>new</a:t>
            </a:r>
            <a:r>
              <a:rPr spc="-15" dirty="0"/>
              <a:t> </a:t>
            </a:r>
            <a:r>
              <a:rPr spc="55" dirty="0"/>
              <a:t>iPhone?</a:t>
            </a:r>
            <a:endParaRPr sz="1100">
              <a:latin typeface="Cambria"/>
              <a:cs typeface="Cambria"/>
            </a:endParaRPr>
          </a:p>
          <a:p>
            <a:pPr marR="115570" algn="ctr">
              <a:lnSpc>
                <a:spcPct val="100000"/>
              </a:lnSpc>
              <a:spcBef>
                <a:spcPts val="330"/>
              </a:spcBef>
            </a:pPr>
            <a:r>
              <a:rPr sz="1100" i="1" dirty="0">
                <a:solidFill>
                  <a:srgbClr val="3333B3"/>
                </a:solidFill>
                <a:latin typeface="Cambria"/>
                <a:cs typeface="Cambria"/>
              </a:rPr>
              <a:t>Public</a:t>
            </a:r>
            <a:r>
              <a:rPr sz="1100" i="1" spc="3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3"/>
                </a:solidFill>
                <a:latin typeface="Cambria"/>
                <a:cs typeface="Cambria"/>
              </a:rPr>
              <a:t>Sentiment</a:t>
            </a:r>
            <a:r>
              <a:rPr sz="1100" i="1" spc="31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pc="35" dirty="0"/>
              <a:t>How</a:t>
            </a:r>
            <a:r>
              <a:rPr spc="-5" dirty="0"/>
              <a:t> </a:t>
            </a:r>
            <a:r>
              <a:rPr spc="25" dirty="0"/>
              <a:t>is</a:t>
            </a:r>
            <a:r>
              <a:rPr spc="-10" dirty="0"/>
              <a:t> </a:t>
            </a:r>
            <a:r>
              <a:rPr spc="25" dirty="0"/>
              <a:t>consumer</a:t>
            </a:r>
            <a:r>
              <a:rPr spc="-5" dirty="0"/>
              <a:t> </a:t>
            </a:r>
            <a:r>
              <a:rPr spc="20" dirty="0"/>
              <a:t>confidence?</a:t>
            </a:r>
            <a:r>
              <a:rPr spc="55" dirty="0"/>
              <a:t> Is</a:t>
            </a:r>
            <a:r>
              <a:rPr spc="-5" dirty="0"/>
              <a:t> </a:t>
            </a:r>
            <a:r>
              <a:rPr spc="15" dirty="0"/>
              <a:t>despair</a:t>
            </a:r>
            <a:r>
              <a:rPr spc="-10" dirty="0"/>
              <a:t> </a:t>
            </a:r>
            <a:r>
              <a:rPr spc="30" dirty="0"/>
              <a:t>increasing?</a:t>
            </a:r>
            <a:endParaRPr sz="1100">
              <a:latin typeface="Cambria"/>
              <a:cs typeface="Cambria"/>
            </a:endParaRPr>
          </a:p>
          <a:p>
            <a:pPr marR="85090" algn="ctr">
              <a:lnSpc>
                <a:spcPct val="100000"/>
              </a:lnSpc>
              <a:spcBef>
                <a:spcPts val="335"/>
              </a:spcBef>
            </a:pPr>
            <a:r>
              <a:rPr sz="1100" i="1" spc="-15" dirty="0">
                <a:solidFill>
                  <a:srgbClr val="3333B3"/>
                </a:solidFill>
                <a:latin typeface="Cambria"/>
                <a:cs typeface="Cambria"/>
              </a:rPr>
              <a:t>Politics</a:t>
            </a:r>
            <a:r>
              <a:rPr sz="1100" i="1" spc="8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pc="20" dirty="0"/>
              <a:t>What</a:t>
            </a:r>
            <a:r>
              <a:rPr spc="-15" dirty="0"/>
              <a:t> </a:t>
            </a:r>
            <a:r>
              <a:rPr spc="25" dirty="0"/>
              <a:t>do</a:t>
            </a:r>
            <a:r>
              <a:rPr spc="-15" dirty="0"/>
              <a:t> </a:t>
            </a:r>
            <a:r>
              <a:rPr spc="10" dirty="0"/>
              <a:t>people</a:t>
            </a:r>
            <a:r>
              <a:rPr spc="-15" dirty="0"/>
              <a:t> </a:t>
            </a:r>
            <a:r>
              <a:rPr spc="-20" dirty="0"/>
              <a:t>think</a:t>
            </a:r>
            <a:r>
              <a:rPr spc="-10" dirty="0"/>
              <a:t> </a:t>
            </a:r>
            <a:r>
              <a:rPr dirty="0"/>
              <a:t>about</a:t>
            </a:r>
            <a:r>
              <a:rPr spc="-15" dirty="0"/>
              <a:t> </a:t>
            </a:r>
            <a:r>
              <a:rPr spc="-10" dirty="0"/>
              <a:t>this</a:t>
            </a:r>
            <a:r>
              <a:rPr spc="-15" dirty="0"/>
              <a:t> </a:t>
            </a:r>
            <a:r>
              <a:rPr spc="5" dirty="0"/>
              <a:t>candidate</a:t>
            </a:r>
            <a:r>
              <a:rPr spc="-15" dirty="0"/>
              <a:t> </a:t>
            </a:r>
            <a:r>
              <a:rPr spc="-5" dirty="0"/>
              <a:t>or</a:t>
            </a:r>
            <a:r>
              <a:rPr spc="-10" dirty="0"/>
              <a:t> </a:t>
            </a:r>
            <a:r>
              <a:rPr spc="65" dirty="0"/>
              <a:t>issue?</a:t>
            </a:r>
            <a:endParaRPr sz="1100">
              <a:latin typeface="Cambria"/>
              <a:cs typeface="Cambria"/>
            </a:endParaRPr>
          </a:p>
          <a:p>
            <a:pPr marL="129539" algn="ctr">
              <a:lnSpc>
                <a:spcPct val="100000"/>
              </a:lnSpc>
              <a:spcBef>
                <a:spcPts val="335"/>
              </a:spcBef>
            </a:pP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Prediction</a:t>
            </a:r>
            <a:r>
              <a:rPr sz="1100" i="1" spc="30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pc="-5" dirty="0"/>
              <a:t>Predict</a:t>
            </a:r>
            <a:r>
              <a:rPr spc="-10" dirty="0"/>
              <a:t> election</a:t>
            </a:r>
            <a:r>
              <a:rPr spc="-15" dirty="0"/>
              <a:t> </a:t>
            </a:r>
            <a:r>
              <a:rPr spc="20" dirty="0"/>
              <a:t>outcomes</a:t>
            </a:r>
            <a:r>
              <a:rPr spc="-10" dirty="0"/>
              <a:t> </a:t>
            </a:r>
            <a:r>
              <a:rPr spc="-5" dirty="0"/>
              <a:t>or</a:t>
            </a:r>
            <a:r>
              <a:rPr spc="-10" dirty="0"/>
              <a:t> </a:t>
            </a:r>
            <a:r>
              <a:rPr spc="10" dirty="0"/>
              <a:t>marked</a:t>
            </a:r>
            <a:r>
              <a:rPr spc="-15" dirty="0"/>
              <a:t> </a:t>
            </a:r>
            <a:r>
              <a:rPr spc="5" dirty="0"/>
              <a:t>trends</a:t>
            </a:r>
            <a:r>
              <a:rPr spc="-10" dirty="0"/>
              <a:t> </a:t>
            </a:r>
            <a:r>
              <a:rPr spc="-15" dirty="0"/>
              <a:t>from </a:t>
            </a:r>
            <a:r>
              <a:rPr spc="-5" dirty="0"/>
              <a:t>sentiment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83740" y="3339677"/>
            <a:ext cx="10407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Sentiment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-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3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2147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Learning</a:t>
            </a:r>
            <a:r>
              <a:rPr spc="20" dirty="0"/>
              <a:t> </a:t>
            </a:r>
            <a:r>
              <a:rPr spc="-30" dirty="0"/>
              <a:t>Sentiment</a:t>
            </a:r>
            <a:r>
              <a:rPr spc="20" dirty="0"/>
              <a:t> </a:t>
            </a:r>
            <a:r>
              <a:rPr spc="10" dirty="0"/>
              <a:t>Lexicons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203896"/>
            <a:ext cx="4483735" cy="1012825"/>
            <a:chOff x="87743" y="1203896"/>
            <a:chExt cx="4483735" cy="1012825"/>
          </a:xfrm>
        </p:grpSpPr>
        <p:sp>
          <p:nvSpPr>
            <p:cNvPr id="4" name="object 4"/>
            <p:cNvSpPr/>
            <p:nvPr/>
          </p:nvSpPr>
          <p:spPr>
            <a:xfrm>
              <a:off x="87743" y="1203896"/>
              <a:ext cx="4432935" cy="187325"/>
            </a:xfrm>
            <a:custGeom>
              <a:avLst/>
              <a:gdLst/>
              <a:ahLst/>
              <a:cxnLst/>
              <a:rect l="l" t="t" r="r" b="b"/>
              <a:pathLst>
                <a:path w="4432935" h="18732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918"/>
                  </a:lnTo>
                  <a:lnTo>
                    <a:pt x="4432566" y="18691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7816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1500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0230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48130"/>
              <a:ext cx="50749" cy="8668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422425"/>
              <a:ext cx="4432935" cy="743585"/>
            </a:xfrm>
            <a:custGeom>
              <a:avLst/>
              <a:gdLst/>
              <a:ahLst/>
              <a:cxnLst/>
              <a:rect l="l" t="t" r="r" b="b"/>
              <a:pathLst>
                <a:path w="4432935" h="743585">
                  <a:moveTo>
                    <a:pt x="4432566" y="0"/>
                  </a:moveTo>
                  <a:lnTo>
                    <a:pt x="0" y="0"/>
                  </a:lnTo>
                  <a:lnTo>
                    <a:pt x="0" y="692581"/>
                  </a:lnTo>
                  <a:lnTo>
                    <a:pt x="4008" y="712306"/>
                  </a:lnTo>
                  <a:lnTo>
                    <a:pt x="14922" y="728459"/>
                  </a:lnTo>
                  <a:lnTo>
                    <a:pt x="31075" y="739373"/>
                  </a:lnTo>
                  <a:lnTo>
                    <a:pt x="50800" y="743381"/>
                  </a:lnTo>
                  <a:lnTo>
                    <a:pt x="4381766" y="743381"/>
                  </a:lnTo>
                  <a:lnTo>
                    <a:pt x="4401491" y="739373"/>
                  </a:lnTo>
                  <a:lnTo>
                    <a:pt x="4417644" y="728459"/>
                  </a:lnTo>
                  <a:lnTo>
                    <a:pt x="4428558" y="712306"/>
                  </a:lnTo>
                  <a:lnTo>
                    <a:pt x="4432566" y="69258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86217"/>
              <a:ext cx="0" cy="848360"/>
            </a:xfrm>
            <a:custGeom>
              <a:avLst/>
              <a:gdLst/>
              <a:ahLst/>
              <a:cxnLst/>
              <a:rect l="l" t="t" r="r" b="b"/>
              <a:pathLst>
                <a:path h="848360">
                  <a:moveTo>
                    <a:pt x="0" y="8478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735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608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481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72171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854276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5844" y="1130494"/>
            <a:ext cx="4281805" cy="100139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30" dirty="0">
                <a:solidFill>
                  <a:srgbClr val="3333B3"/>
                </a:solidFill>
                <a:latin typeface="Cambria"/>
                <a:cs typeface="Cambria"/>
              </a:rPr>
              <a:t>Step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333B3"/>
                </a:solidFill>
                <a:latin typeface="Cambria"/>
                <a:cs typeface="Cambria"/>
              </a:rPr>
              <a:t>1:</a:t>
            </a:r>
            <a:r>
              <a:rPr sz="1100" i="1" spc="9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3"/>
                </a:solidFill>
                <a:latin typeface="Cambria"/>
                <a:cs typeface="Cambria"/>
              </a:rPr>
              <a:t>Label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3333B3"/>
                </a:solidFill>
                <a:latin typeface="Times New Roman"/>
                <a:cs typeface="Times New Roman"/>
              </a:rPr>
              <a:t>seed</a:t>
            </a:r>
            <a:r>
              <a:rPr sz="1100" b="1" i="1" spc="-10" dirty="0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 b="1" i="1" spc="-5" dirty="0">
                <a:solidFill>
                  <a:srgbClr val="3333B3"/>
                </a:solidFill>
                <a:latin typeface="Times New Roman"/>
                <a:cs typeface="Times New Roman"/>
              </a:rPr>
              <a:t>set</a:t>
            </a:r>
            <a:r>
              <a:rPr sz="1100" b="1" i="1" spc="-10" dirty="0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of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adjectives</a:t>
            </a:r>
            <a:endParaRPr sz="1100">
              <a:latin typeface="Cambria"/>
              <a:cs typeface="Cambria"/>
            </a:endParaRPr>
          </a:p>
          <a:p>
            <a:pPr marL="289560" marR="592455">
              <a:lnSpc>
                <a:spcPct val="118900"/>
              </a:lnSpc>
              <a:spcBef>
                <a:spcPts val="209"/>
              </a:spcBef>
            </a:pPr>
            <a:r>
              <a:rPr sz="950" b="1" spc="25" dirty="0">
                <a:latin typeface="Trebuchet MS"/>
                <a:cs typeface="Trebuchet MS"/>
              </a:rPr>
              <a:t>Positive </a:t>
            </a:r>
            <a:r>
              <a:rPr sz="950" b="1" spc="55" dirty="0">
                <a:latin typeface="Trebuchet MS"/>
                <a:cs typeface="Trebuchet MS"/>
              </a:rPr>
              <a:t>cases: </a:t>
            </a:r>
            <a:r>
              <a:rPr sz="950" dirty="0">
                <a:latin typeface="Trebuchet MS"/>
                <a:cs typeface="Trebuchet MS"/>
              </a:rPr>
              <a:t>adequate, </a:t>
            </a:r>
            <a:r>
              <a:rPr sz="950" spc="-25" dirty="0">
                <a:latin typeface="Trebuchet MS"/>
                <a:cs typeface="Trebuchet MS"/>
              </a:rPr>
              <a:t>central, </a:t>
            </a:r>
            <a:r>
              <a:rPr sz="950" spc="-30" dirty="0">
                <a:latin typeface="Trebuchet MS"/>
                <a:cs typeface="Trebuchet MS"/>
              </a:rPr>
              <a:t>clever, </a:t>
            </a:r>
            <a:r>
              <a:rPr sz="950" spc="5" dirty="0">
                <a:latin typeface="Trebuchet MS"/>
                <a:cs typeface="Trebuchet MS"/>
              </a:rPr>
              <a:t>famous, </a:t>
            </a:r>
            <a:r>
              <a:rPr sz="950" spc="-30" dirty="0">
                <a:latin typeface="Trebuchet MS"/>
                <a:cs typeface="Trebuchet MS"/>
              </a:rPr>
              <a:t>intelligent,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remarkable,</a:t>
            </a:r>
            <a:r>
              <a:rPr sz="950" spc="-15" dirty="0">
                <a:latin typeface="Trebuchet MS"/>
                <a:cs typeface="Trebuchet MS"/>
              </a:rPr>
              <a:t> reputed, </a:t>
            </a:r>
            <a:r>
              <a:rPr sz="950" spc="-5" dirty="0">
                <a:latin typeface="Trebuchet MS"/>
                <a:cs typeface="Trebuchet MS"/>
              </a:rPr>
              <a:t>sensitive,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slender,</a:t>
            </a:r>
            <a:r>
              <a:rPr sz="950" spc="-15" dirty="0">
                <a:latin typeface="Trebuchet MS"/>
                <a:cs typeface="Trebuchet MS"/>
              </a:rPr>
              <a:t> thriving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18900"/>
              </a:lnSpc>
              <a:spcBef>
                <a:spcPts val="295"/>
              </a:spcBef>
            </a:pPr>
            <a:r>
              <a:rPr sz="950" b="1" spc="25" dirty="0">
                <a:latin typeface="Trebuchet MS"/>
                <a:cs typeface="Trebuchet MS"/>
              </a:rPr>
              <a:t>Negative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b="1" spc="55" dirty="0">
                <a:latin typeface="Trebuchet MS"/>
                <a:cs typeface="Trebuchet MS"/>
              </a:rPr>
              <a:t>cases:</a:t>
            </a:r>
            <a:r>
              <a:rPr sz="950" b="1" spc="6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contagious,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drunken,</a:t>
            </a:r>
            <a:r>
              <a:rPr sz="950" spc="-10" dirty="0">
                <a:latin typeface="Trebuchet MS"/>
                <a:cs typeface="Trebuchet MS"/>
              </a:rPr>
              <a:t> ignorant,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lanky,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listless, </a:t>
            </a:r>
            <a:r>
              <a:rPr sz="950" spc="-35" dirty="0">
                <a:latin typeface="Trebuchet MS"/>
                <a:cs typeface="Trebuchet MS"/>
              </a:rPr>
              <a:t>primitive,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strident,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troublesome,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unresolved,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unsuspecting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66785" y="3339677"/>
            <a:ext cx="87439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55345" y="3339677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2147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Sentiment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43" y="934377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915173"/>
            <a:ext cx="2661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solidFill>
                  <a:srgbClr val="3333B3"/>
                </a:solidFill>
                <a:latin typeface="Cambria"/>
                <a:cs typeface="Cambria"/>
              </a:rPr>
              <a:t>Step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333B3"/>
                </a:solidFill>
                <a:latin typeface="Cambria"/>
                <a:cs typeface="Cambria"/>
              </a:rPr>
              <a:t>2:</a:t>
            </a:r>
            <a:r>
              <a:rPr sz="1100" i="1" spc="10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Expand</a:t>
            </a:r>
            <a:r>
              <a:rPr sz="1100" i="1" spc="3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seed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3"/>
                </a:solidFill>
                <a:latin typeface="Cambria"/>
                <a:cs typeface="Cambria"/>
              </a:rPr>
              <a:t>set</a:t>
            </a:r>
            <a:r>
              <a:rPr sz="1100" i="1" spc="3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3"/>
                </a:solidFill>
                <a:latin typeface="Cambria"/>
                <a:cs typeface="Cambria"/>
              </a:rPr>
              <a:t>to</a:t>
            </a:r>
            <a:r>
              <a:rPr sz="1100" i="1" spc="3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conjoined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adjectives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743" y="978611"/>
            <a:ext cx="4483735" cy="1607185"/>
            <a:chOff x="87743" y="978611"/>
            <a:chExt cx="4483735" cy="16071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07401"/>
              <a:ext cx="4483315" cy="1648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978611"/>
              <a:ext cx="50749" cy="1919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51674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16711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040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91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78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1284693"/>
              <a:ext cx="2773680" cy="130048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66785" y="3339677"/>
            <a:ext cx="87439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55345" y="3339677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2147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Sentiment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855738"/>
            <a:ext cx="4483735" cy="454659"/>
            <a:chOff x="87743" y="855738"/>
            <a:chExt cx="4483735" cy="454659"/>
          </a:xfrm>
        </p:grpSpPr>
        <p:sp>
          <p:nvSpPr>
            <p:cNvPr id="5" name="object 5"/>
            <p:cNvSpPr/>
            <p:nvPr/>
          </p:nvSpPr>
          <p:spPr>
            <a:xfrm>
              <a:off x="87743" y="85573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28750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208557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195857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99972"/>
              <a:ext cx="50749" cy="3085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073035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432566" y="0"/>
                  </a:moveTo>
                  <a:lnTo>
                    <a:pt x="0" y="0"/>
                  </a:lnTo>
                  <a:lnTo>
                    <a:pt x="0" y="135521"/>
                  </a:lnTo>
                  <a:lnTo>
                    <a:pt x="4008" y="155246"/>
                  </a:lnTo>
                  <a:lnTo>
                    <a:pt x="14922" y="171399"/>
                  </a:lnTo>
                  <a:lnTo>
                    <a:pt x="31075" y="182313"/>
                  </a:lnTo>
                  <a:lnTo>
                    <a:pt x="50800" y="186321"/>
                  </a:lnTo>
                  <a:lnTo>
                    <a:pt x="4381766" y="186321"/>
                  </a:lnTo>
                  <a:lnTo>
                    <a:pt x="4401491" y="182313"/>
                  </a:lnTo>
                  <a:lnTo>
                    <a:pt x="4417644" y="171399"/>
                  </a:lnTo>
                  <a:lnTo>
                    <a:pt x="4428558" y="155246"/>
                  </a:lnTo>
                  <a:lnTo>
                    <a:pt x="4432566" y="1355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38072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59">
                  <a:moveTo>
                    <a:pt x="0" y="2895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253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126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8999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5844" y="784281"/>
            <a:ext cx="2644775" cy="4406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30" dirty="0">
                <a:solidFill>
                  <a:srgbClr val="3333B3"/>
                </a:solidFill>
                <a:latin typeface="Cambria"/>
                <a:cs typeface="Cambria"/>
              </a:rPr>
              <a:t>Step</a:t>
            </a:r>
            <a:r>
              <a:rPr sz="1100" i="1" spc="1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333B3"/>
                </a:solidFill>
                <a:latin typeface="Cambria"/>
                <a:cs typeface="Cambria"/>
              </a:rPr>
              <a:t>3:</a:t>
            </a:r>
            <a:r>
              <a:rPr sz="1100" i="1" spc="8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3"/>
                </a:solidFill>
                <a:latin typeface="Cambria"/>
                <a:cs typeface="Cambria"/>
              </a:rPr>
              <a:t>Construct</a:t>
            </a:r>
            <a:r>
              <a:rPr sz="1100" i="1" spc="2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3"/>
                </a:solidFill>
                <a:latin typeface="Cambria"/>
                <a:cs typeface="Cambria"/>
              </a:rPr>
              <a:t>a</a:t>
            </a:r>
            <a:r>
              <a:rPr sz="1100" i="1" spc="1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3"/>
                </a:solidFill>
                <a:latin typeface="Cambria"/>
                <a:cs typeface="Cambria"/>
              </a:rPr>
              <a:t>graph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50" spc="-10" dirty="0">
                <a:latin typeface="Trebuchet MS"/>
                <a:cs typeface="Trebuchet MS"/>
              </a:rPr>
              <a:t>Polarity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similarity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assigned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pair: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2519" y="1370279"/>
            <a:ext cx="3917950" cy="132080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66785" y="3339677"/>
            <a:ext cx="87439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5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2147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Sentiment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43" y="742353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723136"/>
            <a:ext cx="2556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rgbClr val="3333B3"/>
                </a:solidFill>
                <a:latin typeface="Cambria"/>
                <a:cs typeface="Cambria"/>
              </a:rPr>
              <a:t>Clustering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for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3"/>
                </a:solidFill>
                <a:latin typeface="Cambria"/>
                <a:cs typeface="Cambria"/>
              </a:rPr>
              <a:t>partitioning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3"/>
                </a:solidFill>
                <a:latin typeface="Cambria"/>
                <a:cs typeface="Cambria"/>
              </a:rPr>
              <a:t>the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3"/>
                </a:solidFill>
                <a:latin typeface="Cambria"/>
                <a:cs typeface="Cambria"/>
              </a:rPr>
              <a:t>graph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3"/>
                </a:solidFill>
                <a:latin typeface="Cambria"/>
                <a:cs typeface="Cambria"/>
              </a:rPr>
              <a:t>into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3333B3"/>
                </a:solidFill>
                <a:latin typeface="Cambria"/>
                <a:cs typeface="Cambria"/>
              </a:rPr>
              <a:t>two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743" y="786587"/>
            <a:ext cx="4483735" cy="294005"/>
            <a:chOff x="87743" y="786587"/>
            <a:chExt cx="4483735" cy="2940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15365"/>
              <a:ext cx="4483315" cy="1648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786587"/>
              <a:ext cx="50749" cy="1919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59650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24687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119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992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865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9669" y="1175232"/>
            <a:ext cx="4187825" cy="173355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66785" y="3339677"/>
            <a:ext cx="87439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6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17786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Output</a:t>
            </a:r>
            <a:r>
              <a:rPr spc="35" dirty="0"/>
              <a:t> </a:t>
            </a:r>
            <a:r>
              <a:rPr spc="-15" dirty="0"/>
              <a:t>Polarity</a:t>
            </a:r>
            <a:r>
              <a:rPr spc="35" dirty="0"/>
              <a:t> </a:t>
            </a:r>
            <a:r>
              <a:rPr spc="5" dirty="0"/>
              <a:t>Lexicon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36637"/>
            <a:ext cx="4483735" cy="784860"/>
            <a:chOff x="87743" y="936637"/>
            <a:chExt cx="4483735" cy="784860"/>
          </a:xfrm>
        </p:grpSpPr>
        <p:sp>
          <p:nvSpPr>
            <p:cNvPr id="4" name="object 4"/>
            <p:cNvSpPr/>
            <p:nvPr/>
          </p:nvSpPr>
          <p:spPr>
            <a:xfrm>
              <a:off x="87743" y="936637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9559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1954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0684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80871"/>
              <a:ext cx="50749" cy="63867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39875"/>
              <a:ext cx="4432935" cy="530860"/>
            </a:xfrm>
            <a:custGeom>
              <a:avLst/>
              <a:gdLst/>
              <a:ahLst/>
              <a:cxnLst/>
              <a:rect l="l" t="t" r="r" b="b"/>
              <a:pathLst>
                <a:path w="4432935" h="530860">
                  <a:moveTo>
                    <a:pt x="4432566" y="0"/>
                  </a:moveTo>
                  <a:lnTo>
                    <a:pt x="0" y="0"/>
                  </a:lnTo>
                  <a:lnTo>
                    <a:pt x="0" y="479666"/>
                  </a:lnTo>
                  <a:lnTo>
                    <a:pt x="4008" y="499390"/>
                  </a:lnTo>
                  <a:lnTo>
                    <a:pt x="14922" y="515543"/>
                  </a:lnTo>
                  <a:lnTo>
                    <a:pt x="31075" y="526457"/>
                  </a:lnTo>
                  <a:lnTo>
                    <a:pt x="50800" y="530466"/>
                  </a:lnTo>
                  <a:lnTo>
                    <a:pt x="4381766" y="530466"/>
                  </a:lnTo>
                  <a:lnTo>
                    <a:pt x="4401491" y="526457"/>
                  </a:lnTo>
                  <a:lnTo>
                    <a:pt x="4417644" y="515543"/>
                  </a:lnTo>
                  <a:lnTo>
                    <a:pt x="4428558" y="499390"/>
                  </a:lnTo>
                  <a:lnTo>
                    <a:pt x="4432566" y="47966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18971"/>
              <a:ext cx="0" cy="619760"/>
            </a:xfrm>
            <a:custGeom>
              <a:avLst/>
              <a:gdLst/>
              <a:ahLst/>
              <a:cxnLst/>
              <a:rect l="l" t="t" r="r" b="b"/>
              <a:pathLst>
                <a:path h="619760">
                  <a:moveTo>
                    <a:pt x="0" y="6196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0626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9356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8086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822272"/>
            <a:ext cx="4483735" cy="795655"/>
            <a:chOff x="87743" y="1822272"/>
            <a:chExt cx="4483735" cy="795655"/>
          </a:xfrm>
        </p:grpSpPr>
        <p:sp>
          <p:nvSpPr>
            <p:cNvPr id="15" name="object 15"/>
            <p:cNvSpPr/>
            <p:nvPr/>
          </p:nvSpPr>
          <p:spPr>
            <a:xfrm>
              <a:off x="87743" y="1822272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990572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2515895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03195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866506"/>
              <a:ext cx="50749" cy="64938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2034857"/>
              <a:ext cx="4432935" cy="532130"/>
            </a:xfrm>
            <a:custGeom>
              <a:avLst/>
              <a:gdLst/>
              <a:ahLst/>
              <a:cxnLst/>
              <a:rect l="l" t="t" r="r" b="b"/>
              <a:pathLst>
                <a:path w="4432935" h="532130">
                  <a:moveTo>
                    <a:pt x="4432566" y="0"/>
                  </a:moveTo>
                  <a:lnTo>
                    <a:pt x="0" y="0"/>
                  </a:lnTo>
                  <a:lnTo>
                    <a:pt x="0" y="481037"/>
                  </a:lnTo>
                  <a:lnTo>
                    <a:pt x="4008" y="500762"/>
                  </a:lnTo>
                  <a:lnTo>
                    <a:pt x="14922" y="516915"/>
                  </a:lnTo>
                  <a:lnTo>
                    <a:pt x="31075" y="527829"/>
                  </a:lnTo>
                  <a:lnTo>
                    <a:pt x="50800" y="531837"/>
                  </a:lnTo>
                  <a:lnTo>
                    <a:pt x="4381766" y="531837"/>
                  </a:lnTo>
                  <a:lnTo>
                    <a:pt x="4401491" y="527829"/>
                  </a:lnTo>
                  <a:lnTo>
                    <a:pt x="4417644" y="516915"/>
                  </a:lnTo>
                  <a:lnTo>
                    <a:pt x="4428558" y="500762"/>
                  </a:lnTo>
                  <a:lnTo>
                    <a:pt x="4432566" y="48103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904593"/>
              <a:ext cx="0" cy="630555"/>
            </a:xfrm>
            <a:custGeom>
              <a:avLst/>
              <a:gdLst/>
              <a:ahLst/>
              <a:cxnLst/>
              <a:rect l="l" t="t" r="r" b="b"/>
              <a:pathLst>
                <a:path h="630555">
                  <a:moveTo>
                    <a:pt x="0" y="63035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8918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791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664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844" y="870881"/>
            <a:ext cx="4308475" cy="166306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Positive</a:t>
            </a:r>
            <a:endParaRPr sz="1100">
              <a:latin typeface="Cambria"/>
              <a:cs typeface="Cambria"/>
            </a:endParaRPr>
          </a:p>
          <a:p>
            <a:pPr marL="12700" marR="15875">
              <a:lnSpc>
                <a:spcPct val="118900"/>
              </a:lnSpc>
              <a:spcBef>
                <a:spcPts val="110"/>
              </a:spcBef>
            </a:pPr>
            <a:r>
              <a:rPr sz="950" dirty="0">
                <a:latin typeface="Trebuchet MS"/>
                <a:cs typeface="Trebuchet MS"/>
              </a:rPr>
              <a:t>bold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decisive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disturbing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generous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good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honest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important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large</a:t>
            </a:r>
            <a:r>
              <a:rPr sz="950" spc="-5" dirty="0">
                <a:latin typeface="Trebuchet MS"/>
                <a:cs typeface="Trebuchet MS"/>
              </a:rPr>
              <a:t> mature </a:t>
            </a:r>
            <a:r>
              <a:rPr sz="950" spc="-25" dirty="0">
                <a:latin typeface="Trebuchet MS"/>
                <a:cs typeface="Trebuchet MS"/>
              </a:rPr>
              <a:t>patient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peaceful </a:t>
            </a:r>
            <a:r>
              <a:rPr sz="950" spc="-5" dirty="0">
                <a:latin typeface="Trebuchet MS"/>
                <a:cs typeface="Trebuchet MS"/>
              </a:rPr>
              <a:t>positive </a:t>
            </a:r>
            <a:r>
              <a:rPr sz="950" spc="10" dirty="0">
                <a:latin typeface="Trebuchet MS"/>
                <a:cs typeface="Trebuchet MS"/>
              </a:rPr>
              <a:t>proud </a:t>
            </a:r>
            <a:r>
              <a:rPr sz="950" spc="40" dirty="0">
                <a:latin typeface="Trebuchet MS"/>
                <a:cs typeface="Trebuchet MS"/>
              </a:rPr>
              <a:t>sound </a:t>
            </a:r>
            <a:r>
              <a:rPr sz="950" spc="-10" dirty="0">
                <a:latin typeface="Trebuchet MS"/>
                <a:cs typeface="Trebuchet MS"/>
              </a:rPr>
              <a:t>stimulating </a:t>
            </a:r>
            <a:r>
              <a:rPr sz="950" spc="-15" dirty="0">
                <a:latin typeface="Trebuchet MS"/>
                <a:cs typeface="Trebuchet MS"/>
              </a:rPr>
              <a:t>straightforward </a:t>
            </a:r>
            <a:r>
              <a:rPr sz="950" spc="15" dirty="0">
                <a:latin typeface="Trebuchet MS"/>
                <a:cs typeface="Trebuchet MS"/>
              </a:rPr>
              <a:t>strange </a:t>
            </a:r>
            <a:r>
              <a:rPr sz="950" spc="-20" dirty="0">
                <a:latin typeface="Trebuchet MS"/>
                <a:cs typeface="Trebuchet MS"/>
              </a:rPr>
              <a:t>talented 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vigorous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witty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35" dirty="0">
                <a:solidFill>
                  <a:srgbClr val="3333B3"/>
                </a:solidFill>
                <a:latin typeface="Cambria"/>
                <a:cs typeface="Cambria"/>
              </a:rPr>
              <a:t>Negative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09"/>
              </a:spcBef>
            </a:pPr>
            <a:r>
              <a:rPr sz="950" spc="30" dirty="0">
                <a:latin typeface="Trebuchet MS"/>
                <a:cs typeface="Trebuchet MS"/>
              </a:rPr>
              <a:t>ambiguous </a:t>
            </a:r>
            <a:r>
              <a:rPr sz="950" spc="10" dirty="0">
                <a:latin typeface="Trebuchet MS"/>
                <a:cs typeface="Trebuchet MS"/>
              </a:rPr>
              <a:t>cautious </a:t>
            </a:r>
            <a:r>
              <a:rPr sz="950" dirty="0">
                <a:latin typeface="Trebuchet MS"/>
                <a:cs typeface="Trebuchet MS"/>
              </a:rPr>
              <a:t>cynical </a:t>
            </a:r>
            <a:r>
              <a:rPr sz="950" spc="15" dirty="0">
                <a:latin typeface="Trebuchet MS"/>
                <a:cs typeface="Trebuchet MS"/>
              </a:rPr>
              <a:t>evasive </a:t>
            </a:r>
            <a:r>
              <a:rPr sz="950" spc="-5" dirty="0">
                <a:latin typeface="Trebuchet MS"/>
                <a:cs typeface="Trebuchet MS"/>
              </a:rPr>
              <a:t>harmful </a:t>
            </a:r>
            <a:r>
              <a:rPr sz="950" spc="-15" dirty="0">
                <a:latin typeface="Trebuchet MS"/>
                <a:cs typeface="Trebuchet MS"/>
              </a:rPr>
              <a:t>hypocritical </a:t>
            </a:r>
            <a:r>
              <a:rPr sz="950" spc="-30" dirty="0">
                <a:latin typeface="Trebuchet MS"/>
                <a:cs typeface="Trebuchet MS"/>
              </a:rPr>
              <a:t>inefficient </a:t>
            </a:r>
            <a:r>
              <a:rPr sz="950" spc="15" dirty="0">
                <a:latin typeface="Trebuchet MS"/>
                <a:cs typeface="Trebuchet MS"/>
              </a:rPr>
              <a:t>insecure 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irrational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irresponsible</a:t>
            </a:r>
            <a:r>
              <a:rPr sz="950" spc="-5" dirty="0">
                <a:latin typeface="Trebuchet MS"/>
                <a:cs typeface="Trebuchet MS"/>
              </a:rPr>
              <a:t> minor </a:t>
            </a:r>
            <a:r>
              <a:rPr sz="950" spc="15" dirty="0">
                <a:latin typeface="Trebuchet MS"/>
                <a:cs typeface="Trebuchet MS"/>
              </a:rPr>
              <a:t>outspoken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pleasant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reckless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risky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selfish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tedious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unsupported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vulnerable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wasteful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66785" y="3339677"/>
            <a:ext cx="87439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55345" y="3339677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17786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Output</a:t>
            </a:r>
            <a:r>
              <a:rPr spc="35" dirty="0"/>
              <a:t> </a:t>
            </a:r>
            <a:r>
              <a:rPr spc="-15" dirty="0"/>
              <a:t>Polarity</a:t>
            </a:r>
            <a:r>
              <a:rPr spc="35" dirty="0"/>
              <a:t> </a:t>
            </a:r>
            <a:r>
              <a:rPr spc="5" dirty="0"/>
              <a:t>Lexicon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35786"/>
            <a:ext cx="4483735" cy="786765"/>
            <a:chOff x="87743" y="935786"/>
            <a:chExt cx="4483735" cy="786765"/>
          </a:xfrm>
        </p:grpSpPr>
        <p:sp>
          <p:nvSpPr>
            <p:cNvPr id="4" name="object 4"/>
            <p:cNvSpPr/>
            <p:nvPr/>
          </p:nvSpPr>
          <p:spPr>
            <a:xfrm>
              <a:off x="87743" y="935786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9473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2081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0811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80033"/>
              <a:ext cx="50749" cy="6407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39024"/>
              <a:ext cx="4432935" cy="532765"/>
            </a:xfrm>
            <a:custGeom>
              <a:avLst/>
              <a:gdLst/>
              <a:ahLst/>
              <a:cxnLst/>
              <a:rect l="l" t="t" r="r" b="b"/>
              <a:pathLst>
                <a:path w="4432935" h="532764">
                  <a:moveTo>
                    <a:pt x="4432566" y="0"/>
                  </a:moveTo>
                  <a:lnTo>
                    <a:pt x="0" y="0"/>
                  </a:lnTo>
                  <a:lnTo>
                    <a:pt x="0" y="481787"/>
                  </a:lnTo>
                  <a:lnTo>
                    <a:pt x="4008" y="501511"/>
                  </a:lnTo>
                  <a:lnTo>
                    <a:pt x="14922" y="517664"/>
                  </a:lnTo>
                  <a:lnTo>
                    <a:pt x="31075" y="528578"/>
                  </a:lnTo>
                  <a:lnTo>
                    <a:pt x="50800" y="532587"/>
                  </a:lnTo>
                  <a:lnTo>
                    <a:pt x="4381766" y="532587"/>
                  </a:lnTo>
                  <a:lnTo>
                    <a:pt x="4401491" y="528578"/>
                  </a:lnTo>
                  <a:lnTo>
                    <a:pt x="4417644" y="517664"/>
                  </a:lnTo>
                  <a:lnTo>
                    <a:pt x="4428558" y="501511"/>
                  </a:lnTo>
                  <a:lnTo>
                    <a:pt x="4432566" y="48178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18120"/>
              <a:ext cx="0" cy="622300"/>
            </a:xfrm>
            <a:custGeom>
              <a:avLst/>
              <a:gdLst/>
              <a:ahLst/>
              <a:cxnLst/>
              <a:rect l="l" t="t" r="r" b="b"/>
              <a:pathLst>
                <a:path h="622300">
                  <a:moveTo>
                    <a:pt x="0" y="62174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054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927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800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823542"/>
            <a:ext cx="4483735" cy="795655"/>
            <a:chOff x="87743" y="1823542"/>
            <a:chExt cx="4483735" cy="795655"/>
          </a:xfrm>
        </p:grpSpPr>
        <p:sp>
          <p:nvSpPr>
            <p:cNvPr id="15" name="object 15"/>
            <p:cNvSpPr/>
            <p:nvPr/>
          </p:nvSpPr>
          <p:spPr>
            <a:xfrm>
              <a:off x="87743" y="1823542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991842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517165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04465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867776"/>
              <a:ext cx="50749" cy="64938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2036127"/>
              <a:ext cx="4432935" cy="532130"/>
            </a:xfrm>
            <a:custGeom>
              <a:avLst/>
              <a:gdLst/>
              <a:ahLst/>
              <a:cxnLst/>
              <a:rect l="l" t="t" r="r" b="b"/>
              <a:pathLst>
                <a:path w="4432935" h="532130">
                  <a:moveTo>
                    <a:pt x="4432566" y="0"/>
                  </a:moveTo>
                  <a:lnTo>
                    <a:pt x="0" y="0"/>
                  </a:lnTo>
                  <a:lnTo>
                    <a:pt x="0" y="481037"/>
                  </a:lnTo>
                  <a:lnTo>
                    <a:pt x="4008" y="500762"/>
                  </a:lnTo>
                  <a:lnTo>
                    <a:pt x="14922" y="516915"/>
                  </a:lnTo>
                  <a:lnTo>
                    <a:pt x="31075" y="527829"/>
                  </a:lnTo>
                  <a:lnTo>
                    <a:pt x="50800" y="531837"/>
                  </a:lnTo>
                  <a:lnTo>
                    <a:pt x="4381766" y="531837"/>
                  </a:lnTo>
                  <a:lnTo>
                    <a:pt x="4401491" y="527829"/>
                  </a:lnTo>
                  <a:lnTo>
                    <a:pt x="4417644" y="516915"/>
                  </a:lnTo>
                  <a:lnTo>
                    <a:pt x="4428558" y="500762"/>
                  </a:lnTo>
                  <a:lnTo>
                    <a:pt x="4432566" y="48103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905863"/>
              <a:ext cx="0" cy="630555"/>
            </a:xfrm>
            <a:custGeom>
              <a:avLst/>
              <a:gdLst/>
              <a:ahLst/>
              <a:cxnLst/>
              <a:rect l="l" t="t" r="r" b="b"/>
              <a:pathLst>
                <a:path h="630555">
                  <a:moveTo>
                    <a:pt x="0" y="63035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8931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804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677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844" y="867673"/>
            <a:ext cx="4356735" cy="16675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Positive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130"/>
              </a:spcBef>
            </a:pPr>
            <a:r>
              <a:rPr sz="950" dirty="0">
                <a:latin typeface="Trebuchet MS"/>
                <a:cs typeface="Trebuchet MS"/>
              </a:rPr>
              <a:t>bold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decisive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b="1" spc="30" dirty="0">
                <a:latin typeface="Trebuchet MS"/>
                <a:cs typeface="Trebuchet MS"/>
              </a:rPr>
              <a:t>disturbing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generous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good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honest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important </a:t>
            </a:r>
            <a:r>
              <a:rPr sz="950" spc="5" dirty="0">
                <a:latin typeface="Trebuchet MS"/>
                <a:cs typeface="Trebuchet MS"/>
              </a:rPr>
              <a:t>large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mature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patient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peaceful </a:t>
            </a:r>
            <a:r>
              <a:rPr sz="950" spc="-5" dirty="0">
                <a:latin typeface="Trebuchet MS"/>
                <a:cs typeface="Trebuchet MS"/>
              </a:rPr>
              <a:t>positive </a:t>
            </a:r>
            <a:r>
              <a:rPr sz="950" spc="10" dirty="0">
                <a:latin typeface="Trebuchet MS"/>
                <a:cs typeface="Trebuchet MS"/>
              </a:rPr>
              <a:t>proud </a:t>
            </a:r>
            <a:r>
              <a:rPr sz="950" spc="40" dirty="0">
                <a:latin typeface="Trebuchet MS"/>
                <a:cs typeface="Trebuchet MS"/>
              </a:rPr>
              <a:t>sound </a:t>
            </a:r>
            <a:r>
              <a:rPr sz="950" spc="-10" dirty="0">
                <a:latin typeface="Trebuchet MS"/>
                <a:cs typeface="Trebuchet MS"/>
              </a:rPr>
              <a:t>stimulating </a:t>
            </a:r>
            <a:r>
              <a:rPr sz="950" spc="-15" dirty="0">
                <a:latin typeface="Trebuchet MS"/>
                <a:cs typeface="Trebuchet MS"/>
              </a:rPr>
              <a:t>straightforward </a:t>
            </a:r>
            <a:r>
              <a:rPr sz="950" spc="15" dirty="0">
                <a:latin typeface="Trebuchet MS"/>
                <a:cs typeface="Trebuchet MS"/>
              </a:rPr>
              <a:t>strange </a:t>
            </a:r>
            <a:r>
              <a:rPr sz="950" spc="-20" dirty="0">
                <a:latin typeface="Trebuchet MS"/>
                <a:cs typeface="Trebuchet MS"/>
              </a:rPr>
              <a:t>talented 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vigorous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witty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35" dirty="0">
                <a:solidFill>
                  <a:srgbClr val="3333B3"/>
                </a:solidFill>
                <a:latin typeface="Cambria"/>
                <a:cs typeface="Cambria"/>
              </a:rPr>
              <a:t>Negative</a:t>
            </a:r>
            <a:endParaRPr sz="1100">
              <a:latin typeface="Cambria"/>
              <a:cs typeface="Cambria"/>
            </a:endParaRPr>
          </a:p>
          <a:p>
            <a:pPr marL="12700" marR="138430">
              <a:lnSpc>
                <a:spcPct val="118900"/>
              </a:lnSpc>
              <a:spcBef>
                <a:spcPts val="209"/>
              </a:spcBef>
            </a:pPr>
            <a:r>
              <a:rPr sz="950" spc="30" dirty="0">
                <a:latin typeface="Trebuchet MS"/>
                <a:cs typeface="Trebuchet MS"/>
              </a:rPr>
              <a:t>ambiguous </a:t>
            </a:r>
            <a:r>
              <a:rPr sz="950" b="1" spc="35" dirty="0">
                <a:latin typeface="Trebuchet MS"/>
                <a:cs typeface="Trebuchet MS"/>
              </a:rPr>
              <a:t>cautious </a:t>
            </a:r>
            <a:r>
              <a:rPr sz="950" dirty="0">
                <a:latin typeface="Trebuchet MS"/>
                <a:cs typeface="Trebuchet MS"/>
              </a:rPr>
              <a:t>cynical </a:t>
            </a:r>
            <a:r>
              <a:rPr sz="950" spc="15" dirty="0">
                <a:latin typeface="Trebuchet MS"/>
                <a:cs typeface="Trebuchet MS"/>
              </a:rPr>
              <a:t>evasive </a:t>
            </a:r>
            <a:r>
              <a:rPr sz="950" spc="-5" dirty="0">
                <a:latin typeface="Trebuchet MS"/>
                <a:cs typeface="Trebuchet MS"/>
              </a:rPr>
              <a:t>harmful </a:t>
            </a:r>
            <a:r>
              <a:rPr sz="950" spc="-15" dirty="0">
                <a:latin typeface="Trebuchet MS"/>
                <a:cs typeface="Trebuchet MS"/>
              </a:rPr>
              <a:t>hypocritical </a:t>
            </a:r>
            <a:r>
              <a:rPr sz="950" spc="-30" dirty="0">
                <a:latin typeface="Trebuchet MS"/>
                <a:cs typeface="Trebuchet MS"/>
              </a:rPr>
              <a:t>inefficient </a:t>
            </a:r>
            <a:r>
              <a:rPr sz="950" spc="15" dirty="0">
                <a:latin typeface="Trebuchet MS"/>
                <a:cs typeface="Trebuchet MS"/>
              </a:rPr>
              <a:t>insecure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irrational </a:t>
            </a:r>
            <a:r>
              <a:rPr sz="950" spc="5" dirty="0">
                <a:latin typeface="Trebuchet MS"/>
                <a:cs typeface="Trebuchet MS"/>
              </a:rPr>
              <a:t>irresponsible </a:t>
            </a:r>
            <a:r>
              <a:rPr sz="950" spc="-5" dirty="0">
                <a:latin typeface="Trebuchet MS"/>
                <a:cs typeface="Trebuchet MS"/>
              </a:rPr>
              <a:t>minor </a:t>
            </a:r>
            <a:r>
              <a:rPr sz="950" b="1" spc="40" dirty="0">
                <a:latin typeface="Trebuchet MS"/>
                <a:cs typeface="Trebuchet MS"/>
              </a:rPr>
              <a:t>outspoken </a:t>
            </a:r>
            <a:r>
              <a:rPr sz="950" b="1" spc="30" dirty="0">
                <a:latin typeface="Trebuchet MS"/>
                <a:cs typeface="Trebuchet MS"/>
              </a:rPr>
              <a:t>pleasant </a:t>
            </a:r>
            <a:r>
              <a:rPr sz="950" spc="20" dirty="0">
                <a:latin typeface="Trebuchet MS"/>
                <a:cs typeface="Trebuchet MS"/>
              </a:rPr>
              <a:t>reckless </a:t>
            </a:r>
            <a:r>
              <a:rPr sz="950" spc="10" dirty="0">
                <a:latin typeface="Trebuchet MS"/>
                <a:cs typeface="Trebuchet MS"/>
              </a:rPr>
              <a:t>risky selfish 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tedious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unsupported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vulnerable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wasteful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66785" y="3339677"/>
            <a:ext cx="87439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91984" y="3339677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13106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Turney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Algorithm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420177"/>
            <a:ext cx="64757" cy="64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1289680"/>
            <a:ext cx="2845435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37235">
              <a:lnSpc>
                <a:spcPct val="145100"/>
              </a:lnSpc>
              <a:spcBef>
                <a:spcPts val="90"/>
              </a:spcBef>
            </a:pPr>
            <a:r>
              <a:rPr sz="950" spc="-5" dirty="0">
                <a:latin typeface="Trebuchet MS"/>
                <a:cs typeface="Trebuchet MS"/>
              </a:rPr>
              <a:t>Extract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phrasal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lexicon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reviews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Learn</a:t>
            </a:r>
            <a:r>
              <a:rPr sz="950" spc="-20" dirty="0">
                <a:latin typeface="Trebuchet MS"/>
                <a:cs typeface="Trebuchet MS"/>
              </a:rPr>
              <a:t> polarity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phrase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30" dirty="0">
                <a:latin typeface="Trebuchet MS"/>
                <a:cs typeface="Trebuchet MS"/>
              </a:rPr>
              <a:t>Rate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review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average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polarity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phrases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630210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840242"/>
            <a:ext cx="64757" cy="6475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66785" y="3339677"/>
            <a:ext cx="87439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91984" y="3339677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3039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Extract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two-word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phrases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adjectives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519" y="1031240"/>
            <a:ext cx="3708400" cy="13493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66785" y="3339677"/>
            <a:ext cx="87439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1984" y="3339677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27711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Measuring</a:t>
            </a:r>
            <a:r>
              <a:rPr spc="45" dirty="0"/>
              <a:t> </a:t>
            </a:r>
            <a:r>
              <a:rPr spc="-40" dirty="0"/>
              <a:t>the</a:t>
            </a:r>
            <a:r>
              <a:rPr spc="45" dirty="0"/>
              <a:t> </a:t>
            </a:r>
            <a:r>
              <a:rPr spc="-15" dirty="0"/>
              <a:t>polarity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45" dirty="0"/>
              <a:t> </a:t>
            </a:r>
            <a:r>
              <a:rPr spc="-40" dirty="0"/>
              <a:t>the</a:t>
            </a:r>
            <a:r>
              <a:rPr spc="45" dirty="0"/>
              <a:t> </a:t>
            </a:r>
            <a:r>
              <a:rPr spc="-10" dirty="0"/>
              <a:t>phrases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19111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29143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39176"/>
            <a:ext cx="64757" cy="6475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7743" y="1785073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844" y="988601"/>
            <a:ext cx="2900680" cy="969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marR="5080">
              <a:lnSpc>
                <a:spcPct val="145100"/>
              </a:lnSpc>
              <a:spcBef>
                <a:spcPts val="90"/>
              </a:spcBef>
            </a:pPr>
            <a:r>
              <a:rPr sz="950" dirty="0">
                <a:latin typeface="Trebuchet MS"/>
                <a:cs typeface="Trebuchet MS"/>
              </a:rPr>
              <a:t>Positive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phrases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co-occur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“excellent”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Negative </a:t>
            </a:r>
            <a:r>
              <a:rPr sz="950" spc="35" dirty="0">
                <a:latin typeface="Trebuchet MS"/>
                <a:cs typeface="Trebuchet MS"/>
              </a:rPr>
              <a:t>phrases </a:t>
            </a:r>
            <a:r>
              <a:rPr sz="950" spc="10" dirty="0">
                <a:latin typeface="Trebuchet MS"/>
                <a:cs typeface="Trebuchet MS"/>
              </a:rPr>
              <a:t>co-occur more </a:t>
            </a:r>
            <a:r>
              <a:rPr sz="950" spc="-35" dirty="0">
                <a:latin typeface="Trebuchet MS"/>
                <a:cs typeface="Trebuchet MS"/>
              </a:rPr>
              <a:t>with </a:t>
            </a:r>
            <a:r>
              <a:rPr sz="950" spc="-50" dirty="0">
                <a:latin typeface="Trebuchet MS"/>
                <a:cs typeface="Trebuchet MS"/>
              </a:rPr>
              <a:t>“poor” 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How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measure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25" dirty="0">
                <a:latin typeface="Trebuchet MS"/>
                <a:cs typeface="Trebuchet MS"/>
              </a:rPr>
              <a:t>co-occurrence?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30" dirty="0">
                <a:solidFill>
                  <a:srgbClr val="3333B3"/>
                </a:solidFill>
                <a:latin typeface="Cambria"/>
                <a:cs typeface="Cambria"/>
              </a:rPr>
              <a:t>Pointwise</a:t>
            </a:r>
            <a:r>
              <a:rPr sz="1100" i="1" spc="2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Mutual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3"/>
                </a:solidFill>
                <a:latin typeface="Cambria"/>
                <a:cs typeface="Cambria"/>
              </a:rPr>
              <a:t>Information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743" y="1829313"/>
            <a:ext cx="4483735" cy="633730"/>
            <a:chOff x="87743" y="1829313"/>
            <a:chExt cx="4483735" cy="63373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44" y="1958098"/>
              <a:ext cx="4432566" cy="506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544" y="2361349"/>
              <a:ext cx="101599" cy="101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44" y="2348649"/>
              <a:ext cx="4381715" cy="114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829320"/>
              <a:ext cx="50749" cy="53202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7743" y="2002383"/>
              <a:ext cx="4432935" cy="410209"/>
            </a:xfrm>
            <a:custGeom>
              <a:avLst/>
              <a:gdLst/>
              <a:ahLst/>
              <a:cxnLst/>
              <a:rect l="l" t="t" r="r" b="b"/>
              <a:pathLst>
                <a:path w="4432935" h="410210">
                  <a:moveTo>
                    <a:pt x="4432566" y="0"/>
                  </a:moveTo>
                  <a:lnTo>
                    <a:pt x="0" y="0"/>
                  </a:lnTo>
                  <a:lnTo>
                    <a:pt x="0" y="358965"/>
                  </a:lnTo>
                  <a:lnTo>
                    <a:pt x="4008" y="378690"/>
                  </a:lnTo>
                  <a:lnTo>
                    <a:pt x="14922" y="394843"/>
                  </a:lnTo>
                  <a:lnTo>
                    <a:pt x="31075" y="405757"/>
                  </a:lnTo>
                  <a:lnTo>
                    <a:pt x="50800" y="409765"/>
                  </a:lnTo>
                  <a:lnTo>
                    <a:pt x="4381766" y="409765"/>
                  </a:lnTo>
                  <a:lnTo>
                    <a:pt x="4401491" y="405757"/>
                  </a:lnTo>
                  <a:lnTo>
                    <a:pt x="4417644" y="394843"/>
                  </a:lnTo>
                  <a:lnTo>
                    <a:pt x="4428558" y="378690"/>
                  </a:lnTo>
                  <a:lnTo>
                    <a:pt x="4432566" y="3589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867408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5129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8547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309" y="18420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309" y="18293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99006" y="2086799"/>
            <a:ext cx="1065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Cambria"/>
                <a:cs typeface="Cambria"/>
              </a:rPr>
              <a:t>PM</a:t>
            </a:r>
            <a:r>
              <a:rPr sz="1100" i="1" spc="75" dirty="0">
                <a:latin typeface="Cambria"/>
                <a:cs typeface="Cambria"/>
              </a:rPr>
              <a:t>I</a:t>
            </a:r>
            <a:r>
              <a:rPr sz="1100" spc="15" dirty="0">
                <a:latin typeface="Trebuchet MS"/>
                <a:cs typeface="Trebuchet MS"/>
              </a:rPr>
              <a:t>(</a:t>
            </a:r>
            <a:r>
              <a:rPr sz="1100" i="1" spc="110" dirty="0">
                <a:latin typeface="Cambria"/>
                <a:cs typeface="Cambria"/>
              </a:rPr>
              <a:t>X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80" dirty="0">
                <a:latin typeface="Cambria"/>
                <a:cs typeface="Cambria"/>
              </a:rPr>
              <a:t>Y</a:t>
            </a:r>
            <a:r>
              <a:rPr sz="1100" spc="355" dirty="0">
                <a:latin typeface="Trebuchet MS"/>
                <a:cs typeface="Trebuchet MS"/>
              </a:rPr>
              <a:t>)</a:t>
            </a:r>
            <a:r>
              <a:rPr sz="1100" spc="170" dirty="0">
                <a:latin typeface="Trebuchet MS"/>
                <a:cs typeface="Trebuchet MS"/>
              </a:rPr>
              <a:t>=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Cambria"/>
                <a:cs typeface="Cambria"/>
              </a:rPr>
              <a:t>l</a:t>
            </a:r>
            <a:r>
              <a:rPr sz="1100" i="1" spc="-20" dirty="0">
                <a:latin typeface="Cambria"/>
                <a:cs typeface="Cambria"/>
              </a:rPr>
              <a:t>o</a:t>
            </a:r>
            <a:r>
              <a:rPr sz="1100" i="1" spc="-30" dirty="0">
                <a:latin typeface="Cambria"/>
                <a:cs typeface="Cambria"/>
              </a:rPr>
              <a:t>g</a:t>
            </a:r>
            <a:r>
              <a:rPr sz="1200" spc="-37" baseline="-10416" dirty="0">
                <a:latin typeface="Trebuchet MS"/>
                <a:cs typeface="Trebuchet MS"/>
              </a:rPr>
              <a:t>2</a:t>
            </a:r>
            <a:endParaRPr sz="1200" baseline="-10416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04071" y="1992997"/>
            <a:ext cx="394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15" dirty="0">
                <a:latin typeface="Trebuchet MS"/>
                <a:cs typeface="Trebuchet MS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spc="15" dirty="0">
                <a:latin typeface="Trebuchet MS"/>
                <a:cs typeface="Trebuchet MS"/>
              </a:rPr>
              <a:t>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47454" y="2203399"/>
            <a:ext cx="508634" cy="0"/>
          </a:xfrm>
          <a:custGeom>
            <a:avLst/>
            <a:gdLst/>
            <a:ahLst/>
            <a:cxnLst/>
            <a:rect l="l" t="t" r="r" b="b"/>
            <a:pathLst>
              <a:path w="508635">
                <a:moveTo>
                  <a:pt x="0" y="0"/>
                </a:moveTo>
                <a:lnTo>
                  <a:pt x="50825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34754" y="2181833"/>
            <a:ext cx="534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5" dirty="0">
                <a:latin typeface="Cambria"/>
                <a:cs typeface="Cambria"/>
              </a:rPr>
              <a:t>P</a:t>
            </a:r>
            <a:r>
              <a:rPr sz="1100" spc="15" dirty="0">
                <a:latin typeface="Trebuchet MS"/>
                <a:cs typeface="Trebuchet MS"/>
              </a:rPr>
              <a:t>(</a:t>
            </a:r>
            <a:r>
              <a:rPr sz="1100" i="1" spc="15" dirty="0">
                <a:latin typeface="Cambria"/>
                <a:cs typeface="Cambria"/>
              </a:rPr>
              <a:t>x</a:t>
            </a:r>
            <a:r>
              <a:rPr sz="1100" spc="15" dirty="0">
                <a:latin typeface="Trebuchet MS"/>
                <a:cs typeface="Trebuchet MS"/>
              </a:rPr>
              <a:t>)</a:t>
            </a:r>
            <a:r>
              <a:rPr sz="1100" i="1" spc="15" dirty="0">
                <a:latin typeface="Cambria"/>
                <a:cs typeface="Cambria"/>
              </a:rPr>
              <a:t>P</a:t>
            </a:r>
            <a:r>
              <a:rPr sz="1100" spc="15" dirty="0">
                <a:latin typeface="Trebuchet MS"/>
                <a:cs typeface="Trebuchet MS"/>
              </a:rPr>
              <a:t>(</a:t>
            </a:r>
            <a:r>
              <a:rPr sz="1100" i="1" spc="15" dirty="0">
                <a:latin typeface="Cambria"/>
                <a:cs typeface="Cambria"/>
              </a:rPr>
              <a:t>y</a:t>
            </a:r>
            <a:r>
              <a:rPr sz="1100" spc="15" dirty="0">
                <a:latin typeface="Trebuchet MS"/>
                <a:cs typeface="Trebuchet MS"/>
              </a:rPr>
              <a:t>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66785" y="3339677"/>
            <a:ext cx="87439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17384" y="3339677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1670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How</a:t>
            </a:r>
            <a:r>
              <a:rPr spc="20" dirty="0"/>
              <a:t> </a:t>
            </a:r>
            <a:r>
              <a:rPr spc="-40" dirty="0"/>
              <a:t>to</a:t>
            </a:r>
            <a:r>
              <a:rPr spc="25" dirty="0"/>
              <a:t> </a:t>
            </a:r>
            <a:r>
              <a:rPr spc="-30" dirty="0"/>
              <a:t>estimate</a:t>
            </a:r>
            <a:r>
              <a:rPr spc="25" dirty="0"/>
              <a:t> </a:t>
            </a:r>
            <a:r>
              <a:rPr spc="90" dirty="0"/>
              <a:t>PMI?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40409"/>
            <a:ext cx="4483735" cy="686435"/>
            <a:chOff x="87743" y="940409"/>
            <a:chExt cx="4483735" cy="686435"/>
          </a:xfrm>
        </p:grpSpPr>
        <p:sp>
          <p:nvSpPr>
            <p:cNvPr id="4" name="object 4"/>
            <p:cNvSpPr/>
            <p:nvPr/>
          </p:nvSpPr>
          <p:spPr>
            <a:xfrm>
              <a:off x="87743" y="94040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1343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2521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1251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84643"/>
              <a:ext cx="50749" cy="5405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57706"/>
              <a:ext cx="4432935" cy="418465"/>
            </a:xfrm>
            <a:custGeom>
              <a:avLst/>
              <a:gdLst/>
              <a:ahLst/>
              <a:cxnLst/>
              <a:rect l="l" t="t" r="r" b="b"/>
              <a:pathLst>
                <a:path w="4432935" h="418465">
                  <a:moveTo>
                    <a:pt x="4432566" y="0"/>
                  </a:moveTo>
                  <a:lnTo>
                    <a:pt x="0" y="0"/>
                  </a:lnTo>
                  <a:lnTo>
                    <a:pt x="0" y="367512"/>
                  </a:lnTo>
                  <a:lnTo>
                    <a:pt x="4008" y="387237"/>
                  </a:lnTo>
                  <a:lnTo>
                    <a:pt x="14922" y="403390"/>
                  </a:lnTo>
                  <a:lnTo>
                    <a:pt x="31075" y="414304"/>
                  </a:lnTo>
                  <a:lnTo>
                    <a:pt x="50800" y="418312"/>
                  </a:lnTo>
                  <a:lnTo>
                    <a:pt x="4381766" y="418312"/>
                  </a:lnTo>
                  <a:lnTo>
                    <a:pt x="4401491" y="414304"/>
                  </a:lnTo>
                  <a:lnTo>
                    <a:pt x="4417644" y="403390"/>
                  </a:lnTo>
                  <a:lnTo>
                    <a:pt x="4428558" y="387237"/>
                  </a:lnTo>
                  <a:lnTo>
                    <a:pt x="4432566" y="36751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22743"/>
              <a:ext cx="0" cy="521970"/>
            </a:xfrm>
            <a:custGeom>
              <a:avLst/>
              <a:gdLst/>
              <a:ahLst/>
              <a:cxnLst/>
              <a:rect l="l" t="t" r="r" b="b"/>
              <a:pathLst>
                <a:path h="521969">
                  <a:moveTo>
                    <a:pt x="0" y="5215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100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973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846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1964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429677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87743" y="1727949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0444" y="872983"/>
            <a:ext cx="3594100" cy="1027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960" marR="1304925" indent="-277495">
              <a:lnSpc>
                <a:spcPct val="127899"/>
              </a:lnSpc>
              <a:spcBef>
                <a:spcPts val="100"/>
              </a:spcBef>
            </a:pPr>
            <a:r>
              <a:rPr sz="1100" i="1" spc="-5" dirty="0">
                <a:solidFill>
                  <a:srgbClr val="3333B3"/>
                </a:solidFill>
                <a:latin typeface="Cambria"/>
                <a:cs typeface="Cambria"/>
              </a:rPr>
              <a:t>Query </a:t>
            </a:r>
            <a:r>
              <a:rPr sz="1100" i="1" spc="-30" dirty="0">
                <a:solidFill>
                  <a:srgbClr val="3333B3"/>
                </a:solidFill>
                <a:latin typeface="Cambria"/>
                <a:cs typeface="Cambria"/>
              </a:rPr>
              <a:t>search</a:t>
            </a:r>
            <a:r>
              <a:rPr sz="1100" i="1" spc="18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engine</a:t>
            </a:r>
            <a:r>
              <a:rPr sz="1100" i="1" spc="19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3"/>
                </a:solidFill>
                <a:latin typeface="Cambria"/>
                <a:cs typeface="Cambria"/>
              </a:rPr>
              <a:t>(Altavista) </a:t>
            </a: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P</a:t>
            </a:r>
            <a:r>
              <a:rPr sz="1100" spc="-10" dirty="0">
                <a:latin typeface="Trebuchet MS"/>
                <a:cs typeface="Trebuchet MS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word</a:t>
            </a:r>
            <a:r>
              <a:rPr sz="1100" spc="-10" dirty="0">
                <a:latin typeface="Trebuchet MS"/>
                <a:cs typeface="Trebuchet MS"/>
              </a:rPr>
              <a:t>)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estimated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hits</a:t>
            </a:r>
            <a:r>
              <a:rPr sz="1100" spc="-30" dirty="0">
                <a:latin typeface="Trebuchet MS"/>
                <a:cs typeface="Trebuchet MS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word</a:t>
            </a:r>
            <a:r>
              <a:rPr sz="1100" spc="-30" dirty="0">
                <a:latin typeface="Trebuchet MS"/>
                <a:cs typeface="Trebuchet MS"/>
              </a:rPr>
              <a:t>)</a:t>
            </a:r>
            <a:r>
              <a:rPr sz="950" spc="-30" dirty="0">
                <a:latin typeface="Trebuchet MS"/>
                <a:cs typeface="Trebuchet MS"/>
              </a:rPr>
              <a:t>/N</a:t>
            </a:r>
            <a:endParaRPr sz="95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i="1" spc="-25" dirty="0">
                <a:latin typeface="Cambria"/>
                <a:cs typeface="Cambria"/>
              </a:rPr>
              <a:t>P</a:t>
            </a:r>
            <a:r>
              <a:rPr sz="1100" spc="-25" dirty="0">
                <a:latin typeface="Trebuchet MS"/>
                <a:cs typeface="Trebuchet MS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word</a:t>
            </a:r>
            <a:r>
              <a:rPr sz="1200" spc="-37" baseline="-10416" dirty="0">
                <a:latin typeface="Times New Roman"/>
                <a:cs typeface="Times New Roman"/>
              </a:rPr>
              <a:t>1</a:t>
            </a:r>
            <a:r>
              <a:rPr sz="1100" i="1" spc="-25" dirty="0">
                <a:latin typeface="Trebuchet MS"/>
                <a:cs typeface="Trebuchet MS"/>
              </a:rPr>
              <a:t>,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word</a:t>
            </a:r>
            <a:r>
              <a:rPr sz="1200" spc="-37" baseline="-10416" dirty="0">
                <a:latin typeface="Times New Roman"/>
                <a:cs typeface="Times New Roman"/>
              </a:rPr>
              <a:t>2</a:t>
            </a:r>
            <a:r>
              <a:rPr sz="1100" spc="-25" dirty="0">
                <a:latin typeface="Trebuchet MS"/>
                <a:cs typeface="Trebuchet MS"/>
              </a:rPr>
              <a:t>)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estimated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hits</a:t>
            </a:r>
            <a:r>
              <a:rPr sz="1100" spc="-30" dirty="0">
                <a:latin typeface="Trebuchet MS"/>
                <a:cs typeface="Trebuchet MS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word</a:t>
            </a:r>
            <a:r>
              <a:rPr sz="1200" spc="-44" baseline="-10416" dirty="0">
                <a:latin typeface="Times New Roman"/>
                <a:cs typeface="Times New Roman"/>
              </a:rPr>
              <a:t>1</a:t>
            </a:r>
            <a:r>
              <a:rPr sz="1200" spc="202" baseline="-10416" dirty="0">
                <a:latin typeface="Times New Roman"/>
                <a:cs typeface="Times New Roman"/>
              </a:rPr>
              <a:t> </a:t>
            </a:r>
            <a:r>
              <a:rPr sz="950" spc="120" dirty="0">
                <a:latin typeface="Trebuchet MS"/>
                <a:cs typeface="Trebuchet MS"/>
              </a:rPr>
              <a:t>NEAR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word</a:t>
            </a:r>
            <a:r>
              <a:rPr sz="1200" spc="-52" baseline="-10416" dirty="0">
                <a:latin typeface="Times New Roman"/>
                <a:cs typeface="Times New Roman"/>
              </a:rPr>
              <a:t>2</a:t>
            </a:r>
            <a:r>
              <a:rPr sz="1100" spc="-35" dirty="0">
                <a:latin typeface="Trebuchet MS"/>
                <a:cs typeface="Trebuchet MS"/>
              </a:rPr>
              <a:t>)</a:t>
            </a:r>
            <a:r>
              <a:rPr sz="950" spc="-35" dirty="0">
                <a:latin typeface="Trebuchet MS"/>
                <a:cs typeface="Trebuchet MS"/>
              </a:rPr>
              <a:t>/N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</a:pPr>
            <a:r>
              <a:rPr sz="1100" i="1" spc="-30" dirty="0">
                <a:solidFill>
                  <a:srgbClr val="3333B3"/>
                </a:solidFill>
                <a:latin typeface="Cambria"/>
                <a:cs typeface="Cambria"/>
              </a:rPr>
              <a:t>Polarity(phrase)</a:t>
            </a:r>
            <a:r>
              <a:rPr sz="1100" i="1" spc="4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155" dirty="0">
                <a:solidFill>
                  <a:srgbClr val="3333B3"/>
                </a:solidFill>
                <a:latin typeface="Cambria"/>
                <a:cs typeface="Cambria"/>
              </a:rPr>
              <a:t>=</a:t>
            </a:r>
            <a:r>
              <a:rPr sz="1100" i="1" spc="4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3"/>
                </a:solidFill>
                <a:latin typeface="Cambria"/>
                <a:cs typeface="Cambria"/>
              </a:rPr>
              <a:t>PMI(phrase,</a:t>
            </a:r>
            <a:r>
              <a:rPr sz="1100" i="1" spc="4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excellent)</a:t>
            </a:r>
            <a:r>
              <a:rPr sz="1100" i="1" spc="4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10" dirty="0">
                <a:solidFill>
                  <a:srgbClr val="3333B3"/>
                </a:solidFill>
                <a:latin typeface="Cambria"/>
                <a:cs typeface="Cambria"/>
              </a:rPr>
              <a:t>-</a:t>
            </a:r>
            <a:r>
              <a:rPr sz="1100" i="1" spc="4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3"/>
                </a:solidFill>
                <a:latin typeface="Cambria"/>
                <a:cs typeface="Cambria"/>
              </a:rPr>
              <a:t>PMI(phrase,</a:t>
            </a:r>
            <a:r>
              <a:rPr sz="1100" i="1" spc="4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3"/>
                </a:solidFill>
                <a:latin typeface="Cambria"/>
                <a:cs typeface="Cambria"/>
              </a:rPr>
              <a:t>poor)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7743" y="1772183"/>
            <a:ext cx="4483735" cy="294005"/>
            <a:chOff x="87743" y="1772183"/>
            <a:chExt cx="4483735" cy="29400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1900961"/>
              <a:ext cx="4483315" cy="1648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772183"/>
              <a:ext cx="50749" cy="19199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1945246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810283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7975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7848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7721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4269" y="2125916"/>
            <a:ext cx="3489325" cy="441325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8" name="object 2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 rot="18900000">
            <a:off x="1347160" y="1442946"/>
            <a:ext cx="1908254" cy="56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450"/>
              </a:lnSpc>
            </a:pPr>
            <a:r>
              <a:rPr sz="4450" spc="-5" dirty="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866785" y="3339677"/>
            <a:ext cx="87439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17384" y="3339677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2599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Where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Sentiment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Analysis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60" dirty="0">
                <a:solidFill>
                  <a:srgbClr val="FFFFFF"/>
                </a:solidFill>
                <a:latin typeface="Cambria"/>
                <a:cs typeface="Cambria"/>
              </a:rPr>
              <a:t>Used?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36167"/>
            <a:ext cx="64757" cy="64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1205657"/>
            <a:ext cx="3289300" cy="866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402715">
              <a:lnSpc>
                <a:spcPct val="145100"/>
              </a:lnSpc>
              <a:spcBef>
                <a:spcPts val="90"/>
              </a:spcBef>
            </a:pPr>
            <a:r>
              <a:rPr sz="950" spc="-5" dirty="0">
                <a:latin typeface="Trebuchet MS"/>
                <a:cs typeface="Trebuchet MS"/>
              </a:rPr>
              <a:t>Frustration</a:t>
            </a:r>
            <a:r>
              <a:rPr sz="950" spc="-25" dirty="0">
                <a:latin typeface="Trebuchet MS"/>
                <a:cs typeface="Trebuchet MS"/>
              </a:rPr>
              <a:t> of </a:t>
            </a:r>
            <a:r>
              <a:rPr sz="950" spc="5" dirty="0">
                <a:latin typeface="Trebuchet MS"/>
                <a:cs typeface="Trebuchet MS"/>
              </a:rPr>
              <a:t>callers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help</a:t>
            </a:r>
            <a:r>
              <a:rPr sz="950" spc="-20" dirty="0">
                <a:latin typeface="Trebuchet MS"/>
                <a:cs typeface="Trebuchet MS"/>
              </a:rPr>
              <a:t> line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Stress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dirty="0">
                <a:latin typeface="Trebuchet MS"/>
                <a:cs typeface="Trebuchet MS"/>
              </a:rPr>
              <a:t>drivers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pilots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45100"/>
              </a:lnSpc>
            </a:pPr>
            <a:r>
              <a:rPr sz="950" spc="35" dirty="0">
                <a:latin typeface="Trebuchet MS"/>
                <a:cs typeface="Trebuchet MS"/>
              </a:rPr>
              <a:t>Depression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other </a:t>
            </a:r>
            <a:r>
              <a:rPr sz="950" dirty="0">
                <a:latin typeface="Trebuchet MS"/>
                <a:cs typeface="Trebuchet MS"/>
              </a:rPr>
              <a:t>medical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conditions</a:t>
            </a:r>
            <a:r>
              <a:rPr sz="950" spc="-15" dirty="0">
                <a:latin typeface="Trebuchet MS"/>
                <a:cs typeface="Trebuchet MS"/>
              </a:rPr>
              <a:t> from </a:t>
            </a:r>
            <a:r>
              <a:rPr sz="950" spc="15" dirty="0">
                <a:latin typeface="Trebuchet MS"/>
                <a:cs typeface="Trebuchet MS"/>
              </a:rPr>
              <a:t>social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media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Confusion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10" dirty="0">
                <a:latin typeface="Trebuchet MS"/>
                <a:cs typeface="Trebuchet MS"/>
              </a:rPr>
              <a:t>students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talking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e-tutors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46199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56232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966264"/>
            <a:ext cx="64757" cy="6475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83740" y="3339677"/>
            <a:ext cx="10407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Sentiment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-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4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22726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Example:</a:t>
            </a:r>
            <a:r>
              <a:rPr sz="1400" i="1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thumbs-up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Review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69" y="720090"/>
            <a:ext cx="2584450" cy="21177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66785" y="3339677"/>
            <a:ext cx="87439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1984" y="3339677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2485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Example:</a:t>
            </a:r>
            <a:r>
              <a:rPr sz="1400" i="1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thumbs-down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Review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569" y="722630"/>
            <a:ext cx="2625725" cy="21177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66785" y="3339677"/>
            <a:ext cx="87439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1984" y="3339677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23812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Using</a:t>
            </a:r>
            <a:r>
              <a:rPr spc="40" dirty="0"/>
              <a:t> </a:t>
            </a:r>
            <a:r>
              <a:rPr spc="-50" dirty="0"/>
              <a:t>WordNet</a:t>
            </a:r>
            <a:r>
              <a:rPr spc="45" dirty="0"/>
              <a:t> </a:t>
            </a:r>
            <a:r>
              <a:rPr spc="-40" dirty="0"/>
              <a:t>to</a:t>
            </a:r>
            <a:r>
              <a:rPr spc="45" dirty="0"/>
              <a:t> </a:t>
            </a:r>
            <a:r>
              <a:rPr spc="-10" dirty="0"/>
              <a:t>learn</a:t>
            </a:r>
            <a:r>
              <a:rPr spc="45" dirty="0"/>
              <a:t> </a:t>
            </a:r>
            <a:r>
              <a:rPr spc="-15" dirty="0"/>
              <a:t>polarity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17727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887217"/>
            <a:ext cx="4057015" cy="168846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950" spc="5" dirty="0">
                <a:latin typeface="Trebuchet MS"/>
                <a:cs typeface="Trebuchet MS"/>
              </a:rPr>
              <a:t>WordNet: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online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thesaurus</a:t>
            </a:r>
            <a:endParaRPr sz="950">
              <a:latin typeface="Trebuchet MS"/>
              <a:cs typeface="Trebuchet MS"/>
            </a:endParaRPr>
          </a:p>
          <a:p>
            <a:pPr marL="38100" marR="699770">
              <a:lnSpc>
                <a:spcPct val="131100"/>
              </a:lnSpc>
              <a:spcBef>
                <a:spcPts val="160"/>
              </a:spcBef>
            </a:pPr>
            <a:r>
              <a:rPr sz="950" spc="15" dirty="0">
                <a:latin typeface="Trebuchet MS"/>
                <a:cs typeface="Trebuchet MS"/>
              </a:rPr>
              <a:t>Create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positive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(“good”)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negative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seed-words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(“terrible”)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Find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Synonyms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Antonyms</a:t>
            </a:r>
            <a:endParaRPr sz="950">
              <a:latin typeface="Trebuchet MS"/>
              <a:cs typeface="Trebuchet MS"/>
            </a:endParaRPr>
          </a:p>
          <a:p>
            <a:pPr marL="314960" marR="199390" indent="-137160">
              <a:lnSpc>
                <a:spcPct val="110700"/>
              </a:lnSpc>
              <a:spcBef>
                <a:spcPts val="190"/>
              </a:spcBef>
            </a:pPr>
            <a:r>
              <a:rPr sz="900" spc="540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I </a:t>
            </a:r>
            <a:r>
              <a:rPr sz="900" spc="-15" dirty="0">
                <a:latin typeface="Trebuchet MS"/>
                <a:cs typeface="Trebuchet MS"/>
              </a:rPr>
              <a:t>Positive </a:t>
            </a:r>
            <a:r>
              <a:rPr sz="900" spc="-5" dirty="0">
                <a:latin typeface="Trebuchet MS"/>
                <a:cs typeface="Trebuchet MS"/>
              </a:rPr>
              <a:t>Set: </a:t>
            </a:r>
            <a:r>
              <a:rPr sz="900" spc="20" dirty="0">
                <a:latin typeface="Trebuchet MS"/>
                <a:cs typeface="Trebuchet MS"/>
              </a:rPr>
              <a:t>Add synonyms </a:t>
            </a:r>
            <a:r>
              <a:rPr sz="900" spc="-35" dirty="0">
                <a:latin typeface="Trebuchet MS"/>
                <a:cs typeface="Trebuchet MS"/>
              </a:rPr>
              <a:t>of </a:t>
            </a:r>
            <a:r>
              <a:rPr sz="900" spc="-20" dirty="0">
                <a:latin typeface="Trebuchet MS"/>
                <a:cs typeface="Trebuchet MS"/>
              </a:rPr>
              <a:t>positive </a:t>
            </a:r>
            <a:r>
              <a:rPr sz="900" dirty="0">
                <a:latin typeface="Trebuchet MS"/>
                <a:cs typeface="Trebuchet MS"/>
              </a:rPr>
              <a:t>words </a:t>
            </a:r>
            <a:r>
              <a:rPr sz="900" spc="-75" dirty="0">
                <a:latin typeface="Trebuchet MS"/>
                <a:cs typeface="Trebuchet MS"/>
              </a:rPr>
              <a:t>(“well”) </a:t>
            </a:r>
            <a:r>
              <a:rPr sz="900" spc="5" dirty="0">
                <a:latin typeface="Trebuchet MS"/>
                <a:cs typeface="Trebuchet MS"/>
              </a:rPr>
              <a:t>and </a:t>
            </a:r>
            <a:r>
              <a:rPr sz="900" dirty="0">
                <a:latin typeface="Trebuchet MS"/>
                <a:cs typeface="Trebuchet MS"/>
              </a:rPr>
              <a:t>antonyms </a:t>
            </a:r>
            <a:r>
              <a:rPr sz="900" spc="-35" dirty="0">
                <a:latin typeface="Trebuchet MS"/>
                <a:cs typeface="Trebuchet MS"/>
              </a:rPr>
              <a:t>of </a:t>
            </a:r>
            <a:r>
              <a:rPr sz="900" spc="-26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negative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words</a:t>
            </a:r>
            <a:endParaRPr sz="900">
              <a:latin typeface="Trebuchet MS"/>
              <a:cs typeface="Trebuchet MS"/>
            </a:endParaRPr>
          </a:p>
          <a:p>
            <a:pPr marL="314960" marR="30480" indent="-137160">
              <a:lnSpc>
                <a:spcPct val="110700"/>
              </a:lnSpc>
            </a:pPr>
            <a:r>
              <a:rPr sz="900" spc="540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I </a:t>
            </a:r>
            <a:r>
              <a:rPr sz="900" spc="-5" dirty="0">
                <a:latin typeface="Trebuchet MS"/>
                <a:cs typeface="Trebuchet MS"/>
              </a:rPr>
              <a:t>Negative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Set:</a:t>
            </a:r>
            <a:r>
              <a:rPr sz="900" spc="40" dirty="0">
                <a:latin typeface="Trebuchet MS"/>
                <a:cs typeface="Trebuchet MS"/>
              </a:rPr>
              <a:t> </a:t>
            </a:r>
            <a:r>
              <a:rPr sz="900" spc="20" dirty="0">
                <a:latin typeface="Trebuchet MS"/>
                <a:cs typeface="Trebuchet MS"/>
              </a:rPr>
              <a:t>Add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20" dirty="0">
                <a:latin typeface="Trebuchet MS"/>
                <a:cs typeface="Trebuchet MS"/>
              </a:rPr>
              <a:t>synonyms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negative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words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65" dirty="0">
                <a:latin typeface="Trebuchet MS"/>
                <a:cs typeface="Trebuchet MS"/>
              </a:rPr>
              <a:t>(“awful”)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antonyms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 </a:t>
            </a:r>
            <a:r>
              <a:rPr sz="900" spc="-254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positive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words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70" dirty="0">
                <a:latin typeface="Trebuchet MS"/>
                <a:cs typeface="Trebuchet MS"/>
              </a:rPr>
              <a:t>(“evil”)</a:t>
            </a:r>
            <a:endParaRPr sz="900">
              <a:latin typeface="Trebuchet MS"/>
              <a:cs typeface="Trebuchet MS"/>
            </a:endParaRPr>
          </a:p>
          <a:p>
            <a:pPr marL="38100" marR="1932305">
              <a:lnSpc>
                <a:spcPct val="145100"/>
              </a:lnSpc>
              <a:spcBef>
                <a:spcPts val="10"/>
              </a:spcBef>
            </a:pPr>
            <a:r>
              <a:rPr sz="950" spc="10" dirty="0">
                <a:latin typeface="Trebuchet MS"/>
                <a:cs typeface="Trebuchet MS"/>
              </a:rPr>
              <a:t>Repeat,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following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chains</a:t>
            </a:r>
            <a:r>
              <a:rPr sz="950" spc="-25" dirty="0">
                <a:latin typeface="Trebuchet MS"/>
                <a:cs typeface="Trebuchet MS"/>
              </a:rPr>
              <a:t> of </a:t>
            </a:r>
            <a:r>
              <a:rPr sz="950" spc="45" dirty="0">
                <a:latin typeface="Trebuchet MS"/>
                <a:cs typeface="Trebuchet MS"/>
              </a:rPr>
              <a:t>synonyms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Filter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27759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17548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260206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470238"/>
            <a:ext cx="64757" cy="6475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66785" y="3339677"/>
            <a:ext cx="87439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91984" y="3339677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21956" y="942134"/>
            <a:ext cx="25641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Affective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62366" y="3339677"/>
            <a:ext cx="10833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4185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Learn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word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sentiment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supervised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online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review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scores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51953"/>
            <a:ext cx="64757" cy="64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1221443"/>
            <a:ext cx="3718560" cy="828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71805">
              <a:lnSpc>
                <a:spcPct val="145100"/>
              </a:lnSpc>
              <a:spcBef>
                <a:spcPts val="90"/>
              </a:spcBef>
            </a:pPr>
            <a:r>
              <a:rPr sz="950" spc="20" dirty="0">
                <a:latin typeface="Trebuchet MS"/>
                <a:cs typeface="Trebuchet MS"/>
              </a:rPr>
              <a:t>Review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datasets: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IMDB,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Goodreads,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Amazon,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Trip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Advisor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Each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review </a:t>
            </a:r>
            <a:r>
              <a:rPr sz="950" spc="60" dirty="0">
                <a:latin typeface="Trebuchet MS"/>
                <a:cs typeface="Trebuchet MS"/>
              </a:rPr>
              <a:t>has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score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(1-5,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1-10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etc)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300"/>
              </a:spcBef>
            </a:pPr>
            <a:r>
              <a:rPr sz="950" spc="10" dirty="0">
                <a:latin typeface="Trebuchet MS"/>
                <a:cs typeface="Trebuchet MS"/>
              </a:rPr>
              <a:t>Just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count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many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times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occurs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score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(and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normalize).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561985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72018"/>
            <a:ext cx="64757" cy="6475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62366" y="3339677"/>
            <a:ext cx="10833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2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13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3052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Analyzing</a:t>
            </a:r>
            <a:r>
              <a:rPr spc="45" dirty="0"/>
              <a:t> </a:t>
            </a:r>
            <a:r>
              <a:rPr spc="-15" dirty="0"/>
              <a:t>polarity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45" dirty="0"/>
              <a:t> </a:t>
            </a:r>
            <a:r>
              <a:rPr spc="-15" dirty="0"/>
              <a:t>each</a:t>
            </a:r>
            <a:r>
              <a:rPr spc="50" dirty="0"/>
              <a:t> </a:t>
            </a:r>
            <a:r>
              <a:rPr spc="-35" dirty="0"/>
              <a:t>word</a:t>
            </a:r>
            <a:r>
              <a:rPr spc="45" dirty="0"/>
              <a:t> </a:t>
            </a:r>
            <a:r>
              <a:rPr spc="-10" dirty="0"/>
              <a:t>in</a:t>
            </a:r>
            <a:r>
              <a:rPr spc="50" dirty="0"/>
              <a:t> </a:t>
            </a:r>
            <a:r>
              <a:rPr spc="70" dirty="0"/>
              <a:t>IMDB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619506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89008"/>
            <a:ext cx="3277235" cy="445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5100"/>
              </a:lnSpc>
              <a:spcBef>
                <a:spcPts val="90"/>
              </a:spcBef>
            </a:pPr>
            <a:r>
              <a:rPr sz="950" spc="35" dirty="0">
                <a:latin typeface="Trebuchet MS"/>
                <a:cs typeface="Trebuchet MS"/>
              </a:rPr>
              <a:t>How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likely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appear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sentiment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class?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Let’s </a:t>
            </a:r>
            <a:r>
              <a:rPr sz="950" spc="-10" dirty="0">
                <a:latin typeface="Trebuchet MS"/>
                <a:cs typeface="Trebuchet MS"/>
              </a:rPr>
              <a:t>take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count(“bad”)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1-star, 2-star,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3-star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etc.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829538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5652" y="973836"/>
            <a:ext cx="1687830" cy="15316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724404"/>
            <a:ext cx="64757" cy="6475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2640443"/>
            <a:ext cx="3007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should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use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likelihood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instead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counts: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i="1" spc="60" dirty="0">
                <a:latin typeface="Cambria"/>
                <a:cs typeface="Cambria"/>
              </a:rPr>
              <a:t>P</a:t>
            </a:r>
            <a:r>
              <a:rPr sz="1100" spc="60" dirty="0">
                <a:latin typeface="Microsoft Sans Serif"/>
                <a:cs typeface="Microsoft Sans Serif"/>
              </a:rPr>
              <a:t>(</a:t>
            </a:r>
            <a:r>
              <a:rPr sz="1100" i="1" spc="60" dirty="0">
                <a:latin typeface="Cambria"/>
                <a:cs typeface="Cambria"/>
              </a:rPr>
              <a:t>w</a:t>
            </a:r>
            <a:r>
              <a:rPr sz="1100" spc="60" dirty="0">
                <a:latin typeface="Lucida Sans Unicode"/>
                <a:cs typeface="Lucida Sans Unicode"/>
              </a:rPr>
              <a:t>|</a:t>
            </a:r>
            <a:r>
              <a:rPr sz="1100" i="1" spc="60" dirty="0">
                <a:latin typeface="Cambria"/>
                <a:cs typeface="Cambria"/>
              </a:rPr>
              <a:t>c</a:t>
            </a:r>
            <a:r>
              <a:rPr sz="1100" spc="60" dirty="0">
                <a:latin typeface="Microsoft Sans Serif"/>
                <a:cs typeface="Microsoft Sans Serif"/>
              </a:rPr>
              <a:t>)=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1740" y="2609518"/>
            <a:ext cx="593725" cy="272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800" u="sng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i="1" u="sng" spc="-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</a:t>
            </a:r>
            <a:r>
              <a:rPr sz="800" i="1" u="sng" spc="-6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800" u="sng" spc="-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(</a:t>
            </a:r>
            <a:r>
              <a:rPr sz="800" i="1" u="sng" spc="-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sz="8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800" u="sng" spc="-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)</a:t>
            </a:r>
            <a:r>
              <a:rPr sz="8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8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25"/>
              </a:spcBef>
            </a:pPr>
            <a:r>
              <a:rPr sz="800" spc="-15" dirty="0">
                <a:latin typeface="Times New Roman"/>
                <a:cs typeface="Times New Roman"/>
              </a:rPr>
              <a:t>Â</a:t>
            </a:r>
            <a:r>
              <a:rPr sz="900" i="1" spc="-60" baseline="-9259" dirty="0">
                <a:latin typeface="Cambria"/>
                <a:cs typeface="Cambria"/>
              </a:rPr>
              <a:t>w</a:t>
            </a:r>
            <a:r>
              <a:rPr sz="900" spc="22" baseline="-9259" dirty="0">
                <a:latin typeface="Lucida Sans Unicode"/>
                <a:cs typeface="Lucida Sans Unicode"/>
              </a:rPr>
              <a:t>2</a:t>
            </a:r>
            <a:r>
              <a:rPr sz="900" i="1" spc="7" baseline="-9259" dirty="0">
                <a:latin typeface="Cambria"/>
                <a:cs typeface="Cambria"/>
              </a:rPr>
              <a:t>c </a:t>
            </a:r>
            <a:r>
              <a:rPr sz="1200" i="1" spc="-22" baseline="3472" dirty="0">
                <a:latin typeface="Cambria"/>
                <a:cs typeface="Cambria"/>
              </a:rPr>
              <a:t>f</a:t>
            </a:r>
            <a:r>
              <a:rPr sz="1200" i="1" spc="-89" baseline="3472" dirty="0">
                <a:latin typeface="Cambria"/>
                <a:cs typeface="Cambria"/>
              </a:rPr>
              <a:t> </a:t>
            </a:r>
            <a:r>
              <a:rPr sz="1200" spc="-7" baseline="3472" dirty="0">
                <a:latin typeface="Cambria Math"/>
                <a:cs typeface="Cambria Math"/>
              </a:rPr>
              <a:t>(</a:t>
            </a:r>
            <a:r>
              <a:rPr sz="1200" i="1" spc="-82" baseline="3472" dirty="0">
                <a:latin typeface="Cambria"/>
                <a:cs typeface="Cambria"/>
              </a:rPr>
              <a:t>w</a:t>
            </a:r>
            <a:r>
              <a:rPr sz="1200" i="1" spc="-7" baseline="3472" dirty="0">
                <a:latin typeface="Arial"/>
                <a:cs typeface="Arial"/>
              </a:rPr>
              <a:t>,</a:t>
            </a:r>
            <a:r>
              <a:rPr sz="1200" i="1" spc="7" baseline="3472" dirty="0">
                <a:latin typeface="Cambria"/>
                <a:cs typeface="Cambria"/>
              </a:rPr>
              <a:t>c</a:t>
            </a:r>
            <a:r>
              <a:rPr sz="1200" spc="-7" baseline="3472" dirty="0">
                <a:latin typeface="Cambria Math"/>
                <a:cs typeface="Cambria Math"/>
              </a:rPr>
              <a:t>)</a:t>
            </a:r>
            <a:endParaRPr sz="1200" baseline="3472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994101"/>
            <a:ext cx="64757" cy="6475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77532" y="2923995"/>
            <a:ext cx="359029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50" spc="50" dirty="0">
                <a:latin typeface="Trebuchet MS"/>
                <a:cs typeface="Trebuchet MS"/>
              </a:rPr>
              <a:t>Make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them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comparable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Scaled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likelihood:</a:t>
            </a:r>
            <a:r>
              <a:rPr sz="950" spc="165" dirty="0">
                <a:latin typeface="Trebuchet MS"/>
                <a:cs typeface="Trebuchet MS"/>
              </a:rPr>
              <a:t> </a:t>
            </a:r>
            <a:r>
              <a:rPr sz="1200" i="1" u="sng" spc="-22" baseline="3819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200" u="sng" spc="-22" baseline="38194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(</a:t>
            </a:r>
            <a:r>
              <a:rPr sz="1200" i="1" u="sng" spc="-22" baseline="3819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u="sng" spc="-22" baseline="3819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200" i="1" u="sng" spc="-22" baseline="3819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200" u="sng" spc="-22" baseline="38194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)</a:t>
            </a:r>
            <a:endParaRPr sz="1200" baseline="38194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7074" y="2997059"/>
            <a:ext cx="2387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0" dirty="0">
                <a:latin typeface="Cambria"/>
                <a:cs typeface="Cambria"/>
              </a:rPr>
              <a:t>P</a:t>
            </a:r>
            <a:r>
              <a:rPr sz="800" spc="-5" dirty="0">
                <a:latin typeface="Cambria Math"/>
                <a:cs typeface="Cambria Math"/>
              </a:rPr>
              <a:t>(</a:t>
            </a:r>
            <a:r>
              <a:rPr sz="800" i="1" spc="-55" dirty="0">
                <a:latin typeface="Cambria"/>
                <a:cs typeface="Cambria"/>
              </a:rPr>
              <a:t>w</a:t>
            </a:r>
            <a:r>
              <a:rPr sz="800" spc="-5" dirty="0">
                <a:latin typeface="Cambria Math"/>
                <a:cs typeface="Cambria Math"/>
              </a:rPr>
              <a:t>)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62366" y="3339677"/>
            <a:ext cx="10833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55345" y="3339677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20650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Analyzing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polarity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70" dirty="0">
                <a:solidFill>
                  <a:srgbClr val="FFFFFF"/>
                </a:solidFill>
                <a:latin typeface="Cambria"/>
                <a:cs typeface="Cambria"/>
              </a:rPr>
              <a:t>IMDB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982" y="813676"/>
            <a:ext cx="4084828" cy="182448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62366" y="3339677"/>
            <a:ext cx="10833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4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12871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Logical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Negation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81671"/>
            <a:ext cx="64757" cy="64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7532" y="1271404"/>
            <a:ext cx="3602990" cy="732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31100"/>
              </a:lnSpc>
              <a:spcBef>
                <a:spcPts val="90"/>
              </a:spcBef>
            </a:pPr>
            <a:r>
              <a:rPr sz="950" spc="5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logical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negation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(no,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not)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associated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negative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sentiment?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Potts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experiment: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sz="900" spc="540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I  </a:t>
            </a:r>
            <a:r>
              <a:rPr sz="900" spc="-37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Count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negation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(not,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65" dirty="0">
                <a:latin typeface="Trebuchet MS"/>
                <a:cs typeface="Trebuchet MS"/>
              </a:rPr>
              <a:t>n’</a:t>
            </a:r>
            <a:r>
              <a:rPr sz="900" spc="-95" dirty="0">
                <a:latin typeface="Trebuchet MS"/>
                <a:cs typeface="Trebuchet MS"/>
              </a:rPr>
              <a:t>t,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n</a:t>
            </a:r>
            <a:r>
              <a:rPr sz="900" spc="-30" dirty="0">
                <a:latin typeface="Trebuchet MS"/>
                <a:cs typeface="Trebuchet MS"/>
              </a:rPr>
              <a:t>o</a:t>
            </a:r>
            <a:r>
              <a:rPr sz="900" spc="-85" dirty="0">
                <a:latin typeface="Trebuchet MS"/>
                <a:cs typeface="Trebuchet MS"/>
              </a:rPr>
              <a:t>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n</a:t>
            </a:r>
            <a:r>
              <a:rPr sz="900" spc="-25" dirty="0">
                <a:latin typeface="Trebuchet MS"/>
                <a:cs typeface="Trebuchet MS"/>
              </a:rPr>
              <a:t>e</a:t>
            </a:r>
            <a:r>
              <a:rPr sz="900" spc="-20" dirty="0">
                <a:latin typeface="Trebuchet MS"/>
                <a:cs typeface="Trebuchet MS"/>
              </a:rPr>
              <a:t>v</a:t>
            </a:r>
            <a:r>
              <a:rPr sz="900" spc="-30" dirty="0">
                <a:latin typeface="Trebuchet MS"/>
                <a:cs typeface="Trebuchet MS"/>
              </a:rPr>
              <a:t>er)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in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online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r</a:t>
            </a:r>
            <a:r>
              <a:rPr sz="900" spc="-60" dirty="0">
                <a:latin typeface="Trebuchet MS"/>
                <a:cs typeface="Trebuchet MS"/>
              </a:rPr>
              <a:t>e</a:t>
            </a:r>
            <a:r>
              <a:rPr sz="900" spc="-15" dirty="0">
                <a:latin typeface="Trebuchet MS"/>
                <a:cs typeface="Trebuchet MS"/>
              </a:rPr>
              <a:t>vi</a:t>
            </a:r>
            <a:r>
              <a:rPr sz="900" spc="-40" dirty="0">
                <a:latin typeface="Trebuchet MS"/>
                <a:cs typeface="Trebuchet MS"/>
              </a:rPr>
              <a:t>e</a:t>
            </a:r>
            <a:r>
              <a:rPr sz="900" spc="30" dirty="0">
                <a:latin typeface="Trebuchet MS"/>
                <a:cs typeface="Trebuchet MS"/>
              </a:rPr>
              <a:t>ws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sz="900" spc="540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I</a:t>
            </a:r>
            <a:r>
              <a:rPr sz="900" spc="517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 </a:t>
            </a:r>
            <a:r>
              <a:rPr sz="900" spc="40" dirty="0">
                <a:latin typeface="Trebuchet MS"/>
                <a:cs typeface="Trebuchet MS"/>
              </a:rPr>
              <a:t>Regress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against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review</a:t>
            </a:r>
            <a:r>
              <a:rPr sz="900" spc="-25" dirty="0">
                <a:latin typeface="Trebuchet MS"/>
                <a:cs typeface="Trebuchet MS"/>
              </a:rPr>
              <a:t> rating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571459"/>
            <a:ext cx="64757" cy="6475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62366" y="3339677"/>
            <a:ext cx="10833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5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26765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More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negation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negative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sentiment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28" y="943318"/>
            <a:ext cx="3933952" cy="153111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62366" y="3339677"/>
            <a:ext cx="10833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6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13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1979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Linguistic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Intuitions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1411651"/>
            <a:ext cx="3679825" cy="3695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45" dirty="0">
                <a:latin typeface="Trebuchet MS"/>
                <a:cs typeface="Trebuchet MS"/>
              </a:rPr>
              <a:t>Using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sentiment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lexicon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also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works.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70" dirty="0">
                <a:latin typeface="Trebuchet MS"/>
                <a:cs typeface="Trebuchet MS"/>
              </a:rPr>
              <a:t>Some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linguistic</a:t>
            </a:r>
            <a:r>
              <a:rPr sz="950" spc="-15" dirty="0">
                <a:latin typeface="Trebuchet MS"/>
                <a:cs typeface="Trebuchet MS"/>
              </a:rPr>
              <a:t> intuitions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top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tends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better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results.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62366" y="3339677"/>
            <a:ext cx="10833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5345" y="3339677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18491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Affective</a:t>
            </a:r>
            <a:r>
              <a:rPr spc="45" dirty="0"/>
              <a:t> </a:t>
            </a:r>
            <a:r>
              <a:rPr spc="-25" dirty="0"/>
              <a:t>States</a:t>
            </a:r>
            <a:r>
              <a:rPr spc="45" dirty="0"/>
              <a:t> </a:t>
            </a:r>
            <a:r>
              <a:rPr spc="-20" dirty="0"/>
              <a:t>Typology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434"/>
              </a:spcBef>
            </a:pPr>
            <a:r>
              <a:rPr sz="1100" i="1" spc="-15" dirty="0">
                <a:solidFill>
                  <a:srgbClr val="3333B3"/>
                </a:solidFill>
                <a:latin typeface="Cambria"/>
                <a:cs typeface="Cambria"/>
              </a:rPr>
              <a:t>Emotion:</a:t>
            </a:r>
            <a:r>
              <a:rPr sz="1100" i="1" spc="9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pc="-10" dirty="0"/>
              <a:t>angry,</a:t>
            </a:r>
            <a:r>
              <a:rPr spc="-15" dirty="0"/>
              <a:t> </a:t>
            </a:r>
            <a:r>
              <a:rPr spc="20" dirty="0"/>
              <a:t>sad,</a:t>
            </a:r>
            <a:r>
              <a:rPr spc="-10" dirty="0"/>
              <a:t> </a:t>
            </a:r>
            <a:r>
              <a:rPr spc="-45" dirty="0"/>
              <a:t>joyful,</a:t>
            </a:r>
            <a:r>
              <a:rPr spc="-15" dirty="0"/>
              <a:t> </a:t>
            </a:r>
            <a:r>
              <a:rPr spc="-35" dirty="0"/>
              <a:t>fearful,</a:t>
            </a:r>
            <a:r>
              <a:rPr spc="-10" dirty="0"/>
              <a:t> </a:t>
            </a:r>
            <a:r>
              <a:rPr spc="25" dirty="0"/>
              <a:t>ashamed,</a:t>
            </a:r>
            <a:r>
              <a:rPr spc="-10" dirty="0"/>
              <a:t> </a:t>
            </a:r>
            <a:r>
              <a:rPr spc="-5" dirty="0"/>
              <a:t>proud,</a:t>
            </a:r>
            <a:r>
              <a:rPr spc="-15" dirty="0"/>
              <a:t> </a:t>
            </a:r>
            <a:r>
              <a:rPr spc="-10" dirty="0"/>
              <a:t>elated</a:t>
            </a:r>
            <a:endParaRPr sz="1100">
              <a:latin typeface="Cambria"/>
              <a:cs typeface="Cambria"/>
            </a:endParaRPr>
          </a:p>
          <a:p>
            <a:pPr marL="363220">
              <a:lnSpc>
                <a:spcPct val="100000"/>
              </a:lnSpc>
              <a:spcBef>
                <a:spcPts val="334"/>
              </a:spcBef>
            </a:pPr>
            <a:r>
              <a:rPr sz="1100" i="1" spc="10" dirty="0">
                <a:solidFill>
                  <a:srgbClr val="3333B3"/>
                </a:solidFill>
                <a:latin typeface="Cambria"/>
                <a:cs typeface="Cambria"/>
              </a:rPr>
              <a:t>Mood:</a:t>
            </a:r>
            <a:r>
              <a:rPr sz="1100" i="1" spc="5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pc="-15" dirty="0"/>
              <a:t>cheerful, </a:t>
            </a:r>
            <a:r>
              <a:rPr spc="-10" dirty="0"/>
              <a:t>gloomy,</a:t>
            </a:r>
            <a:r>
              <a:rPr spc="-15" dirty="0"/>
              <a:t> </a:t>
            </a:r>
            <a:r>
              <a:rPr spc="-40" dirty="0"/>
              <a:t>irritable,</a:t>
            </a:r>
            <a:r>
              <a:rPr spc="-15" dirty="0"/>
              <a:t> </a:t>
            </a:r>
            <a:r>
              <a:rPr spc="-5" dirty="0"/>
              <a:t>listless,</a:t>
            </a:r>
            <a:r>
              <a:rPr spc="-15" dirty="0"/>
              <a:t> </a:t>
            </a:r>
            <a:r>
              <a:rPr spc="20" dirty="0"/>
              <a:t>depressed,</a:t>
            </a:r>
            <a:r>
              <a:rPr spc="-10" dirty="0"/>
              <a:t> </a:t>
            </a:r>
            <a:r>
              <a:rPr dirty="0"/>
              <a:t>buoyant</a:t>
            </a:r>
            <a:endParaRPr sz="1100">
              <a:latin typeface="Cambria"/>
              <a:cs typeface="Cambria"/>
            </a:endParaRPr>
          </a:p>
          <a:p>
            <a:pPr marL="802005" marR="5080" indent="-789940">
              <a:lnSpc>
                <a:spcPct val="113999"/>
              </a:lnSpc>
              <a:spcBef>
                <a:spcPts val="145"/>
              </a:spcBef>
            </a:pP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Interpersonal </a:t>
            </a:r>
            <a:r>
              <a:rPr sz="1100" i="1" spc="-10" dirty="0">
                <a:solidFill>
                  <a:srgbClr val="3333B3"/>
                </a:solidFill>
                <a:latin typeface="Cambria"/>
                <a:cs typeface="Cambria"/>
              </a:rPr>
              <a:t>stances:</a:t>
            </a:r>
            <a:r>
              <a:rPr sz="1100" i="1" spc="-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pc="-35" dirty="0"/>
              <a:t>friendly, </a:t>
            </a:r>
            <a:r>
              <a:rPr spc="-30" dirty="0"/>
              <a:t>flirtatious, </a:t>
            </a:r>
            <a:r>
              <a:rPr spc="-20" dirty="0"/>
              <a:t>distant, </a:t>
            </a:r>
            <a:r>
              <a:rPr spc="-15" dirty="0"/>
              <a:t>cold, </a:t>
            </a:r>
            <a:r>
              <a:rPr spc="-10" dirty="0"/>
              <a:t>warm, </a:t>
            </a:r>
            <a:r>
              <a:rPr spc="-5" dirty="0"/>
              <a:t>supportive, </a:t>
            </a:r>
            <a:r>
              <a:rPr spc="-280" dirty="0"/>
              <a:t> </a:t>
            </a:r>
            <a:r>
              <a:rPr spc="10" dirty="0"/>
              <a:t>contemptuous</a:t>
            </a:r>
            <a:endParaRPr sz="1100">
              <a:latin typeface="Cambria"/>
              <a:cs typeface="Cambria"/>
            </a:endParaRPr>
          </a:p>
          <a:p>
            <a:pPr marL="193675">
              <a:lnSpc>
                <a:spcPct val="100000"/>
              </a:lnSpc>
              <a:spcBef>
                <a:spcPts val="365"/>
              </a:spcBef>
            </a:pP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Attitudes:</a:t>
            </a:r>
            <a:r>
              <a:rPr sz="1100" i="1" spc="9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i="1" spc="-30" dirty="0">
                <a:latin typeface="Trebuchet MS"/>
                <a:cs typeface="Trebuchet MS"/>
              </a:rPr>
              <a:t>liking,</a:t>
            </a:r>
            <a:r>
              <a:rPr i="1" spc="-20" dirty="0">
                <a:latin typeface="Trebuchet MS"/>
                <a:cs typeface="Trebuchet MS"/>
              </a:rPr>
              <a:t> </a:t>
            </a:r>
            <a:r>
              <a:rPr i="1" spc="-15" dirty="0">
                <a:latin typeface="Trebuchet MS"/>
                <a:cs typeface="Trebuchet MS"/>
              </a:rPr>
              <a:t>loving, </a:t>
            </a:r>
            <a:r>
              <a:rPr i="1" spc="-20" dirty="0">
                <a:latin typeface="Trebuchet MS"/>
                <a:cs typeface="Trebuchet MS"/>
              </a:rPr>
              <a:t>hating,</a:t>
            </a:r>
            <a:r>
              <a:rPr i="1" spc="-15" dirty="0">
                <a:latin typeface="Trebuchet MS"/>
                <a:cs typeface="Trebuchet MS"/>
              </a:rPr>
              <a:t> </a:t>
            </a:r>
            <a:r>
              <a:rPr i="1" spc="-10" dirty="0">
                <a:latin typeface="Trebuchet MS"/>
                <a:cs typeface="Trebuchet MS"/>
              </a:rPr>
              <a:t>valuing,</a:t>
            </a:r>
            <a:r>
              <a:rPr i="1" spc="-15" dirty="0">
                <a:latin typeface="Trebuchet MS"/>
                <a:cs typeface="Trebuchet MS"/>
              </a:rPr>
              <a:t> </a:t>
            </a:r>
            <a:r>
              <a:rPr i="1" spc="5" dirty="0">
                <a:latin typeface="Trebuchet MS"/>
                <a:cs typeface="Trebuchet MS"/>
              </a:rPr>
              <a:t>desiring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Personality</a:t>
            </a:r>
            <a:r>
              <a:rPr sz="1100" i="1" spc="4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Traits:</a:t>
            </a:r>
            <a:r>
              <a:rPr sz="1100" i="1" spc="114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pc="10" dirty="0"/>
              <a:t>nervous,</a:t>
            </a:r>
            <a:r>
              <a:rPr spc="-5" dirty="0"/>
              <a:t> </a:t>
            </a:r>
            <a:r>
              <a:rPr spc="10" dirty="0"/>
              <a:t>anxious,</a:t>
            </a:r>
            <a:r>
              <a:rPr spc="-5" dirty="0"/>
              <a:t> </a:t>
            </a:r>
            <a:r>
              <a:rPr spc="5" dirty="0"/>
              <a:t>reckless,</a:t>
            </a:r>
            <a:r>
              <a:rPr dirty="0"/>
              <a:t> </a:t>
            </a:r>
            <a:r>
              <a:rPr spc="10" dirty="0"/>
              <a:t>morose,</a:t>
            </a:r>
            <a:r>
              <a:rPr spc="-5" dirty="0"/>
              <a:t> </a:t>
            </a:r>
            <a:r>
              <a:rPr spc="-15" dirty="0"/>
              <a:t>hostile,</a:t>
            </a:r>
            <a:r>
              <a:rPr spc="-5" dirty="0"/>
              <a:t> </a:t>
            </a:r>
            <a:r>
              <a:rPr spc="5" dirty="0"/>
              <a:t>jealous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83740" y="3339677"/>
            <a:ext cx="10407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Sentiment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-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6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3442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Handling</a:t>
            </a:r>
            <a:r>
              <a:rPr spc="55" dirty="0"/>
              <a:t> </a:t>
            </a:r>
            <a:r>
              <a:rPr spc="-30" dirty="0"/>
              <a:t>negation</a:t>
            </a:r>
            <a:r>
              <a:rPr spc="55" dirty="0"/>
              <a:t> </a:t>
            </a:r>
            <a:r>
              <a:rPr spc="-10" dirty="0"/>
              <a:t>in</a:t>
            </a:r>
            <a:r>
              <a:rPr spc="60" dirty="0"/>
              <a:t> </a:t>
            </a:r>
            <a:r>
              <a:rPr spc="-10" dirty="0"/>
              <a:t>simple</a:t>
            </a:r>
            <a:r>
              <a:rPr spc="55" dirty="0"/>
              <a:t> </a:t>
            </a:r>
            <a:r>
              <a:rPr spc="-20" dirty="0"/>
              <a:t>addition</a:t>
            </a:r>
            <a:r>
              <a:rPr spc="6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dirty="0"/>
              <a:t>scores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21068"/>
            <a:ext cx="4483735" cy="1059815"/>
            <a:chOff x="87743" y="721068"/>
            <a:chExt cx="4483735" cy="1059815"/>
          </a:xfrm>
        </p:grpSpPr>
        <p:sp>
          <p:nvSpPr>
            <p:cNvPr id="4" name="object 4"/>
            <p:cNvSpPr/>
            <p:nvPr/>
          </p:nvSpPr>
          <p:spPr>
            <a:xfrm>
              <a:off x="87743" y="72106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9409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7880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6610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65302"/>
              <a:ext cx="50749" cy="9134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38365"/>
              <a:ext cx="4432935" cy="791845"/>
            </a:xfrm>
            <a:custGeom>
              <a:avLst/>
              <a:gdLst/>
              <a:ahLst/>
              <a:cxnLst/>
              <a:rect l="l" t="t" r="r" b="b"/>
              <a:pathLst>
                <a:path w="4432935" h="791844">
                  <a:moveTo>
                    <a:pt x="4432566" y="0"/>
                  </a:moveTo>
                  <a:lnTo>
                    <a:pt x="0" y="0"/>
                  </a:lnTo>
                  <a:lnTo>
                    <a:pt x="0" y="740435"/>
                  </a:lnTo>
                  <a:lnTo>
                    <a:pt x="4008" y="760160"/>
                  </a:lnTo>
                  <a:lnTo>
                    <a:pt x="14922" y="776312"/>
                  </a:lnTo>
                  <a:lnTo>
                    <a:pt x="31075" y="787226"/>
                  </a:lnTo>
                  <a:lnTo>
                    <a:pt x="50800" y="791235"/>
                  </a:lnTo>
                  <a:lnTo>
                    <a:pt x="4381766" y="791235"/>
                  </a:lnTo>
                  <a:lnTo>
                    <a:pt x="4401491" y="787226"/>
                  </a:lnTo>
                  <a:lnTo>
                    <a:pt x="4417644" y="776312"/>
                  </a:lnTo>
                  <a:lnTo>
                    <a:pt x="4428558" y="760160"/>
                  </a:lnTo>
                  <a:lnTo>
                    <a:pt x="4432566" y="7404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03402"/>
              <a:ext cx="0" cy="894715"/>
            </a:xfrm>
            <a:custGeom>
              <a:avLst/>
              <a:gdLst/>
              <a:ahLst/>
              <a:cxnLst/>
              <a:rect l="l" t="t" r="r" b="b"/>
              <a:pathLst>
                <a:path h="894714">
                  <a:moveTo>
                    <a:pt x="0" y="8944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906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779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652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985227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195260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405293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615325"/>
              <a:ext cx="64757" cy="6475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7743" y="1881517"/>
            <a:ext cx="4483735" cy="1059815"/>
            <a:chOff x="87743" y="1881517"/>
            <a:chExt cx="4483735" cy="1059815"/>
          </a:xfrm>
        </p:grpSpPr>
        <p:sp>
          <p:nvSpPr>
            <p:cNvPr id="19" name="object 19"/>
            <p:cNvSpPr/>
            <p:nvPr/>
          </p:nvSpPr>
          <p:spPr>
            <a:xfrm>
              <a:off x="87743" y="188151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44" y="2054542"/>
              <a:ext cx="4432566" cy="5060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2839250"/>
              <a:ext cx="101599" cy="101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26550"/>
              <a:ext cx="4381715" cy="114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1" y="1925764"/>
              <a:ext cx="50749" cy="91348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7743" y="2098814"/>
              <a:ext cx="4432935" cy="791845"/>
            </a:xfrm>
            <a:custGeom>
              <a:avLst/>
              <a:gdLst/>
              <a:ahLst/>
              <a:cxnLst/>
              <a:rect l="l" t="t" r="r" b="b"/>
              <a:pathLst>
                <a:path w="4432935" h="791844">
                  <a:moveTo>
                    <a:pt x="4432566" y="0"/>
                  </a:moveTo>
                  <a:lnTo>
                    <a:pt x="0" y="0"/>
                  </a:lnTo>
                  <a:lnTo>
                    <a:pt x="0" y="740435"/>
                  </a:lnTo>
                  <a:lnTo>
                    <a:pt x="4008" y="760160"/>
                  </a:lnTo>
                  <a:lnTo>
                    <a:pt x="14922" y="776312"/>
                  </a:lnTo>
                  <a:lnTo>
                    <a:pt x="31075" y="787226"/>
                  </a:lnTo>
                  <a:lnTo>
                    <a:pt x="50800" y="791235"/>
                  </a:lnTo>
                  <a:lnTo>
                    <a:pt x="4381766" y="791235"/>
                  </a:lnTo>
                  <a:lnTo>
                    <a:pt x="4401491" y="787226"/>
                  </a:lnTo>
                  <a:lnTo>
                    <a:pt x="4417644" y="776312"/>
                  </a:lnTo>
                  <a:lnTo>
                    <a:pt x="4428558" y="760160"/>
                  </a:lnTo>
                  <a:lnTo>
                    <a:pt x="4432566" y="7404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963851"/>
              <a:ext cx="0" cy="894715"/>
            </a:xfrm>
            <a:custGeom>
              <a:avLst/>
              <a:gdLst/>
              <a:ahLst/>
              <a:cxnLst/>
              <a:rect l="l" t="t" r="r" b="b"/>
              <a:pathLst>
                <a:path h="894714">
                  <a:moveTo>
                    <a:pt x="0" y="8944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9511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19384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19257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145677"/>
              <a:ext cx="64757" cy="6475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355710"/>
              <a:ext cx="64757" cy="6475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565742"/>
              <a:ext cx="64757" cy="6475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775775"/>
              <a:ext cx="64757" cy="6475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25844" y="649610"/>
            <a:ext cx="1253490" cy="22313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Example</a:t>
            </a:r>
            <a:r>
              <a:rPr sz="1100" i="1" spc="-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3"/>
                </a:solidFill>
                <a:latin typeface="Cambria"/>
                <a:cs typeface="Cambria"/>
              </a:rPr>
              <a:t>words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00"/>
              </a:spcBef>
            </a:pPr>
            <a:r>
              <a:rPr sz="950" dirty="0">
                <a:latin typeface="Trebuchet MS"/>
                <a:cs typeface="Trebuchet MS"/>
              </a:rPr>
              <a:t>Excellent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+5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35" dirty="0">
                <a:latin typeface="Trebuchet MS"/>
                <a:cs typeface="Trebuchet MS"/>
              </a:rPr>
              <a:t>good</a:t>
            </a:r>
            <a:r>
              <a:rPr sz="950" spc="-5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+3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-45" dirty="0">
                <a:latin typeface="Trebuchet MS"/>
                <a:cs typeface="Trebuchet MS"/>
              </a:rPr>
              <a:t>ter</a:t>
            </a:r>
            <a:r>
              <a:rPr sz="950" spc="-30" dirty="0">
                <a:latin typeface="Trebuchet MS"/>
                <a:cs typeface="Trebuchet MS"/>
              </a:rPr>
              <a:t>r</a:t>
            </a:r>
            <a:r>
              <a:rPr sz="950" spc="-15" dirty="0">
                <a:latin typeface="Trebuchet MS"/>
                <a:cs typeface="Trebuchet MS"/>
              </a:rPr>
              <a:t>i</a:t>
            </a:r>
            <a:r>
              <a:rPr sz="950" spc="-45" dirty="0">
                <a:latin typeface="Trebuchet MS"/>
                <a:cs typeface="Trebuchet MS"/>
              </a:rPr>
              <a:t>b</a:t>
            </a:r>
            <a:r>
              <a:rPr sz="950" spc="-20" dirty="0">
                <a:latin typeface="Trebuchet MS"/>
                <a:cs typeface="Trebuchet MS"/>
              </a:rPr>
              <a:t>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-5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25" dirty="0">
                <a:latin typeface="Trebuchet MS"/>
                <a:cs typeface="Trebuchet MS"/>
              </a:rPr>
              <a:t>bad</a:t>
            </a:r>
            <a:r>
              <a:rPr sz="950" spc="-6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-3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Reversing</a:t>
            </a:r>
            <a:r>
              <a:rPr sz="1100" i="1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3"/>
                </a:solidFill>
                <a:latin typeface="Cambria"/>
                <a:cs typeface="Cambria"/>
              </a:rPr>
              <a:t>the</a:t>
            </a:r>
            <a:r>
              <a:rPr sz="1100" i="1" spc="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polarity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00"/>
              </a:spcBef>
            </a:pPr>
            <a:r>
              <a:rPr sz="950" spc="10" dirty="0">
                <a:latin typeface="Trebuchet MS"/>
                <a:cs typeface="Trebuchet MS"/>
              </a:rPr>
              <a:t>Not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Excellent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-5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10" dirty="0">
                <a:latin typeface="Trebuchet MS"/>
                <a:cs typeface="Trebuchet MS"/>
              </a:rPr>
              <a:t>Not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good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-3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10" dirty="0">
                <a:latin typeface="Trebuchet MS"/>
                <a:cs typeface="Trebuchet MS"/>
              </a:rPr>
              <a:t>Not</a:t>
            </a:r>
            <a:r>
              <a:rPr sz="950" spc="-35" dirty="0">
                <a:latin typeface="Trebuchet MS"/>
                <a:cs typeface="Trebuchet MS"/>
              </a:rPr>
              <a:t> terrible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+5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10" dirty="0">
                <a:latin typeface="Trebuchet MS"/>
                <a:cs typeface="Trebuchet MS"/>
              </a:rPr>
              <a:t>Not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bad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+3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762366" y="3339677"/>
            <a:ext cx="10833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55345" y="3339677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3442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Handling</a:t>
            </a:r>
            <a:r>
              <a:rPr spc="55" dirty="0"/>
              <a:t> </a:t>
            </a:r>
            <a:r>
              <a:rPr spc="-30" dirty="0"/>
              <a:t>negation</a:t>
            </a:r>
            <a:r>
              <a:rPr spc="55" dirty="0"/>
              <a:t> </a:t>
            </a:r>
            <a:r>
              <a:rPr spc="-10" dirty="0"/>
              <a:t>in</a:t>
            </a:r>
            <a:r>
              <a:rPr spc="60" dirty="0"/>
              <a:t> </a:t>
            </a:r>
            <a:r>
              <a:rPr spc="-10" dirty="0"/>
              <a:t>simple</a:t>
            </a:r>
            <a:r>
              <a:rPr spc="55" dirty="0"/>
              <a:t> </a:t>
            </a:r>
            <a:r>
              <a:rPr spc="-20" dirty="0"/>
              <a:t>addition</a:t>
            </a:r>
            <a:r>
              <a:rPr spc="6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dirty="0"/>
              <a:t>scores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10450"/>
            <a:ext cx="4483735" cy="1059815"/>
            <a:chOff x="87743" y="710450"/>
            <a:chExt cx="4483735" cy="1059815"/>
          </a:xfrm>
        </p:grpSpPr>
        <p:sp>
          <p:nvSpPr>
            <p:cNvPr id="4" name="object 4"/>
            <p:cNvSpPr/>
            <p:nvPr/>
          </p:nvSpPr>
          <p:spPr>
            <a:xfrm>
              <a:off x="87743" y="71045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8346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6817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5547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54684"/>
              <a:ext cx="50749" cy="91348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27735"/>
              <a:ext cx="4432935" cy="791845"/>
            </a:xfrm>
            <a:custGeom>
              <a:avLst/>
              <a:gdLst/>
              <a:ahLst/>
              <a:cxnLst/>
              <a:rect l="l" t="t" r="r" b="b"/>
              <a:pathLst>
                <a:path w="4432935" h="791844">
                  <a:moveTo>
                    <a:pt x="4432566" y="0"/>
                  </a:moveTo>
                  <a:lnTo>
                    <a:pt x="0" y="0"/>
                  </a:lnTo>
                  <a:lnTo>
                    <a:pt x="0" y="740435"/>
                  </a:lnTo>
                  <a:lnTo>
                    <a:pt x="4008" y="760160"/>
                  </a:lnTo>
                  <a:lnTo>
                    <a:pt x="14922" y="776312"/>
                  </a:lnTo>
                  <a:lnTo>
                    <a:pt x="31075" y="787226"/>
                  </a:lnTo>
                  <a:lnTo>
                    <a:pt x="50800" y="791235"/>
                  </a:lnTo>
                  <a:lnTo>
                    <a:pt x="4381766" y="791235"/>
                  </a:lnTo>
                  <a:lnTo>
                    <a:pt x="4401491" y="787226"/>
                  </a:lnTo>
                  <a:lnTo>
                    <a:pt x="4417644" y="776312"/>
                  </a:lnTo>
                  <a:lnTo>
                    <a:pt x="4428558" y="760160"/>
                  </a:lnTo>
                  <a:lnTo>
                    <a:pt x="4432566" y="7404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92772"/>
              <a:ext cx="0" cy="894715"/>
            </a:xfrm>
            <a:custGeom>
              <a:avLst/>
              <a:gdLst/>
              <a:ahLst/>
              <a:cxnLst/>
              <a:rect l="l" t="t" r="r" b="b"/>
              <a:pathLst>
                <a:path h="894714">
                  <a:moveTo>
                    <a:pt x="0" y="8944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800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673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546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974610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84643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94676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604708"/>
              <a:ext cx="64757" cy="6475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7743" y="1870900"/>
            <a:ext cx="4483735" cy="1086485"/>
            <a:chOff x="87743" y="1870900"/>
            <a:chExt cx="4483735" cy="1086485"/>
          </a:xfrm>
        </p:grpSpPr>
        <p:sp>
          <p:nvSpPr>
            <p:cNvPr id="19" name="object 19"/>
            <p:cNvSpPr/>
            <p:nvPr/>
          </p:nvSpPr>
          <p:spPr>
            <a:xfrm>
              <a:off x="87743" y="187090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043912"/>
              <a:ext cx="4432566" cy="5060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55188"/>
              <a:ext cx="101599" cy="101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42488"/>
              <a:ext cx="4381715" cy="114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915134"/>
              <a:ext cx="50749" cy="94005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7743" y="2088197"/>
              <a:ext cx="4432935" cy="817880"/>
            </a:xfrm>
            <a:custGeom>
              <a:avLst/>
              <a:gdLst/>
              <a:ahLst/>
              <a:cxnLst/>
              <a:rect l="l" t="t" r="r" b="b"/>
              <a:pathLst>
                <a:path w="4432935" h="817880">
                  <a:moveTo>
                    <a:pt x="4432566" y="0"/>
                  </a:moveTo>
                  <a:lnTo>
                    <a:pt x="0" y="0"/>
                  </a:lnTo>
                  <a:lnTo>
                    <a:pt x="0" y="766991"/>
                  </a:lnTo>
                  <a:lnTo>
                    <a:pt x="4008" y="786715"/>
                  </a:lnTo>
                  <a:lnTo>
                    <a:pt x="14922" y="802868"/>
                  </a:lnTo>
                  <a:lnTo>
                    <a:pt x="31075" y="813782"/>
                  </a:lnTo>
                  <a:lnTo>
                    <a:pt x="50800" y="817791"/>
                  </a:lnTo>
                  <a:lnTo>
                    <a:pt x="4381766" y="817791"/>
                  </a:lnTo>
                  <a:lnTo>
                    <a:pt x="4401491" y="813782"/>
                  </a:lnTo>
                  <a:lnTo>
                    <a:pt x="4417644" y="802868"/>
                  </a:lnTo>
                  <a:lnTo>
                    <a:pt x="4428558" y="786715"/>
                  </a:lnTo>
                  <a:lnTo>
                    <a:pt x="4432566" y="76699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953234"/>
              <a:ext cx="0" cy="921385"/>
            </a:xfrm>
            <a:custGeom>
              <a:avLst/>
              <a:gdLst/>
              <a:ahLst/>
              <a:cxnLst/>
              <a:rect l="l" t="t" r="r" b="b"/>
              <a:pathLst>
                <a:path h="921385">
                  <a:moveTo>
                    <a:pt x="0" y="9210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9405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19278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19151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137930"/>
              <a:ext cx="64757" cy="6475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347963"/>
              <a:ext cx="64757" cy="6475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557995"/>
              <a:ext cx="64757" cy="6475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768028"/>
              <a:ext cx="64757" cy="6475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25844" y="638993"/>
            <a:ext cx="2042160" cy="22345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Example</a:t>
            </a:r>
            <a:r>
              <a:rPr sz="1100" i="1" spc="-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3"/>
                </a:solidFill>
                <a:latin typeface="Cambria"/>
                <a:cs typeface="Cambria"/>
              </a:rPr>
              <a:t>words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00"/>
              </a:spcBef>
            </a:pPr>
            <a:r>
              <a:rPr sz="950" dirty="0">
                <a:latin typeface="Trebuchet MS"/>
                <a:cs typeface="Trebuchet MS"/>
              </a:rPr>
              <a:t>Excellent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+5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35" dirty="0">
                <a:latin typeface="Trebuchet MS"/>
                <a:cs typeface="Trebuchet MS"/>
              </a:rPr>
              <a:t>good</a:t>
            </a:r>
            <a:r>
              <a:rPr sz="950" spc="-5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+3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-45" dirty="0">
                <a:latin typeface="Trebuchet MS"/>
                <a:cs typeface="Trebuchet MS"/>
              </a:rPr>
              <a:t>ter</a:t>
            </a:r>
            <a:r>
              <a:rPr sz="950" spc="-30" dirty="0">
                <a:latin typeface="Trebuchet MS"/>
                <a:cs typeface="Trebuchet MS"/>
              </a:rPr>
              <a:t>r</a:t>
            </a:r>
            <a:r>
              <a:rPr sz="950" spc="-15" dirty="0">
                <a:latin typeface="Trebuchet MS"/>
                <a:cs typeface="Trebuchet MS"/>
              </a:rPr>
              <a:t>i</a:t>
            </a:r>
            <a:r>
              <a:rPr sz="950" spc="-45" dirty="0">
                <a:latin typeface="Trebuchet MS"/>
                <a:cs typeface="Trebuchet MS"/>
              </a:rPr>
              <a:t>b</a:t>
            </a:r>
            <a:r>
              <a:rPr sz="950" spc="-20" dirty="0">
                <a:latin typeface="Trebuchet MS"/>
                <a:cs typeface="Trebuchet MS"/>
              </a:rPr>
              <a:t>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-5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25" dirty="0">
                <a:latin typeface="Trebuchet MS"/>
                <a:cs typeface="Trebuchet MS"/>
              </a:rPr>
              <a:t>bad</a:t>
            </a:r>
            <a:r>
              <a:rPr sz="950" spc="-6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-3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Instead,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3"/>
                </a:solidFill>
                <a:latin typeface="Cambria"/>
                <a:cs typeface="Cambria"/>
              </a:rPr>
              <a:t>a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polarity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shift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3"/>
                </a:solidFill>
                <a:latin typeface="Cambria"/>
                <a:cs typeface="Cambria"/>
              </a:rPr>
              <a:t>works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3"/>
                </a:solidFill>
                <a:latin typeface="Cambria"/>
                <a:cs typeface="Cambria"/>
              </a:rPr>
              <a:t>better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10" dirty="0">
                <a:latin typeface="Trebuchet MS"/>
                <a:cs typeface="Trebuchet MS"/>
              </a:rPr>
              <a:t>Not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Excellent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(5-4)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+1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10" dirty="0">
                <a:latin typeface="Trebuchet MS"/>
                <a:cs typeface="Trebuchet MS"/>
              </a:rPr>
              <a:t>Not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good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(3-4)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-1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10" dirty="0">
                <a:latin typeface="Trebuchet MS"/>
                <a:cs typeface="Trebuchet MS"/>
              </a:rPr>
              <a:t>Not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terrible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(-5+4)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-1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10" dirty="0">
                <a:latin typeface="Trebuchet MS"/>
                <a:cs typeface="Trebuchet MS"/>
              </a:rPr>
              <a:t>Not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bad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(-3+4)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1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762366" y="3339677"/>
            <a:ext cx="10833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55345" y="3339677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15671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Handling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Intensifiers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789940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99972"/>
            <a:ext cx="64757" cy="6475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7743" y="1234224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844" y="449397"/>
            <a:ext cx="3218815" cy="957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marR="5080" indent="-277495">
              <a:lnSpc>
                <a:spcPct val="145100"/>
              </a:lnSpc>
              <a:spcBef>
                <a:spcPts val="90"/>
              </a:spcBef>
            </a:pPr>
            <a:r>
              <a:rPr sz="950" dirty="0">
                <a:latin typeface="Trebuchet MS"/>
                <a:cs typeface="Trebuchet MS"/>
              </a:rPr>
              <a:t>Intensifiers </a:t>
            </a:r>
            <a:r>
              <a:rPr sz="950" spc="30" dirty="0">
                <a:latin typeface="Trebuchet MS"/>
                <a:cs typeface="Trebuchet MS"/>
              </a:rPr>
              <a:t>can </a:t>
            </a:r>
            <a:r>
              <a:rPr sz="950" spc="20" dirty="0">
                <a:latin typeface="Trebuchet MS"/>
                <a:cs typeface="Trebuchet MS"/>
              </a:rPr>
              <a:t>be </a:t>
            </a:r>
            <a:r>
              <a:rPr sz="950" spc="5" dirty="0">
                <a:latin typeface="Trebuchet MS"/>
                <a:cs typeface="Trebuchet MS"/>
              </a:rPr>
              <a:t>classified </a:t>
            </a:r>
            <a:r>
              <a:rPr sz="950" spc="-25" dirty="0">
                <a:latin typeface="Trebuchet MS"/>
                <a:cs typeface="Trebuchet MS"/>
              </a:rPr>
              <a:t>into </a:t>
            </a:r>
            <a:r>
              <a:rPr sz="950" spc="-30" dirty="0">
                <a:latin typeface="Trebuchet MS"/>
                <a:cs typeface="Trebuchet MS"/>
              </a:rPr>
              <a:t>two </a:t>
            </a:r>
            <a:r>
              <a:rPr sz="950" spc="-15" dirty="0">
                <a:latin typeface="Trebuchet MS"/>
                <a:cs typeface="Trebuchet MS"/>
              </a:rPr>
              <a:t>major </a:t>
            </a:r>
            <a:r>
              <a:rPr sz="950" dirty="0">
                <a:latin typeface="Trebuchet MS"/>
                <a:cs typeface="Trebuchet MS"/>
              </a:rPr>
              <a:t>categories, 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Amplifiers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(e.g.,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very)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increase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semantic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intensity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Downtoners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(e.g.,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slightly)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decrease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Rough</a:t>
            </a:r>
            <a:r>
              <a:rPr sz="1100" i="1" spc="2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values</a:t>
            </a:r>
            <a:r>
              <a:rPr sz="1100" i="1" spc="2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for</a:t>
            </a:r>
            <a:r>
              <a:rPr sz="1100" i="1" spc="2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3"/>
                </a:solidFill>
                <a:latin typeface="Cambria"/>
                <a:cs typeface="Cambria"/>
              </a:rPr>
              <a:t>some</a:t>
            </a:r>
            <a:r>
              <a:rPr sz="1100" i="1" spc="2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intensifiers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743" y="1278458"/>
            <a:ext cx="4483735" cy="1251585"/>
            <a:chOff x="87743" y="1278458"/>
            <a:chExt cx="4483735" cy="125158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1407248"/>
              <a:ext cx="4483315" cy="1648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1278458"/>
              <a:ext cx="50749" cy="19199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1451521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31655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3038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2911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2784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024" y="1604873"/>
              <a:ext cx="1280160" cy="92456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762366" y="3339677"/>
            <a:ext cx="10833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17384" y="3339677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15671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Handling</a:t>
            </a:r>
            <a:r>
              <a:rPr spc="10" dirty="0"/>
              <a:t> </a:t>
            </a:r>
            <a:r>
              <a:rPr spc="-15" dirty="0"/>
              <a:t>Intensifiers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789940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99972"/>
            <a:ext cx="64757" cy="6475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7743" y="1234224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844" y="449397"/>
            <a:ext cx="3218815" cy="957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marR="5080" indent="-277495">
              <a:lnSpc>
                <a:spcPct val="145100"/>
              </a:lnSpc>
              <a:spcBef>
                <a:spcPts val="90"/>
              </a:spcBef>
            </a:pPr>
            <a:r>
              <a:rPr sz="950" dirty="0">
                <a:latin typeface="Trebuchet MS"/>
                <a:cs typeface="Trebuchet MS"/>
              </a:rPr>
              <a:t>Intensifiers </a:t>
            </a:r>
            <a:r>
              <a:rPr sz="950" spc="30" dirty="0">
                <a:latin typeface="Trebuchet MS"/>
                <a:cs typeface="Trebuchet MS"/>
              </a:rPr>
              <a:t>can </a:t>
            </a:r>
            <a:r>
              <a:rPr sz="950" spc="20" dirty="0">
                <a:latin typeface="Trebuchet MS"/>
                <a:cs typeface="Trebuchet MS"/>
              </a:rPr>
              <a:t>be </a:t>
            </a:r>
            <a:r>
              <a:rPr sz="950" spc="5" dirty="0">
                <a:latin typeface="Trebuchet MS"/>
                <a:cs typeface="Trebuchet MS"/>
              </a:rPr>
              <a:t>classified </a:t>
            </a:r>
            <a:r>
              <a:rPr sz="950" spc="-25" dirty="0">
                <a:latin typeface="Trebuchet MS"/>
                <a:cs typeface="Trebuchet MS"/>
              </a:rPr>
              <a:t>into </a:t>
            </a:r>
            <a:r>
              <a:rPr sz="950" spc="-30" dirty="0">
                <a:latin typeface="Trebuchet MS"/>
                <a:cs typeface="Trebuchet MS"/>
              </a:rPr>
              <a:t>two </a:t>
            </a:r>
            <a:r>
              <a:rPr sz="950" spc="-15" dirty="0">
                <a:latin typeface="Trebuchet MS"/>
                <a:cs typeface="Trebuchet MS"/>
              </a:rPr>
              <a:t>major </a:t>
            </a:r>
            <a:r>
              <a:rPr sz="950" dirty="0">
                <a:latin typeface="Trebuchet MS"/>
                <a:cs typeface="Trebuchet MS"/>
              </a:rPr>
              <a:t>categories, 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Amplifiers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(e.g.,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very)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increase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semantic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intensity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Downtoners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(e.g.,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slightly)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decrease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Rough</a:t>
            </a:r>
            <a:r>
              <a:rPr sz="1100" i="1" spc="2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values</a:t>
            </a:r>
            <a:r>
              <a:rPr sz="1100" i="1" spc="2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for</a:t>
            </a:r>
            <a:r>
              <a:rPr sz="1100" i="1" spc="2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3"/>
                </a:solidFill>
                <a:latin typeface="Cambria"/>
                <a:cs typeface="Cambria"/>
              </a:rPr>
              <a:t>some</a:t>
            </a:r>
            <a:r>
              <a:rPr sz="1100" i="1" spc="2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intensifiers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743" y="1278458"/>
            <a:ext cx="4483735" cy="1251585"/>
            <a:chOff x="87743" y="1278458"/>
            <a:chExt cx="4483735" cy="125158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1407248"/>
              <a:ext cx="4483315" cy="1648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1278458"/>
              <a:ext cx="50749" cy="1919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451521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31655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3038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911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2784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024" y="1604873"/>
              <a:ext cx="1280160" cy="9245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2681503"/>
            <a:ext cx="4483735" cy="476884"/>
            <a:chOff x="87743" y="2681503"/>
            <a:chExt cx="4483735" cy="476884"/>
          </a:xfrm>
        </p:grpSpPr>
        <p:sp>
          <p:nvSpPr>
            <p:cNvPr id="17" name="object 17"/>
            <p:cNvSpPr/>
            <p:nvPr/>
          </p:nvSpPr>
          <p:spPr>
            <a:xfrm>
              <a:off x="87743" y="268150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2854515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3056280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344" y="3043580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725737"/>
              <a:ext cx="50749" cy="33054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898800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79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79"/>
                  </a:lnTo>
                  <a:lnTo>
                    <a:pt x="4381766" y="208279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763837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h="311785">
                  <a:moveTo>
                    <a:pt x="0" y="3114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7511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7384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7257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5844" y="2614064"/>
            <a:ext cx="3275965" cy="45465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100" i="1" spc="-45" dirty="0">
                <a:solidFill>
                  <a:srgbClr val="007F00"/>
                </a:solidFill>
                <a:latin typeface="Cambria"/>
                <a:cs typeface="Cambria"/>
              </a:rPr>
              <a:t>Somewhat</a:t>
            </a:r>
            <a:r>
              <a:rPr sz="1100" i="1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007F00"/>
                </a:solidFill>
                <a:latin typeface="Cambria"/>
                <a:cs typeface="Cambria"/>
              </a:rPr>
              <a:t>sleazy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950" i="1" spc="10" dirty="0">
                <a:latin typeface="Trebuchet MS"/>
                <a:cs typeface="Trebuchet MS"/>
              </a:rPr>
              <a:t>sleazy</a:t>
            </a:r>
            <a:r>
              <a:rPr sz="950" spc="10" dirty="0">
                <a:latin typeface="Trebuchet MS"/>
                <a:cs typeface="Trebuchet MS"/>
              </a:rPr>
              <a:t>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-3,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somewhat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sleazy</a:t>
            </a:r>
            <a:r>
              <a:rPr sz="950" spc="10" dirty="0">
                <a:latin typeface="Trebuchet MS"/>
                <a:cs typeface="Trebuchet MS"/>
              </a:rPr>
              <a:t>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spc="-160" dirty="0">
                <a:latin typeface="Lucida Sans Unicode"/>
                <a:cs typeface="Lucida Sans Unicode"/>
              </a:rPr>
              <a:t>—</a:t>
            </a:r>
            <a:r>
              <a:rPr sz="1100" spc="-160" dirty="0">
                <a:latin typeface="Cambria"/>
                <a:cs typeface="Cambria"/>
              </a:rPr>
              <a:t>3</a:t>
            </a:r>
            <a:r>
              <a:rPr sz="1100" spc="-95" dirty="0">
                <a:latin typeface="Cambria"/>
                <a:cs typeface="Cambria"/>
              </a:rPr>
              <a:t> </a:t>
            </a:r>
            <a:r>
              <a:rPr sz="1100" spc="-190" dirty="0">
                <a:latin typeface="Lucida Sans Unicode"/>
                <a:cs typeface="Lucida Sans Unicode"/>
              </a:rPr>
              <a:t>⇥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(</a:t>
            </a:r>
            <a:r>
              <a:rPr sz="1100" spc="-45" dirty="0">
                <a:latin typeface="Cambria"/>
                <a:cs typeface="Cambria"/>
              </a:rPr>
              <a:t>100</a:t>
            </a:r>
            <a:r>
              <a:rPr sz="1100" spc="-45" dirty="0">
                <a:latin typeface="Microsoft Sans Serif"/>
                <a:cs typeface="Microsoft Sans Serif"/>
              </a:rPr>
              <a:t>%</a:t>
            </a:r>
            <a:r>
              <a:rPr sz="1100" spc="-145" dirty="0">
                <a:latin typeface="Microsoft Sans Serif"/>
                <a:cs typeface="Microsoft Sans Serif"/>
              </a:rPr>
              <a:t> </a:t>
            </a:r>
            <a:r>
              <a:rPr sz="1100" spc="-254" dirty="0">
                <a:latin typeface="Lucida Sans Unicode"/>
                <a:cs typeface="Lucida Sans Unicode"/>
              </a:rPr>
              <a:t>—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Cambria"/>
                <a:cs typeface="Cambria"/>
              </a:rPr>
              <a:t>30</a:t>
            </a:r>
            <a:r>
              <a:rPr sz="1100" spc="-35" dirty="0">
                <a:latin typeface="Microsoft Sans Serif"/>
                <a:cs typeface="Microsoft Sans Serif"/>
              </a:rPr>
              <a:t>%)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Lucida Sans Unicode"/>
                <a:cs typeface="Lucida Sans Unicode"/>
              </a:rPr>
              <a:t>—</a:t>
            </a:r>
            <a:r>
              <a:rPr sz="1100" spc="-100" dirty="0">
                <a:latin typeface="Cambria"/>
                <a:cs typeface="Cambria"/>
              </a:rPr>
              <a:t>2</a:t>
            </a:r>
            <a:r>
              <a:rPr sz="1100" i="1" spc="-100" dirty="0">
                <a:latin typeface="Arial"/>
                <a:cs typeface="Arial"/>
              </a:rPr>
              <a:t>.</a:t>
            </a:r>
            <a:r>
              <a:rPr sz="1100" spc="-100" dirty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762366" y="3339677"/>
            <a:ext cx="10833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7384" y="3339677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38455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Irrealis</a:t>
            </a:r>
            <a:r>
              <a:rPr spc="50" dirty="0"/>
              <a:t> </a:t>
            </a:r>
            <a:r>
              <a:rPr spc="5" dirty="0"/>
              <a:t>moods:</a:t>
            </a:r>
            <a:r>
              <a:rPr spc="140" dirty="0"/>
              <a:t> </a:t>
            </a:r>
            <a:r>
              <a:rPr spc="-35" dirty="0"/>
              <a:t>where</a:t>
            </a:r>
            <a:r>
              <a:rPr spc="55" dirty="0"/>
              <a:t> </a:t>
            </a:r>
            <a:r>
              <a:rPr spc="-40" dirty="0"/>
              <a:t>the</a:t>
            </a:r>
            <a:r>
              <a:rPr spc="55" dirty="0"/>
              <a:t> </a:t>
            </a:r>
            <a:r>
              <a:rPr spc="-25" dirty="0"/>
              <a:t>words</a:t>
            </a:r>
            <a:r>
              <a:rPr spc="50" dirty="0"/>
              <a:t> </a:t>
            </a:r>
            <a:r>
              <a:rPr spc="-40" dirty="0"/>
              <a:t>may</a:t>
            </a:r>
            <a:r>
              <a:rPr spc="55" dirty="0"/>
              <a:t> </a:t>
            </a:r>
            <a:r>
              <a:rPr spc="-40" dirty="0"/>
              <a:t>not</a:t>
            </a:r>
            <a:r>
              <a:rPr spc="55" dirty="0"/>
              <a:t> </a:t>
            </a:r>
            <a:r>
              <a:rPr spc="-10" dirty="0"/>
              <a:t>be</a:t>
            </a:r>
            <a:r>
              <a:rPr spc="55" dirty="0"/>
              <a:t> </a:t>
            </a:r>
            <a:r>
              <a:rPr spc="-5" dirty="0"/>
              <a:t>reliable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11453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193571"/>
            <a:ext cx="64757" cy="6475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743" y="1465783"/>
            <a:ext cx="4483735" cy="1459230"/>
            <a:chOff x="87743" y="1465783"/>
            <a:chExt cx="4483735" cy="1459230"/>
          </a:xfrm>
        </p:grpSpPr>
        <p:sp>
          <p:nvSpPr>
            <p:cNvPr id="6" name="object 6"/>
            <p:cNvSpPr/>
            <p:nvPr/>
          </p:nvSpPr>
          <p:spPr>
            <a:xfrm>
              <a:off x="87743" y="1465783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44" y="1629448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544" y="2822816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44" y="2810116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510017"/>
              <a:ext cx="50749" cy="131279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1673707"/>
              <a:ext cx="4432935" cy="1200150"/>
            </a:xfrm>
            <a:custGeom>
              <a:avLst/>
              <a:gdLst/>
              <a:ahLst/>
              <a:cxnLst/>
              <a:rect l="l" t="t" r="r" b="b"/>
              <a:pathLst>
                <a:path w="4432935" h="1200150">
                  <a:moveTo>
                    <a:pt x="4432566" y="0"/>
                  </a:moveTo>
                  <a:lnTo>
                    <a:pt x="0" y="0"/>
                  </a:lnTo>
                  <a:lnTo>
                    <a:pt x="0" y="1149108"/>
                  </a:lnTo>
                  <a:lnTo>
                    <a:pt x="4008" y="1168833"/>
                  </a:lnTo>
                  <a:lnTo>
                    <a:pt x="14922" y="1184986"/>
                  </a:lnTo>
                  <a:lnTo>
                    <a:pt x="31075" y="1195900"/>
                  </a:lnTo>
                  <a:lnTo>
                    <a:pt x="50800" y="1199908"/>
                  </a:lnTo>
                  <a:lnTo>
                    <a:pt x="4381766" y="1199908"/>
                  </a:lnTo>
                  <a:lnTo>
                    <a:pt x="4401491" y="1195900"/>
                  </a:lnTo>
                  <a:lnTo>
                    <a:pt x="4417644" y="1184986"/>
                  </a:lnTo>
                  <a:lnTo>
                    <a:pt x="4428558" y="1168833"/>
                  </a:lnTo>
                  <a:lnTo>
                    <a:pt x="4432566" y="114910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548092"/>
              <a:ext cx="0" cy="1294130"/>
            </a:xfrm>
            <a:custGeom>
              <a:avLst/>
              <a:gdLst/>
              <a:ahLst/>
              <a:cxnLst/>
              <a:rect l="l" t="t" r="r" b="b"/>
              <a:pathLst>
                <a:path h="1294130">
                  <a:moveTo>
                    <a:pt x="0" y="12937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5353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5226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5099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597" y="1723453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597" y="1933486"/>
              <a:ext cx="64757" cy="647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597" y="2143518"/>
              <a:ext cx="64757" cy="6475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597" y="2353551"/>
              <a:ext cx="64757" cy="6475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597" y="2563584"/>
              <a:ext cx="64757" cy="6475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25844" y="718917"/>
            <a:ext cx="4286885" cy="2122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marR="5080">
              <a:lnSpc>
                <a:spcPct val="118900"/>
              </a:lnSpc>
              <a:spcBef>
                <a:spcPts val="90"/>
              </a:spcBef>
            </a:pPr>
            <a:r>
              <a:rPr sz="950" spc="5" dirty="0">
                <a:latin typeface="Trebuchet MS"/>
                <a:cs typeface="Trebuchet MS"/>
              </a:rPr>
              <a:t>I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thought</a:t>
            </a:r>
            <a:r>
              <a:rPr sz="950" spc="-10" dirty="0">
                <a:latin typeface="Trebuchet MS"/>
                <a:cs typeface="Trebuchet MS"/>
              </a:rPr>
              <a:t> this </a:t>
            </a:r>
            <a:r>
              <a:rPr sz="950" spc="10" dirty="0">
                <a:latin typeface="Trebuchet MS"/>
                <a:cs typeface="Trebuchet MS"/>
              </a:rPr>
              <a:t>movie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would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good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Grinch,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but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unfortunately,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wasn’t.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30" dirty="0">
                <a:latin typeface="Trebuchet MS"/>
                <a:cs typeface="Trebuchet MS"/>
              </a:rPr>
              <a:t>This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should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been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great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movie.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60" dirty="0">
                <a:solidFill>
                  <a:srgbClr val="3333B3"/>
                </a:solidFill>
                <a:latin typeface="Cambria"/>
                <a:cs typeface="Cambria"/>
              </a:rPr>
              <a:t>What</a:t>
            </a:r>
            <a:r>
              <a:rPr sz="1100" i="1" spc="2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3"/>
                </a:solidFill>
                <a:latin typeface="Cambria"/>
                <a:cs typeface="Cambria"/>
              </a:rPr>
              <a:t>are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3"/>
                </a:solidFill>
                <a:latin typeface="Cambria"/>
                <a:cs typeface="Cambria"/>
              </a:rPr>
              <a:t>the</a:t>
            </a:r>
            <a:r>
              <a:rPr sz="1100" i="1" spc="2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3"/>
                </a:solidFill>
                <a:latin typeface="Cambria"/>
                <a:cs typeface="Cambria"/>
              </a:rPr>
              <a:t>indicators?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45"/>
              </a:spcBef>
            </a:pPr>
            <a:r>
              <a:rPr sz="950" spc="-10" dirty="0">
                <a:latin typeface="Trebuchet MS"/>
                <a:cs typeface="Trebuchet MS"/>
              </a:rPr>
              <a:t>conditional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markers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(if)</a:t>
            </a:r>
            <a:endParaRPr sz="950">
              <a:latin typeface="Trebuchet MS"/>
              <a:cs typeface="Trebuchet MS"/>
            </a:endParaRPr>
          </a:p>
          <a:p>
            <a:pPr marL="289560" marR="1267460">
              <a:lnSpc>
                <a:spcPct val="145100"/>
              </a:lnSpc>
            </a:pPr>
            <a:r>
              <a:rPr sz="950" spc="5" dirty="0">
                <a:latin typeface="Trebuchet MS"/>
                <a:cs typeface="Trebuchet MS"/>
              </a:rPr>
              <a:t>negative </a:t>
            </a:r>
            <a:r>
              <a:rPr sz="950" spc="-20" dirty="0">
                <a:latin typeface="Trebuchet MS"/>
                <a:cs typeface="Trebuchet MS"/>
              </a:rPr>
              <a:t>polarity </a:t>
            </a:r>
            <a:r>
              <a:rPr sz="950" dirty="0">
                <a:latin typeface="Trebuchet MS"/>
                <a:cs typeface="Trebuchet MS"/>
              </a:rPr>
              <a:t>items </a:t>
            </a:r>
            <a:r>
              <a:rPr sz="950" spc="-25" dirty="0">
                <a:latin typeface="Trebuchet MS"/>
                <a:cs typeface="Trebuchet MS"/>
              </a:rPr>
              <a:t>like </a:t>
            </a:r>
            <a:r>
              <a:rPr sz="950" spc="-40" dirty="0">
                <a:latin typeface="Trebuchet MS"/>
                <a:cs typeface="Trebuchet MS"/>
              </a:rPr>
              <a:t>‘any’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25" dirty="0">
                <a:latin typeface="Trebuchet MS"/>
                <a:cs typeface="Trebuchet MS"/>
              </a:rPr>
              <a:t>‘anything’ 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certain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(mostly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intensional)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verbs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(</a:t>
            </a:r>
            <a:r>
              <a:rPr sz="950" i="1" spc="-15" dirty="0">
                <a:latin typeface="Trebuchet MS"/>
                <a:cs typeface="Trebuchet MS"/>
              </a:rPr>
              <a:t>expect,</a:t>
            </a:r>
            <a:r>
              <a:rPr sz="950" i="1" spc="-20" dirty="0">
                <a:latin typeface="Trebuchet MS"/>
                <a:cs typeface="Trebuchet MS"/>
              </a:rPr>
              <a:t> doubt</a:t>
            </a:r>
            <a:r>
              <a:rPr sz="950" spc="-20" dirty="0">
                <a:latin typeface="Trebuchet MS"/>
                <a:cs typeface="Trebuchet MS"/>
              </a:rPr>
              <a:t>),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questions</a:t>
            </a:r>
            <a:endParaRPr sz="950">
              <a:latin typeface="Trebuchet MS"/>
              <a:cs typeface="Trebuchet MS"/>
            </a:endParaRPr>
          </a:p>
          <a:p>
            <a:pPr marL="289560" marR="241935">
              <a:lnSpc>
                <a:spcPct val="118900"/>
              </a:lnSpc>
              <a:spcBef>
                <a:spcPts val="300"/>
              </a:spcBef>
            </a:pP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enclosed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15" dirty="0">
                <a:latin typeface="Trebuchet MS"/>
                <a:cs typeface="Trebuchet MS"/>
              </a:rPr>
              <a:t>quotes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(which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may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factual,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but</a:t>
            </a:r>
            <a:r>
              <a:rPr sz="950" spc="-15" dirty="0">
                <a:latin typeface="Trebuchet MS"/>
                <a:cs typeface="Trebuchet MS"/>
              </a:rPr>
              <a:t> not </a:t>
            </a:r>
            <a:r>
              <a:rPr sz="950" spc="20" dirty="0">
                <a:latin typeface="Trebuchet MS"/>
                <a:cs typeface="Trebuchet MS"/>
              </a:rPr>
              <a:t>necessarily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reflective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author’s </a:t>
            </a:r>
            <a:r>
              <a:rPr sz="950" dirty="0">
                <a:latin typeface="Trebuchet MS"/>
                <a:cs typeface="Trebuchet MS"/>
              </a:rPr>
              <a:t>opinion)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762366" y="3339677"/>
            <a:ext cx="10833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17384" y="3339677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29267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Sentiment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Tutorial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Christopher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Potts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14" y="908583"/>
            <a:ext cx="4133849" cy="168021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62366" y="3339677"/>
            <a:ext cx="10833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1984" y="3339677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29267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Sentiment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Tutorial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Christopher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Potts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024" y="480580"/>
            <a:ext cx="2324100" cy="273177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62366" y="3339677"/>
            <a:ext cx="10833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Affective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Lexicons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1984" y="3339677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1407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Sentiment</a:t>
            </a:r>
            <a:r>
              <a:rPr spc="-35" dirty="0"/>
              <a:t> </a:t>
            </a:r>
            <a:r>
              <a:rPr spc="10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66445"/>
            <a:ext cx="4483735" cy="457834"/>
            <a:chOff x="87743" y="766445"/>
            <a:chExt cx="4483735" cy="457834"/>
          </a:xfrm>
        </p:grpSpPr>
        <p:sp>
          <p:nvSpPr>
            <p:cNvPr id="4" name="object 4"/>
            <p:cNvSpPr/>
            <p:nvPr/>
          </p:nvSpPr>
          <p:spPr>
            <a:xfrm>
              <a:off x="87743" y="76644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3945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22133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109433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10679"/>
              <a:ext cx="50749" cy="31145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83754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48779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360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233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106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324851"/>
            <a:ext cx="4483735" cy="1548130"/>
            <a:chOff x="87743" y="1324851"/>
            <a:chExt cx="4483735" cy="1548130"/>
          </a:xfrm>
        </p:grpSpPr>
        <p:sp>
          <p:nvSpPr>
            <p:cNvPr id="15" name="object 15"/>
            <p:cNvSpPr/>
            <p:nvPr/>
          </p:nvSpPr>
          <p:spPr>
            <a:xfrm>
              <a:off x="87743" y="132485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497876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771190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58490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369085"/>
              <a:ext cx="50749" cy="140210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542135"/>
              <a:ext cx="4432935" cy="1280160"/>
            </a:xfrm>
            <a:custGeom>
              <a:avLst/>
              <a:gdLst/>
              <a:ahLst/>
              <a:cxnLst/>
              <a:rect l="l" t="t" r="r" b="b"/>
              <a:pathLst>
                <a:path w="4432935" h="1280160">
                  <a:moveTo>
                    <a:pt x="4432566" y="0"/>
                  </a:moveTo>
                  <a:lnTo>
                    <a:pt x="0" y="0"/>
                  </a:lnTo>
                  <a:lnTo>
                    <a:pt x="0" y="1229055"/>
                  </a:lnTo>
                  <a:lnTo>
                    <a:pt x="4008" y="1248779"/>
                  </a:lnTo>
                  <a:lnTo>
                    <a:pt x="14922" y="1264932"/>
                  </a:lnTo>
                  <a:lnTo>
                    <a:pt x="31075" y="1275846"/>
                  </a:lnTo>
                  <a:lnTo>
                    <a:pt x="50800" y="1279855"/>
                  </a:lnTo>
                  <a:lnTo>
                    <a:pt x="4381766" y="1279855"/>
                  </a:lnTo>
                  <a:lnTo>
                    <a:pt x="4401491" y="1275846"/>
                  </a:lnTo>
                  <a:lnTo>
                    <a:pt x="4417644" y="1264932"/>
                  </a:lnTo>
                  <a:lnTo>
                    <a:pt x="4428558" y="1248779"/>
                  </a:lnTo>
                  <a:lnTo>
                    <a:pt x="4432566" y="122905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407172"/>
              <a:ext cx="0" cy="1383665"/>
            </a:xfrm>
            <a:custGeom>
              <a:avLst/>
              <a:gdLst/>
              <a:ahLst/>
              <a:cxnLst/>
              <a:rect l="l" t="t" r="r" b="b"/>
              <a:pathLst>
                <a:path h="1383664">
                  <a:moveTo>
                    <a:pt x="0" y="138306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3944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3817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3690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1591881"/>
              <a:ext cx="64757" cy="647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1801914"/>
              <a:ext cx="64757" cy="647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1991702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682532"/>
              <a:ext cx="64757" cy="6475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13144" y="691798"/>
            <a:ext cx="4232910" cy="209613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25"/>
              </a:spcBef>
            </a:pPr>
            <a:r>
              <a:rPr sz="1100" i="1" spc="-40" dirty="0">
                <a:solidFill>
                  <a:srgbClr val="3333B3"/>
                </a:solidFill>
                <a:latin typeface="Cambria"/>
                <a:cs typeface="Cambria"/>
              </a:rPr>
              <a:t>Sentiment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3"/>
                </a:solidFill>
                <a:latin typeface="Cambria"/>
                <a:cs typeface="Cambria"/>
              </a:rPr>
              <a:t>Analysis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3"/>
                </a:solidFill>
                <a:latin typeface="Cambria"/>
                <a:cs typeface="Cambria"/>
              </a:rPr>
              <a:t>is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3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3"/>
                </a:solidFill>
                <a:latin typeface="Cambria"/>
                <a:cs typeface="Cambria"/>
              </a:rPr>
              <a:t>detection</a:t>
            </a:r>
            <a:r>
              <a:rPr sz="1100" i="1" spc="2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of</a:t>
            </a:r>
            <a:r>
              <a:rPr sz="1100" i="1" spc="30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3"/>
                </a:solidFill>
                <a:latin typeface="Cambria"/>
                <a:cs typeface="Cambria"/>
              </a:rPr>
              <a:t>attitudes</a:t>
            </a:r>
            <a:endParaRPr sz="11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425"/>
              </a:spcBef>
            </a:pPr>
            <a:r>
              <a:rPr sz="950" i="1" spc="-5" dirty="0">
                <a:latin typeface="Trebuchet MS"/>
                <a:cs typeface="Trebuchet MS"/>
              </a:rPr>
              <a:t>enduring,</a:t>
            </a:r>
            <a:r>
              <a:rPr sz="950" i="1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affectively</a:t>
            </a:r>
            <a:r>
              <a:rPr sz="950" i="1" dirty="0">
                <a:latin typeface="Trebuchet MS"/>
                <a:cs typeface="Trebuchet MS"/>
              </a:rPr>
              <a:t> colored</a:t>
            </a:r>
            <a:r>
              <a:rPr sz="950" i="1" spc="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beliefs,</a:t>
            </a:r>
            <a:r>
              <a:rPr sz="950" i="1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dispositions</a:t>
            </a:r>
            <a:r>
              <a:rPr sz="950" i="1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towards</a:t>
            </a:r>
            <a:r>
              <a:rPr sz="950" i="1" spc="5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objects</a:t>
            </a:r>
            <a:r>
              <a:rPr sz="950" i="1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or</a:t>
            </a:r>
            <a:r>
              <a:rPr sz="950" i="1" dirty="0">
                <a:latin typeface="Trebuchet MS"/>
                <a:cs typeface="Trebuchet MS"/>
              </a:rPr>
              <a:t> </a:t>
            </a:r>
            <a:r>
              <a:rPr sz="950" i="1" spc="35" dirty="0">
                <a:latin typeface="Trebuchet MS"/>
                <a:cs typeface="Trebuchet MS"/>
              </a:rPr>
              <a:t>persons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100" i="1" spc="-30" dirty="0">
                <a:solidFill>
                  <a:srgbClr val="007F00"/>
                </a:solidFill>
                <a:latin typeface="Cambria"/>
                <a:cs typeface="Cambria"/>
              </a:rPr>
              <a:t>The</a:t>
            </a:r>
            <a:r>
              <a:rPr sz="1100" i="1" spc="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007F00"/>
                </a:solidFill>
                <a:latin typeface="Cambria"/>
                <a:cs typeface="Cambria"/>
              </a:rPr>
              <a:t>complete</a:t>
            </a:r>
            <a:r>
              <a:rPr sz="1100" i="1" spc="1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007F00"/>
                </a:solidFill>
                <a:latin typeface="Cambria"/>
                <a:cs typeface="Cambria"/>
              </a:rPr>
              <a:t>task</a:t>
            </a:r>
            <a:endParaRPr sz="1100">
              <a:latin typeface="Cambria"/>
              <a:cs typeface="Cambria"/>
            </a:endParaRPr>
          </a:p>
          <a:p>
            <a:pPr marL="302260">
              <a:lnSpc>
                <a:spcPct val="100000"/>
              </a:lnSpc>
              <a:spcBef>
                <a:spcPts val="420"/>
              </a:spcBef>
            </a:pPr>
            <a:r>
              <a:rPr sz="950" spc="10" dirty="0">
                <a:latin typeface="Trebuchet MS"/>
                <a:cs typeface="Trebuchet MS"/>
              </a:rPr>
              <a:t>Holder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(source)</a:t>
            </a:r>
            <a:r>
              <a:rPr sz="950" spc="-25" dirty="0">
                <a:latin typeface="Trebuchet MS"/>
                <a:cs typeface="Trebuchet MS"/>
              </a:rPr>
              <a:t> of </a:t>
            </a:r>
            <a:r>
              <a:rPr sz="950" spc="-35" dirty="0">
                <a:latin typeface="Trebuchet MS"/>
                <a:cs typeface="Trebuchet MS"/>
              </a:rPr>
              <a:t>attitude</a:t>
            </a:r>
            <a:endParaRPr sz="950">
              <a:latin typeface="Trebuchet MS"/>
              <a:cs typeface="Trebuchet MS"/>
            </a:endParaRPr>
          </a:p>
          <a:p>
            <a:pPr marL="302260" marR="2509520">
              <a:lnSpc>
                <a:spcPct val="131100"/>
              </a:lnSpc>
              <a:spcBef>
                <a:spcPts val="160"/>
              </a:spcBef>
            </a:pPr>
            <a:r>
              <a:rPr sz="950" spc="-15" dirty="0">
                <a:latin typeface="Trebuchet MS"/>
                <a:cs typeface="Trebuchet MS"/>
              </a:rPr>
              <a:t>Target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(aspect)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attitude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Type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attitude</a:t>
            </a:r>
            <a:endParaRPr sz="950">
              <a:latin typeface="Trebuchet MS"/>
              <a:cs typeface="Trebuchet MS"/>
            </a:endParaRPr>
          </a:p>
          <a:p>
            <a:pPr marL="441959">
              <a:lnSpc>
                <a:spcPct val="100000"/>
              </a:lnSpc>
              <a:spcBef>
                <a:spcPts val="305"/>
              </a:spcBef>
            </a:pPr>
            <a:r>
              <a:rPr sz="900" spc="540" baseline="13888" dirty="0">
                <a:solidFill>
                  <a:srgbClr val="CCE5CC"/>
                </a:solidFill>
                <a:latin typeface="Lucida Sans Unicode"/>
                <a:cs typeface="Lucida Sans Unicode"/>
              </a:rPr>
              <a:t>I</a:t>
            </a:r>
            <a:r>
              <a:rPr sz="900" spc="532" baseline="13888" dirty="0">
                <a:solidFill>
                  <a:srgbClr val="CCE5CC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From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set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types:</a:t>
            </a:r>
            <a:r>
              <a:rPr sz="900" spc="40" dirty="0">
                <a:latin typeface="Trebuchet MS"/>
                <a:cs typeface="Trebuchet MS"/>
              </a:rPr>
              <a:t> </a:t>
            </a:r>
            <a:r>
              <a:rPr sz="900" i="1" spc="-55" dirty="0">
                <a:latin typeface="Trebuchet MS"/>
                <a:cs typeface="Trebuchet MS"/>
              </a:rPr>
              <a:t>like,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love,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hate,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value,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desire</a:t>
            </a:r>
            <a:endParaRPr sz="900">
              <a:latin typeface="Trebuchet MS"/>
              <a:cs typeface="Trebuchet MS"/>
            </a:endParaRPr>
          </a:p>
          <a:p>
            <a:pPr marL="579120" marR="204470" indent="-137160">
              <a:lnSpc>
                <a:spcPct val="110700"/>
              </a:lnSpc>
            </a:pPr>
            <a:r>
              <a:rPr sz="900" spc="540" baseline="13888" dirty="0">
                <a:solidFill>
                  <a:srgbClr val="CCE5CC"/>
                </a:solidFill>
                <a:latin typeface="Lucida Sans Unicode"/>
                <a:cs typeface="Lucida Sans Unicode"/>
              </a:rPr>
              <a:t>I</a:t>
            </a:r>
            <a:r>
              <a:rPr sz="900" spc="547" baseline="13888" dirty="0">
                <a:solidFill>
                  <a:srgbClr val="CCE5CC"/>
                </a:solidFill>
                <a:latin typeface="Lucida Sans Unicode"/>
                <a:cs typeface="Lucida Sans Unicode"/>
              </a:rPr>
              <a:t> </a:t>
            </a:r>
            <a:r>
              <a:rPr sz="900" spc="20" dirty="0">
                <a:latin typeface="Trebuchet MS"/>
                <a:cs typeface="Trebuchet MS"/>
              </a:rPr>
              <a:t>Or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simple</a:t>
            </a:r>
            <a:r>
              <a:rPr sz="900" spc="-20" dirty="0">
                <a:latin typeface="Trebuchet MS"/>
                <a:cs typeface="Trebuchet MS"/>
              </a:rPr>
              <a:t> weighted </a:t>
            </a:r>
            <a:r>
              <a:rPr sz="900" spc="-35" dirty="0">
                <a:latin typeface="Trebuchet MS"/>
                <a:cs typeface="Trebuchet MS"/>
              </a:rPr>
              <a:t>polarity:</a:t>
            </a:r>
            <a:r>
              <a:rPr sz="900" spc="45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positive,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negative,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45" dirty="0">
                <a:latin typeface="Trebuchet MS"/>
                <a:cs typeface="Trebuchet MS"/>
              </a:rPr>
              <a:t>neutral,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together</a:t>
            </a:r>
            <a:r>
              <a:rPr sz="900" i="1" spc="-15" dirty="0">
                <a:latin typeface="Trebuchet MS"/>
                <a:cs typeface="Trebuchet MS"/>
              </a:rPr>
              <a:t> </a:t>
            </a:r>
            <a:r>
              <a:rPr sz="900" i="1" spc="-60" dirty="0">
                <a:latin typeface="Trebuchet MS"/>
                <a:cs typeface="Trebuchet MS"/>
              </a:rPr>
              <a:t>with </a:t>
            </a:r>
            <a:r>
              <a:rPr sz="900" i="1" spc="-254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strength</a:t>
            </a:r>
            <a:endParaRPr sz="900">
              <a:latin typeface="Trebuchet MS"/>
              <a:cs typeface="Trebuchet MS"/>
            </a:endParaRPr>
          </a:p>
          <a:p>
            <a:pPr marL="302260">
              <a:lnSpc>
                <a:spcPct val="100000"/>
              </a:lnSpc>
              <a:spcBef>
                <a:spcPts val="525"/>
              </a:spcBef>
            </a:pPr>
            <a:r>
              <a:rPr sz="950" spc="-45" dirty="0">
                <a:latin typeface="Trebuchet MS"/>
                <a:cs typeface="Trebuchet MS"/>
              </a:rPr>
              <a:t>Text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containing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attitude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783740" y="3339677"/>
            <a:ext cx="10407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Sentiment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-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55345" y="3339677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1407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Sentiment</a:t>
            </a:r>
            <a:r>
              <a:rPr spc="-35" dirty="0"/>
              <a:t> </a:t>
            </a:r>
            <a:r>
              <a:rPr spc="10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94308"/>
            <a:ext cx="4483735" cy="457834"/>
            <a:chOff x="87743" y="994308"/>
            <a:chExt cx="4483735" cy="457834"/>
          </a:xfrm>
        </p:grpSpPr>
        <p:sp>
          <p:nvSpPr>
            <p:cNvPr id="4" name="object 4"/>
            <p:cNvSpPr/>
            <p:nvPr/>
          </p:nvSpPr>
          <p:spPr>
            <a:xfrm>
              <a:off x="87743" y="99430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6732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34998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33728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38542"/>
              <a:ext cx="50749" cy="31144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11605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76629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639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512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385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552714"/>
            <a:ext cx="4483735" cy="432434"/>
            <a:chOff x="87743" y="1552714"/>
            <a:chExt cx="4483735" cy="432434"/>
          </a:xfrm>
        </p:grpSpPr>
        <p:sp>
          <p:nvSpPr>
            <p:cNvPr id="15" name="object 15"/>
            <p:cNvSpPr/>
            <p:nvPr/>
          </p:nvSpPr>
          <p:spPr>
            <a:xfrm>
              <a:off x="87743" y="155271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725726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83206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70506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596948"/>
              <a:ext cx="50749" cy="28625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770011"/>
              <a:ext cx="4432935" cy="164465"/>
            </a:xfrm>
            <a:custGeom>
              <a:avLst/>
              <a:gdLst/>
              <a:ahLst/>
              <a:cxnLst/>
              <a:rect l="l" t="t" r="r" b="b"/>
              <a:pathLst>
                <a:path w="4432935" h="164464">
                  <a:moveTo>
                    <a:pt x="4432566" y="0"/>
                  </a:moveTo>
                  <a:lnTo>
                    <a:pt x="0" y="0"/>
                  </a:lnTo>
                  <a:lnTo>
                    <a:pt x="0" y="113195"/>
                  </a:lnTo>
                  <a:lnTo>
                    <a:pt x="4008" y="132919"/>
                  </a:lnTo>
                  <a:lnTo>
                    <a:pt x="14922" y="149072"/>
                  </a:lnTo>
                  <a:lnTo>
                    <a:pt x="31075" y="159986"/>
                  </a:lnTo>
                  <a:lnTo>
                    <a:pt x="50800" y="163995"/>
                  </a:lnTo>
                  <a:lnTo>
                    <a:pt x="4381766" y="163995"/>
                  </a:lnTo>
                  <a:lnTo>
                    <a:pt x="4401491" y="159986"/>
                  </a:lnTo>
                  <a:lnTo>
                    <a:pt x="4417644" y="149072"/>
                  </a:lnTo>
                  <a:lnTo>
                    <a:pt x="4428558" y="132919"/>
                  </a:lnTo>
                  <a:lnTo>
                    <a:pt x="4432566" y="1131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635048"/>
              <a:ext cx="0" cy="267335"/>
            </a:xfrm>
            <a:custGeom>
              <a:avLst/>
              <a:gdLst/>
              <a:ahLst/>
              <a:cxnLst/>
              <a:rect l="l" t="t" r="r" b="b"/>
              <a:pathLst>
                <a:path h="267335">
                  <a:moveTo>
                    <a:pt x="0" y="2672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6223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6096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5969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7743" y="2085937"/>
            <a:ext cx="4483735" cy="445134"/>
            <a:chOff x="87743" y="2085937"/>
            <a:chExt cx="4483735" cy="445134"/>
          </a:xfrm>
        </p:grpSpPr>
        <p:sp>
          <p:nvSpPr>
            <p:cNvPr id="26" name="object 26"/>
            <p:cNvSpPr/>
            <p:nvPr/>
          </p:nvSpPr>
          <p:spPr>
            <a:xfrm>
              <a:off x="87743" y="2085937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2249601"/>
              <a:ext cx="4432566" cy="5060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429395"/>
              <a:ext cx="101599" cy="1016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16695"/>
              <a:ext cx="4381715" cy="114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130171"/>
              <a:ext cx="50749" cy="29922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7743" y="2293874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89">
                  <a:moveTo>
                    <a:pt x="4432566" y="0"/>
                  </a:moveTo>
                  <a:lnTo>
                    <a:pt x="0" y="0"/>
                  </a:lnTo>
                  <a:lnTo>
                    <a:pt x="0" y="135521"/>
                  </a:lnTo>
                  <a:lnTo>
                    <a:pt x="4008" y="155246"/>
                  </a:lnTo>
                  <a:lnTo>
                    <a:pt x="14922" y="171399"/>
                  </a:lnTo>
                  <a:lnTo>
                    <a:pt x="31075" y="182313"/>
                  </a:lnTo>
                  <a:lnTo>
                    <a:pt x="50800" y="186321"/>
                  </a:lnTo>
                  <a:lnTo>
                    <a:pt x="4381766" y="186321"/>
                  </a:lnTo>
                  <a:lnTo>
                    <a:pt x="4401491" y="182313"/>
                  </a:lnTo>
                  <a:lnTo>
                    <a:pt x="4417644" y="171399"/>
                  </a:lnTo>
                  <a:lnTo>
                    <a:pt x="4428558" y="155246"/>
                  </a:lnTo>
                  <a:lnTo>
                    <a:pt x="4432566" y="1355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2168271"/>
              <a:ext cx="0" cy="280670"/>
            </a:xfrm>
            <a:custGeom>
              <a:avLst/>
              <a:gdLst/>
              <a:ahLst/>
              <a:cxnLst/>
              <a:rect l="l" t="t" r="r" b="b"/>
              <a:pathLst>
                <a:path h="280669">
                  <a:moveTo>
                    <a:pt x="0" y="2801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21555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21428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21301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25844" y="919661"/>
            <a:ext cx="2840990" cy="152654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Simplest</a:t>
            </a:r>
            <a:r>
              <a:rPr sz="1100" i="1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60" dirty="0">
                <a:solidFill>
                  <a:srgbClr val="3333B3"/>
                </a:solidFill>
                <a:latin typeface="Cambria"/>
                <a:cs typeface="Cambria"/>
              </a:rPr>
              <a:t>Task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5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attitude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text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positive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negative?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More</a:t>
            </a:r>
            <a:r>
              <a:rPr sz="1100" i="1" spc="-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complex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60" dirty="0">
                <a:latin typeface="Trebuchet MS"/>
                <a:cs typeface="Trebuchet MS"/>
              </a:rPr>
              <a:t>Rank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attitudes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text</a:t>
            </a:r>
            <a:r>
              <a:rPr sz="950" spc="-15" dirty="0">
                <a:latin typeface="Trebuchet MS"/>
                <a:cs typeface="Trebuchet MS"/>
              </a:rPr>
              <a:t> from </a:t>
            </a:r>
            <a:r>
              <a:rPr sz="950" spc="45" dirty="0">
                <a:latin typeface="Trebuchet MS"/>
                <a:cs typeface="Trebuchet MS"/>
              </a:rPr>
              <a:t>1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5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0" dirty="0">
                <a:solidFill>
                  <a:srgbClr val="3333B3"/>
                </a:solidFill>
                <a:latin typeface="Cambria"/>
                <a:cs typeface="Cambria"/>
              </a:rPr>
              <a:t>Advanced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50" spc="-5" dirty="0">
                <a:latin typeface="Trebuchet MS"/>
                <a:cs typeface="Trebuchet MS"/>
              </a:rPr>
              <a:t>Detect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target,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source,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 </a:t>
            </a:r>
            <a:r>
              <a:rPr sz="950" spc="5" dirty="0">
                <a:latin typeface="Trebuchet MS"/>
                <a:cs typeface="Trebuchet MS"/>
              </a:rPr>
              <a:t>complex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attitude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types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783740" y="3339677"/>
            <a:ext cx="10407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Sentiment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-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0826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55345" y="3339677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0"/>
            <a:ext cx="27305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Sentiment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Analysis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Movie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Reviews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681151"/>
            <a:ext cx="4483735" cy="457834"/>
            <a:chOff x="87743" y="681151"/>
            <a:chExt cx="4483735" cy="457834"/>
          </a:xfrm>
        </p:grpSpPr>
        <p:sp>
          <p:nvSpPr>
            <p:cNvPr id="5" name="object 5"/>
            <p:cNvSpPr/>
            <p:nvPr/>
          </p:nvSpPr>
          <p:spPr>
            <a:xfrm>
              <a:off x="87743" y="68115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54176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036840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024140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25386"/>
              <a:ext cx="50749" cy="3114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898461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63485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507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380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7253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5844" y="606505"/>
            <a:ext cx="2568575" cy="44704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5" dirty="0">
                <a:solidFill>
                  <a:srgbClr val="3333B3"/>
                </a:solidFill>
                <a:latin typeface="Cambria"/>
                <a:cs typeface="Cambria"/>
              </a:rPr>
              <a:t>Polarity</a:t>
            </a:r>
            <a:r>
              <a:rPr sz="1100" i="1" spc="-5" dirty="0">
                <a:solidFill>
                  <a:srgbClr val="3333B3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3"/>
                </a:solidFill>
                <a:latin typeface="Cambria"/>
                <a:cs typeface="Cambria"/>
              </a:rPr>
              <a:t>detection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5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95" dirty="0">
                <a:latin typeface="Trebuchet MS"/>
                <a:cs typeface="Trebuchet MS"/>
              </a:rPr>
              <a:t>IMDB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movie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review </a:t>
            </a:r>
            <a:r>
              <a:rPr sz="950" spc="-5" dirty="0">
                <a:latin typeface="Trebuchet MS"/>
                <a:cs typeface="Trebuchet MS"/>
              </a:rPr>
              <a:t>positive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negative?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514" y="1150950"/>
            <a:ext cx="4213352" cy="1821688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783740" y="3339677"/>
            <a:ext cx="10407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Sentiment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-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91984" y="3339677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0"/>
            <a:ext cx="14376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Baseline</a:t>
            </a:r>
            <a:r>
              <a:rPr spc="-15" dirty="0"/>
              <a:t> 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46124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1115614"/>
            <a:ext cx="2207260" cy="1114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1146810">
              <a:lnSpc>
                <a:spcPct val="145100"/>
              </a:lnSpc>
              <a:spcBef>
                <a:spcPts val="90"/>
              </a:spcBef>
            </a:pPr>
            <a:r>
              <a:rPr sz="950" spc="-5" dirty="0">
                <a:latin typeface="Trebuchet MS"/>
                <a:cs typeface="Trebuchet MS"/>
              </a:rPr>
              <a:t>Tokenization 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Feature</a:t>
            </a:r>
            <a:r>
              <a:rPr sz="950" spc="-6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Extraction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950" spc="5" dirty="0">
                <a:latin typeface="Trebuchet MS"/>
                <a:cs typeface="Trebuchet MS"/>
              </a:rPr>
              <a:t>Classification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using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different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classifiers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sz="900" spc="540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I</a:t>
            </a:r>
            <a:r>
              <a:rPr sz="900" spc="457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 </a:t>
            </a:r>
            <a:r>
              <a:rPr sz="900" spc="15" dirty="0">
                <a:latin typeface="Trebuchet MS"/>
                <a:cs typeface="Trebuchet MS"/>
              </a:rPr>
              <a:t>Naïve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30" dirty="0">
                <a:latin typeface="Trebuchet MS"/>
                <a:cs typeface="Trebuchet MS"/>
              </a:rPr>
              <a:t>Bayes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sz="900" spc="540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I</a:t>
            </a:r>
            <a:r>
              <a:rPr sz="900" spc="450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 </a:t>
            </a:r>
            <a:r>
              <a:rPr sz="900" spc="20" dirty="0">
                <a:latin typeface="Trebuchet MS"/>
                <a:cs typeface="Trebuchet MS"/>
              </a:rPr>
              <a:t>MaxEnt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sz="900" spc="540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I</a:t>
            </a:r>
            <a:r>
              <a:rPr sz="900" spc="434" baseline="13888" dirty="0">
                <a:solidFill>
                  <a:srgbClr val="3333B3"/>
                </a:solidFill>
                <a:latin typeface="Lucida Sans Unicode"/>
                <a:cs typeface="Lucida Sans Unicode"/>
              </a:rPr>
              <a:t> </a:t>
            </a:r>
            <a:r>
              <a:rPr sz="900" spc="110" dirty="0">
                <a:latin typeface="Trebuchet MS"/>
                <a:cs typeface="Trebuchet MS"/>
              </a:rPr>
              <a:t>SVM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456156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645945"/>
            <a:ext cx="64757" cy="6475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83740" y="3339677"/>
            <a:ext cx="10407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Sentiment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Analysis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-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70300" y="3339677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9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12,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1984" y="3339677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2971</Words>
  <Application>Microsoft Office PowerPoint</Application>
  <PresentationFormat>Custom</PresentationFormat>
  <Paragraphs>481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PowerPoint Presentation</vt:lpstr>
      <vt:lpstr>PowerPoint Presentation</vt:lpstr>
      <vt:lpstr>Where is Sentiment Analysis Used?</vt:lpstr>
      <vt:lpstr>PowerPoint Presentation</vt:lpstr>
      <vt:lpstr>Affective States Typology</vt:lpstr>
      <vt:lpstr>Sentiment Analysis</vt:lpstr>
      <vt:lpstr>Sentiment Analysis</vt:lpstr>
      <vt:lpstr>PowerPoint Presentation</vt:lpstr>
      <vt:lpstr>Baseline Algorithm</vt:lpstr>
      <vt:lpstr>Tokenization Issues</vt:lpstr>
      <vt:lpstr>Tokenization Issues</vt:lpstr>
      <vt:lpstr>Naïve Bayes: Reminder</vt:lpstr>
      <vt:lpstr>Boolean Multinomial Naïve Bayes</vt:lpstr>
      <vt:lpstr>Is a given review on a known topic positive or negative?</vt:lpstr>
      <vt:lpstr>Is a given review on a known topic positive or negative?</vt:lpstr>
      <vt:lpstr>PowerPoint Presentation</vt:lpstr>
      <vt:lpstr>Why can’t we just look for words like “great” and  “terrible”?</vt:lpstr>
      <vt:lpstr>PowerPoint Presentation</vt:lpstr>
      <vt:lpstr>Sentiment Lexicons</vt:lpstr>
      <vt:lpstr>The General Inquirer</vt:lpstr>
      <vt:lpstr>SentiWordNet</vt:lpstr>
      <vt:lpstr>Other Lexicons</vt:lpstr>
      <vt:lpstr>LIWC (Linguistic Inquiry and Word Count)</vt:lpstr>
      <vt:lpstr>PowerPoint Presentation</vt:lpstr>
      <vt:lpstr>Lexicon of valence, arousal, and dominance</vt:lpstr>
      <vt:lpstr>Lexicon of valence, arousal, and dominance</vt:lpstr>
      <vt:lpstr>PowerPoint Presentation</vt:lpstr>
      <vt:lpstr>PowerPoint Presentation</vt:lpstr>
      <vt:lpstr>Learning Sentiment Lexicons</vt:lpstr>
      <vt:lpstr>Learning Sentiment Lexicons</vt:lpstr>
      <vt:lpstr>PowerPoint Presentation</vt:lpstr>
      <vt:lpstr>PowerPoint Presentation</vt:lpstr>
      <vt:lpstr>PowerPoint Presentation</vt:lpstr>
      <vt:lpstr>Output Polarity Lexicon</vt:lpstr>
      <vt:lpstr>Output Polarity Lexicon</vt:lpstr>
      <vt:lpstr>PowerPoint Presentation</vt:lpstr>
      <vt:lpstr>PowerPoint Presentation</vt:lpstr>
      <vt:lpstr>Measuring the polarity of the phrases</vt:lpstr>
      <vt:lpstr>How to estimate PMI?</vt:lpstr>
      <vt:lpstr>PowerPoint Presentation</vt:lpstr>
      <vt:lpstr>PowerPoint Presentation</vt:lpstr>
      <vt:lpstr>Using WordNet to learn polarity</vt:lpstr>
      <vt:lpstr>PowerPoint Presentation</vt:lpstr>
      <vt:lpstr>PowerPoint Presentation</vt:lpstr>
      <vt:lpstr>Analyzing polarity of each word in IMDB</vt:lpstr>
      <vt:lpstr>PowerPoint Presentation</vt:lpstr>
      <vt:lpstr>PowerPoint Presentation</vt:lpstr>
      <vt:lpstr>PowerPoint Presentation</vt:lpstr>
      <vt:lpstr>PowerPoint Presentation</vt:lpstr>
      <vt:lpstr>Handling negation in simple addition of scores</vt:lpstr>
      <vt:lpstr>Handling negation in simple addition of scores</vt:lpstr>
      <vt:lpstr>PowerPoint Presentation</vt:lpstr>
      <vt:lpstr>Handling Intensifiers</vt:lpstr>
      <vt:lpstr>Irrealis moods: where the words may not be reliable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- Introduction</dc:title>
  <dc:creator>Pawan Goyal</dc:creator>
  <cp:lastModifiedBy>Sujit</cp:lastModifiedBy>
  <cp:revision>2</cp:revision>
  <dcterms:created xsi:type="dcterms:W3CDTF">2023-11-26T07:15:42Z</dcterms:created>
  <dcterms:modified xsi:type="dcterms:W3CDTF">2023-11-26T07:37:10Z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2017-04-16T00:00:00Z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2023-11-26T00:00:00Z</vt:filetime>
  </property>
</Properties>
</file>