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1" r:id="rId4"/>
    <p:sldId id="263" r:id="rId5"/>
    <p:sldId id="265" r:id="rId6"/>
    <p:sldId id="270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6" r:id="rId19"/>
    <p:sldId id="290" r:id="rId20"/>
    <p:sldId id="295" r:id="rId21"/>
    <p:sldId id="296" r:id="rId22"/>
    <p:sldId id="298" r:id="rId23"/>
    <p:sldId id="299" r:id="rId24"/>
    <p:sldId id="300" r:id="rId25"/>
    <p:sldId id="301" r:id="rId26"/>
    <p:sldId id="305" r:id="rId27"/>
    <p:sldId id="306" r:id="rId28"/>
    <p:sldId id="307" r:id="rId29"/>
    <p:sldId id="308" r:id="rId30"/>
    <p:sldId id="309" r:id="rId31"/>
    <p:sldId id="310" r:id="rId32"/>
    <p:sldId id="312" r:id="rId33"/>
    <p:sldId id="315" r:id="rId34"/>
    <p:sldId id="316" r:id="rId35"/>
    <p:sldId id="317" r:id="rId36"/>
    <p:sldId id="318" r:id="rId37"/>
    <p:sldId id="320" r:id="rId38"/>
    <p:sldId id="324" r:id="rId39"/>
    <p:sldId id="327" r:id="rId40"/>
    <p:sldId id="328" r:id="rId41"/>
    <p:sldId id="329" r:id="rId42"/>
    <p:sldId id="335" r:id="rId43"/>
    <p:sldId id="338" r:id="rId44"/>
    <p:sldId id="339" r:id="rId45"/>
    <p:sldId id="343" r:id="rId46"/>
    <p:sldId id="347" r:id="rId47"/>
    <p:sldId id="348" r:id="rId48"/>
    <p:sldId id="353" r:id="rId49"/>
    <p:sldId id="356" r:id="rId50"/>
    <p:sldId id="361" r:id="rId5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-1483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80"/>
              </a:lnSpc>
            </a:pPr>
            <a:fld id="{81D60167-4931-47E6-BA6A-407CBD079E47}" type="slidenum">
              <a:rPr spc="-10" dirty="0">
                <a:latin typeface="Calibri"/>
                <a:cs typeface="Calibri"/>
              </a:rPr>
              <a:t>‹#›</a:t>
            </a:fld>
            <a:r>
              <a:rPr spc="10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/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rgbClr val="3333B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80"/>
              </a:lnSpc>
            </a:pPr>
            <a:fld id="{81D60167-4931-47E6-BA6A-407CBD079E47}" type="slidenum">
              <a:rPr spc="-10" dirty="0">
                <a:latin typeface="Calibri"/>
                <a:cs typeface="Calibri"/>
              </a:rPr>
              <a:t>‹#›</a:t>
            </a:fld>
            <a:r>
              <a:rPr spc="10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/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80"/>
              </a:lnSpc>
            </a:pPr>
            <a:fld id="{81D60167-4931-47E6-BA6A-407CBD079E47}" type="slidenum">
              <a:rPr spc="-10" dirty="0">
                <a:latin typeface="Calibri"/>
                <a:cs typeface="Calibri"/>
              </a:rPr>
              <a:t>‹#›</a:t>
            </a:fld>
            <a:r>
              <a:rPr spc="10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/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80"/>
              </a:lnSpc>
            </a:pPr>
            <a:fld id="{81D60167-4931-47E6-BA6A-407CBD079E47}" type="slidenum">
              <a:rPr spc="-10" dirty="0">
                <a:latin typeface="Calibri"/>
                <a:cs typeface="Calibri"/>
              </a:rPr>
              <a:t>‹#›</a:t>
            </a:fld>
            <a:r>
              <a:rPr spc="10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/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80"/>
              </a:lnSpc>
            </a:pPr>
            <a:fld id="{81D60167-4931-47E6-BA6A-407CBD079E47}" type="slidenum">
              <a:rPr spc="-10" dirty="0">
                <a:latin typeface="Calibri"/>
                <a:cs typeface="Calibri"/>
              </a:rPr>
              <a:t>‹#›</a:t>
            </a:fld>
            <a:r>
              <a:rPr spc="10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/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894" y="1300665"/>
            <a:ext cx="1724660" cy="445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44" y="890908"/>
            <a:ext cx="4344670" cy="160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rgbClr val="3333B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2714" y="3339672"/>
            <a:ext cx="970915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30096" y="3352033"/>
            <a:ext cx="262254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80"/>
              </a:lnSpc>
            </a:pPr>
            <a:fld id="{81D60167-4931-47E6-BA6A-407CBD079E47}" type="slidenum">
              <a:rPr spc="-10" dirty="0">
                <a:latin typeface="Calibri"/>
                <a:cs typeface="Calibri"/>
              </a:rPr>
              <a:t>‹#›</a:t>
            </a:fld>
            <a:r>
              <a:rPr spc="10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/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0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3.pn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12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45.png"/><Relationship Id="rId5" Type="http://schemas.openxmlformats.org/officeDocument/2006/relationships/image" Target="../media/image48.png"/><Relationship Id="rId15" Type="http://schemas.openxmlformats.org/officeDocument/2006/relationships/slide" Target="slide13.xml"/><Relationship Id="rId10" Type="http://schemas.openxmlformats.org/officeDocument/2006/relationships/image" Target="../media/image46.png"/><Relationship Id="rId4" Type="http://schemas.openxmlformats.org/officeDocument/2006/relationships/image" Target="../media/image42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slide" Target="slide13.xml"/><Relationship Id="rId5" Type="http://schemas.openxmlformats.org/officeDocument/2006/relationships/image" Target="../media/image55.png"/><Relationship Id="rId10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slide" Target="slide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2.png"/><Relationship Id="rId4" Type="http://schemas.openxmlformats.org/officeDocument/2006/relationships/image" Target="../media/image5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4.png"/><Relationship Id="rId7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slide" Target="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4" Type="http://schemas.openxmlformats.org/officeDocument/2006/relationships/slide" Target="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40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slide" Target="slide1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41.png"/><Relationship Id="rId7" Type="http://schemas.openxmlformats.org/officeDocument/2006/relationships/image" Target="../media/image7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70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9.png"/><Relationship Id="rId7" Type="http://schemas.openxmlformats.org/officeDocument/2006/relationships/image" Target="../media/image7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slide" Target="slid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image" Target="../media/image44.png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image" Target="../media/image77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slide" Target="slide27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53.png"/><Relationship Id="rId7" Type="http://schemas.openxmlformats.org/officeDocument/2006/relationships/image" Target="../media/image8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80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50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53.png"/><Relationship Id="rId7" Type="http://schemas.openxmlformats.org/officeDocument/2006/relationships/image" Target="../media/image4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83.png"/><Relationship Id="rId4" Type="http://schemas.openxmlformats.org/officeDocument/2006/relationships/image" Target="../media/image42.png"/><Relationship Id="rId9" Type="http://schemas.openxmlformats.org/officeDocument/2006/relationships/slide" Target="sl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8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86.png"/><Relationship Id="rId10" Type="http://schemas.openxmlformats.org/officeDocument/2006/relationships/slide" Target="slide41.xml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image" Target="../media/image53.png"/><Relationship Id="rId7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72.png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1.png"/><Relationship Id="rId7" Type="http://schemas.openxmlformats.org/officeDocument/2006/relationships/image" Target="../media/image9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slide" Target="slide41.xml"/><Relationship Id="rId4" Type="http://schemas.openxmlformats.org/officeDocument/2006/relationships/image" Target="../media/image42.png"/><Relationship Id="rId9" Type="http://schemas.openxmlformats.org/officeDocument/2006/relationships/image" Target="../media/image9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41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94.png"/><Relationship Id="rId4" Type="http://schemas.openxmlformats.org/officeDocument/2006/relationships/image" Target="../media/image42.png"/><Relationship Id="rId9" Type="http://schemas.openxmlformats.org/officeDocument/2006/relationships/slide" Target="slide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slide" Target="slide41.xm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42.png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slide" Target="slide1.xml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slide" Target="slide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29" y="903427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9" y="82384"/>
                </a:lnTo>
                <a:lnTo>
                  <a:pt x="4432569" y="50800"/>
                </a:lnTo>
                <a:lnTo>
                  <a:pt x="4428560" y="31075"/>
                </a:lnTo>
                <a:lnTo>
                  <a:pt x="4417646" y="14922"/>
                </a:lnTo>
                <a:lnTo>
                  <a:pt x="4401493" y="4008"/>
                </a:lnTo>
                <a:lnTo>
                  <a:pt x="43817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147" y="1204195"/>
            <a:ext cx="106367" cy="10636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9334" y="1188320"/>
            <a:ext cx="4384675" cy="122555"/>
            <a:chOff x="189334" y="1188320"/>
            <a:chExt cx="4384675" cy="1225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1188320"/>
              <a:ext cx="122237" cy="1222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9331" y="1243723"/>
              <a:ext cx="4281170" cy="19050"/>
            </a:xfrm>
            <a:custGeom>
              <a:avLst/>
              <a:gdLst/>
              <a:ahLst/>
              <a:cxnLst/>
              <a:rect l="l" t="t" r="r" b="b"/>
              <a:pathLst>
                <a:path w="4281170" h="19050">
                  <a:moveTo>
                    <a:pt x="4281068" y="0"/>
                  </a:moveTo>
                  <a:lnTo>
                    <a:pt x="0" y="0"/>
                  </a:lnTo>
                  <a:lnTo>
                    <a:pt x="0" y="2552"/>
                  </a:lnTo>
                  <a:lnTo>
                    <a:pt x="0" y="5727"/>
                  </a:lnTo>
                  <a:lnTo>
                    <a:pt x="0" y="8902"/>
                  </a:lnTo>
                  <a:lnTo>
                    <a:pt x="0" y="12077"/>
                  </a:lnTo>
                  <a:lnTo>
                    <a:pt x="0" y="18427"/>
                  </a:lnTo>
                  <a:lnTo>
                    <a:pt x="4281068" y="18427"/>
                  </a:lnTo>
                  <a:lnTo>
                    <a:pt x="4281068" y="12077"/>
                  </a:lnTo>
                  <a:lnTo>
                    <a:pt x="4281068" y="8902"/>
                  </a:lnTo>
                  <a:lnTo>
                    <a:pt x="4281068" y="5727"/>
                  </a:lnTo>
                  <a:lnTo>
                    <a:pt x="4281068" y="2552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34" y="125896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34" y="126531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9334" y="127166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334" y="127801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9334" y="128436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334" y="129071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9334" y="129706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9334" y="1303417"/>
              <a:ext cx="4281170" cy="5080"/>
            </a:xfrm>
            <a:custGeom>
              <a:avLst/>
              <a:gdLst/>
              <a:ahLst/>
              <a:cxnLst/>
              <a:rect l="l" t="t" r="r" b="b"/>
              <a:pathLst>
                <a:path w="4281170" h="5080">
                  <a:moveTo>
                    <a:pt x="0" y="5063"/>
                  </a:moveTo>
                  <a:lnTo>
                    <a:pt x="4281066" y="5063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06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7729" y="947788"/>
            <a:ext cx="4486275" cy="309880"/>
            <a:chOff x="87729" y="947788"/>
            <a:chExt cx="4486275" cy="309880"/>
          </a:xfrm>
        </p:grpSpPr>
        <p:sp>
          <p:nvSpPr>
            <p:cNvPr id="16" name="object 16"/>
            <p:cNvSpPr/>
            <p:nvPr/>
          </p:nvSpPr>
          <p:spPr>
            <a:xfrm>
              <a:off x="4520298" y="957097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298" y="960272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7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298" y="963447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298" y="966622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68"/>
                  </a:lnTo>
                  <a:lnTo>
                    <a:pt x="26941" y="11158"/>
                  </a:lnTo>
                  <a:lnTo>
                    <a:pt x="14830" y="2993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6"/>
                  </a:lnTo>
                  <a:lnTo>
                    <a:pt x="26941" y="65041"/>
                  </a:lnTo>
                  <a:lnTo>
                    <a:pt x="35106" y="52930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298" y="969797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29"/>
                  </a:lnTo>
                  <a:lnTo>
                    <a:pt x="24696" y="10228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298" y="972972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5"/>
                  </a:lnTo>
                  <a:lnTo>
                    <a:pt x="22447" y="9302"/>
                  </a:lnTo>
                  <a:lnTo>
                    <a:pt x="12354" y="2496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3"/>
                  </a:lnTo>
                  <a:lnTo>
                    <a:pt x="22447" y="54197"/>
                  </a:lnTo>
                  <a:lnTo>
                    <a:pt x="29253" y="44104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298" y="976147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0"/>
                  </a:lnTo>
                  <a:lnTo>
                    <a:pt x="20202" y="8367"/>
                  </a:lnTo>
                  <a:lnTo>
                    <a:pt x="11119" y="2244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5"/>
                  </a:lnTo>
                  <a:lnTo>
                    <a:pt x="20202" y="48782"/>
                  </a:lnTo>
                  <a:lnTo>
                    <a:pt x="26328" y="39699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298" y="979322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2"/>
                  </a:lnTo>
                  <a:lnTo>
                    <a:pt x="17957" y="43357"/>
                  </a:lnTo>
                  <a:lnTo>
                    <a:pt x="23402" y="35283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298" y="982497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2"/>
                  </a:lnTo>
                  <a:lnTo>
                    <a:pt x="15712" y="37938"/>
                  </a:lnTo>
                  <a:lnTo>
                    <a:pt x="20477" y="30873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298" y="985672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298" y="988847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38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298" y="992022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298" y="995197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298" y="99837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4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298" y="1001547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298" y="99837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44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19917" y="1003693"/>
              <a:ext cx="5715" cy="203200"/>
            </a:xfrm>
            <a:custGeom>
              <a:avLst/>
              <a:gdLst/>
              <a:ahLst/>
              <a:cxnLst/>
              <a:rect l="l" t="t" r="r" b="b"/>
              <a:pathLst>
                <a:path w="5714" h="203200">
                  <a:moveTo>
                    <a:pt x="5143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5143" y="203200"/>
                  </a:lnTo>
                  <a:lnTo>
                    <a:pt x="514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1889" y="1003681"/>
              <a:ext cx="9525" cy="203200"/>
            </a:xfrm>
            <a:custGeom>
              <a:avLst/>
              <a:gdLst/>
              <a:ahLst/>
              <a:cxnLst/>
              <a:rect l="l" t="t" r="r" b="b"/>
              <a:pathLst>
                <a:path w="9525" h="203200">
                  <a:moveTo>
                    <a:pt x="0" y="203199"/>
                  </a:moveTo>
                  <a:lnTo>
                    <a:pt x="9523" y="20319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03199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8239" y="1003681"/>
              <a:ext cx="9525" cy="203200"/>
            </a:xfrm>
            <a:custGeom>
              <a:avLst/>
              <a:gdLst/>
              <a:ahLst/>
              <a:cxnLst/>
              <a:rect l="l" t="t" r="r" b="b"/>
              <a:pathLst>
                <a:path w="9525" h="203200">
                  <a:moveTo>
                    <a:pt x="0" y="203199"/>
                  </a:moveTo>
                  <a:lnTo>
                    <a:pt x="9523" y="20319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03199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34589" y="1003681"/>
              <a:ext cx="9525" cy="203200"/>
            </a:xfrm>
            <a:custGeom>
              <a:avLst/>
              <a:gdLst/>
              <a:ahLst/>
              <a:cxnLst/>
              <a:rect l="l" t="t" r="r" b="b"/>
              <a:pathLst>
                <a:path w="9525" h="203200">
                  <a:moveTo>
                    <a:pt x="0" y="203199"/>
                  </a:moveTo>
                  <a:lnTo>
                    <a:pt x="9523" y="20319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03199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40935" y="1003681"/>
              <a:ext cx="9525" cy="203200"/>
            </a:xfrm>
            <a:custGeom>
              <a:avLst/>
              <a:gdLst/>
              <a:ahLst/>
              <a:cxnLst/>
              <a:rect l="l" t="t" r="r" b="b"/>
              <a:pathLst>
                <a:path w="9525" h="203200">
                  <a:moveTo>
                    <a:pt x="0" y="203199"/>
                  </a:moveTo>
                  <a:lnTo>
                    <a:pt x="9523" y="20319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03199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47285" y="1003681"/>
              <a:ext cx="9525" cy="203200"/>
            </a:xfrm>
            <a:custGeom>
              <a:avLst/>
              <a:gdLst/>
              <a:ahLst/>
              <a:cxnLst/>
              <a:rect l="l" t="t" r="r" b="b"/>
              <a:pathLst>
                <a:path w="9525" h="203200">
                  <a:moveTo>
                    <a:pt x="0" y="203199"/>
                  </a:moveTo>
                  <a:lnTo>
                    <a:pt x="9523" y="20319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03199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53644" y="1003681"/>
              <a:ext cx="9525" cy="203200"/>
            </a:xfrm>
            <a:custGeom>
              <a:avLst/>
              <a:gdLst/>
              <a:ahLst/>
              <a:cxnLst/>
              <a:rect l="l" t="t" r="r" b="b"/>
              <a:pathLst>
                <a:path w="9525" h="203200">
                  <a:moveTo>
                    <a:pt x="0" y="203199"/>
                  </a:moveTo>
                  <a:lnTo>
                    <a:pt x="9523" y="20319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03199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59972" y="1003681"/>
              <a:ext cx="9525" cy="203200"/>
            </a:xfrm>
            <a:custGeom>
              <a:avLst/>
              <a:gdLst/>
              <a:ahLst/>
              <a:cxnLst/>
              <a:rect l="l" t="t" r="r" b="b"/>
              <a:pathLst>
                <a:path w="9525" h="203200">
                  <a:moveTo>
                    <a:pt x="0" y="203199"/>
                  </a:moveTo>
                  <a:lnTo>
                    <a:pt x="9523" y="20319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03199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66345" y="1003681"/>
              <a:ext cx="5715" cy="203200"/>
            </a:xfrm>
            <a:custGeom>
              <a:avLst/>
              <a:gdLst/>
              <a:ahLst/>
              <a:cxnLst/>
              <a:rect l="l" t="t" r="r" b="b"/>
              <a:pathLst>
                <a:path w="5714" h="203200">
                  <a:moveTo>
                    <a:pt x="5654" y="0"/>
                  </a:moveTo>
                  <a:lnTo>
                    <a:pt x="0" y="0"/>
                  </a:lnTo>
                  <a:lnTo>
                    <a:pt x="0" y="203199"/>
                  </a:lnTo>
                  <a:lnTo>
                    <a:pt x="5654" y="203199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729" y="947788"/>
              <a:ext cx="4432935" cy="309880"/>
            </a:xfrm>
            <a:custGeom>
              <a:avLst/>
              <a:gdLst/>
              <a:ahLst/>
              <a:cxnLst/>
              <a:rect l="l" t="t" r="r" b="b"/>
              <a:pathLst>
                <a:path w="4432935" h="309880">
                  <a:moveTo>
                    <a:pt x="4432569" y="0"/>
                  </a:moveTo>
                  <a:lnTo>
                    <a:pt x="0" y="0"/>
                  </a:lnTo>
                  <a:lnTo>
                    <a:pt x="0" y="258787"/>
                  </a:lnTo>
                  <a:lnTo>
                    <a:pt x="4008" y="278512"/>
                  </a:lnTo>
                  <a:lnTo>
                    <a:pt x="14922" y="294665"/>
                  </a:lnTo>
                  <a:lnTo>
                    <a:pt x="31075" y="305579"/>
                  </a:lnTo>
                  <a:lnTo>
                    <a:pt x="50800" y="309587"/>
                  </a:lnTo>
                  <a:lnTo>
                    <a:pt x="4381769" y="309587"/>
                  </a:lnTo>
                  <a:lnTo>
                    <a:pt x="4401493" y="305579"/>
                  </a:lnTo>
                  <a:lnTo>
                    <a:pt x="4417646" y="294665"/>
                  </a:lnTo>
                  <a:lnTo>
                    <a:pt x="4428560" y="278512"/>
                  </a:lnTo>
                  <a:lnTo>
                    <a:pt x="4432569" y="258787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0298" y="992022"/>
              <a:ext cx="0" cy="233679"/>
            </a:xfrm>
            <a:custGeom>
              <a:avLst/>
              <a:gdLst/>
              <a:ahLst/>
              <a:cxnLst/>
              <a:rect l="l" t="t" r="r" b="b"/>
              <a:pathLst>
                <a:path h="233680">
                  <a:moveTo>
                    <a:pt x="0" y="2336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20298" y="9793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20298" y="9666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20298" y="9539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177391" y="952144"/>
            <a:ext cx="2253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35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1400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libri"/>
                <a:cs typeface="Calibri"/>
              </a:rPr>
              <a:t>Summarization</a:t>
            </a:r>
            <a:r>
              <a:rPr sz="1400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4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00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40" dirty="0">
                <a:solidFill>
                  <a:srgbClr val="FFFFFF"/>
                </a:solidFill>
                <a:latin typeface="Calibri"/>
                <a:cs typeface="Calibri"/>
              </a:rPr>
              <a:t>LexRank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827072" y="3352033"/>
            <a:ext cx="95440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Text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Summarization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i="1" spc="1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LexRank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08209" y="335203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0"/>
              </a:lnSpc>
            </a:pPr>
            <a:fld id="{81D60167-4931-47E6-BA6A-407CBD079E47}" type="slidenum">
              <a:rPr spc="-10" dirty="0">
                <a:latin typeface="Calibri"/>
                <a:cs typeface="Calibri"/>
              </a:rPr>
              <a:t>1</a:t>
            </a:fld>
            <a:r>
              <a:rPr spc="10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/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3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472"/>
                </a:moveTo>
                <a:lnTo>
                  <a:pt x="4608004" y="351472"/>
                </a:lnTo>
                <a:lnTo>
                  <a:pt x="4608004" y="0"/>
                </a:lnTo>
                <a:lnTo>
                  <a:pt x="0" y="0"/>
                </a:lnTo>
                <a:lnTo>
                  <a:pt x="0" y="351472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3" y="60833"/>
            <a:ext cx="21310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Sentence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libri"/>
                <a:cs typeface="Calibri"/>
              </a:rPr>
              <a:t>Centrality</a:t>
            </a:r>
            <a:r>
              <a:rPr sz="1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Measure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29" y="514578"/>
            <a:ext cx="4486275" cy="2742565"/>
            <a:chOff x="87729" y="514578"/>
            <a:chExt cx="4486275" cy="2742565"/>
          </a:xfrm>
        </p:grpSpPr>
        <p:sp>
          <p:nvSpPr>
            <p:cNvPr id="5" name="object 5"/>
            <p:cNvSpPr/>
            <p:nvPr/>
          </p:nvSpPr>
          <p:spPr>
            <a:xfrm>
              <a:off x="87729" y="51457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9" y="18567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29" y="687450"/>
              <a:ext cx="4433570" cy="5080"/>
            </a:xfrm>
            <a:custGeom>
              <a:avLst/>
              <a:gdLst/>
              <a:ahLst/>
              <a:cxnLst/>
              <a:rect l="l" t="t" r="r" b="b"/>
              <a:pathLst>
                <a:path w="4433570" h="5079">
                  <a:moveTo>
                    <a:pt x="0" y="4996"/>
                  </a:moveTo>
                  <a:lnTo>
                    <a:pt x="4433470" y="499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499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29" y="689271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29" y="695622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29" y="701973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29" y="708324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18" y="708228"/>
              <a:ext cx="4433570" cy="31750"/>
            </a:xfrm>
            <a:custGeom>
              <a:avLst/>
              <a:gdLst/>
              <a:ahLst/>
              <a:cxnLst/>
              <a:rect l="l" t="t" r="r" b="b"/>
              <a:pathLst>
                <a:path w="4433570" h="31750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37"/>
                  </a:lnTo>
                  <a:lnTo>
                    <a:pt x="0" y="31305"/>
                  </a:lnTo>
                  <a:lnTo>
                    <a:pt x="4433481" y="31305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298" y="656471"/>
              <a:ext cx="20320" cy="4445"/>
            </a:xfrm>
            <a:custGeom>
              <a:avLst/>
              <a:gdLst/>
              <a:ahLst/>
              <a:cxnLst/>
              <a:rect l="l" t="t" r="r" b="b"/>
              <a:pathLst>
                <a:path w="20320" h="4445">
                  <a:moveTo>
                    <a:pt x="0" y="3992"/>
                  </a:moveTo>
                  <a:lnTo>
                    <a:pt x="0" y="3992"/>
                  </a:lnTo>
                  <a:lnTo>
                    <a:pt x="19772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298" y="562038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298" y="565213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53"/>
                  </a:lnTo>
                  <a:lnTo>
                    <a:pt x="31430" y="13023"/>
                  </a:lnTo>
                  <a:lnTo>
                    <a:pt x="17301" y="3494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298" y="568388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298" y="571563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74"/>
                  </a:lnTo>
                  <a:lnTo>
                    <a:pt x="26941" y="11163"/>
                  </a:lnTo>
                  <a:lnTo>
                    <a:pt x="14830" y="2995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6"/>
                  </a:lnTo>
                  <a:lnTo>
                    <a:pt x="26941" y="65041"/>
                  </a:lnTo>
                  <a:lnTo>
                    <a:pt x="35106" y="52930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298" y="574738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34"/>
                  </a:lnTo>
                  <a:lnTo>
                    <a:pt x="24696" y="10233"/>
                  </a:lnTo>
                  <a:lnTo>
                    <a:pt x="13595" y="2745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298" y="577913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5"/>
                  </a:lnTo>
                  <a:lnTo>
                    <a:pt x="22447" y="9302"/>
                  </a:lnTo>
                  <a:lnTo>
                    <a:pt x="12354" y="2496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5"/>
                  </a:lnTo>
                  <a:lnTo>
                    <a:pt x="22447" y="54202"/>
                  </a:lnTo>
                  <a:lnTo>
                    <a:pt x="29253" y="44110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298" y="581088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5"/>
                  </a:lnTo>
                  <a:lnTo>
                    <a:pt x="20202" y="8372"/>
                  </a:lnTo>
                  <a:lnTo>
                    <a:pt x="11119" y="2246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5"/>
                  </a:lnTo>
                  <a:lnTo>
                    <a:pt x="20202" y="48782"/>
                  </a:lnTo>
                  <a:lnTo>
                    <a:pt x="26328" y="39699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298" y="584263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4"/>
                  </a:lnTo>
                  <a:lnTo>
                    <a:pt x="17957" y="43362"/>
                  </a:lnTo>
                  <a:lnTo>
                    <a:pt x="23402" y="35289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298" y="587438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4"/>
                  </a:lnTo>
                  <a:lnTo>
                    <a:pt x="15712" y="37942"/>
                  </a:lnTo>
                  <a:lnTo>
                    <a:pt x="20477" y="30878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298" y="590613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3"/>
                  </a:lnTo>
                  <a:lnTo>
                    <a:pt x="13468" y="32523"/>
                  </a:lnTo>
                  <a:lnTo>
                    <a:pt x="17552" y="26468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298" y="593788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50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298" y="596963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298" y="600138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298" y="60331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57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298" y="606488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298" y="60331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3147524"/>
              <a:ext cx="106367" cy="10636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3131649"/>
              <a:ext cx="122237" cy="12541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9331" y="3186810"/>
              <a:ext cx="4281170" cy="19050"/>
            </a:xfrm>
            <a:custGeom>
              <a:avLst/>
              <a:gdLst/>
              <a:ahLst/>
              <a:cxnLst/>
              <a:rect l="l" t="t" r="r" b="b"/>
              <a:pathLst>
                <a:path w="4281170" h="19050">
                  <a:moveTo>
                    <a:pt x="4281068" y="0"/>
                  </a:moveTo>
                  <a:lnTo>
                    <a:pt x="0" y="0"/>
                  </a:lnTo>
                  <a:lnTo>
                    <a:pt x="0" y="2794"/>
                  </a:lnTo>
                  <a:lnTo>
                    <a:pt x="0" y="5969"/>
                  </a:lnTo>
                  <a:lnTo>
                    <a:pt x="0" y="9144"/>
                  </a:lnTo>
                  <a:lnTo>
                    <a:pt x="0" y="12319"/>
                  </a:lnTo>
                  <a:lnTo>
                    <a:pt x="0" y="18669"/>
                  </a:lnTo>
                  <a:lnTo>
                    <a:pt x="4281068" y="18669"/>
                  </a:lnTo>
                  <a:lnTo>
                    <a:pt x="4281068" y="12319"/>
                  </a:lnTo>
                  <a:lnTo>
                    <a:pt x="4281068" y="9144"/>
                  </a:lnTo>
                  <a:lnTo>
                    <a:pt x="4281068" y="5969"/>
                  </a:lnTo>
                  <a:lnTo>
                    <a:pt x="4281068" y="2794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9334" y="320229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334" y="320864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334" y="321499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334" y="322134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334" y="322769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9334" y="323404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9334" y="324039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334" y="3246743"/>
              <a:ext cx="4281170" cy="5080"/>
            </a:xfrm>
            <a:custGeom>
              <a:avLst/>
              <a:gdLst/>
              <a:ahLst/>
              <a:cxnLst/>
              <a:rect l="l" t="t" r="r" b="b"/>
              <a:pathLst>
                <a:path w="4281170" h="5079">
                  <a:moveTo>
                    <a:pt x="0" y="4837"/>
                  </a:moveTo>
                  <a:lnTo>
                    <a:pt x="4281066" y="4837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4837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19930" y="608710"/>
              <a:ext cx="5715" cy="2541270"/>
            </a:xfrm>
            <a:custGeom>
              <a:avLst/>
              <a:gdLst/>
              <a:ahLst/>
              <a:cxnLst/>
              <a:rect l="l" t="t" r="r" b="b"/>
              <a:pathLst>
                <a:path w="5714" h="2541270">
                  <a:moveTo>
                    <a:pt x="5143" y="0"/>
                  </a:moveTo>
                  <a:lnTo>
                    <a:pt x="0" y="0"/>
                  </a:lnTo>
                  <a:lnTo>
                    <a:pt x="0" y="2541270"/>
                  </a:lnTo>
                  <a:lnTo>
                    <a:pt x="5143" y="2541270"/>
                  </a:lnTo>
                  <a:lnTo>
                    <a:pt x="514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21889" y="608710"/>
              <a:ext cx="9525" cy="2541270"/>
            </a:xfrm>
            <a:custGeom>
              <a:avLst/>
              <a:gdLst/>
              <a:ahLst/>
              <a:cxnLst/>
              <a:rect l="l" t="t" r="r" b="b"/>
              <a:pathLst>
                <a:path w="9525" h="2541270">
                  <a:moveTo>
                    <a:pt x="0" y="2541270"/>
                  </a:moveTo>
                  <a:lnTo>
                    <a:pt x="9526" y="254127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4127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8228" y="608710"/>
              <a:ext cx="9525" cy="2541270"/>
            </a:xfrm>
            <a:custGeom>
              <a:avLst/>
              <a:gdLst/>
              <a:ahLst/>
              <a:cxnLst/>
              <a:rect l="l" t="t" r="r" b="b"/>
              <a:pathLst>
                <a:path w="9525" h="2541270">
                  <a:moveTo>
                    <a:pt x="0" y="2541270"/>
                  </a:moveTo>
                  <a:lnTo>
                    <a:pt x="9526" y="254127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4127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34567" y="608710"/>
              <a:ext cx="9525" cy="2541270"/>
            </a:xfrm>
            <a:custGeom>
              <a:avLst/>
              <a:gdLst/>
              <a:ahLst/>
              <a:cxnLst/>
              <a:rect l="l" t="t" r="r" b="b"/>
              <a:pathLst>
                <a:path w="9525" h="2541270">
                  <a:moveTo>
                    <a:pt x="0" y="2541270"/>
                  </a:moveTo>
                  <a:lnTo>
                    <a:pt x="9526" y="254127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4127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40951" y="608710"/>
              <a:ext cx="9525" cy="2541270"/>
            </a:xfrm>
            <a:custGeom>
              <a:avLst/>
              <a:gdLst/>
              <a:ahLst/>
              <a:cxnLst/>
              <a:rect l="l" t="t" r="r" b="b"/>
              <a:pathLst>
                <a:path w="9525" h="2541270">
                  <a:moveTo>
                    <a:pt x="0" y="2541270"/>
                  </a:moveTo>
                  <a:lnTo>
                    <a:pt x="9526" y="254127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4127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7289" y="608710"/>
              <a:ext cx="9525" cy="2541270"/>
            </a:xfrm>
            <a:custGeom>
              <a:avLst/>
              <a:gdLst/>
              <a:ahLst/>
              <a:cxnLst/>
              <a:rect l="l" t="t" r="r" b="b"/>
              <a:pathLst>
                <a:path w="9525" h="2541270">
                  <a:moveTo>
                    <a:pt x="0" y="2541270"/>
                  </a:moveTo>
                  <a:lnTo>
                    <a:pt x="9526" y="254127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4127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3629" y="608710"/>
              <a:ext cx="9525" cy="2541270"/>
            </a:xfrm>
            <a:custGeom>
              <a:avLst/>
              <a:gdLst/>
              <a:ahLst/>
              <a:cxnLst/>
              <a:rect l="l" t="t" r="r" b="b"/>
              <a:pathLst>
                <a:path w="9525" h="2541270">
                  <a:moveTo>
                    <a:pt x="0" y="2541270"/>
                  </a:moveTo>
                  <a:lnTo>
                    <a:pt x="9526" y="254127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4127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59968" y="608710"/>
              <a:ext cx="9525" cy="2541270"/>
            </a:xfrm>
            <a:custGeom>
              <a:avLst/>
              <a:gdLst/>
              <a:ahLst/>
              <a:cxnLst/>
              <a:rect l="l" t="t" r="r" b="b"/>
              <a:pathLst>
                <a:path w="9525" h="2541270">
                  <a:moveTo>
                    <a:pt x="0" y="2541270"/>
                  </a:moveTo>
                  <a:lnTo>
                    <a:pt x="9526" y="254127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4127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6351" y="608710"/>
              <a:ext cx="5715" cy="2541270"/>
            </a:xfrm>
            <a:custGeom>
              <a:avLst/>
              <a:gdLst/>
              <a:ahLst/>
              <a:cxnLst/>
              <a:rect l="l" t="t" r="r" b="b"/>
              <a:pathLst>
                <a:path w="5714" h="2541270">
                  <a:moveTo>
                    <a:pt x="5647" y="0"/>
                  </a:moveTo>
                  <a:lnTo>
                    <a:pt x="0" y="0"/>
                  </a:lnTo>
                  <a:lnTo>
                    <a:pt x="0" y="2541270"/>
                  </a:lnTo>
                  <a:lnTo>
                    <a:pt x="5647" y="2541270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729" y="731939"/>
              <a:ext cx="4432935" cy="2468880"/>
            </a:xfrm>
            <a:custGeom>
              <a:avLst/>
              <a:gdLst/>
              <a:ahLst/>
              <a:cxnLst/>
              <a:rect l="l" t="t" r="r" b="b"/>
              <a:pathLst>
                <a:path w="4432935" h="2468880">
                  <a:moveTo>
                    <a:pt x="4432569" y="0"/>
                  </a:moveTo>
                  <a:lnTo>
                    <a:pt x="0" y="0"/>
                  </a:lnTo>
                  <a:lnTo>
                    <a:pt x="0" y="2417967"/>
                  </a:lnTo>
                  <a:lnTo>
                    <a:pt x="4008" y="2437691"/>
                  </a:lnTo>
                  <a:lnTo>
                    <a:pt x="14922" y="2453844"/>
                  </a:lnTo>
                  <a:lnTo>
                    <a:pt x="31075" y="2464758"/>
                  </a:lnTo>
                  <a:lnTo>
                    <a:pt x="50800" y="2468767"/>
                  </a:lnTo>
                  <a:lnTo>
                    <a:pt x="4381769" y="2468767"/>
                  </a:lnTo>
                  <a:lnTo>
                    <a:pt x="4401493" y="2464758"/>
                  </a:lnTo>
                  <a:lnTo>
                    <a:pt x="4417646" y="2453844"/>
                  </a:lnTo>
                  <a:lnTo>
                    <a:pt x="4428560" y="2437691"/>
                  </a:lnTo>
                  <a:lnTo>
                    <a:pt x="4432569" y="2417967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20298" y="596963"/>
              <a:ext cx="0" cy="2572385"/>
            </a:xfrm>
            <a:custGeom>
              <a:avLst/>
              <a:gdLst/>
              <a:ahLst/>
              <a:cxnLst/>
              <a:rect l="l" t="t" r="r" b="b"/>
              <a:pathLst>
                <a:path h="2572385">
                  <a:moveTo>
                    <a:pt x="0" y="25719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20298" y="5842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20298" y="5715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20298" y="5588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25831" y="431228"/>
            <a:ext cx="3423285" cy="4457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100" i="1" spc="15" dirty="0">
                <a:solidFill>
                  <a:srgbClr val="3333B2"/>
                </a:solidFill>
                <a:latin typeface="Calibri"/>
                <a:cs typeface="Calibri"/>
              </a:rPr>
              <a:t>Finding </a:t>
            </a:r>
            <a:r>
              <a:rPr sz="1100" i="1" spc="-45" dirty="0">
                <a:solidFill>
                  <a:srgbClr val="3333B2"/>
                </a:solidFill>
                <a:latin typeface="Calibri"/>
                <a:cs typeface="Calibri"/>
              </a:rPr>
              <a:t>the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libri"/>
                <a:cs typeface="Calibri"/>
              </a:rPr>
              <a:t>most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libri"/>
                <a:cs typeface="Calibri"/>
              </a:rPr>
              <a:t>salient</a:t>
            </a:r>
            <a:r>
              <a:rPr sz="1100" i="1" spc="1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libri"/>
                <a:cs typeface="Calibri"/>
              </a:rPr>
              <a:t>sentences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5" dirty="0">
                <a:latin typeface="Microsoft Sans Serif"/>
                <a:cs typeface="Microsoft Sans Serif"/>
              </a:rPr>
              <a:t>A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sentence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similarity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function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is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used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to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calculate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the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edge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weights.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16870" y="1230174"/>
            <a:ext cx="2162810" cy="1299210"/>
            <a:chOff x="216870" y="1230174"/>
            <a:chExt cx="2162810" cy="1299210"/>
          </a:xfrm>
        </p:grpSpPr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994" y="2419099"/>
              <a:ext cx="109800" cy="10979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853" y="1230174"/>
              <a:ext cx="111719" cy="11171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6815" y="1230174"/>
              <a:ext cx="111718" cy="111718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58710" y="1286027"/>
              <a:ext cx="1080135" cy="0"/>
            </a:xfrm>
            <a:custGeom>
              <a:avLst/>
              <a:gdLst/>
              <a:ahLst/>
              <a:cxnLst/>
              <a:rect l="l" t="t" r="r" b="b"/>
              <a:pathLst>
                <a:path w="1080135">
                  <a:moveTo>
                    <a:pt x="0" y="0"/>
                  </a:moveTo>
                  <a:lnTo>
                    <a:pt x="10799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69758" y="1879119"/>
              <a:ext cx="109800" cy="10978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935873" y="1329232"/>
              <a:ext cx="378460" cy="561975"/>
            </a:xfrm>
            <a:custGeom>
              <a:avLst/>
              <a:gdLst/>
              <a:ahLst/>
              <a:cxnLst/>
              <a:rect l="l" t="t" r="r" b="b"/>
              <a:pathLst>
                <a:path w="378460" h="561975">
                  <a:moveTo>
                    <a:pt x="0" y="0"/>
                  </a:moveTo>
                  <a:lnTo>
                    <a:pt x="377990" y="5615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870" y="1878154"/>
              <a:ext cx="111714" cy="11171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94327" y="1318437"/>
              <a:ext cx="367665" cy="561975"/>
            </a:xfrm>
            <a:custGeom>
              <a:avLst/>
              <a:gdLst/>
              <a:ahLst/>
              <a:cxnLst/>
              <a:rect l="l" t="t" r="r" b="b"/>
              <a:pathLst>
                <a:path w="367665" h="561975">
                  <a:moveTo>
                    <a:pt x="367188" y="0"/>
                  </a:moveTo>
                  <a:lnTo>
                    <a:pt x="0" y="5615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5127" y="1977212"/>
              <a:ext cx="929005" cy="486409"/>
            </a:xfrm>
            <a:custGeom>
              <a:avLst/>
              <a:gdLst/>
              <a:ahLst/>
              <a:cxnLst/>
              <a:rect l="l" t="t" r="r" b="b"/>
              <a:pathLst>
                <a:path w="929005" h="486410">
                  <a:moveTo>
                    <a:pt x="0" y="0"/>
                  </a:moveTo>
                  <a:lnTo>
                    <a:pt x="928766" y="48598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41894" y="1966404"/>
              <a:ext cx="939800" cy="508000"/>
            </a:xfrm>
            <a:custGeom>
              <a:avLst/>
              <a:gdLst/>
              <a:ahLst/>
              <a:cxnLst/>
              <a:rect l="l" t="t" r="r" b="b"/>
              <a:pathLst>
                <a:path w="939800" h="508000">
                  <a:moveTo>
                    <a:pt x="0" y="507589"/>
                  </a:moveTo>
                  <a:lnTo>
                    <a:pt x="9395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7110" y="1329232"/>
              <a:ext cx="1534160" cy="605155"/>
            </a:xfrm>
            <a:custGeom>
              <a:avLst/>
              <a:gdLst/>
              <a:ahLst/>
              <a:cxnLst/>
              <a:rect l="l" t="t" r="r" b="b"/>
              <a:pathLst>
                <a:path w="1534160" h="605155">
                  <a:moveTo>
                    <a:pt x="0" y="0"/>
                  </a:moveTo>
                  <a:lnTo>
                    <a:pt x="1533547" y="6047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26727" y="1340027"/>
              <a:ext cx="1534160" cy="594360"/>
            </a:xfrm>
            <a:custGeom>
              <a:avLst/>
              <a:gdLst/>
              <a:ahLst/>
              <a:cxnLst/>
              <a:rect l="l" t="t" r="r" b="b"/>
              <a:pathLst>
                <a:path w="1534160" h="594360">
                  <a:moveTo>
                    <a:pt x="1533542" y="0"/>
                  </a:moveTo>
                  <a:lnTo>
                    <a:pt x="0" y="59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7110" y="1329232"/>
              <a:ext cx="518795" cy="1101725"/>
            </a:xfrm>
            <a:custGeom>
              <a:avLst/>
              <a:gdLst/>
              <a:ahLst/>
              <a:cxnLst/>
              <a:rect l="l" t="t" r="r" b="b"/>
              <a:pathLst>
                <a:path w="518794" h="1101725">
                  <a:moveTo>
                    <a:pt x="0" y="0"/>
                  </a:moveTo>
                  <a:lnTo>
                    <a:pt x="518383" y="11015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309496" y="1340027"/>
              <a:ext cx="572770" cy="1090930"/>
            </a:xfrm>
            <a:custGeom>
              <a:avLst/>
              <a:gdLst/>
              <a:ahLst/>
              <a:cxnLst/>
              <a:rect l="l" t="t" r="r" b="b"/>
              <a:pathLst>
                <a:path w="572769" h="1090930">
                  <a:moveTo>
                    <a:pt x="572376" y="0"/>
                  </a:moveTo>
                  <a:lnTo>
                    <a:pt x="0" y="10907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326727" y="1934006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39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253604" y="2437168"/>
            <a:ext cx="74295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5" dirty="0">
                <a:latin typeface="Times New Roman"/>
                <a:cs typeface="Times New Roman"/>
              </a:rPr>
              <a:t>S5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06868" y="1202639"/>
            <a:ext cx="148590" cy="80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25" i="1" spc="7" baseline="7936" dirty="0">
                <a:latin typeface="Calibri"/>
                <a:cs typeface="Calibri"/>
              </a:rPr>
              <a:t>M</a:t>
            </a:r>
            <a:r>
              <a:rPr sz="250" spc="5" dirty="0">
                <a:latin typeface="Times New Roman"/>
                <a:cs typeface="Times New Roman"/>
              </a:rPr>
              <a:t>12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830283" y="1489354"/>
            <a:ext cx="1098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340" dirty="0">
                <a:latin typeface="Lucida Sans Unicode"/>
                <a:cs typeface="Lucida Sans Unicode"/>
              </a:rPr>
              <a:t></a:t>
            </a:r>
            <a:endParaRPr sz="1000">
              <a:latin typeface="Lucida Sans Unicode"/>
              <a:cs typeface="Lucida Sans Unicode"/>
            </a:endParaRPr>
          </a:p>
          <a:p>
            <a:pPr marL="12700">
              <a:lnSpc>
                <a:spcPts val="1200"/>
              </a:lnSpc>
            </a:pPr>
            <a:r>
              <a:rPr sz="1000" spc="-340" dirty="0">
                <a:latin typeface="Lucida Sans Unicode"/>
                <a:cs typeface="Lucida Sans Unicode"/>
              </a:rPr>
              <a:t></a:t>
            </a:r>
            <a:endParaRPr sz="1000">
              <a:latin typeface="Lucida Sans Unicode"/>
              <a:cs typeface="Lucida Sans Unicode"/>
            </a:endParaRPr>
          </a:p>
        </p:txBody>
      </p:sp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219379" y="1203385"/>
          <a:ext cx="4269737" cy="94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15"/>
                <a:gridCol w="497204"/>
                <a:gridCol w="605790"/>
                <a:gridCol w="517525"/>
                <a:gridCol w="360680"/>
                <a:gridCol w="744219"/>
                <a:gridCol w="288925"/>
                <a:gridCol w="288925"/>
                <a:gridCol w="288925"/>
                <a:gridCol w="405129"/>
              </a:tblGrid>
              <a:tr h="281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56515" algn="ctr">
                        <a:lnSpc>
                          <a:spcPct val="100000"/>
                        </a:lnSpc>
                      </a:pPr>
                      <a:r>
                        <a:rPr sz="350" spc="5" dirty="0">
                          <a:latin typeface="Times New Roman"/>
                          <a:cs typeface="Times New Roman"/>
                        </a:rPr>
                        <a:t>S1</a:t>
                      </a:r>
                      <a:endParaRPr sz="3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350" spc="5" dirty="0">
                          <a:latin typeface="Times New Roman"/>
                          <a:cs typeface="Times New Roman"/>
                        </a:rPr>
                        <a:t>S2</a:t>
                      </a:r>
                      <a:endParaRPr sz="3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600"/>
                        </a:lnSpc>
                        <a:spcBef>
                          <a:spcPts val="795"/>
                        </a:spcBef>
                      </a:pPr>
                      <a:r>
                        <a:rPr sz="1500" baseline="44444" dirty="0">
                          <a:latin typeface="Lucida Sans Unicode"/>
                          <a:cs typeface="Lucida Sans Unicode"/>
                        </a:rPr>
                        <a:t> </a:t>
                      </a:r>
                      <a:r>
                        <a:rPr sz="1500" spc="-202" baseline="4444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118745" algn="r">
                        <a:lnSpc>
                          <a:spcPts val="60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600"/>
                        </a:lnSpc>
                        <a:spcBef>
                          <a:spcPts val="79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09" baseline="44444" dirty="0">
                          <a:latin typeface="Lucida Sans Unicode"/>
                          <a:cs typeface="Lucida Sans Unicode"/>
                        </a:rPr>
                        <a:t></a:t>
                      </a:r>
                      <a:endParaRPr sz="1500" baseline="44444">
                        <a:latin typeface="Lucida Sans Unicode"/>
                        <a:cs typeface="Lucida Sans Unicode"/>
                      </a:endParaRPr>
                    </a:p>
                    <a:p>
                      <a:pPr marL="126364">
                        <a:lnSpc>
                          <a:spcPts val="60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0965" marB="0"/>
                </a:tc>
              </a:tr>
              <a:tr h="151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969"/>
                        </a:lnSpc>
                      </a:pPr>
                      <a:r>
                        <a:rPr sz="1500" baseline="13888" dirty="0">
                          <a:latin typeface="Lucida Sans Unicode"/>
                          <a:cs typeface="Lucida Sans Unicode"/>
                        </a:rPr>
                        <a:t> </a:t>
                      </a:r>
                      <a:r>
                        <a:rPr sz="1500" spc="-202" baseline="13888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969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69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5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09" baseline="13888" dirty="0">
                          <a:latin typeface="Lucida Sans Unicode"/>
                          <a:cs typeface="Lucida Sans Unicode"/>
                        </a:rPr>
                        <a:t></a:t>
                      </a:r>
                      <a:endParaRPr sz="1500" baseline="13888">
                        <a:latin typeface="Lucida Sans Unicode"/>
                        <a:cs typeface="Lucida Sans Unicode"/>
                      </a:endParaRPr>
                    </a:p>
                    <a:p>
                      <a:pPr marR="24130" algn="r">
                        <a:lnSpc>
                          <a:spcPts val="545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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514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50" spc="5" dirty="0">
                          <a:latin typeface="Times New Roman"/>
                          <a:cs typeface="Times New Roman"/>
                        </a:rPr>
                        <a:t>S3</a:t>
                      </a:r>
                      <a:endParaRPr sz="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25" i="1" spc="7" baseline="7936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50" spc="5" dirty="0">
                          <a:latin typeface="Times New Roman"/>
                          <a:cs typeface="Times New Roman"/>
                        </a:rPr>
                        <a:t>34</a:t>
                      </a:r>
                      <a:endParaRPr sz="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711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50" spc="5" dirty="0">
                          <a:latin typeface="Times New Roman"/>
                          <a:cs typeface="Times New Roman"/>
                        </a:rPr>
                        <a:t>S4</a:t>
                      </a:r>
                      <a:endParaRPr sz="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969"/>
                        </a:lnSpc>
                      </a:pPr>
                      <a:r>
                        <a:rPr sz="1000" i="1" spc="-64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500" baseline="11111" dirty="0">
                          <a:latin typeface="Tahoma"/>
                          <a:cs typeface="Tahoma"/>
                        </a:rPr>
                        <a:t>˜</a:t>
                      </a:r>
                      <a:r>
                        <a:rPr sz="1500" spc="52" baseline="1111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0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baseline="13888" dirty="0">
                          <a:latin typeface="Lucida Sans Unicode"/>
                          <a:cs typeface="Lucida Sans Unicode"/>
                        </a:rPr>
                        <a:t> </a:t>
                      </a:r>
                      <a:r>
                        <a:rPr sz="1500" spc="-202" baseline="13888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5244" algn="r">
                        <a:lnSpc>
                          <a:spcPts val="1190"/>
                        </a:lnSpc>
                      </a:pPr>
                      <a:r>
                        <a:rPr sz="1500" baseline="11111" dirty="0">
                          <a:latin typeface="Lucida Sans Unicode"/>
                          <a:cs typeface="Lucida Sans Unicode"/>
                        </a:rPr>
                        <a:t> </a:t>
                      </a:r>
                      <a:r>
                        <a:rPr sz="1500" spc="-202" baseline="11111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5244" algn="r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6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ts val="119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6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ts val="119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6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ts val="119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6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09" baseline="13888" dirty="0">
                          <a:latin typeface="Lucida Sans Unicode"/>
                          <a:cs typeface="Lucida Sans Unicode"/>
                        </a:rPr>
                        <a:t></a:t>
                      </a:r>
                      <a:endParaRPr sz="1500" baseline="13888">
                        <a:latin typeface="Lucida Sans Unicode"/>
                        <a:cs typeface="Lucida Sans Unicode"/>
                      </a:endParaRPr>
                    </a:p>
                    <a:p>
                      <a:pPr marL="62865">
                        <a:lnSpc>
                          <a:spcPts val="5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09" baseline="47222" dirty="0">
                          <a:latin typeface="Lucida Sans Unicode"/>
                          <a:cs typeface="Lucida Sans Unicode"/>
                        </a:rPr>
                        <a:t></a:t>
                      </a:r>
                      <a:endParaRPr sz="1500" baseline="47222">
                        <a:latin typeface="Lucida Sans Unicode"/>
                        <a:cs typeface="Lucida Sans Unicode"/>
                      </a:endParaRPr>
                    </a:p>
                    <a:p>
                      <a:pPr marL="126364">
                        <a:lnSpc>
                          <a:spcPts val="500"/>
                        </a:lnSpc>
                      </a:pPr>
                      <a:r>
                        <a:rPr sz="1500" spc="-7" baseline="-11111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500" spc="944" baseline="-11111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40" dirty="0">
                          <a:latin typeface="Lucida Sans Unicode"/>
                          <a:cs typeface="Lucida Sans Unicode"/>
                        </a:rPr>
                        <a:t>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1827072" y="3352033"/>
            <a:ext cx="95440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Text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Summarization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i="1" spc="1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LexRank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608209" y="335203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355496" y="3352033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7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3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472"/>
                </a:moveTo>
                <a:lnTo>
                  <a:pt x="4608004" y="351472"/>
                </a:lnTo>
                <a:lnTo>
                  <a:pt x="4608004" y="0"/>
                </a:lnTo>
                <a:lnTo>
                  <a:pt x="0" y="0"/>
                </a:lnTo>
                <a:lnTo>
                  <a:pt x="0" y="351472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3" y="60833"/>
            <a:ext cx="21310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Sentence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libri"/>
                <a:cs typeface="Calibri"/>
              </a:rPr>
              <a:t>Centrality</a:t>
            </a:r>
            <a:r>
              <a:rPr sz="1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Measure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29" y="515493"/>
            <a:ext cx="4486275" cy="2737485"/>
            <a:chOff x="87729" y="515493"/>
            <a:chExt cx="4486275" cy="2737485"/>
          </a:xfrm>
        </p:grpSpPr>
        <p:sp>
          <p:nvSpPr>
            <p:cNvPr id="5" name="object 5"/>
            <p:cNvSpPr/>
            <p:nvPr/>
          </p:nvSpPr>
          <p:spPr>
            <a:xfrm>
              <a:off x="87729" y="51549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9" y="18567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29" y="687450"/>
              <a:ext cx="4433570" cy="6350"/>
            </a:xfrm>
            <a:custGeom>
              <a:avLst/>
              <a:gdLst/>
              <a:ahLst/>
              <a:cxnLst/>
              <a:rect l="l" t="t" r="r" b="b"/>
              <a:pathLst>
                <a:path w="4433570" h="6350">
                  <a:moveTo>
                    <a:pt x="0" y="5916"/>
                  </a:moveTo>
                  <a:lnTo>
                    <a:pt x="4433470" y="591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91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29" y="690191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29" y="696538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29" y="702888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29" y="709239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18" y="709155"/>
              <a:ext cx="4433570" cy="30480"/>
            </a:xfrm>
            <a:custGeom>
              <a:avLst/>
              <a:gdLst/>
              <a:ahLst/>
              <a:cxnLst/>
              <a:rect l="l" t="t" r="r" b="b"/>
              <a:pathLst>
                <a:path w="4433570" h="30479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378"/>
                  </a:lnTo>
                  <a:lnTo>
                    <a:pt x="4433481" y="30378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298" y="646485"/>
              <a:ext cx="36195" cy="15240"/>
            </a:xfrm>
            <a:custGeom>
              <a:avLst/>
              <a:gdLst/>
              <a:ahLst/>
              <a:cxnLst/>
              <a:rect l="l" t="t" r="r" b="b"/>
              <a:pathLst>
                <a:path w="36195" h="15240">
                  <a:moveTo>
                    <a:pt x="0" y="14879"/>
                  </a:moveTo>
                  <a:lnTo>
                    <a:pt x="19773" y="10887"/>
                  </a:lnTo>
                  <a:lnTo>
                    <a:pt x="35920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298" y="562940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9"/>
                  </a:lnTo>
                  <a:lnTo>
                    <a:pt x="33675" y="81305"/>
                  </a:lnTo>
                  <a:lnTo>
                    <a:pt x="43882" y="66167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298" y="566115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53"/>
                  </a:lnTo>
                  <a:lnTo>
                    <a:pt x="31430" y="13023"/>
                  </a:lnTo>
                  <a:lnTo>
                    <a:pt x="17301" y="3494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298" y="569290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13"/>
                  </a:lnTo>
                  <a:lnTo>
                    <a:pt x="29186" y="12093"/>
                  </a:lnTo>
                  <a:lnTo>
                    <a:pt x="16066" y="3245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298" y="572465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74"/>
                  </a:lnTo>
                  <a:lnTo>
                    <a:pt x="26941" y="11163"/>
                  </a:lnTo>
                  <a:lnTo>
                    <a:pt x="14830" y="2995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6"/>
                  </a:lnTo>
                  <a:lnTo>
                    <a:pt x="26941" y="65041"/>
                  </a:lnTo>
                  <a:lnTo>
                    <a:pt x="35106" y="52930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298" y="575640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34"/>
                  </a:lnTo>
                  <a:lnTo>
                    <a:pt x="24696" y="10233"/>
                  </a:lnTo>
                  <a:lnTo>
                    <a:pt x="13595" y="2745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298" y="578815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5"/>
                  </a:lnTo>
                  <a:lnTo>
                    <a:pt x="22447" y="9302"/>
                  </a:lnTo>
                  <a:lnTo>
                    <a:pt x="12354" y="2496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5"/>
                  </a:lnTo>
                  <a:lnTo>
                    <a:pt x="22447" y="54202"/>
                  </a:lnTo>
                  <a:lnTo>
                    <a:pt x="29253" y="44110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298" y="58199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5"/>
                  </a:lnTo>
                  <a:lnTo>
                    <a:pt x="20202" y="8372"/>
                  </a:lnTo>
                  <a:lnTo>
                    <a:pt x="11119" y="2246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5"/>
                  </a:lnTo>
                  <a:lnTo>
                    <a:pt x="20202" y="48782"/>
                  </a:lnTo>
                  <a:lnTo>
                    <a:pt x="26328" y="39699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298" y="585165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4"/>
                  </a:lnTo>
                  <a:lnTo>
                    <a:pt x="17957" y="43362"/>
                  </a:lnTo>
                  <a:lnTo>
                    <a:pt x="23402" y="35289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298" y="588340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4"/>
                  </a:lnTo>
                  <a:lnTo>
                    <a:pt x="15712" y="37942"/>
                  </a:lnTo>
                  <a:lnTo>
                    <a:pt x="20477" y="30878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298" y="591515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3"/>
                  </a:lnTo>
                  <a:lnTo>
                    <a:pt x="13468" y="32523"/>
                  </a:lnTo>
                  <a:lnTo>
                    <a:pt x="17552" y="26468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298" y="594690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50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298" y="597865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702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298" y="60104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95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298" y="6042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57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298" y="607390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35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298" y="60421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3146150"/>
              <a:ext cx="106367" cy="10636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3130275"/>
              <a:ext cx="122237" cy="12223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9331" y="3185553"/>
              <a:ext cx="4281170" cy="19050"/>
            </a:xfrm>
            <a:custGeom>
              <a:avLst/>
              <a:gdLst/>
              <a:ahLst/>
              <a:cxnLst/>
              <a:rect l="l" t="t" r="r" b="b"/>
              <a:pathLst>
                <a:path w="4281170" h="19050">
                  <a:moveTo>
                    <a:pt x="4281068" y="0"/>
                  </a:moveTo>
                  <a:lnTo>
                    <a:pt x="0" y="0"/>
                  </a:lnTo>
                  <a:lnTo>
                    <a:pt x="0" y="2667"/>
                  </a:lnTo>
                  <a:lnTo>
                    <a:pt x="0" y="5854"/>
                  </a:lnTo>
                  <a:lnTo>
                    <a:pt x="0" y="9017"/>
                  </a:lnTo>
                  <a:lnTo>
                    <a:pt x="0" y="12204"/>
                  </a:lnTo>
                  <a:lnTo>
                    <a:pt x="0" y="18554"/>
                  </a:lnTo>
                  <a:lnTo>
                    <a:pt x="4281068" y="18554"/>
                  </a:lnTo>
                  <a:lnTo>
                    <a:pt x="4281068" y="12204"/>
                  </a:lnTo>
                  <a:lnTo>
                    <a:pt x="4281068" y="9017"/>
                  </a:lnTo>
                  <a:lnTo>
                    <a:pt x="4281068" y="5854"/>
                  </a:lnTo>
                  <a:lnTo>
                    <a:pt x="4281068" y="2667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9334" y="320091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334" y="320726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334" y="321361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334" y="321996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334" y="322631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9334" y="323266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9334" y="323901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334" y="3245369"/>
              <a:ext cx="4281170" cy="5080"/>
            </a:xfrm>
            <a:custGeom>
              <a:avLst/>
              <a:gdLst/>
              <a:ahLst/>
              <a:cxnLst/>
              <a:rect l="l" t="t" r="r" b="b"/>
              <a:pathLst>
                <a:path w="4281170" h="5080">
                  <a:moveTo>
                    <a:pt x="0" y="4941"/>
                  </a:moveTo>
                  <a:lnTo>
                    <a:pt x="4281066" y="4941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4941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19917" y="609993"/>
              <a:ext cx="5715" cy="2538730"/>
            </a:xfrm>
            <a:custGeom>
              <a:avLst/>
              <a:gdLst/>
              <a:ahLst/>
              <a:cxnLst/>
              <a:rect l="l" t="t" r="r" b="b"/>
              <a:pathLst>
                <a:path w="5714" h="2538730">
                  <a:moveTo>
                    <a:pt x="5156" y="0"/>
                  </a:moveTo>
                  <a:lnTo>
                    <a:pt x="0" y="0"/>
                  </a:lnTo>
                  <a:lnTo>
                    <a:pt x="0" y="2538717"/>
                  </a:lnTo>
                  <a:lnTo>
                    <a:pt x="5156" y="2538717"/>
                  </a:lnTo>
                  <a:lnTo>
                    <a:pt x="515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21891" y="609981"/>
              <a:ext cx="9525" cy="2538730"/>
            </a:xfrm>
            <a:custGeom>
              <a:avLst/>
              <a:gdLst/>
              <a:ahLst/>
              <a:cxnLst/>
              <a:rect l="l" t="t" r="r" b="b"/>
              <a:pathLst>
                <a:path w="9525" h="2538730">
                  <a:moveTo>
                    <a:pt x="0" y="2538729"/>
                  </a:moveTo>
                  <a:lnTo>
                    <a:pt x="9526" y="253872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38729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8230" y="609981"/>
              <a:ext cx="9525" cy="2538730"/>
            </a:xfrm>
            <a:custGeom>
              <a:avLst/>
              <a:gdLst/>
              <a:ahLst/>
              <a:cxnLst/>
              <a:rect l="l" t="t" r="r" b="b"/>
              <a:pathLst>
                <a:path w="9525" h="2538730">
                  <a:moveTo>
                    <a:pt x="0" y="2538729"/>
                  </a:moveTo>
                  <a:lnTo>
                    <a:pt x="9526" y="253872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38729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34569" y="609981"/>
              <a:ext cx="9525" cy="2538730"/>
            </a:xfrm>
            <a:custGeom>
              <a:avLst/>
              <a:gdLst/>
              <a:ahLst/>
              <a:cxnLst/>
              <a:rect l="l" t="t" r="r" b="b"/>
              <a:pathLst>
                <a:path w="9525" h="2538730">
                  <a:moveTo>
                    <a:pt x="0" y="2538729"/>
                  </a:moveTo>
                  <a:lnTo>
                    <a:pt x="9526" y="253872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38729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40953" y="609981"/>
              <a:ext cx="9525" cy="2538730"/>
            </a:xfrm>
            <a:custGeom>
              <a:avLst/>
              <a:gdLst/>
              <a:ahLst/>
              <a:cxnLst/>
              <a:rect l="l" t="t" r="r" b="b"/>
              <a:pathLst>
                <a:path w="9525" h="2538730">
                  <a:moveTo>
                    <a:pt x="0" y="2538729"/>
                  </a:moveTo>
                  <a:lnTo>
                    <a:pt x="9526" y="253872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38729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7292" y="609981"/>
              <a:ext cx="9525" cy="2538730"/>
            </a:xfrm>
            <a:custGeom>
              <a:avLst/>
              <a:gdLst/>
              <a:ahLst/>
              <a:cxnLst/>
              <a:rect l="l" t="t" r="r" b="b"/>
              <a:pathLst>
                <a:path w="9525" h="2538730">
                  <a:moveTo>
                    <a:pt x="0" y="2538729"/>
                  </a:moveTo>
                  <a:lnTo>
                    <a:pt x="9526" y="253872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38729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3631" y="609981"/>
              <a:ext cx="9525" cy="2538730"/>
            </a:xfrm>
            <a:custGeom>
              <a:avLst/>
              <a:gdLst/>
              <a:ahLst/>
              <a:cxnLst/>
              <a:rect l="l" t="t" r="r" b="b"/>
              <a:pathLst>
                <a:path w="9525" h="2538730">
                  <a:moveTo>
                    <a:pt x="0" y="2538729"/>
                  </a:moveTo>
                  <a:lnTo>
                    <a:pt x="9526" y="253872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38729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59970" y="609981"/>
              <a:ext cx="9525" cy="2538730"/>
            </a:xfrm>
            <a:custGeom>
              <a:avLst/>
              <a:gdLst/>
              <a:ahLst/>
              <a:cxnLst/>
              <a:rect l="l" t="t" r="r" b="b"/>
              <a:pathLst>
                <a:path w="9525" h="2538730">
                  <a:moveTo>
                    <a:pt x="0" y="2538729"/>
                  </a:moveTo>
                  <a:lnTo>
                    <a:pt x="9526" y="253872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38729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6354" y="609981"/>
              <a:ext cx="5715" cy="2538730"/>
            </a:xfrm>
            <a:custGeom>
              <a:avLst/>
              <a:gdLst/>
              <a:ahLst/>
              <a:cxnLst/>
              <a:rect l="l" t="t" r="r" b="b"/>
              <a:pathLst>
                <a:path w="5714" h="2538730">
                  <a:moveTo>
                    <a:pt x="5645" y="0"/>
                  </a:moveTo>
                  <a:lnTo>
                    <a:pt x="0" y="0"/>
                  </a:lnTo>
                  <a:lnTo>
                    <a:pt x="0" y="2538729"/>
                  </a:lnTo>
                  <a:lnTo>
                    <a:pt x="5645" y="2538729"/>
                  </a:lnTo>
                  <a:lnTo>
                    <a:pt x="564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729" y="732828"/>
              <a:ext cx="4432935" cy="2466975"/>
            </a:xfrm>
            <a:custGeom>
              <a:avLst/>
              <a:gdLst/>
              <a:ahLst/>
              <a:cxnLst/>
              <a:rect l="l" t="t" r="r" b="b"/>
              <a:pathLst>
                <a:path w="4432935" h="2466975">
                  <a:moveTo>
                    <a:pt x="4432569" y="0"/>
                  </a:moveTo>
                  <a:lnTo>
                    <a:pt x="0" y="0"/>
                  </a:lnTo>
                  <a:lnTo>
                    <a:pt x="0" y="2415703"/>
                  </a:lnTo>
                  <a:lnTo>
                    <a:pt x="4008" y="2435428"/>
                  </a:lnTo>
                  <a:lnTo>
                    <a:pt x="14922" y="2451581"/>
                  </a:lnTo>
                  <a:lnTo>
                    <a:pt x="31075" y="2462495"/>
                  </a:lnTo>
                  <a:lnTo>
                    <a:pt x="50800" y="2466503"/>
                  </a:lnTo>
                  <a:lnTo>
                    <a:pt x="4381769" y="2466503"/>
                  </a:lnTo>
                  <a:lnTo>
                    <a:pt x="4401493" y="2462495"/>
                  </a:lnTo>
                  <a:lnTo>
                    <a:pt x="4417646" y="2451581"/>
                  </a:lnTo>
                  <a:lnTo>
                    <a:pt x="4428560" y="2435428"/>
                  </a:lnTo>
                  <a:lnTo>
                    <a:pt x="4432569" y="2415703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20298" y="597865"/>
              <a:ext cx="0" cy="2569845"/>
            </a:xfrm>
            <a:custGeom>
              <a:avLst/>
              <a:gdLst/>
              <a:ahLst/>
              <a:cxnLst/>
              <a:rect l="l" t="t" r="r" b="b"/>
              <a:pathLst>
                <a:path h="2569845">
                  <a:moveTo>
                    <a:pt x="0" y="25697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20298" y="5851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20298" y="5724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20298" y="5597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25831" y="454930"/>
            <a:ext cx="4004310" cy="42290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100" i="1" spc="15" dirty="0">
                <a:solidFill>
                  <a:srgbClr val="3333B2"/>
                </a:solidFill>
                <a:latin typeface="Calibri"/>
                <a:cs typeface="Calibri"/>
              </a:rPr>
              <a:t>Finding </a:t>
            </a:r>
            <a:r>
              <a:rPr sz="1100" i="1" spc="-45" dirty="0">
                <a:solidFill>
                  <a:srgbClr val="3333B2"/>
                </a:solidFill>
                <a:latin typeface="Calibri"/>
                <a:cs typeface="Calibri"/>
              </a:rPr>
              <a:t>the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libri"/>
                <a:cs typeface="Calibri"/>
              </a:rPr>
              <a:t>most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libri"/>
                <a:cs typeface="Calibri"/>
              </a:rPr>
              <a:t>salient</a:t>
            </a:r>
            <a:r>
              <a:rPr sz="1100" i="1" spc="1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libri"/>
                <a:cs typeface="Calibri"/>
              </a:rPr>
              <a:t>sentences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900" spc="-10" dirty="0">
                <a:latin typeface="Microsoft Sans Serif"/>
                <a:cs typeface="Microsoft Sans Serif"/>
              </a:rPr>
              <a:t>PageRank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based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algorithm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is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used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to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compute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the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sentence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centrality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vector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1000" i="1" spc="60" dirty="0">
                <a:latin typeface="Calibri"/>
                <a:cs typeface="Calibri"/>
              </a:rPr>
              <a:t>I</a:t>
            </a:r>
            <a:r>
              <a:rPr sz="900" spc="60" dirty="0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16870" y="1228803"/>
            <a:ext cx="2162810" cy="1299210"/>
            <a:chOff x="216870" y="1228803"/>
            <a:chExt cx="2162810" cy="1299210"/>
          </a:xfrm>
        </p:grpSpPr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994" y="2417725"/>
              <a:ext cx="109800" cy="10979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853" y="1228803"/>
              <a:ext cx="111719" cy="11171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6815" y="1228803"/>
              <a:ext cx="111718" cy="111718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58710" y="1284668"/>
              <a:ext cx="1080135" cy="0"/>
            </a:xfrm>
            <a:custGeom>
              <a:avLst/>
              <a:gdLst/>
              <a:ahLst/>
              <a:cxnLst/>
              <a:rect l="l" t="t" r="r" b="b"/>
              <a:pathLst>
                <a:path w="1080135">
                  <a:moveTo>
                    <a:pt x="0" y="0"/>
                  </a:moveTo>
                  <a:lnTo>
                    <a:pt x="10799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69758" y="1877747"/>
              <a:ext cx="109800" cy="10978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935873" y="1327861"/>
              <a:ext cx="378460" cy="561975"/>
            </a:xfrm>
            <a:custGeom>
              <a:avLst/>
              <a:gdLst/>
              <a:ahLst/>
              <a:cxnLst/>
              <a:rect l="l" t="t" r="r" b="b"/>
              <a:pathLst>
                <a:path w="378460" h="561975">
                  <a:moveTo>
                    <a:pt x="0" y="0"/>
                  </a:moveTo>
                  <a:lnTo>
                    <a:pt x="377990" y="5615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870" y="1876782"/>
              <a:ext cx="111714" cy="11171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94327" y="1317066"/>
              <a:ext cx="367665" cy="561975"/>
            </a:xfrm>
            <a:custGeom>
              <a:avLst/>
              <a:gdLst/>
              <a:ahLst/>
              <a:cxnLst/>
              <a:rect l="l" t="t" r="r" b="b"/>
              <a:pathLst>
                <a:path w="367665" h="561975">
                  <a:moveTo>
                    <a:pt x="367188" y="0"/>
                  </a:moveTo>
                  <a:lnTo>
                    <a:pt x="0" y="5615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5127" y="1975840"/>
              <a:ext cx="929005" cy="486409"/>
            </a:xfrm>
            <a:custGeom>
              <a:avLst/>
              <a:gdLst/>
              <a:ahLst/>
              <a:cxnLst/>
              <a:rect l="l" t="t" r="r" b="b"/>
              <a:pathLst>
                <a:path w="929005" h="486410">
                  <a:moveTo>
                    <a:pt x="0" y="0"/>
                  </a:moveTo>
                  <a:lnTo>
                    <a:pt x="928766" y="4859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41894" y="1965045"/>
              <a:ext cx="939800" cy="508000"/>
            </a:xfrm>
            <a:custGeom>
              <a:avLst/>
              <a:gdLst/>
              <a:ahLst/>
              <a:cxnLst/>
              <a:rect l="l" t="t" r="r" b="b"/>
              <a:pathLst>
                <a:path w="939800" h="508000">
                  <a:moveTo>
                    <a:pt x="0" y="507578"/>
                  </a:moveTo>
                  <a:lnTo>
                    <a:pt x="9395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7110" y="1327861"/>
              <a:ext cx="1534160" cy="605155"/>
            </a:xfrm>
            <a:custGeom>
              <a:avLst/>
              <a:gdLst/>
              <a:ahLst/>
              <a:cxnLst/>
              <a:rect l="l" t="t" r="r" b="b"/>
              <a:pathLst>
                <a:path w="1534160" h="605155">
                  <a:moveTo>
                    <a:pt x="0" y="0"/>
                  </a:moveTo>
                  <a:lnTo>
                    <a:pt x="1533547" y="6047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26727" y="1338668"/>
              <a:ext cx="1534160" cy="594360"/>
            </a:xfrm>
            <a:custGeom>
              <a:avLst/>
              <a:gdLst/>
              <a:ahLst/>
              <a:cxnLst/>
              <a:rect l="l" t="t" r="r" b="b"/>
              <a:pathLst>
                <a:path w="1534160" h="594360">
                  <a:moveTo>
                    <a:pt x="1533542" y="0"/>
                  </a:moveTo>
                  <a:lnTo>
                    <a:pt x="0" y="5939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7110" y="1327861"/>
              <a:ext cx="518795" cy="1101725"/>
            </a:xfrm>
            <a:custGeom>
              <a:avLst/>
              <a:gdLst/>
              <a:ahLst/>
              <a:cxnLst/>
              <a:rect l="l" t="t" r="r" b="b"/>
              <a:pathLst>
                <a:path w="518794" h="1101725">
                  <a:moveTo>
                    <a:pt x="0" y="0"/>
                  </a:moveTo>
                  <a:lnTo>
                    <a:pt x="518383" y="11015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309496" y="1338668"/>
              <a:ext cx="572770" cy="1090930"/>
            </a:xfrm>
            <a:custGeom>
              <a:avLst/>
              <a:gdLst/>
              <a:ahLst/>
              <a:cxnLst/>
              <a:rect l="l" t="t" r="r" b="b"/>
              <a:pathLst>
                <a:path w="572769" h="1090930">
                  <a:moveTo>
                    <a:pt x="572376" y="0"/>
                  </a:moveTo>
                  <a:lnTo>
                    <a:pt x="0" y="10907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326727" y="1932635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39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253604" y="2435796"/>
            <a:ext cx="74295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5" dirty="0">
                <a:latin typeface="Times New Roman"/>
                <a:cs typeface="Times New Roman"/>
              </a:rPr>
              <a:t>S5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06868" y="1201267"/>
            <a:ext cx="148590" cy="80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25" i="1" spc="7" baseline="7936" dirty="0">
                <a:latin typeface="Calibri"/>
                <a:cs typeface="Calibri"/>
              </a:rPr>
              <a:t>M</a:t>
            </a:r>
            <a:r>
              <a:rPr sz="250" spc="5" dirty="0">
                <a:latin typeface="Times New Roman"/>
                <a:cs typeface="Times New Roman"/>
              </a:rPr>
              <a:t>12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830283" y="1487982"/>
            <a:ext cx="1098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340" dirty="0">
                <a:latin typeface="Lucida Sans Unicode"/>
                <a:cs typeface="Lucida Sans Unicode"/>
              </a:rPr>
              <a:t></a:t>
            </a:r>
            <a:endParaRPr sz="1000">
              <a:latin typeface="Lucida Sans Unicode"/>
              <a:cs typeface="Lucida Sans Unicode"/>
            </a:endParaRPr>
          </a:p>
          <a:p>
            <a:pPr marL="12700">
              <a:lnSpc>
                <a:spcPts val="1200"/>
              </a:lnSpc>
            </a:pPr>
            <a:r>
              <a:rPr sz="1000" spc="-340" dirty="0">
                <a:latin typeface="Lucida Sans Unicode"/>
                <a:cs typeface="Lucida Sans Unicode"/>
              </a:rPr>
              <a:t></a:t>
            </a:r>
            <a:endParaRPr sz="1000">
              <a:latin typeface="Lucida Sans Unicode"/>
              <a:cs typeface="Lucida Sans Unicode"/>
            </a:endParaRPr>
          </a:p>
        </p:txBody>
      </p:sp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219379" y="1202013"/>
          <a:ext cx="4269737" cy="94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15"/>
                <a:gridCol w="497204"/>
                <a:gridCol w="605790"/>
                <a:gridCol w="517525"/>
                <a:gridCol w="360680"/>
                <a:gridCol w="744219"/>
                <a:gridCol w="288925"/>
                <a:gridCol w="288925"/>
                <a:gridCol w="288925"/>
                <a:gridCol w="405129"/>
              </a:tblGrid>
              <a:tr h="281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56515" algn="ctr">
                        <a:lnSpc>
                          <a:spcPct val="100000"/>
                        </a:lnSpc>
                      </a:pPr>
                      <a:r>
                        <a:rPr sz="350" spc="5" dirty="0">
                          <a:latin typeface="Times New Roman"/>
                          <a:cs typeface="Times New Roman"/>
                        </a:rPr>
                        <a:t>S1</a:t>
                      </a:r>
                      <a:endParaRPr sz="3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350" spc="5" dirty="0">
                          <a:latin typeface="Times New Roman"/>
                          <a:cs typeface="Times New Roman"/>
                        </a:rPr>
                        <a:t>S2</a:t>
                      </a:r>
                      <a:endParaRPr sz="3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600"/>
                        </a:lnSpc>
                        <a:spcBef>
                          <a:spcPts val="795"/>
                        </a:spcBef>
                      </a:pPr>
                      <a:r>
                        <a:rPr sz="1500" baseline="44444" dirty="0">
                          <a:latin typeface="Lucida Sans Unicode"/>
                          <a:cs typeface="Lucida Sans Unicode"/>
                        </a:rPr>
                        <a:t> </a:t>
                      </a:r>
                      <a:r>
                        <a:rPr sz="1500" spc="-202" baseline="4444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118745" algn="r">
                        <a:lnSpc>
                          <a:spcPts val="60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600"/>
                        </a:lnSpc>
                        <a:spcBef>
                          <a:spcPts val="79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09" baseline="44444" dirty="0">
                          <a:latin typeface="Lucida Sans Unicode"/>
                          <a:cs typeface="Lucida Sans Unicode"/>
                        </a:rPr>
                        <a:t></a:t>
                      </a:r>
                      <a:endParaRPr sz="1500" baseline="44444">
                        <a:latin typeface="Lucida Sans Unicode"/>
                        <a:cs typeface="Lucida Sans Unicode"/>
                      </a:endParaRPr>
                    </a:p>
                    <a:p>
                      <a:pPr marL="126364">
                        <a:lnSpc>
                          <a:spcPts val="60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0965" marB="0"/>
                </a:tc>
              </a:tr>
              <a:tr h="151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969"/>
                        </a:lnSpc>
                      </a:pPr>
                      <a:r>
                        <a:rPr sz="1500" baseline="13888" dirty="0">
                          <a:latin typeface="Lucida Sans Unicode"/>
                          <a:cs typeface="Lucida Sans Unicode"/>
                        </a:rPr>
                        <a:t> </a:t>
                      </a:r>
                      <a:r>
                        <a:rPr sz="1500" spc="-202" baseline="13888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969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69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55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09" baseline="13888" dirty="0">
                          <a:latin typeface="Lucida Sans Unicode"/>
                          <a:cs typeface="Lucida Sans Unicode"/>
                        </a:rPr>
                        <a:t></a:t>
                      </a:r>
                      <a:endParaRPr sz="1500" baseline="13888">
                        <a:latin typeface="Lucida Sans Unicode"/>
                        <a:cs typeface="Lucida Sans Unicode"/>
                      </a:endParaRPr>
                    </a:p>
                    <a:p>
                      <a:pPr marR="24130" algn="r">
                        <a:lnSpc>
                          <a:spcPts val="545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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  <a:tr h="514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50" spc="5" dirty="0">
                          <a:latin typeface="Times New Roman"/>
                          <a:cs typeface="Times New Roman"/>
                        </a:rPr>
                        <a:t>S3</a:t>
                      </a:r>
                      <a:endParaRPr sz="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25" i="1" spc="7" baseline="7936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50" spc="5" dirty="0">
                          <a:latin typeface="Times New Roman"/>
                          <a:cs typeface="Times New Roman"/>
                        </a:rPr>
                        <a:t>34</a:t>
                      </a:r>
                      <a:endParaRPr sz="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711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50" spc="5" dirty="0">
                          <a:latin typeface="Times New Roman"/>
                          <a:cs typeface="Times New Roman"/>
                        </a:rPr>
                        <a:t>S4</a:t>
                      </a:r>
                      <a:endParaRPr sz="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969"/>
                        </a:lnSpc>
                      </a:pPr>
                      <a:r>
                        <a:rPr sz="1000" i="1" spc="-64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500" baseline="11111" dirty="0">
                          <a:latin typeface="Tahoma"/>
                          <a:cs typeface="Tahoma"/>
                        </a:rPr>
                        <a:t>˜</a:t>
                      </a:r>
                      <a:r>
                        <a:rPr sz="1500" spc="52" baseline="1111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0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baseline="13888" dirty="0">
                          <a:latin typeface="Lucida Sans Unicode"/>
                          <a:cs typeface="Lucida Sans Unicode"/>
                        </a:rPr>
                        <a:t> </a:t>
                      </a:r>
                      <a:r>
                        <a:rPr sz="1500" spc="-202" baseline="13888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5244" algn="r">
                        <a:lnSpc>
                          <a:spcPts val="1190"/>
                        </a:lnSpc>
                      </a:pPr>
                      <a:r>
                        <a:rPr sz="1500" baseline="11111" dirty="0">
                          <a:latin typeface="Lucida Sans Unicode"/>
                          <a:cs typeface="Lucida Sans Unicode"/>
                        </a:rPr>
                        <a:t> </a:t>
                      </a:r>
                      <a:r>
                        <a:rPr sz="1500" spc="-202" baseline="11111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5244" algn="r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6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ts val="119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6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ts val="119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6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ts val="119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6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09" baseline="13888" dirty="0">
                          <a:latin typeface="Lucida Sans Unicode"/>
                          <a:cs typeface="Lucida Sans Unicode"/>
                        </a:rPr>
                        <a:t></a:t>
                      </a:r>
                      <a:endParaRPr sz="1500" baseline="13888">
                        <a:latin typeface="Lucida Sans Unicode"/>
                        <a:cs typeface="Lucida Sans Unicode"/>
                      </a:endParaRPr>
                    </a:p>
                    <a:p>
                      <a:pPr marL="62865">
                        <a:lnSpc>
                          <a:spcPts val="5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09" baseline="47222" dirty="0">
                          <a:latin typeface="Lucida Sans Unicode"/>
                          <a:cs typeface="Lucida Sans Unicode"/>
                        </a:rPr>
                        <a:t></a:t>
                      </a:r>
                      <a:endParaRPr sz="1500" baseline="47222">
                        <a:latin typeface="Lucida Sans Unicode"/>
                        <a:cs typeface="Lucida Sans Unicode"/>
                      </a:endParaRPr>
                    </a:p>
                    <a:p>
                      <a:pPr marL="126364">
                        <a:lnSpc>
                          <a:spcPts val="500"/>
                        </a:lnSpc>
                      </a:pPr>
                      <a:r>
                        <a:rPr sz="1500" spc="-7" baseline="-11111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500" spc="944" baseline="-11111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40" dirty="0">
                          <a:latin typeface="Lucida Sans Unicode"/>
                          <a:cs typeface="Lucida Sans Unicode"/>
                        </a:rPr>
                        <a:t>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5" name="object 75"/>
          <p:cNvSpPr txBox="1"/>
          <p:nvPr/>
        </p:nvSpPr>
        <p:spPr>
          <a:xfrm>
            <a:off x="1651736" y="2638171"/>
            <a:ext cx="5143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35" dirty="0">
                <a:latin typeface="Calibri"/>
                <a:cs typeface="Calibri"/>
              </a:rPr>
              <a:t>j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972119" y="2752699"/>
            <a:ext cx="22034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-215" dirty="0">
                <a:latin typeface="Lucida Sans Unicode"/>
                <a:cs typeface="Lucida Sans Unicode"/>
              </a:rPr>
              <a:t>∀</a:t>
            </a:r>
            <a:r>
              <a:rPr sz="700" i="1" spc="15" dirty="0">
                <a:latin typeface="Calibri"/>
                <a:cs typeface="Calibri"/>
              </a:rPr>
              <a:t>k</a:t>
            </a:r>
            <a:r>
              <a:rPr sz="700" spc="-580" dirty="0">
                <a:latin typeface="Verdana"/>
                <a:cs typeface="Verdana"/>
              </a:rPr>
              <a:t>=</a:t>
            </a:r>
            <a:r>
              <a:rPr sz="700" spc="15" dirty="0">
                <a:latin typeface="Lucida Sans Unicode"/>
                <a:cs typeface="Lucida Sans Unicode"/>
              </a:rPr>
              <a:t>/</a:t>
            </a:r>
            <a:r>
              <a:rPr sz="700" spc="-85" dirty="0">
                <a:latin typeface="Lucida Sans Unicode"/>
                <a:cs typeface="Lucida Sans Unicode"/>
              </a:rPr>
              <a:t>  </a:t>
            </a:r>
            <a:r>
              <a:rPr sz="700" spc="-175" dirty="0">
                <a:latin typeface="Lucida Sans Unicode"/>
                <a:cs typeface="Lucida Sans Unicode"/>
              </a:rPr>
              <a:t> </a:t>
            </a:r>
            <a:r>
              <a:rPr sz="700" i="1" spc="-50" dirty="0">
                <a:latin typeface="Calibri"/>
                <a:cs typeface="Calibri"/>
              </a:rPr>
              <a:t>j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004352" y="2557602"/>
            <a:ext cx="285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65" dirty="0">
                <a:latin typeface="Calibri"/>
                <a:cs typeface="Calibri"/>
              </a:rPr>
              <a:t>∑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050" i="1" spc="7" baseline="3968" dirty="0">
                <a:latin typeface="Calibri"/>
                <a:cs typeface="Calibri"/>
              </a:rPr>
              <a:t>k</a:t>
            </a:r>
            <a:endParaRPr sz="1050" baseline="3968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584159" y="2586291"/>
            <a:ext cx="895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08965" algn="l"/>
              </a:tabLst>
            </a:pPr>
            <a:r>
              <a:rPr sz="1000" i="1" spc="75" dirty="0">
                <a:latin typeface="Calibri"/>
                <a:cs typeface="Calibri"/>
              </a:rPr>
              <a:t>I </a:t>
            </a:r>
            <a:r>
              <a:rPr sz="1000" i="1" spc="20" dirty="0">
                <a:latin typeface="Calibri"/>
                <a:cs typeface="Calibri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spc="-40" dirty="0">
                <a:latin typeface="Calibri"/>
                <a:cs typeface="Calibri"/>
              </a:rPr>
              <a:t>µ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dirty="0">
                <a:latin typeface="Lucida Sans Unicode"/>
                <a:cs typeface="Lucida Sans Unicode"/>
              </a:rPr>
              <a:t>	</a:t>
            </a:r>
            <a:r>
              <a:rPr sz="1000" i="1" spc="75" dirty="0">
                <a:latin typeface="Calibri"/>
                <a:cs typeface="Calibri"/>
              </a:rPr>
              <a:t>I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i="1" spc="75" dirty="0">
                <a:latin typeface="Calibri"/>
                <a:cs typeface="Calibri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80" dirty="0">
                <a:latin typeface="Lucida Sans Unicode"/>
                <a:cs typeface="Lucida Sans Unicode"/>
              </a:rPr>
              <a:t> </a:t>
            </a:r>
            <a:r>
              <a:rPr sz="1000" i="1" spc="-680" dirty="0">
                <a:latin typeface="Calibri"/>
                <a:cs typeface="Calibri"/>
              </a:rPr>
              <a:t>M</a:t>
            </a:r>
            <a:r>
              <a:rPr sz="1500" spc="-75" baseline="11111" dirty="0">
                <a:latin typeface="Tahoma"/>
                <a:cs typeface="Tahoma"/>
              </a:rPr>
              <a:t>˜</a:t>
            </a:r>
            <a:endParaRPr sz="1500" baseline="11111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447836" y="2638399"/>
            <a:ext cx="12128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15" dirty="0">
                <a:latin typeface="Calibri"/>
                <a:cs typeface="Calibri"/>
              </a:rPr>
              <a:t>k</a:t>
            </a:r>
            <a:r>
              <a:rPr sz="700" spc="5" dirty="0">
                <a:latin typeface="Microsoft Sans Serif"/>
                <a:cs typeface="Microsoft Sans Serif"/>
              </a:rPr>
              <a:t>,</a:t>
            </a:r>
            <a:r>
              <a:rPr sz="700" i="1" spc="35" dirty="0">
                <a:latin typeface="Calibri"/>
                <a:cs typeface="Calibri"/>
              </a:rPr>
              <a:t>j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566708" y="2500566"/>
            <a:ext cx="417195" cy="26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510">
              <a:lnSpc>
                <a:spcPts val="94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−</a:t>
            </a:r>
            <a:r>
              <a:rPr sz="1000" spc="-180" dirty="0">
                <a:latin typeface="Lucida Sans Unicode"/>
                <a:cs typeface="Lucida Sans Unicode"/>
              </a:rPr>
              <a:t> </a:t>
            </a:r>
            <a:r>
              <a:rPr sz="1000" i="1" spc="-40" dirty="0">
                <a:latin typeface="Calibri"/>
                <a:cs typeface="Calibri"/>
              </a:rPr>
              <a:t>µ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940"/>
              </a:lnSpc>
            </a:pPr>
            <a:r>
              <a:rPr sz="1000" spc="45" dirty="0">
                <a:latin typeface="Tahoma"/>
                <a:cs typeface="Tahoma"/>
              </a:rPr>
              <a:t>+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710624" y="2693803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032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760675" y="2673045"/>
            <a:ext cx="160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i="1" spc="50" dirty="0">
                <a:latin typeface="Calibri"/>
                <a:cs typeface="Calibri"/>
              </a:rPr>
              <a:t>S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353527" y="2845066"/>
            <a:ext cx="1901189" cy="2800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215900">
              <a:lnSpc>
                <a:spcPts val="95"/>
              </a:lnSpc>
              <a:tabLst>
                <a:tab pos="1835150" algn="l"/>
              </a:tabLst>
            </a:pPr>
            <a:r>
              <a:rPr sz="1000" spc="95" dirty="0">
                <a:latin typeface="Lucida Sans Unicode"/>
                <a:cs typeface="Lucida Sans Unicode"/>
              </a:rPr>
              <a:t> 	 </a:t>
            </a:r>
            <a:endParaRPr sz="1000">
              <a:latin typeface="Lucida Sans Unicode"/>
              <a:cs typeface="Lucida Sans Unicode"/>
            </a:endParaRPr>
          </a:p>
          <a:p>
            <a:pPr marL="12700">
              <a:lnSpc>
                <a:spcPts val="1010"/>
              </a:lnSpc>
              <a:tabLst>
                <a:tab pos="331470" algn="l"/>
              </a:tabLst>
            </a:pPr>
            <a:r>
              <a:rPr sz="1000" i="1" spc="75" dirty="0">
                <a:latin typeface="Calibri"/>
                <a:cs typeface="Calibri"/>
              </a:rPr>
              <a:t>I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45" dirty="0">
                <a:latin typeface="Tahoma"/>
                <a:cs typeface="Tahoma"/>
              </a:rPr>
              <a:t>=	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22</a:t>
            </a:r>
            <a:r>
              <a:rPr sz="1000" spc="240" dirty="0">
                <a:latin typeface="Times New Roman"/>
                <a:cs typeface="Times New Roman"/>
              </a:rPr>
              <a:t>  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18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2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2</a:t>
            </a:r>
            <a:r>
              <a:rPr sz="1000" spc="7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3</a:t>
            </a:r>
            <a:r>
              <a:rPr sz="1000" spc="240" dirty="0">
                <a:latin typeface="Times New Roman"/>
                <a:cs typeface="Times New Roman"/>
              </a:rPr>
              <a:t>  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1000" spc="-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90" name="object 90"/>
          <p:cNvSpPr txBox="1"/>
          <p:nvPr/>
        </p:nvSpPr>
        <p:spPr>
          <a:xfrm>
            <a:off x="1827072" y="3352033"/>
            <a:ext cx="95440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Text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Summarization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i="1" spc="1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LexRank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608209" y="335203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355496" y="3352033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7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3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472"/>
                </a:moveTo>
                <a:lnTo>
                  <a:pt x="4608004" y="351472"/>
                </a:lnTo>
                <a:lnTo>
                  <a:pt x="4608004" y="0"/>
                </a:lnTo>
                <a:lnTo>
                  <a:pt x="0" y="0"/>
                </a:lnTo>
                <a:lnTo>
                  <a:pt x="0" y="351472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3" y="60833"/>
            <a:ext cx="2351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libri"/>
                <a:cs typeface="Calibri"/>
              </a:rPr>
              <a:t>Removing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 Redundant</a:t>
            </a:r>
            <a:r>
              <a:rPr sz="1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libri"/>
                <a:cs typeface="Calibri"/>
              </a:rPr>
              <a:t>Sentences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29" y="953033"/>
            <a:ext cx="4486275" cy="1643380"/>
            <a:chOff x="87729" y="953033"/>
            <a:chExt cx="4486275" cy="1643380"/>
          </a:xfrm>
        </p:grpSpPr>
        <p:sp>
          <p:nvSpPr>
            <p:cNvPr id="5" name="object 5"/>
            <p:cNvSpPr/>
            <p:nvPr/>
          </p:nvSpPr>
          <p:spPr>
            <a:xfrm>
              <a:off x="87729" y="95303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9" y="18567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29" y="1125600"/>
              <a:ext cx="4433570" cy="5715"/>
            </a:xfrm>
            <a:custGeom>
              <a:avLst/>
              <a:gdLst/>
              <a:ahLst/>
              <a:cxnLst/>
              <a:rect l="l" t="t" r="r" b="b"/>
              <a:pathLst>
                <a:path w="4433570" h="5715">
                  <a:moveTo>
                    <a:pt x="0" y="5189"/>
                  </a:moveTo>
                  <a:lnTo>
                    <a:pt x="4433470" y="5189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189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29" y="1127615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29" y="1133966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29" y="1140317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29" y="1146668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18" y="1146581"/>
              <a:ext cx="4433570" cy="31115"/>
            </a:xfrm>
            <a:custGeom>
              <a:avLst/>
              <a:gdLst/>
              <a:ahLst/>
              <a:cxnLst/>
              <a:rect l="l" t="t" r="r" b="b"/>
              <a:pathLst>
                <a:path w="4433570" h="31115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1102"/>
                  </a:lnTo>
                  <a:lnTo>
                    <a:pt x="4433481" y="31102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298" y="1084007"/>
              <a:ext cx="36195" cy="15240"/>
            </a:xfrm>
            <a:custGeom>
              <a:avLst/>
              <a:gdLst/>
              <a:ahLst/>
              <a:cxnLst/>
              <a:rect l="l" t="t" r="r" b="b"/>
              <a:pathLst>
                <a:path w="36195" h="15240">
                  <a:moveTo>
                    <a:pt x="0" y="14885"/>
                  </a:moveTo>
                  <a:lnTo>
                    <a:pt x="19773" y="10891"/>
                  </a:lnTo>
                  <a:lnTo>
                    <a:pt x="35920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298" y="1000455"/>
              <a:ext cx="47625" cy="95885"/>
            </a:xfrm>
            <a:custGeom>
              <a:avLst/>
              <a:gdLst/>
              <a:ahLst/>
              <a:cxnLst/>
              <a:rect l="l" t="t" r="r" b="b"/>
              <a:pathLst>
                <a:path w="47625" h="95884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884">
                  <a:moveTo>
                    <a:pt x="0" y="95262"/>
                  </a:moveTo>
                  <a:lnTo>
                    <a:pt x="18537" y="91519"/>
                  </a:lnTo>
                  <a:lnTo>
                    <a:pt x="33675" y="81311"/>
                  </a:lnTo>
                  <a:lnTo>
                    <a:pt x="43882" y="66169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298" y="1003630"/>
              <a:ext cx="44450" cy="89535"/>
            </a:xfrm>
            <a:custGeom>
              <a:avLst/>
              <a:gdLst/>
              <a:ahLst/>
              <a:cxnLst/>
              <a:rect l="l" t="t" r="r" b="b"/>
              <a:pathLst>
                <a:path w="44450" h="89534">
                  <a:moveTo>
                    <a:pt x="44449" y="44449"/>
                  </a:moveTo>
                  <a:lnTo>
                    <a:pt x="40956" y="27153"/>
                  </a:lnTo>
                  <a:lnTo>
                    <a:pt x="31430" y="13023"/>
                  </a:lnTo>
                  <a:lnTo>
                    <a:pt x="17301" y="3494"/>
                  </a:lnTo>
                  <a:lnTo>
                    <a:pt x="0" y="0"/>
                  </a:lnTo>
                </a:path>
                <a:path w="44450" h="89534">
                  <a:moveTo>
                    <a:pt x="0" y="88912"/>
                  </a:moveTo>
                  <a:lnTo>
                    <a:pt x="17301" y="85417"/>
                  </a:lnTo>
                  <a:lnTo>
                    <a:pt x="31430" y="75887"/>
                  </a:lnTo>
                  <a:lnTo>
                    <a:pt x="40956" y="61753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298" y="1006805"/>
              <a:ext cx="41275" cy="83185"/>
            </a:xfrm>
            <a:custGeom>
              <a:avLst/>
              <a:gdLst/>
              <a:ahLst/>
              <a:cxnLst/>
              <a:rect l="l" t="t" r="r" b="b"/>
              <a:pathLst>
                <a:path w="41275" h="83184">
                  <a:moveTo>
                    <a:pt x="41275" y="41275"/>
                  </a:moveTo>
                  <a:lnTo>
                    <a:pt x="38031" y="25213"/>
                  </a:lnTo>
                  <a:lnTo>
                    <a:pt x="29186" y="12093"/>
                  </a:lnTo>
                  <a:lnTo>
                    <a:pt x="16066" y="3245"/>
                  </a:lnTo>
                  <a:lnTo>
                    <a:pt x="0" y="0"/>
                  </a:lnTo>
                </a:path>
                <a:path w="41275" h="83184">
                  <a:moveTo>
                    <a:pt x="0" y="82562"/>
                  </a:moveTo>
                  <a:lnTo>
                    <a:pt x="16066" y="79317"/>
                  </a:lnTo>
                  <a:lnTo>
                    <a:pt x="29186" y="70467"/>
                  </a:lnTo>
                  <a:lnTo>
                    <a:pt x="38031" y="57343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298" y="1009980"/>
              <a:ext cx="38100" cy="76835"/>
            </a:xfrm>
            <a:custGeom>
              <a:avLst/>
              <a:gdLst/>
              <a:ahLst/>
              <a:cxnLst/>
              <a:rect l="l" t="t" r="r" b="b"/>
              <a:pathLst>
                <a:path w="38100" h="76834">
                  <a:moveTo>
                    <a:pt x="38099" y="38099"/>
                  </a:moveTo>
                  <a:lnTo>
                    <a:pt x="35106" y="23274"/>
                  </a:lnTo>
                  <a:lnTo>
                    <a:pt x="26941" y="11163"/>
                  </a:lnTo>
                  <a:lnTo>
                    <a:pt x="14830" y="2995"/>
                  </a:lnTo>
                  <a:lnTo>
                    <a:pt x="0" y="0"/>
                  </a:lnTo>
                </a:path>
                <a:path w="38100" h="76834">
                  <a:moveTo>
                    <a:pt x="0" y="76212"/>
                  </a:moveTo>
                  <a:lnTo>
                    <a:pt x="14830" y="73216"/>
                  </a:lnTo>
                  <a:lnTo>
                    <a:pt x="26941" y="65047"/>
                  </a:lnTo>
                  <a:lnTo>
                    <a:pt x="35106" y="52932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298" y="1013155"/>
              <a:ext cx="34925" cy="70485"/>
            </a:xfrm>
            <a:custGeom>
              <a:avLst/>
              <a:gdLst/>
              <a:ahLst/>
              <a:cxnLst/>
              <a:rect l="l" t="t" r="r" b="b"/>
              <a:pathLst>
                <a:path w="34925" h="70484">
                  <a:moveTo>
                    <a:pt x="34925" y="34925"/>
                  </a:moveTo>
                  <a:lnTo>
                    <a:pt x="32180" y="21334"/>
                  </a:lnTo>
                  <a:lnTo>
                    <a:pt x="24696" y="10233"/>
                  </a:lnTo>
                  <a:lnTo>
                    <a:pt x="13595" y="2745"/>
                  </a:lnTo>
                  <a:lnTo>
                    <a:pt x="0" y="0"/>
                  </a:lnTo>
                </a:path>
                <a:path w="34925" h="70484">
                  <a:moveTo>
                    <a:pt x="0" y="69862"/>
                  </a:moveTo>
                  <a:lnTo>
                    <a:pt x="13595" y="67116"/>
                  </a:lnTo>
                  <a:lnTo>
                    <a:pt x="24696" y="59628"/>
                  </a:lnTo>
                  <a:lnTo>
                    <a:pt x="32180" y="48522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298" y="1016330"/>
              <a:ext cx="31750" cy="64135"/>
            </a:xfrm>
            <a:custGeom>
              <a:avLst/>
              <a:gdLst/>
              <a:ahLst/>
              <a:cxnLst/>
              <a:rect l="l" t="t" r="r" b="b"/>
              <a:pathLst>
                <a:path w="31750" h="64134">
                  <a:moveTo>
                    <a:pt x="31749" y="31749"/>
                  </a:moveTo>
                  <a:lnTo>
                    <a:pt x="29253" y="19395"/>
                  </a:lnTo>
                  <a:lnTo>
                    <a:pt x="22447" y="9302"/>
                  </a:lnTo>
                  <a:lnTo>
                    <a:pt x="12354" y="2496"/>
                  </a:lnTo>
                  <a:lnTo>
                    <a:pt x="0" y="0"/>
                  </a:lnTo>
                </a:path>
                <a:path w="31750" h="64134">
                  <a:moveTo>
                    <a:pt x="0" y="63512"/>
                  </a:moveTo>
                  <a:lnTo>
                    <a:pt x="12354" y="61016"/>
                  </a:lnTo>
                  <a:lnTo>
                    <a:pt x="22447" y="54208"/>
                  </a:lnTo>
                  <a:lnTo>
                    <a:pt x="29253" y="44112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298" y="1019505"/>
              <a:ext cx="28575" cy="57785"/>
            </a:xfrm>
            <a:custGeom>
              <a:avLst/>
              <a:gdLst/>
              <a:ahLst/>
              <a:cxnLst/>
              <a:rect l="l" t="t" r="r" b="b"/>
              <a:pathLst>
                <a:path w="28575" h="57784">
                  <a:moveTo>
                    <a:pt x="28574" y="28574"/>
                  </a:moveTo>
                  <a:lnTo>
                    <a:pt x="26328" y="17455"/>
                  </a:lnTo>
                  <a:lnTo>
                    <a:pt x="20202" y="8372"/>
                  </a:lnTo>
                  <a:lnTo>
                    <a:pt x="11119" y="2246"/>
                  </a:lnTo>
                  <a:lnTo>
                    <a:pt x="0" y="0"/>
                  </a:lnTo>
                </a:path>
                <a:path w="28575" h="57784">
                  <a:moveTo>
                    <a:pt x="0" y="57162"/>
                  </a:moveTo>
                  <a:lnTo>
                    <a:pt x="11119" y="54915"/>
                  </a:lnTo>
                  <a:lnTo>
                    <a:pt x="20202" y="48788"/>
                  </a:lnTo>
                  <a:lnTo>
                    <a:pt x="26328" y="39701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298" y="1022680"/>
              <a:ext cx="25400" cy="51435"/>
            </a:xfrm>
            <a:custGeom>
              <a:avLst/>
              <a:gdLst/>
              <a:ahLst/>
              <a:cxnLst/>
              <a:rect l="l" t="t" r="r" b="b"/>
              <a:pathLst>
                <a:path w="25400" h="51434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1434">
                  <a:moveTo>
                    <a:pt x="0" y="50812"/>
                  </a:moveTo>
                  <a:lnTo>
                    <a:pt x="9883" y="48815"/>
                  </a:lnTo>
                  <a:lnTo>
                    <a:pt x="17957" y="43368"/>
                  </a:lnTo>
                  <a:lnTo>
                    <a:pt x="23402" y="35291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298" y="1025855"/>
              <a:ext cx="22225" cy="45085"/>
            </a:xfrm>
            <a:custGeom>
              <a:avLst/>
              <a:gdLst/>
              <a:ahLst/>
              <a:cxnLst/>
              <a:rect l="l" t="t" r="r" b="b"/>
              <a:pathLst>
                <a:path w="22225" h="45084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5084">
                  <a:moveTo>
                    <a:pt x="0" y="44462"/>
                  </a:moveTo>
                  <a:lnTo>
                    <a:pt x="8648" y="42715"/>
                  </a:lnTo>
                  <a:lnTo>
                    <a:pt x="15712" y="37949"/>
                  </a:lnTo>
                  <a:lnTo>
                    <a:pt x="20477" y="30880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298" y="1029030"/>
              <a:ext cx="19050" cy="38735"/>
            </a:xfrm>
            <a:custGeom>
              <a:avLst/>
              <a:gdLst/>
              <a:ahLst/>
              <a:cxnLst/>
              <a:rect l="l" t="t" r="r" b="b"/>
              <a:pathLst>
                <a:path w="19050" h="38734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734">
                  <a:moveTo>
                    <a:pt x="0" y="38112"/>
                  </a:moveTo>
                  <a:lnTo>
                    <a:pt x="7412" y="36614"/>
                  </a:lnTo>
                  <a:lnTo>
                    <a:pt x="13468" y="32529"/>
                  </a:lnTo>
                  <a:lnTo>
                    <a:pt x="17552" y="26470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298" y="1032205"/>
              <a:ext cx="15875" cy="32384"/>
            </a:xfrm>
            <a:custGeom>
              <a:avLst/>
              <a:gdLst/>
              <a:ahLst/>
              <a:cxnLst/>
              <a:rect l="l" t="t" r="r" b="b"/>
              <a:pathLst>
                <a:path w="15875" h="32384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2384">
                  <a:moveTo>
                    <a:pt x="0" y="31762"/>
                  </a:moveTo>
                  <a:lnTo>
                    <a:pt x="8762" y="31762"/>
                  </a:lnTo>
                  <a:lnTo>
                    <a:pt x="15874" y="24650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298" y="1035380"/>
              <a:ext cx="12700" cy="26034"/>
            </a:xfrm>
            <a:custGeom>
              <a:avLst/>
              <a:gdLst/>
              <a:ahLst/>
              <a:cxnLst/>
              <a:rect l="l" t="t" r="r" b="b"/>
              <a:pathLst>
                <a:path w="12700" h="26034">
                  <a:moveTo>
                    <a:pt x="12699" y="12700"/>
                  </a:moveTo>
                  <a:lnTo>
                    <a:pt x="12699" y="5702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6034">
                  <a:moveTo>
                    <a:pt x="0" y="25412"/>
                  </a:moveTo>
                  <a:lnTo>
                    <a:pt x="7010" y="25412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298" y="1038555"/>
              <a:ext cx="9525" cy="19685"/>
            </a:xfrm>
            <a:custGeom>
              <a:avLst/>
              <a:gdLst/>
              <a:ahLst/>
              <a:cxnLst/>
              <a:rect l="l" t="t" r="r" b="b"/>
              <a:pathLst>
                <a:path w="9525" h="19684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684">
                  <a:moveTo>
                    <a:pt x="0" y="19062"/>
                  </a:moveTo>
                  <a:lnTo>
                    <a:pt x="5257" y="19062"/>
                  </a:lnTo>
                  <a:lnTo>
                    <a:pt x="9525" y="14795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298" y="1041730"/>
              <a:ext cx="6350" cy="13335"/>
            </a:xfrm>
            <a:custGeom>
              <a:avLst/>
              <a:gdLst/>
              <a:ahLst/>
              <a:cxnLst/>
              <a:rect l="l" t="t" r="r" b="b"/>
              <a:pathLst>
                <a:path w="6350" h="13334">
                  <a:moveTo>
                    <a:pt x="6349" y="6350"/>
                  </a:moveTo>
                  <a:lnTo>
                    <a:pt x="6349" y="2857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3334">
                  <a:moveTo>
                    <a:pt x="0" y="12712"/>
                  </a:moveTo>
                  <a:lnTo>
                    <a:pt x="3505" y="12712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298" y="1044905"/>
              <a:ext cx="3175" cy="6985"/>
            </a:xfrm>
            <a:custGeom>
              <a:avLst/>
              <a:gdLst/>
              <a:ahLst/>
              <a:cxnLst/>
              <a:rect l="l" t="t" r="r" b="b"/>
              <a:pathLst>
                <a:path w="3175" h="6984">
                  <a:moveTo>
                    <a:pt x="3175" y="3175"/>
                  </a:moveTo>
                  <a:lnTo>
                    <a:pt x="3175" y="1435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984">
                  <a:moveTo>
                    <a:pt x="0" y="6362"/>
                  </a:moveTo>
                  <a:lnTo>
                    <a:pt x="1752" y="6362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298" y="104173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2489953"/>
              <a:ext cx="106367" cy="1063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2474078"/>
              <a:ext cx="122237" cy="12224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9331" y="2530221"/>
              <a:ext cx="4281170" cy="17780"/>
            </a:xfrm>
            <a:custGeom>
              <a:avLst/>
              <a:gdLst/>
              <a:ahLst/>
              <a:cxnLst/>
              <a:rect l="l" t="t" r="r" b="b"/>
              <a:pathLst>
                <a:path w="4281170" h="17780">
                  <a:moveTo>
                    <a:pt x="4281068" y="0"/>
                  </a:moveTo>
                  <a:lnTo>
                    <a:pt x="0" y="0"/>
                  </a:lnTo>
                  <a:lnTo>
                    <a:pt x="0" y="1803"/>
                  </a:lnTo>
                  <a:lnTo>
                    <a:pt x="0" y="4978"/>
                  </a:lnTo>
                  <a:lnTo>
                    <a:pt x="0" y="8153"/>
                  </a:lnTo>
                  <a:lnTo>
                    <a:pt x="0" y="11341"/>
                  </a:lnTo>
                  <a:lnTo>
                    <a:pt x="0" y="17691"/>
                  </a:lnTo>
                  <a:lnTo>
                    <a:pt x="4281068" y="17691"/>
                  </a:lnTo>
                  <a:lnTo>
                    <a:pt x="4281068" y="1803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9334" y="254472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334" y="255107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334" y="255742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334" y="256377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334" y="257012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9334" y="257647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9334" y="258282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334" y="2589177"/>
              <a:ext cx="4281170" cy="6350"/>
            </a:xfrm>
            <a:custGeom>
              <a:avLst/>
              <a:gdLst/>
              <a:ahLst/>
              <a:cxnLst/>
              <a:rect l="l" t="t" r="r" b="b"/>
              <a:pathLst>
                <a:path w="4281170" h="6350">
                  <a:moveTo>
                    <a:pt x="0" y="5813"/>
                  </a:moveTo>
                  <a:lnTo>
                    <a:pt x="4281066" y="5813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81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19930" y="1046860"/>
              <a:ext cx="5715" cy="1446530"/>
            </a:xfrm>
            <a:custGeom>
              <a:avLst/>
              <a:gdLst/>
              <a:ahLst/>
              <a:cxnLst/>
              <a:rect l="l" t="t" r="r" b="b"/>
              <a:pathLst>
                <a:path w="5714" h="1446530">
                  <a:moveTo>
                    <a:pt x="5130" y="0"/>
                  </a:moveTo>
                  <a:lnTo>
                    <a:pt x="0" y="0"/>
                  </a:lnTo>
                  <a:lnTo>
                    <a:pt x="0" y="1446530"/>
                  </a:lnTo>
                  <a:lnTo>
                    <a:pt x="5130" y="1446530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21893" y="1046860"/>
              <a:ext cx="9525" cy="1446530"/>
            </a:xfrm>
            <a:custGeom>
              <a:avLst/>
              <a:gdLst/>
              <a:ahLst/>
              <a:cxnLst/>
              <a:rect l="l" t="t" r="r" b="b"/>
              <a:pathLst>
                <a:path w="9525" h="1446530">
                  <a:moveTo>
                    <a:pt x="0" y="1446530"/>
                  </a:moveTo>
                  <a:lnTo>
                    <a:pt x="9523" y="144653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144653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8245" y="1046860"/>
              <a:ext cx="9525" cy="1446530"/>
            </a:xfrm>
            <a:custGeom>
              <a:avLst/>
              <a:gdLst/>
              <a:ahLst/>
              <a:cxnLst/>
              <a:rect l="l" t="t" r="r" b="b"/>
              <a:pathLst>
                <a:path w="9525" h="1446530">
                  <a:moveTo>
                    <a:pt x="0" y="1446530"/>
                  </a:moveTo>
                  <a:lnTo>
                    <a:pt x="9523" y="144653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144653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34597" y="1046860"/>
              <a:ext cx="9525" cy="1446530"/>
            </a:xfrm>
            <a:custGeom>
              <a:avLst/>
              <a:gdLst/>
              <a:ahLst/>
              <a:cxnLst/>
              <a:rect l="l" t="t" r="r" b="b"/>
              <a:pathLst>
                <a:path w="9525" h="1446530">
                  <a:moveTo>
                    <a:pt x="0" y="1446530"/>
                  </a:moveTo>
                  <a:lnTo>
                    <a:pt x="9523" y="144653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144653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40949" y="1046860"/>
              <a:ext cx="9525" cy="1446530"/>
            </a:xfrm>
            <a:custGeom>
              <a:avLst/>
              <a:gdLst/>
              <a:ahLst/>
              <a:cxnLst/>
              <a:rect l="l" t="t" r="r" b="b"/>
              <a:pathLst>
                <a:path w="9525" h="1446530">
                  <a:moveTo>
                    <a:pt x="0" y="1446530"/>
                  </a:moveTo>
                  <a:lnTo>
                    <a:pt x="9523" y="144653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144653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7301" y="1046860"/>
              <a:ext cx="9525" cy="1446530"/>
            </a:xfrm>
            <a:custGeom>
              <a:avLst/>
              <a:gdLst/>
              <a:ahLst/>
              <a:cxnLst/>
              <a:rect l="l" t="t" r="r" b="b"/>
              <a:pathLst>
                <a:path w="9525" h="1446530">
                  <a:moveTo>
                    <a:pt x="0" y="1446530"/>
                  </a:moveTo>
                  <a:lnTo>
                    <a:pt x="9523" y="144653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144653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3653" y="1046860"/>
              <a:ext cx="9525" cy="1446530"/>
            </a:xfrm>
            <a:custGeom>
              <a:avLst/>
              <a:gdLst/>
              <a:ahLst/>
              <a:cxnLst/>
              <a:rect l="l" t="t" r="r" b="b"/>
              <a:pathLst>
                <a:path w="9525" h="1446530">
                  <a:moveTo>
                    <a:pt x="0" y="1446530"/>
                  </a:moveTo>
                  <a:lnTo>
                    <a:pt x="9523" y="144653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144653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60005" y="1046860"/>
              <a:ext cx="9525" cy="1446530"/>
            </a:xfrm>
            <a:custGeom>
              <a:avLst/>
              <a:gdLst/>
              <a:ahLst/>
              <a:cxnLst/>
              <a:rect l="l" t="t" r="r" b="b"/>
              <a:pathLst>
                <a:path w="9525" h="1446530">
                  <a:moveTo>
                    <a:pt x="0" y="1446530"/>
                  </a:moveTo>
                  <a:lnTo>
                    <a:pt x="9523" y="144653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144653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6357" y="1046860"/>
              <a:ext cx="5715" cy="1446530"/>
            </a:xfrm>
            <a:custGeom>
              <a:avLst/>
              <a:gdLst/>
              <a:ahLst/>
              <a:cxnLst/>
              <a:rect l="l" t="t" r="r" b="b"/>
              <a:pathLst>
                <a:path w="5714" h="1446530">
                  <a:moveTo>
                    <a:pt x="5642" y="0"/>
                  </a:moveTo>
                  <a:lnTo>
                    <a:pt x="0" y="0"/>
                  </a:lnTo>
                  <a:lnTo>
                    <a:pt x="0" y="1446530"/>
                  </a:lnTo>
                  <a:lnTo>
                    <a:pt x="5642" y="1446530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729" y="1170355"/>
              <a:ext cx="4432935" cy="1372870"/>
            </a:xfrm>
            <a:custGeom>
              <a:avLst/>
              <a:gdLst/>
              <a:ahLst/>
              <a:cxnLst/>
              <a:rect l="l" t="t" r="r" b="b"/>
              <a:pathLst>
                <a:path w="4432935" h="1372870">
                  <a:moveTo>
                    <a:pt x="4432569" y="0"/>
                  </a:moveTo>
                  <a:lnTo>
                    <a:pt x="0" y="0"/>
                  </a:lnTo>
                  <a:lnTo>
                    <a:pt x="0" y="1321978"/>
                  </a:lnTo>
                  <a:lnTo>
                    <a:pt x="4008" y="1341704"/>
                  </a:lnTo>
                  <a:lnTo>
                    <a:pt x="14922" y="1357858"/>
                  </a:lnTo>
                  <a:lnTo>
                    <a:pt x="31075" y="1368774"/>
                  </a:lnTo>
                  <a:lnTo>
                    <a:pt x="50800" y="1372783"/>
                  </a:lnTo>
                  <a:lnTo>
                    <a:pt x="4381769" y="1372783"/>
                  </a:lnTo>
                  <a:lnTo>
                    <a:pt x="4401493" y="1368774"/>
                  </a:lnTo>
                  <a:lnTo>
                    <a:pt x="4417646" y="1357858"/>
                  </a:lnTo>
                  <a:lnTo>
                    <a:pt x="4428560" y="1341704"/>
                  </a:lnTo>
                  <a:lnTo>
                    <a:pt x="4432569" y="1321978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20298" y="1035392"/>
              <a:ext cx="0" cy="1476375"/>
            </a:xfrm>
            <a:custGeom>
              <a:avLst/>
              <a:gdLst/>
              <a:ahLst/>
              <a:cxnLst/>
              <a:rect l="l" t="t" r="r" b="b"/>
              <a:pathLst>
                <a:path h="1476375">
                  <a:moveTo>
                    <a:pt x="0" y="14759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20298" y="10226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20298" y="10099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20298" y="9972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081" y="1217174"/>
              <a:ext cx="72364" cy="6957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081" y="1596561"/>
              <a:ext cx="75872" cy="72288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113131" y="878510"/>
            <a:ext cx="4316730" cy="162623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25"/>
              </a:spcBef>
            </a:pPr>
            <a:r>
              <a:rPr sz="1100" i="1" spc="-10" dirty="0">
                <a:solidFill>
                  <a:srgbClr val="3333B2"/>
                </a:solidFill>
                <a:latin typeface="Calibri"/>
                <a:cs typeface="Calibri"/>
              </a:rPr>
              <a:t>Maximal</a:t>
            </a:r>
            <a:r>
              <a:rPr sz="1100" i="1" spc="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libri"/>
                <a:cs typeface="Calibri"/>
              </a:rPr>
              <a:t>Marginal</a:t>
            </a:r>
            <a:r>
              <a:rPr sz="1100" i="1" spc="1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libri"/>
                <a:cs typeface="Calibri"/>
              </a:rPr>
              <a:t>Relevance</a:t>
            </a:r>
            <a:endParaRPr sz="1100">
              <a:latin typeface="Calibri"/>
              <a:cs typeface="Calibri"/>
            </a:endParaRPr>
          </a:p>
          <a:p>
            <a:pPr marL="302260" marR="17780">
              <a:lnSpc>
                <a:spcPct val="118900"/>
              </a:lnSpc>
              <a:spcBef>
                <a:spcPts val="204"/>
              </a:spcBef>
            </a:pPr>
            <a:r>
              <a:rPr sz="950" spc="15" dirty="0">
                <a:latin typeface="Microsoft Sans Serif"/>
                <a:cs typeface="Microsoft Sans Serif"/>
              </a:rPr>
              <a:t>An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iterative</a:t>
            </a:r>
            <a:r>
              <a:rPr sz="950" spc="3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method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dirty="0">
                <a:latin typeface="Microsoft Sans Serif"/>
                <a:cs typeface="Microsoft Sans Serif"/>
              </a:rPr>
              <a:t>for</a:t>
            </a:r>
            <a:r>
              <a:rPr sz="950" spc="3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content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selection</a:t>
            </a:r>
            <a:r>
              <a:rPr sz="950" spc="3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from</a:t>
            </a:r>
            <a:r>
              <a:rPr sz="950" spc="3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selected</a:t>
            </a:r>
            <a:r>
              <a:rPr sz="950" spc="3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list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of</a:t>
            </a:r>
            <a:r>
              <a:rPr sz="950" spc="3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important </a:t>
            </a:r>
            <a:r>
              <a:rPr sz="950" spc="-24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sentences</a:t>
            </a:r>
            <a:endParaRPr sz="950">
              <a:latin typeface="Microsoft Sans Serif"/>
              <a:cs typeface="Microsoft Sans Serif"/>
            </a:endParaRPr>
          </a:p>
          <a:p>
            <a:pPr marL="302260" marR="280035">
              <a:lnSpc>
                <a:spcPct val="105700"/>
              </a:lnSpc>
              <a:spcBef>
                <a:spcPts val="450"/>
              </a:spcBef>
            </a:pPr>
            <a:r>
              <a:rPr sz="950" spc="5" dirty="0">
                <a:latin typeface="Microsoft Sans Serif"/>
                <a:cs typeface="Microsoft Sans Serif"/>
              </a:rPr>
              <a:t>Iteratively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choose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the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best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sentence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to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insert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in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the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20" dirty="0">
                <a:latin typeface="Microsoft Sans Serif"/>
                <a:cs typeface="Microsoft Sans Serif"/>
              </a:rPr>
              <a:t>summary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that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is </a:t>
            </a:r>
            <a:r>
              <a:rPr sz="950" spc="-24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minimally </a:t>
            </a:r>
            <a:r>
              <a:rPr sz="950" spc="15" dirty="0">
                <a:latin typeface="Microsoft Sans Serif"/>
                <a:cs typeface="Microsoft Sans Serif"/>
              </a:rPr>
              <a:t>redundant </a:t>
            </a:r>
            <a:r>
              <a:rPr sz="950" spc="10" dirty="0">
                <a:latin typeface="Microsoft Sans Serif"/>
                <a:cs typeface="Microsoft Sans Serif"/>
              </a:rPr>
              <a:t>with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the</a:t>
            </a:r>
            <a:r>
              <a:rPr sz="950" spc="15" dirty="0">
                <a:latin typeface="Microsoft Sans Serif"/>
                <a:cs typeface="Microsoft Sans Serif"/>
              </a:rPr>
              <a:t> </a:t>
            </a:r>
            <a:r>
              <a:rPr sz="950" spc="20" dirty="0">
                <a:latin typeface="Microsoft Sans Serif"/>
                <a:cs typeface="Microsoft Sans Serif"/>
              </a:rPr>
              <a:t>summary</a:t>
            </a:r>
            <a:r>
              <a:rPr sz="950" spc="15" dirty="0">
                <a:latin typeface="Microsoft Sans Serif"/>
                <a:cs typeface="Microsoft Sans Serif"/>
              </a:rPr>
              <a:t> so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dirty="0">
                <a:latin typeface="Microsoft Sans Serif"/>
                <a:cs typeface="Microsoft Sans Serif"/>
              </a:rPr>
              <a:t>far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-10" dirty="0">
                <a:latin typeface="Microsoft Sans Serif"/>
                <a:cs typeface="Microsoft Sans Serif"/>
              </a:rPr>
              <a:t>(</a:t>
            </a:r>
            <a:r>
              <a:rPr sz="1100" i="1" spc="-10" dirty="0">
                <a:latin typeface="Calibri"/>
                <a:cs typeface="Calibri"/>
              </a:rPr>
              <a:t>Sum</a:t>
            </a:r>
            <a:r>
              <a:rPr sz="950" spc="-10" dirty="0">
                <a:latin typeface="Microsoft Sans Serif"/>
                <a:cs typeface="Microsoft Sans Serif"/>
              </a:rPr>
              <a:t>)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00">
              <a:latin typeface="Microsoft Sans Serif"/>
              <a:cs typeface="Microsoft Sans Serif"/>
            </a:endParaRPr>
          </a:p>
          <a:p>
            <a:pPr marL="342265" algn="ctr">
              <a:lnSpc>
                <a:spcPct val="100000"/>
              </a:lnSpc>
            </a:pPr>
            <a:r>
              <a:rPr sz="1100" i="1" spc="10" dirty="0">
                <a:latin typeface="Calibri"/>
                <a:cs typeface="Calibri"/>
              </a:rPr>
              <a:t>Inf</a:t>
            </a:r>
            <a:r>
              <a:rPr sz="1100" i="1" spc="-90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Calibri"/>
                <a:cs typeface="Calibri"/>
              </a:rPr>
              <a:t>s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200" i="1" baseline="-20833" dirty="0">
                <a:latin typeface="Calibri"/>
                <a:cs typeface="Calibri"/>
              </a:rPr>
              <a:t>MMR </a:t>
            </a:r>
            <a:r>
              <a:rPr sz="1200" i="1" spc="-104" baseline="-20833" dirty="0">
                <a:latin typeface="Calibri"/>
                <a:cs typeface="Calibri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Calibri"/>
                <a:cs typeface="Calibri"/>
              </a:rPr>
              <a:t>ma</a:t>
            </a:r>
            <a:r>
              <a:rPr sz="1100" i="1" spc="-30" dirty="0">
                <a:latin typeface="Calibri"/>
                <a:cs typeface="Calibri"/>
              </a:rPr>
              <a:t>x</a:t>
            </a:r>
            <a:r>
              <a:rPr sz="1200" i="1" spc="-15" baseline="-10416" dirty="0">
                <a:latin typeface="Calibri"/>
                <a:cs typeface="Calibri"/>
              </a:rPr>
              <a:t>s</a:t>
            </a:r>
            <a:r>
              <a:rPr sz="1200" spc="-165" baseline="-10416" dirty="0">
                <a:latin typeface="Lucida Sans Unicode"/>
                <a:cs typeface="Lucida Sans Unicode"/>
              </a:rPr>
              <a:t>∈</a:t>
            </a:r>
            <a:r>
              <a:rPr sz="1200" i="1" spc="195" baseline="-10416" dirty="0">
                <a:latin typeface="Calibri"/>
                <a:cs typeface="Calibri"/>
              </a:rPr>
              <a:t>D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Calibri"/>
                <a:cs typeface="Calibri"/>
              </a:rPr>
              <a:t>Inf</a:t>
            </a:r>
            <a:r>
              <a:rPr sz="1100" i="1" spc="-90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Calibri"/>
                <a:cs typeface="Calibri"/>
              </a:rPr>
              <a:t>s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Calibri"/>
                <a:cs typeface="Calibri"/>
              </a:rPr>
              <a:t>λ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Calibri"/>
                <a:cs typeface="Calibri"/>
              </a:rPr>
              <a:t>sim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Calibri"/>
                <a:cs typeface="Calibri"/>
              </a:rPr>
              <a:t>s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-170" dirty="0">
                <a:latin typeface="Microsoft Sans Serif"/>
                <a:cs typeface="Microsoft Sans Serif"/>
              </a:rPr>
              <a:t> </a:t>
            </a:r>
            <a:r>
              <a:rPr sz="1100" i="1" spc="-20" dirty="0">
                <a:latin typeface="Calibri"/>
                <a:cs typeface="Calibri"/>
              </a:rPr>
              <a:t>Sum</a:t>
            </a:r>
            <a:r>
              <a:rPr sz="1100" dirty="0">
                <a:latin typeface="Tahoma"/>
                <a:cs typeface="Tahoma"/>
              </a:rPr>
              <a:t>))</a:t>
            </a:r>
            <a:endParaRPr sz="1100">
              <a:latin typeface="Tahoma"/>
              <a:cs typeface="Tahoma"/>
            </a:endParaRPr>
          </a:p>
          <a:p>
            <a:pPr marL="302260">
              <a:lnSpc>
                <a:spcPct val="100000"/>
              </a:lnSpc>
              <a:spcBef>
                <a:spcPts val="1130"/>
              </a:spcBef>
            </a:pPr>
            <a:r>
              <a:rPr sz="950" spc="15" dirty="0">
                <a:latin typeface="Microsoft Sans Serif"/>
                <a:cs typeface="Microsoft Sans Serif"/>
              </a:rPr>
              <a:t>where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latin typeface="Calibri"/>
                <a:cs typeface="Calibri"/>
              </a:rPr>
              <a:t>Inf</a:t>
            </a:r>
            <a:r>
              <a:rPr sz="1100" i="1" spc="-90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Calibri"/>
                <a:cs typeface="Calibri"/>
              </a:rPr>
              <a:t>s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denotes </a:t>
            </a:r>
            <a:r>
              <a:rPr sz="950" spc="10" dirty="0">
                <a:latin typeface="Microsoft Sans Serif"/>
                <a:cs typeface="Microsoft Sans Serif"/>
              </a:rPr>
              <a:t>the</a:t>
            </a:r>
            <a:r>
              <a:rPr sz="950" spc="1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in</a:t>
            </a:r>
            <a:r>
              <a:rPr sz="950" spc="-25" dirty="0">
                <a:latin typeface="Microsoft Sans Serif"/>
                <a:cs typeface="Microsoft Sans Serif"/>
              </a:rPr>
              <a:t>f</a:t>
            </a:r>
            <a:r>
              <a:rPr sz="950" spc="15" dirty="0">
                <a:latin typeface="Microsoft Sans Serif"/>
                <a:cs typeface="Microsoft Sans Serif"/>
              </a:rPr>
              <a:t>o</a:t>
            </a:r>
            <a:r>
              <a:rPr sz="950" spc="30" dirty="0">
                <a:latin typeface="Microsoft Sans Serif"/>
                <a:cs typeface="Microsoft Sans Serif"/>
              </a:rPr>
              <a:t>r</a:t>
            </a:r>
            <a:r>
              <a:rPr sz="950" spc="10" dirty="0">
                <a:latin typeface="Microsoft Sans Serif"/>
                <a:cs typeface="Microsoft Sans Serif"/>
              </a:rPr>
              <a:t>mati</a:t>
            </a:r>
            <a:r>
              <a:rPr sz="950" spc="-15" dirty="0">
                <a:latin typeface="Microsoft Sans Serif"/>
                <a:cs typeface="Microsoft Sans Serif"/>
              </a:rPr>
              <a:t>v</a:t>
            </a:r>
            <a:r>
              <a:rPr sz="950" spc="15" dirty="0">
                <a:latin typeface="Microsoft Sans Serif"/>
                <a:cs typeface="Microsoft Sans Serif"/>
              </a:rPr>
              <a:t>eness score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of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sentence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1827072" y="3352033"/>
            <a:ext cx="95440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Text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Summarization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i="1" spc="1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LexRank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70261" y="335203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17396" y="3352033"/>
            <a:ext cx="2368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7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4058" y="942136"/>
            <a:ext cx="37801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Optimization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Based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Approaches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Summarization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24518" y="3352372"/>
            <a:ext cx="762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23276" y="3339672"/>
            <a:ext cx="15144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Optimization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Based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Approaches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for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Summarizati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622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6794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58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Global</a:t>
            </a:r>
            <a:r>
              <a:rPr sz="1400" i="1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Inference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68425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532" y="1084465"/>
            <a:ext cx="3014345" cy="1234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-5" dirty="0">
                <a:latin typeface="Trebuchet MS"/>
                <a:cs typeface="Trebuchet MS"/>
              </a:rPr>
              <a:t>Let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define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document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60" dirty="0">
                <a:latin typeface="Cambria"/>
                <a:cs typeface="Cambria"/>
              </a:rPr>
              <a:t>t</a:t>
            </a:r>
            <a:r>
              <a:rPr sz="1200" i="1" spc="-89" baseline="-10416" dirty="0">
                <a:latin typeface="Cambria"/>
                <a:cs typeface="Cambria"/>
              </a:rPr>
              <a:t>n</a:t>
            </a:r>
            <a:r>
              <a:rPr sz="1200" i="1" spc="44" baseline="-10416" dirty="0">
                <a:latin typeface="Cambria"/>
                <a:cs typeface="Cambria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textual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units</a:t>
            </a:r>
            <a:endParaRPr sz="950">
              <a:latin typeface="Trebuchet MS"/>
              <a:cs typeface="Trebuchet MS"/>
            </a:endParaRPr>
          </a:p>
          <a:p>
            <a:pPr marL="1486535">
              <a:lnSpc>
                <a:spcPct val="100000"/>
              </a:lnSpc>
              <a:spcBef>
                <a:spcPts val="1130"/>
              </a:spcBef>
            </a:pPr>
            <a:r>
              <a:rPr sz="1100" i="1" spc="75" dirty="0">
                <a:latin typeface="Cambria"/>
                <a:cs typeface="Cambria"/>
              </a:rPr>
              <a:t>D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65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85" dirty="0">
                <a:latin typeface="Cambria"/>
                <a:cs typeface="Cambria"/>
              </a:rPr>
              <a:t>t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endParaRPr sz="1200" baseline="-10416">
              <a:latin typeface="Cambria"/>
              <a:cs typeface="Cambria"/>
            </a:endParaRPr>
          </a:p>
          <a:p>
            <a:pPr marL="38100" marR="30480">
              <a:lnSpc>
                <a:spcPct val="125299"/>
              </a:lnSpc>
              <a:spcBef>
                <a:spcPts val="795"/>
              </a:spcBef>
            </a:pPr>
            <a:r>
              <a:rPr sz="950" spc="-5" dirty="0">
                <a:latin typeface="Trebuchet MS"/>
                <a:cs typeface="Trebuchet MS"/>
              </a:rPr>
              <a:t>Let </a:t>
            </a:r>
            <a:r>
              <a:rPr sz="1100" i="1" dirty="0">
                <a:latin typeface="Cambria"/>
                <a:cs typeface="Cambria"/>
              </a:rPr>
              <a:t>Rel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Cambria"/>
                <a:cs typeface="Cambria"/>
              </a:rPr>
              <a:t>i</a:t>
            </a:r>
            <a:r>
              <a:rPr sz="1100" dirty="0">
                <a:latin typeface="Tahoma"/>
                <a:cs typeface="Tahoma"/>
              </a:rPr>
              <a:t>) </a:t>
            </a:r>
            <a:r>
              <a:rPr sz="950" spc="20" dirty="0">
                <a:latin typeface="Trebuchet MS"/>
                <a:cs typeface="Trebuchet MS"/>
              </a:rPr>
              <a:t>be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dirty="0">
                <a:latin typeface="Trebuchet MS"/>
                <a:cs typeface="Trebuchet MS"/>
              </a:rPr>
              <a:t>relevance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1100" i="1" spc="-40" dirty="0">
                <a:latin typeface="Cambria"/>
                <a:cs typeface="Cambria"/>
              </a:rPr>
              <a:t>t</a:t>
            </a:r>
            <a:r>
              <a:rPr sz="1200" i="1" spc="-60" baseline="-10416" dirty="0">
                <a:latin typeface="Cambria"/>
                <a:cs typeface="Cambria"/>
              </a:rPr>
              <a:t>i</a:t>
            </a:r>
            <a:r>
              <a:rPr sz="1200" i="1" spc="-52" baseline="-10416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20" dirty="0">
                <a:latin typeface="Trebuchet MS"/>
                <a:cs typeface="Trebuchet MS"/>
              </a:rPr>
              <a:t>be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30" dirty="0">
                <a:latin typeface="Trebuchet MS"/>
                <a:cs typeface="Trebuchet MS"/>
              </a:rPr>
              <a:t>summary </a:t>
            </a:r>
            <a:r>
              <a:rPr sz="950" spc="-28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Red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i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Cambria"/>
                <a:cs typeface="Cambria"/>
              </a:rPr>
              <a:t>j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redundancy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t</a:t>
            </a:r>
            <a:r>
              <a:rPr sz="1200" i="1" spc="-60" baseline="-10416" dirty="0">
                <a:latin typeface="Cambria"/>
                <a:cs typeface="Cambria"/>
              </a:rPr>
              <a:t>i</a:t>
            </a:r>
            <a:r>
              <a:rPr sz="1200" i="1" spc="22" baseline="-10416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t</a:t>
            </a:r>
            <a:r>
              <a:rPr sz="1200" i="1" spc="-60" baseline="-10416" dirty="0">
                <a:latin typeface="Cambria"/>
                <a:cs typeface="Cambria"/>
              </a:rPr>
              <a:t>j</a:t>
            </a:r>
            <a:endParaRPr sz="1200" baseline="-10416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950" spc="-5" dirty="0">
                <a:latin typeface="Trebuchet MS"/>
                <a:cs typeface="Trebuchet MS"/>
              </a:rPr>
              <a:t>Let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l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Cambria"/>
                <a:cs typeface="Cambria"/>
              </a:rPr>
              <a:t>i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spc="-5" dirty="0">
                <a:latin typeface="Trebuchet MS"/>
                <a:cs typeface="Trebuchet MS"/>
              </a:rPr>
              <a:t>length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t</a:t>
            </a:r>
            <a:r>
              <a:rPr sz="1200" i="1" spc="-60" baseline="-10416" dirty="0">
                <a:latin typeface="Cambria"/>
                <a:cs typeface="Cambria"/>
              </a:rPr>
              <a:t>i</a:t>
            </a:r>
            <a:endParaRPr sz="1200" baseline="-10416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90928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000961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210993"/>
            <a:ext cx="64757" cy="6475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024518" y="3352372"/>
            <a:ext cx="762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23276" y="3339672"/>
            <a:ext cx="15144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Optimization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Based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Approaches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for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Summarizati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622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794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71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Inference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Problem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59980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076020"/>
            <a:ext cx="405320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inference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problem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select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subset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S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textual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units</a:t>
            </a:r>
            <a:r>
              <a:rPr sz="950" spc="-15" dirty="0">
                <a:latin typeface="Trebuchet MS"/>
                <a:cs typeface="Trebuchet MS"/>
              </a:rPr>
              <a:t> from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summary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score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S</a:t>
            </a:r>
            <a:r>
              <a:rPr sz="950" spc="-3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i.e.,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s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S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950" spc="-1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maximized.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659686"/>
            <a:ext cx="64757" cy="647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7532" y="1514767"/>
            <a:ext cx="1697989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i="1" spc="15" dirty="0">
                <a:latin typeface="Cambria"/>
                <a:cs typeface="Cambria"/>
              </a:rPr>
              <a:t>S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100" spc="114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max</a:t>
            </a:r>
            <a:r>
              <a:rPr sz="1200" i="1" spc="22" baseline="-20833" dirty="0">
                <a:latin typeface="Cambria"/>
                <a:cs typeface="Cambria"/>
              </a:rPr>
              <a:t>S</a:t>
            </a:r>
            <a:r>
              <a:rPr sz="1200" spc="-30" baseline="-20833" dirty="0">
                <a:latin typeface="Lucida Sans Unicode"/>
                <a:cs typeface="Lucida Sans Unicode"/>
              </a:rPr>
              <a:t>⊆</a:t>
            </a:r>
            <a:r>
              <a:rPr sz="1200" i="1" spc="82" baseline="-20833" dirty="0">
                <a:latin typeface="Cambria"/>
                <a:cs typeface="Cambria"/>
              </a:rPr>
              <a:t>D</a:t>
            </a:r>
            <a:r>
              <a:rPr sz="1200" i="1" spc="-15" baseline="-20833" dirty="0">
                <a:latin typeface="Cambria"/>
                <a:cs typeface="Cambria"/>
              </a:rPr>
              <a:t> </a:t>
            </a:r>
            <a:r>
              <a:rPr sz="1650" spc="337" baseline="93434" dirty="0">
                <a:latin typeface="Lucida Sans Unicode"/>
                <a:cs typeface="Lucida Sans Unicode"/>
              </a:rPr>
              <a:t>"</a:t>
            </a:r>
            <a:r>
              <a:rPr sz="1650" spc="-337" baseline="93434" dirty="0">
                <a:latin typeface="Lucida Sans Unicode"/>
                <a:cs typeface="Lucida Sans Unicode"/>
              </a:rPr>
              <a:t> </a:t>
            </a:r>
            <a:r>
              <a:rPr sz="2325" spc="22" baseline="-8960" dirty="0">
                <a:latin typeface="Times New Roman"/>
                <a:cs typeface="Times New Roman"/>
              </a:rPr>
              <a:t>∑</a:t>
            </a:r>
            <a:r>
              <a:rPr sz="2325" spc="-217" baseline="-896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Cambria"/>
                <a:cs typeface="Cambria"/>
              </a:rPr>
              <a:t>Rel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3104" y="1544345"/>
            <a:ext cx="16827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5" dirty="0">
                <a:latin typeface="Times New Roman"/>
                <a:cs typeface="Times New Roman"/>
              </a:rPr>
              <a:t>∑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8580" y="1755876"/>
            <a:ext cx="11899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17550" algn="l"/>
              </a:tabLst>
            </a:pPr>
            <a:r>
              <a:rPr sz="800" i="1" spc="-25" dirty="0">
                <a:latin typeface="Cambria"/>
                <a:cs typeface="Cambria"/>
              </a:rPr>
              <a:t>t</a:t>
            </a:r>
            <a:r>
              <a:rPr sz="900" i="1" spc="-37" baseline="-9259" dirty="0">
                <a:latin typeface="Cambria"/>
                <a:cs typeface="Cambria"/>
              </a:rPr>
              <a:t>i</a:t>
            </a:r>
            <a:r>
              <a:rPr sz="800" spc="-25" dirty="0">
                <a:latin typeface="Lucida Sans Unicode"/>
                <a:cs typeface="Lucida Sans Unicode"/>
              </a:rPr>
              <a:t>∈</a:t>
            </a:r>
            <a:r>
              <a:rPr sz="800" i="1" spc="-25" dirty="0">
                <a:latin typeface="Cambria"/>
                <a:cs typeface="Cambria"/>
              </a:rPr>
              <a:t>S	t</a:t>
            </a:r>
            <a:r>
              <a:rPr sz="900" i="1" spc="-37" baseline="-9259" dirty="0">
                <a:latin typeface="Cambria"/>
                <a:cs typeface="Cambria"/>
              </a:rPr>
              <a:t>i</a:t>
            </a:r>
            <a:r>
              <a:rPr sz="800" i="1" spc="-25" dirty="0">
                <a:latin typeface="Verdana"/>
                <a:cs typeface="Verdana"/>
              </a:rPr>
              <a:t>,</a:t>
            </a:r>
            <a:r>
              <a:rPr sz="800" i="1" spc="-25" dirty="0">
                <a:latin typeface="Cambria"/>
                <a:cs typeface="Cambria"/>
              </a:rPr>
              <a:t>t</a:t>
            </a:r>
            <a:r>
              <a:rPr sz="900" i="1" spc="-37" baseline="-9259" dirty="0">
                <a:latin typeface="Cambria"/>
                <a:cs typeface="Cambria"/>
              </a:rPr>
              <a:t>j</a:t>
            </a:r>
            <a:r>
              <a:rPr sz="800" spc="-25" dirty="0">
                <a:latin typeface="Lucida Sans Unicode"/>
                <a:cs typeface="Lucida Sans Unicode"/>
              </a:rPr>
              <a:t>∈</a:t>
            </a:r>
            <a:r>
              <a:rPr sz="800" i="1" spc="-25" dirty="0">
                <a:latin typeface="Cambria"/>
                <a:cs typeface="Cambria"/>
              </a:rPr>
              <a:t>S</a:t>
            </a:r>
            <a:r>
              <a:rPr sz="800" i="1" spc="-25" dirty="0">
                <a:latin typeface="Verdana"/>
                <a:cs typeface="Verdana"/>
              </a:rPr>
              <a:t>,</a:t>
            </a:r>
            <a:r>
              <a:rPr sz="800" i="1" spc="-25" dirty="0">
                <a:latin typeface="Cambria"/>
                <a:cs typeface="Cambria"/>
              </a:rPr>
              <a:t>i</a:t>
            </a:r>
            <a:r>
              <a:rPr sz="800" i="1" spc="-25" dirty="0">
                <a:latin typeface="Verdana"/>
                <a:cs typeface="Verdana"/>
              </a:rPr>
              <a:t>&lt;</a:t>
            </a:r>
            <a:r>
              <a:rPr sz="800" i="1" spc="-25" dirty="0">
                <a:latin typeface="Cambria"/>
                <a:cs typeface="Cambria"/>
              </a:rPr>
              <a:t>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4655" y="1575727"/>
            <a:ext cx="615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latin typeface="Cambria"/>
                <a:cs typeface="Cambria"/>
              </a:rPr>
              <a:t>Re</a:t>
            </a:r>
            <a:r>
              <a:rPr sz="1100" i="1" spc="10" dirty="0">
                <a:latin typeface="Cambria"/>
                <a:cs typeface="Cambria"/>
              </a:rPr>
              <a:t>d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650" spc="-89" baseline="93434" dirty="0">
                <a:latin typeface="Lucida Sans Unicode"/>
                <a:cs typeface="Lucida Sans Unicode"/>
              </a:rPr>
              <a:t>#</a:t>
            </a:r>
            <a:endParaRPr sz="1650" baseline="93434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832" y="1695256"/>
            <a:ext cx="3775075" cy="6419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0800" marR="43180">
              <a:lnSpc>
                <a:spcPct val="138900"/>
              </a:lnSpc>
              <a:spcBef>
                <a:spcPts val="495"/>
              </a:spcBef>
            </a:pPr>
            <a:r>
              <a:rPr sz="950" spc="45" dirty="0">
                <a:latin typeface="Trebuchet MS"/>
                <a:cs typeface="Trebuchet MS"/>
              </a:rPr>
              <a:t>such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114" dirty="0">
                <a:latin typeface="Trebuchet MS"/>
                <a:cs typeface="Trebuchet MS"/>
              </a:rPr>
              <a:t> </a:t>
            </a:r>
            <a:r>
              <a:rPr sz="2325" spc="22" baseline="-8960" dirty="0">
                <a:latin typeface="Times New Roman"/>
                <a:cs typeface="Times New Roman"/>
              </a:rPr>
              <a:t>∑</a:t>
            </a:r>
            <a:r>
              <a:rPr sz="2325" spc="-209" baseline="-896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Cambria"/>
                <a:cs typeface="Cambria"/>
              </a:rPr>
              <a:t>l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Cambria"/>
                <a:cs typeface="Cambria"/>
              </a:rPr>
              <a:t>i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20" dirty="0">
                <a:latin typeface="Cambria"/>
                <a:cs typeface="Cambria"/>
              </a:rPr>
              <a:t>K</a:t>
            </a:r>
            <a:r>
              <a:rPr sz="950" spc="2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65" dirty="0">
                <a:latin typeface="Cambria"/>
                <a:cs typeface="Cambria"/>
              </a:rPr>
              <a:t>k</a:t>
            </a:r>
            <a:r>
              <a:rPr sz="1100" i="1" spc="50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denotes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maximum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length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summary</a:t>
            </a:r>
            <a:r>
              <a:rPr sz="950" spc="-100" dirty="0">
                <a:latin typeface="Trebuchet MS"/>
                <a:cs typeface="Trebuchet MS"/>
              </a:rPr>
              <a:t> </a:t>
            </a:r>
            <a:r>
              <a:rPr sz="1200" i="1" spc="-37" baseline="59027" dirty="0">
                <a:latin typeface="Cambria"/>
                <a:cs typeface="Cambria"/>
              </a:rPr>
              <a:t>t</a:t>
            </a:r>
            <a:r>
              <a:rPr sz="900" i="1" spc="-37" baseline="69444" dirty="0">
                <a:latin typeface="Cambria"/>
                <a:cs typeface="Cambria"/>
              </a:rPr>
              <a:t>i</a:t>
            </a:r>
            <a:r>
              <a:rPr sz="1200" spc="-37" baseline="59027" dirty="0">
                <a:latin typeface="Lucida Sans Unicode"/>
                <a:cs typeface="Lucida Sans Unicode"/>
              </a:rPr>
              <a:t>∈</a:t>
            </a:r>
            <a:r>
              <a:rPr sz="1200" i="1" spc="-37" baseline="59027" dirty="0">
                <a:latin typeface="Cambria"/>
                <a:cs typeface="Cambria"/>
              </a:rPr>
              <a:t>S</a:t>
            </a:r>
            <a:endParaRPr sz="1200" baseline="59027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24518" y="3352372"/>
            <a:ext cx="762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523276" y="3339672"/>
            <a:ext cx="15144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Optimization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Based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Approaches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Summarizati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4622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6794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652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Greedy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Solution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260" y="1509357"/>
            <a:ext cx="1136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25" spc="-22" baseline="5847" dirty="0">
                <a:latin typeface="Trebuchet MS"/>
                <a:cs typeface="Trebuchet MS"/>
              </a:rPr>
              <a:t>while </a:t>
            </a:r>
            <a:r>
              <a:rPr sz="1100" spc="-10" dirty="0">
                <a:latin typeface="Times New Roman"/>
                <a:cs typeface="Times New Roman"/>
              </a:rPr>
              <a:t>∑</a:t>
            </a:r>
            <a:r>
              <a:rPr sz="1200" i="1" spc="-89" baseline="-10416" dirty="0">
                <a:latin typeface="Cambria"/>
                <a:cs typeface="Cambria"/>
              </a:rPr>
              <a:t>t</a:t>
            </a:r>
            <a:r>
              <a:rPr sz="900" i="1" spc="67" baseline="-23148" dirty="0">
                <a:latin typeface="Cambria"/>
                <a:cs typeface="Cambria"/>
              </a:rPr>
              <a:t>i</a:t>
            </a:r>
            <a:r>
              <a:rPr sz="1200" spc="-165" baseline="-10416" dirty="0">
                <a:latin typeface="Lucida Sans Unicode"/>
                <a:cs typeface="Lucida Sans Unicode"/>
              </a:rPr>
              <a:t>∈</a:t>
            </a:r>
            <a:r>
              <a:rPr sz="1200" i="1" spc="15" baseline="-10416" dirty="0">
                <a:latin typeface="Cambria"/>
                <a:cs typeface="Cambria"/>
              </a:rPr>
              <a:t>S</a:t>
            </a:r>
            <a:r>
              <a:rPr sz="1200" i="1" baseline="-10416" dirty="0">
                <a:latin typeface="Cambria"/>
                <a:cs typeface="Cambria"/>
              </a:rPr>
              <a:t> </a:t>
            </a:r>
            <a:r>
              <a:rPr sz="1650" i="1" spc="15" baseline="5050" dirty="0">
                <a:latin typeface="Cambria"/>
                <a:cs typeface="Cambria"/>
              </a:rPr>
              <a:t>l</a:t>
            </a:r>
            <a:r>
              <a:rPr sz="1650" baseline="5050" dirty="0">
                <a:latin typeface="Tahoma"/>
                <a:cs typeface="Tahoma"/>
              </a:rPr>
              <a:t>(</a:t>
            </a:r>
            <a:r>
              <a:rPr sz="1650" i="1" spc="7" baseline="5050" dirty="0">
                <a:latin typeface="Cambria"/>
                <a:cs typeface="Cambria"/>
              </a:rPr>
              <a:t>i</a:t>
            </a:r>
            <a:r>
              <a:rPr sz="1650" baseline="5050" dirty="0">
                <a:latin typeface="Tahoma"/>
                <a:cs typeface="Tahoma"/>
              </a:rPr>
              <a:t>)</a:t>
            </a:r>
            <a:r>
              <a:rPr sz="1650" spc="-157" baseline="5050" dirty="0">
                <a:latin typeface="Tahoma"/>
                <a:cs typeface="Tahoma"/>
              </a:rPr>
              <a:t> </a:t>
            </a:r>
            <a:r>
              <a:rPr sz="1650" i="1" spc="-82" baseline="5050" dirty="0">
                <a:latin typeface="Verdana"/>
                <a:cs typeface="Verdana"/>
              </a:rPr>
              <a:t>&lt;</a:t>
            </a:r>
            <a:r>
              <a:rPr sz="1650" i="1" spc="-217" baseline="5050" dirty="0">
                <a:latin typeface="Verdana"/>
                <a:cs typeface="Verdana"/>
              </a:rPr>
              <a:t> </a:t>
            </a:r>
            <a:r>
              <a:rPr sz="1650" i="1" spc="89" baseline="5050" dirty="0">
                <a:latin typeface="Cambria"/>
                <a:cs typeface="Cambria"/>
              </a:rPr>
              <a:t>K</a:t>
            </a:r>
            <a:endParaRPr sz="1650" baseline="5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320" y="1671218"/>
            <a:ext cx="16694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i="1" spc="7" baseline="-10416" dirty="0">
                <a:latin typeface="Cambria"/>
                <a:cs typeface="Cambria"/>
              </a:rPr>
              <a:t>j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100" spc="114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max</a:t>
            </a:r>
            <a:r>
              <a:rPr sz="1200" i="1" spc="-89" baseline="-20833" dirty="0">
                <a:latin typeface="Cambria"/>
                <a:cs typeface="Cambria"/>
              </a:rPr>
              <a:t>t</a:t>
            </a:r>
            <a:r>
              <a:rPr sz="900" i="1" spc="75" baseline="-37037" dirty="0">
                <a:latin typeface="Cambria"/>
                <a:cs typeface="Cambria"/>
              </a:rPr>
              <a:t>j</a:t>
            </a:r>
            <a:r>
              <a:rPr sz="1200" spc="-165" baseline="-20833" dirty="0">
                <a:latin typeface="Lucida Sans Unicode"/>
                <a:cs typeface="Lucida Sans Unicode"/>
              </a:rPr>
              <a:t>∈</a:t>
            </a:r>
            <a:r>
              <a:rPr sz="1200" i="1" spc="82" baseline="-20833" dirty="0">
                <a:latin typeface="Cambria"/>
                <a:cs typeface="Cambria"/>
              </a:rPr>
              <a:t>D</a:t>
            </a:r>
            <a:r>
              <a:rPr sz="1200" spc="-30" baseline="-20833" dirty="0">
                <a:latin typeface="Lucida Sans Unicode"/>
                <a:cs typeface="Lucida Sans Unicode"/>
              </a:rPr>
              <a:t>−</a:t>
            </a:r>
            <a:r>
              <a:rPr sz="1200" i="1" spc="15" baseline="-20833" dirty="0">
                <a:latin typeface="Cambria"/>
                <a:cs typeface="Cambria"/>
              </a:rPr>
              <a:t>S</a:t>
            </a:r>
            <a:r>
              <a:rPr sz="1200" i="1" baseline="-20833" dirty="0">
                <a:latin typeface="Cambria"/>
                <a:cs typeface="Cambria"/>
              </a:rPr>
              <a:t> </a:t>
            </a:r>
            <a:r>
              <a:rPr sz="1100" i="1" dirty="0">
                <a:latin typeface="Cambria"/>
                <a:cs typeface="Cambria"/>
              </a:rPr>
              <a:t>s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S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∪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7320" y="1843290"/>
            <a:ext cx="7289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5" dirty="0">
                <a:latin typeface="Cambria"/>
                <a:cs typeface="Cambria"/>
              </a:rPr>
              <a:t>S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15" dirty="0">
                <a:latin typeface="Cambria"/>
                <a:cs typeface="Cambria"/>
              </a:rPr>
              <a:t>S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∪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738" y="1154988"/>
            <a:ext cx="2446020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99"/>
              </a:lnSpc>
              <a:spcBef>
                <a:spcPts val="55"/>
              </a:spcBef>
              <a:tabLst>
                <a:tab pos="377190" algn="l"/>
                <a:tab pos="420370" algn="l"/>
              </a:tabLst>
            </a:pPr>
            <a:r>
              <a:rPr sz="950" spc="-15" dirty="0">
                <a:latin typeface="Trebuchet MS"/>
                <a:cs typeface="Trebuchet MS"/>
              </a:rPr>
              <a:t>1.		</a:t>
            </a:r>
            <a:r>
              <a:rPr sz="950" spc="65" dirty="0">
                <a:latin typeface="Trebuchet MS"/>
                <a:cs typeface="Trebuchet MS"/>
              </a:rPr>
              <a:t>So</a:t>
            </a:r>
            <a:r>
              <a:rPr sz="950" spc="85" dirty="0">
                <a:latin typeface="Trebuchet MS"/>
                <a:cs typeface="Trebuchet MS"/>
              </a:rPr>
              <a:t>r</a:t>
            </a:r>
            <a:r>
              <a:rPr sz="950" spc="-105" dirty="0">
                <a:latin typeface="Trebuchet MS"/>
                <a:cs typeface="Trebuchet MS"/>
              </a:rPr>
              <a:t>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so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Rel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i="1" dirty="0">
                <a:latin typeface="Cambria"/>
                <a:cs typeface="Cambria"/>
              </a:rPr>
              <a:t>Rel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375" dirty="0">
                <a:latin typeface="Lucida Sans Unicode"/>
                <a:cs typeface="Lucida Sans Unicode"/>
              </a:rPr>
              <a:t>∀</a:t>
            </a:r>
            <a:r>
              <a:rPr sz="1100" i="1" dirty="0">
                <a:latin typeface="Cambria"/>
                <a:cs typeface="Cambria"/>
              </a:rPr>
              <a:t>i  </a:t>
            </a:r>
            <a:r>
              <a:rPr sz="950" spc="-15" dirty="0">
                <a:latin typeface="Trebuchet MS"/>
                <a:cs typeface="Trebuchet MS"/>
              </a:rPr>
              <a:t>2.</a:t>
            </a:r>
            <a:r>
              <a:rPr sz="950" dirty="0">
                <a:latin typeface="Trebuchet MS"/>
                <a:cs typeface="Trebuchet MS"/>
              </a:rPr>
              <a:t>	</a:t>
            </a:r>
            <a:r>
              <a:rPr sz="1100" i="1" spc="15" dirty="0">
                <a:latin typeface="Cambria"/>
                <a:cs typeface="Cambria"/>
              </a:rPr>
              <a:t>S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sz="950" spc="-15" dirty="0">
                <a:latin typeface="Trebuchet MS"/>
                <a:cs typeface="Trebuchet MS"/>
              </a:rPr>
              <a:t>3.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950" spc="-15" dirty="0">
                <a:latin typeface="Trebuchet MS"/>
                <a:cs typeface="Trebuchet MS"/>
              </a:rPr>
              <a:t>4.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950" spc="-15" dirty="0">
                <a:latin typeface="Trebuchet MS"/>
                <a:cs typeface="Trebuchet MS"/>
              </a:rPr>
              <a:t>5.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65"/>
              </a:spcBef>
              <a:tabLst>
                <a:tab pos="420370" algn="l"/>
              </a:tabLst>
            </a:pPr>
            <a:r>
              <a:rPr sz="950" spc="-15" dirty="0">
                <a:latin typeface="Trebuchet MS"/>
                <a:cs typeface="Trebuchet MS"/>
              </a:rPr>
              <a:t>6.	</a:t>
            </a:r>
            <a:r>
              <a:rPr sz="950" spc="-30" dirty="0">
                <a:latin typeface="Trebuchet MS"/>
                <a:cs typeface="Trebuchet MS"/>
              </a:rPr>
              <a:t>retu</a:t>
            </a:r>
            <a:r>
              <a:rPr sz="950" spc="-5" dirty="0">
                <a:latin typeface="Trebuchet MS"/>
                <a:cs typeface="Trebuchet MS"/>
              </a:rPr>
              <a:t>r</a:t>
            </a:r>
            <a:r>
              <a:rPr sz="950" spc="25" dirty="0">
                <a:latin typeface="Trebuchet MS"/>
                <a:cs typeface="Trebuchet MS"/>
              </a:rPr>
              <a:t>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4518" y="3352372"/>
            <a:ext cx="762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23276" y="3339672"/>
            <a:ext cx="15144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Optimization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Based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Approaches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for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Summarizati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622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794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569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Integer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Linear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Programming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(ILP)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93850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063340"/>
            <a:ext cx="3451225" cy="1247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93140">
              <a:lnSpc>
                <a:spcPct val="145100"/>
              </a:lnSpc>
              <a:spcBef>
                <a:spcPts val="90"/>
              </a:spcBef>
            </a:pPr>
            <a:r>
              <a:rPr sz="950" spc="25" dirty="0">
                <a:latin typeface="Trebuchet MS"/>
                <a:cs typeface="Trebuchet MS"/>
              </a:rPr>
              <a:t>Greedy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algorithm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approximate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solution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Use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exact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solution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algorithms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ILP</a:t>
            </a:r>
            <a:endParaRPr sz="950">
              <a:latin typeface="Trebuchet MS"/>
              <a:cs typeface="Trebuchet MS"/>
            </a:endParaRPr>
          </a:p>
          <a:p>
            <a:pPr marL="12700" marR="1154430">
              <a:lnSpc>
                <a:spcPct val="145100"/>
              </a:lnSpc>
            </a:pPr>
            <a:r>
              <a:rPr sz="950" spc="65" dirty="0">
                <a:latin typeface="Trebuchet MS"/>
                <a:cs typeface="Trebuchet MS"/>
              </a:rPr>
              <a:t>ILP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constrained</a:t>
            </a:r>
            <a:r>
              <a:rPr sz="950" spc="-15" dirty="0">
                <a:latin typeface="Trebuchet MS"/>
                <a:cs typeface="Trebuchet MS"/>
              </a:rPr>
              <a:t> optimization </a:t>
            </a:r>
            <a:r>
              <a:rPr sz="950" dirty="0">
                <a:latin typeface="Trebuchet MS"/>
                <a:cs typeface="Trebuchet MS"/>
              </a:rPr>
              <a:t>problem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Many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solvers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web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300"/>
              </a:spcBef>
            </a:pPr>
            <a:r>
              <a:rPr sz="950" spc="10" dirty="0">
                <a:latin typeface="Trebuchet MS"/>
                <a:cs typeface="Trebuchet MS"/>
              </a:rPr>
              <a:t>Define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constraints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based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relevance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redundancy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summarization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03883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613916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823948"/>
            <a:ext cx="64757" cy="647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033981"/>
            <a:ext cx="64757" cy="6475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024518" y="3352372"/>
            <a:ext cx="762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23276" y="3339672"/>
            <a:ext cx="15144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Optimization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Based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Approaches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for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Summarizati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4622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67946" y="3339672"/>
            <a:ext cx="2241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3768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Sentence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Level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60" dirty="0">
                <a:solidFill>
                  <a:srgbClr val="FFFFFF"/>
                </a:solidFill>
                <a:latin typeface="Cambria"/>
                <a:cs typeface="Cambria"/>
              </a:rPr>
              <a:t>ILP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Formulation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483374"/>
            <a:ext cx="4483735" cy="492759"/>
            <a:chOff x="87743" y="483374"/>
            <a:chExt cx="4483735" cy="492759"/>
          </a:xfrm>
        </p:grpSpPr>
        <p:sp>
          <p:nvSpPr>
            <p:cNvPr id="5" name="object 5"/>
            <p:cNvSpPr/>
            <p:nvPr/>
          </p:nvSpPr>
          <p:spPr>
            <a:xfrm>
              <a:off x="87743" y="48337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56399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873976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861276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27621"/>
              <a:ext cx="50749" cy="3463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700671"/>
              <a:ext cx="4432935" cy="224154"/>
            </a:xfrm>
            <a:custGeom>
              <a:avLst/>
              <a:gdLst/>
              <a:ahLst/>
              <a:cxnLst/>
              <a:rect l="l" t="t" r="r" b="b"/>
              <a:pathLst>
                <a:path w="4432935" h="224155">
                  <a:moveTo>
                    <a:pt x="4432566" y="0"/>
                  </a:moveTo>
                  <a:lnTo>
                    <a:pt x="0" y="0"/>
                  </a:lnTo>
                  <a:lnTo>
                    <a:pt x="0" y="173304"/>
                  </a:lnTo>
                  <a:lnTo>
                    <a:pt x="4008" y="193028"/>
                  </a:lnTo>
                  <a:lnTo>
                    <a:pt x="14922" y="209181"/>
                  </a:lnTo>
                  <a:lnTo>
                    <a:pt x="31075" y="220095"/>
                  </a:lnTo>
                  <a:lnTo>
                    <a:pt x="50800" y="224104"/>
                  </a:lnTo>
                  <a:lnTo>
                    <a:pt x="4381766" y="224104"/>
                  </a:lnTo>
                  <a:lnTo>
                    <a:pt x="4401491" y="220095"/>
                  </a:lnTo>
                  <a:lnTo>
                    <a:pt x="4417644" y="209181"/>
                  </a:lnTo>
                  <a:lnTo>
                    <a:pt x="4428558" y="193028"/>
                  </a:lnTo>
                  <a:lnTo>
                    <a:pt x="4432566" y="17330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565708"/>
              <a:ext cx="0" cy="327660"/>
            </a:xfrm>
            <a:custGeom>
              <a:avLst/>
              <a:gdLst/>
              <a:ahLst/>
              <a:cxnLst/>
              <a:rect l="l" t="t" r="r" b="b"/>
              <a:pathLst>
                <a:path h="327659">
                  <a:moveTo>
                    <a:pt x="0" y="3273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530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540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527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7743" y="1076045"/>
            <a:ext cx="4483735" cy="1517650"/>
            <a:chOff x="87743" y="1076045"/>
            <a:chExt cx="4483735" cy="1517650"/>
          </a:xfrm>
        </p:grpSpPr>
        <p:sp>
          <p:nvSpPr>
            <p:cNvPr id="16" name="object 16"/>
            <p:cNvSpPr/>
            <p:nvPr/>
          </p:nvSpPr>
          <p:spPr>
            <a:xfrm>
              <a:off x="87743" y="1076045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239710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491828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79128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120279"/>
              <a:ext cx="50749" cy="137154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1283982"/>
              <a:ext cx="4432935" cy="1259205"/>
            </a:xfrm>
            <a:custGeom>
              <a:avLst/>
              <a:gdLst/>
              <a:ahLst/>
              <a:cxnLst/>
              <a:rect l="l" t="t" r="r" b="b"/>
              <a:pathLst>
                <a:path w="4432935" h="1259205">
                  <a:moveTo>
                    <a:pt x="4432566" y="0"/>
                  </a:moveTo>
                  <a:lnTo>
                    <a:pt x="0" y="0"/>
                  </a:lnTo>
                  <a:lnTo>
                    <a:pt x="0" y="1207846"/>
                  </a:lnTo>
                  <a:lnTo>
                    <a:pt x="4008" y="1227570"/>
                  </a:lnTo>
                  <a:lnTo>
                    <a:pt x="14922" y="1243723"/>
                  </a:lnTo>
                  <a:lnTo>
                    <a:pt x="31075" y="1254637"/>
                  </a:lnTo>
                  <a:lnTo>
                    <a:pt x="50800" y="1258646"/>
                  </a:lnTo>
                  <a:lnTo>
                    <a:pt x="4381766" y="1258646"/>
                  </a:lnTo>
                  <a:lnTo>
                    <a:pt x="4401491" y="1254637"/>
                  </a:lnTo>
                  <a:lnTo>
                    <a:pt x="4417644" y="1243723"/>
                  </a:lnTo>
                  <a:lnTo>
                    <a:pt x="4428558" y="1227570"/>
                  </a:lnTo>
                  <a:lnTo>
                    <a:pt x="4432566" y="120784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158367"/>
              <a:ext cx="0" cy="1352550"/>
            </a:xfrm>
            <a:custGeom>
              <a:avLst/>
              <a:gdLst/>
              <a:ahLst/>
              <a:cxnLst/>
              <a:rect l="l" t="t" r="r" b="b"/>
              <a:pathLst>
                <a:path h="1352550">
                  <a:moveTo>
                    <a:pt x="0" y="13525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1456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1329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1202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549298"/>
              <a:ext cx="64757" cy="647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1759330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969363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179396"/>
              <a:ext cx="64757" cy="647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389428"/>
              <a:ext cx="64757" cy="64757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87743" y="2693898"/>
            <a:ext cx="4483735" cy="603250"/>
            <a:chOff x="87743" y="2693898"/>
            <a:chExt cx="4483735" cy="603250"/>
          </a:xfrm>
        </p:grpSpPr>
        <p:sp>
          <p:nvSpPr>
            <p:cNvPr id="32" name="object 32"/>
            <p:cNvSpPr/>
            <p:nvPr/>
          </p:nvSpPr>
          <p:spPr>
            <a:xfrm>
              <a:off x="87743" y="269389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744" y="2866910"/>
              <a:ext cx="4432566" cy="5060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544" y="3195345"/>
              <a:ext cx="101599" cy="1016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182645"/>
              <a:ext cx="4381715" cy="1143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20311" y="2738132"/>
              <a:ext cx="50749" cy="45721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7743" y="2911195"/>
              <a:ext cx="4432935" cy="335280"/>
            </a:xfrm>
            <a:custGeom>
              <a:avLst/>
              <a:gdLst/>
              <a:ahLst/>
              <a:cxnLst/>
              <a:rect l="l" t="t" r="r" b="b"/>
              <a:pathLst>
                <a:path w="4432935" h="335280">
                  <a:moveTo>
                    <a:pt x="4432566" y="0"/>
                  </a:moveTo>
                  <a:lnTo>
                    <a:pt x="0" y="0"/>
                  </a:lnTo>
                  <a:lnTo>
                    <a:pt x="0" y="284149"/>
                  </a:lnTo>
                  <a:lnTo>
                    <a:pt x="4008" y="303874"/>
                  </a:lnTo>
                  <a:lnTo>
                    <a:pt x="14922" y="320027"/>
                  </a:lnTo>
                  <a:lnTo>
                    <a:pt x="31075" y="330941"/>
                  </a:lnTo>
                  <a:lnTo>
                    <a:pt x="50800" y="334949"/>
                  </a:lnTo>
                  <a:lnTo>
                    <a:pt x="4381766" y="334949"/>
                  </a:lnTo>
                  <a:lnTo>
                    <a:pt x="4401491" y="330941"/>
                  </a:lnTo>
                  <a:lnTo>
                    <a:pt x="4417644" y="320027"/>
                  </a:lnTo>
                  <a:lnTo>
                    <a:pt x="4428558" y="303874"/>
                  </a:lnTo>
                  <a:lnTo>
                    <a:pt x="4432566" y="28414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0309" y="2776232"/>
              <a:ext cx="0" cy="438784"/>
            </a:xfrm>
            <a:custGeom>
              <a:avLst/>
              <a:gdLst/>
              <a:ahLst/>
              <a:cxnLst/>
              <a:rect l="l" t="t" r="r" b="b"/>
              <a:pathLst>
                <a:path h="438785">
                  <a:moveTo>
                    <a:pt x="0" y="4381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20309" y="27635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20309" y="27508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20309" y="27381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6944" y="405724"/>
            <a:ext cx="4269740" cy="283273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550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Optimization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Function</a:t>
            </a:r>
            <a:endParaRPr sz="1100">
              <a:latin typeface="Cambria"/>
              <a:cs typeface="Cambria"/>
            </a:endParaRPr>
          </a:p>
          <a:p>
            <a:pPr marL="101600">
              <a:lnSpc>
                <a:spcPct val="100000"/>
              </a:lnSpc>
              <a:spcBef>
                <a:spcPts val="450"/>
              </a:spcBef>
            </a:pPr>
            <a:r>
              <a:rPr sz="1425" spc="7" baseline="5847" dirty="0">
                <a:latin typeface="Trebuchet MS"/>
                <a:cs typeface="Trebuchet MS"/>
              </a:rPr>
              <a:t>maximi</a:t>
            </a:r>
            <a:r>
              <a:rPr sz="1425" spc="-15" baseline="5847" dirty="0">
                <a:latin typeface="Trebuchet MS"/>
                <a:cs typeface="Trebuchet MS"/>
              </a:rPr>
              <a:t>z</a:t>
            </a:r>
            <a:r>
              <a:rPr sz="1425" spc="37" baseline="5847" dirty="0">
                <a:latin typeface="Trebuchet MS"/>
                <a:cs typeface="Trebuchet MS"/>
              </a:rPr>
              <a:t>e</a:t>
            </a:r>
            <a:r>
              <a:rPr sz="1425" spc="-22" baseline="5847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∑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i="1" spc="-15" baseline="-10416" dirty="0">
                <a:latin typeface="Cambria"/>
                <a:cs typeface="Cambria"/>
              </a:rPr>
              <a:t> </a:t>
            </a:r>
            <a:r>
              <a:rPr sz="1650" spc="157" baseline="5050" dirty="0">
                <a:latin typeface="Times New Roman"/>
                <a:cs typeface="Times New Roman"/>
              </a:rPr>
              <a:t>α</a:t>
            </a:r>
            <a:r>
              <a:rPr sz="1200" i="1" spc="67" baseline="-6944" dirty="0">
                <a:latin typeface="Cambria"/>
                <a:cs typeface="Cambria"/>
              </a:rPr>
              <a:t>i</a:t>
            </a:r>
            <a:r>
              <a:rPr sz="1650" i="1" baseline="5050" dirty="0">
                <a:latin typeface="Cambria"/>
                <a:cs typeface="Cambria"/>
              </a:rPr>
              <a:t>Rel</a:t>
            </a:r>
            <a:r>
              <a:rPr sz="1650" baseline="5050" dirty="0">
                <a:latin typeface="Tahoma"/>
                <a:cs typeface="Tahoma"/>
              </a:rPr>
              <a:t>(</a:t>
            </a:r>
            <a:r>
              <a:rPr sz="1650" i="1" spc="7" baseline="5050" dirty="0">
                <a:latin typeface="Cambria"/>
                <a:cs typeface="Cambria"/>
              </a:rPr>
              <a:t>i</a:t>
            </a:r>
            <a:r>
              <a:rPr sz="1650" baseline="5050" dirty="0">
                <a:latin typeface="Tahoma"/>
                <a:cs typeface="Tahoma"/>
              </a:rPr>
              <a:t>)</a:t>
            </a:r>
            <a:r>
              <a:rPr sz="1650" spc="-292" baseline="5050" dirty="0">
                <a:latin typeface="Tahoma"/>
                <a:cs typeface="Tahoma"/>
              </a:rPr>
              <a:t> </a:t>
            </a:r>
            <a:r>
              <a:rPr sz="1650" spc="-44" baseline="5050" dirty="0">
                <a:latin typeface="Lucida Sans Unicode"/>
                <a:cs typeface="Lucida Sans Unicode"/>
              </a:rPr>
              <a:t>−</a:t>
            </a:r>
            <a:r>
              <a:rPr sz="1650" spc="-300" baseline="50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∑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i="1" spc="-60" baseline="-10416" dirty="0">
                <a:latin typeface="Verdana"/>
                <a:cs typeface="Verdana"/>
              </a:rPr>
              <a:t>&lt;</a:t>
            </a:r>
            <a:r>
              <a:rPr sz="1200" i="1" spc="7" baseline="-10416" dirty="0">
                <a:latin typeface="Cambria"/>
                <a:cs typeface="Cambria"/>
              </a:rPr>
              <a:t>j</a:t>
            </a:r>
            <a:r>
              <a:rPr sz="1200" i="1" spc="-15" baseline="-10416" dirty="0">
                <a:latin typeface="Cambria"/>
                <a:cs typeface="Cambria"/>
              </a:rPr>
              <a:t> </a:t>
            </a:r>
            <a:r>
              <a:rPr sz="1650" spc="157" baseline="5050" dirty="0">
                <a:latin typeface="Times New Roman"/>
                <a:cs typeface="Times New Roman"/>
              </a:rPr>
              <a:t>α</a:t>
            </a:r>
            <a:r>
              <a:rPr sz="1200" i="1" spc="7" baseline="-6944" dirty="0">
                <a:latin typeface="Cambria"/>
                <a:cs typeface="Cambria"/>
              </a:rPr>
              <a:t>i</a:t>
            </a:r>
            <a:r>
              <a:rPr sz="1200" i="1" spc="75" baseline="-6944" dirty="0">
                <a:latin typeface="Cambria"/>
                <a:cs typeface="Cambria"/>
              </a:rPr>
              <a:t>j</a:t>
            </a:r>
            <a:r>
              <a:rPr sz="1650" i="1" spc="-22" baseline="5050" dirty="0">
                <a:latin typeface="Cambria"/>
                <a:cs typeface="Cambria"/>
              </a:rPr>
              <a:t>Re</a:t>
            </a:r>
            <a:r>
              <a:rPr sz="1650" i="1" spc="15" baseline="5050" dirty="0">
                <a:latin typeface="Cambria"/>
                <a:cs typeface="Cambria"/>
              </a:rPr>
              <a:t>d</a:t>
            </a:r>
            <a:r>
              <a:rPr sz="1650" baseline="5050" dirty="0">
                <a:latin typeface="Tahoma"/>
                <a:cs typeface="Tahoma"/>
              </a:rPr>
              <a:t>(</a:t>
            </a:r>
            <a:r>
              <a:rPr sz="1650" i="1" spc="7" baseline="5050" dirty="0">
                <a:latin typeface="Cambria"/>
                <a:cs typeface="Cambria"/>
              </a:rPr>
              <a:t>i</a:t>
            </a:r>
            <a:r>
              <a:rPr sz="1650" i="1" spc="-150" baseline="5050" dirty="0">
                <a:latin typeface="Verdana"/>
                <a:cs typeface="Verdana"/>
              </a:rPr>
              <a:t>,</a:t>
            </a:r>
            <a:r>
              <a:rPr sz="1650" i="1" spc="-405" baseline="5050" dirty="0">
                <a:latin typeface="Verdana"/>
                <a:cs typeface="Verdana"/>
              </a:rPr>
              <a:t> </a:t>
            </a:r>
            <a:r>
              <a:rPr sz="1650" i="1" spc="15" baseline="5050" dirty="0">
                <a:latin typeface="Cambria"/>
                <a:cs typeface="Cambria"/>
              </a:rPr>
              <a:t>j</a:t>
            </a:r>
            <a:r>
              <a:rPr sz="1650" baseline="5050" dirty="0">
                <a:latin typeface="Tahoma"/>
                <a:cs typeface="Tahoma"/>
              </a:rPr>
              <a:t>)</a:t>
            </a:r>
            <a:endParaRPr sz="1650" baseline="505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157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Constraints</a:t>
            </a:r>
            <a:endParaRPr sz="1100">
              <a:latin typeface="Cambria"/>
              <a:cs typeface="Cambria"/>
            </a:endParaRPr>
          </a:p>
          <a:p>
            <a:pPr marL="101600">
              <a:lnSpc>
                <a:spcPct val="100000"/>
              </a:lnSpc>
              <a:spcBef>
                <a:spcPts val="245"/>
              </a:spcBef>
            </a:pPr>
            <a:r>
              <a:rPr sz="950" spc="45" dirty="0">
                <a:latin typeface="Trebuchet MS"/>
                <a:cs typeface="Trebuchet MS"/>
              </a:rPr>
              <a:t>such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370" dirty="0">
                <a:latin typeface="Lucida Sans Unicode"/>
                <a:cs typeface="Lucida Sans Unicode"/>
              </a:rPr>
              <a:t>∀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950" spc="-80" dirty="0">
                <a:latin typeface="Trebuchet MS"/>
                <a:cs typeface="Trebuchet MS"/>
              </a:rPr>
              <a:t>:</a:t>
            </a:r>
            <a:endParaRPr sz="950">
              <a:latin typeface="Trebuchet MS"/>
              <a:cs typeface="Trebuchet MS"/>
            </a:endParaRPr>
          </a:p>
          <a:p>
            <a:pPr marL="378460">
              <a:lnSpc>
                <a:spcPct val="100000"/>
              </a:lnSpc>
              <a:spcBef>
                <a:spcPts val="334"/>
              </a:spcBef>
            </a:pPr>
            <a:r>
              <a:rPr sz="1100" spc="110" dirty="0">
                <a:latin typeface="Times New Roman"/>
                <a:cs typeface="Times New Roman"/>
              </a:rPr>
              <a:t>α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spc="110" dirty="0">
                <a:latin typeface="Times New Roman"/>
                <a:cs typeface="Times New Roman"/>
              </a:rPr>
              <a:t>α</a:t>
            </a:r>
            <a:r>
              <a:rPr sz="1200" i="1" spc="7" baseline="-10416" dirty="0">
                <a:latin typeface="Cambria"/>
                <a:cs typeface="Cambria"/>
              </a:rPr>
              <a:t>ij</a:t>
            </a:r>
            <a:r>
              <a:rPr sz="1200" i="1" baseline="-10416" dirty="0">
                <a:latin typeface="Cambria"/>
                <a:cs typeface="Cambria"/>
              </a:rPr>
              <a:t>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spc="-5" dirty="0">
                <a:latin typeface="Times New Roman"/>
                <a:cs typeface="Times New Roman"/>
              </a:rPr>
              <a:t>0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378460" marR="3165475">
              <a:lnSpc>
                <a:spcPct val="122200"/>
              </a:lnSpc>
              <a:spcBef>
                <a:spcPts val="120"/>
              </a:spcBef>
            </a:pPr>
            <a:r>
              <a:rPr sz="1100" spc="-10" dirty="0">
                <a:latin typeface="Times New Roman"/>
                <a:cs typeface="Times New Roman"/>
              </a:rPr>
              <a:t>∑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i="1" spc="-15" baseline="-10416" dirty="0">
                <a:latin typeface="Cambria"/>
                <a:cs typeface="Cambria"/>
              </a:rPr>
              <a:t> </a:t>
            </a:r>
            <a:r>
              <a:rPr sz="1650" spc="165" baseline="5050" dirty="0">
                <a:latin typeface="Times New Roman"/>
                <a:cs typeface="Times New Roman"/>
              </a:rPr>
              <a:t>α</a:t>
            </a:r>
            <a:r>
              <a:rPr sz="1200" i="1" spc="67" baseline="-6944" dirty="0">
                <a:latin typeface="Cambria"/>
                <a:cs typeface="Cambria"/>
              </a:rPr>
              <a:t>i</a:t>
            </a:r>
            <a:r>
              <a:rPr sz="1650" i="1" spc="15" baseline="5050" dirty="0">
                <a:latin typeface="Cambria"/>
                <a:cs typeface="Cambria"/>
              </a:rPr>
              <a:t>l</a:t>
            </a:r>
            <a:r>
              <a:rPr sz="1650" baseline="5050" dirty="0">
                <a:latin typeface="Tahoma"/>
                <a:cs typeface="Tahoma"/>
              </a:rPr>
              <a:t>(</a:t>
            </a:r>
            <a:r>
              <a:rPr sz="1650" i="1" spc="7" baseline="5050" dirty="0">
                <a:latin typeface="Cambria"/>
                <a:cs typeface="Cambria"/>
              </a:rPr>
              <a:t>i</a:t>
            </a:r>
            <a:r>
              <a:rPr sz="1650" baseline="5050" dirty="0">
                <a:latin typeface="Tahoma"/>
                <a:cs typeface="Tahoma"/>
              </a:rPr>
              <a:t>)</a:t>
            </a:r>
            <a:r>
              <a:rPr sz="1650" spc="-157" baseline="5050" dirty="0">
                <a:latin typeface="Tahoma"/>
                <a:cs typeface="Tahoma"/>
              </a:rPr>
              <a:t> </a:t>
            </a:r>
            <a:r>
              <a:rPr sz="1650" spc="-44" baseline="5050" dirty="0">
                <a:latin typeface="Lucida Sans Unicode"/>
                <a:cs typeface="Lucida Sans Unicode"/>
              </a:rPr>
              <a:t>≤</a:t>
            </a:r>
            <a:r>
              <a:rPr sz="1650" spc="-165" baseline="5050" dirty="0">
                <a:latin typeface="Lucida Sans Unicode"/>
                <a:cs typeface="Lucida Sans Unicode"/>
              </a:rPr>
              <a:t> </a:t>
            </a:r>
            <a:r>
              <a:rPr sz="1650" i="1" spc="52" baseline="5050" dirty="0">
                <a:latin typeface="Cambria"/>
                <a:cs typeface="Cambria"/>
              </a:rPr>
              <a:t>K  </a:t>
            </a:r>
            <a:r>
              <a:rPr sz="1100" spc="110" dirty="0">
                <a:latin typeface="Times New Roman"/>
                <a:cs typeface="Times New Roman"/>
              </a:rPr>
              <a:t>α</a:t>
            </a:r>
            <a:r>
              <a:rPr sz="1200" i="1" spc="7" baseline="-10416" dirty="0">
                <a:latin typeface="Cambria"/>
                <a:cs typeface="Cambria"/>
              </a:rPr>
              <a:t>ij</a:t>
            </a:r>
            <a:r>
              <a:rPr sz="1200" i="1" spc="3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α</a:t>
            </a:r>
            <a:r>
              <a:rPr sz="1200" i="1" baseline="-10416" dirty="0">
                <a:latin typeface="Cambria"/>
                <a:cs typeface="Cambria"/>
              </a:rPr>
              <a:t>i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  </a:t>
            </a:r>
            <a:r>
              <a:rPr sz="1100" spc="110" dirty="0">
                <a:latin typeface="Times New Roman"/>
                <a:cs typeface="Times New Roman"/>
              </a:rPr>
              <a:t>α</a:t>
            </a:r>
            <a:r>
              <a:rPr sz="1200" i="1" spc="7" baseline="-10416" dirty="0">
                <a:latin typeface="Cambria"/>
                <a:cs typeface="Cambria"/>
              </a:rPr>
              <a:t>ij</a:t>
            </a:r>
            <a:r>
              <a:rPr sz="1200" i="1" spc="3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α</a:t>
            </a:r>
            <a:r>
              <a:rPr sz="1200" i="1" spc="7" baseline="-10416" dirty="0">
                <a:latin typeface="Cambria"/>
                <a:cs typeface="Cambria"/>
              </a:rPr>
              <a:t>j</a:t>
            </a:r>
            <a:r>
              <a:rPr sz="1200" i="1" baseline="-10416" dirty="0">
                <a:latin typeface="Cambria"/>
                <a:cs typeface="Cambria"/>
              </a:rPr>
              <a:t>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334"/>
              </a:spcBef>
            </a:pPr>
            <a:r>
              <a:rPr sz="1100" spc="110" dirty="0">
                <a:latin typeface="Times New Roman"/>
                <a:cs typeface="Times New Roman"/>
              </a:rPr>
              <a:t>α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i="1" spc="37" baseline="-10416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α</a:t>
            </a:r>
            <a:r>
              <a:rPr sz="1200" i="1" spc="7" baseline="-10416" dirty="0">
                <a:latin typeface="Cambria"/>
                <a:cs typeface="Cambria"/>
              </a:rPr>
              <a:t>j</a:t>
            </a:r>
            <a:r>
              <a:rPr sz="1200" i="1" spc="3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110" dirty="0">
                <a:latin typeface="Times New Roman"/>
                <a:cs typeface="Times New Roman"/>
              </a:rPr>
              <a:t>α</a:t>
            </a:r>
            <a:r>
              <a:rPr sz="1200" i="1" spc="7" baseline="-10416" dirty="0">
                <a:latin typeface="Cambria"/>
                <a:cs typeface="Cambria"/>
              </a:rPr>
              <a:t>ij</a:t>
            </a:r>
            <a:r>
              <a:rPr sz="1200" i="1" baseline="-10416" dirty="0">
                <a:latin typeface="Cambria"/>
                <a:cs typeface="Cambria"/>
              </a:rPr>
              <a:t>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585"/>
              </a:spcBef>
            </a:pPr>
            <a:r>
              <a:rPr sz="1100" i="1" spc="5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1100" i="1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generic</a:t>
            </a:r>
            <a:r>
              <a:rPr sz="1100" i="1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enough</a:t>
            </a:r>
            <a:endParaRPr sz="1100">
              <a:latin typeface="Cambria"/>
              <a:cs typeface="Cambria"/>
            </a:endParaRPr>
          </a:p>
          <a:p>
            <a:pPr marL="100965" marR="17780">
              <a:lnSpc>
                <a:spcPct val="118900"/>
              </a:lnSpc>
              <a:spcBef>
                <a:spcPts val="204"/>
              </a:spcBef>
            </a:pPr>
            <a:r>
              <a:rPr sz="950" spc="30" dirty="0">
                <a:latin typeface="Trebuchet MS"/>
                <a:cs typeface="Trebuchet MS"/>
              </a:rPr>
              <a:t>Depending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your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task,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you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define </a:t>
            </a:r>
            <a:r>
              <a:rPr sz="950" spc="5" dirty="0">
                <a:latin typeface="Trebuchet MS"/>
                <a:cs typeface="Trebuchet MS"/>
              </a:rPr>
              <a:t>your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own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optimization function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constrains.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24518" y="3352372"/>
            <a:ext cx="762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523276" y="3339672"/>
            <a:ext cx="15144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Optimization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Based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Approaches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for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5" action="ppaction://hlinksldjump"/>
              </a:rPr>
              <a:t>Summarizati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4622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5361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next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steps:</a:t>
            </a:r>
            <a:r>
              <a:rPr sz="1400" i="1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Sentence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Ordering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832586"/>
            <a:ext cx="4483735" cy="453390"/>
            <a:chOff x="87743" y="832586"/>
            <a:chExt cx="4483735" cy="453390"/>
          </a:xfrm>
        </p:grpSpPr>
        <p:sp>
          <p:nvSpPr>
            <p:cNvPr id="5" name="object 5"/>
            <p:cNvSpPr/>
            <p:nvPr/>
          </p:nvSpPr>
          <p:spPr>
            <a:xfrm>
              <a:off x="87743" y="83258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05598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83906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71206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76820"/>
              <a:ext cx="50749" cy="3070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049883"/>
              <a:ext cx="4432935" cy="185420"/>
            </a:xfrm>
            <a:custGeom>
              <a:avLst/>
              <a:gdLst/>
              <a:ahLst/>
              <a:cxnLst/>
              <a:rect l="l" t="t" r="r" b="b"/>
              <a:pathLst>
                <a:path w="4432935" h="185419">
                  <a:moveTo>
                    <a:pt x="4432566" y="0"/>
                  </a:moveTo>
                  <a:lnTo>
                    <a:pt x="0" y="0"/>
                  </a:lnTo>
                  <a:lnTo>
                    <a:pt x="0" y="134023"/>
                  </a:lnTo>
                  <a:lnTo>
                    <a:pt x="4008" y="153747"/>
                  </a:lnTo>
                  <a:lnTo>
                    <a:pt x="14922" y="169900"/>
                  </a:lnTo>
                  <a:lnTo>
                    <a:pt x="31075" y="180814"/>
                  </a:lnTo>
                  <a:lnTo>
                    <a:pt x="50800" y="184823"/>
                  </a:lnTo>
                  <a:lnTo>
                    <a:pt x="4381766" y="184823"/>
                  </a:lnTo>
                  <a:lnTo>
                    <a:pt x="4401491" y="180814"/>
                  </a:lnTo>
                  <a:lnTo>
                    <a:pt x="4417644" y="169900"/>
                  </a:lnTo>
                  <a:lnTo>
                    <a:pt x="4428558" y="153747"/>
                  </a:lnTo>
                  <a:lnTo>
                    <a:pt x="4432566" y="13402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14920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2880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022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895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8768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7743" y="1386624"/>
            <a:ext cx="4483735" cy="828675"/>
            <a:chOff x="87743" y="1386624"/>
            <a:chExt cx="4483735" cy="828675"/>
          </a:xfrm>
        </p:grpSpPr>
        <p:sp>
          <p:nvSpPr>
            <p:cNvPr id="16" name="object 16"/>
            <p:cNvSpPr/>
            <p:nvPr/>
          </p:nvSpPr>
          <p:spPr>
            <a:xfrm>
              <a:off x="87743" y="138662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550289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13572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00872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430870"/>
              <a:ext cx="50749" cy="68270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1594573"/>
              <a:ext cx="4432935" cy="570230"/>
            </a:xfrm>
            <a:custGeom>
              <a:avLst/>
              <a:gdLst/>
              <a:ahLst/>
              <a:cxnLst/>
              <a:rect l="l" t="t" r="r" b="b"/>
              <a:pathLst>
                <a:path w="4432935" h="570230">
                  <a:moveTo>
                    <a:pt x="4432566" y="0"/>
                  </a:moveTo>
                  <a:lnTo>
                    <a:pt x="0" y="0"/>
                  </a:lnTo>
                  <a:lnTo>
                    <a:pt x="0" y="518998"/>
                  </a:lnTo>
                  <a:lnTo>
                    <a:pt x="4008" y="538722"/>
                  </a:lnTo>
                  <a:lnTo>
                    <a:pt x="14922" y="554875"/>
                  </a:lnTo>
                  <a:lnTo>
                    <a:pt x="31075" y="565789"/>
                  </a:lnTo>
                  <a:lnTo>
                    <a:pt x="50800" y="569798"/>
                  </a:lnTo>
                  <a:lnTo>
                    <a:pt x="4381766" y="569798"/>
                  </a:lnTo>
                  <a:lnTo>
                    <a:pt x="4401491" y="565789"/>
                  </a:lnTo>
                  <a:lnTo>
                    <a:pt x="4417644" y="554875"/>
                  </a:lnTo>
                  <a:lnTo>
                    <a:pt x="4428558" y="538722"/>
                  </a:lnTo>
                  <a:lnTo>
                    <a:pt x="4432566" y="51899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468958"/>
              <a:ext cx="0" cy="664210"/>
            </a:xfrm>
            <a:custGeom>
              <a:avLst/>
              <a:gdLst/>
              <a:ahLst/>
              <a:cxnLst/>
              <a:rect l="l" t="t" r="r" b="b"/>
              <a:pathLst>
                <a:path h="664210">
                  <a:moveTo>
                    <a:pt x="0" y="6636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4562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4435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4308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644307"/>
              <a:ext cx="64757" cy="647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854339"/>
              <a:ext cx="64757" cy="64757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7743" y="2316302"/>
            <a:ext cx="4483735" cy="457834"/>
            <a:chOff x="87743" y="2316302"/>
            <a:chExt cx="4483735" cy="457834"/>
          </a:xfrm>
        </p:grpSpPr>
        <p:sp>
          <p:nvSpPr>
            <p:cNvPr id="29" name="object 29"/>
            <p:cNvSpPr/>
            <p:nvPr/>
          </p:nvSpPr>
          <p:spPr>
            <a:xfrm>
              <a:off x="87743" y="231630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489314"/>
              <a:ext cx="4432566" cy="506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671978"/>
              <a:ext cx="101599" cy="101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59278"/>
              <a:ext cx="4381715" cy="114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2360536"/>
              <a:ext cx="50749" cy="31144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7743" y="2533599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398623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3859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3732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0309" y="23605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25844" y="761128"/>
            <a:ext cx="4196080" cy="19272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Chronological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ordering:</a:t>
            </a:r>
            <a:r>
              <a:rPr sz="1100" i="1" spc="9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simplest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method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dirty="0">
                <a:latin typeface="Trebuchet MS"/>
                <a:cs typeface="Trebuchet MS"/>
              </a:rPr>
              <a:t>List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sentences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order,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they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appear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document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Coherence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60" dirty="0">
                <a:latin typeface="Trebuchet MS"/>
                <a:cs typeface="Trebuchet MS"/>
              </a:rPr>
              <a:t>Choose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orderings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make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neighboring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sentences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 (by </a:t>
            </a:r>
            <a:r>
              <a:rPr sz="950" spc="20" dirty="0">
                <a:latin typeface="Trebuchet MS"/>
                <a:cs typeface="Trebuchet MS"/>
              </a:rPr>
              <a:t>cosine)</a:t>
            </a:r>
            <a:endParaRPr sz="950">
              <a:latin typeface="Trebuchet MS"/>
              <a:cs typeface="Trebuchet MS"/>
            </a:endParaRPr>
          </a:p>
          <a:p>
            <a:pPr marL="289560" marR="138430">
              <a:lnSpc>
                <a:spcPct val="118900"/>
              </a:lnSpc>
              <a:spcBef>
                <a:spcPts val="300"/>
              </a:spcBef>
            </a:pPr>
            <a:r>
              <a:rPr sz="950" spc="60" dirty="0">
                <a:latin typeface="Trebuchet MS"/>
                <a:cs typeface="Trebuchet MS"/>
              </a:rPr>
              <a:t>Choose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orderings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neighboring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sentences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discuss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same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entity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Topical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ordering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25" dirty="0">
                <a:latin typeface="Trebuchet MS"/>
                <a:cs typeface="Trebuchet MS"/>
              </a:rPr>
              <a:t>Learn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ordering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topics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source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documents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24518" y="3352372"/>
            <a:ext cx="762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523276" y="3339672"/>
            <a:ext cx="15144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Optimization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Based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Approaches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for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Summarizati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4622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3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472"/>
                </a:moveTo>
                <a:lnTo>
                  <a:pt x="4608004" y="351472"/>
                </a:lnTo>
                <a:lnTo>
                  <a:pt x="4608004" y="0"/>
                </a:lnTo>
                <a:lnTo>
                  <a:pt x="0" y="0"/>
                </a:lnTo>
                <a:lnTo>
                  <a:pt x="0" y="351472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3" y="60833"/>
            <a:ext cx="14681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35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1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libri"/>
                <a:cs typeface="Calibri"/>
              </a:rPr>
              <a:t>Summarization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29" y="534352"/>
            <a:ext cx="4486275" cy="793750"/>
            <a:chOff x="87729" y="534352"/>
            <a:chExt cx="4486275" cy="793750"/>
          </a:xfrm>
        </p:grpSpPr>
        <p:sp>
          <p:nvSpPr>
            <p:cNvPr id="5" name="object 5"/>
            <p:cNvSpPr/>
            <p:nvPr/>
          </p:nvSpPr>
          <p:spPr>
            <a:xfrm>
              <a:off x="87729" y="53435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9" y="18567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29" y="706500"/>
              <a:ext cx="4433570" cy="5715"/>
            </a:xfrm>
            <a:custGeom>
              <a:avLst/>
              <a:gdLst/>
              <a:ahLst/>
              <a:cxnLst/>
              <a:rect l="l" t="t" r="r" b="b"/>
              <a:pathLst>
                <a:path w="4433570" h="5715">
                  <a:moveTo>
                    <a:pt x="0" y="5609"/>
                  </a:moveTo>
                  <a:lnTo>
                    <a:pt x="4433470" y="5609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609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29" y="708934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29" y="715281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29" y="721631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29" y="727982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18" y="727900"/>
              <a:ext cx="4433570" cy="31115"/>
            </a:xfrm>
            <a:custGeom>
              <a:avLst/>
              <a:gdLst/>
              <a:ahLst/>
              <a:cxnLst/>
              <a:rect l="l" t="t" r="r" b="b"/>
              <a:pathLst>
                <a:path w="4433570" h="31115">
                  <a:moveTo>
                    <a:pt x="4433481" y="0"/>
                  </a:moveTo>
                  <a:lnTo>
                    <a:pt x="0" y="0"/>
                  </a:lnTo>
                  <a:lnTo>
                    <a:pt x="0" y="6337"/>
                  </a:lnTo>
                  <a:lnTo>
                    <a:pt x="0" y="9525"/>
                  </a:lnTo>
                  <a:lnTo>
                    <a:pt x="0" y="30683"/>
                  </a:lnTo>
                  <a:lnTo>
                    <a:pt x="4433481" y="30683"/>
                  </a:lnTo>
                  <a:lnTo>
                    <a:pt x="4433481" y="6337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298" y="665315"/>
              <a:ext cx="36195" cy="15240"/>
            </a:xfrm>
            <a:custGeom>
              <a:avLst/>
              <a:gdLst/>
              <a:ahLst/>
              <a:cxnLst/>
              <a:rect l="l" t="t" r="r" b="b"/>
              <a:pathLst>
                <a:path w="36195" h="15240">
                  <a:moveTo>
                    <a:pt x="0" y="14884"/>
                  </a:moveTo>
                  <a:lnTo>
                    <a:pt x="19773" y="10890"/>
                  </a:lnTo>
                  <a:lnTo>
                    <a:pt x="35920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298" y="581774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2"/>
                  </a:lnTo>
                  <a:lnTo>
                    <a:pt x="33675" y="13944"/>
                  </a:lnTo>
                  <a:lnTo>
                    <a:pt x="18537" y="3740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298" y="584949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7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5"/>
                  </a:lnTo>
                  <a:lnTo>
                    <a:pt x="31430" y="75876"/>
                  </a:lnTo>
                  <a:lnTo>
                    <a:pt x="40956" y="61746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298" y="588124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4"/>
                  </a:lnTo>
                  <a:lnTo>
                    <a:pt x="29186" y="70456"/>
                  </a:lnTo>
                  <a:lnTo>
                    <a:pt x="38031" y="57336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298" y="591299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68"/>
                  </a:lnTo>
                  <a:lnTo>
                    <a:pt x="26941" y="11158"/>
                  </a:lnTo>
                  <a:lnTo>
                    <a:pt x="14830" y="2993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4"/>
                  </a:lnTo>
                  <a:lnTo>
                    <a:pt x="26941" y="65036"/>
                  </a:lnTo>
                  <a:lnTo>
                    <a:pt x="35106" y="52925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298" y="594474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29"/>
                  </a:lnTo>
                  <a:lnTo>
                    <a:pt x="24696" y="10228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4"/>
                  </a:lnTo>
                  <a:lnTo>
                    <a:pt x="24696" y="59616"/>
                  </a:lnTo>
                  <a:lnTo>
                    <a:pt x="32180" y="48515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298" y="597649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89"/>
                  </a:lnTo>
                  <a:lnTo>
                    <a:pt x="22447" y="9297"/>
                  </a:lnTo>
                  <a:lnTo>
                    <a:pt x="12354" y="2494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3"/>
                  </a:lnTo>
                  <a:lnTo>
                    <a:pt x="22447" y="54197"/>
                  </a:lnTo>
                  <a:lnTo>
                    <a:pt x="29253" y="44104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298" y="60082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0"/>
                  </a:lnTo>
                  <a:lnTo>
                    <a:pt x="20202" y="8367"/>
                  </a:lnTo>
                  <a:lnTo>
                    <a:pt x="11119" y="2244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3"/>
                  </a:lnTo>
                  <a:lnTo>
                    <a:pt x="20202" y="48777"/>
                  </a:lnTo>
                  <a:lnTo>
                    <a:pt x="26328" y="39694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298" y="603999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0"/>
                  </a:lnTo>
                  <a:lnTo>
                    <a:pt x="17957" y="7437"/>
                  </a:lnTo>
                  <a:lnTo>
                    <a:pt x="9883" y="1995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2"/>
                  </a:lnTo>
                  <a:lnTo>
                    <a:pt x="17957" y="43357"/>
                  </a:lnTo>
                  <a:lnTo>
                    <a:pt x="23402" y="35283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298" y="607174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1"/>
                  </a:lnTo>
                  <a:lnTo>
                    <a:pt x="15712" y="6507"/>
                  </a:lnTo>
                  <a:lnTo>
                    <a:pt x="8648" y="1745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2"/>
                  </a:lnTo>
                  <a:lnTo>
                    <a:pt x="15712" y="37938"/>
                  </a:lnTo>
                  <a:lnTo>
                    <a:pt x="20477" y="30873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298" y="610349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1"/>
                  </a:lnTo>
                  <a:lnTo>
                    <a:pt x="13468" y="5576"/>
                  </a:lnTo>
                  <a:lnTo>
                    <a:pt x="7412" y="1496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298" y="613524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099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38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298" y="616699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697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298" y="61987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54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298" y="62304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4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42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298" y="626224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14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298" y="62304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42"/>
                  </a:lnTo>
                  <a:lnTo>
                    <a:pt x="6349" y="2844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1221454"/>
              <a:ext cx="106367" cy="10636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1205579"/>
              <a:ext cx="122237" cy="12223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9331" y="1261503"/>
              <a:ext cx="4281170" cy="18415"/>
            </a:xfrm>
            <a:custGeom>
              <a:avLst/>
              <a:gdLst/>
              <a:ahLst/>
              <a:cxnLst/>
              <a:rect l="l" t="t" r="r" b="b"/>
              <a:pathLst>
                <a:path w="4281170" h="18415">
                  <a:moveTo>
                    <a:pt x="4281068" y="0"/>
                  </a:moveTo>
                  <a:lnTo>
                    <a:pt x="0" y="0"/>
                  </a:lnTo>
                  <a:lnTo>
                    <a:pt x="0" y="2032"/>
                  </a:lnTo>
                  <a:lnTo>
                    <a:pt x="0" y="5207"/>
                  </a:lnTo>
                  <a:lnTo>
                    <a:pt x="0" y="8382"/>
                  </a:lnTo>
                  <a:lnTo>
                    <a:pt x="0" y="11557"/>
                  </a:lnTo>
                  <a:lnTo>
                    <a:pt x="0" y="17907"/>
                  </a:lnTo>
                  <a:lnTo>
                    <a:pt x="4281068" y="17907"/>
                  </a:lnTo>
                  <a:lnTo>
                    <a:pt x="4281068" y="11557"/>
                  </a:lnTo>
                  <a:lnTo>
                    <a:pt x="4281068" y="8382"/>
                  </a:lnTo>
                  <a:lnTo>
                    <a:pt x="4281068" y="5207"/>
                  </a:lnTo>
                  <a:lnTo>
                    <a:pt x="4281068" y="2032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9334" y="127622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334" y="128257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334" y="128892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334" y="129527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334" y="130162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9334" y="130797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9334" y="131432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334" y="1320676"/>
              <a:ext cx="4281170" cy="5715"/>
            </a:xfrm>
            <a:custGeom>
              <a:avLst/>
              <a:gdLst/>
              <a:ahLst/>
              <a:cxnLst/>
              <a:rect l="l" t="t" r="r" b="b"/>
              <a:pathLst>
                <a:path w="4281170" h="5715">
                  <a:moveTo>
                    <a:pt x="0" y="5584"/>
                  </a:moveTo>
                  <a:lnTo>
                    <a:pt x="4281066" y="5584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584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19917" y="629043"/>
              <a:ext cx="5715" cy="595630"/>
            </a:xfrm>
            <a:custGeom>
              <a:avLst/>
              <a:gdLst/>
              <a:ahLst/>
              <a:cxnLst/>
              <a:rect l="l" t="t" r="r" b="b"/>
              <a:pathLst>
                <a:path w="5714" h="595630">
                  <a:moveTo>
                    <a:pt x="5130" y="0"/>
                  </a:moveTo>
                  <a:lnTo>
                    <a:pt x="0" y="0"/>
                  </a:lnTo>
                  <a:lnTo>
                    <a:pt x="0" y="595630"/>
                  </a:lnTo>
                  <a:lnTo>
                    <a:pt x="5130" y="595630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21878" y="629031"/>
              <a:ext cx="9525" cy="595630"/>
            </a:xfrm>
            <a:custGeom>
              <a:avLst/>
              <a:gdLst/>
              <a:ahLst/>
              <a:cxnLst/>
              <a:rect l="l" t="t" r="r" b="b"/>
              <a:pathLst>
                <a:path w="9525" h="595630">
                  <a:moveTo>
                    <a:pt x="0" y="595629"/>
                  </a:moveTo>
                  <a:lnTo>
                    <a:pt x="9525" y="595629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595629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8227" y="629031"/>
              <a:ext cx="9525" cy="595630"/>
            </a:xfrm>
            <a:custGeom>
              <a:avLst/>
              <a:gdLst/>
              <a:ahLst/>
              <a:cxnLst/>
              <a:rect l="l" t="t" r="r" b="b"/>
              <a:pathLst>
                <a:path w="9525" h="595630">
                  <a:moveTo>
                    <a:pt x="0" y="595629"/>
                  </a:moveTo>
                  <a:lnTo>
                    <a:pt x="9525" y="595629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595629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34580" y="629031"/>
              <a:ext cx="9525" cy="595630"/>
            </a:xfrm>
            <a:custGeom>
              <a:avLst/>
              <a:gdLst/>
              <a:ahLst/>
              <a:cxnLst/>
              <a:rect l="l" t="t" r="r" b="b"/>
              <a:pathLst>
                <a:path w="9525" h="595630">
                  <a:moveTo>
                    <a:pt x="0" y="595629"/>
                  </a:moveTo>
                  <a:lnTo>
                    <a:pt x="9525" y="595629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595629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40929" y="629031"/>
              <a:ext cx="9525" cy="595630"/>
            </a:xfrm>
            <a:custGeom>
              <a:avLst/>
              <a:gdLst/>
              <a:ahLst/>
              <a:cxnLst/>
              <a:rect l="l" t="t" r="r" b="b"/>
              <a:pathLst>
                <a:path w="9525" h="595630">
                  <a:moveTo>
                    <a:pt x="0" y="595629"/>
                  </a:moveTo>
                  <a:lnTo>
                    <a:pt x="9525" y="595629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595629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7296" y="629031"/>
              <a:ext cx="9525" cy="595630"/>
            </a:xfrm>
            <a:custGeom>
              <a:avLst/>
              <a:gdLst/>
              <a:ahLst/>
              <a:cxnLst/>
              <a:rect l="l" t="t" r="r" b="b"/>
              <a:pathLst>
                <a:path w="9525" h="595630">
                  <a:moveTo>
                    <a:pt x="0" y="595629"/>
                  </a:moveTo>
                  <a:lnTo>
                    <a:pt x="9525" y="595629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595629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3622" y="629031"/>
              <a:ext cx="9525" cy="595630"/>
            </a:xfrm>
            <a:custGeom>
              <a:avLst/>
              <a:gdLst/>
              <a:ahLst/>
              <a:cxnLst/>
              <a:rect l="l" t="t" r="r" b="b"/>
              <a:pathLst>
                <a:path w="9525" h="595630">
                  <a:moveTo>
                    <a:pt x="0" y="595629"/>
                  </a:moveTo>
                  <a:lnTo>
                    <a:pt x="9525" y="595629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595629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59993" y="629031"/>
              <a:ext cx="9525" cy="595630"/>
            </a:xfrm>
            <a:custGeom>
              <a:avLst/>
              <a:gdLst/>
              <a:ahLst/>
              <a:cxnLst/>
              <a:rect l="l" t="t" r="r" b="b"/>
              <a:pathLst>
                <a:path w="9525" h="595630">
                  <a:moveTo>
                    <a:pt x="0" y="595629"/>
                  </a:moveTo>
                  <a:lnTo>
                    <a:pt x="9525" y="595629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595629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6319" y="629031"/>
              <a:ext cx="5715" cy="595630"/>
            </a:xfrm>
            <a:custGeom>
              <a:avLst/>
              <a:gdLst/>
              <a:ahLst/>
              <a:cxnLst/>
              <a:rect l="l" t="t" r="r" b="b"/>
              <a:pathLst>
                <a:path w="5714" h="595630">
                  <a:moveTo>
                    <a:pt x="5680" y="0"/>
                  </a:moveTo>
                  <a:lnTo>
                    <a:pt x="0" y="0"/>
                  </a:lnTo>
                  <a:lnTo>
                    <a:pt x="0" y="595629"/>
                  </a:lnTo>
                  <a:lnTo>
                    <a:pt x="5680" y="595629"/>
                  </a:lnTo>
                  <a:lnTo>
                    <a:pt x="568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729" y="751662"/>
              <a:ext cx="4432935" cy="523240"/>
            </a:xfrm>
            <a:custGeom>
              <a:avLst/>
              <a:gdLst/>
              <a:ahLst/>
              <a:cxnLst/>
              <a:rect l="l" t="t" r="r" b="b"/>
              <a:pathLst>
                <a:path w="4432935" h="523240">
                  <a:moveTo>
                    <a:pt x="4432569" y="0"/>
                  </a:moveTo>
                  <a:lnTo>
                    <a:pt x="0" y="0"/>
                  </a:lnTo>
                  <a:lnTo>
                    <a:pt x="0" y="472173"/>
                  </a:lnTo>
                  <a:lnTo>
                    <a:pt x="4008" y="491897"/>
                  </a:lnTo>
                  <a:lnTo>
                    <a:pt x="14922" y="508050"/>
                  </a:lnTo>
                  <a:lnTo>
                    <a:pt x="31075" y="518964"/>
                  </a:lnTo>
                  <a:lnTo>
                    <a:pt x="50800" y="522973"/>
                  </a:lnTo>
                  <a:lnTo>
                    <a:pt x="4381769" y="522973"/>
                  </a:lnTo>
                  <a:lnTo>
                    <a:pt x="4401493" y="518964"/>
                  </a:lnTo>
                  <a:lnTo>
                    <a:pt x="4417646" y="508050"/>
                  </a:lnTo>
                  <a:lnTo>
                    <a:pt x="4428560" y="491897"/>
                  </a:lnTo>
                  <a:lnTo>
                    <a:pt x="4432569" y="472173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20298" y="616699"/>
              <a:ext cx="0" cy="626745"/>
            </a:xfrm>
            <a:custGeom>
              <a:avLst/>
              <a:gdLst/>
              <a:ahLst/>
              <a:cxnLst/>
              <a:rect l="l" t="t" r="r" b="b"/>
              <a:pathLst>
                <a:path h="626744">
                  <a:moveTo>
                    <a:pt x="0" y="6261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20298" y="6039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20298" y="5912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20298" y="5785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87729" y="1426464"/>
            <a:ext cx="4486275" cy="782955"/>
            <a:chOff x="87729" y="1426464"/>
            <a:chExt cx="4486275" cy="782955"/>
          </a:xfrm>
        </p:grpSpPr>
        <p:sp>
          <p:nvSpPr>
            <p:cNvPr id="55" name="object 55"/>
            <p:cNvSpPr/>
            <p:nvPr/>
          </p:nvSpPr>
          <p:spPr>
            <a:xfrm>
              <a:off x="87729" y="142646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9" y="17631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7729" y="1589151"/>
              <a:ext cx="4433570" cy="6350"/>
            </a:xfrm>
            <a:custGeom>
              <a:avLst/>
              <a:gdLst/>
              <a:ahLst/>
              <a:cxnLst/>
              <a:rect l="l" t="t" r="r" b="b"/>
              <a:pathLst>
                <a:path w="4433570" h="6350">
                  <a:moveTo>
                    <a:pt x="0" y="5811"/>
                  </a:moveTo>
                  <a:lnTo>
                    <a:pt x="4433470" y="5811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811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729" y="1591787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7729" y="1598138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7729" y="1604489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729" y="1610835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718" y="1610753"/>
              <a:ext cx="4433570" cy="30480"/>
            </a:xfrm>
            <a:custGeom>
              <a:avLst/>
              <a:gdLst/>
              <a:ahLst/>
              <a:cxnLst/>
              <a:rect l="l" t="t" r="r" b="b"/>
              <a:pathLst>
                <a:path w="4433570" h="30480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467"/>
                  </a:lnTo>
                  <a:lnTo>
                    <a:pt x="4433481" y="30467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20298" y="1557513"/>
              <a:ext cx="36195" cy="15240"/>
            </a:xfrm>
            <a:custGeom>
              <a:avLst/>
              <a:gdLst/>
              <a:ahLst/>
              <a:cxnLst/>
              <a:rect l="l" t="t" r="r" b="b"/>
              <a:pathLst>
                <a:path w="36195" h="15240">
                  <a:moveTo>
                    <a:pt x="0" y="14885"/>
                  </a:moveTo>
                  <a:lnTo>
                    <a:pt x="19773" y="10891"/>
                  </a:lnTo>
                  <a:lnTo>
                    <a:pt x="35920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20298" y="1473962"/>
              <a:ext cx="47625" cy="95885"/>
            </a:xfrm>
            <a:custGeom>
              <a:avLst/>
              <a:gdLst/>
              <a:ahLst/>
              <a:cxnLst/>
              <a:rect l="l" t="t" r="r" b="b"/>
              <a:pathLst>
                <a:path w="47625" h="95884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884">
                  <a:moveTo>
                    <a:pt x="0" y="95262"/>
                  </a:moveTo>
                  <a:lnTo>
                    <a:pt x="18537" y="91519"/>
                  </a:lnTo>
                  <a:lnTo>
                    <a:pt x="33675" y="81311"/>
                  </a:lnTo>
                  <a:lnTo>
                    <a:pt x="43882" y="66169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20298" y="1477137"/>
              <a:ext cx="44450" cy="89535"/>
            </a:xfrm>
            <a:custGeom>
              <a:avLst/>
              <a:gdLst/>
              <a:ahLst/>
              <a:cxnLst/>
              <a:rect l="l" t="t" r="r" b="b"/>
              <a:pathLst>
                <a:path w="44450" h="89534">
                  <a:moveTo>
                    <a:pt x="44449" y="44449"/>
                  </a:moveTo>
                  <a:lnTo>
                    <a:pt x="40956" y="27153"/>
                  </a:lnTo>
                  <a:lnTo>
                    <a:pt x="31430" y="13023"/>
                  </a:lnTo>
                  <a:lnTo>
                    <a:pt x="17301" y="3494"/>
                  </a:lnTo>
                  <a:lnTo>
                    <a:pt x="0" y="0"/>
                  </a:lnTo>
                </a:path>
                <a:path w="44450" h="89534">
                  <a:moveTo>
                    <a:pt x="0" y="88912"/>
                  </a:moveTo>
                  <a:lnTo>
                    <a:pt x="17301" y="85417"/>
                  </a:lnTo>
                  <a:lnTo>
                    <a:pt x="31430" y="75887"/>
                  </a:lnTo>
                  <a:lnTo>
                    <a:pt x="40956" y="61753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20298" y="1480312"/>
              <a:ext cx="41275" cy="83185"/>
            </a:xfrm>
            <a:custGeom>
              <a:avLst/>
              <a:gdLst/>
              <a:ahLst/>
              <a:cxnLst/>
              <a:rect l="l" t="t" r="r" b="b"/>
              <a:pathLst>
                <a:path w="41275" h="83184">
                  <a:moveTo>
                    <a:pt x="41275" y="41275"/>
                  </a:moveTo>
                  <a:lnTo>
                    <a:pt x="38031" y="25213"/>
                  </a:lnTo>
                  <a:lnTo>
                    <a:pt x="29186" y="12093"/>
                  </a:lnTo>
                  <a:lnTo>
                    <a:pt x="16066" y="3245"/>
                  </a:lnTo>
                  <a:lnTo>
                    <a:pt x="0" y="0"/>
                  </a:lnTo>
                </a:path>
                <a:path w="41275" h="83184">
                  <a:moveTo>
                    <a:pt x="0" y="82562"/>
                  </a:moveTo>
                  <a:lnTo>
                    <a:pt x="16066" y="79317"/>
                  </a:lnTo>
                  <a:lnTo>
                    <a:pt x="29186" y="70467"/>
                  </a:lnTo>
                  <a:lnTo>
                    <a:pt x="38031" y="57343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20298" y="1483487"/>
              <a:ext cx="38100" cy="76835"/>
            </a:xfrm>
            <a:custGeom>
              <a:avLst/>
              <a:gdLst/>
              <a:ahLst/>
              <a:cxnLst/>
              <a:rect l="l" t="t" r="r" b="b"/>
              <a:pathLst>
                <a:path w="38100" h="76834">
                  <a:moveTo>
                    <a:pt x="38099" y="38099"/>
                  </a:moveTo>
                  <a:lnTo>
                    <a:pt x="35106" y="23274"/>
                  </a:lnTo>
                  <a:lnTo>
                    <a:pt x="26941" y="11163"/>
                  </a:lnTo>
                  <a:lnTo>
                    <a:pt x="14830" y="2995"/>
                  </a:lnTo>
                  <a:lnTo>
                    <a:pt x="0" y="0"/>
                  </a:lnTo>
                </a:path>
                <a:path w="38100" h="76834">
                  <a:moveTo>
                    <a:pt x="0" y="76212"/>
                  </a:moveTo>
                  <a:lnTo>
                    <a:pt x="14830" y="73216"/>
                  </a:lnTo>
                  <a:lnTo>
                    <a:pt x="26941" y="65047"/>
                  </a:lnTo>
                  <a:lnTo>
                    <a:pt x="35106" y="52932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20298" y="1486662"/>
              <a:ext cx="34925" cy="70485"/>
            </a:xfrm>
            <a:custGeom>
              <a:avLst/>
              <a:gdLst/>
              <a:ahLst/>
              <a:cxnLst/>
              <a:rect l="l" t="t" r="r" b="b"/>
              <a:pathLst>
                <a:path w="34925" h="70484">
                  <a:moveTo>
                    <a:pt x="34925" y="34925"/>
                  </a:moveTo>
                  <a:lnTo>
                    <a:pt x="32180" y="21334"/>
                  </a:lnTo>
                  <a:lnTo>
                    <a:pt x="24696" y="10233"/>
                  </a:lnTo>
                  <a:lnTo>
                    <a:pt x="13595" y="2745"/>
                  </a:lnTo>
                  <a:lnTo>
                    <a:pt x="0" y="0"/>
                  </a:lnTo>
                </a:path>
                <a:path w="34925" h="70484">
                  <a:moveTo>
                    <a:pt x="0" y="69862"/>
                  </a:moveTo>
                  <a:lnTo>
                    <a:pt x="13595" y="67116"/>
                  </a:lnTo>
                  <a:lnTo>
                    <a:pt x="24696" y="59628"/>
                  </a:lnTo>
                  <a:lnTo>
                    <a:pt x="32180" y="48522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20298" y="1489837"/>
              <a:ext cx="31750" cy="64135"/>
            </a:xfrm>
            <a:custGeom>
              <a:avLst/>
              <a:gdLst/>
              <a:ahLst/>
              <a:cxnLst/>
              <a:rect l="l" t="t" r="r" b="b"/>
              <a:pathLst>
                <a:path w="31750" h="64134">
                  <a:moveTo>
                    <a:pt x="31749" y="31749"/>
                  </a:moveTo>
                  <a:lnTo>
                    <a:pt x="29253" y="19395"/>
                  </a:lnTo>
                  <a:lnTo>
                    <a:pt x="22447" y="9302"/>
                  </a:lnTo>
                  <a:lnTo>
                    <a:pt x="12354" y="2496"/>
                  </a:lnTo>
                  <a:lnTo>
                    <a:pt x="0" y="0"/>
                  </a:lnTo>
                </a:path>
                <a:path w="31750" h="64134">
                  <a:moveTo>
                    <a:pt x="0" y="63512"/>
                  </a:moveTo>
                  <a:lnTo>
                    <a:pt x="12354" y="61016"/>
                  </a:lnTo>
                  <a:lnTo>
                    <a:pt x="22447" y="54208"/>
                  </a:lnTo>
                  <a:lnTo>
                    <a:pt x="29253" y="44112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20298" y="1493012"/>
              <a:ext cx="28575" cy="57785"/>
            </a:xfrm>
            <a:custGeom>
              <a:avLst/>
              <a:gdLst/>
              <a:ahLst/>
              <a:cxnLst/>
              <a:rect l="l" t="t" r="r" b="b"/>
              <a:pathLst>
                <a:path w="28575" h="57784">
                  <a:moveTo>
                    <a:pt x="28574" y="28574"/>
                  </a:moveTo>
                  <a:lnTo>
                    <a:pt x="26328" y="17455"/>
                  </a:lnTo>
                  <a:lnTo>
                    <a:pt x="20202" y="8372"/>
                  </a:lnTo>
                  <a:lnTo>
                    <a:pt x="11119" y="2246"/>
                  </a:lnTo>
                  <a:lnTo>
                    <a:pt x="0" y="0"/>
                  </a:lnTo>
                </a:path>
                <a:path w="28575" h="57784">
                  <a:moveTo>
                    <a:pt x="0" y="57162"/>
                  </a:moveTo>
                  <a:lnTo>
                    <a:pt x="11119" y="54915"/>
                  </a:lnTo>
                  <a:lnTo>
                    <a:pt x="20202" y="48788"/>
                  </a:lnTo>
                  <a:lnTo>
                    <a:pt x="26328" y="39701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20298" y="1496187"/>
              <a:ext cx="25400" cy="51435"/>
            </a:xfrm>
            <a:custGeom>
              <a:avLst/>
              <a:gdLst/>
              <a:ahLst/>
              <a:cxnLst/>
              <a:rect l="l" t="t" r="r" b="b"/>
              <a:pathLst>
                <a:path w="25400" h="51434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1434">
                  <a:moveTo>
                    <a:pt x="0" y="50812"/>
                  </a:moveTo>
                  <a:lnTo>
                    <a:pt x="9883" y="48815"/>
                  </a:lnTo>
                  <a:lnTo>
                    <a:pt x="17957" y="43368"/>
                  </a:lnTo>
                  <a:lnTo>
                    <a:pt x="23402" y="35291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20298" y="1499362"/>
              <a:ext cx="22225" cy="45085"/>
            </a:xfrm>
            <a:custGeom>
              <a:avLst/>
              <a:gdLst/>
              <a:ahLst/>
              <a:cxnLst/>
              <a:rect l="l" t="t" r="r" b="b"/>
              <a:pathLst>
                <a:path w="22225" h="45084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5084">
                  <a:moveTo>
                    <a:pt x="0" y="44462"/>
                  </a:moveTo>
                  <a:lnTo>
                    <a:pt x="8648" y="42715"/>
                  </a:lnTo>
                  <a:lnTo>
                    <a:pt x="15712" y="37949"/>
                  </a:lnTo>
                  <a:lnTo>
                    <a:pt x="20477" y="30880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20298" y="1502537"/>
              <a:ext cx="19050" cy="38735"/>
            </a:xfrm>
            <a:custGeom>
              <a:avLst/>
              <a:gdLst/>
              <a:ahLst/>
              <a:cxnLst/>
              <a:rect l="l" t="t" r="r" b="b"/>
              <a:pathLst>
                <a:path w="19050" h="38734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734">
                  <a:moveTo>
                    <a:pt x="0" y="38112"/>
                  </a:moveTo>
                  <a:lnTo>
                    <a:pt x="7412" y="36614"/>
                  </a:lnTo>
                  <a:lnTo>
                    <a:pt x="13468" y="32529"/>
                  </a:lnTo>
                  <a:lnTo>
                    <a:pt x="17552" y="26470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20298" y="1505712"/>
              <a:ext cx="15875" cy="32384"/>
            </a:xfrm>
            <a:custGeom>
              <a:avLst/>
              <a:gdLst/>
              <a:ahLst/>
              <a:cxnLst/>
              <a:rect l="l" t="t" r="r" b="b"/>
              <a:pathLst>
                <a:path w="15875" h="32384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2384">
                  <a:moveTo>
                    <a:pt x="0" y="31762"/>
                  </a:moveTo>
                  <a:lnTo>
                    <a:pt x="8762" y="31762"/>
                  </a:lnTo>
                  <a:lnTo>
                    <a:pt x="15874" y="24650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20298" y="1508887"/>
              <a:ext cx="12700" cy="26034"/>
            </a:xfrm>
            <a:custGeom>
              <a:avLst/>
              <a:gdLst/>
              <a:ahLst/>
              <a:cxnLst/>
              <a:rect l="l" t="t" r="r" b="b"/>
              <a:pathLst>
                <a:path w="12700" h="26034">
                  <a:moveTo>
                    <a:pt x="12699" y="12700"/>
                  </a:moveTo>
                  <a:lnTo>
                    <a:pt x="12699" y="5702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6034">
                  <a:moveTo>
                    <a:pt x="0" y="25412"/>
                  </a:moveTo>
                  <a:lnTo>
                    <a:pt x="7010" y="25412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20298" y="1512062"/>
              <a:ext cx="9525" cy="19685"/>
            </a:xfrm>
            <a:custGeom>
              <a:avLst/>
              <a:gdLst/>
              <a:ahLst/>
              <a:cxnLst/>
              <a:rect l="l" t="t" r="r" b="b"/>
              <a:pathLst>
                <a:path w="9525" h="19684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684">
                  <a:moveTo>
                    <a:pt x="0" y="19062"/>
                  </a:moveTo>
                  <a:lnTo>
                    <a:pt x="5257" y="19062"/>
                  </a:lnTo>
                  <a:lnTo>
                    <a:pt x="9525" y="14795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20298" y="1515237"/>
              <a:ext cx="6350" cy="13335"/>
            </a:xfrm>
            <a:custGeom>
              <a:avLst/>
              <a:gdLst/>
              <a:ahLst/>
              <a:cxnLst/>
              <a:rect l="l" t="t" r="r" b="b"/>
              <a:pathLst>
                <a:path w="6350" h="13334">
                  <a:moveTo>
                    <a:pt x="6349" y="6350"/>
                  </a:moveTo>
                  <a:lnTo>
                    <a:pt x="6349" y="2857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3334">
                  <a:moveTo>
                    <a:pt x="0" y="12712"/>
                  </a:moveTo>
                  <a:lnTo>
                    <a:pt x="3505" y="12712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20298" y="1518412"/>
              <a:ext cx="3175" cy="6985"/>
            </a:xfrm>
            <a:custGeom>
              <a:avLst/>
              <a:gdLst/>
              <a:ahLst/>
              <a:cxnLst/>
              <a:rect l="l" t="t" r="r" b="b"/>
              <a:pathLst>
                <a:path w="3175" h="6984">
                  <a:moveTo>
                    <a:pt x="3175" y="3175"/>
                  </a:moveTo>
                  <a:lnTo>
                    <a:pt x="3175" y="1435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984">
                  <a:moveTo>
                    <a:pt x="0" y="6362"/>
                  </a:moveTo>
                  <a:lnTo>
                    <a:pt x="1752" y="6362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20298" y="151523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2102935"/>
              <a:ext cx="106367" cy="10636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1241" y="2087060"/>
              <a:ext cx="122237" cy="122237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89331" y="2142871"/>
              <a:ext cx="4281170" cy="18415"/>
            </a:xfrm>
            <a:custGeom>
              <a:avLst/>
              <a:gdLst/>
              <a:ahLst/>
              <a:cxnLst/>
              <a:rect l="l" t="t" r="r" b="b"/>
              <a:pathLst>
                <a:path w="4281170" h="18414">
                  <a:moveTo>
                    <a:pt x="4281068" y="0"/>
                  </a:moveTo>
                  <a:lnTo>
                    <a:pt x="0" y="0"/>
                  </a:lnTo>
                  <a:lnTo>
                    <a:pt x="0" y="2133"/>
                  </a:lnTo>
                  <a:lnTo>
                    <a:pt x="0" y="5321"/>
                  </a:lnTo>
                  <a:lnTo>
                    <a:pt x="0" y="8496"/>
                  </a:lnTo>
                  <a:lnTo>
                    <a:pt x="0" y="11671"/>
                  </a:lnTo>
                  <a:lnTo>
                    <a:pt x="0" y="18021"/>
                  </a:lnTo>
                  <a:lnTo>
                    <a:pt x="4281068" y="18021"/>
                  </a:lnTo>
                  <a:lnTo>
                    <a:pt x="4281068" y="11671"/>
                  </a:lnTo>
                  <a:lnTo>
                    <a:pt x="4281068" y="8496"/>
                  </a:lnTo>
                  <a:lnTo>
                    <a:pt x="4281068" y="5321"/>
                  </a:lnTo>
                  <a:lnTo>
                    <a:pt x="4281068" y="2133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89334" y="215770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89334" y="216405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9334" y="217040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89334" y="217675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89334" y="218310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89334" y="218945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89334" y="219580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89334" y="2202154"/>
              <a:ext cx="4281170" cy="5715"/>
            </a:xfrm>
            <a:custGeom>
              <a:avLst/>
              <a:gdLst/>
              <a:ahLst/>
              <a:cxnLst/>
              <a:rect l="l" t="t" r="r" b="b"/>
              <a:pathLst>
                <a:path w="4281170" h="5714">
                  <a:moveTo>
                    <a:pt x="0" y="5486"/>
                  </a:moveTo>
                  <a:lnTo>
                    <a:pt x="4281066" y="548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486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519917" y="1520583"/>
              <a:ext cx="5715" cy="585470"/>
            </a:xfrm>
            <a:custGeom>
              <a:avLst/>
              <a:gdLst/>
              <a:ahLst/>
              <a:cxnLst/>
              <a:rect l="l" t="t" r="r" b="b"/>
              <a:pathLst>
                <a:path w="5714" h="585469">
                  <a:moveTo>
                    <a:pt x="5118" y="0"/>
                  </a:moveTo>
                  <a:lnTo>
                    <a:pt x="0" y="0"/>
                  </a:lnTo>
                  <a:lnTo>
                    <a:pt x="0" y="585470"/>
                  </a:lnTo>
                  <a:lnTo>
                    <a:pt x="5118" y="585470"/>
                  </a:lnTo>
                  <a:lnTo>
                    <a:pt x="511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21898" y="1520571"/>
              <a:ext cx="9525" cy="585470"/>
            </a:xfrm>
            <a:custGeom>
              <a:avLst/>
              <a:gdLst/>
              <a:ahLst/>
              <a:cxnLst/>
              <a:rect l="l" t="t" r="r" b="b"/>
              <a:pathLst>
                <a:path w="9525" h="585469">
                  <a:moveTo>
                    <a:pt x="0" y="585470"/>
                  </a:moveTo>
                  <a:lnTo>
                    <a:pt x="9524" y="58547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58547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28239" y="1520571"/>
              <a:ext cx="9525" cy="585470"/>
            </a:xfrm>
            <a:custGeom>
              <a:avLst/>
              <a:gdLst/>
              <a:ahLst/>
              <a:cxnLst/>
              <a:rect l="l" t="t" r="r" b="b"/>
              <a:pathLst>
                <a:path w="9525" h="585469">
                  <a:moveTo>
                    <a:pt x="0" y="585470"/>
                  </a:moveTo>
                  <a:lnTo>
                    <a:pt x="9524" y="58547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58547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34580" y="1520571"/>
              <a:ext cx="9525" cy="585470"/>
            </a:xfrm>
            <a:custGeom>
              <a:avLst/>
              <a:gdLst/>
              <a:ahLst/>
              <a:cxnLst/>
              <a:rect l="l" t="t" r="r" b="b"/>
              <a:pathLst>
                <a:path w="9525" h="585469">
                  <a:moveTo>
                    <a:pt x="0" y="585470"/>
                  </a:moveTo>
                  <a:lnTo>
                    <a:pt x="9524" y="58547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58547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40920" y="1520571"/>
              <a:ext cx="9525" cy="585470"/>
            </a:xfrm>
            <a:custGeom>
              <a:avLst/>
              <a:gdLst/>
              <a:ahLst/>
              <a:cxnLst/>
              <a:rect l="l" t="t" r="r" b="b"/>
              <a:pathLst>
                <a:path w="9525" h="585469">
                  <a:moveTo>
                    <a:pt x="0" y="585470"/>
                  </a:moveTo>
                  <a:lnTo>
                    <a:pt x="9524" y="58547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58547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47262" y="1520571"/>
              <a:ext cx="9525" cy="585470"/>
            </a:xfrm>
            <a:custGeom>
              <a:avLst/>
              <a:gdLst/>
              <a:ahLst/>
              <a:cxnLst/>
              <a:rect l="l" t="t" r="r" b="b"/>
              <a:pathLst>
                <a:path w="9525" h="585469">
                  <a:moveTo>
                    <a:pt x="0" y="585470"/>
                  </a:moveTo>
                  <a:lnTo>
                    <a:pt x="9524" y="58547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58547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53647" y="1520571"/>
              <a:ext cx="9525" cy="585470"/>
            </a:xfrm>
            <a:custGeom>
              <a:avLst/>
              <a:gdLst/>
              <a:ahLst/>
              <a:cxnLst/>
              <a:rect l="l" t="t" r="r" b="b"/>
              <a:pathLst>
                <a:path w="9525" h="585469">
                  <a:moveTo>
                    <a:pt x="0" y="585470"/>
                  </a:moveTo>
                  <a:lnTo>
                    <a:pt x="9524" y="58547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58547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59988" y="1520571"/>
              <a:ext cx="9525" cy="585470"/>
            </a:xfrm>
            <a:custGeom>
              <a:avLst/>
              <a:gdLst/>
              <a:ahLst/>
              <a:cxnLst/>
              <a:rect l="l" t="t" r="r" b="b"/>
              <a:pathLst>
                <a:path w="9525" h="585469">
                  <a:moveTo>
                    <a:pt x="0" y="585470"/>
                  </a:moveTo>
                  <a:lnTo>
                    <a:pt x="9524" y="58547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58547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66329" y="1520571"/>
              <a:ext cx="5715" cy="585470"/>
            </a:xfrm>
            <a:custGeom>
              <a:avLst/>
              <a:gdLst/>
              <a:ahLst/>
              <a:cxnLst/>
              <a:rect l="l" t="t" r="r" b="b"/>
              <a:pathLst>
                <a:path w="5714" h="585469">
                  <a:moveTo>
                    <a:pt x="5670" y="0"/>
                  </a:moveTo>
                  <a:lnTo>
                    <a:pt x="0" y="0"/>
                  </a:lnTo>
                  <a:lnTo>
                    <a:pt x="0" y="585470"/>
                  </a:lnTo>
                  <a:lnTo>
                    <a:pt x="5670" y="585470"/>
                  </a:lnTo>
                  <a:lnTo>
                    <a:pt x="567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7729" y="1634502"/>
              <a:ext cx="4432935" cy="521970"/>
            </a:xfrm>
            <a:custGeom>
              <a:avLst/>
              <a:gdLst/>
              <a:ahLst/>
              <a:cxnLst/>
              <a:rect l="l" t="t" r="r" b="b"/>
              <a:pathLst>
                <a:path w="4432935" h="521969">
                  <a:moveTo>
                    <a:pt x="4432569" y="0"/>
                  </a:moveTo>
                  <a:lnTo>
                    <a:pt x="0" y="0"/>
                  </a:lnTo>
                  <a:lnTo>
                    <a:pt x="0" y="470814"/>
                  </a:lnTo>
                  <a:lnTo>
                    <a:pt x="4008" y="490539"/>
                  </a:lnTo>
                  <a:lnTo>
                    <a:pt x="14922" y="506691"/>
                  </a:lnTo>
                  <a:lnTo>
                    <a:pt x="31075" y="517605"/>
                  </a:lnTo>
                  <a:lnTo>
                    <a:pt x="50800" y="521614"/>
                  </a:lnTo>
                  <a:lnTo>
                    <a:pt x="4381769" y="521614"/>
                  </a:lnTo>
                  <a:lnTo>
                    <a:pt x="4401493" y="517605"/>
                  </a:lnTo>
                  <a:lnTo>
                    <a:pt x="4417646" y="506691"/>
                  </a:lnTo>
                  <a:lnTo>
                    <a:pt x="4428560" y="490539"/>
                  </a:lnTo>
                  <a:lnTo>
                    <a:pt x="4432569" y="470814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20298" y="1508887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6154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20298" y="14961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20298" y="14834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520298" y="14707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87729" y="2307945"/>
            <a:ext cx="4486275" cy="916940"/>
            <a:chOff x="87729" y="2307945"/>
            <a:chExt cx="4486275" cy="916940"/>
          </a:xfrm>
        </p:grpSpPr>
        <p:sp>
          <p:nvSpPr>
            <p:cNvPr id="105" name="object 105"/>
            <p:cNvSpPr/>
            <p:nvPr/>
          </p:nvSpPr>
          <p:spPr>
            <a:xfrm>
              <a:off x="87729" y="2307945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7"/>
                  </a:lnTo>
                  <a:lnTo>
                    <a:pt x="4432569" y="82387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E5F1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20298" y="2361703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18537" y="3742"/>
                  </a:lnTo>
                  <a:lnTo>
                    <a:pt x="3978" y="803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1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520298" y="2364878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2843" y="36493"/>
                  </a:lnTo>
                  <a:lnTo>
                    <a:pt x="40956" y="27148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7956" y="1606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79"/>
                  </a:lnTo>
                  <a:lnTo>
                    <a:pt x="40956" y="61750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520298" y="2368053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865" y="29340"/>
                  </a:ln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11934" y="2409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0"/>
                  </a:lnTo>
                  <a:lnTo>
                    <a:pt x="38031" y="57340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520298" y="2371228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70"/>
                  </a:lnTo>
                  <a:lnTo>
                    <a:pt x="33317" y="20617"/>
                  </a:lnTo>
                  <a:lnTo>
                    <a:pt x="26941" y="11159"/>
                  </a:lnTo>
                  <a:lnTo>
                    <a:pt x="17481" y="4781"/>
                  </a:lnTo>
                  <a:lnTo>
                    <a:pt x="14830" y="2994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5"/>
                  </a:lnTo>
                  <a:lnTo>
                    <a:pt x="26941" y="65039"/>
                  </a:lnTo>
                  <a:lnTo>
                    <a:pt x="35106" y="52928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520298" y="2374403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30"/>
                  </a:lnTo>
                  <a:lnTo>
                    <a:pt x="24696" y="10229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0"/>
                  </a:lnTo>
                  <a:lnTo>
                    <a:pt x="32180" y="48518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520298" y="2377578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2"/>
                  </a:lnTo>
                  <a:lnTo>
                    <a:pt x="22447" y="9300"/>
                  </a:lnTo>
                  <a:lnTo>
                    <a:pt x="12354" y="2495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4"/>
                  </a:lnTo>
                  <a:lnTo>
                    <a:pt x="22447" y="54199"/>
                  </a:lnTo>
                  <a:lnTo>
                    <a:pt x="29253" y="44106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20298" y="2380753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2"/>
                  </a:lnTo>
                  <a:lnTo>
                    <a:pt x="20202" y="8369"/>
                  </a:lnTo>
                  <a:lnTo>
                    <a:pt x="11119" y="2245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4"/>
                  </a:lnTo>
                  <a:lnTo>
                    <a:pt x="20202" y="48779"/>
                  </a:lnTo>
                  <a:lnTo>
                    <a:pt x="26328" y="39696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20298" y="2383928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4"/>
                  </a:lnTo>
                  <a:lnTo>
                    <a:pt x="17957" y="7440"/>
                  </a:lnTo>
                  <a:lnTo>
                    <a:pt x="9883" y="1996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3"/>
                  </a:lnTo>
                  <a:lnTo>
                    <a:pt x="17957" y="43359"/>
                  </a:lnTo>
                  <a:lnTo>
                    <a:pt x="23402" y="35285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520298" y="2387103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4"/>
                  </a:lnTo>
                  <a:lnTo>
                    <a:pt x="15712" y="6509"/>
                  </a:lnTo>
                  <a:lnTo>
                    <a:pt x="8648" y="1746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3"/>
                  </a:lnTo>
                  <a:lnTo>
                    <a:pt x="15712" y="37939"/>
                  </a:lnTo>
                  <a:lnTo>
                    <a:pt x="20477" y="30875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520298" y="2390278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6"/>
                  </a:lnTo>
                  <a:lnTo>
                    <a:pt x="13468" y="5580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3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520298" y="2393453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08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40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520298" y="2396628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09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520298" y="2399803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5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20298" y="240297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7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1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20298" y="2406153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3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5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520298" y="240297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1"/>
                  </a:lnTo>
                  <a:lnTo>
                    <a:pt x="6349" y="284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3117918"/>
              <a:ext cx="106367" cy="106362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1241" y="3102043"/>
              <a:ext cx="122237" cy="122237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189331" y="3157601"/>
              <a:ext cx="4281170" cy="18415"/>
            </a:xfrm>
            <a:custGeom>
              <a:avLst/>
              <a:gdLst/>
              <a:ahLst/>
              <a:cxnLst/>
              <a:rect l="l" t="t" r="r" b="b"/>
              <a:pathLst>
                <a:path w="4281170" h="18414">
                  <a:moveTo>
                    <a:pt x="4281068" y="0"/>
                  </a:moveTo>
                  <a:lnTo>
                    <a:pt x="0" y="0"/>
                  </a:lnTo>
                  <a:lnTo>
                    <a:pt x="0" y="2387"/>
                  </a:lnTo>
                  <a:lnTo>
                    <a:pt x="0" y="5562"/>
                  </a:lnTo>
                  <a:lnTo>
                    <a:pt x="0" y="8737"/>
                  </a:lnTo>
                  <a:lnTo>
                    <a:pt x="0" y="11912"/>
                  </a:lnTo>
                  <a:lnTo>
                    <a:pt x="0" y="18262"/>
                  </a:lnTo>
                  <a:lnTo>
                    <a:pt x="4281068" y="18262"/>
                  </a:lnTo>
                  <a:lnTo>
                    <a:pt x="4281068" y="11912"/>
                  </a:lnTo>
                  <a:lnTo>
                    <a:pt x="4281068" y="8737"/>
                  </a:lnTo>
                  <a:lnTo>
                    <a:pt x="4281068" y="5562"/>
                  </a:lnTo>
                  <a:lnTo>
                    <a:pt x="4281068" y="2387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89334" y="317268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89334" y="317903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89334" y="318538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89334" y="319173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89334" y="319808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89334" y="320443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89334" y="321078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9334" y="3217137"/>
              <a:ext cx="4281170" cy="5715"/>
            </a:xfrm>
            <a:custGeom>
              <a:avLst/>
              <a:gdLst/>
              <a:ahLst/>
              <a:cxnLst/>
              <a:rect l="l" t="t" r="r" b="b"/>
              <a:pathLst>
                <a:path w="4281170" h="5714">
                  <a:moveTo>
                    <a:pt x="0" y="5234"/>
                  </a:moveTo>
                  <a:lnTo>
                    <a:pt x="4281066" y="5234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234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519930" y="2408301"/>
              <a:ext cx="5715" cy="713105"/>
            </a:xfrm>
            <a:custGeom>
              <a:avLst/>
              <a:gdLst/>
              <a:ahLst/>
              <a:cxnLst/>
              <a:rect l="l" t="t" r="r" b="b"/>
              <a:pathLst>
                <a:path w="5714" h="713105">
                  <a:moveTo>
                    <a:pt x="5130" y="0"/>
                  </a:moveTo>
                  <a:lnTo>
                    <a:pt x="0" y="0"/>
                  </a:lnTo>
                  <a:lnTo>
                    <a:pt x="0" y="712482"/>
                  </a:lnTo>
                  <a:lnTo>
                    <a:pt x="5130" y="712482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521881" y="2408301"/>
              <a:ext cx="9525" cy="712470"/>
            </a:xfrm>
            <a:custGeom>
              <a:avLst/>
              <a:gdLst/>
              <a:ahLst/>
              <a:cxnLst/>
              <a:rect l="l" t="t" r="r" b="b"/>
              <a:pathLst>
                <a:path w="9525" h="712469">
                  <a:moveTo>
                    <a:pt x="0" y="712470"/>
                  </a:moveTo>
                  <a:lnTo>
                    <a:pt x="9525" y="71247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71247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528223" y="2408301"/>
              <a:ext cx="9525" cy="712470"/>
            </a:xfrm>
            <a:custGeom>
              <a:avLst/>
              <a:gdLst/>
              <a:ahLst/>
              <a:cxnLst/>
              <a:rect l="l" t="t" r="r" b="b"/>
              <a:pathLst>
                <a:path w="9525" h="712469">
                  <a:moveTo>
                    <a:pt x="0" y="712470"/>
                  </a:moveTo>
                  <a:lnTo>
                    <a:pt x="9525" y="71247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71247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534565" y="2408301"/>
              <a:ext cx="9525" cy="712470"/>
            </a:xfrm>
            <a:custGeom>
              <a:avLst/>
              <a:gdLst/>
              <a:ahLst/>
              <a:cxnLst/>
              <a:rect l="l" t="t" r="r" b="b"/>
              <a:pathLst>
                <a:path w="9525" h="712469">
                  <a:moveTo>
                    <a:pt x="0" y="712470"/>
                  </a:moveTo>
                  <a:lnTo>
                    <a:pt x="9525" y="71247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71247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540951" y="2408301"/>
              <a:ext cx="9525" cy="712470"/>
            </a:xfrm>
            <a:custGeom>
              <a:avLst/>
              <a:gdLst/>
              <a:ahLst/>
              <a:cxnLst/>
              <a:rect l="l" t="t" r="r" b="b"/>
              <a:pathLst>
                <a:path w="9525" h="712469">
                  <a:moveTo>
                    <a:pt x="0" y="712470"/>
                  </a:moveTo>
                  <a:lnTo>
                    <a:pt x="9525" y="71247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71247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547292" y="2408301"/>
              <a:ext cx="9525" cy="712470"/>
            </a:xfrm>
            <a:custGeom>
              <a:avLst/>
              <a:gdLst/>
              <a:ahLst/>
              <a:cxnLst/>
              <a:rect l="l" t="t" r="r" b="b"/>
              <a:pathLst>
                <a:path w="9525" h="712469">
                  <a:moveTo>
                    <a:pt x="0" y="712470"/>
                  </a:moveTo>
                  <a:lnTo>
                    <a:pt x="9525" y="71247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71247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553634" y="2408301"/>
              <a:ext cx="9525" cy="712470"/>
            </a:xfrm>
            <a:custGeom>
              <a:avLst/>
              <a:gdLst/>
              <a:ahLst/>
              <a:cxnLst/>
              <a:rect l="l" t="t" r="r" b="b"/>
              <a:pathLst>
                <a:path w="9525" h="712469">
                  <a:moveTo>
                    <a:pt x="0" y="712470"/>
                  </a:moveTo>
                  <a:lnTo>
                    <a:pt x="9525" y="71247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71247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559975" y="2408301"/>
              <a:ext cx="9525" cy="712470"/>
            </a:xfrm>
            <a:custGeom>
              <a:avLst/>
              <a:gdLst/>
              <a:ahLst/>
              <a:cxnLst/>
              <a:rect l="l" t="t" r="r" b="b"/>
              <a:pathLst>
                <a:path w="9525" h="712469">
                  <a:moveTo>
                    <a:pt x="0" y="712470"/>
                  </a:moveTo>
                  <a:lnTo>
                    <a:pt x="9525" y="71247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71247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66317" y="2408301"/>
              <a:ext cx="5715" cy="712470"/>
            </a:xfrm>
            <a:custGeom>
              <a:avLst/>
              <a:gdLst/>
              <a:ahLst/>
              <a:cxnLst/>
              <a:rect l="l" t="t" r="r" b="b"/>
              <a:pathLst>
                <a:path w="5714" h="712469">
                  <a:moveTo>
                    <a:pt x="5682" y="0"/>
                  </a:moveTo>
                  <a:lnTo>
                    <a:pt x="0" y="0"/>
                  </a:lnTo>
                  <a:lnTo>
                    <a:pt x="0" y="712470"/>
                  </a:lnTo>
                  <a:lnTo>
                    <a:pt x="5682" y="712470"/>
                  </a:lnTo>
                  <a:lnTo>
                    <a:pt x="568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7729" y="2352391"/>
              <a:ext cx="4432935" cy="819150"/>
            </a:xfrm>
            <a:custGeom>
              <a:avLst/>
              <a:gdLst/>
              <a:ahLst/>
              <a:cxnLst/>
              <a:rect l="l" t="t" r="r" b="b"/>
              <a:pathLst>
                <a:path w="4432935" h="819150">
                  <a:moveTo>
                    <a:pt x="4432569" y="0"/>
                  </a:moveTo>
                  <a:lnTo>
                    <a:pt x="0" y="0"/>
                  </a:lnTo>
                  <a:lnTo>
                    <a:pt x="0" y="767908"/>
                  </a:lnTo>
                  <a:lnTo>
                    <a:pt x="4008" y="787632"/>
                  </a:lnTo>
                  <a:lnTo>
                    <a:pt x="14922" y="803785"/>
                  </a:lnTo>
                  <a:lnTo>
                    <a:pt x="31075" y="814699"/>
                  </a:lnTo>
                  <a:lnTo>
                    <a:pt x="50800" y="818708"/>
                  </a:lnTo>
                  <a:lnTo>
                    <a:pt x="4381769" y="818708"/>
                  </a:lnTo>
                  <a:lnTo>
                    <a:pt x="4401493" y="814699"/>
                  </a:lnTo>
                  <a:lnTo>
                    <a:pt x="4417646" y="803785"/>
                  </a:lnTo>
                  <a:lnTo>
                    <a:pt x="4428560" y="787632"/>
                  </a:lnTo>
                  <a:lnTo>
                    <a:pt x="4432569" y="767908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5F1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20298" y="2396628"/>
              <a:ext cx="0" cy="742950"/>
            </a:xfrm>
            <a:custGeom>
              <a:avLst/>
              <a:gdLst/>
              <a:ahLst/>
              <a:cxnLst/>
              <a:rect l="l" t="t" r="r" b="b"/>
              <a:pathLst>
                <a:path h="742950">
                  <a:moveTo>
                    <a:pt x="0" y="7427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20298" y="23839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0298" y="23712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20298" y="23585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125829" y="451002"/>
            <a:ext cx="4348480" cy="26860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100" i="1" spc="-45" dirty="0">
                <a:solidFill>
                  <a:srgbClr val="3333B2"/>
                </a:solidFill>
                <a:latin typeface="Calibri"/>
                <a:cs typeface="Calibri"/>
              </a:rPr>
              <a:t>What</a:t>
            </a:r>
            <a:r>
              <a:rPr sz="1100" i="1" spc="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is</a:t>
            </a:r>
            <a:r>
              <a:rPr sz="1100" i="1" spc="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libri"/>
                <a:cs typeface="Calibri"/>
              </a:rPr>
              <a:t>a</a:t>
            </a:r>
            <a:r>
              <a:rPr sz="1100" i="1" spc="1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libri"/>
                <a:cs typeface="Calibri"/>
              </a:rPr>
              <a:t>summary?</a:t>
            </a:r>
            <a:endParaRPr sz="1100">
              <a:latin typeface="Calibri"/>
              <a:cs typeface="Calibri"/>
            </a:endParaRPr>
          </a:p>
          <a:p>
            <a:pPr marL="12700" marR="123189">
              <a:lnSpc>
                <a:spcPct val="125499"/>
              </a:lnSpc>
              <a:spcBef>
                <a:spcPts val="135"/>
              </a:spcBef>
            </a:pPr>
            <a:r>
              <a:rPr sz="900" spc="-5" dirty="0">
                <a:latin typeface="Microsoft Sans Serif"/>
                <a:cs typeface="Microsoft Sans Serif"/>
              </a:rPr>
              <a:t>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summary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is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text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that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is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produced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from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one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or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more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texts,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that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contains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 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significant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portion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of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information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in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original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text(s),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and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that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is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no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longer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than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half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of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original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text(s).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(</a:t>
            </a:r>
            <a:r>
              <a:rPr sz="900" i="1" spc="-20" dirty="0">
                <a:latin typeface="Arial"/>
                <a:cs typeface="Arial"/>
              </a:rPr>
              <a:t>Hovy,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i="1" spc="5" dirty="0">
                <a:latin typeface="Arial"/>
                <a:cs typeface="Arial"/>
              </a:rPr>
              <a:t>2008</a:t>
            </a:r>
            <a:r>
              <a:rPr sz="900" spc="5" dirty="0">
                <a:latin typeface="Microsoft Sans Serif"/>
                <a:cs typeface="Microsoft Sans Serif"/>
              </a:rPr>
              <a:t>)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i="1" spc="-45" dirty="0">
                <a:solidFill>
                  <a:srgbClr val="3333B2"/>
                </a:solidFill>
                <a:latin typeface="Calibri"/>
                <a:cs typeface="Calibri"/>
              </a:rPr>
              <a:t>What</a:t>
            </a:r>
            <a:r>
              <a:rPr sz="1100" i="1" spc="1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is</a:t>
            </a:r>
            <a:r>
              <a:rPr sz="1100" i="1" spc="1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libri"/>
                <a:cs typeface="Calibri"/>
              </a:rPr>
              <a:t>text</a:t>
            </a:r>
            <a:r>
              <a:rPr sz="1100" i="1" spc="1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libri"/>
                <a:cs typeface="Calibri"/>
              </a:rPr>
              <a:t>summarization?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25499"/>
              </a:lnSpc>
              <a:spcBef>
                <a:spcPts val="65"/>
              </a:spcBef>
            </a:pPr>
            <a:r>
              <a:rPr sz="900" spc="-40" dirty="0">
                <a:latin typeface="Microsoft Sans Serif"/>
                <a:cs typeface="Microsoft Sans Serif"/>
              </a:rPr>
              <a:t>Text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summarization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is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process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of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distilling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most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important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information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from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 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source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(or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sources)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to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produce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an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abridged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version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for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particular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user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or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task.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(</a:t>
            </a:r>
            <a:r>
              <a:rPr sz="900" i="1" spc="-5" dirty="0">
                <a:latin typeface="Arial"/>
                <a:cs typeface="Arial"/>
              </a:rPr>
              <a:t>Mani </a:t>
            </a:r>
            <a:r>
              <a:rPr sz="900" i="1" spc="-23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and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MayBury,</a:t>
            </a:r>
            <a:r>
              <a:rPr sz="900" i="1" spc="-5" dirty="0">
                <a:latin typeface="Arial"/>
                <a:cs typeface="Arial"/>
              </a:rPr>
              <a:t> 2001</a:t>
            </a:r>
            <a:r>
              <a:rPr sz="900" spc="-5" dirty="0">
                <a:latin typeface="Microsoft Sans Serif"/>
                <a:cs typeface="Microsoft Sans Serif"/>
              </a:rPr>
              <a:t>)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900">
              <a:latin typeface="Microsoft Sans Serif"/>
              <a:cs typeface="Microsoft Sans Serif"/>
            </a:endParaRPr>
          </a:p>
          <a:p>
            <a:pPr marL="12700" marR="290830">
              <a:lnSpc>
                <a:spcPct val="118800"/>
              </a:lnSpc>
              <a:spcBef>
                <a:spcPts val="640"/>
              </a:spcBef>
            </a:pPr>
            <a:r>
              <a:rPr sz="950" spc="15" dirty="0">
                <a:latin typeface="Microsoft Sans Serif"/>
                <a:cs typeface="Microsoft Sans Serif"/>
              </a:rPr>
              <a:t>Humans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have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an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incredible</a:t>
            </a:r>
            <a:r>
              <a:rPr sz="950" spc="3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capacity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to</a:t>
            </a:r>
            <a:r>
              <a:rPr sz="950" spc="3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condense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information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down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to</a:t>
            </a:r>
            <a:r>
              <a:rPr sz="950" spc="3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the </a:t>
            </a:r>
            <a:r>
              <a:rPr sz="950" spc="-23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critical</a:t>
            </a:r>
            <a:r>
              <a:rPr sz="950" spc="15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bit.</a:t>
            </a:r>
            <a:endParaRPr sz="95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295"/>
              </a:spcBef>
            </a:pPr>
            <a:r>
              <a:rPr sz="950" i="1" spc="15" dirty="0">
                <a:latin typeface="Arial"/>
                <a:cs typeface="Arial"/>
              </a:rPr>
              <a:t>“He</a:t>
            </a:r>
            <a:r>
              <a:rPr sz="950" i="1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said</a:t>
            </a:r>
            <a:r>
              <a:rPr sz="950" i="1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he</a:t>
            </a:r>
            <a:r>
              <a:rPr sz="950" i="1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is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against</a:t>
            </a:r>
            <a:r>
              <a:rPr sz="950" i="1" dirty="0">
                <a:latin typeface="Arial"/>
                <a:cs typeface="Arial"/>
              </a:rPr>
              <a:t> </a:t>
            </a:r>
            <a:r>
              <a:rPr sz="950" i="1" spc="-20" dirty="0">
                <a:latin typeface="Arial"/>
                <a:cs typeface="Arial"/>
              </a:rPr>
              <a:t>it.”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i="1" spc="10" dirty="0">
                <a:latin typeface="Arial"/>
                <a:cs typeface="Arial"/>
              </a:rPr>
              <a:t>Calvin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Coolidge,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on</a:t>
            </a:r>
            <a:r>
              <a:rPr sz="950" i="1" spc="10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being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asked </a:t>
            </a:r>
            <a:r>
              <a:rPr sz="950" i="1" spc="15" dirty="0">
                <a:latin typeface="Arial"/>
                <a:cs typeface="Arial"/>
              </a:rPr>
              <a:t>what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a</a:t>
            </a:r>
            <a:r>
              <a:rPr sz="950" i="1" spc="10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clergyman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preaching</a:t>
            </a:r>
            <a:r>
              <a:rPr sz="950" i="1" spc="10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on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sin said.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0" y="3347540"/>
            <a:ext cx="4608195" cy="109220"/>
            <a:chOff x="0" y="3347540"/>
            <a:chExt cx="4608195" cy="109220"/>
          </a:xfrm>
        </p:grpSpPr>
        <p:sp>
          <p:nvSpPr>
            <p:cNvPr id="149" name="object 149"/>
            <p:cNvSpPr/>
            <p:nvPr/>
          </p:nvSpPr>
          <p:spPr>
            <a:xfrm>
              <a:off x="0" y="3401947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077" y="0"/>
                  </a:lnTo>
                </a:path>
              </a:pathLst>
            </a:custGeom>
            <a:ln w="108813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535963" y="3401947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077" y="0"/>
                  </a:lnTo>
                </a:path>
              </a:pathLst>
            </a:custGeom>
            <a:ln w="108813">
              <a:solidFill>
                <a:srgbClr val="2626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071926" y="3401947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077" y="0"/>
                  </a:lnTo>
                </a:path>
              </a:pathLst>
            </a:custGeom>
            <a:ln w="108813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154" name="object 154"/>
          <p:cNvSpPr txBox="1"/>
          <p:nvPr/>
        </p:nvSpPr>
        <p:spPr>
          <a:xfrm>
            <a:off x="1827072" y="3352033"/>
            <a:ext cx="95440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Text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Summarization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i="1" spc="1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LexRank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608209" y="335203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4355496" y="3352033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7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65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next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steps:</a:t>
            </a:r>
            <a:r>
              <a:rPr sz="1400" i="1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Simplifying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Sentences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87666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69783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023960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406065"/>
            <a:ext cx="64757" cy="647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844" y="747136"/>
            <a:ext cx="4329430" cy="193611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40" dirty="0">
                <a:latin typeface="Trebuchet MS"/>
                <a:cs typeface="Trebuchet MS"/>
              </a:rPr>
              <a:t>Parse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sentences,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rules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decide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5" dirty="0">
                <a:latin typeface="Trebuchet MS"/>
                <a:cs typeface="Trebuchet MS"/>
              </a:rPr>
              <a:t> modifiers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prune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18900"/>
              </a:lnSpc>
              <a:spcBef>
                <a:spcPts val="300"/>
              </a:spcBef>
            </a:pPr>
            <a:r>
              <a:rPr sz="950" b="1" dirty="0">
                <a:latin typeface="Trebuchet MS"/>
                <a:cs typeface="Trebuchet MS"/>
              </a:rPr>
              <a:t>Initial</a:t>
            </a:r>
            <a:r>
              <a:rPr sz="950" b="1" spc="-20" dirty="0">
                <a:latin typeface="Trebuchet MS"/>
                <a:cs typeface="Trebuchet MS"/>
              </a:rPr>
              <a:t> </a:t>
            </a:r>
            <a:r>
              <a:rPr sz="950" b="1" spc="25" dirty="0">
                <a:latin typeface="Trebuchet MS"/>
                <a:cs typeface="Trebuchet MS"/>
              </a:rPr>
              <a:t>adverbials:</a:t>
            </a:r>
            <a:r>
              <a:rPr sz="950" b="1" spc="50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For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example,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on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other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hand,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75" dirty="0">
                <a:latin typeface="Trebuchet MS"/>
                <a:cs typeface="Trebuchet MS"/>
              </a:rPr>
              <a:t>as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matter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fact,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at </a:t>
            </a:r>
            <a:r>
              <a:rPr sz="950" i="1" spc="-27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this </a:t>
            </a:r>
            <a:r>
              <a:rPr sz="950" i="1" spc="-35" dirty="0">
                <a:latin typeface="Trebuchet MS"/>
                <a:cs typeface="Trebuchet MS"/>
              </a:rPr>
              <a:t>point,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 marL="289560" marR="38100">
              <a:lnSpc>
                <a:spcPct val="118900"/>
              </a:lnSpc>
              <a:spcBef>
                <a:spcPts val="300"/>
              </a:spcBef>
            </a:pPr>
            <a:r>
              <a:rPr sz="950" b="1" spc="110" dirty="0">
                <a:latin typeface="Trebuchet MS"/>
                <a:cs typeface="Trebuchet MS"/>
              </a:rPr>
              <a:t>PPs </a:t>
            </a:r>
            <a:r>
              <a:rPr sz="950" b="1" spc="5" dirty="0">
                <a:latin typeface="Trebuchet MS"/>
                <a:cs typeface="Trebuchet MS"/>
              </a:rPr>
              <a:t>without </a:t>
            </a:r>
            <a:r>
              <a:rPr sz="950" b="1" spc="35" dirty="0">
                <a:latin typeface="Trebuchet MS"/>
                <a:cs typeface="Trebuchet MS"/>
              </a:rPr>
              <a:t>named </a:t>
            </a:r>
            <a:r>
              <a:rPr sz="950" b="1" dirty="0">
                <a:latin typeface="Trebuchet MS"/>
                <a:cs typeface="Trebuchet MS"/>
              </a:rPr>
              <a:t>entities: </a:t>
            </a:r>
            <a:r>
              <a:rPr sz="950" spc="30" dirty="0">
                <a:latin typeface="Trebuchet MS"/>
                <a:cs typeface="Trebuchet MS"/>
              </a:rPr>
              <a:t>The </a:t>
            </a:r>
            <a:r>
              <a:rPr sz="950" spc="5" dirty="0">
                <a:latin typeface="Trebuchet MS"/>
                <a:cs typeface="Trebuchet MS"/>
              </a:rPr>
              <a:t>commercial fishing </a:t>
            </a:r>
            <a:r>
              <a:rPr sz="950" spc="-10" dirty="0">
                <a:latin typeface="Trebuchet MS"/>
                <a:cs typeface="Trebuchet MS"/>
              </a:rPr>
              <a:t>restrictions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Washington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will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not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lifted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unless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salmon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population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increases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[</a:t>
            </a:r>
            <a:r>
              <a:rPr sz="950" i="1" spc="65" dirty="0">
                <a:latin typeface="Trebuchet MS"/>
                <a:cs typeface="Trebuchet MS"/>
              </a:rPr>
              <a:t>PP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to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sustainable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number</a:t>
            </a:r>
            <a:r>
              <a:rPr sz="950" spc="-5" dirty="0">
                <a:latin typeface="Trebuchet MS"/>
                <a:cs typeface="Trebuchet MS"/>
              </a:rPr>
              <a:t>]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b="1" spc="5" dirty="0">
                <a:latin typeface="Trebuchet MS"/>
                <a:cs typeface="Trebuchet MS"/>
              </a:rPr>
              <a:t>Attribution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45" dirty="0">
                <a:latin typeface="Trebuchet MS"/>
                <a:cs typeface="Trebuchet MS"/>
              </a:rPr>
              <a:t>clauses: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Rebels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agreed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talks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government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officials,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i="1" spc="-25" dirty="0">
                <a:latin typeface="Trebuchet MS"/>
                <a:cs typeface="Trebuchet MS"/>
              </a:rPr>
              <a:t>international</a:t>
            </a:r>
            <a:r>
              <a:rPr sz="950" i="1" spc="-30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observers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said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Tuesday</a:t>
            </a:r>
            <a:endParaRPr sz="950">
              <a:latin typeface="Trebuchet MS"/>
              <a:cs typeface="Trebuchet MS"/>
            </a:endParaRPr>
          </a:p>
          <a:p>
            <a:pPr marL="289560" marR="532130">
              <a:lnSpc>
                <a:spcPct val="118900"/>
              </a:lnSpc>
              <a:spcBef>
                <a:spcPts val="300"/>
              </a:spcBef>
            </a:pPr>
            <a:r>
              <a:rPr sz="950" b="1" spc="40" dirty="0">
                <a:latin typeface="Trebuchet MS"/>
                <a:cs typeface="Trebuchet MS"/>
              </a:rPr>
              <a:t>Appositives: </a:t>
            </a:r>
            <a:r>
              <a:rPr sz="950" spc="10" dirty="0">
                <a:latin typeface="Trebuchet MS"/>
                <a:cs typeface="Trebuchet MS"/>
              </a:rPr>
              <a:t>Rajan</a:t>
            </a:r>
            <a:r>
              <a:rPr sz="950" i="1" spc="10" dirty="0">
                <a:latin typeface="Trebuchet MS"/>
                <a:cs typeface="Trebuchet MS"/>
              </a:rPr>
              <a:t>, </a:t>
            </a:r>
            <a:r>
              <a:rPr sz="950" i="1" spc="5" dirty="0">
                <a:latin typeface="Trebuchet MS"/>
                <a:cs typeface="Trebuchet MS"/>
              </a:rPr>
              <a:t>28, </a:t>
            </a:r>
            <a:r>
              <a:rPr sz="950" i="1" spc="35" dirty="0">
                <a:latin typeface="Trebuchet MS"/>
                <a:cs typeface="Trebuchet MS"/>
              </a:rPr>
              <a:t>an </a:t>
            </a:r>
            <a:r>
              <a:rPr sz="950" i="1" spc="-35" dirty="0">
                <a:latin typeface="Trebuchet MS"/>
                <a:cs typeface="Trebuchet MS"/>
              </a:rPr>
              <a:t>artist </a:t>
            </a:r>
            <a:r>
              <a:rPr sz="950" i="1" spc="15" dirty="0">
                <a:latin typeface="Trebuchet MS"/>
                <a:cs typeface="Trebuchet MS"/>
              </a:rPr>
              <a:t>who </a:t>
            </a:r>
            <a:r>
              <a:rPr sz="950" i="1" spc="45" dirty="0">
                <a:latin typeface="Trebuchet MS"/>
                <a:cs typeface="Trebuchet MS"/>
              </a:rPr>
              <a:t>was </a:t>
            </a:r>
            <a:r>
              <a:rPr sz="950" i="1" spc="-20" dirty="0">
                <a:latin typeface="Trebuchet MS"/>
                <a:cs typeface="Trebuchet MS"/>
              </a:rPr>
              <a:t>living </a:t>
            </a:r>
            <a:r>
              <a:rPr sz="950" i="1" spc="-40" dirty="0">
                <a:latin typeface="Trebuchet MS"/>
                <a:cs typeface="Trebuchet MS"/>
              </a:rPr>
              <a:t>at </a:t>
            </a:r>
            <a:r>
              <a:rPr sz="950" i="1" spc="-25" dirty="0">
                <a:latin typeface="Trebuchet MS"/>
                <a:cs typeface="Trebuchet MS"/>
              </a:rPr>
              <a:t>the </a:t>
            </a:r>
            <a:r>
              <a:rPr sz="950" i="1" spc="-35" dirty="0">
                <a:latin typeface="Trebuchet MS"/>
                <a:cs typeface="Trebuchet MS"/>
              </a:rPr>
              <a:t>time </a:t>
            </a:r>
            <a:r>
              <a:rPr sz="950" i="1" spc="-25" dirty="0">
                <a:latin typeface="Trebuchet MS"/>
                <a:cs typeface="Trebuchet MS"/>
              </a:rPr>
              <a:t>in 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Philadelphia,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found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inspiration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back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city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magazines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4518" y="3352372"/>
            <a:ext cx="762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23276" y="3339672"/>
            <a:ext cx="15144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Optimization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Based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Approaches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for</a:t>
            </a:r>
            <a:r>
              <a:rPr sz="600" i="1" spc="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Summarizati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622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29" y="903427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9" y="82384"/>
                </a:lnTo>
                <a:lnTo>
                  <a:pt x="4432569" y="50800"/>
                </a:lnTo>
                <a:lnTo>
                  <a:pt x="4428560" y="31075"/>
                </a:lnTo>
                <a:lnTo>
                  <a:pt x="4417646" y="14922"/>
                </a:lnTo>
                <a:lnTo>
                  <a:pt x="4401493" y="4008"/>
                </a:lnTo>
                <a:lnTo>
                  <a:pt x="43817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147" y="1204195"/>
            <a:ext cx="106367" cy="10636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9334" y="1188320"/>
            <a:ext cx="4384675" cy="122555"/>
            <a:chOff x="189334" y="1188320"/>
            <a:chExt cx="4384675" cy="1225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1188320"/>
              <a:ext cx="122237" cy="1222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9331" y="1243723"/>
              <a:ext cx="4281170" cy="19050"/>
            </a:xfrm>
            <a:custGeom>
              <a:avLst/>
              <a:gdLst/>
              <a:ahLst/>
              <a:cxnLst/>
              <a:rect l="l" t="t" r="r" b="b"/>
              <a:pathLst>
                <a:path w="4281170" h="19050">
                  <a:moveTo>
                    <a:pt x="4281068" y="0"/>
                  </a:moveTo>
                  <a:lnTo>
                    <a:pt x="0" y="0"/>
                  </a:lnTo>
                  <a:lnTo>
                    <a:pt x="0" y="2552"/>
                  </a:lnTo>
                  <a:lnTo>
                    <a:pt x="0" y="5727"/>
                  </a:lnTo>
                  <a:lnTo>
                    <a:pt x="0" y="8902"/>
                  </a:lnTo>
                  <a:lnTo>
                    <a:pt x="0" y="12077"/>
                  </a:lnTo>
                  <a:lnTo>
                    <a:pt x="0" y="18427"/>
                  </a:lnTo>
                  <a:lnTo>
                    <a:pt x="4281068" y="18427"/>
                  </a:lnTo>
                  <a:lnTo>
                    <a:pt x="4281068" y="12077"/>
                  </a:lnTo>
                  <a:lnTo>
                    <a:pt x="4281068" y="8902"/>
                  </a:lnTo>
                  <a:lnTo>
                    <a:pt x="4281068" y="5727"/>
                  </a:lnTo>
                  <a:lnTo>
                    <a:pt x="4281068" y="2552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34" y="125896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34" y="126531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9334" y="127166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334" y="127801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9334" y="128436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334" y="129071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9334" y="129706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9334" y="1303417"/>
              <a:ext cx="4281170" cy="5080"/>
            </a:xfrm>
            <a:custGeom>
              <a:avLst/>
              <a:gdLst/>
              <a:ahLst/>
              <a:cxnLst/>
              <a:rect l="l" t="t" r="r" b="b"/>
              <a:pathLst>
                <a:path w="4281170" h="5080">
                  <a:moveTo>
                    <a:pt x="0" y="5063"/>
                  </a:moveTo>
                  <a:lnTo>
                    <a:pt x="4281066" y="5063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06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7729" y="947788"/>
            <a:ext cx="4486275" cy="309880"/>
            <a:chOff x="87729" y="947788"/>
            <a:chExt cx="4486275" cy="309880"/>
          </a:xfrm>
        </p:grpSpPr>
        <p:sp>
          <p:nvSpPr>
            <p:cNvPr id="16" name="object 16"/>
            <p:cNvSpPr/>
            <p:nvPr/>
          </p:nvSpPr>
          <p:spPr>
            <a:xfrm>
              <a:off x="4520298" y="957097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298" y="960272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7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298" y="963447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298" y="966622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68"/>
                  </a:lnTo>
                  <a:lnTo>
                    <a:pt x="26941" y="11158"/>
                  </a:lnTo>
                  <a:lnTo>
                    <a:pt x="14830" y="2993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6"/>
                  </a:lnTo>
                  <a:lnTo>
                    <a:pt x="26941" y="65041"/>
                  </a:lnTo>
                  <a:lnTo>
                    <a:pt x="35106" y="52930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298" y="969797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29"/>
                  </a:lnTo>
                  <a:lnTo>
                    <a:pt x="24696" y="10228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298" y="972972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5"/>
                  </a:lnTo>
                  <a:lnTo>
                    <a:pt x="22447" y="9302"/>
                  </a:lnTo>
                  <a:lnTo>
                    <a:pt x="12354" y="2496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3"/>
                  </a:lnTo>
                  <a:lnTo>
                    <a:pt x="22447" y="54197"/>
                  </a:lnTo>
                  <a:lnTo>
                    <a:pt x="29253" y="44104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298" y="976147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0"/>
                  </a:lnTo>
                  <a:lnTo>
                    <a:pt x="20202" y="8367"/>
                  </a:lnTo>
                  <a:lnTo>
                    <a:pt x="11119" y="2244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5"/>
                  </a:lnTo>
                  <a:lnTo>
                    <a:pt x="20202" y="48782"/>
                  </a:lnTo>
                  <a:lnTo>
                    <a:pt x="26328" y="39699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298" y="979322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2"/>
                  </a:lnTo>
                  <a:lnTo>
                    <a:pt x="17957" y="43357"/>
                  </a:lnTo>
                  <a:lnTo>
                    <a:pt x="23402" y="35283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298" y="982497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2"/>
                  </a:lnTo>
                  <a:lnTo>
                    <a:pt x="15712" y="37938"/>
                  </a:lnTo>
                  <a:lnTo>
                    <a:pt x="20477" y="30873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298" y="985672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298" y="988847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38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298" y="992022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298" y="995197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298" y="99837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4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298" y="1001547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298" y="99837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44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19917" y="1003693"/>
              <a:ext cx="5715" cy="203200"/>
            </a:xfrm>
            <a:custGeom>
              <a:avLst/>
              <a:gdLst/>
              <a:ahLst/>
              <a:cxnLst/>
              <a:rect l="l" t="t" r="r" b="b"/>
              <a:pathLst>
                <a:path w="5714" h="203200">
                  <a:moveTo>
                    <a:pt x="5143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5143" y="203200"/>
                  </a:lnTo>
                  <a:lnTo>
                    <a:pt x="514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1889" y="1003681"/>
              <a:ext cx="9525" cy="203200"/>
            </a:xfrm>
            <a:custGeom>
              <a:avLst/>
              <a:gdLst/>
              <a:ahLst/>
              <a:cxnLst/>
              <a:rect l="l" t="t" r="r" b="b"/>
              <a:pathLst>
                <a:path w="9525" h="203200">
                  <a:moveTo>
                    <a:pt x="0" y="203199"/>
                  </a:moveTo>
                  <a:lnTo>
                    <a:pt x="9523" y="20319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03199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8239" y="1003681"/>
              <a:ext cx="9525" cy="203200"/>
            </a:xfrm>
            <a:custGeom>
              <a:avLst/>
              <a:gdLst/>
              <a:ahLst/>
              <a:cxnLst/>
              <a:rect l="l" t="t" r="r" b="b"/>
              <a:pathLst>
                <a:path w="9525" h="203200">
                  <a:moveTo>
                    <a:pt x="0" y="203199"/>
                  </a:moveTo>
                  <a:lnTo>
                    <a:pt x="9523" y="20319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03199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34589" y="1003681"/>
              <a:ext cx="9525" cy="203200"/>
            </a:xfrm>
            <a:custGeom>
              <a:avLst/>
              <a:gdLst/>
              <a:ahLst/>
              <a:cxnLst/>
              <a:rect l="l" t="t" r="r" b="b"/>
              <a:pathLst>
                <a:path w="9525" h="203200">
                  <a:moveTo>
                    <a:pt x="0" y="203199"/>
                  </a:moveTo>
                  <a:lnTo>
                    <a:pt x="9523" y="20319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03199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40935" y="1003681"/>
              <a:ext cx="9525" cy="203200"/>
            </a:xfrm>
            <a:custGeom>
              <a:avLst/>
              <a:gdLst/>
              <a:ahLst/>
              <a:cxnLst/>
              <a:rect l="l" t="t" r="r" b="b"/>
              <a:pathLst>
                <a:path w="9525" h="203200">
                  <a:moveTo>
                    <a:pt x="0" y="203199"/>
                  </a:moveTo>
                  <a:lnTo>
                    <a:pt x="9523" y="20319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03199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47285" y="1003681"/>
              <a:ext cx="9525" cy="203200"/>
            </a:xfrm>
            <a:custGeom>
              <a:avLst/>
              <a:gdLst/>
              <a:ahLst/>
              <a:cxnLst/>
              <a:rect l="l" t="t" r="r" b="b"/>
              <a:pathLst>
                <a:path w="9525" h="203200">
                  <a:moveTo>
                    <a:pt x="0" y="203199"/>
                  </a:moveTo>
                  <a:lnTo>
                    <a:pt x="9523" y="20319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03199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53644" y="1003681"/>
              <a:ext cx="9525" cy="203200"/>
            </a:xfrm>
            <a:custGeom>
              <a:avLst/>
              <a:gdLst/>
              <a:ahLst/>
              <a:cxnLst/>
              <a:rect l="l" t="t" r="r" b="b"/>
              <a:pathLst>
                <a:path w="9525" h="203200">
                  <a:moveTo>
                    <a:pt x="0" y="203199"/>
                  </a:moveTo>
                  <a:lnTo>
                    <a:pt x="9523" y="20319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03199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59972" y="1003681"/>
              <a:ext cx="9525" cy="203200"/>
            </a:xfrm>
            <a:custGeom>
              <a:avLst/>
              <a:gdLst/>
              <a:ahLst/>
              <a:cxnLst/>
              <a:rect l="l" t="t" r="r" b="b"/>
              <a:pathLst>
                <a:path w="9525" h="203200">
                  <a:moveTo>
                    <a:pt x="0" y="203199"/>
                  </a:moveTo>
                  <a:lnTo>
                    <a:pt x="9523" y="20319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03199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66345" y="1003681"/>
              <a:ext cx="5715" cy="203200"/>
            </a:xfrm>
            <a:custGeom>
              <a:avLst/>
              <a:gdLst/>
              <a:ahLst/>
              <a:cxnLst/>
              <a:rect l="l" t="t" r="r" b="b"/>
              <a:pathLst>
                <a:path w="5714" h="203200">
                  <a:moveTo>
                    <a:pt x="5654" y="0"/>
                  </a:moveTo>
                  <a:lnTo>
                    <a:pt x="0" y="0"/>
                  </a:lnTo>
                  <a:lnTo>
                    <a:pt x="0" y="203199"/>
                  </a:lnTo>
                  <a:lnTo>
                    <a:pt x="5654" y="203199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729" y="947788"/>
              <a:ext cx="4432935" cy="309880"/>
            </a:xfrm>
            <a:custGeom>
              <a:avLst/>
              <a:gdLst/>
              <a:ahLst/>
              <a:cxnLst/>
              <a:rect l="l" t="t" r="r" b="b"/>
              <a:pathLst>
                <a:path w="4432935" h="309880">
                  <a:moveTo>
                    <a:pt x="4432569" y="0"/>
                  </a:moveTo>
                  <a:lnTo>
                    <a:pt x="0" y="0"/>
                  </a:lnTo>
                  <a:lnTo>
                    <a:pt x="0" y="258787"/>
                  </a:lnTo>
                  <a:lnTo>
                    <a:pt x="4008" y="278512"/>
                  </a:lnTo>
                  <a:lnTo>
                    <a:pt x="14922" y="294665"/>
                  </a:lnTo>
                  <a:lnTo>
                    <a:pt x="31075" y="305579"/>
                  </a:lnTo>
                  <a:lnTo>
                    <a:pt x="50800" y="309587"/>
                  </a:lnTo>
                  <a:lnTo>
                    <a:pt x="4381769" y="309587"/>
                  </a:lnTo>
                  <a:lnTo>
                    <a:pt x="4401493" y="305579"/>
                  </a:lnTo>
                  <a:lnTo>
                    <a:pt x="4417646" y="294665"/>
                  </a:lnTo>
                  <a:lnTo>
                    <a:pt x="4428560" y="278512"/>
                  </a:lnTo>
                  <a:lnTo>
                    <a:pt x="4432569" y="258787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0298" y="992022"/>
              <a:ext cx="0" cy="233679"/>
            </a:xfrm>
            <a:custGeom>
              <a:avLst/>
              <a:gdLst/>
              <a:ahLst/>
              <a:cxnLst/>
              <a:rect l="l" t="t" r="r" b="b"/>
              <a:pathLst>
                <a:path h="233680">
                  <a:moveTo>
                    <a:pt x="0" y="2336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20298" y="9793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20298" y="9666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20298" y="9539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281175" y="952144"/>
            <a:ext cx="2045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libri"/>
                <a:cs typeface="Calibri"/>
              </a:rPr>
              <a:t>Summarization:</a:t>
            </a:r>
            <a:r>
              <a:rPr sz="1400" i="1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libri"/>
                <a:cs typeface="Calibri"/>
              </a:rPr>
              <a:t>Evaluation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870392" y="3351903"/>
            <a:ext cx="86804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Summarization:</a:t>
            </a:r>
            <a:r>
              <a:rPr sz="600" i="1" spc="3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Evaluation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46271" y="335190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680"/>
              </a:lnSpc>
            </a:pPr>
            <a:r>
              <a:rPr spc="-10" dirty="0">
                <a:latin typeface="Calibri"/>
                <a:cs typeface="Calibri"/>
              </a:rPr>
              <a:t>1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/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3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472"/>
                </a:moveTo>
                <a:lnTo>
                  <a:pt x="4608004" y="351472"/>
                </a:lnTo>
                <a:lnTo>
                  <a:pt x="4608004" y="0"/>
                </a:lnTo>
                <a:lnTo>
                  <a:pt x="0" y="0"/>
                </a:lnTo>
                <a:lnTo>
                  <a:pt x="0" y="351472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3" y="60833"/>
            <a:ext cx="13766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libri"/>
                <a:cs typeface="Calibri"/>
              </a:rPr>
              <a:t>Evaluation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29" y="744664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6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6314"/>
                </a:lnTo>
                <a:lnTo>
                  <a:pt x="4432569" y="176314"/>
                </a:lnTo>
                <a:lnTo>
                  <a:pt x="4432569" y="50800"/>
                </a:lnTo>
                <a:lnTo>
                  <a:pt x="4428560" y="31075"/>
                </a:lnTo>
                <a:lnTo>
                  <a:pt x="4417646" y="14922"/>
                </a:lnTo>
                <a:lnTo>
                  <a:pt x="4401493" y="4008"/>
                </a:lnTo>
                <a:lnTo>
                  <a:pt x="438176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31" y="725474"/>
            <a:ext cx="1115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solidFill>
                  <a:srgbClr val="3333B2"/>
                </a:solidFill>
                <a:latin typeface="Calibri"/>
                <a:cs typeface="Calibri"/>
              </a:rPr>
              <a:t>Evaluation</a:t>
            </a:r>
            <a:r>
              <a:rPr sz="1100" i="1" spc="-3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25" dirty="0">
                <a:solidFill>
                  <a:srgbClr val="3333B2"/>
                </a:solidFill>
                <a:latin typeface="Calibri"/>
                <a:cs typeface="Calibri"/>
              </a:rPr>
              <a:t>Criteria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729" y="786542"/>
            <a:ext cx="4486275" cy="1256665"/>
            <a:chOff x="87729" y="786542"/>
            <a:chExt cx="4486275" cy="1256665"/>
          </a:xfrm>
        </p:grpSpPr>
        <p:sp>
          <p:nvSpPr>
            <p:cNvPr id="7" name="object 7"/>
            <p:cNvSpPr/>
            <p:nvPr/>
          </p:nvSpPr>
          <p:spPr>
            <a:xfrm>
              <a:off x="87729" y="907161"/>
              <a:ext cx="4433570" cy="6350"/>
            </a:xfrm>
            <a:custGeom>
              <a:avLst/>
              <a:gdLst/>
              <a:ahLst/>
              <a:cxnLst/>
              <a:rect l="l" t="t" r="r" b="b"/>
              <a:pathLst>
                <a:path w="4433570" h="6350">
                  <a:moveTo>
                    <a:pt x="0" y="5890"/>
                  </a:moveTo>
                  <a:lnTo>
                    <a:pt x="4433470" y="5890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89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29" y="909876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29" y="916227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29" y="922573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29" y="928924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718" y="928839"/>
              <a:ext cx="4433570" cy="30480"/>
            </a:xfrm>
            <a:custGeom>
              <a:avLst/>
              <a:gdLst/>
              <a:ahLst/>
              <a:cxnLst/>
              <a:rect l="l" t="t" r="r" b="b"/>
              <a:pathLst>
                <a:path w="4433570" h="30480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391"/>
                  </a:lnTo>
                  <a:lnTo>
                    <a:pt x="4433481" y="30391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298" y="859497"/>
              <a:ext cx="46990" cy="31115"/>
            </a:xfrm>
            <a:custGeom>
              <a:avLst/>
              <a:gdLst/>
              <a:ahLst/>
              <a:cxnLst/>
              <a:rect l="l" t="t" r="r" b="b"/>
              <a:pathLst>
                <a:path w="46989" h="31115">
                  <a:moveTo>
                    <a:pt x="0" y="31026"/>
                  </a:moveTo>
                  <a:lnTo>
                    <a:pt x="19773" y="27034"/>
                  </a:lnTo>
                  <a:lnTo>
                    <a:pt x="35920" y="16147"/>
                  </a:lnTo>
                  <a:lnTo>
                    <a:pt x="46807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298" y="792098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298" y="795273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7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298" y="798448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298" y="801623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74"/>
                  </a:lnTo>
                  <a:lnTo>
                    <a:pt x="26941" y="11163"/>
                  </a:lnTo>
                  <a:lnTo>
                    <a:pt x="14830" y="2995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6"/>
                  </a:lnTo>
                  <a:lnTo>
                    <a:pt x="26941" y="65041"/>
                  </a:lnTo>
                  <a:lnTo>
                    <a:pt x="35106" y="52930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298" y="804798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29"/>
                  </a:lnTo>
                  <a:lnTo>
                    <a:pt x="24696" y="10228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298" y="807973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5"/>
                  </a:lnTo>
                  <a:lnTo>
                    <a:pt x="22447" y="9302"/>
                  </a:lnTo>
                  <a:lnTo>
                    <a:pt x="12354" y="2496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5"/>
                  </a:lnTo>
                  <a:lnTo>
                    <a:pt x="22447" y="54202"/>
                  </a:lnTo>
                  <a:lnTo>
                    <a:pt x="29253" y="44110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298" y="811148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5"/>
                  </a:lnTo>
                  <a:lnTo>
                    <a:pt x="20202" y="8372"/>
                  </a:lnTo>
                  <a:lnTo>
                    <a:pt x="11119" y="2246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5"/>
                  </a:lnTo>
                  <a:lnTo>
                    <a:pt x="20202" y="48782"/>
                  </a:lnTo>
                  <a:lnTo>
                    <a:pt x="26328" y="39699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298" y="814323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4"/>
                  </a:lnTo>
                  <a:lnTo>
                    <a:pt x="17957" y="43362"/>
                  </a:lnTo>
                  <a:lnTo>
                    <a:pt x="23402" y="35289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298" y="817498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4"/>
                  </a:lnTo>
                  <a:lnTo>
                    <a:pt x="15712" y="37942"/>
                  </a:lnTo>
                  <a:lnTo>
                    <a:pt x="20477" y="30878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298" y="820673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298" y="823848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38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298" y="827023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298" y="830198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298" y="83337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4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298" y="836548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298" y="83337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44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1936286"/>
              <a:ext cx="106367" cy="10636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1920411"/>
              <a:ext cx="122237" cy="12223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89331" y="1976500"/>
              <a:ext cx="4281170" cy="17780"/>
            </a:xfrm>
            <a:custGeom>
              <a:avLst/>
              <a:gdLst/>
              <a:ahLst/>
              <a:cxnLst/>
              <a:rect l="l" t="t" r="r" b="b"/>
              <a:pathLst>
                <a:path w="4281170" h="17780">
                  <a:moveTo>
                    <a:pt x="4281068" y="0"/>
                  </a:moveTo>
                  <a:lnTo>
                    <a:pt x="0" y="0"/>
                  </a:lnTo>
                  <a:lnTo>
                    <a:pt x="0" y="1866"/>
                  </a:lnTo>
                  <a:lnTo>
                    <a:pt x="0" y="5041"/>
                  </a:lnTo>
                  <a:lnTo>
                    <a:pt x="0" y="8216"/>
                  </a:lnTo>
                  <a:lnTo>
                    <a:pt x="0" y="11391"/>
                  </a:lnTo>
                  <a:lnTo>
                    <a:pt x="0" y="17741"/>
                  </a:lnTo>
                  <a:lnTo>
                    <a:pt x="4281068" y="17741"/>
                  </a:lnTo>
                  <a:lnTo>
                    <a:pt x="4281068" y="11391"/>
                  </a:lnTo>
                  <a:lnTo>
                    <a:pt x="4281068" y="8216"/>
                  </a:lnTo>
                  <a:lnTo>
                    <a:pt x="4281068" y="5041"/>
                  </a:lnTo>
                  <a:lnTo>
                    <a:pt x="4281068" y="1866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334" y="199105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334" y="199740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334" y="200375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334" y="201010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9334" y="201645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9334" y="202280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334" y="202915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9334" y="2035505"/>
              <a:ext cx="4281170" cy="6350"/>
            </a:xfrm>
            <a:custGeom>
              <a:avLst/>
              <a:gdLst/>
              <a:ahLst/>
              <a:cxnLst/>
              <a:rect l="l" t="t" r="r" b="b"/>
              <a:pathLst>
                <a:path w="4281170" h="6350">
                  <a:moveTo>
                    <a:pt x="0" y="5765"/>
                  </a:moveTo>
                  <a:lnTo>
                    <a:pt x="4281066" y="5765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765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19930" y="838593"/>
              <a:ext cx="5715" cy="1101090"/>
            </a:xfrm>
            <a:custGeom>
              <a:avLst/>
              <a:gdLst/>
              <a:ahLst/>
              <a:cxnLst/>
              <a:rect l="l" t="t" r="r" b="b"/>
              <a:pathLst>
                <a:path w="5714" h="1101089">
                  <a:moveTo>
                    <a:pt x="5105" y="0"/>
                  </a:moveTo>
                  <a:lnTo>
                    <a:pt x="0" y="0"/>
                  </a:lnTo>
                  <a:lnTo>
                    <a:pt x="0" y="1101077"/>
                  </a:lnTo>
                  <a:lnTo>
                    <a:pt x="5105" y="1101077"/>
                  </a:lnTo>
                  <a:lnTo>
                    <a:pt x="51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1868" y="838581"/>
              <a:ext cx="9525" cy="1101090"/>
            </a:xfrm>
            <a:custGeom>
              <a:avLst/>
              <a:gdLst/>
              <a:ahLst/>
              <a:cxnLst/>
              <a:rect l="l" t="t" r="r" b="b"/>
              <a:pathLst>
                <a:path w="9525" h="1101089">
                  <a:moveTo>
                    <a:pt x="0" y="1101089"/>
                  </a:moveTo>
                  <a:lnTo>
                    <a:pt x="9523" y="110108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1101089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28224" y="838581"/>
              <a:ext cx="9525" cy="1101090"/>
            </a:xfrm>
            <a:custGeom>
              <a:avLst/>
              <a:gdLst/>
              <a:ahLst/>
              <a:cxnLst/>
              <a:rect l="l" t="t" r="r" b="b"/>
              <a:pathLst>
                <a:path w="9525" h="1101089">
                  <a:moveTo>
                    <a:pt x="0" y="1101089"/>
                  </a:moveTo>
                  <a:lnTo>
                    <a:pt x="9523" y="110108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1101089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34579" y="838581"/>
              <a:ext cx="9525" cy="1101090"/>
            </a:xfrm>
            <a:custGeom>
              <a:avLst/>
              <a:gdLst/>
              <a:ahLst/>
              <a:cxnLst/>
              <a:rect l="l" t="t" r="r" b="b"/>
              <a:pathLst>
                <a:path w="9525" h="1101089">
                  <a:moveTo>
                    <a:pt x="0" y="1101089"/>
                  </a:moveTo>
                  <a:lnTo>
                    <a:pt x="9523" y="110108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1101089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0934" y="838581"/>
              <a:ext cx="9525" cy="1101090"/>
            </a:xfrm>
            <a:custGeom>
              <a:avLst/>
              <a:gdLst/>
              <a:ahLst/>
              <a:cxnLst/>
              <a:rect l="l" t="t" r="r" b="b"/>
              <a:pathLst>
                <a:path w="9525" h="1101089">
                  <a:moveTo>
                    <a:pt x="0" y="1101089"/>
                  </a:moveTo>
                  <a:lnTo>
                    <a:pt x="9523" y="110108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1101089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47289" y="838581"/>
              <a:ext cx="9525" cy="1101090"/>
            </a:xfrm>
            <a:custGeom>
              <a:avLst/>
              <a:gdLst/>
              <a:ahLst/>
              <a:cxnLst/>
              <a:rect l="l" t="t" r="r" b="b"/>
              <a:pathLst>
                <a:path w="9525" h="1101089">
                  <a:moveTo>
                    <a:pt x="0" y="1101089"/>
                  </a:moveTo>
                  <a:lnTo>
                    <a:pt x="9523" y="110108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1101089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53644" y="838581"/>
              <a:ext cx="9525" cy="1101090"/>
            </a:xfrm>
            <a:custGeom>
              <a:avLst/>
              <a:gdLst/>
              <a:ahLst/>
              <a:cxnLst/>
              <a:rect l="l" t="t" r="r" b="b"/>
              <a:pathLst>
                <a:path w="9525" h="1101089">
                  <a:moveTo>
                    <a:pt x="0" y="1101089"/>
                  </a:moveTo>
                  <a:lnTo>
                    <a:pt x="9523" y="110108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1101089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59999" y="838581"/>
              <a:ext cx="9525" cy="1101090"/>
            </a:xfrm>
            <a:custGeom>
              <a:avLst/>
              <a:gdLst/>
              <a:ahLst/>
              <a:cxnLst/>
              <a:rect l="l" t="t" r="r" b="b"/>
              <a:pathLst>
                <a:path w="9525" h="1101089">
                  <a:moveTo>
                    <a:pt x="0" y="1101089"/>
                  </a:moveTo>
                  <a:lnTo>
                    <a:pt x="9523" y="1101089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1101089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66309" y="838581"/>
              <a:ext cx="5715" cy="1101090"/>
            </a:xfrm>
            <a:custGeom>
              <a:avLst/>
              <a:gdLst/>
              <a:ahLst/>
              <a:cxnLst/>
              <a:rect l="l" t="t" r="r" b="b"/>
              <a:pathLst>
                <a:path w="5714" h="1101089">
                  <a:moveTo>
                    <a:pt x="5690" y="0"/>
                  </a:moveTo>
                  <a:lnTo>
                    <a:pt x="0" y="0"/>
                  </a:lnTo>
                  <a:lnTo>
                    <a:pt x="0" y="1101089"/>
                  </a:lnTo>
                  <a:lnTo>
                    <a:pt x="5690" y="1101089"/>
                  </a:lnTo>
                  <a:lnTo>
                    <a:pt x="569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729" y="952639"/>
              <a:ext cx="4432935" cy="1036955"/>
            </a:xfrm>
            <a:custGeom>
              <a:avLst/>
              <a:gdLst/>
              <a:ahLst/>
              <a:cxnLst/>
              <a:rect l="l" t="t" r="r" b="b"/>
              <a:pathLst>
                <a:path w="4432935" h="1036955">
                  <a:moveTo>
                    <a:pt x="4432569" y="0"/>
                  </a:moveTo>
                  <a:lnTo>
                    <a:pt x="0" y="0"/>
                  </a:lnTo>
                  <a:lnTo>
                    <a:pt x="0" y="986028"/>
                  </a:lnTo>
                  <a:lnTo>
                    <a:pt x="4008" y="1005752"/>
                  </a:lnTo>
                  <a:lnTo>
                    <a:pt x="14922" y="1021905"/>
                  </a:lnTo>
                  <a:lnTo>
                    <a:pt x="31075" y="1032819"/>
                  </a:lnTo>
                  <a:lnTo>
                    <a:pt x="50800" y="1036828"/>
                  </a:lnTo>
                  <a:lnTo>
                    <a:pt x="4381769" y="1036828"/>
                  </a:lnTo>
                  <a:lnTo>
                    <a:pt x="4401493" y="1032819"/>
                  </a:lnTo>
                  <a:lnTo>
                    <a:pt x="4417646" y="1021905"/>
                  </a:lnTo>
                  <a:lnTo>
                    <a:pt x="4428560" y="1005752"/>
                  </a:lnTo>
                  <a:lnTo>
                    <a:pt x="4432569" y="986028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20298" y="827024"/>
              <a:ext cx="0" cy="1130935"/>
            </a:xfrm>
            <a:custGeom>
              <a:avLst/>
              <a:gdLst/>
              <a:ahLst/>
              <a:cxnLst/>
              <a:rect l="l" t="t" r="r" b="b"/>
              <a:pathLst>
                <a:path h="1130935">
                  <a:moveTo>
                    <a:pt x="0" y="11306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20298" y="8143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20298" y="8016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20298" y="7889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72005" y="1215428"/>
              <a:ext cx="1043305" cy="2540"/>
            </a:xfrm>
            <a:custGeom>
              <a:avLst/>
              <a:gdLst/>
              <a:ahLst/>
              <a:cxnLst/>
              <a:rect l="l" t="t" r="r" b="b"/>
              <a:pathLst>
                <a:path w="1043305" h="2540">
                  <a:moveTo>
                    <a:pt x="1042784" y="1257"/>
                  </a:moveTo>
                  <a:lnTo>
                    <a:pt x="1042771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1042784" y="2527"/>
                  </a:lnTo>
                  <a:lnTo>
                    <a:pt x="1042784" y="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57969" y="1204683"/>
              <a:ext cx="60325" cy="24130"/>
            </a:xfrm>
            <a:custGeom>
              <a:avLst/>
              <a:gdLst/>
              <a:ahLst/>
              <a:cxnLst/>
              <a:rect l="l" t="t" r="r" b="b"/>
              <a:pathLst>
                <a:path w="60325" h="24130">
                  <a:moveTo>
                    <a:pt x="0" y="0"/>
                  </a:moveTo>
                  <a:lnTo>
                    <a:pt x="12001" y="12001"/>
                  </a:lnTo>
                  <a:lnTo>
                    <a:pt x="0" y="24003"/>
                  </a:lnTo>
                  <a:lnTo>
                    <a:pt x="59994" y="12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57969" y="1204683"/>
              <a:ext cx="60325" cy="24130"/>
            </a:xfrm>
            <a:custGeom>
              <a:avLst/>
              <a:gdLst/>
              <a:ahLst/>
              <a:cxnLst/>
              <a:rect l="l" t="t" r="r" b="b"/>
              <a:pathLst>
                <a:path w="60325" h="24130">
                  <a:moveTo>
                    <a:pt x="0" y="24003"/>
                  </a:moveTo>
                  <a:lnTo>
                    <a:pt x="59994" y="12001"/>
                  </a:lnTo>
                  <a:lnTo>
                    <a:pt x="0" y="0"/>
                  </a:lnTo>
                  <a:lnTo>
                    <a:pt x="12001" y="12001"/>
                  </a:lnTo>
                  <a:lnTo>
                    <a:pt x="0" y="24003"/>
                  </a:lnTo>
                  <a:close/>
                </a:path>
              </a:pathLst>
            </a:custGeom>
            <a:ln w="5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3963" y="1036694"/>
              <a:ext cx="323988" cy="35998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900033" y="982700"/>
              <a:ext cx="882015" cy="467995"/>
            </a:xfrm>
            <a:custGeom>
              <a:avLst/>
              <a:gdLst/>
              <a:ahLst/>
              <a:cxnLst/>
              <a:rect l="l" t="t" r="r" b="b"/>
              <a:pathLst>
                <a:path w="882014" h="467994">
                  <a:moveTo>
                    <a:pt x="839980" y="0"/>
                  </a:moveTo>
                  <a:lnTo>
                    <a:pt x="41998" y="0"/>
                  </a:lnTo>
                  <a:lnTo>
                    <a:pt x="25652" y="3301"/>
                  </a:lnTo>
                  <a:lnTo>
                    <a:pt x="12302" y="12303"/>
                  </a:lnTo>
                  <a:lnTo>
                    <a:pt x="3300" y="25653"/>
                  </a:lnTo>
                  <a:lnTo>
                    <a:pt x="0" y="41998"/>
                  </a:lnTo>
                  <a:lnTo>
                    <a:pt x="0" y="425983"/>
                  </a:lnTo>
                  <a:lnTo>
                    <a:pt x="3300" y="442329"/>
                  </a:lnTo>
                  <a:lnTo>
                    <a:pt x="12302" y="455679"/>
                  </a:lnTo>
                  <a:lnTo>
                    <a:pt x="25652" y="464681"/>
                  </a:lnTo>
                  <a:lnTo>
                    <a:pt x="41998" y="467982"/>
                  </a:lnTo>
                  <a:lnTo>
                    <a:pt x="839980" y="467982"/>
                  </a:lnTo>
                  <a:lnTo>
                    <a:pt x="856324" y="464681"/>
                  </a:lnTo>
                  <a:lnTo>
                    <a:pt x="869669" y="455679"/>
                  </a:lnTo>
                  <a:lnTo>
                    <a:pt x="878667" y="442329"/>
                  </a:lnTo>
                  <a:lnTo>
                    <a:pt x="881966" y="425983"/>
                  </a:lnTo>
                  <a:lnTo>
                    <a:pt x="881966" y="41998"/>
                  </a:lnTo>
                  <a:lnTo>
                    <a:pt x="878667" y="25653"/>
                  </a:lnTo>
                  <a:lnTo>
                    <a:pt x="869669" y="12303"/>
                  </a:lnTo>
                  <a:lnTo>
                    <a:pt x="856324" y="3301"/>
                  </a:lnTo>
                  <a:lnTo>
                    <a:pt x="83998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00033" y="982700"/>
              <a:ext cx="882015" cy="467995"/>
            </a:xfrm>
            <a:custGeom>
              <a:avLst/>
              <a:gdLst/>
              <a:ahLst/>
              <a:cxnLst/>
              <a:rect l="l" t="t" r="r" b="b"/>
              <a:pathLst>
                <a:path w="882014" h="467994">
                  <a:moveTo>
                    <a:pt x="41998" y="0"/>
                  </a:moveTo>
                  <a:lnTo>
                    <a:pt x="25652" y="3301"/>
                  </a:lnTo>
                  <a:lnTo>
                    <a:pt x="12302" y="12303"/>
                  </a:lnTo>
                  <a:lnTo>
                    <a:pt x="3300" y="25653"/>
                  </a:lnTo>
                  <a:lnTo>
                    <a:pt x="0" y="41998"/>
                  </a:lnTo>
                  <a:lnTo>
                    <a:pt x="0" y="425983"/>
                  </a:lnTo>
                  <a:lnTo>
                    <a:pt x="3300" y="442329"/>
                  </a:lnTo>
                  <a:lnTo>
                    <a:pt x="12302" y="455679"/>
                  </a:lnTo>
                  <a:lnTo>
                    <a:pt x="25652" y="464681"/>
                  </a:lnTo>
                  <a:lnTo>
                    <a:pt x="41998" y="467982"/>
                  </a:lnTo>
                  <a:lnTo>
                    <a:pt x="839980" y="467982"/>
                  </a:lnTo>
                  <a:lnTo>
                    <a:pt x="856324" y="464681"/>
                  </a:lnTo>
                  <a:lnTo>
                    <a:pt x="869669" y="455679"/>
                  </a:lnTo>
                  <a:lnTo>
                    <a:pt x="878667" y="442329"/>
                  </a:lnTo>
                  <a:lnTo>
                    <a:pt x="881966" y="425983"/>
                  </a:lnTo>
                  <a:lnTo>
                    <a:pt x="881966" y="41998"/>
                  </a:lnTo>
                  <a:lnTo>
                    <a:pt x="878667" y="25653"/>
                  </a:lnTo>
                  <a:lnTo>
                    <a:pt x="869669" y="12303"/>
                  </a:lnTo>
                  <a:lnTo>
                    <a:pt x="856324" y="3301"/>
                  </a:lnTo>
                  <a:lnTo>
                    <a:pt x="839980" y="0"/>
                  </a:lnTo>
                  <a:lnTo>
                    <a:pt x="4199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183460" y="1081722"/>
            <a:ext cx="379730" cy="107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" spc="15" dirty="0">
                <a:latin typeface="Microsoft Sans Serif"/>
                <a:cs typeface="Microsoft Sans Serif"/>
              </a:rPr>
              <a:t>comparison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975495" y="1495717"/>
            <a:ext cx="640715" cy="107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" spc="15" dirty="0">
                <a:latin typeface="Microsoft Sans Serif"/>
                <a:cs typeface="Microsoft Sans Serif"/>
              </a:rPr>
              <a:t>Reference</a:t>
            </a:r>
            <a:r>
              <a:rPr sz="500" spc="-15" dirty="0">
                <a:latin typeface="Microsoft Sans Serif"/>
                <a:cs typeface="Microsoft Sans Serif"/>
              </a:rPr>
              <a:t> </a:t>
            </a:r>
            <a:r>
              <a:rPr sz="500" spc="20" dirty="0">
                <a:latin typeface="Microsoft Sans Serif"/>
                <a:cs typeface="Microsoft Sans Serif"/>
              </a:rPr>
              <a:t>summary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61949" y="1032129"/>
            <a:ext cx="935990" cy="571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95"/>
              </a:spcBef>
            </a:pPr>
            <a:r>
              <a:rPr sz="900" i="1" spc="30" baseline="9259" dirty="0">
                <a:latin typeface="Calibri"/>
                <a:cs typeface="Calibri"/>
              </a:rPr>
              <a:t>S</a:t>
            </a:r>
            <a:r>
              <a:rPr sz="450" spc="-5" dirty="0">
                <a:latin typeface="Times New Roman"/>
                <a:cs typeface="Times New Roman"/>
              </a:rPr>
              <a:t>2</a:t>
            </a:r>
            <a:r>
              <a:rPr sz="450" spc="-25" dirty="0">
                <a:latin typeface="Times New Roman"/>
                <a:cs typeface="Times New Roman"/>
              </a:rPr>
              <a:t> </a:t>
            </a:r>
            <a:r>
              <a:rPr sz="900" spc="-37" baseline="9259" dirty="0">
                <a:latin typeface="Lucida Sans Unicode"/>
                <a:cs typeface="Lucida Sans Unicode"/>
              </a:rPr>
              <a:t>.</a:t>
            </a:r>
            <a:r>
              <a:rPr sz="900" spc="-187" baseline="9259" dirty="0">
                <a:latin typeface="Lucida Sans Unicode"/>
                <a:cs typeface="Lucida Sans Unicode"/>
              </a:rPr>
              <a:t> </a:t>
            </a:r>
            <a:r>
              <a:rPr sz="900" spc="-37" baseline="9259" dirty="0">
                <a:latin typeface="Lucida Sans Unicode"/>
                <a:cs typeface="Lucida Sans Unicode"/>
              </a:rPr>
              <a:t>.</a:t>
            </a:r>
            <a:r>
              <a:rPr sz="900" spc="-187" baseline="9259" dirty="0">
                <a:latin typeface="Lucida Sans Unicode"/>
                <a:cs typeface="Lucida Sans Unicode"/>
              </a:rPr>
              <a:t> </a:t>
            </a:r>
            <a:r>
              <a:rPr sz="900" spc="-44" baseline="9259" dirty="0">
                <a:latin typeface="Lucida Sans Unicode"/>
                <a:cs typeface="Lucida Sans Unicode"/>
              </a:rPr>
              <a:t>.</a:t>
            </a:r>
            <a:r>
              <a:rPr sz="750" spc="15" baseline="11111" dirty="0">
                <a:latin typeface="Microsoft Sans Serif"/>
                <a:cs typeface="Microsoft Sans Serif"/>
              </a:rPr>
              <a:t>.</a:t>
            </a:r>
            <a:endParaRPr sz="750" baseline="11111">
              <a:latin typeface="Microsoft Sans Serif"/>
              <a:cs typeface="Microsoft Sans Serif"/>
            </a:endParaRPr>
          </a:p>
          <a:p>
            <a:pPr marL="109855">
              <a:lnSpc>
                <a:spcPct val="100000"/>
              </a:lnSpc>
              <a:spcBef>
                <a:spcPts val="700"/>
              </a:spcBef>
            </a:pPr>
            <a:r>
              <a:rPr sz="900" i="1" spc="30" baseline="9259" dirty="0">
                <a:latin typeface="Calibri"/>
                <a:cs typeface="Calibri"/>
              </a:rPr>
              <a:t>S</a:t>
            </a:r>
            <a:r>
              <a:rPr sz="450" spc="-5" dirty="0">
                <a:latin typeface="Times New Roman"/>
                <a:cs typeface="Times New Roman"/>
              </a:rPr>
              <a:t>5</a:t>
            </a:r>
            <a:r>
              <a:rPr sz="450" spc="-25" dirty="0">
                <a:latin typeface="Times New Roman"/>
                <a:cs typeface="Times New Roman"/>
              </a:rPr>
              <a:t> </a:t>
            </a:r>
            <a:r>
              <a:rPr sz="900" spc="-37" baseline="9259" dirty="0">
                <a:latin typeface="Lucida Sans Unicode"/>
                <a:cs typeface="Lucida Sans Unicode"/>
              </a:rPr>
              <a:t>.</a:t>
            </a:r>
            <a:r>
              <a:rPr sz="900" spc="-187" baseline="9259" dirty="0">
                <a:latin typeface="Lucida Sans Unicode"/>
                <a:cs typeface="Lucida Sans Unicode"/>
              </a:rPr>
              <a:t> </a:t>
            </a:r>
            <a:r>
              <a:rPr sz="900" spc="-37" baseline="9259" dirty="0">
                <a:latin typeface="Lucida Sans Unicode"/>
                <a:cs typeface="Lucida Sans Unicode"/>
              </a:rPr>
              <a:t>.</a:t>
            </a:r>
            <a:r>
              <a:rPr sz="900" spc="-187" baseline="9259" dirty="0">
                <a:latin typeface="Lucida Sans Unicode"/>
                <a:cs typeface="Lucida Sans Unicode"/>
              </a:rPr>
              <a:t> </a:t>
            </a:r>
            <a:r>
              <a:rPr sz="900" spc="-37" baseline="9259" dirty="0">
                <a:latin typeface="Lucida Sans Unicode"/>
                <a:cs typeface="Lucida Sans Unicode"/>
              </a:rPr>
              <a:t>.</a:t>
            </a:r>
            <a:endParaRPr sz="900" baseline="9259">
              <a:latin typeface="Lucida Sans Unicode"/>
              <a:cs typeface="Lucida Sans Unicode"/>
            </a:endParaRPr>
          </a:p>
          <a:p>
            <a:pPr marL="92075">
              <a:lnSpc>
                <a:spcPct val="100000"/>
              </a:lnSpc>
              <a:spcBef>
                <a:spcPts val="175"/>
              </a:spcBef>
            </a:pPr>
            <a:r>
              <a:rPr sz="600" spc="-25" dirty="0">
                <a:latin typeface="Lucida Sans Unicode"/>
                <a:cs typeface="Lucida Sans Unicode"/>
              </a:rPr>
              <a:t>.</a:t>
            </a:r>
            <a:r>
              <a:rPr sz="600" spc="-125" dirty="0">
                <a:latin typeface="Lucida Sans Unicode"/>
                <a:cs typeface="Lucida Sans Unicode"/>
              </a:rPr>
              <a:t> </a:t>
            </a:r>
            <a:r>
              <a:rPr sz="600" spc="-25" dirty="0">
                <a:latin typeface="Lucida Sans Unicode"/>
                <a:cs typeface="Lucida Sans Unicode"/>
              </a:rPr>
              <a:t>.</a:t>
            </a:r>
            <a:r>
              <a:rPr sz="600" spc="-125" dirty="0">
                <a:latin typeface="Lucida Sans Unicode"/>
                <a:cs typeface="Lucida Sans Unicode"/>
              </a:rPr>
              <a:t> </a:t>
            </a:r>
            <a:r>
              <a:rPr sz="600" spc="-25" dirty="0">
                <a:latin typeface="Lucida Sans Unicode"/>
                <a:cs typeface="Lucida Sans Unicode"/>
              </a:rPr>
              <a:t>.</a:t>
            </a:r>
            <a:endParaRPr sz="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</a:pPr>
            <a:r>
              <a:rPr sz="500" spc="15" dirty="0">
                <a:latin typeface="Microsoft Sans Serif"/>
                <a:cs typeface="Microsoft Sans Serif"/>
              </a:rPr>
              <a:t>System-generated</a:t>
            </a:r>
            <a:r>
              <a:rPr sz="500" spc="10" dirty="0">
                <a:latin typeface="Microsoft Sans Serif"/>
                <a:cs typeface="Microsoft Sans Serif"/>
              </a:rPr>
              <a:t> </a:t>
            </a:r>
            <a:r>
              <a:rPr sz="500" spc="20" dirty="0">
                <a:latin typeface="Microsoft Sans Serif"/>
                <a:cs typeface="Microsoft Sans Serif"/>
              </a:rPr>
              <a:t>summary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913432" y="1683296"/>
            <a:ext cx="82486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System</a:t>
            </a:r>
            <a:r>
              <a:rPr sz="750" spc="-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750" dirty="0">
                <a:solidFill>
                  <a:srgbClr val="FF0000"/>
                </a:solidFill>
                <a:latin typeface="Microsoft Sans Serif"/>
                <a:cs typeface="Microsoft Sans Serif"/>
              </a:rPr>
              <a:t>Evaluation</a:t>
            </a:r>
            <a:endParaRPr sz="750">
              <a:latin typeface="Microsoft Sans Serif"/>
              <a:cs typeface="Microsoft Sans Serif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87729" y="2141410"/>
            <a:ext cx="4486275" cy="767715"/>
            <a:chOff x="87729" y="2141410"/>
            <a:chExt cx="4486275" cy="767715"/>
          </a:xfrm>
        </p:grpSpPr>
        <p:sp>
          <p:nvSpPr>
            <p:cNvPr id="66" name="object 66"/>
            <p:cNvSpPr/>
            <p:nvPr/>
          </p:nvSpPr>
          <p:spPr>
            <a:xfrm>
              <a:off x="87729" y="2141410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6"/>
                  </a:lnTo>
                  <a:lnTo>
                    <a:pt x="0" y="50802"/>
                  </a:lnTo>
                  <a:lnTo>
                    <a:pt x="0" y="176319"/>
                  </a:lnTo>
                  <a:lnTo>
                    <a:pt x="4432569" y="176319"/>
                  </a:lnTo>
                  <a:lnTo>
                    <a:pt x="4432569" y="50802"/>
                  </a:lnTo>
                  <a:lnTo>
                    <a:pt x="4428560" y="31076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7729" y="2304161"/>
              <a:ext cx="4433570" cy="5715"/>
            </a:xfrm>
            <a:custGeom>
              <a:avLst/>
              <a:gdLst/>
              <a:ahLst/>
              <a:cxnLst/>
              <a:rect l="l" t="t" r="r" b="b"/>
              <a:pathLst>
                <a:path w="4433570" h="5714">
                  <a:moveTo>
                    <a:pt x="0" y="5634"/>
                  </a:moveTo>
                  <a:lnTo>
                    <a:pt x="4433470" y="5634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634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7729" y="2306620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7729" y="2312971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7729" y="2319317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7729" y="2325668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7718" y="2325585"/>
              <a:ext cx="4433570" cy="31115"/>
            </a:xfrm>
            <a:custGeom>
              <a:avLst/>
              <a:gdLst/>
              <a:ahLst/>
              <a:cxnLst/>
              <a:rect l="l" t="t" r="r" b="b"/>
              <a:pathLst>
                <a:path w="4433570" h="31114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657"/>
                  </a:lnTo>
                  <a:lnTo>
                    <a:pt x="4433481" y="30657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20298" y="2188814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8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1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20298" y="2191989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9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79"/>
                  </a:lnTo>
                  <a:lnTo>
                    <a:pt x="40956" y="61750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20298" y="2195164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9"/>
                  </a:lnTo>
                  <a:lnTo>
                    <a:pt x="29186" y="12089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0"/>
                  </a:lnTo>
                  <a:lnTo>
                    <a:pt x="38031" y="57340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20298" y="2198339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70"/>
                  </a:lnTo>
                  <a:lnTo>
                    <a:pt x="26941" y="11159"/>
                  </a:lnTo>
                  <a:lnTo>
                    <a:pt x="14830" y="2994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5"/>
                  </a:lnTo>
                  <a:lnTo>
                    <a:pt x="26941" y="65039"/>
                  </a:lnTo>
                  <a:lnTo>
                    <a:pt x="35106" y="52928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20298" y="2201514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30"/>
                  </a:lnTo>
                  <a:lnTo>
                    <a:pt x="24696" y="10229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0"/>
                  </a:lnTo>
                  <a:lnTo>
                    <a:pt x="32180" y="48518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20298" y="2204689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2"/>
                  </a:lnTo>
                  <a:lnTo>
                    <a:pt x="22447" y="9300"/>
                  </a:lnTo>
                  <a:lnTo>
                    <a:pt x="12354" y="2495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4"/>
                  </a:lnTo>
                  <a:lnTo>
                    <a:pt x="22447" y="54199"/>
                  </a:lnTo>
                  <a:lnTo>
                    <a:pt x="29253" y="44106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20298" y="220786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2"/>
                  </a:lnTo>
                  <a:lnTo>
                    <a:pt x="20202" y="8369"/>
                  </a:lnTo>
                  <a:lnTo>
                    <a:pt x="11119" y="2245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4"/>
                  </a:lnTo>
                  <a:lnTo>
                    <a:pt x="20202" y="48780"/>
                  </a:lnTo>
                  <a:lnTo>
                    <a:pt x="26328" y="39697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20298" y="2211039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4"/>
                  </a:lnTo>
                  <a:lnTo>
                    <a:pt x="17957" y="7440"/>
                  </a:lnTo>
                  <a:lnTo>
                    <a:pt x="9883" y="1996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3"/>
                  </a:lnTo>
                  <a:lnTo>
                    <a:pt x="17957" y="43359"/>
                  </a:lnTo>
                  <a:lnTo>
                    <a:pt x="23402" y="35285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20298" y="2214214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4"/>
                  </a:lnTo>
                  <a:lnTo>
                    <a:pt x="15712" y="6509"/>
                  </a:lnTo>
                  <a:lnTo>
                    <a:pt x="8648" y="1746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3"/>
                  </a:lnTo>
                  <a:lnTo>
                    <a:pt x="15712" y="37939"/>
                  </a:lnTo>
                  <a:lnTo>
                    <a:pt x="20477" y="30875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520298" y="2217389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6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3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520298" y="2220564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08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40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20298" y="2223739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09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520298" y="222691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5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520298" y="223008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7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2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520298" y="2233264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3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6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520298" y="223008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2"/>
                  </a:lnTo>
                  <a:lnTo>
                    <a:pt x="6349" y="284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2802451"/>
              <a:ext cx="106367" cy="106362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1241" y="2786576"/>
              <a:ext cx="122237" cy="122237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189331" y="2842653"/>
              <a:ext cx="4281170" cy="17780"/>
            </a:xfrm>
            <a:custGeom>
              <a:avLst/>
              <a:gdLst/>
              <a:ahLst/>
              <a:cxnLst/>
              <a:rect l="l" t="t" r="r" b="b"/>
              <a:pathLst>
                <a:path w="4281170" h="17780">
                  <a:moveTo>
                    <a:pt x="4281068" y="0"/>
                  </a:moveTo>
                  <a:lnTo>
                    <a:pt x="0" y="0"/>
                  </a:lnTo>
                  <a:lnTo>
                    <a:pt x="0" y="1879"/>
                  </a:lnTo>
                  <a:lnTo>
                    <a:pt x="0" y="5054"/>
                  </a:lnTo>
                  <a:lnTo>
                    <a:pt x="0" y="8216"/>
                  </a:lnTo>
                  <a:lnTo>
                    <a:pt x="0" y="11404"/>
                  </a:lnTo>
                  <a:lnTo>
                    <a:pt x="0" y="17754"/>
                  </a:lnTo>
                  <a:lnTo>
                    <a:pt x="4281068" y="17754"/>
                  </a:lnTo>
                  <a:lnTo>
                    <a:pt x="4281068" y="11404"/>
                  </a:lnTo>
                  <a:lnTo>
                    <a:pt x="4281068" y="8216"/>
                  </a:lnTo>
                  <a:lnTo>
                    <a:pt x="4281068" y="5054"/>
                  </a:lnTo>
                  <a:lnTo>
                    <a:pt x="4281068" y="1879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89334" y="2857220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89334" y="286357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89334" y="286992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89334" y="287627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89334" y="288261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89334" y="2888970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89334" y="289532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89334" y="2901672"/>
              <a:ext cx="4281170" cy="6350"/>
            </a:xfrm>
            <a:custGeom>
              <a:avLst/>
              <a:gdLst/>
              <a:ahLst/>
              <a:cxnLst/>
              <a:rect l="l" t="t" r="r" b="b"/>
              <a:pathLst>
                <a:path w="4281170" h="6350">
                  <a:moveTo>
                    <a:pt x="0" y="5738"/>
                  </a:moveTo>
                  <a:lnTo>
                    <a:pt x="4281066" y="5738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738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19930" y="2235581"/>
              <a:ext cx="5715" cy="570230"/>
            </a:xfrm>
            <a:custGeom>
              <a:avLst/>
              <a:gdLst/>
              <a:ahLst/>
              <a:cxnLst/>
              <a:rect l="l" t="t" r="r" b="b"/>
              <a:pathLst>
                <a:path w="5714" h="570230">
                  <a:moveTo>
                    <a:pt x="5130" y="0"/>
                  </a:moveTo>
                  <a:lnTo>
                    <a:pt x="0" y="0"/>
                  </a:lnTo>
                  <a:lnTo>
                    <a:pt x="0" y="570230"/>
                  </a:lnTo>
                  <a:lnTo>
                    <a:pt x="5130" y="570230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21863" y="2235580"/>
              <a:ext cx="9525" cy="570230"/>
            </a:xfrm>
            <a:custGeom>
              <a:avLst/>
              <a:gdLst/>
              <a:ahLst/>
              <a:cxnLst/>
              <a:rect l="l" t="t" r="r" b="b"/>
              <a:pathLst>
                <a:path w="9525" h="570230">
                  <a:moveTo>
                    <a:pt x="0" y="570230"/>
                  </a:moveTo>
                  <a:lnTo>
                    <a:pt x="9522" y="570230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57023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28232" y="2235580"/>
              <a:ext cx="9525" cy="570230"/>
            </a:xfrm>
            <a:custGeom>
              <a:avLst/>
              <a:gdLst/>
              <a:ahLst/>
              <a:cxnLst/>
              <a:rect l="l" t="t" r="r" b="b"/>
              <a:pathLst>
                <a:path w="9525" h="570230">
                  <a:moveTo>
                    <a:pt x="0" y="570230"/>
                  </a:moveTo>
                  <a:lnTo>
                    <a:pt x="9522" y="570230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57023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534601" y="2235580"/>
              <a:ext cx="9525" cy="570230"/>
            </a:xfrm>
            <a:custGeom>
              <a:avLst/>
              <a:gdLst/>
              <a:ahLst/>
              <a:cxnLst/>
              <a:rect l="l" t="t" r="r" b="b"/>
              <a:pathLst>
                <a:path w="9525" h="570230">
                  <a:moveTo>
                    <a:pt x="0" y="570230"/>
                  </a:moveTo>
                  <a:lnTo>
                    <a:pt x="9522" y="570230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57023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40926" y="2235580"/>
              <a:ext cx="9525" cy="570230"/>
            </a:xfrm>
            <a:custGeom>
              <a:avLst/>
              <a:gdLst/>
              <a:ahLst/>
              <a:cxnLst/>
              <a:rect l="l" t="t" r="r" b="b"/>
              <a:pathLst>
                <a:path w="9525" h="570230">
                  <a:moveTo>
                    <a:pt x="0" y="570230"/>
                  </a:moveTo>
                  <a:lnTo>
                    <a:pt x="9522" y="570230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57023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47295" y="2235580"/>
              <a:ext cx="9525" cy="570230"/>
            </a:xfrm>
            <a:custGeom>
              <a:avLst/>
              <a:gdLst/>
              <a:ahLst/>
              <a:cxnLst/>
              <a:rect l="l" t="t" r="r" b="b"/>
              <a:pathLst>
                <a:path w="9525" h="570230">
                  <a:moveTo>
                    <a:pt x="0" y="570230"/>
                  </a:moveTo>
                  <a:lnTo>
                    <a:pt x="9522" y="570230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57023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53620" y="2235580"/>
              <a:ext cx="9525" cy="570230"/>
            </a:xfrm>
            <a:custGeom>
              <a:avLst/>
              <a:gdLst/>
              <a:ahLst/>
              <a:cxnLst/>
              <a:rect l="l" t="t" r="r" b="b"/>
              <a:pathLst>
                <a:path w="9525" h="570230">
                  <a:moveTo>
                    <a:pt x="0" y="570230"/>
                  </a:moveTo>
                  <a:lnTo>
                    <a:pt x="9522" y="570230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57023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559989" y="2235580"/>
              <a:ext cx="9525" cy="570230"/>
            </a:xfrm>
            <a:custGeom>
              <a:avLst/>
              <a:gdLst/>
              <a:ahLst/>
              <a:cxnLst/>
              <a:rect l="l" t="t" r="r" b="b"/>
              <a:pathLst>
                <a:path w="9525" h="570230">
                  <a:moveTo>
                    <a:pt x="0" y="570230"/>
                  </a:moveTo>
                  <a:lnTo>
                    <a:pt x="9522" y="570230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57023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566314" y="2235580"/>
              <a:ext cx="5715" cy="570230"/>
            </a:xfrm>
            <a:custGeom>
              <a:avLst/>
              <a:gdLst/>
              <a:ahLst/>
              <a:cxnLst/>
              <a:rect l="l" t="t" r="r" b="b"/>
              <a:pathLst>
                <a:path w="5714" h="570230">
                  <a:moveTo>
                    <a:pt x="5685" y="0"/>
                  </a:moveTo>
                  <a:lnTo>
                    <a:pt x="0" y="0"/>
                  </a:lnTo>
                  <a:lnTo>
                    <a:pt x="0" y="570230"/>
                  </a:lnTo>
                  <a:lnTo>
                    <a:pt x="5685" y="570230"/>
                  </a:lnTo>
                  <a:lnTo>
                    <a:pt x="568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7729" y="2349350"/>
              <a:ext cx="4432935" cy="506730"/>
            </a:xfrm>
            <a:custGeom>
              <a:avLst/>
              <a:gdLst/>
              <a:ahLst/>
              <a:cxnLst/>
              <a:rect l="l" t="t" r="r" b="b"/>
              <a:pathLst>
                <a:path w="4432935" h="506730">
                  <a:moveTo>
                    <a:pt x="4432569" y="0"/>
                  </a:moveTo>
                  <a:lnTo>
                    <a:pt x="0" y="0"/>
                  </a:lnTo>
                  <a:lnTo>
                    <a:pt x="0" y="455482"/>
                  </a:lnTo>
                  <a:lnTo>
                    <a:pt x="4008" y="475207"/>
                  </a:lnTo>
                  <a:lnTo>
                    <a:pt x="14922" y="491360"/>
                  </a:lnTo>
                  <a:lnTo>
                    <a:pt x="31075" y="502274"/>
                  </a:lnTo>
                  <a:lnTo>
                    <a:pt x="50800" y="506282"/>
                  </a:lnTo>
                  <a:lnTo>
                    <a:pt x="4381769" y="506282"/>
                  </a:lnTo>
                  <a:lnTo>
                    <a:pt x="4401493" y="502274"/>
                  </a:lnTo>
                  <a:lnTo>
                    <a:pt x="4417646" y="491360"/>
                  </a:lnTo>
                  <a:lnTo>
                    <a:pt x="4428560" y="475207"/>
                  </a:lnTo>
                  <a:lnTo>
                    <a:pt x="4432569" y="455482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520298" y="2223739"/>
              <a:ext cx="0" cy="600710"/>
            </a:xfrm>
            <a:custGeom>
              <a:avLst/>
              <a:gdLst/>
              <a:ahLst/>
              <a:cxnLst/>
              <a:rect l="l" t="t" r="r" b="b"/>
              <a:pathLst>
                <a:path h="600710">
                  <a:moveTo>
                    <a:pt x="0" y="6001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520298" y="22110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20298" y="21983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20298" y="21856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125829" y="2077822"/>
            <a:ext cx="4277995" cy="7696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100" i="1" spc="75" dirty="0">
                <a:solidFill>
                  <a:srgbClr val="3333B2"/>
                </a:solidFill>
                <a:latin typeface="Calibri"/>
                <a:cs typeface="Calibri"/>
              </a:rPr>
              <a:t>ROUGE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8800"/>
              </a:lnSpc>
              <a:spcBef>
                <a:spcPts val="130"/>
              </a:spcBef>
            </a:pPr>
            <a:r>
              <a:rPr sz="950" b="1" spc="15" dirty="0">
                <a:latin typeface="Arial"/>
                <a:cs typeface="Arial"/>
              </a:rPr>
              <a:t>Recall Oriented </a:t>
            </a:r>
            <a:r>
              <a:rPr sz="950" b="1" spc="10" dirty="0">
                <a:latin typeface="Arial"/>
                <a:cs typeface="Arial"/>
              </a:rPr>
              <a:t>Understudy </a:t>
            </a:r>
            <a:r>
              <a:rPr sz="950" b="1" spc="5" dirty="0">
                <a:latin typeface="Arial"/>
                <a:cs typeface="Arial"/>
              </a:rPr>
              <a:t>for </a:t>
            </a:r>
            <a:r>
              <a:rPr sz="950" b="1" spc="15" dirty="0">
                <a:latin typeface="Arial"/>
                <a:cs typeface="Arial"/>
              </a:rPr>
              <a:t>Gisting </a:t>
            </a:r>
            <a:r>
              <a:rPr sz="950" b="1" spc="10" dirty="0">
                <a:latin typeface="Arial"/>
                <a:cs typeface="Arial"/>
              </a:rPr>
              <a:t>Evaluation </a:t>
            </a:r>
            <a:r>
              <a:rPr sz="950" i="1" spc="15" dirty="0">
                <a:latin typeface="Arial"/>
                <a:cs typeface="Arial"/>
              </a:rPr>
              <a:t>Not as good as human </a:t>
            </a:r>
            <a:r>
              <a:rPr sz="950" i="1" spc="-250" dirty="0">
                <a:latin typeface="Arial"/>
                <a:cs typeface="Arial"/>
              </a:rPr>
              <a:t> </a:t>
            </a:r>
            <a:r>
              <a:rPr sz="950" i="1" spc="5" dirty="0">
                <a:latin typeface="Arial"/>
                <a:cs typeface="Arial"/>
              </a:rPr>
              <a:t>evaluation</a:t>
            </a:r>
            <a:r>
              <a:rPr sz="950" i="1" dirty="0">
                <a:latin typeface="Arial"/>
                <a:cs typeface="Arial"/>
              </a:rPr>
              <a:t> </a:t>
            </a:r>
            <a:r>
              <a:rPr sz="950" i="1" spc="5" dirty="0">
                <a:latin typeface="Arial"/>
                <a:cs typeface="Arial"/>
              </a:rPr>
              <a:t>but </a:t>
            </a:r>
            <a:r>
              <a:rPr sz="950" i="1" spc="15" dirty="0">
                <a:latin typeface="Arial"/>
                <a:cs typeface="Arial"/>
              </a:rPr>
              <a:t>much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more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convenient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-10" dirty="0">
                <a:latin typeface="Microsoft Sans Serif"/>
                <a:cs typeface="Microsoft Sans Serif"/>
              </a:rPr>
              <a:t>Toolkit</a:t>
            </a:r>
            <a:r>
              <a:rPr sz="950" spc="15" dirty="0">
                <a:latin typeface="Microsoft Sans Serif"/>
                <a:cs typeface="Microsoft Sans Serif"/>
              </a:rPr>
              <a:t> </a:t>
            </a:r>
            <a:r>
              <a:rPr sz="950" dirty="0">
                <a:latin typeface="Microsoft Sans Serif"/>
                <a:cs typeface="Microsoft Sans Serif"/>
              </a:rPr>
              <a:t>available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dirty="0">
                <a:latin typeface="Microsoft Sans Serif"/>
                <a:cs typeface="Microsoft Sans Serif"/>
              </a:rPr>
              <a:t>for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download.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120" name="object 1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121" name="object 121"/>
          <p:cNvSpPr txBox="1"/>
          <p:nvPr/>
        </p:nvSpPr>
        <p:spPr>
          <a:xfrm>
            <a:off x="1870392" y="3351903"/>
            <a:ext cx="86804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Summarization:</a:t>
            </a:r>
            <a:r>
              <a:rPr sz="600" i="1" spc="3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Evaluation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646271" y="335190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393482" y="3351903"/>
            <a:ext cx="1606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7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3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472"/>
                </a:moveTo>
                <a:lnTo>
                  <a:pt x="4608004" y="351472"/>
                </a:lnTo>
                <a:lnTo>
                  <a:pt x="4608004" y="0"/>
                </a:lnTo>
                <a:lnTo>
                  <a:pt x="0" y="0"/>
                </a:lnTo>
                <a:lnTo>
                  <a:pt x="0" y="351472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3" y="60833"/>
            <a:ext cx="1705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30" dirty="0">
                <a:solidFill>
                  <a:srgbClr val="FFFFFF"/>
                </a:solidFill>
                <a:latin typeface="Calibri"/>
                <a:cs typeface="Calibri"/>
              </a:rPr>
              <a:t>ROUGE</a:t>
            </a:r>
            <a:r>
              <a:rPr sz="1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evaluation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923" y="1270565"/>
            <a:ext cx="69522" cy="695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923" y="1480648"/>
            <a:ext cx="69522" cy="695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923" y="1690732"/>
            <a:ext cx="69522" cy="695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31" y="935733"/>
            <a:ext cx="4338320" cy="8629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950" spc="10" dirty="0">
                <a:latin typeface="Microsoft Sans Serif"/>
                <a:cs typeface="Microsoft Sans Serif"/>
              </a:rPr>
              <a:t>Given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 document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1100" i="1" spc="55" dirty="0">
                <a:latin typeface="Calibri"/>
                <a:cs typeface="Calibri"/>
              </a:rPr>
              <a:t>D</a:t>
            </a:r>
            <a:r>
              <a:rPr sz="950" spc="55" dirty="0">
                <a:latin typeface="Microsoft Sans Serif"/>
                <a:cs typeface="Microsoft Sans Serif"/>
              </a:rPr>
              <a:t>,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and an </a:t>
            </a:r>
            <a:r>
              <a:rPr sz="950" spc="10" dirty="0">
                <a:latin typeface="Microsoft Sans Serif"/>
                <a:cs typeface="Microsoft Sans Serif"/>
              </a:rPr>
              <a:t>automatic</a:t>
            </a:r>
            <a:r>
              <a:rPr sz="950" spc="20" dirty="0">
                <a:latin typeface="Microsoft Sans Serif"/>
                <a:cs typeface="Microsoft Sans Serif"/>
              </a:rPr>
              <a:t> summary </a:t>
            </a:r>
            <a:r>
              <a:rPr sz="1100" i="1" spc="70" dirty="0">
                <a:latin typeface="Calibri"/>
                <a:cs typeface="Calibri"/>
              </a:rPr>
              <a:t>X</a:t>
            </a:r>
            <a:r>
              <a:rPr sz="950" spc="70" dirty="0">
                <a:latin typeface="Microsoft Sans Serif"/>
                <a:cs typeface="Microsoft Sans Serif"/>
              </a:rPr>
              <a:t>:</a:t>
            </a:r>
            <a:endParaRPr sz="950">
              <a:latin typeface="Microsoft Sans Serif"/>
              <a:cs typeface="Microsoft Sans Serif"/>
            </a:endParaRPr>
          </a:p>
          <a:p>
            <a:pPr marL="289560" marR="278765">
              <a:lnSpc>
                <a:spcPct val="125299"/>
              </a:lnSpc>
            </a:pPr>
            <a:r>
              <a:rPr sz="950" spc="5" dirty="0">
                <a:latin typeface="Microsoft Sans Serif"/>
                <a:cs typeface="Microsoft Sans Serif"/>
              </a:rPr>
              <a:t>Have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1100" i="1" spc="15" dirty="0">
                <a:latin typeface="Calibri"/>
                <a:cs typeface="Calibri"/>
              </a:rPr>
              <a:t>N</a:t>
            </a:r>
            <a:r>
              <a:rPr sz="1100" i="1" spc="85" dirty="0">
                <a:latin typeface="Calibri"/>
                <a:cs typeface="Calibri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humans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produce a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set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of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reference</a:t>
            </a:r>
            <a:r>
              <a:rPr sz="950" spc="15" dirty="0">
                <a:latin typeface="Microsoft Sans Serif"/>
                <a:cs typeface="Microsoft Sans Serif"/>
              </a:rPr>
              <a:t> summaries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of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1100" i="1" spc="110" dirty="0">
                <a:latin typeface="Calibri"/>
                <a:cs typeface="Calibri"/>
              </a:rPr>
              <a:t>D</a:t>
            </a:r>
            <a:r>
              <a:rPr sz="1100" i="1" spc="20" dirty="0">
                <a:latin typeface="Calibri"/>
                <a:cs typeface="Calibri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(</a:t>
            </a:r>
            <a:r>
              <a:rPr sz="1100" i="1" spc="10" dirty="0">
                <a:latin typeface="Calibri"/>
                <a:cs typeface="Calibri"/>
              </a:rPr>
              <a:t>N</a:t>
            </a:r>
            <a:r>
              <a:rPr sz="1100" i="1" spc="6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≥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</a:t>
            </a:r>
            <a:r>
              <a:rPr sz="950" dirty="0">
                <a:latin typeface="Microsoft Sans Serif"/>
                <a:cs typeface="Microsoft Sans Serif"/>
              </a:rPr>
              <a:t>) </a:t>
            </a:r>
            <a:r>
              <a:rPr sz="950" spc="-23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Run</a:t>
            </a:r>
            <a:r>
              <a:rPr sz="950" spc="1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system,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giving</a:t>
            </a:r>
            <a:r>
              <a:rPr sz="950" spc="1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automatic</a:t>
            </a:r>
            <a:r>
              <a:rPr sz="950" spc="15" dirty="0">
                <a:latin typeface="Microsoft Sans Serif"/>
                <a:cs typeface="Microsoft Sans Serif"/>
              </a:rPr>
              <a:t> </a:t>
            </a:r>
            <a:r>
              <a:rPr sz="950" spc="20" dirty="0">
                <a:latin typeface="Microsoft Sans Serif"/>
                <a:cs typeface="Microsoft Sans Serif"/>
              </a:rPr>
              <a:t>summary </a:t>
            </a:r>
            <a:r>
              <a:rPr sz="1100" i="1" spc="9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480"/>
              </a:spcBef>
            </a:pPr>
            <a:r>
              <a:rPr sz="950" spc="15" dirty="0">
                <a:latin typeface="Microsoft Sans Serif"/>
                <a:cs typeface="Microsoft Sans Serif"/>
              </a:rPr>
              <a:t>What percentage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of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the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n-grams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from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the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reference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summaries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appear </a:t>
            </a:r>
            <a:r>
              <a:rPr sz="950" spc="5" dirty="0">
                <a:latin typeface="Microsoft Sans Serif"/>
                <a:cs typeface="Microsoft Sans Serif"/>
              </a:rPr>
              <a:t>in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892" y="1781606"/>
            <a:ext cx="1860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40" dirty="0">
                <a:latin typeface="Calibri"/>
                <a:cs typeface="Calibri"/>
              </a:rPr>
              <a:t>X</a:t>
            </a:r>
            <a:r>
              <a:rPr sz="950" spc="15" dirty="0">
                <a:latin typeface="Microsoft Sans Serif"/>
                <a:cs typeface="Microsoft Sans Serif"/>
              </a:rPr>
              <a:t>?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9215" y="2099729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5">
                <a:moveTo>
                  <a:pt x="0" y="179334"/>
                </a:moveTo>
                <a:lnTo>
                  <a:pt x="0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3940" y="1887232"/>
            <a:ext cx="30041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94000" algn="l"/>
              </a:tabLst>
            </a:pPr>
            <a:r>
              <a:rPr sz="1000" spc="-385" dirty="0">
                <a:latin typeface="MS UI Gothic"/>
                <a:cs typeface="MS UI Gothic"/>
              </a:rPr>
              <a:t>☛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195" dirty="0">
                <a:latin typeface="MS UI Gothic"/>
                <a:cs typeface="MS UI Gothic"/>
              </a:rPr>
              <a:t>✟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55973" y="2099729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5">
                <a:moveTo>
                  <a:pt x="0" y="179334"/>
                </a:moveTo>
                <a:lnTo>
                  <a:pt x="0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13942" y="2218359"/>
            <a:ext cx="30041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94000" algn="l"/>
              </a:tabLst>
            </a:pPr>
            <a:r>
              <a:rPr sz="1000" spc="-385" dirty="0">
                <a:latin typeface="MS UI Gothic"/>
                <a:cs typeface="MS UI Gothic"/>
              </a:rPr>
              <a:t>✡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195" dirty="0">
                <a:latin typeface="MS UI Gothic"/>
                <a:cs typeface="MS UI Gothic"/>
              </a:rPr>
              <a:t>✠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519" y="2010892"/>
            <a:ext cx="2807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112" baseline="-25252" dirty="0">
                <a:latin typeface="Calibri"/>
                <a:cs typeface="Calibri"/>
              </a:rPr>
              <a:t>ROUGE</a:t>
            </a:r>
            <a:r>
              <a:rPr sz="1650" i="1" spc="-112" baseline="-25252" dirty="0">
                <a:latin typeface="Calibri"/>
                <a:cs typeface="Calibri"/>
              </a:rPr>
              <a:t> </a:t>
            </a:r>
            <a:r>
              <a:rPr sz="1650" spc="-44" baseline="-25252" dirty="0">
                <a:latin typeface="Lucida Sans Unicode"/>
                <a:cs typeface="Lucida Sans Unicode"/>
              </a:rPr>
              <a:t>−</a:t>
            </a:r>
            <a:r>
              <a:rPr sz="1650" spc="-292" baseline="-25252" dirty="0">
                <a:latin typeface="Lucida Sans Unicode"/>
                <a:cs typeface="Lucida Sans Unicode"/>
              </a:rPr>
              <a:t> </a:t>
            </a:r>
            <a:r>
              <a:rPr sz="1650" spc="-7" baseline="-25252" dirty="0">
                <a:latin typeface="Times New Roman"/>
                <a:cs typeface="Times New Roman"/>
              </a:rPr>
              <a:t>2</a:t>
            </a:r>
            <a:r>
              <a:rPr sz="1650" spc="-52" baseline="-25252" dirty="0">
                <a:latin typeface="Times New Roman"/>
                <a:cs typeface="Times New Roman"/>
              </a:rPr>
              <a:t> </a:t>
            </a:r>
            <a:r>
              <a:rPr sz="1650" spc="-44" baseline="-25252" dirty="0">
                <a:latin typeface="Lucida Sans Unicode"/>
                <a:cs typeface="Lucida Sans Unicode"/>
              </a:rPr>
              <a:t>=</a:t>
            </a:r>
            <a:r>
              <a:rPr sz="1650" spc="30" baseline="-25252" dirty="0">
                <a:latin typeface="Lucida Sans Unicode"/>
                <a:cs typeface="Lucida Sans Unicode"/>
              </a:rPr>
              <a:t> </a:t>
            </a:r>
            <a:r>
              <a:rPr sz="1200" u="sng" spc="30" baseline="694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∑</a:t>
            </a:r>
            <a:r>
              <a:rPr sz="600" i="1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600" u="sng" spc="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∈{</a:t>
            </a:r>
            <a:r>
              <a:rPr sz="600" i="1" u="sng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RefSums</a:t>
            </a:r>
            <a:r>
              <a:rPr sz="600" u="sng" spc="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}</a:t>
            </a:r>
            <a:r>
              <a:rPr sz="600" u="sng" spc="-5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200" u="sng" baseline="694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∑</a:t>
            </a:r>
            <a:r>
              <a:rPr sz="6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</a:t>
            </a:r>
            <a:r>
              <a:rPr sz="600" u="sng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6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gram</a:t>
            </a:r>
            <a:r>
              <a:rPr sz="600" u="sng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∈</a:t>
            </a:r>
            <a:r>
              <a:rPr sz="6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600" i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i="1" u="sng" spc="-7" baseline="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Count</a:t>
            </a:r>
            <a:r>
              <a:rPr sz="900" i="1" u="sng" spc="-7" baseline="4629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match</a:t>
            </a:r>
            <a:r>
              <a:rPr sz="1200" u="sng" spc="-7" baseline="10416" dirty="0">
                <a:uFill>
                  <a:solidFill>
                    <a:srgbClr val="000000"/>
                  </a:solidFill>
                </a:uFill>
                <a:latin typeface="Ink Free"/>
                <a:cs typeface="Ink Free"/>
              </a:rPr>
              <a:t>(</a:t>
            </a:r>
            <a:r>
              <a:rPr sz="1200" i="1" u="sng" spc="-7" baseline="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</a:t>
            </a:r>
            <a:r>
              <a:rPr sz="1200" u="sng" spc="-7" baseline="10416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200" i="1" u="sng" spc="-7" baseline="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gram</a:t>
            </a:r>
            <a:r>
              <a:rPr sz="1200" u="sng" spc="-7" baseline="10416" dirty="0">
                <a:uFill>
                  <a:solidFill>
                    <a:srgbClr val="000000"/>
                  </a:solidFill>
                </a:uFill>
                <a:latin typeface="Ink Free"/>
                <a:cs typeface="Ink Free"/>
              </a:rPr>
              <a:t>)</a:t>
            </a:r>
            <a:endParaRPr sz="1200" baseline="10416">
              <a:latin typeface="Ink Free"/>
              <a:cs typeface="Ink Fre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2896" y="2181606"/>
            <a:ext cx="17513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202" baseline="6944" dirty="0">
                <a:latin typeface="Calibri"/>
                <a:cs typeface="Calibri"/>
              </a:rPr>
              <a:t>∑</a:t>
            </a:r>
            <a:r>
              <a:rPr sz="600" i="1" spc="25" dirty="0">
                <a:latin typeface="Calibri"/>
                <a:cs typeface="Calibri"/>
              </a:rPr>
              <a:t>S</a:t>
            </a:r>
            <a:r>
              <a:rPr sz="600" spc="-80" dirty="0">
                <a:latin typeface="Lucida Sans Unicode"/>
                <a:cs typeface="Lucida Sans Unicode"/>
              </a:rPr>
              <a:t>∈</a:t>
            </a:r>
            <a:r>
              <a:rPr sz="600" spc="100" dirty="0">
                <a:latin typeface="Lucida Sans Unicode"/>
                <a:cs typeface="Lucida Sans Unicode"/>
              </a:rPr>
              <a:t>{</a:t>
            </a:r>
            <a:r>
              <a:rPr sz="600" i="1" dirty="0">
                <a:latin typeface="Calibri"/>
                <a:cs typeface="Calibri"/>
              </a:rPr>
              <a:t>Ref</a:t>
            </a:r>
            <a:r>
              <a:rPr sz="600" i="1" spc="-10" dirty="0">
                <a:latin typeface="Calibri"/>
                <a:cs typeface="Calibri"/>
              </a:rPr>
              <a:t>Sums</a:t>
            </a:r>
            <a:r>
              <a:rPr sz="600" spc="100" dirty="0">
                <a:latin typeface="Lucida Sans Unicode"/>
                <a:cs typeface="Lucida Sans Unicode"/>
              </a:rPr>
              <a:t>}</a:t>
            </a:r>
            <a:r>
              <a:rPr sz="600" spc="-55" dirty="0">
                <a:latin typeface="Lucida Sans Unicode"/>
                <a:cs typeface="Lucida Sans Unicode"/>
              </a:rPr>
              <a:t> </a:t>
            </a:r>
            <a:r>
              <a:rPr sz="1200" spc="195" baseline="6944" dirty="0">
                <a:latin typeface="Calibri"/>
                <a:cs typeface="Calibri"/>
              </a:rPr>
              <a:t>∑</a:t>
            </a:r>
            <a:r>
              <a:rPr sz="600" i="1" spc="5" dirty="0">
                <a:latin typeface="Calibri"/>
                <a:cs typeface="Calibri"/>
              </a:rPr>
              <a:t>bi</a:t>
            </a:r>
            <a:r>
              <a:rPr sz="600" spc="-15" dirty="0">
                <a:latin typeface="Lucida Sans Unicode"/>
                <a:cs typeface="Lucida Sans Unicode"/>
              </a:rPr>
              <a:t>−</a:t>
            </a:r>
            <a:r>
              <a:rPr sz="600" i="1" spc="10" dirty="0">
                <a:latin typeface="Calibri"/>
                <a:cs typeface="Calibri"/>
              </a:rPr>
              <a:t>g</a:t>
            </a:r>
            <a:r>
              <a:rPr sz="600" i="1" spc="-5" dirty="0">
                <a:latin typeface="Calibri"/>
                <a:cs typeface="Calibri"/>
              </a:rPr>
              <a:t>r</a:t>
            </a:r>
            <a:r>
              <a:rPr sz="600" i="1" spc="-30" dirty="0">
                <a:latin typeface="Calibri"/>
                <a:cs typeface="Calibri"/>
              </a:rPr>
              <a:t>am</a:t>
            </a:r>
            <a:r>
              <a:rPr sz="600" spc="-80" dirty="0">
                <a:latin typeface="Lucida Sans Unicode"/>
                <a:cs typeface="Lucida Sans Unicode"/>
              </a:rPr>
              <a:t>∈</a:t>
            </a:r>
            <a:r>
              <a:rPr sz="600" i="1" spc="25" dirty="0">
                <a:latin typeface="Calibri"/>
                <a:cs typeface="Calibri"/>
              </a:rPr>
              <a:t>S</a:t>
            </a:r>
            <a:r>
              <a:rPr sz="600" i="1" spc="5" dirty="0">
                <a:latin typeface="Calibri"/>
                <a:cs typeface="Calibri"/>
              </a:rPr>
              <a:t> </a:t>
            </a:r>
            <a:r>
              <a:rPr sz="1200" i="1" spc="7" baseline="10416" dirty="0">
                <a:latin typeface="Calibri"/>
                <a:cs typeface="Calibri"/>
              </a:rPr>
              <a:t>Coun</a:t>
            </a:r>
            <a:r>
              <a:rPr sz="1200" i="1" spc="22" baseline="10416" dirty="0">
                <a:latin typeface="Calibri"/>
                <a:cs typeface="Calibri"/>
              </a:rPr>
              <a:t>t</a:t>
            </a:r>
            <a:r>
              <a:rPr sz="1200" spc="7" baseline="10416" dirty="0">
                <a:latin typeface="Ink Free"/>
                <a:cs typeface="Ink Free"/>
              </a:rPr>
              <a:t>(</a:t>
            </a:r>
            <a:r>
              <a:rPr sz="1200" i="1" spc="15" baseline="10416" dirty="0">
                <a:latin typeface="Calibri"/>
                <a:cs typeface="Calibri"/>
              </a:rPr>
              <a:t>bi</a:t>
            </a:r>
            <a:r>
              <a:rPr sz="1200" spc="-30" baseline="10416" dirty="0">
                <a:latin typeface="Lucida Sans Unicode"/>
                <a:cs typeface="Lucida Sans Unicode"/>
              </a:rPr>
              <a:t>−</a:t>
            </a:r>
            <a:r>
              <a:rPr sz="1200" i="1" spc="15" baseline="10416" dirty="0">
                <a:latin typeface="Calibri"/>
                <a:cs typeface="Calibri"/>
              </a:rPr>
              <a:t>g</a:t>
            </a:r>
            <a:r>
              <a:rPr sz="1200" i="1" spc="-15" baseline="10416" dirty="0">
                <a:latin typeface="Calibri"/>
                <a:cs typeface="Calibri"/>
              </a:rPr>
              <a:t>r</a:t>
            </a:r>
            <a:r>
              <a:rPr sz="1200" i="1" spc="-60" baseline="10416" dirty="0">
                <a:latin typeface="Calibri"/>
                <a:cs typeface="Calibri"/>
              </a:rPr>
              <a:t>am</a:t>
            </a:r>
            <a:r>
              <a:rPr sz="1200" spc="7" baseline="10416" dirty="0">
                <a:latin typeface="Ink Free"/>
                <a:cs typeface="Ink Free"/>
              </a:rPr>
              <a:t>)</a:t>
            </a:r>
            <a:endParaRPr sz="1200" baseline="10416">
              <a:latin typeface="Ink Free"/>
              <a:cs typeface="Ink Free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70392" y="3351903"/>
            <a:ext cx="86804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Summarization:</a:t>
            </a:r>
            <a:r>
              <a:rPr sz="600" i="1" spc="3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Evaluation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6271" y="335190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680"/>
              </a:lnSpc>
            </a:pPr>
            <a:r>
              <a:rPr spc="-10" dirty="0">
                <a:latin typeface="Calibri"/>
                <a:cs typeface="Calibri"/>
              </a:rPr>
              <a:t>3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/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3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472"/>
                </a:moveTo>
                <a:lnTo>
                  <a:pt x="4608004" y="351472"/>
                </a:lnTo>
                <a:lnTo>
                  <a:pt x="4608004" y="0"/>
                </a:lnTo>
                <a:lnTo>
                  <a:pt x="0" y="0"/>
                </a:lnTo>
                <a:lnTo>
                  <a:pt x="0" y="351472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3" y="60833"/>
            <a:ext cx="13188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30" dirty="0">
                <a:solidFill>
                  <a:srgbClr val="FFFFFF"/>
                </a:solidFill>
                <a:latin typeface="Calibri"/>
                <a:cs typeface="Calibri"/>
              </a:rPr>
              <a:t>ROUGE</a:t>
            </a:r>
            <a:r>
              <a:rPr sz="1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29" y="671626"/>
            <a:ext cx="4486275" cy="1052195"/>
            <a:chOff x="87729" y="671626"/>
            <a:chExt cx="4486275" cy="1052195"/>
          </a:xfrm>
        </p:grpSpPr>
        <p:sp>
          <p:nvSpPr>
            <p:cNvPr id="5" name="object 5"/>
            <p:cNvSpPr/>
            <p:nvPr/>
          </p:nvSpPr>
          <p:spPr>
            <a:xfrm>
              <a:off x="87729" y="67162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9" y="18567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29" y="843660"/>
              <a:ext cx="4433570" cy="6350"/>
            </a:xfrm>
            <a:custGeom>
              <a:avLst/>
              <a:gdLst/>
              <a:ahLst/>
              <a:cxnLst/>
              <a:rect l="l" t="t" r="r" b="b"/>
              <a:pathLst>
                <a:path w="4433570" h="6350">
                  <a:moveTo>
                    <a:pt x="0" y="5722"/>
                  </a:moveTo>
                  <a:lnTo>
                    <a:pt x="4433470" y="5722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722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29" y="846208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29" y="852554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29" y="858905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29" y="865256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18" y="865174"/>
              <a:ext cx="4433570" cy="31115"/>
            </a:xfrm>
            <a:custGeom>
              <a:avLst/>
              <a:gdLst/>
              <a:ahLst/>
              <a:cxnLst/>
              <a:rect l="l" t="t" r="r" b="b"/>
              <a:pathLst>
                <a:path w="4433570" h="31115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568"/>
                  </a:lnTo>
                  <a:lnTo>
                    <a:pt x="4433481" y="30568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298" y="715823"/>
              <a:ext cx="20320" cy="4445"/>
            </a:xfrm>
            <a:custGeom>
              <a:avLst/>
              <a:gdLst/>
              <a:ahLst/>
              <a:cxnLst/>
              <a:rect l="l" t="t" r="r" b="b"/>
              <a:pathLst>
                <a:path w="20320" h="4445">
                  <a:moveTo>
                    <a:pt x="19772" y="39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298" y="718998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298" y="722173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53"/>
                  </a:lnTo>
                  <a:lnTo>
                    <a:pt x="31430" y="13023"/>
                  </a:lnTo>
                  <a:lnTo>
                    <a:pt x="17301" y="3494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298" y="725348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298" y="728523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74"/>
                  </a:lnTo>
                  <a:lnTo>
                    <a:pt x="26941" y="11163"/>
                  </a:lnTo>
                  <a:lnTo>
                    <a:pt x="14830" y="2995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6"/>
                  </a:lnTo>
                  <a:lnTo>
                    <a:pt x="26941" y="65041"/>
                  </a:lnTo>
                  <a:lnTo>
                    <a:pt x="35106" y="52930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298" y="731698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34"/>
                  </a:lnTo>
                  <a:lnTo>
                    <a:pt x="24696" y="10233"/>
                  </a:lnTo>
                  <a:lnTo>
                    <a:pt x="13595" y="2745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298" y="734873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5"/>
                  </a:lnTo>
                  <a:lnTo>
                    <a:pt x="22447" y="9302"/>
                  </a:lnTo>
                  <a:lnTo>
                    <a:pt x="12354" y="2496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5"/>
                  </a:lnTo>
                  <a:lnTo>
                    <a:pt x="22447" y="54202"/>
                  </a:lnTo>
                  <a:lnTo>
                    <a:pt x="29253" y="44110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298" y="738048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5"/>
                  </a:lnTo>
                  <a:lnTo>
                    <a:pt x="20202" y="8372"/>
                  </a:lnTo>
                  <a:lnTo>
                    <a:pt x="11119" y="2246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5"/>
                  </a:lnTo>
                  <a:lnTo>
                    <a:pt x="20202" y="48782"/>
                  </a:lnTo>
                  <a:lnTo>
                    <a:pt x="26328" y="39699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298" y="741223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4"/>
                  </a:lnTo>
                  <a:lnTo>
                    <a:pt x="17957" y="43362"/>
                  </a:lnTo>
                  <a:lnTo>
                    <a:pt x="23402" y="35289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298" y="744398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4"/>
                  </a:lnTo>
                  <a:lnTo>
                    <a:pt x="15712" y="37942"/>
                  </a:lnTo>
                  <a:lnTo>
                    <a:pt x="20477" y="30878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298" y="747573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298" y="750748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50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298" y="753923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298" y="757098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298" y="76027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57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298" y="763448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298" y="76027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1617046"/>
              <a:ext cx="106367" cy="10636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1601171"/>
              <a:ext cx="122237" cy="12223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9331" y="1656460"/>
              <a:ext cx="4281170" cy="19050"/>
            </a:xfrm>
            <a:custGeom>
              <a:avLst/>
              <a:gdLst/>
              <a:ahLst/>
              <a:cxnLst/>
              <a:rect l="l" t="t" r="r" b="b"/>
              <a:pathLst>
                <a:path w="4281170" h="19050">
                  <a:moveTo>
                    <a:pt x="4281068" y="0"/>
                  </a:moveTo>
                  <a:lnTo>
                    <a:pt x="0" y="0"/>
                  </a:lnTo>
                  <a:lnTo>
                    <a:pt x="0" y="2667"/>
                  </a:lnTo>
                  <a:lnTo>
                    <a:pt x="0" y="5842"/>
                  </a:lnTo>
                  <a:lnTo>
                    <a:pt x="0" y="9017"/>
                  </a:lnTo>
                  <a:lnTo>
                    <a:pt x="0" y="12192"/>
                  </a:lnTo>
                  <a:lnTo>
                    <a:pt x="0" y="18542"/>
                  </a:lnTo>
                  <a:lnTo>
                    <a:pt x="4281068" y="18542"/>
                  </a:lnTo>
                  <a:lnTo>
                    <a:pt x="4281068" y="12192"/>
                  </a:lnTo>
                  <a:lnTo>
                    <a:pt x="4281068" y="9017"/>
                  </a:lnTo>
                  <a:lnTo>
                    <a:pt x="4281068" y="5842"/>
                  </a:lnTo>
                  <a:lnTo>
                    <a:pt x="4281068" y="2667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9334" y="167181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334" y="167816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334" y="168451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334" y="169086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334" y="169721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9334" y="170356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9334" y="170991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334" y="1716265"/>
              <a:ext cx="4281170" cy="5080"/>
            </a:xfrm>
            <a:custGeom>
              <a:avLst/>
              <a:gdLst/>
              <a:ahLst/>
              <a:cxnLst/>
              <a:rect l="l" t="t" r="r" b="b"/>
              <a:pathLst>
                <a:path w="4281170" h="5080">
                  <a:moveTo>
                    <a:pt x="0" y="4965"/>
                  </a:moveTo>
                  <a:lnTo>
                    <a:pt x="4281066" y="4965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4965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19930" y="766203"/>
              <a:ext cx="5715" cy="853440"/>
            </a:xfrm>
            <a:custGeom>
              <a:avLst/>
              <a:gdLst/>
              <a:ahLst/>
              <a:cxnLst/>
              <a:rect l="l" t="t" r="r" b="b"/>
              <a:pathLst>
                <a:path w="5714" h="853440">
                  <a:moveTo>
                    <a:pt x="5118" y="0"/>
                  </a:moveTo>
                  <a:lnTo>
                    <a:pt x="0" y="0"/>
                  </a:lnTo>
                  <a:lnTo>
                    <a:pt x="0" y="853440"/>
                  </a:lnTo>
                  <a:lnTo>
                    <a:pt x="5118" y="853440"/>
                  </a:lnTo>
                  <a:lnTo>
                    <a:pt x="511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21876" y="766191"/>
              <a:ext cx="9525" cy="853440"/>
            </a:xfrm>
            <a:custGeom>
              <a:avLst/>
              <a:gdLst/>
              <a:ahLst/>
              <a:cxnLst/>
              <a:rect l="l" t="t" r="r" b="b"/>
              <a:pathLst>
                <a:path w="9525" h="853440">
                  <a:moveTo>
                    <a:pt x="0" y="853440"/>
                  </a:moveTo>
                  <a:lnTo>
                    <a:pt x="9524" y="85344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8227" y="766191"/>
              <a:ext cx="9525" cy="853440"/>
            </a:xfrm>
            <a:custGeom>
              <a:avLst/>
              <a:gdLst/>
              <a:ahLst/>
              <a:cxnLst/>
              <a:rect l="l" t="t" r="r" b="b"/>
              <a:pathLst>
                <a:path w="9525" h="853440">
                  <a:moveTo>
                    <a:pt x="0" y="853440"/>
                  </a:moveTo>
                  <a:lnTo>
                    <a:pt x="9524" y="85344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34565" y="766191"/>
              <a:ext cx="9525" cy="853440"/>
            </a:xfrm>
            <a:custGeom>
              <a:avLst/>
              <a:gdLst/>
              <a:ahLst/>
              <a:cxnLst/>
              <a:rect l="l" t="t" r="r" b="b"/>
              <a:pathLst>
                <a:path w="9525" h="853440">
                  <a:moveTo>
                    <a:pt x="0" y="853440"/>
                  </a:moveTo>
                  <a:lnTo>
                    <a:pt x="9524" y="85344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40947" y="766191"/>
              <a:ext cx="9525" cy="853440"/>
            </a:xfrm>
            <a:custGeom>
              <a:avLst/>
              <a:gdLst/>
              <a:ahLst/>
              <a:cxnLst/>
              <a:rect l="l" t="t" r="r" b="b"/>
              <a:pathLst>
                <a:path w="9525" h="853440">
                  <a:moveTo>
                    <a:pt x="0" y="853440"/>
                  </a:moveTo>
                  <a:lnTo>
                    <a:pt x="9524" y="85344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7285" y="766191"/>
              <a:ext cx="9525" cy="853440"/>
            </a:xfrm>
            <a:custGeom>
              <a:avLst/>
              <a:gdLst/>
              <a:ahLst/>
              <a:cxnLst/>
              <a:rect l="l" t="t" r="r" b="b"/>
              <a:pathLst>
                <a:path w="9525" h="853440">
                  <a:moveTo>
                    <a:pt x="0" y="853440"/>
                  </a:moveTo>
                  <a:lnTo>
                    <a:pt x="9524" y="85344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3622" y="766191"/>
              <a:ext cx="9525" cy="853440"/>
            </a:xfrm>
            <a:custGeom>
              <a:avLst/>
              <a:gdLst/>
              <a:ahLst/>
              <a:cxnLst/>
              <a:rect l="l" t="t" r="r" b="b"/>
              <a:pathLst>
                <a:path w="9525" h="853440">
                  <a:moveTo>
                    <a:pt x="0" y="853440"/>
                  </a:moveTo>
                  <a:lnTo>
                    <a:pt x="9524" y="85344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59960" y="766191"/>
              <a:ext cx="9525" cy="853440"/>
            </a:xfrm>
            <a:custGeom>
              <a:avLst/>
              <a:gdLst/>
              <a:ahLst/>
              <a:cxnLst/>
              <a:rect l="l" t="t" r="r" b="b"/>
              <a:pathLst>
                <a:path w="9525" h="853440">
                  <a:moveTo>
                    <a:pt x="0" y="853440"/>
                  </a:moveTo>
                  <a:lnTo>
                    <a:pt x="9524" y="85344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6343" y="766191"/>
              <a:ext cx="5715" cy="853440"/>
            </a:xfrm>
            <a:custGeom>
              <a:avLst/>
              <a:gdLst/>
              <a:ahLst/>
              <a:cxnLst/>
              <a:rect l="l" t="t" r="r" b="b"/>
              <a:pathLst>
                <a:path w="5714" h="853440">
                  <a:moveTo>
                    <a:pt x="5657" y="0"/>
                  </a:moveTo>
                  <a:lnTo>
                    <a:pt x="0" y="0"/>
                  </a:lnTo>
                  <a:lnTo>
                    <a:pt x="0" y="853440"/>
                  </a:lnTo>
                  <a:lnTo>
                    <a:pt x="5657" y="853440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729" y="888898"/>
              <a:ext cx="4432935" cy="781685"/>
            </a:xfrm>
            <a:custGeom>
              <a:avLst/>
              <a:gdLst/>
              <a:ahLst/>
              <a:cxnLst/>
              <a:rect l="l" t="t" r="r" b="b"/>
              <a:pathLst>
                <a:path w="4432935" h="781685">
                  <a:moveTo>
                    <a:pt x="4432569" y="0"/>
                  </a:moveTo>
                  <a:lnTo>
                    <a:pt x="0" y="0"/>
                  </a:lnTo>
                  <a:lnTo>
                    <a:pt x="0" y="730529"/>
                  </a:lnTo>
                  <a:lnTo>
                    <a:pt x="4008" y="750254"/>
                  </a:lnTo>
                  <a:lnTo>
                    <a:pt x="14922" y="766406"/>
                  </a:lnTo>
                  <a:lnTo>
                    <a:pt x="31075" y="777320"/>
                  </a:lnTo>
                  <a:lnTo>
                    <a:pt x="50800" y="781329"/>
                  </a:lnTo>
                  <a:lnTo>
                    <a:pt x="4381769" y="781329"/>
                  </a:lnTo>
                  <a:lnTo>
                    <a:pt x="4401493" y="777320"/>
                  </a:lnTo>
                  <a:lnTo>
                    <a:pt x="4417646" y="766406"/>
                  </a:lnTo>
                  <a:lnTo>
                    <a:pt x="4428560" y="750254"/>
                  </a:lnTo>
                  <a:lnTo>
                    <a:pt x="4432569" y="730529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20298" y="753922"/>
              <a:ext cx="0" cy="884555"/>
            </a:xfrm>
            <a:custGeom>
              <a:avLst/>
              <a:gdLst/>
              <a:ahLst/>
              <a:cxnLst/>
              <a:rect l="l" t="t" r="r" b="b"/>
              <a:pathLst>
                <a:path h="884555">
                  <a:moveTo>
                    <a:pt x="0" y="8845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20298" y="7412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20298" y="7285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20298" y="7158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20298" y="696773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081" y="935780"/>
              <a:ext cx="75872" cy="7313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081" y="1143133"/>
              <a:ext cx="75872" cy="7228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081" y="1527968"/>
              <a:ext cx="75872" cy="73139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87729" y="1822170"/>
            <a:ext cx="4486275" cy="459740"/>
            <a:chOff x="87729" y="1822170"/>
            <a:chExt cx="4486275" cy="459740"/>
          </a:xfrm>
        </p:grpSpPr>
        <p:sp>
          <p:nvSpPr>
            <p:cNvPr id="59" name="object 59"/>
            <p:cNvSpPr/>
            <p:nvPr/>
          </p:nvSpPr>
          <p:spPr>
            <a:xfrm>
              <a:off x="87729" y="182217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9" y="18567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729" y="1994281"/>
              <a:ext cx="4433570" cy="5715"/>
            </a:xfrm>
            <a:custGeom>
              <a:avLst/>
              <a:gdLst/>
              <a:ahLst/>
              <a:cxnLst/>
              <a:rect l="l" t="t" r="r" b="b"/>
              <a:pathLst>
                <a:path w="4433570" h="5714">
                  <a:moveTo>
                    <a:pt x="0" y="5648"/>
                  </a:moveTo>
                  <a:lnTo>
                    <a:pt x="4433470" y="5648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648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729" y="1996753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1E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729" y="2003104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6E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729" y="2009455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BE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729" y="2015801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0E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7718" y="2015718"/>
              <a:ext cx="4433570" cy="31115"/>
            </a:xfrm>
            <a:custGeom>
              <a:avLst/>
              <a:gdLst/>
              <a:ahLst/>
              <a:cxnLst/>
              <a:rect l="l" t="t" r="r" b="b"/>
              <a:pathLst>
                <a:path w="4433570" h="31114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632"/>
                  </a:lnTo>
                  <a:lnTo>
                    <a:pt x="4433481" y="30632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5F1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20298" y="1963936"/>
              <a:ext cx="20320" cy="4445"/>
            </a:xfrm>
            <a:custGeom>
              <a:avLst/>
              <a:gdLst/>
              <a:ahLst/>
              <a:cxnLst/>
              <a:rect l="l" t="t" r="r" b="b"/>
              <a:pathLst>
                <a:path w="20320" h="4444">
                  <a:moveTo>
                    <a:pt x="0" y="3992"/>
                  </a:moveTo>
                  <a:lnTo>
                    <a:pt x="0" y="3992"/>
                  </a:lnTo>
                  <a:lnTo>
                    <a:pt x="19772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20298" y="1869503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20298" y="1872678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53"/>
                  </a:lnTo>
                  <a:lnTo>
                    <a:pt x="31430" y="13023"/>
                  </a:lnTo>
                  <a:lnTo>
                    <a:pt x="17301" y="3494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20298" y="1875853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20298" y="1879028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74"/>
                  </a:lnTo>
                  <a:lnTo>
                    <a:pt x="26941" y="11163"/>
                  </a:lnTo>
                  <a:lnTo>
                    <a:pt x="14830" y="2995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6"/>
                  </a:lnTo>
                  <a:lnTo>
                    <a:pt x="26941" y="65041"/>
                  </a:lnTo>
                  <a:lnTo>
                    <a:pt x="35106" y="52930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20298" y="1882203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34"/>
                  </a:lnTo>
                  <a:lnTo>
                    <a:pt x="24696" y="10233"/>
                  </a:lnTo>
                  <a:lnTo>
                    <a:pt x="13595" y="2745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20298" y="1885378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5"/>
                  </a:lnTo>
                  <a:lnTo>
                    <a:pt x="22447" y="9302"/>
                  </a:lnTo>
                  <a:lnTo>
                    <a:pt x="12354" y="2496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5"/>
                  </a:lnTo>
                  <a:lnTo>
                    <a:pt x="22447" y="54202"/>
                  </a:lnTo>
                  <a:lnTo>
                    <a:pt x="29253" y="44110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20298" y="1888553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5"/>
                  </a:lnTo>
                  <a:lnTo>
                    <a:pt x="20202" y="8372"/>
                  </a:lnTo>
                  <a:lnTo>
                    <a:pt x="11119" y="2246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5"/>
                  </a:lnTo>
                  <a:lnTo>
                    <a:pt x="20202" y="48782"/>
                  </a:lnTo>
                  <a:lnTo>
                    <a:pt x="26328" y="39699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20298" y="1891728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4"/>
                  </a:lnTo>
                  <a:lnTo>
                    <a:pt x="17957" y="43362"/>
                  </a:lnTo>
                  <a:lnTo>
                    <a:pt x="23402" y="35289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20298" y="1894903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4"/>
                  </a:lnTo>
                  <a:lnTo>
                    <a:pt x="15712" y="37942"/>
                  </a:lnTo>
                  <a:lnTo>
                    <a:pt x="20477" y="30878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20298" y="1898078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3"/>
                  </a:lnTo>
                  <a:lnTo>
                    <a:pt x="13468" y="32523"/>
                  </a:lnTo>
                  <a:lnTo>
                    <a:pt x="17552" y="26468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20298" y="1901253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50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20298" y="1904428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20298" y="1907603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20298" y="191077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57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20298" y="1913953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520298" y="191077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147" y="2175402"/>
              <a:ext cx="106367" cy="10636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2159527"/>
              <a:ext cx="122237" cy="122239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189331" y="2215273"/>
              <a:ext cx="4281170" cy="18415"/>
            </a:xfrm>
            <a:custGeom>
              <a:avLst/>
              <a:gdLst/>
              <a:ahLst/>
              <a:cxnLst/>
              <a:rect l="l" t="t" r="r" b="b"/>
              <a:pathLst>
                <a:path w="4281170" h="18414">
                  <a:moveTo>
                    <a:pt x="4281068" y="0"/>
                  </a:moveTo>
                  <a:lnTo>
                    <a:pt x="0" y="0"/>
                  </a:lnTo>
                  <a:lnTo>
                    <a:pt x="0" y="2197"/>
                  </a:lnTo>
                  <a:lnTo>
                    <a:pt x="0" y="5372"/>
                  </a:lnTo>
                  <a:lnTo>
                    <a:pt x="0" y="8547"/>
                  </a:lnTo>
                  <a:lnTo>
                    <a:pt x="0" y="11722"/>
                  </a:lnTo>
                  <a:lnTo>
                    <a:pt x="0" y="18084"/>
                  </a:lnTo>
                  <a:lnTo>
                    <a:pt x="4281068" y="18084"/>
                  </a:lnTo>
                  <a:lnTo>
                    <a:pt x="4281068" y="11722"/>
                  </a:lnTo>
                  <a:lnTo>
                    <a:pt x="4281068" y="8547"/>
                  </a:lnTo>
                  <a:lnTo>
                    <a:pt x="4281068" y="5372"/>
                  </a:lnTo>
                  <a:lnTo>
                    <a:pt x="4281068" y="2197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89334" y="223017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89334" y="223651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89334" y="224286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89334" y="224921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89334" y="2255570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89334" y="226192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89334" y="226826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89334" y="2274618"/>
              <a:ext cx="4281170" cy="5715"/>
            </a:xfrm>
            <a:custGeom>
              <a:avLst/>
              <a:gdLst/>
              <a:ahLst/>
              <a:cxnLst/>
              <a:rect l="l" t="t" r="r" b="b"/>
              <a:pathLst>
                <a:path w="4281170" h="5714">
                  <a:moveTo>
                    <a:pt x="0" y="5412"/>
                  </a:moveTo>
                  <a:lnTo>
                    <a:pt x="4281066" y="5412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412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19917" y="1916811"/>
              <a:ext cx="5715" cy="261620"/>
            </a:xfrm>
            <a:custGeom>
              <a:avLst/>
              <a:gdLst/>
              <a:ahLst/>
              <a:cxnLst/>
              <a:rect l="l" t="t" r="r" b="b"/>
              <a:pathLst>
                <a:path w="5714" h="261619">
                  <a:moveTo>
                    <a:pt x="5143" y="0"/>
                  </a:moveTo>
                  <a:lnTo>
                    <a:pt x="0" y="0"/>
                  </a:lnTo>
                  <a:lnTo>
                    <a:pt x="0" y="261620"/>
                  </a:lnTo>
                  <a:lnTo>
                    <a:pt x="5143" y="261620"/>
                  </a:lnTo>
                  <a:lnTo>
                    <a:pt x="514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21872" y="1916811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20"/>
                  </a:moveTo>
                  <a:lnTo>
                    <a:pt x="9524" y="26162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6162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28251" y="1916811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20"/>
                  </a:moveTo>
                  <a:lnTo>
                    <a:pt x="9524" y="26162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6162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34586" y="1916811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20"/>
                  </a:moveTo>
                  <a:lnTo>
                    <a:pt x="9524" y="26162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6162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40920" y="1916811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20"/>
                  </a:moveTo>
                  <a:lnTo>
                    <a:pt x="9524" y="26162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6162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547300" y="1916811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20"/>
                  </a:moveTo>
                  <a:lnTo>
                    <a:pt x="9524" y="26162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6162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53634" y="1916811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20"/>
                  </a:moveTo>
                  <a:lnTo>
                    <a:pt x="9524" y="26162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6162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59968" y="1916811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20"/>
                  </a:moveTo>
                  <a:lnTo>
                    <a:pt x="9524" y="26162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6162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66348" y="1916811"/>
              <a:ext cx="5715" cy="261620"/>
            </a:xfrm>
            <a:custGeom>
              <a:avLst/>
              <a:gdLst/>
              <a:ahLst/>
              <a:cxnLst/>
              <a:rect l="l" t="t" r="r" b="b"/>
              <a:pathLst>
                <a:path w="5714" h="261619">
                  <a:moveTo>
                    <a:pt x="5651" y="0"/>
                  </a:moveTo>
                  <a:lnTo>
                    <a:pt x="0" y="0"/>
                  </a:lnTo>
                  <a:lnTo>
                    <a:pt x="0" y="261620"/>
                  </a:lnTo>
                  <a:lnTo>
                    <a:pt x="5651" y="261620"/>
                  </a:lnTo>
                  <a:lnTo>
                    <a:pt x="5651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7729" y="2039391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9" y="0"/>
                  </a:moveTo>
                  <a:lnTo>
                    <a:pt x="0" y="0"/>
                  </a:lnTo>
                  <a:lnTo>
                    <a:pt x="0" y="138391"/>
                  </a:lnTo>
                  <a:lnTo>
                    <a:pt x="4008" y="158115"/>
                  </a:lnTo>
                  <a:lnTo>
                    <a:pt x="14922" y="174267"/>
                  </a:lnTo>
                  <a:lnTo>
                    <a:pt x="31075" y="185180"/>
                  </a:lnTo>
                  <a:lnTo>
                    <a:pt x="50800" y="189189"/>
                  </a:lnTo>
                  <a:lnTo>
                    <a:pt x="4381769" y="189189"/>
                  </a:lnTo>
                  <a:lnTo>
                    <a:pt x="4401493" y="185180"/>
                  </a:lnTo>
                  <a:lnTo>
                    <a:pt x="4417646" y="174267"/>
                  </a:lnTo>
                  <a:lnTo>
                    <a:pt x="4428560" y="158115"/>
                  </a:lnTo>
                  <a:lnTo>
                    <a:pt x="4432569" y="138391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5F1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20298" y="190442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40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20298" y="18917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20298" y="18790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520298" y="18663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125831" y="597103"/>
            <a:ext cx="4274185" cy="15970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15" dirty="0">
                <a:solidFill>
                  <a:srgbClr val="3333B2"/>
                </a:solidFill>
                <a:latin typeface="Calibri"/>
                <a:cs typeface="Calibri"/>
              </a:rPr>
              <a:t>Reference</a:t>
            </a:r>
            <a:r>
              <a:rPr sz="1100" i="1" spc="-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libri"/>
                <a:cs typeface="Calibri"/>
              </a:rPr>
              <a:t>Summaries</a:t>
            </a:r>
            <a:endParaRPr sz="11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sz="950" b="1" spc="20" dirty="0">
                <a:latin typeface="Arial"/>
                <a:cs typeface="Arial"/>
              </a:rPr>
              <a:t>Human</a:t>
            </a:r>
            <a:r>
              <a:rPr sz="950" b="1" spc="10" dirty="0">
                <a:latin typeface="Arial"/>
                <a:cs typeface="Arial"/>
              </a:rPr>
              <a:t> 1:</a:t>
            </a:r>
            <a:r>
              <a:rPr sz="950" b="1" spc="80" dirty="0">
                <a:latin typeface="Arial"/>
                <a:cs typeface="Arial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water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spinach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is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green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leafy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vegetable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grown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in</a:t>
            </a:r>
            <a:r>
              <a:rPr sz="950" spc="3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the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tropics.</a:t>
            </a:r>
            <a:endParaRPr sz="950">
              <a:latin typeface="Microsoft Sans Serif"/>
              <a:cs typeface="Microsoft Sans Serif"/>
            </a:endParaRPr>
          </a:p>
          <a:p>
            <a:pPr marL="289560" marR="245745">
              <a:lnSpc>
                <a:spcPct val="118800"/>
              </a:lnSpc>
              <a:spcBef>
                <a:spcPts val="300"/>
              </a:spcBef>
            </a:pPr>
            <a:r>
              <a:rPr sz="950" b="1" spc="20" dirty="0">
                <a:latin typeface="Arial"/>
                <a:cs typeface="Arial"/>
              </a:rPr>
              <a:t>Human</a:t>
            </a:r>
            <a:r>
              <a:rPr sz="950" b="1" spc="10" dirty="0">
                <a:latin typeface="Arial"/>
                <a:cs typeface="Arial"/>
              </a:rPr>
              <a:t> 2:</a:t>
            </a:r>
            <a:r>
              <a:rPr sz="950" b="1" spc="80" dirty="0">
                <a:latin typeface="Arial"/>
                <a:cs typeface="Arial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water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spinach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is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semi-aquatic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tropical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plant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grown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as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 </a:t>
            </a:r>
            <a:r>
              <a:rPr sz="950" spc="-235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vegetable.</a:t>
            </a:r>
            <a:endParaRPr sz="95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b="1" spc="20" dirty="0">
                <a:latin typeface="Arial"/>
                <a:cs typeface="Arial"/>
              </a:rPr>
              <a:t>Human</a:t>
            </a:r>
            <a:r>
              <a:rPr sz="950" b="1" spc="10" dirty="0">
                <a:latin typeface="Arial"/>
                <a:cs typeface="Arial"/>
              </a:rPr>
              <a:t> 3:</a:t>
            </a:r>
            <a:r>
              <a:rPr sz="950" b="1" spc="80" dirty="0">
                <a:latin typeface="Arial"/>
                <a:cs typeface="Arial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water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spinach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is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commonly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eaten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leaf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vegetable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of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Asia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solidFill>
                  <a:srgbClr val="007F00"/>
                </a:solidFill>
                <a:latin typeface="Calibri"/>
                <a:cs typeface="Calibri"/>
              </a:rPr>
              <a:t>System</a:t>
            </a:r>
            <a:r>
              <a:rPr sz="1100" i="1" spc="-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1100" i="1" spc="-20" dirty="0">
                <a:solidFill>
                  <a:srgbClr val="007F00"/>
                </a:solidFill>
                <a:latin typeface="Calibri"/>
                <a:cs typeface="Calibri"/>
              </a:rPr>
              <a:t>Summary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10" dirty="0">
                <a:latin typeface="Microsoft Sans Serif"/>
                <a:cs typeface="Microsoft Sans Serif"/>
              </a:rPr>
              <a:t>water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spinach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is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leaf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vegetable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commonly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eaten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in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tropical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areas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of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Asia.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115" name="object 115"/>
          <p:cNvSpPr txBox="1"/>
          <p:nvPr/>
        </p:nvSpPr>
        <p:spPr>
          <a:xfrm>
            <a:off x="1870392" y="3351903"/>
            <a:ext cx="86804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Summarization:</a:t>
            </a:r>
            <a:r>
              <a:rPr sz="600" i="1" spc="3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Evaluation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646271" y="335190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393482" y="3351903"/>
            <a:ext cx="1606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7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3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472"/>
                </a:moveTo>
                <a:lnTo>
                  <a:pt x="4608004" y="351472"/>
                </a:lnTo>
                <a:lnTo>
                  <a:pt x="4608004" y="0"/>
                </a:lnTo>
                <a:lnTo>
                  <a:pt x="0" y="0"/>
                </a:lnTo>
                <a:lnTo>
                  <a:pt x="0" y="351472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3" y="60833"/>
            <a:ext cx="13188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30" dirty="0">
                <a:solidFill>
                  <a:srgbClr val="FFFFFF"/>
                </a:solidFill>
                <a:latin typeface="Calibri"/>
                <a:cs typeface="Calibri"/>
              </a:rPr>
              <a:t>ROUGE</a:t>
            </a:r>
            <a:r>
              <a:rPr sz="1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29" y="671626"/>
            <a:ext cx="4486275" cy="1052195"/>
            <a:chOff x="87729" y="671626"/>
            <a:chExt cx="4486275" cy="1052195"/>
          </a:xfrm>
        </p:grpSpPr>
        <p:sp>
          <p:nvSpPr>
            <p:cNvPr id="5" name="object 5"/>
            <p:cNvSpPr/>
            <p:nvPr/>
          </p:nvSpPr>
          <p:spPr>
            <a:xfrm>
              <a:off x="87729" y="67162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9" y="18567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29" y="843660"/>
              <a:ext cx="4433570" cy="6350"/>
            </a:xfrm>
            <a:custGeom>
              <a:avLst/>
              <a:gdLst/>
              <a:ahLst/>
              <a:cxnLst/>
              <a:rect l="l" t="t" r="r" b="b"/>
              <a:pathLst>
                <a:path w="4433570" h="6350">
                  <a:moveTo>
                    <a:pt x="0" y="5722"/>
                  </a:moveTo>
                  <a:lnTo>
                    <a:pt x="4433470" y="5722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722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29" y="846208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29" y="852554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29" y="858905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29" y="865256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18" y="865174"/>
              <a:ext cx="4433570" cy="31115"/>
            </a:xfrm>
            <a:custGeom>
              <a:avLst/>
              <a:gdLst/>
              <a:ahLst/>
              <a:cxnLst/>
              <a:rect l="l" t="t" r="r" b="b"/>
              <a:pathLst>
                <a:path w="4433570" h="31115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568"/>
                  </a:lnTo>
                  <a:lnTo>
                    <a:pt x="4433481" y="30568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298" y="715823"/>
              <a:ext cx="20320" cy="4445"/>
            </a:xfrm>
            <a:custGeom>
              <a:avLst/>
              <a:gdLst/>
              <a:ahLst/>
              <a:cxnLst/>
              <a:rect l="l" t="t" r="r" b="b"/>
              <a:pathLst>
                <a:path w="20320" h="4445">
                  <a:moveTo>
                    <a:pt x="19772" y="39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298" y="718998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298" y="722173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53"/>
                  </a:lnTo>
                  <a:lnTo>
                    <a:pt x="31430" y="13023"/>
                  </a:lnTo>
                  <a:lnTo>
                    <a:pt x="17301" y="3494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298" y="725348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298" y="728523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74"/>
                  </a:lnTo>
                  <a:lnTo>
                    <a:pt x="26941" y="11163"/>
                  </a:lnTo>
                  <a:lnTo>
                    <a:pt x="14830" y="2995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6"/>
                  </a:lnTo>
                  <a:lnTo>
                    <a:pt x="26941" y="65041"/>
                  </a:lnTo>
                  <a:lnTo>
                    <a:pt x="35106" y="52930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298" y="731698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34"/>
                  </a:lnTo>
                  <a:lnTo>
                    <a:pt x="24696" y="10233"/>
                  </a:lnTo>
                  <a:lnTo>
                    <a:pt x="13595" y="2745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298" y="734873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5"/>
                  </a:lnTo>
                  <a:lnTo>
                    <a:pt x="22447" y="9302"/>
                  </a:lnTo>
                  <a:lnTo>
                    <a:pt x="12354" y="2496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5"/>
                  </a:lnTo>
                  <a:lnTo>
                    <a:pt x="22447" y="54202"/>
                  </a:lnTo>
                  <a:lnTo>
                    <a:pt x="29253" y="44110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298" y="738048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5"/>
                  </a:lnTo>
                  <a:lnTo>
                    <a:pt x="20202" y="8372"/>
                  </a:lnTo>
                  <a:lnTo>
                    <a:pt x="11119" y="2246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5"/>
                  </a:lnTo>
                  <a:lnTo>
                    <a:pt x="20202" y="48782"/>
                  </a:lnTo>
                  <a:lnTo>
                    <a:pt x="26328" y="39699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298" y="741223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4"/>
                  </a:lnTo>
                  <a:lnTo>
                    <a:pt x="17957" y="43362"/>
                  </a:lnTo>
                  <a:lnTo>
                    <a:pt x="23402" y="35289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298" y="744398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4"/>
                  </a:lnTo>
                  <a:lnTo>
                    <a:pt x="15712" y="37942"/>
                  </a:lnTo>
                  <a:lnTo>
                    <a:pt x="20477" y="30878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298" y="747573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298" y="750748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50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298" y="753923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298" y="757098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298" y="76027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57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298" y="763448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298" y="76027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1617046"/>
              <a:ext cx="106367" cy="10636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1601171"/>
              <a:ext cx="122237" cy="12223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9331" y="1656460"/>
              <a:ext cx="4281170" cy="19050"/>
            </a:xfrm>
            <a:custGeom>
              <a:avLst/>
              <a:gdLst/>
              <a:ahLst/>
              <a:cxnLst/>
              <a:rect l="l" t="t" r="r" b="b"/>
              <a:pathLst>
                <a:path w="4281170" h="19050">
                  <a:moveTo>
                    <a:pt x="4281068" y="0"/>
                  </a:moveTo>
                  <a:lnTo>
                    <a:pt x="0" y="0"/>
                  </a:lnTo>
                  <a:lnTo>
                    <a:pt x="0" y="2667"/>
                  </a:lnTo>
                  <a:lnTo>
                    <a:pt x="0" y="5842"/>
                  </a:lnTo>
                  <a:lnTo>
                    <a:pt x="0" y="9017"/>
                  </a:lnTo>
                  <a:lnTo>
                    <a:pt x="0" y="12192"/>
                  </a:lnTo>
                  <a:lnTo>
                    <a:pt x="0" y="18542"/>
                  </a:lnTo>
                  <a:lnTo>
                    <a:pt x="4281068" y="18542"/>
                  </a:lnTo>
                  <a:lnTo>
                    <a:pt x="4281068" y="12192"/>
                  </a:lnTo>
                  <a:lnTo>
                    <a:pt x="4281068" y="9017"/>
                  </a:lnTo>
                  <a:lnTo>
                    <a:pt x="4281068" y="5842"/>
                  </a:lnTo>
                  <a:lnTo>
                    <a:pt x="4281068" y="2667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9334" y="167181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334" y="167816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334" y="168451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334" y="169086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334" y="169721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9334" y="170356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9334" y="170991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334" y="1716265"/>
              <a:ext cx="4281170" cy="5080"/>
            </a:xfrm>
            <a:custGeom>
              <a:avLst/>
              <a:gdLst/>
              <a:ahLst/>
              <a:cxnLst/>
              <a:rect l="l" t="t" r="r" b="b"/>
              <a:pathLst>
                <a:path w="4281170" h="5080">
                  <a:moveTo>
                    <a:pt x="0" y="4965"/>
                  </a:moveTo>
                  <a:lnTo>
                    <a:pt x="4281066" y="4965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4965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19930" y="766203"/>
              <a:ext cx="5715" cy="853440"/>
            </a:xfrm>
            <a:custGeom>
              <a:avLst/>
              <a:gdLst/>
              <a:ahLst/>
              <a:cxnLst/>
              <a:rect l="l" t="t" r="r" b="b"/>
              <a:pathLst>
                <a:path w="5714" h="853440">
                  <a:moveTo>
                    <a:pt x="5118" y="0"/>
                  </a:moveTo>
                  <a:lnTo>
                    <a:pt x="0" y="0"/>
                  </a:lnTo>
                  <a:lnTo>
                    <a:pt x="0" y="853440"/>
                  </a:lnTo>
                  <a:lnTo>
                    <a:pt x="5118" y="853440"/>
                  </a:lnTo>
                  <a:lnTo>
                    <a:pt x="511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21876" y="766191"/>
              <a:ext cx="9525" cy="853440"/>
            </a:xfrm>
            <a:custGeom>
              <a:avLst/>
              <a:gdLst/>
              <a:ahLst/>
              <a:cxnLst/>
              <a:rect l="l" t="t" r="r" b="b"/>
              <a:pathLst>
                <a:path w="9525" h="853440">
                  <a:moveTo>
                    <a:pt x="0" y="853440"/>
                  </a:moveTo>
                  <a:lnTo>
                    <a:pt x="9524" y="85344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8227" y="766191"/>
              <a:ext cx="9525" cy="853440"/>
            </a:xfrm>
            <a:custGeom>
              <a:avLst/>
              <a:gdLst/>
              <a:ahLst/>
              <a:cxnLst/>
              <a:rect l="l" t="t" r="r" b="b"/>
              <a:pathLst>
                <a:path w="9525" h="853440">
                  <a:moveTo>
                    <a:pt x="0" y="853440"/>
                  </a:moveTo>
                  <a:lnTo>
                    <a:pt x="9524" y="85344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34565" y="766191"/>
              <a:ext cx="9525" cy="853440"/>
            </a:xfrm>
            <a:custGeom>
              <a:avLst/>
              <a:gdLst/>
              <a:ahLst/>
              <a:cxnLst/>
              <a:rect l="l" t="t" r="r" b="b"/>
              <a:pathLst>
                <a:path w="9525" h="853440">
                  <a:moveTo>
                    <a:pt x="0" y="853440"/>
                  </a:moveTo>
                  <a:lnTo>
                    <a:pt x="9524" y="85344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40947" y="766191"/>
              <a:ext cx="9525" cy="853440"/>
            </a:xfrm>
            <a:custGeom>
              <a:avLst/>
              <a:gdLst/>
              <a:ahLst/>
              <a:cxnLst/>
              <a:rect l="l" t="t" r="r" b="b"/>
              <a:pathLst>
                <a:path w="9525" h="853440">
                  <a:moveTo>
                    <a:pt x="0" y="853440"/>
                  </a:moveTo>
                  <a:lnTo>
                    <a:pt x="9524" y="85344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7285" y="766191"/>
              <a:ext cx="9525" cy="853440"/>
            </a:xfrm>
            <a:custGeom>
              <a:avLst/>
              <a:gdLst/>
              <a:ahLst/>
              <a:cxnLst/>
              <a:rect l="l" t="t" r="r" b="b"/>
              <a:pathLst>
                <a:path w="9525" h="853440">
                  <a:moveTo>
                    <a:pt x="0" y="853440"/>
                  </a:moveTo>
                  <a:lnTo>
                    <a:pt x="9524" y="85344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3622" y="766191"/>
              <a:ext cx="9525" cy="853440"/>
            </a:xfrm>
            <a:custGeom>
              <a:avLst/>
              <a:gdLst/>
              <a:ahLst/>
              <a:cxnLst/>
              <a:rect l="l" t="t" r="r" b="b"/>
              <a:pathLst>
                <a:path w="9525" h="853440">
                  <a:moveTo>
                    <a:pt x="0" y="853440"/>
                  </a:moveTo>
                  <a:lnTo>
                    <a:pt x="9524" y="85344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59960" y="766191"/>
              <a:ext cx="9525" cy="853440"/>
            </a:xfrm>
            <a:custGeom>
              <a:avLst/>
              <a:gdLst/>
              <a:ahLst/>
              <a:cxnLst/>
              <a:rect l="l" t="t" r="r" b="b"/>
              <a:pathLst>
                <a:path w="9525" h="853440">
                  <a:moveTo>
                    <a:pt x="0" y="853440"/>
                  </a:moveTo>
                  <a:lnTo>
                    <a:pt x="9524" y="85344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6343" y="766191"/>
              <a:ext cx="5715" cy="853440"/>
            </a:xfrm>
            <a:custGeom>
              <a:avLst/>
              <a:gdLst/>
              <a:ahLst/>
              <a:cxnLst/>
              <a:rect l="l" t="t" r="r" b="b"/>
              <a:pathLst>
                <a:path w="5714" h="853440">
                  <a:moveTo>
                    <a:pt x="5657" y="0"/>
                  </a:moveTo>
                  <a:lnTo>
                    <a:pt x="0" y="0"/>
                  </a:lnTo>
                  <a:lnTo>
                    <a:pt x="0" y="853440"/>
                  </a:lnTo>
                  <a:lnTo>
                    <a:pt x="5657" y="853440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729" y="888898"/>
              <a:ext cx="4432935" cy="781685"/>
            </a:xfrm>
            <a:custGeom>
              <a:avLst/>
              <a:gdLst/>
              <a:ahLst/>
              <a:cxnLst/>
              <a:rect l="l" t="t" r="r" b="b"/>
              <a:pathLst>
                <a:path w="4432935" h="781685">
                  <a:moveTo>
                    <a:pt x="4432569" y="0"/>
                  </a:moveTo>
                  <a:lnTo>
                    <a:pt x="0" y="0"/>
                  </a:lnTo>
                  <a:lnTo>
                    <a:pt x="0" y="730529"/>
                  </a:lnTo>
                  <a:lnTo>
                    <a:pt x="4008" y="750254"/>
                  </a:lnTo>
                  <a:lnTo>
                    <a:pt x="14922" y="766406"/>
                  </a:lnTo>
                  <a:lnTo>
                    <a:pt x="31075" y="777320"/>
                  </a:lnTo>
                  <a:lnTo>
                    <a:pt x="50800" y="781329"/>
                  </a:lnTo>
                  <a:lnTo>
                    <a:pt x="4381769" y="781329"/>
                  </a:lnTo>
                  <a:lnTo>
                    <a:pt x="4401493" y="777320"/>
                  </a:lnTo>
                  <a:lnTo>
                    <a:pt x="4417646" y="766406"/>
                  </a:lnTo>
                  <a:lnTo>
                    <a:pt x="4428560" y="750254"/>
                  </a:lnTo>
                  <a:lnTo>
                    <a:pt x="4432569" y="730529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20298" y="753922"/>
              <a:ext cx="0" cy="884555"/>
            </a:xfrm>
            <a:custGeom>
              <a:avLst/>
              <a:gdLst/>
              <a:ahLst/>
              <a:cxnLst/>
              <a:rect l="l" t="t" r="r" b="b"/>
              <a:pathLst>
                <a:path h="884555">
                  <a:moveTo>
                    <a:pt x="0" y="8845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20298" y="7412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20298" y="7285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20298" y="7158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20298" y="696773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081" y="935780"/>
              <a:ext cx="75872" cy="7313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081" y="1143133"/>
              <a:ext cx="75872" cy="7228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081" y="1527968"/>
              <a:ext cx="75872" cy="73139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87729" y="1822170"/>
            <a:ext cx="4486275" cy="459740"/>
            <a:chOff x="87729" y="1822170"/>
            <a:chExt cx="4486275" cy="459740"/>
          </a:xfrm>
        </p:grpSpPr>
        <p:sp>
          <p:nvSpPr>
            <p:cNvPr id="59" name="object 59"/>
            <p:cNvSpPr/>
            <p:nvPr/>
          </p:nvSpPr>
          <p:spPr>
            <a:xfrm>
              <a:off x="87729" y="182217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9" y="18567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729" y="1994281"/>
              <a:ext cx="4433570" cy="5715"/>
            </a:xfrm>
            <a:custGeom>
              <a:avLst/>
              <a:gdLst/>
              <a:ahLst/>
              <a:cxnLst/>
              <a:rect l="l" t="t" r="r" b="b"/>
              <a:pathLst>
                <a:path w="4433570" h="5714">
                  <a:moveTo>
                    <a:pt x="0" y="5648"/>
                  </a:moveTo>
                  <a:lnTo>
                    <a:pt x="4433470" y="5648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648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729" y="1996753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1E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729" y="2003104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6E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729" y="2009455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BE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729" y="2015801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0E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7718" y="2015718"/>
              <a:ext cx="4433570" cy="31115"/>
            </a:xfrm>
            <a:custGeom>
              <a:avLst/>
              <a:gdLst/>
              <a:ahLst/>
              <a:cxnLst/>
              <a:rect l="l" t="t" r="r" b="b"/>
              <a:pathLst>
                <a:path w="4433570" h="31114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632"/>
                  </a:lnTo>
                  <a:lnTo>
                    <a:pt x="4433481" y="30632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5F1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20298" y="1963936"/>
              <a:ext cx="20320" cy="4445"/>
            </a:xfrm>
            <a:custGeom>
              <a:avLst/>
              <a:gdLst/>
              <a:ahLst/>
              <a:cxnLst/>
              <a:rect l="l" t="t" r="r" b="b"/>
              <a:pathLst>
                <a:path w="20320" h="4444">
                  <a:moveTo>
                    <a:pt x="0" y="3992"/>
                  </a:moveTo>
                  <a:lnTo>
                    <a:pt x="0" y="3992"/>
                  </a:lnTo>
                  <a:lnTo>
                    <a:pt x="19772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20298" y="1869503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20298" y="1872678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53"/>
                  </a:lnTo>
                  <a:lnTo>
                    <a:pt x="31430" y="13023"/>
                  </a:lnTo>
                  <a:lnTo>
                    <a:pt x="17301" y="3494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20298" y="1875853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20298" y="1879028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74"/>
                  </a:lnTo>
                  <a:lnTo>
                    <a:pt x="26941" y="11163"/>
                  </a:lnTo>
                  <a:lnTo>
                    <a:pt x="14830" y="2995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6"/>
                  </a:lnTo>
                  <a:lnTo>
                    <a:pt x="26941" y="65041"/>
                  </a:lnTo>
                  <a:lnTo>
                    <a:pt x="35106" y="52930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20298" y="1882203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34"/>
                  </a:lnTo>
                  <a:lnTo>
                    <a:pt x="24696" y="10233"/>
                  </a:lnTo>
                  <a:lnTo>
                    <a:pt x="13595" y="2745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20298" y="1885378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5"/>
                  </a:lnTo>
                  <a:lnTo>
                    <a:pt x="22447" y="9302"/>
                  </a:lnTo>
                  <a:lnTo>
                    <a:pt x="12354" y="2496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5"/>
                  </a:lnTo>
                  <a:lnTo>
                    <a:pt x="22447" y="54202"/>
                  </a:lnTo>
                  <a:lnTo>
                    <a:pt x="29253" y="44110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20298" y="1888553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5"/>
                  </a:lnTo>
                  <a:lnTo>
                    <a:pt x="20202" y="8372"/>
                  </a:lnTo>
                  <a:lnTo>
                    <a:pt x="11119" y="2246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5"/>
                  </a:lnTo>
                  <a:lnTo>
                    <a:pt x="20202" y="48782"/>
                  </a:lnTo>
                  <a:lnTo>
                    <a:pt x="26328" y="39699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20298" y="1891728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4"/>
                  </a:lnTo>
                  <a:lnTo>
                    <a:pt x="17957" y="43362"/>
                  </a:lnTo>
                  <a:lnTo>
                    <a:pt x="23402" y="35289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20298" y="1894903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4"/>
                  </a:lnTo>
                  <a:lnTo>
                    <a:pt x="15712" y="37942"/>
                  </a:lnTo>
                  <a:lnTo>
                    <a:pt x="20477" y="30878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20298" y="1898078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3"/>
                  </a:lnTo>
                  <a:lnTo>
                    <a:pt x="13468" y="32523"/>
                  </a:lnTo>
                  <a:lnTo>
                    <a:pt x="17552" y="26468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20298" y="1901253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50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20298" y="1904428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20298" y="1907603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20298" y="191077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57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20298" y="1913953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520298" y="191077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147" y="2175402"/>
              <a:ext cx="106367" cy="10636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2159527"/>
              <a:ext cx="122237" cy="122239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189331" y="2215273"/>
              <a:ext cx="4281170" cy="18415"/>
            </a:xfrm>
            <a:custGeom>
              <a:avLst/>
              <a:gdLst/>
              <a:ahLst/>
              <a:cxnLst/>
              <a:rect l="l" t="t" r="r" b="b"/>
              <a:pathLst>
                <a:path w="4281170" h="18414">
                  <a:moveTo>
                    <a:pt x="4281068" y="0"/>
                  </a:moveTo>
                  <a:lnTo>
                    <a:pt x="0" y="0"/>
                  </a:lnTo>
                  <a:lnTo>
                    <a:pt x="0" y="2197"/>
                  </a:lnTo>
                  <a:lnTo>
                    <a:pt x="0" y="5372"/>
                  </a:lnTo>
                  <a:lnTo>
                    <a:pt x="0" y="8547"/>
                  </a:lnTo>
                  <a:lnTo>
                    <a:pt x="0" y="11722"/>
                  </a:lnTo>
                  <a:lnTo>
                    <a:pt x="0" y="18084"/>
                  </a:lnTo>
                  <a:lnTo>
                    <a:pt x="4281068" y="18084"/>
                  </a:lnTo>
                  <a:lnTo>
                    <a:pt x="4281068" y="11722"/>
                  </a:lnTo>
                  <a:lnTo>
                    <a:pt x="4281068" y="8547"/>
                  </a:lnTo>
                  <a:lnTo>
                    <a:pt x="4281068" y="5372"/>
                  </a:lnTo>
                  <a:lnTo>
                    <a:pt x="4281068" y="2197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89334" y="223017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89334" y="223651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89334" y="224286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89334" y="224921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89334" y="2255570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89334" y="226192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89334" y="226826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89334" y="2274618"/>
              <a:ext cx="4281170" cy="5715"/>
            </a:xfrm>
            <a:custGeom>
              <a:avLst/>
              <a:gdLst/>
              <a:ahLst/>
              <a:cxnLst/>
              <a:rect l="l" t="t" r="r" b="b"/>
              <a:pathLst>
                <a:path w="4281170" h="5714">
                  <a:moveTo>
                    <a:pt x="0" y="5412"/>
                  </a:moveTo>
                  <a:lnTo>
                    <a:pt x="4281066" y="5412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412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19917" y="1916811"/>
              <a:ext cx="5715" cy="261620"/>
            </a:xfrm>
            <a:custGeom>
              <a:avLst/>
              <a:gdLst/>
              <a:ahLst/>
              <a:cxnLst/>
              <a:rect l="l" t="t" r="r" b="b"/>
              <a:pathLst>
                <a:path w="5714" h="261619">
                  <a:moveTo>
                    <a:pt x="5143" y="0"/>
                  </a:moveTo>
                  <a:lnTo>
                    <a:pt x="0" y="0"/>
                  </a:lnTo>
                  <a:lnTo>
                    <a:pt x="0" y="261620"/>
                  </a:lnTo>
                  <a:lnTo>
                    <a:pt x="5143" y="261620"/>
                  </a:lnTo>
                  <a:lnTo>
                    <a:pt x="5143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21872" y="1916811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20"/>
                  </a:moveTo>
                  <a:lnTo>
                    <a:pt x="9524" y="26162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6162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28251" y="1916811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20"/>
                  </a:moveTo>
                  <a:lnTo>
                    <a:pt x="9524" y="26162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6162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34586" y="1916811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20"/>
                  </a:moveTo>
                  <a:lnTo>
                    <a:pt x="9524" y="26162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6162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40920" y="1916811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20"/>
                  </a:moveTo>
                  <a:lnTo>
                    <a:pt x="9524" y="26162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6162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547300" y="1916811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20"/>
                  </a:moveTo>
                  <a:lnTo>
                    <a:pt x="9524" y="26162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6162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53634" y="1916811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20"/>
                  </a:moveTo>
                  <a:lnTo>
                    <a:pt x="9524" y="26162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6162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59968" y="1916811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20"/>
                  </a:moveTo>
                  <a:lnTo>
                    <a:pt x="9524" y="26162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6162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66348" y="1916811"/>
              <a:ext cx="5715" cy="261620"/>
            </a:xfrm>
            <a:custGeom>
              <a:avLst/>
              <a:gdLst/>
              <a:ahLst/>
              <a:cxnLst/>
              <a:rect l="l" t="t" r="r" b="b"/>
              <a:pathLst>
                <a:path w="5714" h="261619">
                  <a:moveTo>
                    <a:pt x="5651" y="0"/>
                  </a:moveTo>
                  <a:lnTo>
                    <a:pt x="0" y="0"/>
                  </a:lnTo>
                  <a:lnTo>
                    <a:pt x="0" y="261620"/>
                  </a:lnTo>
                  <a:lnTo>
                    <a:pt x="5651" y="261620"/>
                  </a:lnTo>
                  <a:lnTo>
                    <a:pt x="5651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7729" y="2039391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9" y="0"/>
                  </a:moveTo>
                  <a:lnTo>
                    <a:pt x="0" y="0"/>
                  </a:lnTo>
                  <a:lnTo>
                    <a:pt x="0" y="138391"/>
                  </a:lnTo>
                  <a:lnTo>
                    <a:pt x="4008" y="158115"/>
                  </a:lnTo>
                  <a:lnTo>
                    <a:pt x="14922" y="174267"/>
                  </a:lnTo>
                  <a:lnTo>
                    <a:pt x="31075" y="185180"/>
                  </a:lnTo>
                  <a:lnTo>
                    <a:pt x="50800" y="189189"/>
                  </a:lnTo>
                  <a:lnTo>
                    <a:pt x="4381769" y="189189"/>
                  </a:lnTo>
                  <a:lnTo>
                    <a:pt x="4401493" y="185180"/>
                  </a:lnTo>
                  <a:lnTo>
                    <a:pt x="4417646" y="174267"/>
                  </a:lnTo>
                  <a:lnTo>
                    <a:pt x="4428560" y="158115"/>
                  </a:lnTo>
                  <a:lnTo>
                    <a:pt x="4432569" y="138391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5F1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20298" y="190442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40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20298" y="18917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20298" y="18790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520298" y="18663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/>
          <p:nvPr/>
        </p:nvSpPr>
        <p:spPr>
          <a:xfrm>
            <a:off x="87729" y="2380524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6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6321"/>
                </a:lnTo>
                <a:lnTo>
                  <a:pt x="4432569" y="176321"/>
                </a:lnTo>
                <a:lnTo>
                  <a:pt x="4432569" y="50800"/>
                </a:lnTo>
                <a:lnTo>
                  <a:pt x="4428560" y="31075"/>
                </a:lnTo>
                <a:lnTo>
                  <a:pt x="4417646" y="14922"/>
                </a:lnTo>
                <a:lnTo>
                  <a:pt x="4401493" y="4008"/>
                </a:lnTo>
                <a:lnTo>
                  <a:pt x="4381769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125831" y="597103"/>
            <a:ext cx="4274185" cy="195643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15" dirty="0">
                <a:solidFill>
                  <a:srgbClr val="3333B2"/>
                </a:solidFill>
                <a:latin typeface="Calibri"/>
                <a:cs typeface="Calibri"/>
              </a:rPr>
              <a:t>Reference</a:t>
            </a:r>
            <a:r>
              <a:rPr sz="1100" i="1" spc="-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libri"/>
                <a:cs typeface="Calibri"/>
              </a:rPr>
              <a:t>Summaries</a:t>
            </a:r>
            <a:endParaRPr sz="11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sz="950" b="1" spc="20" dirty="0">
                <a:latin typeface="Arial"/>
                <a:cs typeface="Arial"/>
              </a:rPr>
              <a:t>Human</a:t>
            </a:r>
            <a:r>
              <a:rPr sz="950" b="1" spc="10" dirty="0">
                <a:latin typeface="Arial"/>
                <a:cs typeface="Arial"/>
              </a:rPr>
              <a:t> 1:</a:t>
            </a:r>
            <a:r>
              <a:rPr sz="950" b="1" spc="80" dirty="0">
                <a:latin typeface="Arial"/>
                <a:cs typeface="Arial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water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spinach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is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green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leafy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vegetable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grown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in</a:t>
            </a:r>
            <a:r>
              <a:rPr sz="950" spc="3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the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tropics.</a:t>
            </a:r>
            <a:endParaRPr sz="950">
              <a:latin typeface="Microsoft Sans Serif"/>
              <a:cs typeface="Microsoft Sans Serif"/>
            </a:endParaRPr>
          </a:p>
          <a:p>
            <a:pPr marL="289560" marR="245745">
              <a:lnSpc>
                <a:spcPct val="118800"/>
              </a:lnSpc>
              <a:spcBef>
                <a:spcPts val="300"/>
              </a:spcBef>
            </a:pPr>
            <a:r>
              <a:rPr sz="950" b="1" spc="20" dirty="0">
                <a:latin typeface="Arial"/>
                <a:cs typeface="Arial"/>
              </a:rPr>
              <a:t>Human</a:t>
            </a:r>
            <a:r>
              <a:rPr sz="950" b="1" spc="10" dirty="0">
                <a:latin typeface="Arial"/>
                <a:cs typeface="Arial"/>
              </a:rPr>
              <a:t> 2:</a:t>
            </a:r>
            <a:r>
              <a:rPr sz="950" b="1" spc="80" dirty="0">
                <a:latin typeface="Arial"/>
                <a:cs typeface="Arial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water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spinach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is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semi-aquatic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tropical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plant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grown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as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 </a:t>
            </a:r>
            <a:r>
              <a:rPr sz="950" spc="-235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vegetable.</a:t>
            </a:r>
            <a:endParaRPr sz="95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b="1" spc="20" dirty="0">
                <a:latin typeface="Arial"/>
                <a:cs typeface="Arial"/>
              </a:rPr>
              <a:t>Human</a:t>
            </a:r>
            <a:r>
              <a:rPr sz="950" b="1" spc="10" dirty="0">
                <a:latin typeface="Arial"/>
                <a:cs typeface="Arial"/>
              </a:rPr>
              <a:t> 3:</a:t>
            </a:r>
            <a:r>
              <a:rPr sz="950" b="1" spc="80" dirty="0">
                <a:latin typeface="Arial"/>
                <a:cs typeface="Arial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water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spinach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is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commonly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eaten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leaf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vegetable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of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Asia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solidFill>
                  <a:srgbClr val="007F00"/>
                </a:solidFill>
                <a:latin typeface="Calibri"/>
                <a:cs typeface="Calibri"/>
              </a:rPr>
              <a:t>System</a:t>
            </a:r>
            <a:r>
              <a:rPr sz="1100" i="1" spc="-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1100" i="1" spc="-20" dirty="0">
                <a:solidFill>
                  <a:srgbClr val="007F00"/>
                </a:solidFill>
                <a:latin typeface="Calibri"/>
                <a:cs typeface="Calibri"/>
              </a:rPr>
              <a:t>Summary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10" dirty="0">
                <a:latin typeface="Microsoft Sans Serif"/>
                <a:cs typeface="Microsoft Sans Serif"/>
              </a:rPr>
              <a:t>water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spinach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is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leaf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vegetable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commonly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eaten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in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tropical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areas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of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Asia.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i="1" spc="55" dirty="0">
                <a:solidFill>
                  <a:srgbClr val="FF0000"/>
                </a:solidFill>
                <a:latin typeface="Calibri"/>
                <a:cs typeface="Calibri"/>
              </a:rPr>
              <a:t>ROUGE-2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87729" y="2422291"/>
            <a:ext cx="4486275" cy="596265"/>
            <a:chOff x="87729" y="2422291"/>
            <a:chExt cx="4486275" cy="596265"/>
          </a:xfrm>
        </p:grpSpPr>
        <p:sp>
          <p:nvSpPr>
            <p:cNvPr id="111" name="object 111"/>
            <p:cNvSpPr/>
            <p:nvPr/>
          </p:nvSpPr>
          <p:spPr>
            <a:xfrm>
              <a:off x="87729" y="2544191"/>
              <a:ext cx="4433570" cy="5080"/>
            </a:xfrm>
            <a:custGeom>
              <a:avLst/>
              <a:gdLst/>
              <a:ahLst/>
              <a:cxnLst/>
              <a:rect l="l" t="t" r="r" b="b"/>
              <a:pathLst>
                <a:path w="4433570" h="5080">
                  <a:moveTo>
                    <a:pt x="0" y="4837"/>
                  </a:moveTo>
                  <a:lnTo>
                    <a:pt x="4433470" y="4837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48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7729" y="2545853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FF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7729" y="2552199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FF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7729" y="2558550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FF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7729" y="2564901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FF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7718" y="2564815"/>
              <a:ext cx="4433570" cy="30480"/>
            </a:xfrm>
            <a:custGeom>
              <a:avLst/>
              <a:gdLst/>
              <a:ahLst/>
              <a:cxnLst/>
              <a:rect l="l" t="t" r="r" b="b"/>
              <a:pathLst>
                <a:path w="4433570" h="30480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175"/>
                  </a:lnTo>
                  <a:lnTo>
                    <a:pt x="4433481" y="30175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520298" y="2522438"/>
              <a:ext cx="20320" cy="4445"/>
            </a:xfrm>
            <a:custGeom>
              <a:avLst/>
              <a:gdLst/>
              <a:ahLst/>
              <a:cxnLst/>
              <a:rect l="l" t="t" r="r" b="b"/>
              <a:pathLst>
                <a:path w="20320" h="4444">
                  <a:moveTo>
                    <a:pt x="0" y="3992"/>
                  </a:moveTo>
                  <a:lnTo>
                    <a:pt x="0" y="3992"/>
                  </a:lnTo>
                  <a:lnTo>
                    <a:pt x="19772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520298" y="2428006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8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1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20298" y="2431181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8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79"/>
                  </a:lnTo>
                  <a:lnTo>
                    <a:pt x="40956" y="61750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20298" y="2434356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0"/>
                  </a:lnTo>
                  <a:lnTo>
                    <a:pt x="38031" y="57340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520298" y="2437531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70"/>
                  </a:lnTo>
                  <a:lnTo>
                    <a:pt x="26941" y="11159"/>
                  </a:lnTo>
                  <a:lnTo>
                    <a:pt x="14830" y="2994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5"/>
                  </a:lnTo>
                  <a:lnTo>
                    <a:pt x="26941" y="65039"/>
                  </a:lnTo>
                  <a:lnTo>
                    <a:pt x="35106" y="52928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520298" y="2440706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30"/>
                  </a:lnTo>
                  <a:lnTo>
                    <a:pt x="24696" y="10229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0"/>
                  </a:lnTo>
                  <a:lnTo>
                    <a:pt x="32180" y="48518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520298" y="2443881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2"/>
                  </a:lnTo>
                  <a:lnTo>
                    <a:pt x="22447" y="9300"/>
                  </a:lnTo>
                  <a:lnTo>
                    <a:pt x="12354" y="2495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4"/>
                  </a:lnTo>
                  <a:lnTo>
                    <a:pt x="22447" y="54199"/>
                  </a:lnTo>
                  <a:lnTo>
                    <a:pt x="29253" y="44106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520298" y="2447056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2"/>
                  </a:lnTo>
                  <a:lnTo>
                    <a:pt x="20202" y="8369"/>
                  </a:lnTo>
                  <a:lnTo>
                    <a:pt x="11119" y="2245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4"/>
                  </a:lnTo>
                  <a:lnTo>
                    <a:pt x="20202" y="48779"/>
                  </a:lnTo>
                  <a:lnTo>
                    <a:pt x="26328" y="39696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520298" y="2450231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4"/>
                  </a:lnTo>
                  <a:lnTo>
                    <a:pt x="17957" y="7440"/>
                  </a:lnTo>
                  <a:lnTo>
                    <a:pt x="9883" y="1996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3"/>
                  </a:lnTo>
                  <a:lnTo>
                    <a:pt x="17957" y="43359"/>
                  </a:lnTo>
                  <a:lnTo>
                    <a:pt x="23402" y="35285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520298" y="2453406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4"/>
                  </a:lnTo>
                  <a:lnTo>
                    <a:pt x="15712" y="6509"/>
                  </a:lnTo>
                  <a:lnTo>
                    <a:pt x="8648" y="1746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3"/>
                  </a:lnTo>
                  <a:lnTo>
                    <a:pt x="15712" y="37939"/>
                  </a:lnTo>
                  <a:lnTo>
                    <a:pt x="20477" y="30875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520298" y="2456581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6"/>
                  </a:lnTo>
                  <a:lnTo>
                    <a:pt x="13468" y="5580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3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520298" y="2459756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08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40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520298" y="2462931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09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520298" y="2466106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5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520298" y="246928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7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1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520298" y="2472456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3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6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520298" y="2469281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1"/>
                  </a:lnTo>
                  <a:lnTo>
                    <a:pt x="6349" y="284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2912064"/>
              <a:ext cx="106367" cy="106362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1241" y="2896189"/>
              <a:ext cx="122237" cy="122237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189331" y="2951873"/>
              <a:ext cx="4281170" cy="18415"/>
            </a:xfrm>
            <a:custGeom>
              <a:avLst/>
              <a:gdLst/>
              <a:ahLst/>
              <a:cxnLst/>
              <a:rect l="l" t="t" r="r" b="b"/>
              <a:pathLst>
                <a:path w="4281170" h="18414">
                  <a:moveTo>
                    <a:pt x="4281068" y="0"/>
                  </a:moveTo>
                  <a:lnTo>
                    <a:pt x="0" y="0"/>
                  </a:lnTo>
                  <a:lnTo>
                    <a:pt x="0" y="2260"/>
                  </a:lnTo>
                  <a:lnTo>
                    <a:pt x="0" y="5435"/>
                  </a:lnTo>
                  <a:lnTo>
                    <a:pt x="0" y="8610"/>
                  </a:lnTo>
                  <a:lnTo>
                    <a:pt x="0" y="11785"/>
                  </a:lnTo>
                  <a:lnTo>
                    <a:pt x="0" y="18148"/>
                  </a:lnTo>
                  <a:lnTo>
                    <a:pt x="4281068" y="18148"/>
                  </a:lnTo>
                  <a:lnTo>
                    <a:pt x="4281068" y="11785"/>
                  </a:lnTo>
                  <a:lnTo>
                    <a:pt x="4281068" y="8610"/>
                  </a:lnTo>
                  <a:lnTo>
                    <a:pt x="4281068" y="5435"/>
                  </a:lnTo>
                  <a:lnTo>
                    <a:pt x="4281068" y="2260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89334" y="296683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89334" y="297318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89334" y="297953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89334" y="298588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89334" y="299223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89334" y="299858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89334" y="300493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89334" y="3011283"/>
              <a:ext cx="4281170" cy="5715"/>
            </a:xfrm>
            <a:custGeom>
              <a:avLst/>
              <a:gdLst/>
              <a:ahLst/>
              <a:cxnLst/>
              <a:rect l="l" t="t" r="r" b="b"/>
              <a:pathLst>
                <a:path w="4281170" h="5714">
                  <a:moveTo>
                    <a:pt x="0" y="5348"/>
                  </a:moveTo>
                  <a:lnTo>
                    <a:pt x="4281066" y="5348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348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19930" y="2475611"/>
              <a:ext cx="5715" cy="439420"/>
            </a:xfrm>
            <a:custGeom>
              <a:avLst/>
              <a:gdLst/>
              <a:ahLst/>
              <a:cxnLst/>
              <a:rect l="l" t="t" r="r" b="b"/>
              <a:pathLst>
                <a:path w="5714" h="439419">
                  <a:moveTo>
                    <a:pt x="5118" y="0"/>
                  </a:moveTo>
                  <a:lnTo>
                    <a:pt x="0" y="0"/>
                  </a:lnTo>
                  <a:lnTo>
                    <a:pt x="0" y="439420"/>
                  </a:lnTo>
                  <a:lnTo>
                    <a:pt x="5118" y="439420"/>
                  </a:lnTo>
                  <a:lnTo>
                    <a:pt x="511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21882" y="2475611"/>
              <a:ext cx="9525" cy="439420"/>
            </a:xfrm>
            <a:custGeom>
              <a:avLst/>
              <a:gdLst/>
              <a:ahLst/>
              <a:cxnLst/>
              <a:rect l="l" t="t" r="r" b="b"/>
              <a:pathLst>
                <a:path w="9525" h="439419">
                  <a:moveTo>
                    <a:pt x="0" y="439420"/>
                  </a:moveTo>
                  <a:lnTo>
                    <a:pt x="9526" y="43942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43942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28242" y="2475611"/>
              <a:ext cx="9525" cy="439420"/>
            </a:xfrm>
            <a:custGeom>
              <a:avLst/>
              <a:gdLst/>
              <a:ahLst/>
              <a:cxnLst/>
              <a:rect l="l" t="t" r="r" b="b"/>
              <a:pathLst>
                <a:path w="9525" h="439419">
                  <a:moveTo>
                    <a:pt x="0" y="439420"/>
                  </a:moveTo>
                  <a:lnTo>
                    <a:pt x="9526" y="43942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43942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34601" y="2475611"/>
              <a:ext cx="9525" cy="439420"/>
            </a:xfrm>
            <a:custGeom>
              <a:avLst/>
              <a:gdLst/>
              <a:ahLst/>
              <a:cxnLst/>
              <a:rect l="l" t="t" r="r" b="b"/>
              <a:pathLst>
                <a:path w="9525" h="439419">
                  <a:moveTo>
                    <a:pt x="0" y="439420"/>
                  </a:moveTo>
                  <a:lnTo>
                    <a:pt x="9526" y="43942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43942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40917" y="2475611"/>
              <a:ext cx="9525" cy="439420"/>
            </a:xfrm>
            <a:custGeom>
              <a:avLst/>
              <a:gdLst/>
              <a:ahLst/>
              <a:cxnLst/>
              <a:rect l="l" t="t" r="r" b="b"/>
              <a:pathLst>
                <a:path w="9525" h="439419">
                  <a:moveTo>
                    <a:pt x="0" y="439420"/>
                  </a:moveTo>
                  <a:lnTo>
                    <a:pt x="9526" y="43942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43942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47277" y="2475611"/>
              <a:ext cx="9525" cy="439420"/>
            </a:xfrm>
            <a:custGeom>
              <a:avLst/>
              <a:gdLst/>
              <a:ahLst/>
              <a:cxnLst/>
              <a:rect l="l" t="t" r="r" b="b"/>
              <a:pathLst>
                <a:path w="9525" h="439419">
                  <a:moveTo>
                    <a:pt x="0" y="439420"/>
                  </a:moveTo>
                  <a:lnTo>
                    <a:pt x="9526" y="43942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43942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53636" y="2475611"/>
              <a:ext cx="9525" cy="439420"/>
            </a:xfrm>
            <a:custGeom>
              <a:avLst/>
              <a:gdLst/>
              <a:ahLst/>
              <a:cxnLst/>
              <a:rect l="l" t="t" r="r" b="b"/>
              <a:pathLst>
                <a:path w="9525" h="439419">
                  <a:moveTo>
                    <a:pt x="0" y="439420"/>
                  </a:moveTo>
                  <a:lnTo>
                    <a:pt x="9526" y="43942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43942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59996" y="2475611"/>
              <a:ext cx="9525" cy="439420"/>
            </a:xfrm>
            <a:custGeom>
              <a:avLst/>
              <a:gdLst/>
              <a:ahLst/>
              <a:cxnLst/>
              <a:rect l="l" t="t" r="r" b="b"/>
              <a:pathLst>
                <a:path w="9525" h="439419">
                  <a:moveTo>
                    <a:pt x="0" y="439420"/>
                  </a:moveTo>
                  <a:lnTo>
                    <a:pt x="9526" y="43942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43942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66356" y="2475611"/>
              <a:ext cx="5715" cy="439420"/>
            </a:xfrm>
            <a:custGeom>
              <a:avLst/>
              <a:gdLst/>
              <a:ahLst/>
              <a:cxnLst/>
              <a:rect l="l" t="t" r="r" b="b"/>
              <a:pathLst>
                <a:path w="5714" h="439419">
                  <a:moveTo>
                    <a:pt x="5644" y="0"/>
                  </a:moveTo>
                  <a:lnTo>
                    <a:pt x="0" y="0"/>
                  </a:lnTo>
                  <a:lnTo>
                    <a:pt x="0" y="439420"/>
                  </a:lnTo>
                  <a:lnTo>
                    <a:pt x="5644" y="439420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7729" y="2588547"/>
              <a:ext cx="4432935" cy="377190"/>
            </a:xfrm>
            <a:custGeom>
              <a:avLst/>
              <a:gdLst/>
              <a:ahLst/>
              <a:cxnLst/>
              <a:rect l="l" t="t" r="r" b="b"/>
              <a:pathLst>
                <a:path w="4432935" h="377189">
                  <a:moveTo>
                    <a:pt x="4432569" y="0"/>
                  </a:moveTo>
                  <a:lnTo>
                    <a:pt x="0" y="0"/>
                  </a:lnTo>
                  <a:lnTo>
                    <a:pt x="0" y="325898"/>
                  </a:lnTo>
                  <a:lnTo>
                    <a:pt x="4008" y="345623"/>
                  </a:lnTo>
                  <a:lnTo>
                    <a:pt x="14922" y="361776"/>
                  </a:lnTo>
                  <a:lnTo>
                    <a:pt x="31075" y="372690"/>
                  </a:lnTo>
                  <a:lnTo>
                    <a:pt x="50800" y="376698"/>
                  </a:lnTo>
                  <a:lnTo>
                    <a:pt x="4381769" y="376698"/>
                  </a:lnTo>
                  <a:lnTo>
                    <a:pt x="4401493" y="372690"/>
                  </a:lnTo>
                  <a:lnTo>
                    <a:pt x="4417646" y="361776"/>
                  </a:lnTo>
                  <a:lnTo>
                    <a:pt x="4428560" y="345623"/>
                  </a:lnTo>
                  <a:lnTo>
                    <a:pt x="4432569" y="325898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20298" y="2462931"/>
              <a:ext cx="0" cy="471170"/>
            </a:xfrm>
            <a:custGeom>
              <a:avLst/>
              <a:gdLst/>
              <a:ahLst/>
              <a:cxnLst/>
              <a:rect l="l" t="t" r="r" b="b"/>
              <a:pathLst>
                <a:path h="471169">
                  <a:moveTo>
                    <a:pt x="0" y="47056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520298" y="24502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520298" y="24375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20298" y="24248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1540865" y="2569133"/>
            <a:ext cx="525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Times New Roman"/>
                <a:cs typeface="Times New Roman"/>
              </a:rPr>
              <a:t>3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3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484299" y="2779528"/>
            <a:ext cx="639445" cy="0"/>
          </a:xfrm>
          <a:custGeom>
            <a:avLst/>
            <a:gdLst/>
            <a:ahLst/>
            <a:cxnLst/>
            <a:rect l="l" t="t" r="r" b="b"/>
            <a:pathLst>
              <a:path w="639444">
                <a:moveTo>
                  <a:pt x="0" y="0"/>
                </a:moveTo>
                <a:lnTo>
                  <a:pt x="638937" y="0"/>
                </a:lnTo>
              </a:path>
            </a:pathLst>
          </a:custGeom>
          <a:ln w="5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1446199" y="2662974"/>
            <a:ext cx="1731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-7" baseline="-37878" dirty="0">
                <a:latin typeface="Times New Roman"/>
                <a:cs typeface="Times New Roman"/>
              </a:rPr>
              <a:t>10</a:t>
            </a:r>
            <a:r>
              <a:rPr sz="1650" spc="-187" baseline="-37878" dirty="0">
                <a:latin typeface="Times New Roman"/>
                <a:cs typeface="Times New Roman"/>
              </a:rPr>
              <a:t> </a:t>
            </a:r>
            <a:r>
              <a:rPr sz="1650" spc="-44" baseline="-37878" dirty="0">
                <a:latin typeface="Lucida Sans Unicode"/>
                <a:cs typeface="Lucida Sans Unicode"/>
              </a:rPr>
              <a:t>+</a:t>
            </a:r>
            <a:r>
              <a:rPr sz="1650" spc="-300" baseline="-37878" dirty="0">
                <a:latin typeface="Lucida Sans Unicode"/>
                <a:cs typeface="Lucida Sans Unicode"/>
              </a:rPr>
              <a:t> </a:t>
            </a:r>
            <a:r>
              <a:rPr sz="1650" spc="-15" baseline="-37878" dirty="0">
                <a:latin typeface="Times New Roman"/>
                <a:cs typeface="Times New Roman"/>
              </a:rPr>
              <a:t>1</a:t>
            </a:r>
            <a:r>
              <a:rPr sz="1650" spc="-7" baseline="-37878" dirty="0">
                <a:latin typeface="Times New Roman"/>
                <a:cs typeface="Times New Roman"/>
              </a:rPr>
              <a:t>0</a:t>
            </a:r>
            <a:r>
              <a:rPr sz="1650" spc="-187" baseline="-37878" dirty="0">
                <a:latin typeface="Times New Roman"/>
                <a:cs typeface="Times New Roman"/>
              </a:rPr>
              <a:t> </a:t>
            </a:r>
            <a:r>
              <a:rPr sz="1650" spc="-44" baseline="-37878" dirty="0">
                <a:latin typeface="Lucida Sans Unicode"/>
                <a:cs typeface="Lucida Sans Unicode"/>
              </a:rPr>
              <a:t>+</a:t>
            </a:r>
            <a:r>
              <a:rPr sz="1650" spc="-300" baseline="-37878" dirty="0">
                <a:latin typeface="Lucida Sans Unicode"/>
                <a:cs typeface="Lucida Sans Unicode"/>
              </a:rPr>
              <a:t> </a:t>
            </a:r>
            <a:r>
              <a:rPr sz="1650" spc="-7" baseline="-37878" dirty="0">
                <a:latin typeface="Times New Roman"/>
                <a:cs typeface="Times New Roman"/>
              </a:rPr>
              <a:t>9</a:t>
            </a:r>
            <a:r>
              <a:rPr sz="1650" spc="127" baseline="-37878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12</a:t>
            </a:r>
            <a:r>
              <a:rPr sz="1100" spc="-35" dirty="0">
                <a:latin typeface="Lucida Sans Unicode"/>
                <a:cs typeface="Lucida Sans Unicode"/>
              </a:rPr>
              <a:t>/</a:t>
            </a:r>
            <a:r>
              <a:rPr sz="1100" spc="-5" dirty="0">
                <a:latin typeface="Times New Roman"/>
                <a:cs typeface="Times New Roman"/>
              </a:rPr>
              <a:t>29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413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168" name="object 168"/>
          <p:cNvSpPr txBox="1"/>
          <p:nvPr/>
        </p:nvSpPr>
        <p:spPr>
          <a:xfrm>
            <a:off x="1870392" y="3351903"/>
            <a:ext cx="86804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Summarization:</a:t>
            </a:r>
            <a:r>
              <a:rPr sz="600" i="1" spc="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Evaluation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3646271" y="335190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393482" y="3351903"/>
            <a:ext cx="1606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7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3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472"/>
                </a:moveTo>
                <a:lnTo>
                  <a:pt x="4608004" y="351472"/>
                </a:lnTo>
                <a:lnTo>
                  <a:pt x="4608004" y="0"/>
                </a:lnTo>
                <a:lnTo>
                  <a:pt x="0" y="0"/>
                </a:lnTo>
                <a:lnTo>
                  <a:pt x="0" y="351472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3" y="60833"/>
            <a:ext cx="15087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40" dirty="0">
                <a:solidFill>
                  <a:srgbClr val="FFFFFF"/>
                </a:solidFill>
                <a:latin typeface="Calibri"/>
                <a:cs typeface="Calibri"/>
              </a:rPr>
              <a:t>Further</a:t>
            </a:r>
            <a:r>
              <a:rPr sz="1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35" dirty="0">
                <a:solidFill>
                  <a:srgbClr val="FFFFFF"/>
                </a:solidFill>
                <a:latin typeface="Calibri"/>
                <a:cs typeface="Calibri"/>
              </a:rPr>
              <a:t>Discussions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923" y="1428286"/>
            <a:ext cx="69522" cy="695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894" y="1300665"/>
            <a:ext cx="1724660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90"/>
              </a:spcBef>
            </a:pPr>
            <a:r>
              <a:rPr sz="950" spc="10" dirty="0">
                <a:latin typeface="Microsoft Sans Serif"/>
                <a:cs typeface="Microsoft Sans Serif"/>
              </a:rPr>
              <a:t>Multi-document</a:t>
            </a:r>
            <a:r>
              <a:rPr sz="950" spc="-1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summarization </a:t>
            </a:r>
            <a:r>
              <a:rPr sz="950" spc="-24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Query-specific summarization 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Abstractive</a:t>
            </a:r>
            <a:r>
              <a:rPr sz="950" spc="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summarization</a:t>
            </a:r>
            <a:endParaRPr sz="95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923" y="1638268"/>
            <a:ext cx="69522" cy="695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923" y="1848338"/>
            <a:ext cx="69522" cy="6957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70392" y="3351903"/>
            <a:ext cx="86804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Summarization:</a:t>
            </a:r>
            <a:r>
              <a:rPr sz="600" i="1" spc="3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Evaluation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6271" y="335190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93482" y="3351903"/>
            <a:ext cx="1606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7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14513" y="942136"/>
            <a:ext cx="1579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65" dirty="0">
                <a:solidFill>
                  <a:srgbClr val="FFFFFF"/>
                </a:solidFill>
                <a:latin typeface="Cambria"/>
                <a:cs typeface="Cambria"/>
              </a:rPr>
              <a:t>Text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Classification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67598" y="3339672"/>
            <a:ext cx="6731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0826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304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Example:</a:t>
            </a:r>
            <a:r>
              <a:rPr sz="1400" i="1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Positive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or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negative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movie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review?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553" y="1126921"/>
            <a:ext cx="3664457" cy="106413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67598" y="3339672"/>
            <a:ext cx="6731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2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580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Example: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Male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or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Female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Author?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552" y="979182"/>
            <a:ext cx="3741800" cy="148018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67598" y="3339672"/>
            <a:ext cx="6731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3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3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472"/>
                </a:moveTo>
                <a:lnTo>
                  <a:pt x="4608004" y="351472"/>
                </a:lnTo>
                <a:lnTo>
                  <a:pt x="4608004" y="0"/>
                </a:lnTo>
                <a:lnTo>
                  <a:pt x="0" y="0"/>
                </a:lnTo>
                <a:lnTo>
                  <a:pt x="0" y="351472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3" y="60833"/>
            <a:ext cx="2258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libri"/>
                <a:cs typeface="Calibri"/>
              </a:rPr>
              <a:t>Automatic</a:t>
            </a:r>
            <a:r>
              <a:rPr sz="1400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1400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libri"/>
                <a:cs typeface="Calibri"/>
              </a:rPr>
              <a:t>Summarization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29" y="955205"/>
            <a:ext cx="4486275" cy="449580"/>
            <a:chOff x="87729" y="955205"/>
            <a:chExt cx="4486275" cy="449580"/>
          </a:xfrm>
        </p:grpSpPr>
        <p:sp>
          <p:nvSpPr>
            <p:cNvPr id="5" name="object 5"/>
            <p:cNvSpPr/>
            <p:nvPr/>
          </p:nvSpPr>
          <p:spPr>
            <a:xfrm>
              <a:off x="87729" y="95520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9" y="18567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29" y="1128141"/>
              <a:ext cx="4433570" cy="5080"/>
            </a:xfrm>
            <a:custGeom>
              <a:avLst/>
              <a:gdLst/>
              <a:ahLst/>
              <a:cxnLst/>
              <a:rect l="l" t="t" r="r" b="b"/>
              <a:pathLst>
                <a:path w="4433570" h="5080">
                  <a:moveTo>
                    <a:pt x="0" y="4825"/>
                  </a:moveTo>
                  <a:lnTo>
                    <a:pt x="4433470" y="4825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29" y="1129791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29" y="1136137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29" y="1142488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29" y="1148839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18" y="1148753"/>
              <a:ext cx="4433570" cy="30480"/>
            </a:xfrm>
            <a:custGeom>
              <a:avLst/>
              <a:gdLst/>
              <a:ahLst/>
              <a:cxnLst/>
              <a:rect l="l" t="t" r="r" b="b"/>
              <a:pathLst>
                <a:path w="4433570" h="30480">
                  <a:moveTo>
                    <a:pt x="4433481" y="0"/>
                  </a:moveTo>
                  <a:lnTo>
                    <a:pt x="0" y="0"/>
                  </a:lnTo>
                  <a:lnTo>
                    <a:pt x="0" y="6337"/>
                  </a:lnTo>
                  <a:lnTo>
                    <a:pt x="0" y="9525"/>
                  </a:lnTo>
                  <a:lnTo>
                    <a:pt x="0" y="30187"/>
                  </a:lnTo>
                  <a:lnTo>
                    <a:pt x="4433481" y="30187"/>
                  </a:lnTo>
                  <a:lnTo>
                    <a:pt x="4433481" y="6337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298" y="1086159"/>
              <a:ext cx="36195" cy="15240"/>
            </a:xfrm>
            <a:custGeom>
              <a:avLst/>
              <a:gdLst/>
              <a:ahLst/>
              <a:cxnLst/>
              <a:rect l="l" t="t" r="r" b="b"/>
              <a:pathLst>
                <a:path w="36195" h="15240">
                  <a:moveTo>
                    <a:pt x="0" y="14879"/>
                  </a:moveTo>
                  <a:lnTo>
                    <a:pt x="19773" y="10887"/>
                  </a:lnTo>
                  <a:lnTo>
                    <a:pt x="35920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298" y="1002614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298" y="1005789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53"/>
                  </a:lnTo>
                  <a:lnTo>
                    <a:pt x="31430" y="13023"/>
                  </a:lnTo>
                  <a:lnTo>
                    <a:pt x="17301" y="3494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298" y="1008964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298" y="1012139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74"/>
                  </a:lnTo>
                  <a:lnTo>
                    <a:pt x="26941" y="11163"/>
                  </a:lnTo>
                  <a:lnTo>
                    <a:pt x="14830" y="2995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6"/>
                  </a:lnTo>
                  <a:lnTo>
                    <a:pt x="26941" y="65041"/>
                  </a:lnTo>
                  <a:lnTo>
                    <a:pt x="35106" y="52930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298" y="1015314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34"/>
                  </a:lnTo>
                  <a:lnTo>
                    <a:pt x="24696" y="10233"/>
                  </a:lnTo>
                  <a:lnTo>
                    <a:pt x="13595" y="2745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298" y="1018489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5"/>
                  </a:lnTo>
                  <a:lnTo>
                    <a:pt x="22447" y="9302"/>
                  </a:lnTo>
                  <a:lnTo>
                    <a:pt x="12354" y="2496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5"/>
                  </a:lnTo>
                  <a:lnTo>
                    <a:pt x="22447" y="54202"/>
                  </a:lnTo>
                  <a:lnTo>
                    <a:pt x="29253" y="44110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298" y="102166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5"/>
                  </a:lnTo>
                  <a:lnTo>
                    <a:pt x="20202" y="8372"/>
                  </a:lnTo>
                  <a:lnTo>
                    <a:pt x="11119" y="2246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5"/>
                  </a:lnTo>
                  <a:lnTo>
                    <a:pt x="20202" y="48782"/>
                  </a:lnTo>
                  <a:lnTo>
                    <a:pt x="26328" y="39699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298" y="1024839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4"/>
                  </a:lnTo>
                  <a:lnTo>
                    <a:pt x="17957" y="43362"/>
                  </a:lnTo>
                  <a:lnTo>
                    <a:pt x="23402" y="35289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298" y="1028014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4"/>
                  </a:lnTo>
                  <a:lnTo>
                    <a:pt x="15712" y="37942"/>
                  </a:lnTo>
                  <a:lnTo>
                    <a:pt x="20477" y="30878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298" y="1031189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3"/>
                  </a:lnTo>
                  <a:lnTo>
                    <a:pt x="13468" y="32523"/>
                  </a:lnTo>
                  <a:lnTo>
                    <a:pt x="17552" y="26468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298" y="1034364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50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298" y="1037539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298" y="104071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298" y="104388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57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298" y="1047064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35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298" y="104388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1298149"/>
              <a:ext cx="106367" cy="10636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1282274"/>
              <a:ext cx="122237" cy="12223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9331" y="1337703"/>
              <a:ext cx="4281170" cy="18415"/>
            </a:xfrm>
            <a:custGeom>
              <a:avLst/>
              <a:gdLst/>
              <a:ahLst/>
              <a:cxnLst/>
              <a:rect l="l" t="t" r="r" b="b"/>
              <a:pathLst>
                <a:path w="4281170" h="18415">
                  <a:moveTo>
                    <a:pt x="4281068" y="0"/>
                  </a:moveTo>
                  <a:lnTo>
                    <a:pt x="0" y="0"/>
                  </a:lnTo>
                  <a:lnTo>
                    <a:pt x="0" y="2514"/>
                  </a:lnTo>
                  <a:lnTo>
                    <a:pt x="0" y="5689"/>
                  </a:lnTo>
                  <a:lnTo>
                    <a:pt x="0" y="8864"/>
                  </a:lnTo>
                  <a:lnTo>
                    <a:pt x="0" y="12039"/>
                  </a:lnTo>
                  <a:lnTo>
                    <a:pt x="0" y="18402"/>
                  </a:lnTo>
                  <a:lnTo>
                    <a:pt x="4281068" y="18402"/>
                  </a:lnTo>
                  <a:lnTo>
                    <a:pt x="4281068" y="2514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9334" y="135292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334" y="135927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334" y="1365620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334" y="137197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334" y="137832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9334" y="138467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9334" y="139102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334" y="1397370"/>
              <a:ext cx="4281170" cy="5715"/>
            </a:xfrm>
            <a:custGeom>
              <a:avLst/>
              <a:gdLst/>
              <a:ahLst/>
              <a:cxnLst/>
              <a:rect l="l" t="t" r="r" b="b"/>
              <a:pathLst>
                <a:path w="4281170" h="5715">
                  <a:moveTo>
                    <a:pt x="0" y="5090"/>
                  </a:moveTo>
                  <a:lnTo>
                    <a:pt x="4281066" y="5090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09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19930" y="1049400"/>
              <a:ext cx="5715" cy="251460"/>
            </a:xfrm>
            <a:custGeom>
              <a:avLst/>
              <a:gdLst/>
              <a:ahLst/>
              <a:cxnLst/>
              <a:rect l="l" t="t" r="r" b="b"/>
              <a:pathLst>
                <a:path w="5714" h="251459">
                  <a:moveTo>
                    <a:pt x="5130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5130" y="251460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21883" y="1049401"/>
              <a:ext cx="9525" cy="251460"/>
            </a:xfrm>
            <a:custGeom>
              <a:avLst/>
              <a:gdLst/>
              <a:ahLst/>
              <a:cxnLst/>
              <a:rect l="l" t="t" r="r" b="b"/>
              <a:pathLst>
                <a:path w="9525" h="251459">
                  <a:moveTo>
                    <a:pt x="0" y="251460"/>
                  </a:moveTo>
                  <a:lnTo>
                    <a:pt x="9524" y="25146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8234" y="1049401"/>
              <a:ext cx="9525" cy="251460"/>
            </a:xfrm>
            <a:custGeom>
              <a:avLst/>
              <a:gdLst/>
              <a:ahLst/>
              <a:cxnLst/>
              <a:rect l="l" t="t" r="r" b="b"/>
              <a:pathLst>
                <a:path w="9525" h="251459">
                  <a:moveTo>
                    <a:pt x="0" y="251460"/>
                  </a:moveTo>
                  <a:lnTo>
                    <a:pt x="9524" y="25146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34586" y="1049401"/>
              <a:ext cx="9525" cy="251460"/>
            </a:xfrm>
            <a:custGeom>
              <a:avLst/>
              <a:gdLst/>
              <a:ahLst/>
              <a:cxnLst/>
              <a:rect l="l" t="t" r="r" b="b"/>
              <a:pathLst>
                <a:path w="9525" h="251459">
                  <a:moveTo>
                    <a:pt x="0" y="251460"/>
                  </a:moveTo>
                  <a:lnTo>
                    <a:pt x="9524" y="25146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40937" y="1049401"/>
              <a:ext cx="9525" cy="251460"/>
            </a:xfrm>
            <a:custGeom>
              <a:avLst/>
              <a:gdLst/>
              <a:ahLst/>
              <a:cxnLst/>
              <a:rect l="l" t="t" r="r" b="b"/>
              <a:pathLst>
                <a:path w="9525" h="251459">
                  <a:moveTo>
                    <a:pt x="0" y="251460"/>
                  </a:moveTo>
                  <a:lnTo>
                    <a:pt x="9524" y="25146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7279" y="1049401"/>
              <a:ext cx="9525" cy="251460"/>
            </a:xfrm>
            <a:custGeom>
              <a:avLst/>
              <a:gdLst/>
              <a:ahLst/>
              <a:cxnLst/>
              <a:rect l="l" t="t" r="r" b="b"/>
              <a:pathLst>
                <a:path w="9525" h="251459">
                  <a:moveTo>
                    <a:pt x="0" y="251460"/>
                  </a:moveTo>
                  <a:lnTo>
                    <a:pt x="9524" y="25146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3644" y="1049401"/>
              <a:ext cx="9525" cy="251460"/>
            </a:xfrm>
            <a:custGeom>
              <a:avLst/>
              <a:gdLst/>
              <a:ahLst/>
              <a:cxnLst/>
              <a:rect l="l" t="t" r="r" b="b"/>
              <a:pathLst>
                <a:path w="9525" h="251459">
                  <a:moveTo>
                    <a:pt x="0" y="251460"/>
                  </a:moveTo>
                  <a:lnTo>
                    <a:pt x="9524" y="25146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59963" y="1049401"/>
              <a:ext cx="9525" cy="251460"/>
            </a:xfrm>
            <a:custGeom>
              <a:avLst/>
              <a:gdLst/>
              <a:ahLst/>
              <a:cxnLst/>
              <a:rect l="l" t="t" r="r" b="b"/>
              <a:pathLst>
                <a:path w="9525" h="251459">
                  <a:moveTo>
                    <a:pt x="0" y="251460"/>
                  </a:moveTo>
                  <a:lnTo>
                    <a:pt x="9524" y="25146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6328" y="1049401"/>
              <a:ext cx="5715" cy="251460"/>
            </a:xfrm>
            <a:custGeom>
              <a:avLst/>
              <a:gdLst/>
              <a:ahLst/>
              <a:cxnLst/>
              <a:rect l="l" t="t" r="r" b="b"/>
              <a:pathLst>
                <a:path w="5714" h="251459">
                  <a:moveTo>
                    <a:pt x="5671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5671" y="251460"/>
                  </a:lnTo>
                  <a:lnTo>
                    <a:pt x="5671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729" y="1172502"/>
              <a:ext cx="4432935" cy="179070"/>
            </a:xfrm>
            <a:custGeom>
              <a:avLst/>
              <a:gdLst/>
              <a:ahLst/>
              <a:cxnLst/>
              <a:rect l="l" t="t" r="r" b="b"/>
              <a:pathLst>
                <a:path w="4432935" h="179069">
                  <a:moveTo>
                    <a:pt x="4432569" y="0"/>
                  </a:moveTo>
                  <a:lnTo>
                    <a:pt x="0" y="0"/>
                  </a:lnTo>
                  <a:lnTo>
                    <a:pt x="0" y="128028"/>
                  </a:lnTo>
                  <a:lnTo>
                    <a:pt x="4008" y="147753"/>
                  </a:lnTo>
                  <a:lnTo>
                    <a:pt x="14922" y="163906"/>
                  </a:lnTo>
                  <a:lnTo>
                    <a:pt x="31075" y="174820"/>
                  </a:lnTo>
                  <a:lnTo>
                    <a:pt x="50800" y="178828"/>
                  </a:lnTo>
                  <a:lnTo>
                    <a:pt x="4381769" y="178828"/>
                  </a:lnTo>
                  <a:lnTo>
                    <a:pt x="4401493" y="174820"/>
                  </a:lnTo>
                  <a:lnTo>
                    <a:pt x="4417646" y="163906"/>
                  </a:lnTo>
                  <a:lnTo>
                    <a:pt x="4428560" y="147753"/>
                  </a:lnTo>
                  <a:lnTo>
                    <a:pt x="4432569" y="128028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20298" y="1037539"/>
              <a:ext cx="0" cy="282575"/>
            </a:xfrm>
            <a:custGeom>
              <a:avLst/>
              <a:gdLst/>
              <a:ahLst/>
              <a:cxnLst/>
              <a:rect l="l" t="t" r="r" b="b"/>
              <a:pathLst>
                <a:path h="282575">
                  <a:moveTo>
                    <a:pt x="0" y="28204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20298" y="10248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20298" y="10121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20298" y="9994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87729" y="1503273"/>
            <a:ext cx="4486275" cy="1090295"/>
            <a:chOff x="87729" y="1503273"/>
            <a:chExt cx="4486275" cy="1090295"/>
          </a:xfrm>
        </p:grpSpPr>
        <p:sp>
          <p:nvSpPr>
            <p:cNvPr id="55" name="object 55"/>
            <p:cNvSpPr/>
            <p:nvPr/>
          </p:nvSpPr>
          <p:spPr>
            <a:xfrm>
              <a:off x="87729" y="150327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9" y="18567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7729" y="1675511"/>
              <a:ext cx="4433570" cy="5715"/>
            </a:xfrm>
            <a:custGeom>
              <a:avLst/>
              <a:gdLst/>
              <a:ahLst/>
              <a:cxnLst/>
              <a:rect l="l" t="t" r="r" b="b"/>
              <a:pathLst>
                <a:path w="4433570" h="5714">
                  <a:moveTo>
                    <a:pt x="0" y="5520"/>
                  </a:moveTo>
                  <a:lnTo>
                    <a:pt x="4433470" y="5520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52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729" y="1677856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1E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7729" y="1684202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6E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7729" y="1690553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BE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729" y="1696904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0E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718" y="1696821"/>
              <a:ext cx="4433570" cy="31115"/>
            </a:xfrm>
            <a:custGeom>
              <a:avLst/>
              <a:gdLst/>
              <a:ahLst/>
              <a:cxnLst/>
              <a:rect l="l" t="t" r="r" b="b"/>
              <a:pathLst>
                <a:path w="4433570" h="31114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772"/>
                  </a:lnTo>
                  <a:lnTo>
                    <a:pt x="4433481" y="30772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5F1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20298" y="1547469"/>
              <a:ext cx="36195" cy="15240"/>
            </a:xfrm>
            <a:custGeom>
              <a:avLst/>
              <a:gdLst/>
              <a:ahLst/>
              <a:cxnLst/>
              <a:rect l="l" t="t" r="r" b="b"/>
              <a:pathLst>
                <a:path w="36195" h="15240">
                  <a:moveTo>
                    <a:pt x="35920" y="14879"/>
                  </a:moveTo>
                  <a:lnTo>
                    <a:pt x="19773" y="3992"/>
                  </a:lnTo>
                  <a:lnTo>
                    <a:pt x="0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20298" y="1550644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2"/>
                  </a:lnTo>
                  <a:lnTo>
                    <a:pt x="33675" y="13944"/>
                  </a:lnTo>
                  <a:lnTo>
                    <a:pt x="18537" y="3740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20298" y="1553819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7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5"/>
                  </a:lnTo>
                  <a:lnTo>
                    <a:pt x="31430" y="75876"/>
                  </a:lnTo>
                  <a:lnTo>
                    <a:pt x="40956" y="61746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20298" y="1556994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4"/>
                  </a:lnTo>
                  <a:lnTo>
                    <a:pt x="29186" y="70456"/>
                  </a:lnTo>
                  <a:lnTo>
                    <a:pt x="38031" y="57336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20298" y="1560169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68"/>
                  </a:lnTo>
                  <a:lnTo>
                    <a:pt x="26941" y="11158"/>
                  </a:lnTo>
                  <a:lnTo>
                    <a:pt x="14830" y="2993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4"/>
                  </a:lnTo>
                  <a:lnTo>
                    <a:pt x="26941" y="65036"/>
                  </a:lnTo>
                  <a:lnTo>
                    <a:pt x="35106" y="52925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20298" y="1563344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29"/>
                  </a:lnTo>
                  <a:lnTo>
                    <a:pt x="24696" y="10228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4"/>
                  </a:lnTo>
                  <a:lnTo>
                    <a:pt x="24696" y="59616"/>
                  </a:lnTo>
                  <a:lnTo>
                    <a:pt x="32180" y="48515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20298" y="1566519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89"/>
                  </a:lnTo>
                  <a:lnTo>
                    <a:pt x="22447" y="9297"/>
                  </a:lnTo>
                  <a:lnTo>
                    <a:pt x="12354" y="2494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3"/>
                  </a:lnTo>
                  <a:lnTo>
                    <a:pt x="22447" y="54197"/>
                  </a:lnTo>
                  <a:lnTo>
                    <a:pt x="29253" y="44104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20298" y="156969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0"/>
                  </a:lnTo>
                  <a:lnTo>
                    <a:pt x="20202" y="8367"/>
                  </a:lnTo>
                  <a:lnTo>
                    <a:pt x="11119" y="2244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3"/>
                  </a:lnTo>
                  <a:lnTo>
                    <a:pt x="20202" y="48777"/>
                  </a:lnTo>
                  <a:lnTo>
                    <a:pt x="26328" y="39694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20298" y="1572869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0"/>
                  </a:lnTo>
                  <a:lnTo>
                    <a:pt x="17957" y="7437"/>
                  </a:lnTo>
                  <a:lnTo>
                    <a:pt x="9883" y="1995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2"/>
                  </a:lnTo>
                  <a:lnTo>
                    <a:pt x="17957" y="43357"/>
                  </a:lnTo>
                  <a:lnTo>
                    <a:pt x="23402" y="35283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20298" y="1576044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1"/>
                  </a:lnTo>
                  <a:lnTo>
                    <a:pt x="15712" y="6507"/>
                  </a:lnTo>
                  <a:lnTo>
                    <a:pt x="8648" y="1745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2"/>
                  </a:lnTo>
                  <a:lnTo>
                    <a:pt x="15712" y="37938"/>
                  </a:lnTo>
                  <a:lnTo>
                    <a:pt x="20477" y="30873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20298" y="1579219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1"/>
                  </a:lnTo>
                  <a:lnTo>
                    <a:pt x="13468" y="5576"/>
                  </a:lnTo>
                  <a:lnTo>
                    <a:pt x="7412" y="1496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20298" y="1582394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099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38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20298" y="1585569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20298" y="158874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20298" y="159191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4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42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20298" y="1595094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14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20298" y="159191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42"/>
                  </a:lnTo>
                  <a:lnTo>
                    <a:pt x="6349" y="2844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147" y="2486639"/>
              <a:ext cx="106367" cy="10636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1241" y="2470764"/>
              <a:ext cx="122237" cy="122241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89331" y="2526411"/>
              <a:ext cx="4281170" cy="18415"/>
            </a:xfrm>
            <a:custGeom>
              <a:avLst/>
              <a:gdLst/>
              <a:ahLst/>
              <a:cxnLst/>
              <a:rect l="l" t="t" r="r" b="b"/>
              <a:pathLst>
                <a:path w="4281170" h="18414">
                  <a:moveTo>
                    <a:pt x="4281068" y="0"/>
                  </a:moveTo>
                  <a:lnTo>
                    <a:pt x="0" y="0"/>
                  </a:lnTo>
                  <a:lnTo>
                    <a:pt x="0" y="2298"/>
                  </a:lnTo>
                  <a:lnTo>
                    <a:pt x="0" y="5486"/>
                  </a:lnTo>
                  <a:lnTo>
                    <a:pt x="0" y="8648"/>
                  </a:lnTo>
                  <a:lnTo>
                    <a:pt x="0" y="11823"/>
                  </a:lnTo>
                  <a:lnTo>
                    <a:pt x="0" y="18173"/>
                  </a:lnTo>
                  <a:lnTo>
                    <a:pt x="4281068" y="18173"/>
                  </a:lnTo>
                  <a:lnTo>
                    <a:pt x="4281068" y="11823"/>
                  </a:lnTo>
                  <a:lnTo>
                    <a:pt x="4281068" y="8648"/>
                  </a:lnTo>
                  <a:lnTo>
                    <a:pt x="4281068" y="5486"/>
                  </a:lnTo>
                  <a:lnTo>
                    <a:pt x="4281068" y="2298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89334" y="254140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89334" y="254775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9334" y="255410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89334" y="256045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89334" y="256680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89334" y="257315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89334" y="257950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89334" y="2585855"/>
              <a:ext cx="4281170" cy="5715"/>
            </a:xfrm>
            <a:custGeom>
              <a:avLst/>
              <a:gdLst/>
              <a:ahLst/>
              <a:cxnLst/>
              <a:rect l="l" t="t" r="r" b="b"/>
              <a:pathLst>
                <a:path w="4281170" h="5714">
                  <a:moveTo>
                    <a:pt x="0" y="5325"/>
                  </a:moveTo>
                  <a:lnTo>
                    <a:pt x="4281066" y="5325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325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519930" y="1598040"/>
              <a:ext cx="5715" cy="891540"/>
            </a:xfrm>
            <a:custGeom>
              <a:avLst/>
              <a:gdLst/>
              <a:ahLst/>
              <a:cxnLst/>
              <a:rect l="l" t="t" r="r" b="b"/>
              <a:pathLst>
                <a:path w="5714" h="891539">
                  <a:moveTo>
                    <a:pt x="5105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5105" y="891540"/>
                  </a:lnTo>
                  <a:lnTo>
                    <a:pt x="51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21875" y="1598040"/>
              <a:ext cx="9525" cy="891540"/>
            </a:xfrm>
            <a:custGeom>
              <a:avLst/>
              <a:gdLst/>
              <a:ahLst/>
              <a:cxnLst/>
              <a:rect l="l" t="t" r="r" b="b"/>
              <a:pathLst>
                <a:path w="9525" h="891539">
                  <a:moveTo>
                    <a:pt x="0" y="891540"/>
                  </a:moveTo>
                  <a:lnTo>
                    <a:pt x="9523" y="89154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28227" y="1598040"/>
              <a:ext cx="9525" cy="891540"/>
            </a:xfrm>
            <a:custGeom>
              <a:avLst/>
              <a:gdLst/>
              <a:ahLst/>
              <a:cxnLst/>
              <a:rect l="l" t="t" r="r" b="b"/>
              <a:pathLst>
                <a:path w="9525" h="891539">
                  <a:moveTo>
                    <a:pt x="0" y="891540"/>
                  </a:moveTo>
                  <a:lnTo>
                    <a:pt x="9523" y="89154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34579" y="1598040"/>
              <a:ext cx="9525" cy="891540"/>
            </a:xfrm>
            <a:custGeom>
              <a:avLst/>
              <a:gdLst/>
              <a:ahLst/>
              <a:cxnLst/>
              <a:rect l="l" t="t" r="r" b="b"/>
              <a:pathLst>
                <a:path w="9525" h="891539">
                  <a:moveTo>
                    <a:pt x="0" y="891540"/>
                  </a:moveTo>
                  <a:lnTo>
                    <a:pt x="9523" y="89154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40932" y="1598040"/>
              <a:ext cx="9525" cy="891540"/>
            </a:xfrm>
            <a:custGeom>
              <a:avLst/>
              <a:gdLst/>
              <a:ahLst/>
              <a:cxnLst/>
              <a:rect l="l" t="t" r="r" b="b"/>
              <a:pathLst>
                <a:path w="9525" h="891539">
                  <a:moveTo>
                    <a:pt x="0" y="891540"/>
                  </a:moveTo>
                  <a:lnTo>
                    <a:pt x="9523" y="89154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47284" y="1598040"/>
              <a:ext cx="9525" cy="891540"/>
            </a:xfrm>
            <a:custGeom>
              <a:avLst/>
              <a:gdLst/>
              <a:ahLst/>
              <a:cxnLst/>
              <a:rect l="l" t="t" r="r" b="b"/>
              <a:pathLst>
                <a:path w="9525" h="891539">
                  <a:moveTo>
                    <a:pt x="0" y="891540"/>
                  </a:moveTo>
                  <a:lnTo>
                    <a:pt x="9523" y="89154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53636" y="1598040"/>
              <a:ext cx="9525" cy="891540"/>
            </a:xfrm>
            <a:custGeom>
              <a:avLst/>
              <a:gdLst/>
              <a:ahLst/>
              <a:cxnLst/>
              <a:rect l="l" t="t" r="r" b="b"/>
              <a:pathLst>
                <a:path w="9525" h="891539">
                  <a:moveTo>
                    <a:pt x="0" y="891540"/>
                  </a:moveTo>
                  <a:lnTo>
                    <a:pt x="9523" y="89154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59989" y="1598040"/>
              <a:ext cx="9525" cy="891540"/>
            </a:xfrm>
            <a:custGeom>
              <a:avLst/>
              <a:gdLst/>
              <a:ahLst/>
              <a:cxnLst/>
              <a:rect l="l" t="t" r="r" b="b"/>
              <a:pathLst>
                <a:path w="9525" h="891539">
                  <a:moveTo>
                    <a:pt x="0" y="891540"/>
                  </a:moveTo>
                  <a:lnTo>
                    <a:pt x="9523" y="89154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89154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66341" y="1598040"/>
              <a:ext cx="5715" cy="891540"/>
            </a:xfrm>
            <a:custGeom>
              <a:avLst/>
              <a:gdLst/>
              <a:ahLst/>
              <a:cxnLst/>
              <a:rect l="l" t="t" r="r" b="b"/>
              <a:pathLst>
                <a:path w="5714" h="891539">
                  <a:moveTo>
                    <a:pt x="5658" y="0"/>
                  </a:moveTo>
                  <a:lnTo>
                    <a:pt x="0" y="0"/>
                  </a:lnTo>
                  <a:lnTo>
                    <a:pt x="0" y="891540"/>
                  </a:lnTo>
                  <a:lnTo>
                    <a:pt x="5658" y="891540"/>
                  </a:lnTo>
                  <a:lnTo>
                    <a:pt x="565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7729" y="1720532"/>
              <a:ext cx="4432935" cy="819785"/>
            </a:xfrm>
            <a:custGeom>
              <a:avLst/>
              <a:gdLst/>
              <a:ahLst/>
              <a:cxnLst/>
              <a:rect l="l" t="t" r="r" b="b"/>
              <a:pathLst>
                <a:path w="4432935" h="819785">
                  <a:moveTo>
                    <a:pt x="4432569" y="0"/>
                  </a:moveTo>
                  <a:lnTo>
                    <a:pt x="0" y="0"/>
                  </a:lnTo>
                  <a:lnTo>
                    <a:pt x="0" y="768488"/>
                  </a:lnTo>
                  <a:lnTo>
                    <a:pt x="4008" y="788213"/>
                  </a:lnTo>
                  <a:lnTo>
                    <a:pt x="14922" y="804365"/>
                  </a:lnTo>
                  <a:lnTo>
                    <a:pt x="31075" y="815280"/>
                  </a:lnTo>
                  <a:lnTo>
                    <a:pt x="50800" y="819288"/>
                  </a:lnTo>
                  <a:lnTo>
                    <a:pt x="4381769" y="819288"/>
                  </a:lnTo>
                  <a:lnTo>
                    <a:pt x="4401493" y="815280"/>
                  </a:lnTo>
                  <a:lnTo>
                    <a:pt x="4417646" y="804365"/>
                  </a:lnTo>
                  <a:lnTo>
                    <a:pt x="4428560" y="788213"/>
                  </a:lnTo>
                  <a:lnTo>
                    <a:pt x="4432569" y="768488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5F1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20298" y="1585569"/>
              <a:ext cx="0" cy="922655"/>
            </a:xfrm>
            <a:custGeom>
              <a:avLst/>
              <a:gdLst/>
              <a:ahLst/>
              <a:cxnLst/>
              <a:rect l="l" t="t" r="r" b="b"/>
              <a:pathLst>
                <a:path h="922655">
                  <a:moveTo>
                    <a:pt x="0" y="9225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20298" y="15728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20298" y="15601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520298" y="15474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20298" y="1528419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081" y="1764684"/>
              <a:ext cx="75872" cy="72301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081" y="1977497"/>
              <a:ext cx="75872" cy="73152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081" y="2187474"/>
              <a:ext cx="75872" cy="73144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081" y="2394827"/>
              <a:ext cx="73327" cy="72294"/>
            </a:xfrm>
            <a:prstGeom prst="rect">
              <a:avLst/>
            </a:prstGeom>
          </p:spPr>
        </p:pic>
      </p:grpSp>
      <p:sp>
        <p:nvSpPr>
          <p:cNvPr id="109" name="object 109"/>
          <p:cNvSpPr txBox="1"/>
          <p:nvPr/>
        </p:nvSpPr>
        <p:spPr>
          <a:xfrm>
            <a:off x="125831" y="871854"/>
            <a:ext cx="3625850" cy="163385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100" i="1" spc="25" dirty="0">
                <a:solidFill>
                  <a:srgbClr val="3333B2"/>
                </a:solidFill>
                <a:latin typeface="Calibri"/>
                <a:cs typeface="Calibri"/>
              </a:rPr>
              <a:t>Goal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libri"/>
                <a:cs typeface="Calibri"/>
              </a:rPr>
              <a:t>of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libri"/>
                <a:cs typeface="Calibri"/>
              </a:rPr>
              <a:t>a</a:t>
            </a:r>
            <a:r>
              <a:rPr sz="1100" i="1" spc="2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libri"/>
                <a:cs typeface="Calibri"/>
              </a:rPr>
              <a:t>Text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libri"/>
                <a:cs typeface="Calibri"/>
              </a:rPr>
              <a:t>Summarization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libri"/>
                <a:cs typeface="Calibri"/>
              </a:rPr>
              <a:t>System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60" dirty="0">
                <a:latin typeface="Microsoft Sans Serif"/>
                <a:cs typeface="Microsoft Sans Serif"/>
              </a:rPr>
              <a:t>To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give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an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overview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of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original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document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in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shorter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period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of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time.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i="1" spc="-15" dirty="0">
                <a:solidFill>
                  <a:srgbClr val="007F00"/>
                </a:solidFill>
                <a:latin typeface="Calibri"/>
                <a:cs typeface="Calibri"/>
              </a:rPr>
              <a:t>Summarization</a:t>
            </a:r>
            <a:r>
              <a:rPr sz="1100" i="1" spc="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007F00"/>
                </a:solidFill>
                <a:latin typeface="Calibri"/>
                <a:cs typeface="Calibri"/>
              </a:rPr>
              <a:t>Applications</a:t>
            </a:r>
            <a:endParaRPr sz="11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sz="950" i="1" spc="10" dirty="0">
                <a:latin typeface="Arial"/>
                <a:cs typeface="Arial"/>
              </a:rPr>
              <a:t>outlines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or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abstracts</a:t>
            </a:r>
            <a:r>
              <a:rPr sz="950" i="1" spc="40" dirty="0">
                <a:latin typeface="Arial"/>
                <a:cs typeface="Arial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of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any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document, </a:t>
            </a:r>
            <a:r>
              <a:rPr sz="950" spc="10" dirty="0">
                <a:latin typeface="Microsoft Sans Serif"/>
                <a:cs typeface="Microsoft Sans Serif"/>
              </a:rPr>
              <a:t>news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article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etc.</a:t>
            </a:r>
            <a:endParaRPr sz="95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i="1" spc="15" dirty="0">
                <a:latin typeface="Arial"/>
                <a:cs typeface="Arial"/>
              </a:rPr>
              <a:t>summaries </a:t>
            </a:r>
            <a:r>
              <a:rPr sz="950" spc="10" dirty="0">
                <a:latin typeface="Microsoft Sans Serif"/>
                <a:cs typeface="Microsoft Sans Serif"/>
              </a:rPr>
              <a:t>of</a:t>
            </a:r>
            <a:r>
              <a:rPr sz="950" spc="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email</a:t>
            </a:r>
            <a:r>
              <a:rPr sz="95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threads</a:t>
            </a:r>
            <a:endParaRPr sz="95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i="1" spc="10" dirty="0">
                <a:latin typeface="Arial"/>
                <a:cs typeface="Arial"/>
              </a:rPr>
              <a:t>action</a:t>
            </a:r>
            <a:r>
              <a:rPr sz="950" i="1" spc="-10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items</a:t>
            </a:r>
            <a:r>
              <a:rPr sz="950" i="1" spc="20" dirty="0">
                <a:latin typeface="Arial"/>
                <a:cs typeface="Arial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from </a:t>
            </a:r>
            <a:r>
              <a:rPr sz="950" spc="15" dirty="0">
                <a:latin typeface="Microsoft Sans Serif"/>
                <a:cs typeface="Microsoft Sans Serif"/>
              </a:rPr>
              <a:t>a</a:t>
            </a:r>
            <a:r>
              <a:rPr sz="950" spc="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meeting</a:t>
            </a:r>
            <a:endParaRPr sz="95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i="1" spc="10" dirty="0">
                <a:latin typeface="Arial"/>
                <a:cs typeface="Arial"/>
              </a:rPr>
              <a:t>simplifying</a:t>
            </a:r>
            <a:r>
              <a:rPr sz="950" i="1" spc="50" dirty="0">
                <a:latin typeface="Arial"/>
                <a:cs typeface="Arial"/>
              </a:rPr>
              <a:t> </a:t>
            </a:r>
            <a:r>
              <a:rPr sz="950" dirty="0">
                <a:latin typeface="Microsoft Sans Serif"/>
                <a:cs typeface="Microsoft Sans Serif"/>
              </a:rPr>
              <a:t>text</a:t>
            </a:r>
            <a:r>
              <a:rPr sz="950" spc="15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by</a:t>
            </a:r>
            <a:r>
              <a:rPr sz="950" spc="15" dirty="0">
                <a:latin typeface="Microsoft Sans Serif"/>
                <a:cs typeface="Microsoft Sans Serif"/>
              </a:rPr>
              <a:t> compressing sentences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116" name="object 116"/>
          <p:cNvSpPr txBox="1"/>
          <p:nvPr/>
        </p:nvSpPr>
        <p:spPr>
          <a:xfrm>
            <a:off x="1827072" y="3352033"/>
            <a:ext cx="95440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Text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Summarization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i="1" spc="1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LexRank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608209" y="335203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355496" y="3352033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7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2702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Example:</a:t>
            </a:r>
            <a:r>
              <a:rPr sz="1400" i="1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0" dirty="0">
                <a:solidFill>
                  <a:srgbClr val="FFFFFF"/>
                </a:solidFill>
                <a:latin typeface="Cambria"/>
                <a:cs typeface="Cambria"/>
              </a:rPr>
              <a:t>What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subject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article?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239" y="997318"/>
            <a:ext cx="3747134" cy="149352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67598" y="3339672"/>
            <a:ext cx="6731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804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60" dirty="0">
                <a:solidFill>
                  <a:srgbClr val="FFFFFF"/>
                </a:solidFill>
                <a:latin typeface="Cambria"/>
                <a:cs typeface="Cambria"/>
              </a:rPr>
              <a:t>Taxt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 Classification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95222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964724"/>
            <a:ext cx="2594610" cy="1496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90"/>
              </a:spcBef>
            </a:pPr>
            <a:r>
              <a:rPr sz="950" spc="40" dirty="0">
                <a:latin typeface="Trebuchet MS"/>
                <a:cs typeface="Trebuchet MS"/>
              </a:rPr>
              <a:t>Assigning</a:t>
            </a:r>
            <a:r>
              <a:rPr sz="950" spc="-10" dirty="0">
                <a:latin typeface="Trebuchet MS"/>
                <a:cs typeface="Trebuchet MS"/>
              </a:rPr>
              <a:t> subject </a:t>
            </a:r>
            <a:r>
              <a:rPr sz="950" dirty="0">
                <a:latin typeface="Trebuchet MS"/>
                <a:cs typeface="Trebuchet MS"/>
              </a:rPr>
              <a:t>categories,</a:t>
            </a:r>
            <a:r>
              <a:rPr sz="950" spc="-10" dirty="0">
                <a:latin typeface="Trebuchet MS"/>
                <a:cs typeface="Trebuchet MS"/>
              </a:rPr>
              <a:t> topics,</a:t>
            </a:r>
            <a:r>
              <a:rPr sz="950" spc="-5" dirty="0">
                <a:latin typeface="Trebuchet MS"/>
                <a:cs typeface="Trebuchet MS"/>
              </a:rPr>
              <a:t> 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genres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Spam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detection</a:t>
            </a:r>
            <a:endParaRPr sz="950">
              <a:latin typeface="Trebuchet MS"/>
              <a:cs typeface="Trebuchet MS"/>
            </a:endParaRPr>
          </a:p>
          <a:p>
            <a:pPr marL="12700" marR="1201420">
              <a:lnSpc>
                <a:spcPct val="145100"/>
              </a:lnSpc>
            </a:pPr>
            <a:r>
              <a:rPr sz="950" spc="10" dirty="0">
                <a:latin typeface="Trebuchet MS"/>
                <a:cs typeface="Trebuchet MS"/>
              </a:rPr>
              <a:t>Authorship </a:t>
            </a:r>
            <a:r>
              <a:rPr sz="950" spc="-25" dirty="0">
                <a:latin typeface="Trebuchet MS"/>
                <a:cs typeface="Trebuchet MS"/>
              </a:rPr>
              <a:t>identification 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Age/gender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identification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Language </a:t>
            </a:r>
            <a:r>
              <a:rPr sz="950" spc="-25" dirty="0">
                <a:latin typeface="Trebuchet MS"/>
                <a:cs typeface="Trebuchet MS"/>
              </a:rPr>
              <a:t>identification 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Sentiment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analysis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05255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15287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25320"/>
            <a:ext cx="64757" cy="647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935353"/>
            <a:ext cx="64757" cy="6475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145385"/>
            <a:ext cx="64757" cy="6475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355418"/>
            <a:ext cx="64757" cy="6475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 rot="18900000">
            <a:off x="1347160" y="1442946"/>
            <a:ext cx="1908254" cy="56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50"/>
              </a:lnSpc>
            </a:pPr>
            <a:r>
              <a:rPr sz="4450" spc="-5" dirty="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67598" y="3339672"/>
            <a:ext cx="6731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0826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76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65" dirty="0">
                <a:solidFill>
                  <a:srgbClr val="FFFFFF"/>
                </a:solidFill>
                <a:latin typeface="Cambria"/>
                <a:cs typeface="Cambria"/>
              </a:rPr>
              <a:t>Text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classification:</a:t>
            </a:r>
            <a:r>
              <a:rPr sz="1400" i="1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problem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definition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1116634"/>
            <a:ext cx="4483735" cy="671830"/>
            <a:chOff x="87743" y="1116634"/>
            <a:chExt cx="4483735" cy="671830"/>
          </a:xfrm>
        </p:grpSpPr>
        <p:sp>
          <p:nvSpPr>
            <p:cNvPr id="5" name="object 5"/>
            <p:cNvSpPr/>
            <p:nvPr/>
          </p:nvSpPr>
          <p:spPr>
            <a:xfrm>
              <a:off x="87743" y="1116634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84947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86763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74063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60868"/>
              <a:ext cx="50749" cy="52589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329220"/>
              <a:ext cx="4432935" cy="408940"/>
            </a:xfrm>
            <a:custGeom>
              <a:avLst/>
              <a:gdLst/>
              <a:ahLst/>
              <a:cxnLst/>
              <a:rect l="l" t="t" r="r" b="b"/>
              <a:pathLst>
                <a:path w="4432935" h="408939">
                  <a:moveTo>
                    <a:pt x="4432566" y="0"/>
                  </a:moveTo>
                  <a:lnTo>
                    <a:pt x="0" y="0"/>
                  </a:lnTo>
                  <a:lnTo>
                    <a:pt x="0" y="357543"/>
                  </a:lnTo>
                  <a:lnTo>
                    <a:pt x="4008" y="377267"/>
                  </a:lnTo>
                  <a:lnTo>
                    <a:pt x="14922" y="393420"/>
                  </a:lnTo>
                  <a:lnTo>
                    <a:pt x="31075" y="404334"/>
                  </a:lnTo>
                  <a:lnTo>
                    <a:pt x="50800" y="408343"/>
                  </a:lnTo>
                  <a:lnTo>
                    <a:pt x="4381766" y="408343"/>
                  </a:lnTo>
                  <a:lnTo>
                    <a:pt x="4401491" y="404334"/>
                  </a:lnTo>
                  <a:lnTo>
                    <a:pt x="4417644" y="393420"/>
                  </a:lnTo>
                  <a:lnTo>
                    <a:pt x="4428558" y="377267"/>
                  </a:lnTo>
                  <a:lnTo>
                    <a:pt x="4432566" y="35754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98968"/>
              <a:ext cx="0" cy="507365"/>
            </a:xfrm>
            <a:custGeom>
              <a:avLst/>
              <a:gdLst/>
              <a:ahLst/>
              <a:cxnLst/>
              <a:rect l="l" t="t" r="r" b="b"/>
              <a:pathLst>
                <a:path h="507364">
                  <a:moveTo>
                    <a:pt x="0" y="5068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862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735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1608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81175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91208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1889493"/>
            <a:ext cx="4483735" cy="458470"/>
            <a:chOff x="87743" y="1889493"/>
            <a:chExt cx="4483735" cy="458470"/>
          </a:xfrm>
        </p:grpSpPr>
        <p:sp>
          <p:nvSpPr>
            <p:cNvPr id="18" name="object 18"/>
            <p:cNvSpPr/>
            <p:nvPr/>
          </p:nvSpPr>
          <p:spPr>
            <a:xfrm>
              <a:off x="87743" y="188949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062505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45893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33193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933727"/>
              <a:ext cx="50749" cy="31216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106777"/>
              <a:ext cx="4432935" cy="190500"/>
            </a:xfrm>
            <a:custGeom>
              <a:avLst/>
              <a:gdLst/>
              <a:ahLst/>
              <a:cxnLst/>
              <a:rect l="l" t="t" r="r" b="b"/>
              <a:pathLst>
                <a:path w="4432935" h="190500">
                  <a:moveTo>
                    <a:pt x="4432566" y="0"/>
                  </a:moveTo>
                  <a:lnTo>
                    <a:pt x="0" y="0"/>
                  </a:lnTo>
                  <a:lnTo>
                    <a:pt x="0" y="139115"/>
                  </a:lnTo>
                  <a:lnTo>
                    <a:pt x="4008" y="158840"/>
                  </a:lnTo>
                  <a:lnTo>
                    <a:pt x="14922" y="174993"/>
                  </a:lnTo>
                  <a:lnTo>
                    <a:pt x="31075" y="185907"/>
                  </a:lnTo>
                  <a:lnTo>
                    <a:pt x="50800" y="189915"/>
                  </a:lnTo>
                  <a:lnTo>
                    <a:pt x="4381766" y="189915"/>
                  </a:lnTo>
                  <a:lnTo>
                    <a:pt x="4401491" y="185907"/>
                  </a:lnTo>
                  <a:lnTo>
                    <a:pt x="4417644" y="174993"/>
                  </a:lnTo>
                  <a:lnTo>
                    <a:pt x="4428558" y="158840"/>
                  </a:lnTo>
                  <a:lnTo>
                    <a:pt x="4432566" y="13911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971814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69">
                  <a:moveTo>
                    <a:pt x="0" y="29312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9591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9464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19337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7744" y="1054465"/>
            <a:ext cx="2687955" cy="12122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90"/>
              </a:spcBef>
            </a:pP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Input</a:t>
            </a: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29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document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d</a:t>
            </a: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</a:t>
            </a:r>
            <a:r>
              <a:rPr sz="950" spc="-85" dirty="0">
                <a:latin typeface="Trebuchet MS"/>
                <a:cs typeface="Trebuchet MS"/>
              </a:rPr>
              <a:t>x</a:t>
            </a:r>
            <a:r>
              <a:rPr sz="950" spc="20" dirty="0">
                <a:latin typeface="Trebuchet MS"/>
                <a:cs typeface="Trebuchet MS"/>
              </a:rPr>
              <a:t>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classes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30" dirty="0">
                <a:latin typeface="Cambria"/>
                <a:cs typeface="Cambria"/>
              </a:rPr>
              <a:t>C</a:t>
            </a:r>
            <a:r>
              <a:rPr sz="1100" i="1" spc="20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540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Output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29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predicted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class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130" dirty="0">
                <a:latin typeface="Cambria"/>
                <a:cs typeface="Cambria"/>
              </a:rPr>
              <a:t>C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967598" y="3339672"/>
            <a:ext cx="6731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0826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128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Classification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Methods:</a:t>
            </a:r>
            <a:r>
              <a:rPr sz="1400" i="1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Hand-coded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rules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87513"/>
            <a:ext cx="64757" cy="647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1333411"/>
            <a:ext cx="4483735" cy="455930"/>
            <a:chOff x="87743" y="1333411"/>
            <a:chExt cx="4483735" cy="455930"/>
          </a:xfrm>
        </p:grpSpPr>
        <p:sp>
          <p:nvSpPr>
            <p:cNvPr id="6" name="object 6"/>
            <p:cNvSpPr/>
            <p:nvPr/>
          </p:nvSpPr>
          <p:spPr>
            <a:xfrm>
              <a:off x="87743" y="133341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506435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1687601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1674901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377657"/>
              <a:ext cx="50749" cy="30994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550708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415745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4030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3903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3776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7743" y="1890331"/>
            <a:ext cx="4483735" cy="620395"/>
            <a:chOff x="87743" y="1890331"/>
            <a:chExt cx="4483735" cy="620395"/>
          </a:xfrm>
        </p:grpSpPr>
        <p:sp>
          <p:nvSpPr>
            <p:cNvPr id="17" name="object 17"/>
            <p:cNvSpPr/>
            <p:nvPr/>
          </p:nvSpPr>
          <p:spPr>
            <a:xfrm>
              <a:off x="87743" y="1890331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053996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408732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396032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934565"/>
              <a:ext cx="50749" cy="47416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098268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972652"/>
              <a:ext cx="0" cy="455295"/>
            </a:xfrm>
            <a:custGeom>
              <a:avLst/>
              <a:gdLst/>
              <a:ahLst/>
              <a:cxnLst/>
              <a:rect l="l" t="t" r="r" b="b"/>
              <a:pathLst>
                <a:path h="455294">
                  <a:moveTo>
                    <a:pt x="0" y="4551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9599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9472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9345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5844" y="1017409"/>
            <a:ext cx="4025900" cy="1407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30"/>
              </a:spcBef>
            </a:pPr>
            <a:r>
              <a:rPr sz="950" spc="50" dirty="0">
                <a:latin typeface="Trebuchet MS"/>
                <a:cs typeface="Trebuchet MS"/>
              </a:rPr>
              <a:t>Rules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based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combinations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other </a:t>
            </a:r>
            <a:r>
              <a:rPr sz="950" spc="-5" dirty="0">
                <a:latin typeface="Trebuchet MS"/>
                <a:cs typeface="Trebuchet MS"/>
              </a:rPr>
              <a:t>features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Spam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5" dirty="0">
                <a:latin typeface="Trebuchet MS"/>
                <a:cs typeface="Trebuchet MS"/>
              </a:rPr>
              <a:t>black-list-address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3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(“dollars”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5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“have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been</a:t>
            </a:r>
            <a:r>
              <a:rPr sz="950" spc="-15" dirty="0">
                <a:latin typeface="Trebuchet MS"/>
                <a:cs typeface="Trebuchet MS"/>
              </a:rPr>
              <a:t> selected”)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Pros</a:t>
            </a:r>
            <a:r>
              <a:rPr sz="1100" i="1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1100" i="1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Cons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135"/>
              </a:spcBef>
            </a:pPr>
            <a:r>
              <a:rPr sz="950" spc="25" dirty="0">
                <a:latin typeface="Trebuchet MS"/>
                <a:cs typeface="Trebuchet MS"/>
              </a:rPr>
              <a:t>Accuracy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high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rules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carefully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refined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expert,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but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building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and </a:t>
            </a:r>
            <a:r>
              <a:rPr sz="950" i="1" spc="-27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maintaining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these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rules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is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expensive.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67598" y="3339672"/>
            <a:ext cx="6731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0826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401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Classification</a:t>
            </a:r>
            <a:r>
              <a:rPr sz="1400" i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Methods:</a:t>
            </a:r>
            <a:r>
              <a:rPr sz="1400" i="1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Supervised</a:t>
            </a:r>
            <a:r>
              <a:rPr sz="1400" i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Machine</a:t>
            </a:r>
            <a:r>
              <a:rPr sz="1400" i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47266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216756"/>
            <a:ext cx="1413510" cy="866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54330">
              <a:lnSpc>
                <a:spcPct val="145100"/>
              </a:lnSpc>
              <a:spcBef>
                <a:spcPts val="90"/>
              </a:spcBef>
            </a:pPr>
            <a:r>
              <a:rPr sz="950" spc="35" dirty="0">
                <a:latin typeface="Trebuchet MS"/>
                <a:cs typeface="Trebuchet MS"/>
              </a:rPr>
              <a:t>Naïve </a:t>
            </a:r>
            <a:r>
              <a:rPr sz="950" spc="50" dirty="0">
                <a:latin typeface="Trebuchet MS"/>
                <a:cs typeface="Trebuchet MS"/>
              </a:rPr>
              <a:t>Bayes 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Logistic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re</a:t>
            </a:r>
            <a:r>
              <a:rPr sz="950" spc="5" dirty="0">
                <a:latin typeface="Trebuchet MS"/>
                <a:cs typeface="Trebuchet MS"/>
              </a:rPr>
              <a:t>g</a:t>
            </a:r>
            <a:r>
              <a:rPr sz="950" spc="25" dirty="0">
                <a:latin typeface="Trebuchet MS"/>
                <a:cs typeface="Trebuchet MS"/>
              </a:rPr>
              <a:t>ression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5" dirty="0">
                <a:latin typeface="Trebuchet MS"/>
                <a:cs typeface="Trebuchet MS"/>
              </a:rPr>
              <a:t>Support-vector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machines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57299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767332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1977364"/>
            <a:ext cx="64757" cy="6475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67598" y="3339672"/>
            <a:ext cx="6731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7030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8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604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Naïve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Bayes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Intuition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04188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373690"/>
            <a:ext cx="3601085" cy="4457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25" dirty="0">
                <a:latin typeface="Trebuchet MS"/>
                <a:cs typeface="Trebuchet MS"/>
              </a:rPr>
              <a:t>Simple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classification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method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based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Bayes’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rule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30" dirty="0">
                <a:latin typeface="Trebuchet MS"/>
                <a:cs typeface="Trebuchet MS"/>
              </a:rPr>
              <a:t>Relies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very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simple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representation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document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Bag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714220"/>
            <a:ext cx="64757" cy="6475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67598" y="3339672"/>
            <a:ext cx="6731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030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9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007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Bag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words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document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classification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70" y="1068489"/>
            <a:ext cx="4059682" cy="12796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67598" y="3339672"/>
            <a:ext cx="6731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030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10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82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Bayes’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rule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documents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classes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663410"/>
            <a:ext cx="17646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document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d</a:t>
            </a:r>
            <a:r>
              <a:rPr sz="1100" i="1" spc="5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class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9183" y="1014603"/>
            <a:ext cx="529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d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9004" y="920813"/>
            <a:ext cx="644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</a:t>
            </a: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100" i="1" u="sng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5915" y="1109649"/>
            <a:ext cx="2908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d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743" y="1578368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844" y="1559153"/>
            <a:ext cx="1280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Naïve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Bayes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Classifier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7743" y="1622597"/>
            <a:ext cx="4483735" cy="1284605"/>
            <a:chOff x="87743" y="1622597"/>
            <a:chExt cx="4483735" cy="128460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751393"/>
              <a:ext cx="4432566" cy="5060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05087"/>
              <a:ext cx="101599" cy="101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92387"/>
              <a:ext cx="4381715" cy="114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622602"/>
              <a:ext cx="50749" cy="11824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7743" y="1795665"/>
              <a:ext cx="4432935" cy="1060450"/>
            </a:xfrm>
            <a:custGeom>
              <a:avLst/>
              <a:gdLst/>
              <a:ahLst/>
              <a:cxnLst/>
              <a:rect l="l" t="t" r="r" b="b"/>
              <a:pathLst>
                <a:path w="4432935" h="1060450">
                  <a:moveTo>
                    <a:pt x="4432566" y="0"/>
                  </a:moveTo>
                  <a:lnTo>
                    <a:pt x="0" y="0"/>
                  </a:lnTo>
                  <a:lnTo>
                    <a:pt x="0" y="1009421"/>
                  </a:lnTo>
                  <a:lnTo>
                    <a:pt x="4008" y="1029146"/>
                  </a:lnTo>
                  <a:lnTo>
                    <a:pt x="14922" y="1045298"/>
                  </a:lnTo>
                  <a:lnTo>
                    <a:pt x="31075" y="1056212"/>
                  </a:lnTo>
                  <a:lnTo>
                    <a:pt x="50800" y="1060221"/>
                  </a:lnTo>
                  <a:lnTo>
                    <a:pt x="4381766" y="1060221"/>
                  </a:lnTo>
                  <a:lnTo>
                    <a:pt x="4401491" y="1056212"/>
                  </a:lnTo>
                  <a:lnTo>
                    <a:pt x="4417644" y="1045298"/>
                  </a:lnTo>
                  <a:lnTo>
                    <a:pt x="4428558" y="1029146"/>
                  </a:lnTo>
                  <a:lnTo>
                    <a:pt x="4432566" y="10094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309" y="1660702"/>
              <a:ext cx="0" cy="1163955"/>
            </a:xfrm>
            <a:custGeom>
              <a:avLst/>
              <a:gdLst/>
              <a:ahLst/>
              <a:cxnLst/>
              <a:rect l="l" t="t" r="r" b="b"/>
              <a:pathLst>
                <a:path h="1163955">
                  <a:moveTo>
                    <a:pt x="0" y="11634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309" y="16479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309" y="16352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309" y="16225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38757" y="1841804"/>
            <a:ext cx="1330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i="1" spc="37" baseline="-10416" dirty="0">
                <a:latin typeface="Cambria"/>
                <a:cs typeface="Cambria"/>
              </a:rPr>
              <a:t>MAP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100" spc="114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max</a:t>
            </a:r>
            <a:r>
              <a:rPr sz="1100" spc="-15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d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90522" y="1958120"/>
            <a:ext cx="1227455" cy="4146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62230" algn="ctr">
              <a:lnSpc>
                <a:spcPct val="100000"/>
              </a:lnSpc>
              <a:spcBef>
                <a:spcPts val="430"/>
              </a:spcBef>
            </a:pPr>
            <a:r>
              <a:rPr sz="800" i="1" spc="-5" dirty="0">
                <a:latin typeface="Cambria"/>
                <a:cs typeface="Cambria"/>
              </a:rPr>
              <a:t>c</a:t>
            </a:r>
            <a:r>
              <a:rPr sz="800" spc="-5" dirty="0">
                <a:latin typeface="Lucida Sans Unicode"/>
                <a:cs typeface="Lucida Sans Unicode"/>
              </a:rPr>
              <a:t>∈</a:t>
            </a:r>
            <a:r>
              <a:rPr sz="800" i="1" spc="-5" dirty="0">
                <a:latin typeface="Cambria"/>
                <a:cs typeface="Cambria"/>
              </a:rPr>
              <a:t>C</a:t>
            </a:r>
            <a:endParaRPr sz="8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100" spc="114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max</a:t>
            </a:r>
            <a:r>
              <a:rPr sz="1100" spc="-15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d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49742" y="2679026"/>
            <a:ext cx="205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Cambria"/>
                <a:cs typeface="Cambria"/>
              </a:rPr>
              <a:t>c</a:t>
            </a:r>
            <a:r>
              <a:rPr sz="800" spc="-114" dirty="0">
                <a:latin typeface="Lucida Sans Unicode"/>
                <a:cs typeface="Lucida Sans Unicode"/>
              </a:rPr>
              <a:t>∈</a:t>
            </a:r>
            <a:r>
              <a:rPr sz="800" i="1" spc="100" dirty="0">
                <a:latin typeface="Cambria"/>
                <a:cs typeface="Cambria"/>
              </a:rPr>
              <a:t>C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2646" y="2297207"/>
            <a:ext cx="1882775" cy="4146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430"/>
              </a:spcBef>
            </a:pPr>
            <a:r>
              <a:rPr sz="800" i="1" spc="-5" dirty="0">
                <a:latin typeface="Cambria"/>
                <a:cs typeface="Cambria"/>
              </a:rPr>
              <a:t>c</a:t>
            </a:r>
            <a:r>
              <a:rPr sz="800" spc="-5" dirty="0">
                <a:latin typeface="Lucida Sans Unicode"/>
                <a:cs typeface="Lucida Sans Unicode"/>
              </a:rPr>
              <a:t>∈</a:t>
            </a:r>
            <a:r>
              <a:rPr sz="800" i="1" spc="-5" dirty="0">
                <a:latin typeface="Cambria"/>
                <a:cs typeface="Cambria"/>
              </a:rPr>
              <a:t>C</a:t>
            </a:r>
            <a:endParaRPr sz="8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100" spc="114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max</a:t>
            </a:r>
            <a:r>
              <a:rPr sz="1100" spc="-15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x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x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967598" y="3339672"/>
            <a:ext cx="6731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7030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8848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Naïve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Bayes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classification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assumptions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1196835"/>
            <a:ext cx="4483735" cy="455930"/>
            <a:chOff x="87743" y="1196835"/>
            <a:chExt cx="4483735" cy="455930"/>
          </a:xfrm>
        </p:grpSpPr>
        <p:sp>
          <p:nvSpPr>
            <p:cNvPr id="5" name="object 5"/>
            <p:cNvSpPr/>
            <p:nvPr/>
          </p:nvSpPr>
          <p:spPr>
            <a:xfrm>
              <a:off x="87743" y="119683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69860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51025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38325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41069"/>
              <a:ext cx="50749" cy="3099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414132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59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79169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5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664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537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2410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7743" y="1753755"/>
            <a:ext cx="4483735" cy="788035"/>
            <a:chOff x="87743" y="1753755"/>
            <a:chExt cx="4483735" cy="788035"/>
          </a:xfrm>
        </p:grpSpPr>
        <p:sp>
          <p:nvSpPr>
            <p:cNvPr id="16" name="object 16"/>
            <p:cNvSpPr/>
            <p:nvPr/>
          </p:nvSpPr>
          <p:spPr>
            <a:xfrm>
              <a:off x="87743" y="175375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926767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439784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27084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797989"/>
              <a:ext cx="50749" cy="64179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1971052"/>
              <a:ext cx="4432935" cy="520065"/>
            </a:xfrm>
            <a:custGeom>
              <a:avLst/>
              <a:gdLst/>
              <a:ahLst/>
              <a:cxnLst/>
              <a:rect l="l" t="t" r="r" b="b"/>
              <a:pathLst>
                <a:path w="4432935" h="520064">
                  <a:moveTo>
                    <a:pt x="4432566" y="0"/>
                  </a:moveTo>
                  <a:lnTo>
                    <a:pt x="0" y="0"/>
                  </a:lnTo>
                  <a:lnTo>
                    <a:pt x="0" y="468731"/>
                  </a:lnTo>
                  <a:lnTo>
                    <a:pt x="4008" y="488456"/>
                  </a:lnTo>
                  <a:lnTo>
                    <a:pt x="14922" y="504609"/>
                  </a:lnTo>
                  <a:lnTo>
                    <a:pt x="31075" y="515523"/>
                  </a:lnTo>
                  <a:lnTo>
                    <a:pt x="50800" y="519531"/>
                  </a:lnTo>
                  <a:lnTo>
                    <a:pt x="4381766" y="519531"/>
                  </a:lnTo>
                  <a:lnTo>
                    <a:pt x="4401491" y="515523"/>
                  </a:lnTo>
                  <a:lnTo>
                    <a:pt x="4417644" y="504609"/>
                  </a:lnTo>
                  <a:lnTo>
                    <a:pt x="4428558" y="488456"/>
                  </a:lnTo>
                  <a:lnTo>
                    <a:pt x="4432566" y="46873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36077"/>
              <a:ext cx="0" cy="622935"/>
            </a:xfrm>
            <a:custGeom>
              <a:avLst/>
              <a:gdLst/>
              <a:ahLst/>
              <a:cxnLst/>
              <a:rect l="l" t="t" r="r" b="b"/>
              <a:pathLst>
                <a:path h="622935">
                  <a:moveTo>
                    <a:pt x="0" y="6227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233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106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7979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66874" y="2893225"/>
            <a:ext cx="205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Cambria"/>
                <a:cs typeface="Cambria"/>
              </a:rPr>
              <a:t>c</a:t>
            </a:r>
            <a:r>
              <a:rPr sz="800" spc="-110" dirty="0">
                <a:latin typeface="Lucida Sans Unicode"/>
                <a:cs typeface="Lucida Sans Unicode"/>
              </a:rPr>
              <a:t>∈</a:t>
            </a:r>
            <a:r>
              <a:rPr sz="800" i="1" spc="100" dirty="0">
                <a:latin typeface="Cambria"/>
                <a:cs typeface="Cambria"/>
              </a:rPr>
              <a:t>C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56827" y="2910078"/>
            <a:ext cx="2000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Cambria"/>
                <a:cs typeface="Cambria"/>
              </a:rPr>
              <a:t>x</a:t>
            </a:r>
            <a:r>
              <a:rPr sz="800" spc="-110" dirty="0">
                <a:latin typeface="Lucida Sans Unicode"/>
                <a:cs typeface="Lucida Sans Unicode"/>
              </a:rPr>
              <a:t>∈</a:t>
            </a:r>
            <a:r>
              <a:rPr sz="800" i="1" spc="50" dirty="0">
                <a:latin typeface="Cambria"/>
                <a:cs typeface="Cambria"/>
              </a:rPr>
              <a:t>X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344" y="690003"/>
            <a:ext cx="4331970" cy="2248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algn="ctr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x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Bag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assumption</a:t>
            </a:r>
            <a:endParaRPr sz="11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420"/>
              </a:spcBef>
            </a:pPr>
            <a:r>
              <a:rPr sz="950" spc="65" dirty="0">
                <a:latin typeface="Trebuchet MS"/>
                <a:cs typeface="Trebuchet MS"/>
              </a:rPr>
              <a:t>Assume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dirty="0">
                <a:latin typeface="Trebuchet MS"/>
                <a:cs typeface="Trebuchet MS"/>
              </a:rPr>
              <a:t>position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document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doesn’t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matter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Conditional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Independence</a:t>
            </a:r>
            <a:endParaRPr sz="11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365"/>
              </a:spcBef>
            </a:pPr>
            <a:r>
              <a:rPr sz="950" spc="65" dirty="0">
                <a:latin typeface="Trebuchet MS"/>
                <a:cs typeface="Trebuchet MS"/>
              </a:rPr>
              <a:t>Assume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feature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probabilities </a:t>
            </a:r>
            <a:r>
              <a:rPr sz="1100" i="1" spc="5" dirty="0">
                <a:latin typeface="Cambria"/>
                <a:cs typeface="Cambria"/>
              </a:rPr>
              <a:t>P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x</a:t>
            </a:r>
            <a:r>
              <a:rPr sz="1200" i="1" spc="7" baseline="-10416" dirty="0">
                <a:latin typeface="Cambria"/>
                <a:cs typeface="Cambria"/>
              </a:rPr>
              <a:t>i</a:t>
            </a:r>
            <a:r>
              <a:rPr sz="1100" spc="5" dirty="0">
                <a:latin typeface="Lucida Sans Unicode"/>
                <a:cs typeface="Lucida Sans Unicode"/>
              </a:rPr>
              <a:t>|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i="1" spc="7" baseline="-10416" dirty="0">
                <a:latin typeface="Cambria"/>
                <a:cs typeface="Cambria"/>
              </a:rPr>
              <a:t>j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independent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class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Cambria"/>
                <a:cs typeface="Cambria"/>
              </a:rPr>
              <a:t>c</a:t>
            </a:r>
            <a:r>
              <a:rPr sz="1200" i="1" spc="-7" baseline="-10416" dirty="0">
                <a:latin typeface="Cambria"/>
                <a:cs typeface="Cambria"/>
              </a:rPr>
              <a:t>j</a:t>
            </a:r>
            <a:r>
              <a:rPr sz="950" spc="-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151130" algn="ctr">
              <a:lnSpc>
                <a:spcPct val="100000"/>
              </a:lnSpc>
              <a:spcBef>
                <a:spcPts val="1135"/>
              </a:spcBef>
            </a:pPr>
            <a:r>
              <a:rPr sz="1100" i="1" spc="-5" dirty="0">
                <a:latin typeface="Cambria"/>
                <a:cs typeface="Cambria"/>
              </a:rPr>
              <a:t>P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x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100" i="1" spc="-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x</a:t>
            </a:r>
            <a:r>
              <a:rPr sz="1200" spc="-37" baseline="-10416" dirty="0">
                <a:latin typeface="Times New Roman"/>
                <a:cs typeface="Times New Roman"/>
              </a:rPr>
              <a:t>2</a:t>
            </a:r>
            <a:r>
              <a:rPr sz="1100" i="1" spc="-2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x</a:t>
            </a:r>
            <a:r>
              <a:rPr sz="1200" i="1" spc="-30" baseline="-10416" dirty="0">
                <a:latin typeface="Cambria"/>
                <a:cs typeface="Cambria"/>
              </a:rPr>
              <a:t>n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Cambria"/>
                <a:cs typeface="Cambria"/>
              </a:rPr>
              <a:t>c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P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x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100" spc="-5" dirty="0">
                <a:latin typeface="Lucida Sans Unicode"/>
                <a:cs typeface="Lucida Sans Unicode"/>
              </a:rPr>
              <a:t>|</a:t>
            </a:r>
            <a:r>
              <a:rPr sz="1100" i="1" spc="-5" dirty="0">
                <a:latin typeface="Cambria"/>
                <a:cs typeface="Cambria"/>
              </a:rPr>
              <a:t>c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spc="-190" dirty="0">
                <a:latin typeface="Tahoma"/>
                <a:cs typeface="Tahoma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Cambria"/>
                <a:cs typeface="Cambria"/>
              </a:rPr>
              <a:t>P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x</a:t>
            </a:r>
            <a:r>
              <a:rPr sz="1200" spc="-7" baseline="-10416" dirty="0">
                <a:latin typeface="Times New Roman"/>
                <a:cs typeface="Times New Roman"/>
              </a:rPr>
              <a:t>2</a:t>
            </a:r>
            <a:r>
              <a:rPr sz="1100" spc="-5" dirty="0">
                <a:latin typeface="Lucida Sans Unicode"/>
                <a:cs typeface="Lucida Sans Unicode"/>
              </a:rPr>
              <a:t>|</a:t>
            </a:r>
            <a:r>
              <a:rPr sz="1100" i="1" spc="-5" dirty="0">
                <a:latin typeface="Cambria"/>
                <a:cs typeface="Cambria"/>
              </a:rPr>
              <a:t>c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spc="-225" dirty="0">
                <a:latin typeface="Tahoma"/>
                <a:cs typeface="Tahoma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200" i="1" spc="-15" baseline="-10416" dirty="0">
                <a:latin typeface="Cambria"/>
                <a:cs typeface="Cambria"/>
              </a:rPr>
              <a:t>n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c</a:t>
            </a:r>
            <a:r>
              <a:rPr sz="1100" spc="-1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ahoma"/>
              <a:cs typeface="Tahoma"/>
            </a:endParaRPr>
          </a:p>
          <a:p>
            <a:pPr marL="151130" algn="ctr">
              <a:lnSpc>
                <a:spcPct val="100000"/>
              </a:lnSpc>
              <a:spcBef>
                <a:spcPts val="5"/>
              </a:spcBef>
            </a:pPr>
            <a:r>
              <a:rPr sz="1100" i="1" dirty="0">
                <a:latin typeface="Cambria"/>
                <a:cs typeface="Cambria"/>
              </a:rPr>
              <a:t>c</a:t>
            </a:r>
            <a:r>
              <a:rPr sz="1200" i="1" baseline="-10416" dirty="0">
                <a:latin typeface="Cambria"/>
                <a:cs typeface="Cambria"/>
              </a:rPr>
              <a:t>NB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100" spc="114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max</a:t>
            </a:r>
            <a:r>
              <a:rPr sz="1100" spc="-15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2325" spc="22" baseline="-8960" dirty="0">
                <a:latin typeface="Times New Roman"/>
                <a:cs typeface="Times New Roman"/>
              </a:rPr>
              <a:t>∏</a:t>
            </a:r>
            <a:r>
              <a:rPr sz="2325" spc="-315" baseline="-8960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967598" y="3339672"/>
            <a:ext cx="6731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7030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323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parameters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543445"/>
            <a:ext cx="4483735" cy="1215390"/>
            <a:chOff x="87743" y="543445"/>
            <a:chExt cx="4483735" cy="1215390"/>
          </a:xfrm>
        </p:grpSpPr>
        <p:sp>
          <p:nvSpPr>
            <p:cNvPr id="5" name="object 5"/>
            <p:cNvSpPr/>
            <p:nvPr/>
          </p:nvSpPr>
          <p:spPr>
            <a:xfrm>
              <a:off x="87743" y="543445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29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07110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56715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44015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87679"/>
              <a:ext cx="50749" cy="10690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751382"/>
              <a:ext cx="4432935" cy="956310"/>
            </a:xfrm>
            <a:custGeom>
              <a:avLst/>
              <a:gdLst/>
              <a:ahLst/>
              <a:cxnLst/>
              <a:rect l="l" t="t" r="r" b="b"/>
              <a:pathLst>
                <a:path w="4432935" h="956310">
                  <a:moveTo>
                    <a:pt x="4432566" y="0"/>
                  </a:moveTo>
                  <a:lnTo>
                    <a:pt x="0" y="0"/>
                  </a:lnTo>
                  <a:lnTo>
                    <a:pt x="0" y="905332"/>
                  </a:lnTo>
                  <a:lnTo>
                    <a:pt x="4008" y="925056"/>
                  </a:lnTo>
                  <a:lnTo>
                    <a:pt x="14922" y="941209"/>
                  </a:lnTo>
                  <a:lnTo>
                    <a:pt x="31075" y="952123"/>
                  </a:lnTo>
                  <a:lnTo>
                    <a:pt x="50800" y="956132"/>
                  </a:lnTo>
                  <a:lnTo>
                    <a:pt x="4381766" y="956132"/>
                  </a:lnTo>
                  <a:lnTo>
                    <a:pt x="4401491" y="952123"/>
                  </a:lnTo>
                  <a:lnTo>
                    <a:pt x="4417644" y="941209"/>
                  </a:lnTo>
                  <a:lnTo>
                    <a:pt x="4428558" y="925056"/>
                  </a:lnTo>
                  <a:lnTo>
                    <a:pt x="4432566" y="90533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25779"/>
              <a:ext cx="0" cy="1050290"/>
            </a:xfrm>
            <a:custGeom>
              <a:avLst/>
              <a:gdLst/>
              <a:ahLst/>
              <a:cxnLst/>
              <a:rect l="l" t="t" r="r" b="b"/>
              <a:pathLst>
                <a:path h="1050289">
                  <a:moveTo>
                    <a:pt x="0" y="10499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13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003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5876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0444" y="472691"/>
            <a:ext cx="3058795" cy="6724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Maximum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Likelihood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Estimate</a:t>
            </a:r>
            <a:endParaRPr sz="1100">
              <a:latin typeface="Cambria"/>
              <a:cs typeface="Cambria"/>
            </a:endParaRPr>
          </a:p>
          <a:p>
            <a:pPr marL="1396365">
              <a:lnSpc>
                <a:spcPct val="100000"/>
              </a:lnSpc>
              <a:spcBef>
                <a:spcPts val="395"/>
              </a:spcBef>
            </a:pPr>
            <a:r>
              <a:rPr sz="1650" i="1" spc="-832" baseline="-37878" dirty="0">
                <a:latin typeface="Cambria"/>
                <a:cs typeface="Cambria"/>
              </a:rPr>
              <a:t>P</a:t>
            </a:r>
            <a:r>
              <a:rPr sz="1650" spc="7" baseline="-27777" dirty="0">
                <a:latin typeface="Tahoma"/>
                <a:cs typeface="Tahoma"/>
              </a:rPr>
              <a:t>ˆ</a:t>
            </a:r>
            <a:r>
              <a:rPr sz="1650" baseline="-37878" dirty="0">
                <a:latin typeface="Tahoma"/>
                <a:cs typeface="Tahoma"/>
              </a:rPr>
              <a:t>(</a:t>
            </a:r>
            <a:r>
              <a:rPr sz="1650" i="1" baseline="-37878" dirty="0">
                <a:latin typeface="Cambria"/>
                <a:cs typeface="Cambria"/>
              </a:rPr>
              <a:t>c</a:t>
            </a:r>
            <a:r>
              <a:rPr sz="1200" i="1" spc="75" baseline="-62500" dirty="0">
                <a:latin typeface="Cambria"/>
                <a:cs typeface="Cambria"/>
              </a:rPr>
              <a:t>j</a:t>
            </a:r>
            <a:r>
              <a:rPr sz="1650" baseline="-37878" dirty="0">
                <a:latin typeface="Tahoma"/>
                <a:cs typeface="Tahoma"/>
              </a:rPr>
              <a:t>)</a:t>
            </a:r>
            <a:r>
              <a:rPr sz="1650" spc="-157" baseline="-37878" dirty="0">
                <a:latin typeface="Tahoma"/>
                <a:cs typeface="Tahoma"/>
              </a:rPr>
              <a:t> </a:t>
            </a:r>
            <a:r>
              <a:rPr sz="1650" spc="67" baseline="-37878" dirty="0">
                <a:latin typeface="Tahoma"/>
                <a:cs typeface="Tahoma"/>
              </a:rPr>
              <a:t>=</a:t>
            </a:r>
            <a:r>
              <a:rPr sz="1650" spc="22" baseline="-37878" dirty="0">
                <a:latin typeface="Tahoma"/>
                <a:cs typeface="Tahoma"/>
              </a:rPr>
              <a:t> </a:t>
            </a:r>
            <a:r>
              <a:rPr sz="1100" i="1" u="sng" spc="-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do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i="1" u="sng" spc="-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coun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1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i="1" u="sng" spc="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100" u="sng" spc="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=</a:t>
            </a:r>
            <a:r>
              <a:rPr sz="1100" u="sng" spc="-10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200" i="1" u="sng" spc="75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R="501650" algn="r">
              <a:lnSpc>
                <a:spcPct val="100000"/>
              </a:lnSpc>
              <a:spcBef>
                <a:spcPts val="345"/>
              </a:spcBef>
            </a:pPr>
            <a:r>
              <a:rPr sz="1650" i="1" spc="-15" baseline="7575" dirty="0">
                <a:latin typeface="Cambria"/>
                <a:cs typeface="Cambria"/>
              </a:rPr>
              <a:t>N</a:t>
            </a:r>
            <a:r>
              <a:rPr sz="800" i="1" spc="-10" dirty="0">
                <a:latin typeface="Cambria"/>
                <a:cs typeface="Cambria"/>
              </a:rPr>
              <a:t>doc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2216" y="1221232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ˆ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5470" y="1306982"/>
            <a:ext cx="187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    </a:t>
            </a:r>
            <a:r>
              <a:rPr sz="800" i="1" spc="-45" dirty="0">
                <a:latin typeface="Cambria"/>
                <a:cs typeface="Cambria"/>
              </a:rPr>
              <a:t> </a:t>
            </a:r>
            <a:r>
              <a:rPr sz="800" i="1" spc="5" dirty="0">
                <a:latin typeface="Cambria"/>
                <a:cs typeface="Cambria"/>
              </a:rPr>
              <a:t>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533" y="1248879"/>
            <a:ext cx="6178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12046" y="1211478"/>
            <a:ext cx="2101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800" i="1" dirty="0">
                <a:latin typeface="Cambria"/>
                <a:cs typeface="Cambria"/>
              </a:rPr>
              <a:t>    </a:t>
            </a:r>
            <a:r>
              <a:rPr sz="800" i="1" spc="25" dirty="0">
                <a:latin typeface="Cambria"/>
                <a:cs typeface="Cambria"/>
              </a:rPr>
              <a:t> </a:t>
            </a:r>
            <a:r>
              <a:rPr sz="800" i="1" u="sng" spc="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62682" y="1153363"/>
            <a:ext cx="9061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100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coun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i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sz="1100" i="1" u="sng" spc="-2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100" u="sng" spc="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8486" y="1292999"/>
            <a:ext cx="925194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25" spc="22" baseline="-8960" dirty="0">
                <a:latin typeface="Times New Roman"/>
                <a:cs typeface="Times New Roman"/>
              </a:rPr>
              <a:t>∑</a:t>
            </a:r>
            <a:r>
              <a:rPr sz="2325" spc="-37" baseline="-8960" dirty="0">
                <a:latin typeface="Times New Roman"/>
                <a:cs typeface="Times New Roman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coun</a:t>
            </a:r>
            <a:r>
              <a:rPr sz="1100" i="1" spc="-10" dirty="0">
                <a:latin typeface="Cambria"/>
                <a:cs typeface="Cambria"/>
              </a:rPr>
              <a:t>t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7743" y="1859432"/>
            <a:ext cx="4483735" cy="1348105"/>
            <a:chOff x="87743" y="1859432"/>
            <a:chExt cx="4483735" cy="1348105"/>
          </a:xfrm>
        </p:grpSpPr>
        <p:sp>
          <p:nvSpPr>
            <p:cNvPr id="23" name="object 23"/>
            <p:cNvSpPr/>
            <p:nvPr/>
          </p:nvSpPr>
          <p:spPr>
            <a:xfrm>
              <a:off x="87743" y="1859432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023097"/>
              <a:ext cx="4432566" cy="5060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3105683"/>
              <a:ext cx="101599" cy="1016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092983"/>
              <a:ext cx="4381715" cy="114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903666"/>
              <a:ext cx="50749" cy="120201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7743" y="2067369"/>
              <a:ext cx="4432935" cy="1089660"/>
            </a:xfrm>
            <a:custGeom>
              <a:avLst/>
              <a:gdLst/>
              <a:ahLst/>
              <a:cxnLst/>
              <a:rect l="l" t="t" r="r" b="b"/>
              <a:pathLst>
                <a:path w="4432935" h="1089660">
                  <a:moveTo>
                    <a:pt x="4432566" y="0"/>
                  </a:moveTo>
                  <a:lnTo>
                    <a:pt x="0" y="0"/>
                  </a:lnTo>
                  <a:lnTo>
                    <a:pt x="0" y="1038313"/>
                  </a:lnTo>
                  <a:lnTo>
                    <a:pt x="4008" y="1058038"/>
                  </a:lnTo>
                  <a:lnTo>
                    <a:pt x="14922" y="1074191"/>
                  </a:lnTo>
                  <a:lnTo>
                    <a:pt x="31075" y="1085105"/>
                  </a:lnTo>
                  <a:lnTo>
                    <a:pt x="50800" y="1089113"/>
                  </a:lnTo>
                  <a:lnTo>
                    <a:pt x="4381766" y="1089113"/>
                  </a:lnTo>
                  <a:lnTo>
                    <a:pt x="4401491" y="1085105"/>
                  </a:lnTo>
                  <a:lnTo>
                    <a:pt x="4417644" y="1074191"/>
                  </a:lnTo>
                  <a:lnTo>
                    <a:pt x="4428558" y="1058038"/>
                  </a:lnTo>
                  <a:lnTo>
                    <a:pt x="4432566" y="103831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09" y="1941753"/>
              <a:ext cx="0" cy="1183005"/>
            </a:xfrm>
            <a:custGeom>
              <a:avLst/>
              <a:gdLst/>
              <a:ahLst/>
              <a:cxnLst/>
              <a:rect l="l" t="t" r="r" b="b"/>
              <a:pathLst>
                <a:path h="1183005">
                  <a:moveTo>
                    <a:pt x="0" y="11829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19290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09" y="19163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19036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13144" y="1530654"/>
            <a:ext cx="4369435" cy="103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0005" algn="ctr">
              <a:lnSpc>
                <a:spcPct val="100000"/>
              </a:lnSpc>
              <a:spcBef>
                <a:spcPts val="95"/>
              </a:spcBef>
            </a:pPr>
            <a:r>
              <a:rPr sz="800" i="1" spc="-45" dirty="0">
                <a:latin typeface="Cambria"/>
                <a:cs typeface="Cambria"/>
              </a:rPr>
              <a:t>w</a:t>
            </a:r>
            <a:r>
              <a:rPr sz="800" spc="-45" dirty="0">
                <a:latin typeface="Lucida Sans Unicode"/>
                <a:cs typeface="Lucida Sans Unicode"/>
              </a:rPr>
              <a:t>∈</a:t>
            </a:r>
            <a:r>
              <a:rPr sz="800" i="1" spc="-45" dirty="0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Problem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MLE</a:t>
            </a:r>
            <a:endParaRPr sz="1100">
              <a:latin typeface="Cambria"/>
              <a:cs typeface="Cambria"/>
            </a:endParaRPr>
          </a:p>
          <a:p>
            <a:pPr marL="25400" marR="17780">
              <a:lnSpc>
                <a:spcPct val="118900"/>
              </a:lnSpc>
              <a:spcBef>
                <a:spcPts val="135"/>
              </a:spcBef>
            </a:pPr>
            <a:r>
              <a:rPr sz="950" spc="60" dirty="0">
                <a:latin typeface="Trebuchet MS"/>
                <a:cs typeface="Trebuchet MS"/>
              </a:rPr>
              <a:t>Suppose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training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data,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haven’t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“fantastic”,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classified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topic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‘positive’.</a:t>
            </a:r>
            <a:endParaRPr sz="950">
              <a:latin typeface="Trebuchet MS"/>
              <a:cs typeface="Trebuchet MS"/>
            </a:endParaRPr>
          </a:p>
          <a:p>
            <a:pPr marL="12065" algn="ctr">
              <a:lnSpc>
                <a:spcPct val="100000"/>
              </a:lnSpc>
              <a:spcBef>
                <a:spcPts val="65"/>
              </a:spcBef>
            </a:pPr>
            <a:r>
              <a:rPr sz="1100" i="1" spc="-555" dirty="0">
                <a:latin typeface="Cambria"/>
                <a:cs typeface="Cambria"/>
              </a:rPr>
              <a:t>P</a:t>
            </a:r>
            <a:r>
              <a:rPr sz="1650" spc="7" baseline="10101" dirty="0">
                <a:latin typeface="Tahoma"/>
                <a:cs typeface="Tahoma"/>
              </a:rPr>
              <a:t>ˆ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fantastic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Cambria"/>
                <a:cs typeface="Cambria"/>
              </a:rPr>
              <a:t>positive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21688" y="2861805"/>
            <a:ext cx="1549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NB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78176" y="2776042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ˆ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60169" y="2803690"/>
            <a:ext cx="1036319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  <a:tabLst>
                <a:tab pos="240029" algn="l"/>
              </a:tabLst>
            </a:pPr>
            <a:r>
              <a:rPr sz="1100" i="1" spc="5" dirty="0">
                <a:latin typeface="Cambria"/>
                <a:cs typeface="Cambria"/>
              </a:rPr>
              <a:t>c	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100" spc="114" dirty="0">
                <a:latin typeface="Times New Roman"/>
                <a:cs typeface="Times New Roman"/>
              </a:rPr>
              <a:t>g</a:t>
            </a:r>
            <a:r>
              <a:rPr sz="1100" spc="-10" dirty="0">
                <a:latin typeface="Times New Roman"/>
                <a:cs typeface="Times New Roman"/>
              </a:rPr>
              <a:t>max</a:t>
            </a:r>
            <a:r>
              <a:rPr sz="1100" spc="-15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c</a:t>
            </a:r>
            <a:endParaRPr sz="1100">
              <a:latin typeface="Cambria"/>
              <a:cs typeface="Cambria"/>
            </a:endParaRPr>
          </a:p>
          <a:p>
            <a:pPr marL="150495" algn="ctr">
              <a:lnSpc>
                <a:spcPts val="894"/>
              </a:lnSpc>
            </a:pPr>
            <a:r>
              <a:rPr sz="800" i="1" spc="5" dirty="0">
                <a:latin typeface="Cambria"/>
                <a:cs typeface="Cambria"/>
              </a:rPr>
              <a:t>c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39809" y="2979635"/>
            <a:ext cx="2000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Cambria"/>
                <a:cs typeface="Cambria"/>
              </a:rPr>
              <a:t>x</a:t>
            </a:r>
            <a:r>
              <a:rPr sz="800" spc="-110" dirty="0">
                <a:latin typeface="Lucida Sans Unicode"/>
                <a:cs typeface="Lucida Sans Unicode"/>
              </a:rPr>
              <a:t>∈</a:t>
            </a:r>
            <a:r>
              <a:rPr sz="800" i="1" spc="50" dirty="0">
                <a:latin typeface="Cambria"/>
                <a:cs typeface="Cambria"/>
              </a:rPr>
              <a:t>X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41841" y="2776042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ˆ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47188" y="2772930"/>
            <a:ext cx="44069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9415" algn="l"/>
              </a:tabLst>
            </a:pPr>
            <a:r>
              <a:rPr sz="1550" spc="15" dirty="0">
                <a:latin typeface="Times New Roman"/>
                <a:cs typeface="Times New Roman"/>
              </a:rPr>
              <a:t>∏	</a:t>
            </a:r>
            <a:r>
              <a:rPr sz="1200" i="1" baseline="3472" dirty="0">
                <a:latin typeface="Cambria"/>
                <a:cs typeface="Cambria"/>
              </a:rPr>
              <a:t>i</a:t>
            </a:r>
            <a:endParaRPr sz="1200" baseline="3472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70537" y="2803690"/>
            <a:ext cx="561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6225" algn="l"/>
              </a:tabLst>
            </a:pPr>
            <a:r>
              <a:rPr sz="1100" dirty="0">
                <a:latin typeface="Tahoma"/>
                <a:cs typeface="Tahoma"/>
              </a:rPr>
              <a:t>)	</a:t>
            </a:r>
            <a:r>
              <a:rPr sz="1100" i="1" spc="15" dirty="0">
                <a:latin typeface="Cambria"/>
                <a:cs typeface="Cambria"/>
              </a:rPr>
              <a:t>P</a:t>
            </a:r>
            <a:r>
              <a:rPr sz="1100" spc="15" dirty="0">
                <a:latin typeface="Tahoma"/>
                <a:cs typeface="Tahom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x</a:t>
            </a:r>
            <a:r>
              <a:rPr sz="1100" i="1" spc="-45" dirty="0">
                <a:latin typeface="Cambria"/>
                <a:cs typeface="Cambri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07029" y="2803690"/>
            <a:ext cx="140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967598" y="3339672"/>
            <a:ext cx="6731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7030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3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472"/>
                </a:moveTo>
                <a:lnTo>
                  <a:pt x="4608004" y="351472"/>
                </a:lnTo>
                <a:lnTo>
                  <a:pt x="4608004" y="0"/>
                </a:lnTo>
                <a:lnTo>
                  <a:pt x="0" y="0"/>
                </a:lnTo>
                <a:lnTo>
                  <a:pt x="0" y="351472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13" y="60833"/>
            <a:ext cx="2483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0" dirty="0">
                <a:solidFill>
                  <a:srgbClr val="FFFFFF"/>
                </a:solidFill>
                <a:latin typeface="Calibri"/>
                <a:cs typeface="Calibri"/>
              </a:rPr>
              <a:t>Application:</a:t>
            </a:r>
            <a:r>
              <a:rPr sz="1400" i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libri"/>
                <a:cs typeface="Calibri"/>
              </a:rPr>
              <a:t>Generating</a:t>
            </a:r>
            <a:r>
              <a:rPr sz="1400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libri"/>
                <a:cs typeface="Calibri"/>
              </a:rPr>
              <a:t>Snippets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105" y="474675"/>
            <a:ext cx="3383279" cy="5791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0190" y="1180477"/>
            <a:ext cx="2065020" cy="227557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27072" y="3352033"/>
            <a:ext cx="95440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Text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Summarization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i="1" spc="1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LexRank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8209" y="335203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5496" y="3352033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7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0091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Laplace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(add-1)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smoothing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747" y="1238427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ˆ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5988" y="1324178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051" y="1266075"/>
            <a:ext cx="391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Cambria"/>
                <a:cs typeface="Cambria"/>
              </a:rPr>
              <a:t>P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i="1" spc="-40" dirty="0">
                <a:latin typeface="Cambria"/>
                <a:cs typeface="Cambria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|</a:t>
            </a:r>
            <a:r>
              <a:rPr sz="1100" i="1" spc="-55" dirty="0">
                <a:latin typeface="Cambria"/>
                <a:cs typeface="Cambria"/>
              </a:rPr>
              <a:t>c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0349" y="1266075"/>
            <a:ext cx="2178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4300" y="1230388"/>
            <a:ext cx="603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8746" y="1172273"/>
            <a:ext cx="1179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65860" algn="l"/>
              </a:tabLst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1100" i="1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coun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i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sz="1100" i="1" u="sng" spc="-2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100" u="sng" spc="-1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1100" u="sng" spc="-1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8746" y="1547850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5" dirty="0">
                <a:latin typeface="Cambria"/>
                <a:cs typeface="Cambria"/>
              </a:rPr>
              <a:t>w</a:t>
            </a:r>
            <a:r>
              <a:rPr sz="800" spc="-110" dirty="0">
                <a:latin typeface="Lucida Sans Unicode"/>
                <a:cs typeface="Lucida Sans Unicode"/>
              </a:rPr>
              <a:t>∈</a:t>
            </a:r>
            <a:r>
              <a:rPr sz="800" i="1" spc="25" dirty="0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4550" y="1310195"/>
            <a:ext cx="119888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25" spc="22" baseline="-8960" dirty="0">
                <a:latin typeface="Times New Roman"/>
                <a:cs typeface="Times New Roman"/>
              </a:rPr>
              <a:t>∑</a:t>
            </a:r>
            <a:r>
              <a:rPr sz="2325" spc="-217" baseline="-89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40" dirty="0">
                <a:latin typeface="Cambria"/>
                <a:cs typeface="Cambria"/>
              </a:rPr>
              <a:t>coun</a:t>
            </a:r>
            <a:r>
              <a:rPr sz="1100" i="1" spc="-10" dirty="0">
                <a:latin typeface="Cambria"/>
                <a:cs typeface="Cambria"/>
              </a:rPr>
              <a:t>t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6298" y="1727835"/>
            <a:ext cx="1540510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770">
              <a:lnSpc>
                <a:spcPts val="1030"/>
              </a:lnSpc>
              <a:spcBef>
                <a:spcPts val="90"/>
              </a:spcBef>
              <a:tabLst>
                <a:tab pos="408940" algn="l"/>
                <a:tab pos="1501775" algn="l"/>
              </a:tabLst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i="1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coun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i="1" u="sng" spc="6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100" i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sz="1100" i="1" u="sng" spc="-2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100" u="sng" spc="-1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1100" u="sng" spc="-1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ts val="1030"/>
              </a:lnSpc>
            </a:pP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9305" y="2103412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5" dirty="0">
                <a:latin typeface="Cambria"/>
                <a:cs typeface="Cambria"/>
              </a:rPr>
              <a:t>w</a:t>
            </a:r>
            <a:r>
              <a:rPr sz="800" spc="-110" dirty="0">
                <a:latin typeface="Lucida Sans Unicode"/>
                <a:cs typeface="Lucida Sans Unicode"/>
              </a:rPr>
              <a:t>∈</a:t>
            </a:r>
            <a:r>
              <a:rPr sz="800" i="1" spc="25" dirty="0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0019" y="1865757"/>
            <a:ext cx="138684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Tahoma"/>
                <a:cs typeface="Tahoma"/>
              </a:rPr>
              <a:t>(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2325" spc="22" baseline="-8960" dirty="0">
                <a:latin typeface="Times New Roman"/>
                <a:cs typeface="Times New Roman"/>
              </a:rPr>
              <a:t>∑</a:t>
            </a:r>
            <a:r>
              <a:rPr sz="2325" spc="-217" baseline="-89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40" dirty="0">
                <a:latin typeface="Cambria"/>
                <a:cs typeface="Cambria"/>
              </a:rPr>
              <a:t>coun</a:t>
            </a:r>
            <a:r>
              <a:rPr sz="1100" i="1" spc="-10" dirty="0">
                <a:latin typeface="Cambria"/>
                <a:cs typeface="Cambria"/>
              </a:rPr>
              <a:t>t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dirty="0">
                <a:latin typeface="Tahoma"/>
                <a:cs typeface="Tahoma"/>
              </a:rPr>
              <a:t>))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110" dirty="0">
                <a:latin typeface="Cambria"/>
                <a:cs typeface="Cambria"/>
              </a:rPr>
              <a:t>V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67610" y="3339672"/>
            <a:ext cx="6731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030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84172" y="942136"/>
            <a:ext cx="1640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65" dirty="0">
                <a:solidFill>
                  <a:srgbClr val="FFFFFF"/>
                </a:solidFill>
                <a:latin typeface="Cambria"/>
                <a:cs typeface="Cambria"/>
              </a:rPr>
              <a:t>Text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Classification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II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2587" y="1474724"/>
            <a:ext cx="110299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11,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5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54961" y="3339672"/>
            <a:ext cx="6985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0826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3658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worked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904" y="666216"/>
            <a:ext cx="3962400" cy="226568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4961" y="3339672"/>
            <a:ext cx="6985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647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Naïve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Bayes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Modeling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1138732"/>
            <a:ext cx="4483735" cy="448309"/>
            <a:chOff x="87743" y="1138732"/>
            <a:chExt cx="4483735" cy="448309"/>
          </a:xfrm>
        </p:grpSpPr>
        <p:sp>
          <p:nvSpPr>
            <p:cNvPr id="5" name="object 5"/>
            <p:cNvSpPr/>
            <p:nvPr/>
          </p:nvSpPr>
          <p:spPr>
            <a:xfrm>
              <a:off x="87743" y="113873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11757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85138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72438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82979"/>
              <a:ext cx="50749" cy="30215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356042"/>
              <a:ext cx="4432935" cy="180340"/>
            </a:xfrm>
            <a:custGeom>
              <a:avLst/>
              <a:gdLst/>
              <a:ahLst/>
              <a:cxnLst/>
              <a:rect l="l" t="t" r="r" b="b"/>
              <a:pathLst>
                <a:path w="4432935" h="180340">
                  <a:moveTo>
                    <a:pt x="4432566" y="0"/>
                  </a:moveTo>
                  <a:lnTo>
                    <a:pt x="0" y="0"/>
                  </a:lnTo>
                  <a:lnTo>
                    <a:pt x="0" y="129095"/>
                  </a:lnTo>
                  <a:lnTo>
                    <a:pt x="4008" y="148820"/>
                  </a:lnTo>
                  <a:lnTo>
                    <a:pt x="14922" y="164972"/>
                  </a:lnTo>
                  <a:lnTo>
                    <a:pt x="31075" y="175887"/>
                  </a:lnTo>
                  <a:lnTo>
                    <a:pt x="50800" y="179895"/>
                  </a:lnTo>
                  <a:lnTo>
                    <a:pt x="4381766" y="179895"/>
                  </a:lnTo>
                  <a:lnTo>
                    <a:pt x="4401491" y="175887"/>
                  </a:lnTo>
                  <a:lnTo>
                    <a:pt x="4417644" y="164972"/>
                  </a:lnTo>
                  <a:lnTo>
                    <a:pt x="4428558" y="148820"/>
                  </a:lnTo>
                  <a:lnTo>
                    <a:pt x="4432566" y="1290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21079"/>
              <a:ext cx="0" cy="283210"/>
            </a:xfrm>
            <a:custGeom>
              <a:avLst/>
              <a:gdLst/>
              <a:ahLst/>
              <a:cxnLst/>
              <a:rect l="l" t="t" r="r" b="b"/>
              <a:pathLst>
                <a:path h="283209">
                  <a:moveTo>
                    <a:pt x="0" y="2831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083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956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1829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7743" y="1687855"/>
            <a:ext cx="4483735" cy="626745"/>
            <a:chOff x="87743" y="1687855"/>
            <a:chExt cx="4483735" cy="626745"/>
          </a:xfrm>
        </p:grpSpPr>
        <p:sp>
          <p:nvSpPr>
            <p:cNvPr id="16" name="object 16"/>
            <p:cNvSpPr/>
            <p:nvPr/>
          </p:nvSpPr>
          <p:spPr>
            <a:xfrm>
              <a:off x="87743" y="168785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860880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212746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00046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732089"/>
              <a:ext cx="50749" cy="4806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1905152"/>
              <a:ext cx="4432935" cy="358775"/>
            </a:xfrm>
            <a:custGeom>
              <a:avLst/>
              <a:gdLst/>
              <a:ahLst/>
              <a:cxnLst/>
              <a:rect l="l" t="t" r="r" b="b"/>
              <a:pathLst>
                <a:path w="4432935" h="358775">
                  <a:moveTo>
                    <a:pt x="4432566" y="0"/>
                  </a:moveTo>
                  <a:lnTo>
                    <a:pt x="0" y="0"/>
                  </a:lnTo>
                  <a:lnTo>
                    <a:pt x="0" y="307594"/>
                  </a:lnTo>
                  <a:lnTo>
                    <a:pt x="4008" y="327318"/>
                  </a:lnTo>
                  <a:lnTo>
                    <a:pt x="14922" y="343471"/>
                  </a:lnTo>
                  <a:lnTo>
                    <a:pt x="31075" y="354385"/>
                  </a:lnTo>
                  <a:lnTo>
                    <a:pt x="50800" y="358394"/>
                  </a:lnTo>
                  <a:lnTo>
                    <a:pt x="4381766" y="358394"/>
                  </a:lnTo>
                  <a:lnTo>
                    <a:pt x="4401491" y="354385"/>
                  </a:lnTo>
                  <a:lnTo>
                    <a:pt x="4417644" y="343471"/>
                  </a:lnTo>
                  <a:lnTo>
                    <a:pt x="4428558" y="327318"/>
                  </a:lnTo>
                  <a:lnTo>
                    <a:pt x="4432566" y="30759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770189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4616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574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447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7320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5844" y="1064112"/>
            <a:ext cx="3855085" cy="11652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general,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NB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classifier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can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use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any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feature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55" dirty="0">
                <a:latin typeface="Trebuchet MS"/>
                <a:cs typeface="Trebuchet MS"/>
              </a:rPr>
              <a:t>URL,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email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addresses,</a:t>
            </a:r>
            <a:r>
              <a:rPr sz="950" spc="-10" dirty="0">
                <a:latin typeface="Trebuchet MS"/>
                <a:cs typeface="Trebuchet MS"/>
              </a:rPr>
              <a:t> dictionaries, network </a:t>
            </a:r>
            <a:r>
              <a:rPr sz="950" spc="-5" dirty="0">
                <a:latin typeface="Trebuchet MS"/>
                <a:cs typeface="Trebuchet MS"/>
              </a:rPr>
              <a:t>features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But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FF0000"/>
                </a:solidFill>
                <a:latin typeface="Cambria"/>
                <a:cs typeface="Cambria"/>
              </a:rPr>
              <a:t>we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use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only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FF0000"/>
                </a:solidFill>
                <a:latin typeface="Cambria"/>
                <a:cs typeface="Cambria"/>
              </a:rPr>
              <a:t>word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features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all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words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in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FF0000"/>
                </a:solidFill>
                <a:latin typeface="Cambria"/>
                <a:cs typeface="Cambria"/>
              </a:rPr>
              <a:t>text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spc="35" dirty="0">
                <a:latin typeface="Trebuchet MS"/>
                <a:cs typeface="Trebuchet MS"/>
              </a:rPr>
              <a:t>Naïve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Bayes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important </a:t>
            </a:r>
            <a:r>
              <a:rPr sz="950" spc="-20" dirty="0">
                <a:latin typeface="Trebuchet MS"/>
                <a:cs typeface="Trebuchet MS"/>
              </a:rPr>
              <a:t>similarity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language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modeling.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65" dirty="0">
                <a:latin typeface="Trebuchet MS"/>
                <a:cs typeface="Trebuchet MS"/>
              </a:rPr>
              <a:t>Each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class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can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be</a:t>
            </a:r>
            <a:r>
              <a:rPr sz="950" i="1" spc="-15" dirty="0">
                <a:latin typeface="Trebuchet MS"/>
                <a:cs typeface="Trebuchet MS"/>
              </a:rPr>
              <a:t> thought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75" dirty="0">
                <a:latin typeface="Trebuchet MS"/>
                <a:cs typeface="Trebuchet MS"/>
              </a:rPr>
              <a:t>as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separate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unigram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language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model.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54961" y="3339672"/>
            <a:ext cx="6985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0826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6536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Naïve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Bayes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Modeling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844" y="939076"/>
            <a:ext cx="31927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>
                <a:latin typeface="Trebuchet MS"/>
                <a:cs typeface="Trebuchet MS"/>
              </a:rPr>
              <a:t>Which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40" dirty="0">
                <a:latin typeface="Trebuchet MS"/>
                <a:cs typeface="Trebuchet MS"/>
              </a:rPr>
              <a:t>class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55" dirty="0">
                <a:latin typeface="Trebuchet MS"/>
                <a:cs typeface="Trebuchet MS"/>
              </a:rPr>
              <a:t>assigns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a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5" dirty="0">
                <a:latin typeface="Trebuchet MS"/>
                <a:cs typeface="Trebuchet MS"/>
              </a:rPr>
              <a:t>higher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-15" dirty="0">
                <a:latin typeface="Trebuchet MS"/>
                <a:cs typeface="Trebuchet MS"/>
              </a:rPr>
              <a:t>probability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-35" dirty="0">
                <a:latin typeface="Trebuchet MS"/>
                <a:cs typeface="Trebuchet MS"/>
              </a:rPr>
              <a:t>to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-20" dirty="0">
                <a:latin typeface="Trebuchet MS"/>
                <a:cs typeface="Trebuchet MS"/>
              </a:rPr>
              <a:t>the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35" dirty="0">
                <a:latin typeface="Trebuchet MS"/>
                <a:cs typeface="Trebuchet MS"/>
              </a:rPr>
              <a:t>sentence?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84" y="1187945"/>
            <a:ext cx="3761740" cy="129032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54961" y="3339672"/>
            <a:ext cx="6985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826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9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53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Naïve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Bayes: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More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5" dirty="0">
                <a:solidFill>
                  <a:srgbClr val="FFFFFF"/>
                </a:solidFill>
                <a:latin typeface="Cambria"/>
                <a:cs typeface="Cambria"/>
              </a:rPr>
              <a:t>than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60" dirty="0">
                <a:solidFill>
                  <a:srgbClr val="FFFFFF"/>
                </a:solidFill>
                <a:latin typeface="Cambria"/>
                <a:cs typeface="Cambria"/>
              </a:rPr>
              <a:t>Two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Classes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962672"/>
            <a:ext cx="4483735" cy="459740"/>
            <a:chOff x="87743" y="962672"/>
            <a:chExt cx="4483735" cy="459740"/>
          </a:xfrm>
        </p:grpSpPr>
        <p:sp>
          <p:nvSpPr>
            <p:cNvPr id="5" name="object 5"/>
            <p:cNvSpPr/>
            <p:nvPr/>
          </p:nvSpPr>
          <p:spPr>
            <a:xfrm>
              <a:off x="87743" y="96267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35684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20584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307884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06906"/>
              <a:ext cx="50749" cy="31367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179969"/>
              <a:ext cx="4432935" cy="191770"/>
            </a:xfrm>
            <a:custGeom>
              <a:avLst/>
              <a:gdLst/>
              <a:ahLst/>
              <a:cxnLst/>
              <a:rect l="l" t="t" r="r" b="b"/>
              <a:pathLst>
                <a:path w="4432935" h="191769">
                  <a:moveTo>
                    <a:pt x="4432566" y="0"/>
                  </a:moveTo>
                  <a:lnTo>
                    <a:pt x="0" y="0"/>
                  </a:lnTo>
                  <a:lnTo>
                    <a:pt x="0" y="140614"/>
                  </a:lnTo>
                  <a:lnTo>
                    <a:pt x="4008" y="160339"/>
                  </a:lnTo>
                  <a:lnTo>
                    <a:pt x="14922" y="176491"/>
                  </a:lnTo>
                  <a:lnTo>
                    <a:pt x="31075" y="187405"/>
                  </a:lnTo>
                  <a:lnTo>
                    <a:pt x="50800" y="191414"/>
                  </a:lnTo>
                  <a:lnTo>
                    <a:pt x="4381766" y="191414"/>
                  </a:lnTo>
                  <a:lnTo>
                    <a:pt x="4401491" y="187405"/>
                  </a:lnTo>
                  <a:lnTo>
                    <a:pt x="4417644" y="176491"/>
                  </a:lnTo>
                  <a:lnTo>
                    <a:pt x="4428558" y="160339"/>
                  </a:lnTo>
                  <a:lnTo>
                    <a:pt x="4432566" y="14061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45006"/>
              <a:ext cx="0" cy="294640"/>
            </a:xfrm>
            <a:custGeom>
              <a:avLst/>
              <a:gdLst/>
              <a:ahLst/>
              <a:cxnLst/>
              <a:rect l="l" t="t" r="r" b="b"/>
              <a:pathLst>
                <a:path h="294640">
                  <a:moveTo>
                    <a:pt x="0" y="2946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323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196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0069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7743" y="1523301"/>
            <a:ext cx="4483735" cy="1055370"/>
            <a:chOff x="87743" y="1523301"/>
            <a:chExt cx="4483735" cy="1055370"/>
          </a:xfrm>
        </p:grpSpPr>
        <p:sp>
          <p:nvSpPr>
            <p:cNvPr id="16" name="object 16"/>
            <p:cNvSpPr/>
            <p:nvPr/>
          </p:nvSpPr>
          <p:spPr>
            <a:xfrm>
              <a:off x="87743" y="152330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696326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2476855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64155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567535"/>
              <a:ext cx="50749" cy="9093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1740598"/>
              <a:ext cx="4432935" cy="787400"/>
            </a:xfrm>
            <a:custGeom>
              <a:avLst/>
              <a:gdLst/>
              <a:ahLst/>
              <a:cxnLst/>
              <a:rect l="l" t="t" r="r" b="b"/>
              <a:pathLst>
                <a:path w="4432935" h="787400">
                  <a:moveTo>
                    <a:pt x="4432566" y="0"/>
                  </a:moveTo>
                  <a:lnTo>
                    <a:pt x="0" y="0"/>
                  </a:lnTo>
                  <a:lnTo>
                    <a:pt x="0" y="736257"/>
                  </a:lnTo>
                  <a:lnTo>
                    <a:pt x="4008" y="755981"/>
                  </a:lnTo>
                  <a:lnTo>
                    <a:pt x="14922" y="772134"/>
                  </a:lnTo>
                  <a:lnTo>
                    <a:pt x="31075" y="783048"/>
                  </a:lnTo>
                  <a:lnTo>
                    <a:pt x="50800" y="787057"/>
                  </a:lnTo>
                  <a:lnTo>
                    <a:pt x="4381766" y="787057"/>
                  </a:lnTo>
                  <a:lnTo>
                    <a:pt x="4401491" y="783048"/>
                  </a:lnTo>
                  <a:lnTo>
                    <a:pt x="4417644" y="772134"/>
                  </a:lnTo>
                  <a:lnTo>
                    <a:pt x="4428558" y="755981"/>
                  </a:lnTo>
                  <a:lnTo>
                    <a:pt x="4432566" y="73625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605635"/>
              <a:ext cx="0" cy="890269"/>
            </a:xfrm>
            <a:custGeom>
              <a:avLst/>
              <a:gdLst/>
              <a:ahLst/>
              <a:cxnLst/>
              <a:rect l="l" t="t" r="r" b="b"/>
              <a:pathLst>
                <a:path h="890269">
                  <a:moveTo>
                    <a:pt x="0" y="8902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5929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5802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5675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792554"/>
              <a:ext cx="64757" cy="647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174659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384691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90"/>
              </a:spcBef>
            </a:pPr>
            <a:r>
              <a:rPr spc="-15" dirty="0"/>
              <a:t>Multi-value</a:t>
            </a:r>
            <a:r>
              <a:rPr spc="10" dirty="0"/>
              <a:t> </a:t>
            </a:r>
            <a:r>
              <a:rPr spc="-20" dirty="0"/>
              <a:t>classification</a:t>
            </a:r>
          </a:p>
          <a:p>
            <a:pPr marL="50800">
              <a:lnSpc>
                <a:spcPct val="100000"/>
              </a:lnSpc>
              <a:spcBef>
                <a:spcPts val="290"/>
              </a:spcBef>
            </a:pPr>
            <a:r>
              <a:rPr sz="950" i="0" spc="9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document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can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belong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0, </a:t>
            </a:r>
            <a:r>
              <a:rPr sz="950" i="0" spc="45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or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pc="-55" dirty="0">
                <a:solidFill>
                  <a:srgbClr val="000000"/>
                </a:solidFill>
                <a:latin typeface="Verdana"/>
                <a:cs typeface="Verdana"/>
              </a:rPr>
              <a:t>&gt;</a:t>
            </a:r>
            <a:r>
              <a:rPr spc="-1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i="0" spc="-5" dirty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sz="950" i="0" spc="50" dirty="0">
                <a:solidFill>
                  <a:srgbClr val="000000"/>
                </a:solidFill>
                <a:latin typeface="Trebuchet MS"/>
                <a:cs typeface="Trebuchet MS"/>
              </a:rPr>
              <a:t>classes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pc="-15" dirty="0"/>
              <a:t>Handling</a:t>
            </a:r>
            <a:r>
              <a:rPr spc="15" dirty="0"/>
              <a:t> </a:t>
            </a:r>
            <a:r>
              <a:rPr spc="-15" dirty="0"/>
              <a:t>Multi-value</a:t>
            </a:r>
            <a:r>
              <a:rPr spc="20" dirty="0"/>
              <a:t> </a:t>
            </a:r>
            <a:r>
              <a:rPr spc="-20" dirty="0"/>
              <a:t>classification</a:t>
            </a:r>
          </a:p>
          <a:p>
            <a:pPr marL="327660" marR="139065">
              <a:lnSpc>
                <a:spcPct val="102699"/>
              </a:lnSpc>
              <a:spcBef>
                <a:spcPts val="254"/>
              </a:spcBef>
            </a:pP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each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class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pc="5" dirty="0">
                <a:solidFill>
                  <a:srgbClr val="000000"/>
                </a:solidFill>
              </a:rPr>
              <a:t>c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i="0" spc="-150" dirty="0">
                <a:solidFill>
                  <a:srgbClr val="000000"/>
                </a:solidFill>
                <a:latin typeface="Lucida Sans Unicode"/>
                <a:cs typeface="Lucida Sans Unicode"/>
              </a:rPr>
              <a:t>∈</a:t>
            </a:r>
            <a:r>
              <a:rPr i="0" spc="-10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pc="35" dirty="0">
                <a:solidFill>
                  <a:srgbClr val="000000"/>
                </a:solidFill>
              </a:rPr>
              <a:t>C</a:t>
            </a:r>
            <a:r>
              <a:rPr sz="950" i="0" spc="35" dirty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build </a:t>
            </a:r>
            <a:r>
              <a:rPr sz="950" i="0" spc="4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classifier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-20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r>
              <a:rPr sz="1200" spc="-30" baseline="-10416" dirty="0">
                <a:solidFill>
                  <a:srgbClr val="000000"/>
                </a:solidFill>
              </a:rPr>
              <a:t>c</a:t>
            </a:r>
            <a:r>
              <a:rPr sz="1200" spc="-7" baseline="-10416" dirty="0">
                <a:solidFill>
                  <a:srgbClr val="000000"/>
                </a:solidFill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distinguish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000000"/>
                </a:solidFill>
              </a:rPr>
              <a:t>c</a:t>
            </a:r>
            <a:r>
              <a:rPr sz="1100" spc="30" dirty="0">
                <a:solidFill>
                  <a:srgbClr val="000000"/>
                </a:solidFill>
              </a:rPr>
              <a:t> 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from </a:t>
            </a:r>
            <a:r>
              <a:rPr sz="950" i="0" spc="-30" dirty="0">
                <a:solidFill>
                  <a:srgbClr val="000000"/>
                </a:solidFill>
                <a:latin typeface="Trebuchet MS"/>
                <a:cs typeface="Trebuchet MS"/>
              </a:rPr>
              <a:t>all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other </a:t>
            </a:r>
            <a:r>
              <a:rPr sz="950" i="0" spc="-2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0" dirty="0">
                <a:solidFill>
                  <a:srgbClr val="000000"/>
                </a:solidFill>
                <a:latin typeface="Trebuchet MS"/>
                <a:cs typeface="Trebuchet MS"/>
              </a:rPr>
              <a:t>classes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000000"/>
                </a:solidFill>
              </a:rPr>
              <a:t>c</a:t>
            </a:r>
            <a:r>
              <a:rPr sz="1200" i="0" spc="-30" baseline="27777" dirty="0">
                <a:solidFill>
                  <a:srgbClr val="000000"/>
                </a:solidFill>
                <a:latin typeface="Lucida Sans Unicode"/>
                <a:cs typeface="Lucida Sans Unicode"/>
              </a:rPr>
              <a:t>′</a:t>
            </a:r>
            <a:r>
              <a:rPr sz="1200" i="0" spc="52" baseline="27777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i="0" spc="-150" dirty="0">
                <a:solidFill>
                  <a:srgbClr val="000000"/>
                </a:solidFill>
                <a:latin typeface="Lucida Sans Unicode"/>
                <a:cs typeface="Lucida Sans Unicode"/>
              </a:rPr>
              <a:t>∈</a:t>
            </a:r>
            <a:r>
              <a:rPr sz="1100" i="0" spc="-110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130" dirty="0">
                <a:solidFill>
                  <a:srgbClr val="000000"/>
                </a:solidFill>
              </a:rPr>
              <a:t>C</a:t>
            </a:r>
            <a:endParaRPr sz="1100">
              <a:latin typeface="Lucida Sans Unicode"/>
              <a:cs typeface="Lucida Sans Unicode"/>
            </a:endParaRPr>
          </a:p>
          <a:p>
            <a:pPr marL="327660">
              <a:lnSpc>
                <a:spcPct val="100000"/>
              </a:lnSpc>
              <a:spcBef>
                <a:spcPts val="330"/>
              </a:spcBef>
            </a:pP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Given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test-doc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pc="-45" dirty="0">
                <a:solidFill>
                  <a:srgbClr val="000000"/>
                </a:solidFill>
              </a:rPr>
              <a:t>d</a:t>
            </a:r>
            <a:r>
              <a:rPr sz="950" i="0" spc="-45" dirty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evaluate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80" dirty="0">
                <a:solidFill>
                  <a:srgbClr val="000000"/>
                </a:solidFill>
                <a:latin typeface="Trebuchet MS"/>
                <a:cs typeface="Trebuchet MS"/>
              </a:rPr>
              <a:t>it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40" dirty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membership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in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each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class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5" dirty="0">
                <a:solidFill>
                  <a:srgbClr val="000000"/>
                </a:solidFill>
                <a:latin typeface="Trebuchet MS"/>
                <a:cs typeface="Trebuchet MS"/>
              </a:rPr>
              <a:t>using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each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-20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r>
              <a:rPr sz="1200" spc="-30" baseline="-10416" dirty="0">
                <a:solidFill>
                  <a:srgbClr val="000000"/>
                </a:solidFill>
              </a:rPr>
              <a:t>c</a:t>
            </a:r>
            <a:endParaRPr sz="1200" baseline="-10416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pc="-35" dirty="0">
                <a:solidFill>
                  <a:srgbClr val="000000"/>
                </a:solidFill>
              </a:rPr>
              <a:t>d</a:t>
            </a:r>
            <a:r>
              <a:rPr spc="60" dirty="0">
                <a:solidFill>
                  <a:srgbClr val="000000"/>
                </a:solidFill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belongs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5" dirty="0">
                <a:solidFill>
                  <a:srgbClr val="000000"/>
                </a:solidFill>
                <a:latin typeface="Trebuchet MS"/>
                <a:cs typeface="Trebuchet MS"/>
              </a:rPr>
              <a:t>any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class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40" dirty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which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-20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r>
              <a:rPr sz="1200" spc="-30" baseline="-10416" dirty="0">
                <a:solidFill>
                  <a:srgbClr val="000000"/>
                </a:solidFill>
              </a:rPr>
              <a:t>c</a:t>
            </a:r>
            <a:r>
              <a:rPr sz="1200" spc="-7" baseline="-10416" dirty="0">
                <a:solidFill>
                  <a:srgbClr val="000000"/>
                </a:solidFill>
              </a:rPr>
              <a:t>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returns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true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954961" y="3339672"/>
            <a:ext cx="6985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7030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53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Naïve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Bayes: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More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5" dirty="0">
                <a:solidFill>
                  <a:srgbClr val="FFFFFF"/>
                </a:solidFill>
                <a:latin typeface="Cambria"/>
                <a:cs typeface="Cambria"/>
              </a:rPr>
              <a:t>than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60" dirty="0">
                <a:solidFill>
                  <a:srgbClr val="FFFFFF"/>
                </a:solidFill>
                <a:latin typeface="Cambria"/>
                <a:cs typeface="Cambria"/>
              </a:rPr>
              <a:t>Two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Classes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965555"/>
            <a:ext cx="4483735" cy="455930"/>
            <a:chOff x="87743" y="965555"/>
            <a:chExt cx="4483735" cy="455930"/>
          </a:xfrm>
        </p:grpSpPr>
        <p:sp>
          <p:nvSpPr>
            <p:cNvPr id="5" name="object 5"/>
            <p:cNvSpPr/>
            <p:nvPr/>
          </p:nvSpPr>
          <p:spPr>
            <a:xfrm>
              <a:off x="87743" y="96555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38580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19745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307045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09789"/>
              <a:ext cx="50749" cy="3099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182852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59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47889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5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351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224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0097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7743" y="1522476"/>
            <a:ext cx="4483735" cy="1052195"/>
            <a:chOff x="87743" y="1522476"/>
            <a:chExt cx="4483735" cy="1052195"/>
          </a:xfrm>
        </p:grpSpPr>
        <p:sp>
          <p:nvSpPr>
            <p:cNvPr id="16" name="object 16"/>
            <p:cNvSpPr/>
            <p:nvPr/>
          </p:nvSpPr>
          <p:spPr>
            <a:xfrm>
              <a:off x="87743" y="152247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695488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472524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59824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566710"/>
              <a:ext cx="50749" cy="90581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1739773"/>
              <a:ext cx="4432935" cy="783590"/>
            </a:xfrm>
            <a:custGeom>
              <a:avLst/>
              <a:gdLst/>
              <a:ahLst/>
              <a:cxnLst/>
              <a:rect l="l" t="t" r="r" b="b"/>
              <a:pathLst>
                <a:path w="4432935" h="783589">
                  <a:moveTo>
                    <a:pt x="4432566" y="0"/>
                  </a:moveTo>
                  <a:lnTo>
                    <a:pt x="0" y="0"/>
                  </a:lnTo>
                  <a:lnTo>
                    <a:pt x="0" y="732751"/>
                  </a:lnTo>
                  <a:lnTo>
                    <a:pt x="4008" y="752476"/>
                  </a:lnTo>
                  <a:lnTo>
                    <a:pt x="14922" y="768629"/>
                  </a:lnTo>
                  <a:lnTo>
                    <a:pt x="31075" y="779543"/>
                  </a:lnTo>
                  <a:lnTo>
                    <a:pt x="50800" y="783551"/>
                  </a:lnTo>
                  <a:lnTo>
                    <a:pt x="4381766" y="783551"/>
                  </a:lnTo>
                  <a:lnTo>
                    <a:pt x="4401491" y="779543"/>
                  </a:lnTo>
                  <a:lnTo>
                    <a:pt x="4417644" y="768629"/>
                  </a:lnTo>
                  <a:lnTo>
                    <a:pt x="4428558" y="752476"/>
                  </a:lnTo>
                  <a:lnTo>
                    <a:pt x="4432566" y="73275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604797"/>
              <a:ext cx="0" cy="887094"/>
            </a:xfrm>
            <a:custGeom>
              <a:avLst/>
              <a:gdLst/>
              <a:ahLst/>
              <a:cxnLst/>
              <a:rect l="l" t="t" r="r" b="b"/>
              <a:pathLst>
                <a:path h="887094">
                  <a:moveTo>
                    <a:pt x="0" y="8867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5921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5794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5667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791728"/>
              <a:ext cx="64757" cy="647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173833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383866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25"/>
              </a:spcBef>
            </a:pPr>
            <a:r>
              <a:rPr dirty="0"/>
              <a:t>One-of</a:t>
            </a:r>
            <a:r>
              <a:rPr spc="30" dirty="0"/>
              <a:t> </a:t>
            </a:r>
            <a:r>
              <a:rPr spc="-20" dirty="0"/>
              <a:t>or</a:t>
            </a:r>
            <a:r>
              <a:rPr spc="30" dirty="0"/>
              <a:t> </a:t>
            </a:r>
            <a:r>
              <a:rPr spc="-35" dirty="0"/>
              <a:t>multinomial</a:t>
            </a:r>
            <a:r>
              <a:rPr spc="30" dirty="0"/>
              <a:t> </a:t>
            </a:r>
            <a:r>
              <a:rPr spc="-20" dirty="0"/>
              <a:t>classification</a:t>
            </a:r>
          </a:p>
          <a:p>
            <a:pPr marL="50800">
              <a:lnSpc>
                <a:spcPct val="100000"/>
              </a:lnSpc>
              <a:spcBef>
                <a:spcPts val="425"/>
              </a:spcBef>
            </a:pPr>
            <a:r>
              <a:rPr sz="950" i="0" spc="65" dirty="0">
                <a:solidFill>
                  <a:srgbClr val="000000"/>
                </a:solidFill>
                <a:latin typeface="Trebuchet MS"/>
                <a:cs typeface="Trebuchet MS"/>
              </a:rPr>
              <a:t>Classes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are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mutually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exclusive:</a:t>
            </a:r>
            <a:r>
              <a:rPr sz="950" i="0" spc="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each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document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in 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exactly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one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class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pc="-20" dirty="0"/>
              <a:t>Binary</a:t>
            </a:r>
            <a:r>
              <a:rPr spc="25" dirty="0"/>
              <a:t> </a:t>
            </a:r>
            <a:r>
              <a:rPr spc="-15" dirty="0"/>
              <a:t>classifiers</a:t>
            </a:r>
            <a:r>
              <a:rPr spc="25" dirty="0"/>
              <a:t> </a:t>
            </a:r>
            <a:r>
              <a:rPr spc="-50" dirty="0"/>
              <a:t>may</a:t>
            </a:r>
            <a:r>
              <a:rPr spc="30" dirty="0"/>
              <a:t> </a:t>
            </a:r>
            <a:r>
              <a:rPr spc="-10" dirty="0"/>
              <a:t>also</a:t>
            </a:r>
            <a:r>
              <a:rPr spc="25" dirty="0"/>
              <a:t> </a:t>
            </a:r>
            <a:r>
              <a:rPr spc="-25" dirty="0"/>
              <a:t>be</a:t>
            </a:r>
            <a:r>
              <a:rPr spc="25" dirty="0"/>
              <a:t> </a:t>
            </a:r>
            <a:r>
              <a:rPr spc="-25" dirty="0"/>
              <a:t>used</a:t>
            </a:r>
          </a:p>
          <a:p>
            <a:pPr marL="327660" marR="139065">
              <a:lnSpc>
                <a:spcPct val="102600"/>
              </a:lnSpc>
              <a:spcBef>
                <a:spcPts val="254"/>
              </a:spcBef>
            </a:pP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each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class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pc="5" dirty="0">
                <a:solidFill>
                  <a:srgbClr val="000000"/>
                </a:solidFill>
              </a:rPr>
              <a:t>c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i="0" spc="-150" dirty="0">
                <a:solidFill>
                  <a:srgbClr val="000000"/>
                </a:solidFill>
                <a:latin typeface="Lucida Sans Unicode"/>
                <a:cs typeface="Lucida Sans Unicode"/>
              </a:rPr>
              <a:t>∈</a:t>
            </a:r>
            <a:r>
              <a:rPr i="0" spc="-10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pc="35" dirty="0">
                <a:solidFill>
                  <a:srgbClr val="000000"/>
                </a:solidFill>
              </a:rPr>
              <a:t>C</a:t>
            </a:r>
            <a:r>
              <a:rPr sz="950" i="0" spc="35" dirty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build </a:t>
            </a:r>
            <a:r>
              <a:rPr sz="950" i="0" spc="4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classifier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-20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r>
              <a:rPr sz="1200" spc="-30" baseline="-10416" dirty="0">
                <a:solidFill>
                  <a:srgbClr val="000000"/>
                </a:solidFill>
              </a:rPr>
              <a:t>c</a:t>
            </a:r>
            <a:r>
              <a:rPr sz="1200" spc="-7" baseline="-10416" dirty="0">
                <a:solidFill>
                  <a:srgbClr val="000000"/>
                </a:solidFill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distinguish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000000"/>
                </a:solidFill>
              </a:rPr>
              <a:t>c</a:t>
            </a:r>
            <a:r>
              <a:rPr sz="1100" spc="30" dirty="0">
                <a:solidFill>
                  <a:srgbClr val="000000"/>
                </a:solidFill>
              </a:rPr>
              <a:t> 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from </a:t>
            </a:r>
            <a:r>
              <a:rPr sz="950" i="0" spc="-30" dirty="0">
                <a:solidFill>
                  <a:srgbClr val="000000"/>
                </a:solidFill>
                <a:latin typeface="Trebuchet MS"/>
                <a:cs typeface="Trebuchet MS"/>
              </a:rPr>
              <a:t>all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other </a:t>
            </a:r>
            <a:r>
              <a:rPr sz="950" i="0" spc="-2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0" dirty="0">
                <a:solidFill>
                  <a:srgbClr val="000000"/>
                </a:solidFill>
                <a:latin typeface="Trebuchet MS"/>
                <a:cs typeface="Trebuchet MS"/>
              </a:rPr>
              <a:t>classes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000000"/>
                </a:solidFill>
              </a:rPr>
              <a:t>c</a:t>
            </a:r>
            <a:r>
              <a:rPr sz="1200" i="0" spc="-30" baseline="27777" dirty="0">
                <a:solidFill>
                  <a:srgbClr val="000000"/>
                </a:solidFill>
                <a:latin typeface="Lucida Sans Unicode"/>
                <a:cs typeface="Lucida Sans Unicode"/>
              </a:rPr>
              <a:t>′</a:t>
            </a:r>
            <a:r>
              <a:rPr sz="1200" i="0" spc="52" baseline="27777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i="0" spc="-150" dirty="0">
                <a:solidFill>
                  <a:srgbClr val="000000"/>
                </a:solidFill>
                <a:latin typeface="Lucida Sans Unicode"/>
                <a:cs typeface="Lucida Sans Unicode"/>
              </a:rPr>
              <a:t>∈</a:t>
            </a:r>
            <a:r>
              <a:rPr sz="1100" i="0" spc="-110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130" dirty="0">
                <a:solidFill>
                  <a:srgbClr val="000000"/>
                </a:solidFill>
              </a:rPr>
              <a:t>C</a:t>
            </a:r>
            <a:endParaRPr sz="1100">
              <a:latin typeface="Lucida Sans Unicode"/>
              <a:cs typeface="Lucida Sans Unicode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Given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test-doc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pc="-45" dirty="0">
                <a:solidFill>
                  <a:srgbClr val="000000"/>
                </a:solidFill>
              </a:rPr>
              <a:t>d</a:t>
            </a:r>
            <a:r>
              <a:rPr sz="950" i="0" spc="-45" dirty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evaluate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80" dirty="0">
                <a:solidFill>
                  <a:srgbClr val="000000"/>
                </a:solidFill>
                <a:latin typeface="Trebuchet MS"/>
                <a:cs typeface="Trebuchet MS"/>
              </a:rPr>
              <a:t>it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40" dirty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membership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in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each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class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5" dirty="0">
                <a:solidFill>
                  <a:srgbClr val="000000"/>
                </a:solidFill>
                <a:latin typeface="Trebuchet MS"/>
                <a:cs typeface="Trebuchet MS"/>
              </a:rPr>
              <a:t>using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each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-20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r>
              <a:rPr sz="1200" spc="-30" baseline="-10416" dirty="0">
                <a:solidFill>
                  <a:srgbClr val="000000"/>
                </a:solidFill>
              </a:rPr>
              <a:t>c</a:t>
            </a:r>
            <a:endParaRPr sz="1200" baseline="-10416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  <a:spcBef>
                <a:spcPts val="334"/>
              </a:spcBef>
            </a:pPr>
            <a:r>
              <a:rPr spc="-35" dirty="0">
                <a:solidFill>
                  <a:srgbClr val="000000"/>
                </a:solidFill>
              </a:rPr>
              <a:t>d</a:t>
            </a:r>
            <a:r>
              <a:rPr spc="55" dirty="0">
                <a:solidFill>
                  <a:srgbClr val="000000"/>
                </a:solidFill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belongs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one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class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maximum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5" dirty="0">
                <a:solidFill>
                  <a:srgbClr val="000000"/>
                </a:solidFill>
                <a:latin typeface="Trebuchet MS"/>
                <a:cs typeface="Trebuchet MS"/>
              </a:rPr>
              <a:t>score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954961" y="3339672"/>
            <a:ext cx="6985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7030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3362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Evaluation: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Constructing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Confusion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matrix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878725"/>
            <a:ext cx="398272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  <a:tabLst>
                <a:tab pos="2205355" algn="l"/>
              </a:tabLst>
            </a:pPr>
            <a:r>
              <a:rPr sz="950" spc="7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pair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classes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spc="-7" baseline="-10416" dirty="0">
                <a:latin typeface="Times New Roman"/>
                <a:cs typeface="Times New Roman"/>
              </a:rPr>
              <a:t>2</a:t>
            </a:r>
            <a:r>
              <a:rPr sz="1200" spc="135" baseline="-10416" dirty="0">
                <a:latin typeface="Times New Roman"/>
                <a:cs typeface="Times New Roman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114" dirty="0">
                <a:latin typeface="Verdana"/>
                <a:cs typeface="Verdan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h</a:t>
            </a:r>
            <a:r>
              <a:rPr sz="950" spc="15" dirty="0">
                <a:latin typeface="Trebuchet MS"/>
                <a:cs typeface="Trebuchet MS"/>
              </a:rPr>
              <a:t>o</a:t>
            </a:r>
            <a:r>
              <a:rPr sz="950" dirty="0">
                <a:latin typeface="Trebuchet MS"/>
                <a:cs typeface="Trebuchet MS"/>
              </a:rPr>
              <a:t>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ma</a:t>
            </a:r>
            <a:r>
              <a:rPr sz="950" spc="10" dirty="0">
                <a:latin typeface="Trebuchet MS"/>
                <a:cs typeface="Trebuchet MS"/>
              </a:rPr>
              <a:t>n</a:t>
            </a:r>
            <a:r>
              <a:rPr sz="950" spc="20" dirty="0">
                <a:latin typeface="Trebuchet MS"/>
                <a:cs typeface="Trebuchet MS"/>
              </a:rPr>
              <a:t>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documents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baseline="-10416" dirty="0">
                <a:latin typeface="Times New Roman"/>
                <a:cs typeface="Times New Roman"/>
              </a:rPr>
              <a:t> </a:t>
            </a:r>
            <a:r>
              <a:rPr sz="1200" spc="-120" baseline="-10416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dirty="0">
                <a:latin typeface="Trebuchet MS"/>
                <a:cs typeface="Trebuchet MS"/>
              </a:rPr>
              <a:t>ere  </a:t>
            </a:r>
            <a:r>
              <a:rPr sz="950" spc="-15" dirty="0">
                <a:latin typeface="Trebuchet MS"/>
                <a:cs typeface="Trebuchet MS"/>
              </a:rPr>
              <a:t>incorrectly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assigned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i="1" spc="80" dirty="0">
                <a:latin typeface="Cambria"/>
                <a:cs typeface="Cambria"/>
              </a:rPr>
              <a:t>c</a:t>
            </a:r>
            <a:r>
              <a:rPr sz="1200" spc="120" baseline="-10416" dirty="0">
                <a:latin typeface="Times New Roman"/>
                <a:cs typeface="Times New Roman"/>
              </a:rPr>
              <a:t>2</a:t>
            </a:r>
            <a:r>
              <a:rPr sz="950" spc="80" dirty="0">
                <a:latin typeface="Trebuchet MS"/>
                <a:cs typeface="Trebuchet MS"/>
              </a:rPr>
              <a:t>?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(when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Times New Roman"/>
                <a:cs typeface="Times New Roman"/>
              </a:rPr>
              <a:t>2</a:t>
            </a:r>
            <a:r>
              <a:rPr sz="1200" spc="142" baseline="-10416" dirty="0">
                <a:latin typeface="Times New Roman"/>
                <a:cs typeface="Times New Roman"/>
              </a:rPr>
              <a:t> </a:t>
            </a:r>
            <a:r>
              <a:rPr sz="1100" spc="-405" dirty="0">
                <a:latin typeface="Tahoma"/>
                <a:cs typeface="Tahoma"/>
              </a:rPr>
              <a:t>=</a:t>
            </a:r>
            <a:r>
              <a:rPr sz="1100" spc="-405" dirty="0">
                <a:latin typeface="Lucida Sans Unicode"/>
                <a:cs typeface="Lucida Sans Unicode"/>
              </a:rPr>
              <a:t>/	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spc="7" baseline="-10416" dirty="0">
                <a:latin typeface="Times New Roman"/>
                <a:cs typeface="Times New Roman"/>
              </a:rPr>
              <a:t>1</a:t>
            </a:r>
            <a:r>
              <a:rPr sz="950" spc="5" dirty="0">
                <a:latin typeface="Trebuchet MS"/>
                <a:cs typeface="Trebuchet MS"/>
              </a:rPr>
              <a:t>)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1242441"/>
            <a:ext cx="3760724" cy="134112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54961" y="3339672"/>
            <a:ext cx="6985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030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12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223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Per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class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evaluation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measures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696353"/>
            <a:ext cx="4483735" cy="699770"/>
            <a:chOff x="87743" y="696353"/>
            <a:chExt cx="4483735" cy="699770"/>
          </a:xfrm>
        </p:grpSpPr>
        <p:sp>
          <p:nvSpPr>
            <p:cNvPr id="5" name="object 5"/>
            <p:cNvSpPr/>
            <p:nvPr/>
          </p:nvSpPr>
          <p:spPr>
            <a:xfrm>
              <a:off x="87743" y="696353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60018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94231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81531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40587"/>
              <a:ext cx="50749" cy="5536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904290"/>
              <a:ext cx="4432935" cy="441325"/>
            </a:xfrm>
            <a:custGeom>
              <a:avLst/>
              <a:gdLst/>
              <a:ahLst/>
              <a:cxnLst/>
              <a:rect l="l" t="t" r="r" b="b"/>
              <a:pathLst>
                <a:path w="4432935" h="441325">
                  <a:moveTo>
                    <a:pt x="4432566" y="0"/>
                  </a:moveTo>
                  <a:lnTo>
                    <a:pt x="0" y="0"/>
                  </a:lnTo>
                  <a:lnTo>
                    <a:pt x="0" y="389940"/>
                  </a:lnTo>
                  <a:lnTo>
                    <a:pt x="4008" y="409665"/>
                  </a:lnTo>
                  <a:lnTo>
                    <a:pt x="14922" y="425818"/>
                  </a:lnTo>
                  <a:lnTo>
                    <a:pt x="31075" y="436732"/>
                  </a:lnTo>
                  <a:lnTo>
                    <a:pt x="50800" y="440740"/>
                  </a:lnTo>
                  <a:lnTo>
                    <a:pt x="4381766" y="440740"/>
                  </a:lnTo>
                  <a:lnTo>
                    <a:pt x="4401491" y="436732"/>
                  </a:lnTo>
                  <a:lnTo>
                    <a:pt x="4417644" y="425818"/>
                  </a:lnTo>
                  <a:lnTo>
                    <a:pt x="4428558" y="409665"/>
                  </a:lnTo>
                  <a:lnTo>
                    <a:pt x="4432566" y="3899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78687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69">
                  <a:moveTo>
                    <a:pt x="0" y="5345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659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532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7405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0444" y="639099"/>
            <a:ext cx="2907665" cy="4343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Recall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sz="950" spc="-5" dirty="0">
                <a:latin typeface="Trebuchet MS"/>
                <a:cs typeface="Trebuchet MS"/>
              </a:rPr>
              <a:t>Fraction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docs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class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45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classified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correctly:</a:t>
            </a:r>
            <a:r>
              <a:rPr sz="1425" u="sng" spc="457" baseline="263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25" u="sng" spc="465" baseline="263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i="1" u="sng" baseline="312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900" i="1" u="sng" baseline="32407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ii</a:t>
            </a:r>
            <a:r>
              <a:rPr sz="900" i="1" u="sng" spc="-7" baseline="32407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endParaRPr sz="900" baseline="32407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2430" y="1152131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Cambria"/>
                <a:cs typeface="Cambria"/>
              </a:rPr>
              <a:t>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50032" y="944054"/>
            <a:ext cx="35179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35" dirty="0">
                <a:latin typeface="Times New Roman"/>
                <a:cs typeface="Times New Roman"/>
              </a:rPr>
              <a:t>∑</a:t>
            </a:r>
            <a:r>
              <a:rPr sz="1650" i="1" spc="52" baseline="12626" dirty="0">
                <a:latin typeface="Cambria"/>
                <a:cs typeface="Cambria"/>
              </a:rPr>
              <a:t>c</a:t>
            </a:r>
            <a:r>
              <a:rPr sz="1200" i="1" spc="52" baseline="3472" dirty="0">
                <a:latin typeface="Cambria"/>
                <a:cs typeface="Cambria"/>
              </a:rPr>
              <a:t>ij</a:t>
            </a:r>
            <a:endParaRPr sz="1200" baseline="3472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7743" y="1496961"/>
            <a:ext cx="4483735" cy="675640"/>
            <a:chOff x="87743" y="1496961"/>
            <a:chExt cx="4483735" cy="675640"/>
          </a:xfrm>
        </p:grpSpPr>
        <p:sp>
          <p:nvSpPr>
            <p:cNvPr id="19" name="object 19"/>
            <p:cNvSpPr/>
            <p:nvPr/>
          </p:nvSpPr>
          <p:spPr>
            <a:xfrm>
              <a:off x="87743" y="1496961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655914"/>
              <a:ext cx="4432566" cy="506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70633"/>
              <a:ext cx="101599" cy="101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57933"/>
              <a:ext cx="4381715" cy="114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541195"/>
              <a:ext cx="50749" cy="52943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7743" y="1700187"/>
              <a:ext cx="4432935" cy="421640"/>
            </a:xfrm>
            <a:custGeom>
              <a:avLst/>
              <a:gdLst/>
              <a:ahLst/>
              <a:cxnLst/>
              <a:rect l="l" t="t" r="r" b="b"/>
              <a:pathLst>
                <a:path w="4432935" h="421639">
                  <a:moveTo>
                    <a:pt x="4432566" y="0"/>
                  </a:moveTo>
                  <a:lnTo>
                    <a:pt x="0" y="0"/>
                  </a:lnTo>
                  <a:lnTo>
                    <a:pt x="0" y="370446"/>
                  </a:lnTo>
                  <a:lnTo>
                    <a:pt x="4008" y="390170"/>
                  </a:lnTo>
                  <a:lnTo>
                    <a:pt x="14922" y="406323"/>
                  </a:lnTo>
                  <a:lnTo>
                    <a:pt x="31075" y="417237"/>
                  </a:lnTo>
                  <a:lnTo>
                    <a:pt x="50800" y="421246"/>
                  </a:lnTo>
                  <a:lnTo>
                    <a:pt x="4381766" y="421246"/>
                  </a:lnTo>
                  <a:lnTo>
                    <a:pt x="4401491" y="417237"/>
                  </a:lnTo>
                  <a:lnTo>
                    <a:pt x="4417644" y="406323"/>
                  </a:lnTo>
                  <a:lnTo>
                    <a:pt x="4428558" y="390170"/>
                  </a:lnTo>
                  <a:lnTo>
                    <a:pt x="4432566" y="37044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579283"/>
              <a:ext cx="0" cy="510540"/>
            </a:xfrm>
            <a:custGeom>
              <a:avLst/>
              <a:gdLst/>
              <a:ahLst/>
              <a:cxnLst/>
              <a:rect l="l" t="t" r="r" b="b"/>
              <a:pathLst>
                <a:path h="510539">
                  <a:moveTo>
                    <a:pt x="0" y="5104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5665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15538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15411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0444" y="1434996"/>
            <a:ext cx="3909695" cy="4343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Precision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sz="950" spc="-5" dirty="0">
                <a:latin typeface="Trebuchet MS"/>
                <a:cs typeface="Trebuchet MS"/>
              </a:rPr>
              <a:t>Fraction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docs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assigned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class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45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actually</a:t>
            </a:r>
            <a:r>
              <a:rPr sz="950" dirty="0">
                <a:latin typeface="Trebuchet MS"/>
                <a:cs typeface="Trebuchet MS"/>
              </a:rPr>
              <a:t> about </a:t>
            </a:r>
            <a:r>
              <a:rPr sz="950" spc="40" dirty="0">
                <a:latin typeface="Trebuchet MS"/>
                <a:cs typeface="Trebuchet MS"/>
              </a:rPr>
              <a:t>class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i</a:t>
            </a:r>
            <a:r>
              <a:rPr sz="950" spc="-40" dirty="0">
                <a:latin typeface="Trebuchet MS"/>
                <a:cs typeface="Trebuchet MS"/>
              </a:rPr>
              <a:t>:</a:t>
            </a:r>
            <a:r>
              <a:rPr sz="1425" u="sng" spc="457" baseline="263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25" u="sng" spc="465" baseline="263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i="1" u="sng" baseline="312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900" i="1" u="sng" baseline="32407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ii</a:t>
            </a:r>
            <a:r>
              <a:rPr sz="900" i="1" u="sng" spc="-7" baseline="32407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endParaRPr sz="900" baseline="32407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4650" y="1948027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2253" y="1739950"/>
            <a:ext cx="35179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35" dirty="0">
                <a:latin typeface="Times New Roman"/>
                <a:cs typeface="Times New Roman"/>
              </a:rPr>
              <a:t>∑</a:t>
            </a:r>
            <a:r>
              <a:rPr sz="1650" i="1" spc="52" baseline="12626" dirty="0">
                <a:latin typeface="Cambria"/>
                <a:cs typeface="Cambria"/>
              </a:rPr>
              <a:t>c</a:t>
            </a:r>
            <a:r>
              <a:rPr sz="1200" i="1" spc="52" baseline="3472" dirty="0">
                <a:latin typeface="Cambria"/>
                <a:cs typeface="Cambria"/>
              </a:rPr>
              <a:t>ji</a:t>
            </a:r>
            <a:endParaRPr sz="1200" baseline="3472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7743" y="2273363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5673"/>
                </a:lnTo>
                <a:lnTo>
                  <a:pt x="4432566" y="185673"/>
                </a:lnTo>
                <a:lnTo>
                  <a:pt x="4432566" y="50799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5844" y="2254148"/>
            <a:ext cx="546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Accu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r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acy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7743" y="2317592"/>
            <a:ext cx="4483735" cy="660400"/>
            <a:chOff x="87743" y="2317592"/>
            <a:chExt cx="4483735" cy="660400"/>
          </a:xfrm>
        </p:grpSpPr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446388"/>
              <a:ext cx="4432566" cy="506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876321"/>
              <a:ext cx="101599" cy="1016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63621"/>
              <a:ext cx="4381715" cy="1143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317597"/>
              <a:ext cx="50749" cy="55872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7743" y="2490660"/>
              <a:ext cx="4432935" cy="436880"/>
            </a:xfrm>
            <a:custGeom>
              <a:avLst/>
              <a:gdLst/>
              <a:ahLst/>
              <a:cxnLst/>
              <a:rect l="l" t="t" r="r" b="b"/>
              <a:pathLst>
                <a:path w="4432935" h="436880">
                  <a:moveTo>
                    <a:pt x="4432566" y="0"/>
                  </a:moveTo>
                  <a:lnTo>
                    <a:pt x="0" y="0"/>
                  </a:lnTo>
                  <a:lnTo>
                    <a:pt x="0" y="385660"/>
                  </a:lnTo>
                  <a:lnTo>
                    <a:pt x="4008" y="405385"/>
                  </a:lnTo>
                  <a:lnTo>
                    <a:pt x="14922" y="421538"/>
                  </a:lnTo>
                  <a:lnTo>
                    <a:pt x="31075" y="432452"/>
                  </a:lnTo>
                  <a:lnTo>
                    <a:pt x="50800" y="436460"/>
                  </a:lnTo>
                  <a:lnTo>
                    <a:pt x="4381766" y="436460"/>
                  </a:lnTo>
                  <a:lnTo>
                    <a:pt x="4401491" y="432452"/>
                  </a:lnTo>
                  <a:lnTo>
                    <a:pt x="4417644" y="421538"/>
                  </a:lnTo>
                  <a:lnTo>
                    <a:pt x="4428558" y="405385"/>
                  </a:lnTo>
                  <a:lnTo>
                    <a:pt x="4432566" y="38566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20309" y="2355697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5396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20309" y="23429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0309" y="23302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20309" y="23175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25844" y="2696298"/>
            <a:ext cx="19939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Trebuchet MS"/>
                <a:cs typeface="Trebuchet MS"/>
              </a:rPr>
              <a:t>Fraction</a:t>
            </a:r>
            <a:r>
              <a:rPr sz="950" spc="-25" dirty="0">
                <a:latin typeface="Trebuchet MS"/>
                <a:cs typeface="Trebuchet MS"/>
              </a:rPr>
              <a:t> 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docs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classified</a:t>
            </a:r>
            <a:r>
              <a:rPr sz="950" spc="-20" dirty="0">
                <a:latin typeface="Trebuchet MS"/>
                <a:cs typeface="Trebuchet MS"/>
              </a:rPr>
              <a:t> correctly: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64575" y="2799054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66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126475" y="2453665"/>
            <a:ext cx="351790" cy="4610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1735"/>
              </a:lnSpc>
              <a:spcBef>
                <a:spcPts val="120"/>
              </a:spcBef>
            </a:pPr>
            <a:r>
              <a:rPr sz="1550" spc="35" dirty="0">
                <a:latin typeface="Times New Roman"/>
                <a:cs typeface="Times New Roman"/>
              </a:rPr>
              <a:t>∑</a:t>
            </a:r>
            <a:r>
              <a:rPr sz="1650" i="1" spc="52" baseline="12626" dirty="0">
                <a:latin typeface="Cambria"/>
                <a:cs typeface="Cambria"/>
              </a:rPr>
              <a:t>c</a:t>
            </a:r>
            <a:r>
              <a:rPr sz="1200" i="1" spc="52" baseline="3472" dirty="0">
                <a:latin typeface="Cambria"/>
                <a:cs typeface="Cambria"/>
              </a:rPr>
              <a:t>ii</a:t>
            </a:r>
            <a:endParaRPr sz="1200" baseline="3472">
              <a:latin typeface="Cambria"/>
              <a:cs typeface="Cambria"/>
            </a:endParaRPr>
          </a:p>
          <a:p>
            <a:pPr marL="94615">
              <a:lnSpc>
                <a:spcPts val="775"/>
              </a:lnSpc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  <a:p>
            <a:pPr marL="141605">
              <a:lnSpc>
                <a:spcPts val="894"/>
              </a:lnSpc>
            </a:pPr>
            <a:r>
              <a:rPr sz="800" i="1" spc="-1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954961" y="3339672"/>
            <a:ext cx="6985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7030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519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Micro-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vs.</a:t>
            </a:r>
            <a:r>
              <a:rPr sz="1400" i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Macro-Average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1428712"/>
            <a:ext cx="4483735" cy="452755"/>
            <a:chOff x="87743" y="1428712"/>
            <a:chExt cx="4483735" cy="452755"/>
          </a:xfrm>
        </p:grpSpPr>
        <p:sp>
          <p:nvSpPr>
            <p:cNvPr id="5" name="object 5"/>
            <p:cNvSpPr/>
            <p:nvPr/>
          </p:nvSpPr>
          <p:spPr>
            <a:xfrm>
              <a:off x="87743" y="1428712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97012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79689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66989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472946"/>
              <a:ext cx="50749" cy="3067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641310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511046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89">
                  <a:moveTo>
                    <a:pt x="0" y="2876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4983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4856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4729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7743" y="1982406"/>
            <a:ext cx="4483735" cy="452755"/>
            <a:chOff x="87743" y="1982406"/>
            <a:chExt cx="4483735" cy="452755"/>
          </a:xfrm>
        </p:grpSpPr>
        <p:sp>
          <p:nvSpPr>
            <p:cNvPr id="16" name="object 16"/>
            <p:cNvSpPr/>
            <p:nvPr/>
          </p:nvSpPr>
          <p:spPr>
            <a:xfrm>
              <a:off x="87743" y="1982406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150719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333383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20683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026640"/>
              <a:ext cx="50749" cy="30674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2195004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2064740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89">
                  <a:moveTo>
                    <a:pt x="0" y="2876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0520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393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266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5844" y="969284"/>
            <a:ext cx="4107815" cy="1380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-35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class,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combine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multiple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performance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measures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into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quantity?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Macro-averaging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20" dirty="0">
                <a:latin typeface="Trebuchet MS"/>
                <a:cs typeface="Trebuchet MS"/>
              </a:rPr>
              <a:t>Compute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performance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class,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average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Micro-averaging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-5" dirty="0">
                <a:latin typeface="Trebuchet MS"/>
                <a:cs typeface="Trebuchet MS"/>
              </a:rPr>
              <a:t>Collect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decisions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classes,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compute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contingency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table,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evaluate.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54961" y="3339672"/>
            <a:ext cx="6985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7030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3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472"/>
                </a:moveTo>
                <a:lnTo>
                  <a:pt x="4608004" y="351472"/>
                </a:lnTo>
                <a:lnTo>
                  <a:pt x="4608004" y="0"/>
                </a:lnTo>
                <a:lnTo>
                  <a:pt x="0" y="0"/>
                </a:lnTo>
                <a:lnTo>
                  <a:pt x="0" y="351472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3" y="60833"/>
            <a:ext cx="2258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libri"/>
                <a:cs typeface="Calibri"/>
              </a:rPr>
              <a:t>Automatic</a:t>
            </a:r>
            <a:r>
              <a:rPr sz="1400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1400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libri"/>
                <a:cs typeface="Calibri"/>
              </a:rPr>
              <a:t>Summarization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29" y="783983"/>
            <a:ext cx="4486275" cy="1508760"/>
            <a:chOff x="87729" y="783983"/>
            <a:chExt cx="4486275" cy="1508760"/>
          </a:xfrm>
        </p:grpSpPr>
        <p:sp>
          <p:nvSpPr>
            <p:cNvPr id="5" name="object 5"/>
            <p:cNvSpPr/>
            <p:nvPr/>
          </p:nvSpPr>
          <p:spPr>
            <a:xfrm>
              <a:off x="87729" y="78398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9" y="18567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29" y="956690"/>
              <a:ext cx="4433570" cy="5080"/>
            </a:xfrm>
            <a:custGeom>
              <a:avLst/>
              <a:gdLst/>
              <a:ahLst/>
              <a:cxnLst/>
              <a:rect l="l" t="t" r="r" b="b"/>
              <a:pathLst>
                <a:path w="4433570" h="5080">
                  <a:moveTo>
                    <a:pt x="0" y="5054"/>
                  </a:moveTo>
                  <a:lnTo>
                    <a:pt x="4433470" y="5054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054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29" y="958565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29" y="964916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29" y="971266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29" y="977617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18" y="977531"/>
              <a:ext cx="4433570" cy="31750"/>
            </a:xfrm>
            <a:custGeom>
              <a:avLst/>
              <a:gdLst/>
              <a:ahLst/>
              <a:cxnLst/>
              <a:rect l="l" t="t" r="r" b="b"/>
              <a:pathLst>
                <a:path w="4433570" h="31750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1242"/>
                  </a:lnTo>
                  <a:lnTo>
                    <a:pt x="4433481" y="31242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298" y="831430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298" y="834606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7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298" y="837780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298" y="840956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68"/>
                  </a:lnTo>
                  <a:lnTo>
                    <a:pt x="26941" y="11158"/>
                  </a:lnTo>
                  <a:lnTo>
                    <a:pt x="14830" y="2993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6"/>
                  </a:lnTo>
                  <a:lnTo>
                    <a:pt x="26941" y="65041"/>
                  </a:lnTo>
                  <a:lnTo>
                    <a:pt x="35106" y="52930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298" y="844130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29"/>
                  </a:lnTo>
                  <a:lnTo>
                    <a:pt x="24696" y="10228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298" y="847305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5"/>
                  </a:lnTo>
                  <a:lnTo>
                    <a:pt x="22447" y="9302"/>
                  </a:lnTo>
                  <a:lnTo>
                    <a:pt x="12354" y="2496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5"/>
                  </a:lnTo>
                  <a:lnTo>
                    <a:pt x="22447" y="54202"/>
                  </a:lnTo>
                  <a:lnTo>
                    <a:pt x="29253" y="44110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298" y="850481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5"/>
                  </a:lnTo>
                  <a:lnTo>
                    <a:pt x="20202" y="8372"/>
                  </a:lnTo>
                  <a:lnTo>
                    <a:pt x="11119" y="2246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5"/>
                  </a:lnTo>
                  <a:lnTo>
                    <a:pt x="20202" y="48782"/>
                  </a:lnTo>
                  <a:lnTo>
                    <a:pt x="26328" y="39699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298" y="853655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2"/>
                  </a:lnTo>
                  <a:lnTo>
                    <a:pt x="17957" y="43357"/>
                  </a:lnTo>
                  <a:lnTo>
                    <a:pt x="23402" y="35283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298" y="856831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4"/>
                  </a:lnTo>
                  <a:lnTo>
                    <a:pt x="15712" y="37942"/>
                  </a:lnTo>
                  <a:lnTo>
                    <a:pt x="20477" y="30878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298" y="860005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298" y="863180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38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298" y="866355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298" y="86953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298" y="87270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4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298" y="875880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298" y="87270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44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2185803"/>
              <a:ext cx="106367" cy="10636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2169928"/>
              <a:ext cx="122237" cy="12223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89331" y="2225420"/>
              <a:ext cx="4281170" cy="18415"/>
            </a:xfrm>
            <a:custGeom>
              <a:avLst/>
              <a:gdLst/>
              <a:ahLst/>
              <a:cxnLst/>
              <a:rect l="l" t="t" r="r" b="b"/>
              <a:pathLst>
                <a:path w="4281170" h="18414">
                  <a:moveTo>
                    <a:pt x="4281068" y="0"/>
                  </a:moveTo>
                  <a:lnTo>
                    <a:pt x="0" y="0"/>
                  </a:lnTo>
                  <a:lnTo>
                    <a:pt x="0" y="2463"/>
                  </a:lnTo>
                  <a:lnTo>
                    <a:pt x="0" y="5638"/>
                  </a:lnTo>
                  <a:lnTo>
                    <a:pt x="0" y="8813"/>
                  </a:lnTo>
                  <a:lnTo>
                    <a:pt x="0" y="11988"/>
                  </a:lnTo>
                  <a:lnTo>
                    <a:pt x="0" y="18338"/>
                  </a:lnTo>
                  <a:lnTo>
                    <a:pt x="4281068" y="18338"/>
                  </a:lnTo>
                  <a:lnTo>
                    <a:pt x="4281068" y="11988"/>
                  </a:lnTo>
                  <a:lnTo>
                    <a:pt x="4281068" y="8813"/>
                  </a:lnTo>
                  <a:lnTo>
                    <a:pt x="4281068" y="5638"/>
                  </a:lnTo>
                  <a:lnTo>
                    <a:pt x="4281068" y="2463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9334" y="224057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9334" y="2246920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334" y="225327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334" y="225962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334" y="226597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334" y="2272320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9334" y="227867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9334" y="2285022"/>
              <a:ext cx="4281170" cy="5715"/>
            </a:xfrm>
            <a:custGeom>
              <a:avLst/>
              <a:gdLst/>
              <a:ahLst/>
              <a:cxnLst/>
              <a:rect l="l" t="t" r="r" b="b"/>
              <a:pathLst>
                <a:path w="4281170" h="5714">
                  <a:moveTo>
                    <a:pt x="0" y="5168"/>
                  </a:moveTo>
                  <a:lnTo>
                    <a:pt x="4281066" y="5168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19930" y="877950"/>
              <a:ext cx="5715" cy="1310640"/>
            </a:xfrm>
            <a:custGeom>
              <a:avLst/>
              <a:gdLst/>
              <a:ahLst/>
              <a:cxnLst/>
              <a:rect l="l" t="t" r="r" b="b"/>
              <a:pathLst>
                <a:path w="5714" h="1310639">
                  <a:moveTo>
                    <a:pt x="5118" y="0"/>
                  </a:moveTo>
                  <a:lnTo>
                    <a:pt x="0" y="0"/>
                  </a:lnTo>
                  <a:lnTo>
                    <a:pt x="0" y="1310640"/>
                  </a:lnTo>
                  <a:lnTo>
                    <a:pt x="5118" y="1310640"/>
                  </a:lnTo>
                  <a:lnTo>
                    <a:pt x="511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21906" y="877950"/>
              <a:ext cx="9525" cy="1310640"/>
            </a:xfrm>
            <a:custGeom>
              <a:avLst/>
              <a:gdLst/>
              <a:ahLst/>
              <a:cxnLst/>
              <a:rect l="l" t="t" r="r" b="b"/>
              <a:pathLst>
                <a:path w="9525" h="1310639">
                  <a:moveTo>
                    <a:pt x="0" y="1310639"/>
                  </a:moveTo>
                  <a:lnTo>
                    <a:pt x="9522" y="131063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10639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28240" y="877950"/>
              <a:ext cx="9525" cy="1310640"/>
            </a:xfrm>
            <a:custGeom>
              <a:avLst/>
              <a:gdLst/>
              <a:ahLst/>
              <a:cxnLst/>
              <a:rect l="l" t="t" r="r" b="b"/>
              <a:pathLst>
                <a:path w="9525" h="1310639">
                  <a:moveTo>
                    <a:pt x="0" y="1310639"/>
                  </a:moveTo>
                  <a:lnTo>
                    <a:pt x="9522" y="131063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10639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34574" y="877950"/>
              <a:ext cx="9525" cy="1310640"/>
            </a:xfrm>
            <a:custGeom>
              <a:avLst/>
              <a:gdLst/>
              <a:ahLst/>
              <a:cxnLst/>
              <a:rect l="l" t="t" r="r" b="b"/>
              <a:pathLst>
                <a:path w="9525" h="1310639">
                  <a:moveTo>
                    <a:pt x="0" y="1310639"/>
                  </a:moveTo>
                  <a:lnTo>
                    <a:pt x="9522" y="131063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10639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40952" y="877950"/>
              <a:ext cx="9525" cy="1310640"/>
            </a:xfrm>
            <a:custGeom>
              <a:avLst/>
              <a:gdLst/>
              <a:ahLst/>
              <a:cxnLst/>
              <a:rect l="l" t="t" r="r" b="b"/>
              <a:pathLst>
                <a:path w="9525" h="1310639">
                  <a:moveTo>
                    <a:pt x="0" y="1310639"/>
                  </a:moveTo>
                  <a:lnTo>
                    <a:pt x="9522" y="131063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10639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47286" y="877950"/>
              <a:ext cx="9525" cy="1310640"/>
            </a:xfrm>
            <a:custGeom>
              <a:avLst/>
              <a:gdLst/>
              <a:ahLst/>
              <a:cxnLst/>
              <a:rect l="l" t="t" r="r" b="b"/>
              <a:pathLst>
                <a:path w="9525" h="1310639">
                  <a:moveTo>
                    <a:pt x="0" y="1310639"/>
                  </a:moveTo>
                  <a:lnTo>
                    <a:pt x="9522" y="131063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10639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53619" y="877950"/>
              <a:ext cx="9525" cy="1310640"/>
            </a:xfrm>
            <a:custGeom>
              <a:avLst/>
              <a:gdLst/>
              <a:ahLst/>
              <a:cxnLst/>
              <a:rect l="l" t="t" r="r" b="b"/>
              <a:pathLst>
                <a:path w="9525" h="1310639">
                  <a:moveTo>
                    <a:pt x="0" y="1310639"/>
                  </a:moveTo>
                  <a:lnTo>
                    <a:pt x="9522" y="131063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10639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9998" y="877950"/>
              <a:ext cx="9525" cy="1310640"/>
            </a:xfrm>
            <a:custGeom>
              <a:avLst/>
              <a:gdLst/>
              <a:ahLst/>
              <a:cxnLst/>
              <a:rect l="l" t="t" r="r" b="b"/>
              <a:pathLst>
                <a:path w="9525" h="1310639">
                  <a:moveTo>
                    <a:pt x="0" y="1310639"/>
                  </a:moveTo>
                  <a:lnTo>
                    <a:pt x="9522" y="131063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10639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66331" y="877950"/>
              <a:ext cx="5715" cy="1310640"/>
            </a:xfrm>
            <a:custGeom>
              <a:avLst/>
              <a:gdLst/>
              <a:ahLst/>
              <a:cxnLst/>
              <a:rect l="l" t="t" r="r" b="b"/>
              <a:pathLst>
                <a:path w="5714" h="1310639">
                  <a:moveTo>
                    <a:pt x="5668" y="0"/>
                  </a:moveTo>
                  <a:lnTo>
                    <a:pt x="0" y="0"/>
                  </a:lnTo>
                  <a:lnTo>
                    <a:pt x="0" y="1310639"/>
                  </a:lnTo>
                  <a:lnTo>
                    <a:pt x="5668" y="1310639"/>
                  </a:lnTo>
                  <a:lnTo>
                    <a:pt x="566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7729" y="1001318"/>
              <a:ext cx="4432935" cy="1238250"/>
            </a:xfrm>
            <a:custGeom>
              <a:avLst/>
              <a:gdLst/>
              <a:ahLst/>
              <a:cxnLst/>
              <a:rect l="l" t="t" r="r" b="b"/>
              <a:pathLst>
                <a:path w="4432935" h="1238250">
                  <a:moveTo>
                    <a:pt x="4432569" y="0"/>
                  </a:moveTo>
                  <a:lnTo>
                    <a:pt x="0" y="0"/>
                  </a:lnTo>
                  <a:lnTo>
                    <a:pt x="0" y="1186865"/>
                  </a:lnTo>
                  <a:lnTo>
                    <a:pt x="4008" y="1206590"/>
                  </a:lnTo>
                  <a:lnTo>
                    <a:pt x="14922" y="1222743"/>
                  </a:lnTo>
                  <a:lnTo>
                    <a:pt x="31075" y="1233657"/>
                  </a:lnTo>
                  <a:lnTo>
                    <a:pt x="50800" y="1237665"/>
                  </a:lnTo>
                  <a:lnTo>
                    <a:pt x="4381769" y="1237665"/>
                  </a:lnTo>
                  <a:lnTo>
                    <a:pt x="4401493" y="1233657"/>
                  </a:lnTo>
                  <a:lnTo>
                    <a:pt x="4417646" y="1222743"/>
                  </a:lnTo>
                  <a:lnTo>
                    <a:pt x="4428560" y="1206590"/>
                  </a:lnTo>
                  <a:lnTo>
                    <a:pt x="4432569" y="1186865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20298" y="866355"/>
              <a:ext cx="0" cy="1341120"/>
            </a:xfrm>
            <a:custGeom>
              <a:avLst/>
              <a:gdLst/>
              <a:ahLst/>
              <a:cxnLst/>
              <a:rect l="l" t="t" r="r" b="b"/>
              <a:pathLst>
                <a:path h="1341120">
                  <a:moveTo>
                    <a:pt x="0" y="13408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20298" y="8536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20298" y="8409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20298" y="8282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081" y="1075569"/>
              <a:ext cx="75872" cy="7313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081" y="1493107"/>
              <a:ext cx="73327" cy="7313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081" y="1910645"/>
              <a:ext cx="75872" cy="73139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87729" y="2390927"/>
            <a:ext cx="4486275" cy="459105"/>
            <a:chOff x="87729" y="2390927"/>
            <a:chExt cx="4486275" cy="459105"/>
          </a:xfrm>
        </p:grpSpPr>
        <p:sp>
          <p:nvSpPr>
            <p:cNvPr id="57" name="object 57"/>
            <p:cNvSpPr/>
            <p:nvPr/>
          </p:nvSpPr>
          <p:spPr>
            <a:xfrm>
              <a:off x="87729" y="2390927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6"/>
                  </a:lnTo>
                  <a:lnTo>
                    <a:pt x="4432569" y="82386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20298" y="2444590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8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1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20298" y="2447765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9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79"/>
                  </a:lnTo>
                  <a:lnTo>
                    <a:pt x="40956" y="61750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20298" y="2450940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9"/>
                  </a:lnTo>
                  <a:lnTo>
                    <a:pt x="29186" y="12089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0"/>
                  </a:lnTo>
                  <a:lnTo>
                    <a:pt x="38031" y="57340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20298" y="2454115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71"/>
                  </a:lnTo>
                  <a:lnTo>
                    <a:pt x="26941" y="11160"/>
                  </a:lnTo>
                  <a:lnTo>
                    <a:pt x="14830" y="2994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5"/>
                  </a:lnTo>
                  <a:lnTo>
                    <a:pt x="26941" y="65040"/>
                  </a:lnTo>
                  <a:lnTo>
                    <a:pt x="35106" y="52929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20298" y="2457290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31"/>
                  </a:lnTo>
                  <a:lnTo>
                    <a:pt x="24696" y="10229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0"/>
                  </a:lnTo>
                  <a:lnTo>
                    <a:pt x="32180" y="48519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20298" y="2460465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3"/>
                  </a:lnTo>
                  <a:lnTo>
                    <a:pt x="22447" y="9300"/>
                  </a:lnTo>
                  <a:lnTo>
                    <a:pt x="12354" y="2495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4"/>
                  </a:lnTo>
                  <a:lnTo>
                    <a:pt x="22447" y="54199"/>
                  </a:lnTo>
                  <a:lnTo>
                    <a:pt x="29253" y="44107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20298" y="246364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2"/>
                  </a:lnTo>
                  <a:lnTo>
                    <a:pt x="20202" y="8369"/>
                  </a:lnTo>
                  <a:lnTo>
                    <a:pt x="11119" y="2245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4"/>
                  </a:lnTo>
                  <a:lnTo>
                    <a:pt x="20202" y="48780"/>
                  </a:lnTo>
                  <a:lnTo>
                    <a:pt x="26328" y="39697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20298" y="2466815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4"/>
                  </a:lnTo>
                  <a:lnTo>
                    <a:pt x="17957" y="7440"/>
                  </a:lnTo>
                  <a:lnTo>
                    <a:pt x="9883" y="1996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3"/>
                  </a:lnTo>
                  <a:lnTo>
                    <a:pt x="17957" y="43359"/>
                  </a:lnTo>
                  <a:lnTo>
                    <a:pt x="23402" y="35285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20298" y="2469990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4"/>
                  </a:lnTo>
                  <a:lnTo>
                    <a:pt x="15712" y="6509"/>
                  </a:lnTo>
                  <a:lnTo>
                    <a:pt x="8648" y="1746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3"/>
                  </a:lnTo>
                  <a:lnTo>
                    <a:pt x="15712" y="37939"/>
                  </a:lnTo>
                  <a:lnTo>
                    <a:pt x="20477" y="30875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20298" y="2473165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6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3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20298" y="2476340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09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41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20298" y="2479515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90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20298" y="248269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4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20298" y="248586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7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2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20298" y="2489040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3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6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20298" y="248586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2"/>
                  </a:lnTo>
                  <a:lnTo>
                    <a:pt x="6349" y="284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2743357"/>
              <a:ext cx="106367" cy="10636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2727482"/>
              <a:ext cx="122237" cy="122237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89331" y="2782963"/>
              <a:ext cx="4281170" cy="18415"/>
            </a:xfrm>
            <a:custGeom>
              <a:avLst/>
              <a:gdLst/>
              <a:ahLst/>
              <a:cxnLst/>
              <a:rect l="l" t="t" r="r" b="b"/>
              <a:pathLst>
                <a:path w="4281170" h="18414">
                  <a:moveTo>
                    <a:pt x="4281068" y="0"/>
                  </a:moveTo>
                  <a:lnTo>
                    <a:pt x="0" y="0"/>
                  </a:lnTo>
                  <a:lnTo>
                    <a:pt x="0" y="2476"/>
                  </a:lnTo>
                  <a:lnTo>
                    <a:pt x="0" y="5651"/>
                  </a:lnTo>
                  <a:lnTo>
                    <a:pt x="0" y="8813"/>
                  </a:lnTo>
                  <a:lnTo>
                    <a:pt x="0" y="12001"/>
                  </a:lnTo>
                  <a:lnTo>
                    <a:pt x="0" y="18338"/>
                  </a:lnTo>
                  <a:lnTo>
                    <a:pt x="4281068" y="18338"/>
                  </a:lnTo>
                  <a:lnTo>
                    <a:pt x="4281068" y="12001"/>
                  </a:lnTo>
                  <a:lnTo>
                    <a:pt x="4281068" y="8813"/>
                  </a:lnTo>
                  <a:lnTo>
                    <a:pt x="4281068" y="5651"/>
                  </a:lnTo>
                  <a:lnTo>
                    <a:pt x="4281068" y="2476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89334" y="279812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89334" y="280447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89334" y="281082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89334" y="281717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9334" y="282352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89334" y="282987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89334" y="283622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9334" y="2842578"/>
              <a:ext cx="4281170" cy="5715"/>
            </a:xfrm>
            <a:custGeom>
              <a:avLst/>
              <a:gdLst/>
              <a:ahLst/>
              <a:cxnLst/>
              <a:rect l="l" t="t" r="r" b="b"/>
              <a:pathLst>
                <a:path w="4281170" h="5714">
                  <a:moveTo>
                    <a:pt x="0" y="5142"/>
                  </a:moveTo>
                  <a:lnTo>
                    <a:pt x="4281066" y="5142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142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519930" y="2492121"/>
              <a:ext cx="5715" cy="254000"/>
            </a:xfrm>
            <a:custGeom>
              <a:avLst/>
              <a:gdLst/>
              <a:ahLst/>
              <a:cxnLst/>
              <a:rect l="l" t="t" r="r" b="b"/>
              <a:pathLst>
                <a:path w="5714" h="254000">
                  <a:moveTo>
                    <a:pt x="5118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5118" y="254000"/>
                  </a:lnTo>
                  <a:lnTo>
                    <a:pt x="511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521897" y="2492121"/>
              <a:ext cx="9525" cy="254000"/>
            </a:xfrm>
            <a:custGeom>
              <a:avLst/>
              <a:gdLst/>
              <a:ahLst/>
              <a:cxnLst/>
              <a:rect l="l" t="t" r="r" b="b"/>
              <a:pathLst>
                <a:path w="9525" h="254000">
                  <a:moveTo>
                    <a:pt x="0" y="254000"/>
                  </a:moveTo>
                  <a:lnTo>
                    <a:pt x="9526" y="25400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400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528227" y="2492121"/>
              <a:ext cx="9525" cy="254000"/>
            </a:xfrm>
            <a:custGeom>
              <a:avLst/>
              <a:gdLst/>
              <a:ahLst/>
              <a:cxnLst/>
              <a:rect l="l" t="t" r="r" b="b"/>
              <a:pathLst>
                <a:path w="9525" h="254000">
                  <a:moveTo>
                    <a:pt x="0" y="254000"/>
                  </a:moveTo>
                  <a:lnTo>
                    <a:pt x="9526" y="25400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400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534601" y="2492121"/>
              <a:ext cx="9525" cy="254000"/>
            </a:xfrm>
            <a:custGeom>
              <a:avLst/>
              <a:gdLst/>
              <a:ahLst/>
              <a:cxnLst/>
              <a:rect l="l" t="t" r="r" b="b"/>
              <a:pathLst>
                <a:path w="9525" h="254000">
                  <a:moveTo>
                    <a:pt x="0" y="254000"/>
                  </a:moveTo>
                  <a:lnTo>
                    <a:pt x="9526" y="25400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400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540931" y="2492121"/>
              <a:ext cx="9525" cy="254000"/>
            </a:xfrm>
            <a:custGeom>
              <a:avLst/>
              <a:gdLst/>
              <a:ahLst/>
              <a:cxnLst/>
              <a:rect l="l" t="t" r="r" b="b"/>
              <a:pathLst>
                <a:path w="9525" h="254000">
                  <a:moveTo>
                    <a:pt x="0" y="254000"/>
                  </a:moveTo>
                  <a:lnTo>
                    <a:pt x="9526" y="25400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400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547306" y="2492121"/>
              <a:ext cx="9525" cy="254000"/>
            </a:xfrm>
            <a:custGeom>
              <a:avLst/>
              <a:gdLst/>
              <a:ahLst/>
              <a:cxnLst/>
              <a:rect l="l" t="t" r="r" b="b"/>
              <a:pathLst>
                <a:path w="9525" h="254000">
                  <a:moveTo>
                    <a:pt x="0" y="254000"/>
                  </a:moveTo>
                  <a:lnTo>
                    <a:pt x="9526" y="25400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400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53636" y="2492121"/>
              <a:ext cx="9525" cy="254000"/>
            </a:xfrm>
            <a:custGeom>
              <a:avLst/>
              <a:gdLst/>
              <a:ahLst/>
              <a:cxnLst/>
              <a:rect l="l" t="t" r="r" b="b"/>
              <a:pathLst>
                <a:path w="9525" h="254000">
                  <a:moveTo>
                    <a:pt x="0" y="254000"/>
                  </a:moveTo>
                  <a:lnTo>
                    <a:pt x="9526" y="25400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400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60010" y="2492121"/>
              <a:ext cx="9525" cy="254000"/>
            </a:xfrm>
            <a:custGeom>
              <a:avLst/>
              <a:gdLst/>
              <a:ahLst/>
              <a:cxnLst/>
              <a:rect l="l" t="t" r="r" b="b"/>
              <a:pathLst>
                <a:path w="9525" h="254000">
                  <a:moveTo>
                    <a:pt x="0" y="254000"/>
                  </a:moveTo>
                  <a:lnTo>
                    <a:pt x="9526" y="25400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5400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66340" y="2492121"/>
              <a:ext cx="5715" cy="254000"/>
            </a:xfrm>
            <a:custGeom>
              <a:avLst/>
              <a:gdLst/>
              <a:ahLst/>
              <a:cxnLst/>
              <a:rect l="l" t="t" r="r" b="b"/>
              <a:pathLst>
                <a:path w="5714" h="254000">
                  <a:moveTo>
                    <a:pt x="5659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5659" y="254000"/>
                  </a:lnTo>
                  <a:lnTo>
                    <a:pt x="565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7729" y="2435278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9" y="0"/>
                  </a:moveTo>
                  <a:lnTo>
                    <a:pt x="0" y="0"/>
                  </a:lnTo>
                  <a:lnTo>
                    <a:pt x="0" y="310460"/>
                  </a:lnTo>
                  <a:lnTo>
                    <a:pt x="4008" y="330185"/>
                  </a:lnTo>
                  <a:lnTo>
                    <a:pt x="14922" y="346337"/>
                  </a:lnTo>
                  <a:lnTo>
                    <a:pt x="31075" y="357251"/>
                  </a:lnTo>
                  <a:lnTo>
                    <a:pt x="50800" y="361260"/>
                  </a:lnTo>
                  <a:lnTo>
                    <a:pt x="4381769" y="361260"/>
                  </a:lnTo>
                  <a:lnTo>
                    <a:pt x="4401493" y="357251"/>
                  </a:lnTo>
                  <a:lnTo>
                    <a:pt x="4417646" y="346337"/>
                  </a:lnTo>
                  <a:lnTo>
                    <a:pt x="4428560" y="330185"/>
                  </a:lnTo>
                  <a:lnTo>
                    <a:pt x="4432569" y="310460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20298" y="2479515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2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20298" y="24668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20298" y="24541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20298" y="24414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125829" y="764793"/>
            <a:ext cx="3960495" cy="1997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3333B2"/>
                </a:solidFill>
                <a:latin typeface="Calibri"/>
                <a:cs typeface="Calibri"/>
              </a:rPr>
              <a:t>Genres</a:t>
            </a:r>
            <a:r>
              <a:rPr sz="1100" i="1" spc="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libri"/>
                <a:cs typeface="Calibri"/>
              </a:rPr>
              <a:t>of</a:t>
            </a:r>
            <a:r>
              <a:rPr sz="1100" i="1" spc="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libri"/>
                <a:cs typeface="Calibri"/>
              </a:rPr>
              <a:t>Summary</a:t>
            </a:r>
            <a:endParaRPr sz="11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690"/>
              </a:spcBef>
            </a:pPr>
            <a:r>
              <a:rPr sz="9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Extract</a:t>
            </a:r>
            <a:r>
              <a:rPr sz="9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vs.</a:t>
            </a:r>
            <a:r>
              <a:rPr sz="900" spc="4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Abstract</a:t>
            </a:r>
            <a:endParaRPr sz="9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10"/>
              </a:spcBef>
            </a:pP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1000" spc="-1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1000" spc="-1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900" i="1" spc="-5" dirty="0">
                <a:latin typeface="Arial"/>
                <a:cs typeface="Arial"/>
              </a:rPr>
              <a:t>lists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fragments of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text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vs.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re-phrases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content </a:t>
            </a:r>
            <a:r>
              <a:rPr sz="900" i="1" spc="-10" dirty="0">
                <a:latin typeface="Arial"/>
                <a:cs typeface="Arial"/>
              </a:rPr>
              <a:t>coherently.</a:t>
            </a:r>
            <a:endParaRPr sz="9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695"/>
              </a:spcBef>
            </a:pPr>
            <a:r>
              <a:rPr sz="9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Single</a:t>
            </a:r>
            <a:r>
              <a:rPr sz="9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document</a:t>
            </a:r>
            <a:r>
              <a:rPr sz="9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vs.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Multi-document</a:t>
            </a:r>
            <a:endParaRPr sz="9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15"/>
              </a:spcBef>
            </a:pP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1000" spc="-1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1000" spc="-1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900" i="1" spc="-5" dirty="0">
                <a:latin typeface="Arial"/>
                <a:cs typeface="Arial"/>
              </a:rPr>
              <a:t>based on one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text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vs.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fuses together </a:t>
            </a:r>
            <a:r>
              <a:rPr sz="900" i="1" spc="-10" dirty="0">
                <a:latin typeface="Arial"/>
                <a:cs typeface="Arial"/>
              </a:rPr>
              <a:t>many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texts.</a:t>
            </a:r>
            <a:endParaRPr sz="9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695"/>
              </a:spcBef>
            </a:pPr>
            <a:r>
              <a:rPr sz="9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Generic</a:t>
            </a:r>
            <a:r>
              <a:rPr sz="9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vs.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Query-focused</a:t>
            </a:r>
            <a:endParaRPr sz="9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15"/>
              </a:spcBef>
            </a:pP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1000" spc="-1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1000" spc="-1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900" i="1" spc="-5" dirty="0">
                <a:latin typeface="Arial"/>
                <a:cs typeface="Arial"/>
              </a:rPr>
              <a:t>provides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author’s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view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vs.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reflects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user’s</a:t>
            </a:r>
            <a:r>
              <a:rPr sz="900" i="1" spc="-5" dirty="0">
                <a:latin typeface="Arial"/>
                <a:cs typeface="Arial"/>
              </a:rPr>
              <a:t> interest.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8800"/>
              </a:lnSpc>
            </a:pPr>
            <a:r>
              <a:rPr sz="950" spc="15" dirty="0">
                <a:latin typeface="Microsoft Sans Serif"/>
                <a:cs typeface="Microsoft Sans Serif"/>
              </a:rPr>
              <a:t>Query-focused</a:t>
            </a:r>
            <a:r>
              <a:rPr sz="950" spc="1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summarization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can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be thought </a:t>
            </a:r>
            <a:r>
              <a:rPr sz="950" spc="10" dirty="0">
                <a:latin typeface="Microsoft Sans Serif"/>
                <a:cs typeface="Microsoft Sans Serif"/>
              </a:rPr>
              <a:t>of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as a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complex</a:t>
            </a:r>
            <a:r>
              <a:rPr sz="950" spc="1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question </a:t>
            </a:r>
            <a:r>
              <a:rPr sz="950" spc="-23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answering </a:t>
            </a:r>
            <a:r>
              <a:rPr sz="950" spc="15" dirty="0">
                <a:latin typeface="Microsoft Sans Serif"/>
                <a:cs typeface="Microsoft Sans Serif"/>
              </a:rPr>
              <a:t>system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106" name="object 106"/>
          <p:cNvSpPr txBox="1"/>
          <p:nvPr/>
        </p:nvSpPr>
        <p:spPr>
          <a:xfrm>
            <a:off x="1827072" y="3352033"/>
            <a:ext cx="95440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Text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Summarization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i="1" spc="1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LexRank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608209" y="335203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355496" y="3352033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7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519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Micro-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vs.</a:t>
            </a:r>
            <a:r>
              <a:rPr sz="1400" i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Macro-Average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404" y="892898"/>
            <a:ext cx="3982720" cy="7975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881466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091499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7743" y="2325763"/>
            <a:ext cx="4483735" cy="281940"/>
            <a:chOff x="87743" y="2325763"/>
            <a:chExt cx="4483735" cy="281940"/>
          </a:xfrm>
        </p:grpSpPr>
        <p:sp>
          <p:nvSpPr>
            <p:cNvPr id="8" name="object 8"/>
            <p:cNvSpPr/>
            <p:nvPr/>
          </p:nvSpPr>
          <p:spPr>
            <a:xfrm>
              <a:off x="87743" y="2325763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505697"/>
              <a:ext cx="101599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492997"/>
              <a:ext cx="4381715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376322"/>
              <a:ext cx="50749" cy="1293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743" y="2370175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89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414422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89">
                  <a:moveTo>
                    <a:pt x="0" y="1103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4017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23890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309" y="23763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5844" y="1750956"/>
            <a:ext cx="3605529" cy="771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804545">
              <a:lnSpc>
                <a:spcPct val="145100"/>
              </a:lnSpc>
              <a:spcBef>
                <a:spcPts val="90"/>
              </a:spcBef>
            </a:pPr>
            <a:r>
              <a:rPr sz="950" spc="20" dirty="0">
                <a:latin typeface="Trebuchet MS"/>
                <a:cs typeface="Trebuchet MS"/>
              </a:rPr>
              <a:t>Macro-averaged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precision: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(0.5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+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0.9)/2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0.7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Micro-averaged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precision: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100/120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0.83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50" i="1" spc="10" dirty="0">
                <a:latin typeface="Trebuchet MS"/>
                <a:cs typeface="Trebuchet MS"/>
              </a:rPr>
              <a:t>Micro-averaged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score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is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dominated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by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score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on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5" dirty="0">
                <a:latin typeface="Trebuchet MS"/>
                <a:cs typeface="Trebuchet MS"/>
              </a:rPr>
              <a:t>common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0" dirty="0">
                <a:latin typeface="Trebuchet MS"/>
                <a:cs typeface="Trebuchet MS"/>
              </a:rPr>
              <a:t>classes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54961" y="3339672"/>
            <a:ext cx="6985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7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T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ext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Classification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-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70300" y="3339672"/>
            <a:ext cx="6019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</a:rPr>
              <a:t>11,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3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472"/>
                </a:moveTo>
                <a:lnTo>
                  <a:pt x="4608004" y="351472"/>
                </a:lnTo>
                <a:lnTo>
                  <a:pt x="4608004" y="0"/>
                </a:lnTo>
                <a:lnTo>
                  <a:pt x="0" y="0"/>
                </a:lnTo>
                <a:lnTo>
                  <a:pt x="0" y="351472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3" y="60833"/>
            <a:ext cx="2128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libri"/>
                <a:cs typeface="Calibri"/>
              </a:rPr>
              <a:t>Summarization:</a:t>
            </a:r>
            <a:r>
              <a:rPr sz="1400" i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sz="1400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libri"/>
                <a:cs typeface="Calibri"/>
              </a:rPr>
              <a:t>stages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29" y="620877"/>
            <a:ext cx="4486275" cy="425450"/>
            <a:chOff x="87729" y="620877"/>
            <a:chExt cx="4486275" cy="425450"/>
          </a:xfrm>
        </p:grpSpPr>
        <p:sp>
          <p:nvSpPr>
            <p:cNvPr id="5" name="object 5"/>
            <p:cNvSpPr/>
            <p:nvPr/>
          </p:nvSpPr>
          <p:spPr>
            <a:xfrm>
              <a:off x="87729" y="620877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29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9" y="17631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29" y="783971"/>
              <a:ext cx="4433570" cy="5715"/>
            </a:xfrm>
            <a:custGeom>
              <a:avLst/>
              <a:gdLst/>
              <a:ahLst/>
              <a:cxnLst/>
              <a:rect l="l" t="t" r="r" b="b"/>
              <a:pathLst>
                <a:path w="4433570" h="5715">
                  <a:moveTo>
                    <a:pt x="0" y="5406"/>
                  </a:moveTo>
                  <a:lnTo>
                    <a:pt x="4433470" y="540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406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29" y="786197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29" y="792548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29" y="798899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29" y="805250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18" y="805154"/>
              <a:ext cx="4433570" cy="31115"/>
            </a:xfrm>
            <a:custGeom>
              <a:avLst/>
              <a:gdLst/>
              <a:ahLst/>
              <a:cxnLst/>
              <a:rect l="l" t="t" r="r" b="b"/>
              <a:pathLst>
                <a:path w="4433570" h="31115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899"/>
                  </a:lnTo>
                  <a:lnTo>
                    <a:pt x="4433481" y="30899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298" y="665175"/>
              <a:ext cx="20320" cy="4445"/>
            </a:xfrm>
            <a:custGeom>
              <a:avLst/>
              <a:gdLst/>
              <a:ahLst/>
              <a:cxnLst/>
              <a:rect l="l" t="t" r="r" b="b"/>
              <a:pathLst>
                <a:path w="20320" h="4445">
                  <a:moveTo>
                    <a:pt x="19772" y="39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298" y="668350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298" y="671525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7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298" y="674700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298" y="677875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68"/>
                  </a:lnTo>
                  <a:lnTo>
                    <a:pt x="26941" y="11158"/>
                  </a:lnTo>
                  <a:lnTo>
                    <a:pt x="14830" y="2993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6"/>
                  </a:lnTo>
                  <a:lnTo>
                    <a:pt x="26941" y="65041"/>
                  </a:lnTo>
                  <a:lnTo>
                    <a:pt x="35106" y="52930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298" y="681050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29"/>
                  </a:lnTo>
                  <a:lnTo>
                    <a:pt x="24696" y="10228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298" y="684225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5"/>
                  </a:lnTo>
                  <a:lnTo>
                    <a:pt x="22447" y="9302"/>
                  </a:lnTo>
                  <a:lnTo>
                    <a:pt x="12354" y="2496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5"/>
                  </a:lnTo>
                  <a:lnTo>
                    <a:pt x="22447" y="54202"/>
                  </a:lnTo>
                  <a:lnTo>
                    <a:pt x="29253" y="44110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298" y="68740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5"/>
                  </a:lnTo>
                  <a:lnTo>
                    <a:pt x="20202" y="8372"/>
                  </a:lnTo>
                  <a:lnTo>
                    <a:pt x="11119" y="2246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5"/>
                  </a:lnTo>
                  <a:lnTo>
                    <a:pt x="20202" y="48782"/>
                  </a:lnTo>
                  <a:lnTo>
                    <a:pt x="26328" y="39699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298" y="690575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2"/>
                  </a:lnTo>
                  <a:lnTo>
                    <a:pt x="17957" y="43357"/>
                  </a:lnTo>
                  <a:lnTo>
                    <a:pt x="23402" y="35283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298" y="693750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2"/>
                  </a:lnTo>
                  <a:lnTo>
                    <a:pt x="15712" y="37938"/>
                  </a:lnTo>
                  <a:lnTo>
                    <a:pt x="20477" y="30873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298" y="696925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298" y="700100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38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298" y="703275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298" y="70645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298" y="70962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4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298" y="712800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298" y="709625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44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939704"/>
              <a:ext cx="106367" cy="10636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923829"/>
              <a:ext cx="122237" cy="12223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9331" y="979563"/>
              <a:ext cx="4281170" cy="18415"/>
            </a:xfrm>
            <a:custGeom>
              <a:avLst/>
              <a:gdLst/>
              <a:ahLst/>
              <a:cxnLst/>
              <a:rect l="l" t="t" r="r" b="b"/>
              <a:pathLst>
                <a:path w="4281170" h="18415">
                  <a:moveTo>
                    <a:pt x="4281068" y="0"/>
                  </a:moveTo>
                  <a:lnTo>
                    <a:pt x="0" y="0"/>
                  </a:lnTo>
                  <a:lnTo>
                    <a:pt x="0" y="2222"/>
                  </a:lnTo>
                  <a:lnTo>
                    <a:pt x="0" y="5397"/>
                  </a:lnTo>
                  <a:lnTo>
                    <a:pt x="0" y="8559"/>
                  </a:lnTo>
                  <a:lnTo>
                    <a:pt x="0" y="11747"/>
                  </a:lnTo>
                  <a:lnTo>
                    <a:pt x="0" y="18097"/>
                  </a:lnTo>
                  <a:lnTo>
                    <a:pt x="4281068" y="18097"/>
                  </a:lnTo>
                  <a:lnTo>
                    <a:pt x="4281068" y="11747"/>
                  </a:lnTo>
                  <a:lnTo>
                    <a:pt x="4281068" y="8559"/>
                  </a:lnTo>
                  <a:lnTo>
                    <a:pt x="4281068" y="5397"/>
                  </a:lnTo>
                  <a:lnTo>
                    <a:pt x="4281068" y="2222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9334" y="99447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334" y="100082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334" y="100717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334" y="101352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334" y="101987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9334" y="102622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9334" y="103257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334" y="1038926"/>
              <a:ext cx="4281170" cy="5715"/>
            </a:xfrm>
            <a:custGeom>
              <a:avLst/>
              <a:gdLst/>
              <a:ahLst/>
              <a:cxnLst/>
              <a:rect l="l" t="t" r="r" b="b"/>
              <a:pathLst>
                <a:path w="4281170" h="5715">
                  <a:moveTo>
                    <a:pt x="0" y="5394"/>
                  </a:moveTo>
                  <a:lnTo>
                    <a:pt x="4281066" y="5394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394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19930" y="715390"/>
              <a:ext cx="5715" cy="227329"/>
            </a:xfrm>
            <a:custGeom>
              <a:avLst/>
              <a:gdLst/>
              <a:ahLst/>
              <a:cxnLst/>
              <a:rect l="l" t="t" r="r" b="b"/>
              <a:pathLst>
                <a:path w="5714" h="227330">
                  <a:moveTo>
                    <a:pt x="5130" y="0"/>
                  </a:moveTo>
                  <a:lnTo>
                    <a:pt x="0" y="0"/>
                  </a:lnTo>
                  <a:lnTo>
                    <a:pt x="0" y="227330"/>
                  </a:lnTo>
                  <a:lnTo>
                    <a:pt x="5130" y="227330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21892" y="715390"/>
              <a:ext cx="9525" cy="227329"/>
            </a:xfrm>
            <a:custGeom>
              <a:avLst/>
              <a:gdLst/>
              <a:ahLst/>
              <a:cxnLst/>
              <a:rect l="l" t="t" r="r" b="b"/>
              <a:pathLst>
                <a:path w="9525" h="227330">
                  <a:moveTo>
                    <a:pt x="0" y="227330"/>
                  </a:moveTo>
                  <a:lnTo>
                    <a:pt x="9525" y="22733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22733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8242" y="715390"/>
              <a:ext cx="9525" cy="227329"/>
            </a:xfrm>
            <a:custGeom>
              <a:avLst/>
              <a:gdLst/>
              <a:ahLst/>
              <a:cxnLst/>
              <a:rect l="l" t="t" r="r" b="b"/>
              <a:pathLst>
                <a:path w="9525" h="227330">
                  <a:moveTo>
                    <a:pt x="0" y="227330"/>
                  </a:moveTo>
                  <a:lnTo>
                    <a:pt x="9525" y="22733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22733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34592" y="715390"/>
              <a:ext cx="9525" cy="227329"/>
            </a:xfrm>
            <a:custGeom>
              <a:avLst/>
              <a:gdLst/>
              <a:ahLst/>
              <a:cxnLst/>
              <a:rect l="l" t="t" r="r" b="b"/>
              <a:pathLst>
                <a:path w="9525" h="227330">
                  <a:moveTo>
                    <a:pt x="0" y="227330"/>
                  </a:moveTo>
                  <a:lnTo>
                    <a:pt x="9525" y="22733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22733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40942" y="715390"/>
              <a:ext cx="9525" cy="227329"/>
            </a:xfrm>
            <a:custGeom>
              <a:avLst/>
              <a:gdLst/>
              <a:ahLst/>
              <a:cxnLst/>
              <a:rect l="l" t="t" r="r" b="b"/>
              <a:pathLst>
                <a:path w="9525" h="227330">
                  <a:moveTo>
                    <a:pt x="0" y="227330"/>
                  </a:moveTo>
                  <a:lnTo>
                    <a:pt x="9525" y="22733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22733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7292" y="715390"/>
              <a:ext cx="9525" cy="227329"/>
            </a:xfrm>
            <a:custGeom>
              <a:avLst/>
              <a:gdLst/>
              <a:ahLst/>
              <a:cxnLst/>
              <a:rect l="l" t="t" r="r" b="b"/>
              <a:pathLst>
                <a:path w="9525" h="227330">
                  <a:moveTo>
                    <a:pt x="0" y="227330"/>
                  </a:moveTo>
                  <a:lnTo>
                    <a:pt x="9525" y="22733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22733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3642" y="715390"/>
              <a:ext cx="9525" cy="227329"/>
            </a:xfrm>
            <a:custGeom>
              <a:avLst/>
              <a:gdLst/>
              <a:ahLst/>
              <a:cxnLst/>
              <a:rect l="l" t="t" r="r" b="b"/>
              <a:pathLst>
                <a:path w="9525" h="227330">
                  <a:moveTo>
                    <a:pt x="0" y="227330"/>
                  </a:moveTo>
                  <a:lnTo>
                    <a:pt x="9525" y="22733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22733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59992" y="715390"/>
              <a:ext cx="9525" cy="227329"/>
            </a:xfrm>
            <a:custGeom>
              <a:avLst/>
              <a:gdLst/>
              <a:ahLst/>
              <a:cxnLst/>
              <a:rect l="l" t="t" r="r" b="b"/>
              <a:pathLst>
                <a:path w="9525" h="227330">
                  <a:moveTo>
                    <a:pt x="0" y="227330"/>
                  </a:moveTo>
                  <a:lnTo>
                    <a:pt x="9525" y="22733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22733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6333" y="715390"/>
              <a:ext cx="5715" cy="227329"/>
            </a:xfrm>
            <a:custGeom>
              <a:avLst/>
              <a:gdLst/>
              <a:ahLst/>
              <a:cxnLst/>
              <a:rect l="l" t="t" r="r" b="b"/>
              <a:pathLst>
                <a:path w="5714" h="227330">
                  <a:moveTo>
                    <a:pt x="5666" y="0"/>
                  </a:moveTo>
                  <a:lnTo>
                    <a:pt x="0" y="0"/>
                  </a:lnTo>
                  <a:lnTo>
                    <a:pt x="0" y="227330"/>
                  </a:lnTo>
                  <a:lnTo>
                    <a:pt x="5666" y="227330"/>
                  </a:lnTo>
                  <a:lnTo>
                    <a:pt x="5666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729" y="828890"/>
              <a:ext cx="4432935" cy="164465"/>
            </a:xfrm>
            <a:custGeom>
              <a:avLst/>
              <a:gdLst/>
              <a:ahLst/>
              <a:cxnLst/>
              <a:rect l="l" t="t" r="r" b="b"/>
              <a:pathLst>
                <a:path w="4432935" h="164465">
                  <a:moveTo>
                    <a:pt x="4432569" y="0"/>
                  </a:moveTo>
                  <a:lnTo>
                    <a:pt x="0" y="0"/>
                  </a:lnTo>
                  <a:lnTo>
                    <a:pt x="0" y="113195"/>
                  </a:lnTo>
                  <a:lnTo>
                    <a:pt x="4008" y="132919"/>
                  </a:lnTo>
                  <a:lnTo>
                    <a:pt x="14922" y="149072"/>
                  </a:lnTo>
                  <a:lnTo>
                    <a:pt x="31075" y="159986"/>
                  </a:lnTo>
                  <a:lnTo>
                    <a:pt x="50800" y="163995"/>
                  </a:lnTo>
                  <a:lnTo>
                    <a:pt x="4381769" y="163995"/>
                  </a:lnTo>
                  <a:lnTo>
                    <a:pt x="4401493" y="159986"/>
                  </a:lnTo>
                  <a:lnTo>
                    <a:pt x="4417646" y="149072"/>
                  </a:lnTo>
                  <a:lnTo>
                    <a:pt x="4428560" y="132919"/>
                  </a:lnTo>
                  <a:lnTo>
                    <a:pt x="4432569" y="113195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20298" y="703275"/>
              <a:ext cx="0" cy="258445"/>
            </a:xfrm>
            <a:custGeom>
              <a:avLst/>
              <a:gdLst/>
              <a:ahLst/>
              <a:cxnLst/>
              <a:rect l="l" t="t" r="r" b="b"/>
              <a:pathLst>
                <a:path h="258444">
                  <a:moveTo>
                    <a:pt x="0" y="2578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20298" y="6905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20298" y="6778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20298" y="6651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20298" y="64612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87729" y="1144714"/>
            <a:ext cx="4486275" cy="458470"/>
            <a:chOff x="87729" y="1144714"/>
            <a:chExt cx="4486275" cy="458470"/>
          </a:xfrm>
        </p:grpSpPr>
        <p:sp>
          <p:nvSpPr>
            <p:cNvPr id="56" name="object 56"/>
            <p:cNvSpPr/>
            <p:nvPr/>
          </p:nvSpPr>
          <p:spPr>
            <a:xfrm>
              <a:off x="87729" y="114471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9" y="18567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729" y="1317370"/>
              <a:ext cx="4433570" cy="5715"/>
            </a:xfrm>
            <a:custGeom>
              <a:avLst/>
              <a:gdLst/>
              <a:ahLst/>
              <a:cxnLst/>
              <a:rect l="l" t="t" r="r" b="b"/>
              <a:pathLst>
                <a:path w="4433570" h="5715">
                  <a:moveTo>
                    <a:pt x="0" y="5215"/>
                  </a:moveTo>
                  <a:lnTo>
                    <a:pt x="4433470" y="5215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215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7729" y="1319411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7729" y="1325762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729" y="1332113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729" y="1338459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718" y="1338376"/>
              <a:ext cx="4433570" cy="31115"/>
            </a:xfrm>
            <a:custGeom>
              <a:avLst/>
              <a:gdLst/>
              <a:ahLst/>
              <a:cxnLst/>
              <a:rect l="l" t="t" r="r" b="b"/>
              <a:pathLst>
                <a:path w="4433570" h="31115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1064"/>
                  </a:lnTo>
                  <a:lnTo>
                    <a:pt x="4433481" y="31064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20298" y="1192174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20298" y="1195349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7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20298" y="1198524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20298" y="1201699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74"/>
                  </a:lnTo>
                  <a:lnTo>
                    <a:pt x="26941" y="11163"/>
                  </a:lnTo>
                  <a:lnTo>
                    <a:pt x="14830" y="2995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6"/>
                  </a:lnTo>
                  <a:lnTo>
                    <a:pt x="26941" y="65041"/>
                  </a:lnTo>
                  <a:lnTo>
                    <a:pt x="35106" y="52930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20298" y="1204874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29"/>
                  </a:lnTo>
                  <a:lnTo>
                    <a:pt x="24696" y="10228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20298" y="1208049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5"/>
                  </a:lnTo>
                  <a:lnTo>
                    <a:pt x="22447" y="9302"/>
                  </a:lnTo>
                  <a:lnTo>
                    <a:pt x="12354" y="2496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5"/>
                  </a:lnTo>
                  <a:lnTo>
                    <a:pt x="22447" y="54202"/>
                  </a:lnTo>
                  <a:lnTo>
                    <a:pt x="29253" y="44110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20298" y="121122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5"/>
                  </a:lnTo>
                  <a:lnTo>
                    <a:pt x="20202" y="8372"/>
                  </a:lnTo>
                  <a:lnTo>
                    <a:pt x="11119" y="2246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5"/>
                  </a:lnTo>
                  <a:lnTo>
                    <a:pt x="20202" y="48782"/>
                  </a:lnTo>
                  <a:lnTo>
                    <a:pt x="26328" y="39699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20298" y="1214399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2"/>
                  </a:lnTo>
                  <a:lnTo>
                    <a:pt x="17957" y="43357"/>
                  </a:lnTo>
                  <a:lnTo>
                    <a:pt x="23402" y="35283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20298" y="1217574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4"/>
                  </a:lnTo>
                  <a:lnTo>
                    <a:pt x="15712" y="37942"/>
                  </a:lnTo>
                  <a:lnTo>
                    <a:pt x="20477" y="30878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20298" y="1220749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20298" y="1223924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38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20298" y="1227099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20298" y="123027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20298" y="123344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4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20298" y="1236624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20298" y="123344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44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1496574"/>
              <a:ext cx="106367" cy="10636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1480699"/>
              <a:ext cx="122237" cy="122237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89331" y="1535810"/>
              <a:ext cx="4281170" cy="19050"/>
            </a:xfrm>
            <a:custGeom>
              <a:avLst/>
              <a:gdLst/>
              <a:ahLst/>
              <a:cxnLst/>
              <a:rect l="l" t="t" r="r" b="b"/>
              <a:pathLst>
                <a:path w="4281170" h="19050">
                  <a:moveTo>
                    <a:pt x="4281068" y="0"/>
                  </a:moveTo>
                  <a:lnTo>
                    <a:pt x="0" y="0"/>
                  </a:lnTo>
                  <a:lnTo>
                    <a:pt x="0" y="2844"/>
                  </a:lnTo>
                  <a:lnTo>
                    <a:pt x="0" y="6019"/>
                  </a:lnTo>
                  <a:lnTo>
                    <a:pt x="0" y="9182"/>
                  </a:lnTo>
                  <a:lnTo>
                    <a:pt x="0" y="12369"/>
                  </a:lnTo>
                  <a:lnTo>
                    <a:pt x="0" y="18719"/>
                  </a:lnTo>
                  <a:lnTo>
                    <a:pt x="4281068" y="18719"/>
                  </a:lnTo>
                  <a:lnTo>
                    <a:pt x="4281068" y="12369"/>
                  </a:lnTo>
                  <a:lnTo>
                    <a:pt x="4281068" y="9182"/>
                  </a:lnTo>
                  <a:lnTo>
                    <a:pt x="4281068" y="6019"/>
                  </a:lnTo>
                  <a:lnTo>
                    <a:pt x="4281068" y="2844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89334" y="155134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89334" y="155769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9334" y="156404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89334" y="157039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89334" y="157674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89334" y="158309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89334" y="158944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89334" y="1595796"/>
              <a:ext cx="4281170" cy="5080"/>
            </a:xfrm>
            <a:custGeom>
              <a:avLst/>
              <a:gdLst/>
              <a:ahLst/>
              <a:cxnLst/>
              <a:rect l="l" t="t" r="r" b="b"/>
              <a:pathLst>
                <a:path w="4281170" h="5080">
                  <a:moveTo>
                    <a:pt x="0" y="4784"/>
                  </a:moveTo>
                  <a:lnTo>
                    <a:pt x="4281066" y="4784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4784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519917" y="1238643"/>
              <a:ext cx="5715" cy="260350"/>
            </a:xfrm>
            <a:custGeom>
              <a:avLst/>
              <a:gdLst/>
              <a:ahLst/>
              <a:cxnLst/>
              <a:rect l="l" t="t" r="r" b="b"/>
              <a:pathLst>
                <a:path w="5714" h="260350">
                  <a:moveTo>
                    <a:pt x="5130" y="0"/>
                  </a:moveTo>
                  <a:lnTo>
                    <a:pt x="0" y="0"/>
                  </a:lnTo>
                  <a:lnTo>
                    <a:pt x="0" y="260350"/>
                  </a:lnTo>
                  <a:lnTo>
                    <a:pt x="5130" y="260350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21880" y="1238631"/>
              <a:ext cx="9525" cy="260350"/>
            </a:xfrm>
            <a:custGeom>
              <a:avLst/>
              <a:gdLst/>
              <a:ahLst/>
              <a:cxnLst/>
              <a:rect l="l" t="t" r="r" b="b"/>
              <a:pathLst>
                <a:path w="9525" h="260350">
                  <a:moveTo>
                    <a:pt x="0" y="260349"/>
                  </a:moveTo>
                  <a:lnTo>
                    <a:pt x="9526" y="26034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60349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28228" y="1238631"/>
              <a:ext cx="9525" cy="260350"/>
            </a:xfrm>
            <a:custGeom>
              <a:avLst/>
              <a:gdLst/>
              <a:ahLst/>
              <a:cxnLst/>
              <a:rect l="l" t="t" r="r" b="b"/>
              <a:pathLst>
                <a:path w="9525" h="260350">
                  <a:moveTo>
                    <a:pt x="0" y="260349"/>
                  </a:moveTo>
                  <a:lnTo>
                    <a:pt x="9526" y="26034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60349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34585" y="1238631"/>
              <a:ext cx="9525" cy="260350"/>
            </a:xfrm>
            <a:custGeom>
              <a:avLst/>
              <a:gdLst/>
              <a:ahLst/>
              <a:cxnLst/>
              <a:rect l="l" t="t" r="r" b="b"/>
              <a:pathLst>
                <a:path w="9525" h="260350">
                  <a:moveTo>
                    <a:pt x="0" y="260349"/>
                  </a:moveTo>
                  <a:lnTo>
                    <a:pt x="9526" y="26034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60349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40932" y="1238631"/>
              <a:ext cx="9525" cy="260350"/>
            </a:xfrm>
            <a:custGeom>
              <a:avLst/>
              <a:gdLst/>
              <a:ahLst/>
              <a:cxnLst/>
              <a:rect l="l" t="t" r="r" b="b"/>
              <a:pathLst>
                <a:path w="9525" h="260350">
                  <a:moveTo>
                    <a:pt x="0" y="260349"/>
                  </a:moveTo>
                  <a:lnTo>
                    <a:pt x="9526" y="26034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60349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47281" y="1238631"/>
              <a:ext cx="9525" cy="260350"/>
            </a:xfrm>
            <a:custGeom>
              <a:avLst/>
              <a:gdLst/>
              <a:ahLst/>
              <a:cxnLst/>
              <a:rect l="l" t="t" r="r" b="b"/>
              <a:pathLst>
                <a:path w="9525" h="260350">
                  <a:moveTo>
                    <a:pt x="0" y="260349"/>
                  </a:moveTo>
                  <a:lnTo>
                    <a:pt x="9526" y="26034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60349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53628" y="1238631"/>
              <a:ext cx="9525" cy="260350"/>
            </a:xfrm>
            <a:custGeom>
              <a:avLst/>
              <a:gdLst/>
              <a:ahLst/>
              <a:cxnLst/>
              <a:rect l="l" t="t" r="r" b="b"/>
              <a:pathLst>
                <a:path w="9525" h="260350">
                  <a:moveTo>
                    <a:pt x="0" y="260349"/>
                  </a:moveTo>
                  <a:lnTo>
                    <a:pt x="9526" y="26034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60349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59976" y="1238631"/>
              <a:ext cx="9525" cy="260350"/>
            </a:xfrm>
            <a:custGeom>
              <a:avLst/>
              <a:gdLst/>
              <a:ahLst/>
              <a:cxnLst/>
              <a:rect l="l" t="t" r="r" b="b"/>
              <a:pathLst>
                <a:path w="9525" h="260350">
                  <a:moveTo>
                    <a:pt x="0" y="260349"/>
                  </a:moveTo>
                  <a:lnTo>
                    <a:pt x="9526" y="26034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60349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66324" y="1238631"/>
              <a:ext cx="5715" cy="260350"/>
            </a:xfrm>
            <a:custGeom>
              <a:avLst/>
              <a:gdLst/>
              <a:ahLst/>
              <a:cxnLst/>
              <a:rect l="l" t="t" r="r" b="b"/>
              <a:pathLst>
                <a:path w="5714" h="260350">
                  <a:moveTo>
                    <a:pt x="5675" y="0"/>
                  </a:moveTo>
                  <a:lnTo>
                    <a:pt x="0" y="0"/>
                  </a:lnTo>
                  <a:lnTo>
                    <a:pt x="0" y="260350"/>
                  </a:lnTo>
                  <a:lnTo>
                    <a:pt x="5675" y="260350"/>
                  </a:lnTo>
                  <a:lnTo>
                    <a:pt x="567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7729" y="1362075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59">
                  <a:moveTo>
                    <a:pt x="4432569" y="0"/>
                  </a:moveTo>
                  <a:lnTo>
                    <a:pt x="0" y="0"/>
                  </a:lnTo>
                  <a:lnTo>
                    <a:pt x="0" y="136880"/>
                  </a:lnTo>
                  <a:lnTo>
                    <a:pt x="4008" y="156605"/>
                  </a:lnTo>
                  <a:lnTo>
                    <a:pt x="14922" y="172758"/>
                  </a:lnTo>
                  <a:lnTo>
                    <a:pt x="31075" y="183672"/>
                  </a:lnTo>
                  <a:lnTo>
                    <a:pt x="50800" y="187680"/>
                  </a:lnTo>
                  <a:lnTo>
                    <a:pt x="4381769" y="187680"/>
                  </a:lnTo>
                  <a:lnTo>
                    <a:pt x="4401493" y="183672"/>
                  </a:lnTo>
                  <a:lnTo>
                    <a:pt x="4417646" y="172758"/>
                  </a:lnTo>
                  <a:lnTo>
                    <a:pt x="4428560" y="156605"/>
                  </a:lnTo>
                  <a:lnTo>
                    <a:pt x="4432569" y="136880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20298" y="1227099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5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20298" y="12143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20298" y="12016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520298" y="11889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87729" y="1701698"/>
            <a:ext cx="4486275" cy="448945"/>
            <a:chOff x="87729" y="1701698"/>
            <a:chExt cx="4486275" cy="448945"/>
          </a:xfrm>
        </p:grpSpPr>
        <p:sp>
          <p:nvSpPr>
            <p:cNvPr id="105" name="object 105"/>
            <p:cNvSpPr/>
            <p:nvPr/>
          </p:nvSpPr>
          <p:spPr>
            <a:xfrm>
              <a:off x="87729" y="1701698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9" y="17631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7729" y="1864741"/>
              <a:ext cx="4433570" cy="5715"/>
            </a:xfrm>
            <a:custGeom>
              <a:avLst/>
              <a:gdLst/>
              <a:ahLst/>
              <a:cxnLst/>
              <a:rect l="l" t="t" r="r" b="b"/>
              <a:pathLst>
                <a:path w="4433570" h="5714">
                  <a:moveTo>
                    <a:pt x="0" y="5339"/>
                  </a:moveTo>
                  <a:lnTo>
                    <a:pt x="4433470" y="5339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339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7729" y="1866905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7729" y="1873256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7729" y="1879607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7729" y="1885958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7718" y="1885861"/>
              <a:ext cx="4433570" cy="31115"/>
            </a:xfrm>
            <a:custGeom>
              <a:avLst/>
              <a:gdLst/>
              <a:ahLst/>
              <a:cxnLst/>
              <a:rect l="l" t="t" r="r" b="b"/>
              <a:pathLst>
                <a:path w="4433570" h="31114">
                  <a:moveTo>
                    <a:pt x="4433481" y="0"/>
                  </a:moveTo>
                  <a:lnTo>
                    <a:pt x="0" y="0"/>
                  </a:lnTo>
                  <a:lnTo>
                    <a:pt x="0" y="6362"/>
                  </a:lnTo>
                  <a:lnTo>
                    <a:pt x="0" y="9537"/>
                  </a:lnTo>
                  <a:lnTo>
                    <a:pt x="0" y="30949"/>
                  </a:lnTo>
                  <a:lnTo>
                    <a:pt x="4433481" y="30949"/>
                  </a:lnTo>
                  <a:lnTo>
                    <a:pt x="4433481" y="6362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20298" y="1749145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20298" y="1752320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7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5"/>
                  </a:lnTo>
                  <a:lnTo>
                    <a:pt x="31430" y="75876"/>
                  </a:lnTo>
                  <a:lnTo>
                    <a:pt x="40956" y="61746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520298" y="1755495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520298" y="175867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68"/>
                  </a:lnTo>
                  <a:lnTo>
                    <a:pt x="26941" y="11158"/>
                  </a:lnTo>
                  <a:lnTo>
                    <a:pt x="14830" y="2993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4"/>
                  </a:lnTo>
                  <a:lnTo>
                    <a:pt x="26941" y="65036"/>
                  </a:lnTo>
                  <a:lnTo>
                    <a:pt x="35106" y="52925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520298" y="1761845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29"/>
                  </a:lnTo>
                  <a:lnTo>
                    <a:pt x="24696" y="10228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4"/>
                  </a:lnTo>
                  <a:lnTo>
                    <a:pt x="24696" y="59616"/>
                  </a:lnTo>
                  <a:lnTo>
                    <a:pt x="32180" y="48515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520298" y="1765020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89"/>
                  </a:lnTo>
                  <a:lnTo>
                    <a:pt x="22447" y="9297"/>
                  </a:lnTo>
                  <a:lnTo>
                    <a:pt x="12354" y="2494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3"/>
                  </a:lnTo>
                  <a:lnTo>
                    <a:pt x="22447" y="54197"/>
                  </a:lnTo>
                  <a:lnTo>
                    <a:pt x="29253" y="44104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520298" y="17681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0"/>
                  </a:lnTo>
                  <a:lnTo>
                    <a:pt x="20202" y="8367"/>
                  </a:lnTo>
                  <a:lnTo>
                    <a:pt x="11119" y="2244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3"/>
                  </a:lnTo>
                  <a:lnTo>
                    <a:pt x="20202" y="48777"/>
                  </a:lnTo>
                  <a:lnTo>
                    <a:pt x="26328" y="39694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20298" y="1771370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0"/>
                  </a:lnTo>
                  <a:lnTo>
                    <a:pt x="17957" y="7437"/>
                  </a:lnTo>
                  <a:lnTo>
                    <a:pt x="9883" y="1995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2"/>
                  </a:lnTo>
                  <a:lnTo>
                    <a:pt x="17957" y="43357"/>
                  </a:lnTo>
                  <a:lnTo>
                    <a:pt x="23402" y="35283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20298" y="1774545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1"/>
                  </a:lnTo>
                  <a:lnTo>
                    <a:pt x="15712" y="6507"/>
                  </a:lnTo>
                  <a:lnTo>
                    <a:pt x="8648" y="1745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2"/>
                  </a:lnTo>
                  <a:lnTo>
                    <a:pt x="15712" y="37938"/>
                  </a:lnTo>
                  <a:lnTo>
                    <a:pt x="20477" y="30873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520298" y="177772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520298" y="1780895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099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38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520298" y="1784070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520298" y="178724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520298" y="179042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4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42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520298" y="1793595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520298" y="179042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42"/>
                  </a:lnTo>
                  <a:lnTo>
                    <a:pt x="6349" y="2844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2044185"/>
              <a:ext cx="106367" cy="106362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2028310"/>
              <a:ext cx="122237" cy="122237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189331" y="2084450"/>
              <a:ext cx="4281170" cy="17780"/>
            </a:xfrm>
            <a:custGeom>
              <a:avLst/>
              <a:gdLst/>
              <a:ahLst/>
              <a:cxnLst/>
              <a:rect l="l" t="t" r="r" b="b"/>
              <a:pathLst>
                <a:path w="4281170" h="17780">
                  <a:moveTo>
                    <a:pt x="4281068" y="0"/>
                  </a:moveTo>
                  <a:lnTo>
                    <a:pt x="0" y="0"/>
                  </a:lnTo>
                  <a:lnTo>
                    <a:pt x="0" y="1803"/>
                  </a:lnTo>
                  <a:lnTo>
                    <a:pt x="0" y="4991"/>
                  </a:lnTo>
                  <a:lnTo>
                    <a:pt x="0" y="17691"/>
                  </a:lnTo>
                  <a:lnTo>
                    <a:pt x="4281068" y="17691"/>
                  </a:lnTo>
                  <a:lnTo>
                    <a:pt x="4281068" y="1803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89334" y="209895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9334" y="210530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89334" y="211165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89334" y="211800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89334" y="2124356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89334" y="2130707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89334" y="213705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89334" y="2143405"/>
              <a:ext cx="4281170" cy="6350"/>
            </a:xfrm>
            <a:custGeom>
              <a:avLst/>
              <a:gdLst/>
              <a:ahLst/>
              <a:cxnLst/>
              <a:rect l="l" t="t" r="r" b="b"/>
              <a:pathLst>
                <a:path w="4281170" h="6350">
                  <a:moveTo>
                    <a:pt x="0" y="5815"/>
                  </a:moveTo>
                  <a:lnTo>
                    <a:pt x="4281066" y="5815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815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519930" y="1796160"/>
              <a:ext cx="5715" cy="252095"/>
            </a:xfrm>
            <a:custGeom>
              <a:avLst/>
              <a:gdLst/>
              <a:ahLst/>
              <a:cxnLst/>
              <a:rect l="l" t="t" r="r" b="b"/>
              <a:pathLst>
                <a:path w="5714" h="252094">
                  <a:moveTo>
                    <a:pt x="5130" y="0"/>
                  </a:moveTo>
                  <a:lnTo>
                    <a:pt x="0" y="0"/>
                  </a:lnTo>
                  <a:lnTo>
                    <a:pt x="0" y="251472"/>
                  </a:lnTo>
                  <a:lnTo>
                    <a:pt x="5130" y="251472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521884" y="1796161"/>
              <a:ext cx="9525" cy="251460"/>
            </a:xfrm>
            <a:custGeom>
              <a:avLst/>
              <a:gdLst/>
              <a:ahLst/>
              <a:cxnLst/>
              <a:rect l="l" t="t" r="r" b="b"/>
              <a:pathLst>
                <a:path w="9525" h="251460">
                  <a:moveTo>
                    <a:pt x="0" y="251460"/>
                  </a:moveTo>
                  <a:lnTo>
                    <a:pt x="9523" y="25146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28230" y="1796161"/>
              <a:ext cx="9525" cy="251460"/>
            </a:xfrm>
            <a:custGeom>
              <a:avLst/>
              <a:gdLst/>
              <a:ahLst/>
              <a:cxnLst/>
              <a:rect l="l" t="t" r="r" b="b"/>
              <a:pathLst>
                <a:path w="9525" h="251460">
                  <a:moveTo>
                    <a:pt x="0" y="251460"/>
                  </a:moveTo>
                  <a:lnTo>
                    <a:pt x="9523" y="25146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34576" y="1796161"/>
              <a:ext cx="9525" cy="251460"/>
            </a:xfrm>
            <a:custGeom>
              <a:avLst/>
              <a:gdLst/>
              <a:ahLst/>
              <a:cxnLst/>
              <a:rect l="l" t="t" r="r" b="b"/>
              <a:pathLst>
                <a:path w="9525" h="251460">
                  <a:moveTo>
                    <a:pt x="0" y="251460"/>
                  </a:moveTo>
                  <a:lnTo>
                    <a:pt x="9523" y="25146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40922" y="1796161"/>
              <a:ext cx="9525" cy="251460"/>
            </a:xfrm>
            <a:custGeom>
              <a:avLst/>
              <a:gdLst/>
              <a:ahLst/>
              <a:cxnLst/>
              <a:rect l="l" t="t" r="r" b="b"/>
              <a:pathLst>
                <a:path w="9525" h="251460">
                  <a:moveTo>
                    <a:pt x="0" y="251460"/>
                  </a:moveTo>
                  <a:lnTo>
                    <a:pt x="9523" y="25146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47267" y="1796161"/>
              <a:ext cx="9525" cy="251460"/>
            </a:xfrm>
            <a:custGeom>
              <a:avLst/>
              <a:gdLst/>
              <a:ahLst/>
              <a:cxnLst/>
              <a:rect l="l" t="t" r="r" b="b"/>
              <a:pathLst>
                <a:path w="9525" h="251460">
                  <a:moveTo>
                    <a:pt x="0" y="251460"/>
                  </a:moveTo>
                  <a:lnTo>
                    <a:pt x="9523" y="25146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53613" y="1796161"/>
              <a:ext cx="9525" cy="251460"/>
            </a:xfrm>
            <a:custGeom>
              <a:avLst/>
              <a:gdLst/>
              <a:ahLst/>
              <a:cxnLst/>
              <a:rect l="l" t="t" r="r" b="b"/>
              <a:pathLst>
                <a:path w="9525" h="251460">
                  <a:moveTo>
                    <a:pt x="0" y="251460"/>
                  </a:moveTo>
                  <a:lnTo>
                    <a:pt x="9523" y="25146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60004" y="1796161"/>
              <a:ext cx="9525" cy="251460"/>
            </a:xfrm>
            <a:custGeom>
              <a:avLst/>
              <a:gdLst/>
              <a:ahLst/>
              <a:cxnLst/>
              <a:rect l="l" t="t" r="r" b="b"/>
              <a:pathLst>
                <a:path w="9525" h="251460">
                  <a:moveTo>
                    <a:pt x="0" y="251460"/>
                  </a:moveTo>
                  <a:lnTo>
                    <a:pt x="9523" y="25146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66350" y="1796161"/>
              <a:ext cx="5715" cy="251460"/>
            </a:xfrm>
            <a:custGeom>
              <a:avLst/>
              <a:gdLst/>
              <a:ahLst/>
              <a:cxnLst/>
              <a:rect l="l" t="t" r="r" b="b"/>
              <a:pathLst>
                <a:path w="5714" h="251460">
                  <a:moveTo>
                    <a:pt x="5649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5649" y="251460"/>
                  </a:lnTo>
                  <a:lnTo>
                    <a:pt x="564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7729" y="1909673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9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9" y="187693"/>
                  </a:lnTo>
                  <a:lnTo>
                    <a:pt x="4401493" y="183684"/>
                  </a:lnTo>
                  <a:lnTo>
                    <a:pt x="4417646" y="172770"/>
                  </a:lnTo>
                  <a:lnTo>
                    <a:pt x="4428560" y="156617"/>
                  </a:lnTo>
                  <a:lnTo>
                    <a:pt x="4432569" y="136893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20298" y="1784070"/>
              <a:ext cx="0" cy="281940"/>
            </a:xfrm>
            <a:custGeom>
              <a:avLst/>
              <a:gdLst/>
              <a:ahLst/>
              <a:cxnLst/>
              <a:rect l="l" t="t" r="r" b="b"/>
              <a:pathLst>
                <a:path h="281939">
                  <a:moveTo>
                    <a:pt x="0" y="2815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20298" y="17713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20298" y="17586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20298" y="17459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3" name="object 153"/>
          <p:cNvGrpSpPr/>
          <p:nvPr/>
        </p:nvGrpSpPr>
        <p:grpSpPr>
          <a:xfrm>
            <a:off x="87729" y="2249194"/>
            <a:ext cx="4486275" cy="459740"/>
            <a:chOff x="87729" y="2249194"/>
            <a:chExt cx="4486275" cy="459740"/>
          </a:xfrm>
        </p:grpSpPr>
        <p:sp>
          <p:nvSpPr>
            <p:cNvPr id="154" name="object 154"/>
            <p:cNvSpPr/>
            <p:nvPr/>
          </p:nvSpPr>
          <p:spPr>
            <a:xfrm>
              <a:off x="87729" y="224919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2"/>
                  </a:lnTo>
                  <a:lnTo>
                    <a:pt x="4432569" y="185672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7729" y="2422270"/>
              <a:ext cx="4433570" cy="5080"/>
            </a:xfrm>
            <a:custGeom>
              <a:avLst/>
              <a:gdLst/>
              <a:ahLst/>
              <a:cxnLst/>
              <a:rect l="l" t="t" r="r" b="b"/>
              <a:pathLst>
                <a:path w="4433570" h="5080">
                  <a:moveTo>
                    <a:pt x="0" y="4794"/>
                  </a:moveTo>
                  <a:lnTo>
                    <a:pt x="4433470" y="4794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4794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7729" y="2423890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7729" y="2430241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7729" y="2436592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7729" y="2442943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7718" y="2442857"/>
              <a:ext cx="4433570" cy="30480"/>
            </a:xfrm>
            <a:custGeom>
              <a:avLst/>
              <a:gdLst/>
              <a:ahLst/>
              <a:cxnLst/>
              <a:rect l="l" t="t" r="r" b="b"/>
              <a:pathLst>
                <a:path w="4433570" h="30480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226"/>
                  </a:lnTo>
                  <a:lnTo>
                    <a:pt x="4433481" y="30226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520298" y="2296645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8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1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520298" y="2299820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9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79"/>
                  </a:lnTo>
                  <a:lnTo>
                    <a:pt x="40956" y="61750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520298" y="2302995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9"/>
                  </a:lnTo>
                  <a:lnTo>
                    <a:pt x="29186" y="12089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0"/>
                  </a:lnTo>
                  <a:lnTo>
                    <a:pt x="38031" y="57340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520298" y="230617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71"/>
                  </a:lnTo>
                  <a:lnTo>
                    <a:pt x="26941" y="11160"/>
                  </a:lnTo>
                  <a:lnTo>
                    <a:pt x="14830" y="2994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5"/>
                  </a:lnTo>
                  <a:lnTo>
                    <a:pt x="26941" y="65039"/>
                  </a:lnTo>
                  <a:lnTo>
                    <a:pt x="35106" y="52928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520298" y="2309345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31"/>
                  </a:lnTo>
                  <a:lnTo>
                    <a:pt x="24696" y="10229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0"/>
                  </a:lnTo>
                  <a:lnTo>
                    <a:pt x="32180" y="48519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520298" y="2312520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2"/>
                  </a:lnTo>
                  <a:lnTo>
                    <a:pt x="22447" y="9300"/>
                  </a:lnTo>
                  <a:lnTo>
                    <a:pt x="12354" y="2495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4"/>
                  </a:lnTo>
                  <a:lnTo>
                    <a:pt x="22447" y="54199"/>
                  </a:lnTo>
                  <a:lnTo>
                    <a:pt x="29253" y="44107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520298" y="2315695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2"/>
                  </a:lnTo>
                  <a:lnTo>
                    <a:pt x="20202" y="8369"/>
                  </a:lnTo>
                  <a:lnTo>
                    <a:pt x="11119" y="2245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4"/>
                  </a:lnTo>
                  <a:lnTo>
                    <a:pt x="20202" y="48780"/>
                  </a:lnTo>
                  <a:lnTo>
                    <a:pt x="26328" y="39697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520298" y="2318870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4"/>
                  </a:lnTo>
                  <a:lnTo>
                    <a:pt x="17957" y="7440"/>
                  </a:lnTo>
                  <a:lnTo>
                    <a:pt x="9883" y="1996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3"/>
                  </a:lnTo>
                  <a:lnTo>
                    <a:pt x="17957" y="43359"/>
                  </a:lnTo>
                  <a:lnTo>
                    <a:pt x="23402" y="35285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520298" y="2322045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4"/>
                  </a:lnTo>
                  <a:lnTo>
                    <a:pt x="15712" y="6509"/>
                  </a:lnTo>
                  <a:lnTo>
                    <a:pt x="8648" y="1746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3"/>
                  </a:lnTo>
                  <a:lnTo>
                    <a:pt x="15712" y="37939"/>
                  </a:lnTo>
                  <a:lnTo>
                    <a:pt x="20477" y="30875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520298" y="232522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6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3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520298" y="2328395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09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40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520298" y="2331570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520298" y="233474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5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4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520298" y="233792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7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2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520298" y="2341095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3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6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520298" y="2337920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2"/>
                  </a:lnTo>
                  <a:lnTo>
                    <a:pt x="6349" y="284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7" name="object 17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2602541"/>
              <a:ext cx="106367" cy="106362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1241" y="2586666"/>
              <a:ext cx="122237" cy="122237"/>
            </a:xfrm>
            <a:prstGeom prst="rect">
              <a:avLst/>
            </a:prstGeom>
          </p:spPr>
        </p:pic>
        <p:sp>
          <p:nvSpPr>
            <p:cNvPr id="179" name="object 179"/>
            <p:cNvSpPr/>
            <p:nvPr/>
          </p:nvSpPr>
          <p:spPr>
            <a:xfrm>
              <a:off x="189331" y="2641993"/>
              <a:ext cx="4281170" cy="19050"/>
            </a:xfrm>
            <a:custGeom>
              <a:avLst/>
              <a:gdLst/>
              <a:ahLst/>
              <a:cxnLst/>
              <a:rect l="l" t="t" r="r" b="b"/>
              <a:pathLst>
                <a:path w="4281170" h="19050">
                  <a:moveTo>
                    <a:pt x="4281068" y="0"/>
                  </a:moveTo>
                  <a:lnTo>
                    <a:pt x="0" y="0"/>
                  </a:lnTo>
                  <a:lnTo>
                    <a:pt x="0" y="2616"/>
                  </a:lnTo>
                  <a:lnTo>
                    <a:pt x="0" y="5803"/>
                  </a:lnTo>
                  <a:lnTo>
                    <a:pt x="0" y="8978"/>
                  </a:lnTo>
                  <a:lnTo>
                    <a:pt x="0" y="12153"/>
                  </a:lnTo>
                  <a:lnTo>
                    <a:pt x="0" y="18503"/>
                  </a:lnTo>
                  <a:lnTo>
                    <a:pt x="4281068" y="18503"/>
                  </a:lnTo>
                  <a:lnTo>
                    <a:pt x="4281068" y="12153"/>
                  </a:lnTo>
                  <a:lnTo>
                    <a:pt x="4281068" y="8978"/>
                  </a:lnTo>
                  <a:lnTo>
                    <a:pt x="4281068" y="5803"/>
                  </a:lnTo>
                  <a:lnTo>
                    <a:pt x="4281068" y="2616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89334" y="2657310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89334" y="266366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89334" y="267000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89334" y="267635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89334" y="2682710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89334" y="268906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89334" y="269541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89334" y="2701758"/>
              <a:ext cx="4281170" cy="5080"/>
            </a:xfrm>
            <a:custGeom>
              <a:avLst/>
              <a:gdLst/>
              <a:ahLst/>
              <a:cxnLst/>
              <a:rect l="l" t="t" r="r" b="b"/>
              <a:pathLst>
                <a:path w="4281170" h="5080">
                  <a:moveTo>
                    <a:pt x="0" y="4992"/>
                  </a:moveTo>
                  <a:lnTo>
                    <a:pt x="4281066" y="4992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4992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519930" y="2343530"/>
              <a:ext cx="5715" cy="261620"/>
            </a:xfrm>
            <a:custGeom>
              <a:avLst/>
              <a:gdLst/>
              <a:ahLst/>
              <a:cxnLst/>
              <a:rect l="l" t="t" r="r" b="b"/>
              <a:pathLst>
                <a:path w="5714" h="261619">
                  <a:moveTo>
                    <a:pt x="5118" y="0"/>
                  </a:moveTo>
                  <a:lnTo>
                    <a:pt x="0" y="0"/>
                  </a:lnTo>
                  <a:lnTo>
                    <a:pt x="0" y="261620"/>
                  </a:lnTo>
                  <a:lnTo>
                    <a:pt x="5118" y="261620"/>
                  </a:lnTo>
                  <a:lnTo>
                    <a:pt x="511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521868" y="2343530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19"/>
                  </a:moveTo>
                  <a:lnTo>
                    <a:pt x="9526" y="26161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61619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528255" y="2343530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19"/>
                  </a:moveTo>
                  <a:lnTo>
                    <a:pt x="9526" y="26161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61619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534597" y="2343530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19"/>
                  </a:moveTo>
                  <a:lnTo>
                    <a:pt x="9526" y="26161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61619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540939" y="2343530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19"/>
                  </a:moveTo>
                  <a:lnTo>
                    <a:pt x="9526" y="26161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61619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547281" y="2343530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19"/>
                  </a:moveTo>
                  <a:lnTo>
                    <a:pt x="9526" y="26161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61619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553623" y="2343530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19"/>
                  </a:moveTo>
                  <a:lnTo>
                    <a:pt x="9526" y="26161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61619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559965" y="2343530"/>
              <a:ext cx="9525" cy="261620"/>
            </a:xfrm>
            <a:custGeom>
              <a:avLst/>
              <a:gdLst/>
              <a:ahLst/>
              <a:cxnLst/>
              <a:rect l="l" t="t" r="r" b="b"/>
              <a:pathLst>
                <a:path w="9525" h="261619">
                  <a:moveTo>
                    <a:pt x="0" y="261619"/>
                  </a:moveTo>
                  <a:lnTo>
                    <a:pt x="9526" y="261619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61619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566352" y="2343530"/>
              <a:ext cx="5715" cy="261620"/>
            </a:xfrm>
            <a:custGeom>
              <a:avLst/>
              <a:gdLst/>
              <a:ahLst/>
              <a:cxnLst/>
              <a:rect l="l" t="t" r="r" b="b"/>
              <a:pathLst>
                <a:path w="5714" h="261619">
                  <a:moveTo>
                    <a:pt x="5646" y="0"/>
                  </a:moveTo>
                  <a:lnTo>
                    <a:pt x="0" y="0"/>
                  </a:lnTo>
                  <a:lnTo>
                    <a:pt x="0" y="261619"/>
                  </a:lnTo>
                  <a:lnTo>
                    <a:pt x="5646" y="261619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7729" y="2466536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9" y="0"/>
                  </a:moveTo>
                  <a:lnTo>
                    <a:pt x="0" y="0"/>
                  </a:lnTo>
                  <a:lnTo>
                    <a:pt x="0" y="138385"/>
                  </a:lnTo>
                  <a:lnTo>
                    <a:pt x="4008" y="158110"/>
                  </a:lnTo>
                  <a:lnTo>
                    <a:pt x="14922" y="174263"/>
                  </a:lnTo>
                  <a:lnTo>
                    <a:pt x="31075" y="185177"/>
                  </a:lnTo>
                  <a:lnTo>
                    <a:pt x="50800" y="189185"/>
                  </a:lnTo>
                  <a:lnTo>
                    <a:pt x="4381769" y="189185"/>
                  </a:lnTo>
                  <a:lnTo>
                    <a:pt x="4401493" y="185177"/>
                  </a:lnTo>
                  <a:lnTo>
                    <a:pt x="4417646" y="174263"/>
                  </a:lnTo>
                  <a:lnTo>
                    <a:pt x="4428560" y="158110"/>
                  </a:lnTo>
                  <a:lnTo>
                    <a:pt x="4432569" y="138385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520298" y="2331570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40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520298" y="23188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520298" y="23061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20298" y="22934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2" name="object 202"/>
          <p:cNvGrpSpPr/>
          <p:nvPr/>
        </p:nvGrpSpPr>
        <p:grpSpPr>
          <a:xfrm>
            <a:off x="87729" y="2807666"/>
            <a:ext cx="4486275" cy="287020"/>
            <a:chOff x="87729" y="2807666"/>
            <a:chExt cx="4486275" cy="287020"/>
          </a:xfrm>
        </p:grpSpPr>
        <p:sp>
          <p:nvSpPr>
            <p:cNvPr id="203" name="object 203"/>
            <p:cNvSpPr/>
            <p:nvPr/>
          </p:nvSpPr>
          <p:spPr>
            <a:xfrm>
              <a:off x="87729" y="2807666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1"/>
                  </a:lnTo>
                  <a:lnTo>
                    <a:pt x="4432569" y="82381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520298" y="2861383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8"/>
                  </a:lnTo>
                  <a:lnTo>
                    <a:pt x="18537" y="3742"/>
                  </a:lnTo>
                  <a:lnTo>
                    <a:pt x="0" y="0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5" name="object 20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2988076"/>
              <a:ext cx="106367" cy="106362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1241" y="2972201"/>
              <a:ext cx="122237" cy="122237"/>
            </a:xfrm>
            <a:prstGeom prst="rect">
              <a:avLst/>
            </a:prstGeom>
          </p:spPr>
        </p:pic>
        <p:sp>
          <p:nvSpPr>
            <p:cNvPr id="207" name="object 207"/>
            <p:cNvSpPr/>
            <p:nvPr/>
          </p:nvSpPr>
          <p:spPr>
            <a:xfrm>
              <a:off x="189331" y="3028073"/>
              <a:ext cx="4281170" cy="18415"/>
            </a:xfrm>
            <a:custGeom>
              <a:avLst/>
              <a:gdLst/>
              <a:ahLst/>
              <a:cxnLst/>
              <a:rect l="l" t="t" r="r" b="b"/>
              <a:pathLst>
                <a:path w="4281170" h="18414">
                  <a:moveTo>
                    <a:pt x="4281068" y="0"/>
                  </a:moveTo>
                  <a:lnTo>
                    <a:pt x="0" y="0"/>
                  </a:lnTo>
                  <a:lnTo>
                    <a:pt x="0" y="2082"/>
                  </a:lnTo>
                  <a:lnTo>
                    <a:pt x="0" y="5257"/>
                  </a:lnTo>
                  <a:lnTo>
                    <a:pt x="0" y="8432"/>
                  </a:lnTo>
                  <a:lnTo>
                    <a:pt x="0" y="11607"/>
                  </a:lnTo>
                  <a:lnTo>
                    <a:pt x="0" y="17957"/>
                  </a:lnTo>
                  <a:lnTo>
                    <a:pt x="4281068" y="17957"/>
                  </a:lnTo>
                  <a:lnTo>
                    <a:pt x="4281068" y="11607"/>
                  </a:lnTo>
                  <a:lnTo>
                    <a:pt x="4281068" y="8432"/>
                  </a:lnTo>
                  <a:lnTo>
                    <a:pt x="4281068" y="5257"/>
                  </a:lnTo>
                  <a:lnTo>
                    <a:pt x="4281068" y="2082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89334" y="304284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89334" y="304919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89334" y="305554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89334" y="306189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89334" y="306824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89334" y="307459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89334" y="308094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89334" y="3087294"/>
              <a:ext cx="4281170" cy="5715"/>
            </a:xfrm>
            <a:custGeom>
              <a:avLst/>
              <a:gdLst/>
              <a:ahLst/>
              <a:cxnLst/>
              <a:rect l="l" t="t" r="r" b="b"/>
              <a:pathLst>
                <a:path w="4281170" h="5714">
                  <a:moveTo>
                    <a:pt x="0" y="5536"/>
                  </a:moveTo>
                  <a:lnTo>
                    <a:pt x="4281066" y="553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536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520298" y="2909008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0" y="47624"/>
                  </a:moveTo>
                  <a:lnTo>
                    <a:pt x="18537" y="43882"/>
                  </a:lnTo>
                  <a:lnTo>
                    <a:pt x="33675" y="33676"/>
                  </a:lnTo>
                  <a:lnTo>
                    <a:pt x="43882" y="18537"/>
                  </a:lnTo>
                  <a:lnTo>
                    <a:pt x="47624" y="0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520298" y="2864558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9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79"/>
                  </a:lnTo>
                  <a:lnTo>
                    <a:pt x="40956" y="61750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520298" y="2867733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9"/>
                  </a:lnTo>
                  <a:lnTo>
                    <a:pt x="29186" y="12089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0"/>
                  </a:lnTo>
                  <a:lnTo>
                    <a:pt x="38031" y="57340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520298" y="2870908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70"/>
                  </a:lnTo>
                  <a:lnTo>
                    <a:pt x="26941" y="11159"/>
                  </a:lnTo>
                  <a:lnTo>
                    <a:pt x="14830" y="2994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5"/>
                  </a:lnTo>
                  <a:lnTo>
                    <a:pt x="26941" y="65039"/>
                  </a:lnTo>
                  <a:lnTo>
                    <a:pt x="35106" y="52928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520298" y="2874083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30"/>
                  </a:lnTo>
                  <a:lnTo>
                    <a:pt x="24696" y="10229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0"/>
                  </a:lnTo>
                  <a:lnTo>
                    <a:pt x="32180" y="48518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520298" y="2877258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2"/>
                  </a:lnTo>
                  <a:lnTo>
                    <a:pt x="22447" y="9300"/>
                  </a:lnTo>
                  <a:lnTo>
                    <a:pt x="12354" y="2495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4"/>
                  </a:lnTo>
                  <a:lnTo>
                    <a:pt x="22447" y="54199"/>
                  </a:lnTo>
                  <a:lnTo>
                    <a:pt x="29253" y="44106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520298" y="2880433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2"/>
                  </a:lnTo>
                  <a:lnTo>
                    <a:pt x="20202" y="8369"/>
                  </a:lnTo>
                  <a:lnTo>
                    <a:pt x="11119" y="2245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4"/>
                  </a:lnTo>
                  <a:lnTo>
                    <a:pt x="20202" y="48780"/>
                  </a:lnTo>
                  <a:lnTo>
                    <a:pt x="26328" y="39697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520298" y="2883608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4"/>
                  </a:lnTo>
                  <a:lnTo>
                    <a:pt x="17957" y="7440"/>
                  </a:lnTo>
                  <a:lnTo>
                    <a:pt x="9883" y="1996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3"/>
                  </a:lnTo>
                  <a:lnTo>
                    <a:pt x="17957" y="43359"/>
                  </a:lnTo>
                  <a:lnTo>
                    <a:pt x="23402" y="35285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520298" y="2886783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4"/>
                  </a:lnTo>
                  <a:lnTo>
                    <a:pt x="15712" y="6509"/>
                  </a:lnTo>
                  <a:lnTo>
                    <a:pt x="8648" y="1746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3"/>
                  </a:lnTo>
                  <a:lnTo>
                    <a:pt x="15712" y="37939"/>
                  </a:lnTo>
                  <a:lnTo>
                    <a:pt x="20477" y="30875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520298" y="2889958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6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3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520298" y="2893133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08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40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520298" y="2896308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09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520298" y="2899483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5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520298" y="290265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7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2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520298" y="2905833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3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6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520298" y="290265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2"/>
                  </a:lnTo>
                  <a:lnTo>
                    <a:pt x="6349" y="284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519917" y="2908681"/>
              <a:ext cx="5715" cy="82550"/>
            </a:xfrm>
            <a:custGeom>
              <a:avLst/>
              <a:gdLst/>
              <a:ahLst/>
              <a:cxnLst/>
              <a:rect l="l" t="t" r="r" b="b"/>
              <a:pathLst>
                <a:path w="5714" h="82550">
                  <a:moveTo>
                    <a:pt x="5130" y="0"/>
                  </a:moveTo>
                  <a:lnTo>
                    <a:pt x="0" y="0"/>
                  </a:lnTo>
                  <a:lnTo>
                    <a:pt x="0" y="82550"/>
                  </a:lnTo>
                  <a:lnTo>
                    <a:pt x="5130" y="82550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521879" y="2908681"/>
              <a:ext cx="9525" cy="82550"/>
            </a:xfrm>
            <a:custGeom>
              <a:avLst/>
              <a:gdLst/>
              <a:ahLst/>
              <a:cxnLst/>
              <a:rect l="l" t="t" r="r" b="b"/>
              <a:pathLst>
                <a:path w="9525" h="82550">
                  <a:moveTo>
                    <a:pt x="0" y="82550"/>
                  </a:moveTo>
                  <a:lnTo>
                    <a:pt x="9525" y="8255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8255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528232" y="2908681"/>
              <a:ext cx="9525" cy="82550"/>
            </a:xfrm>
            <a:custGeom>
              <a:avLst/>
              <a:gdLst/>
              <a:ahLst/>
              <a:cxnLst/>
              <a:rect l="l" t="t" r="r" b="b"/>
              <a:pathLst>
                <a:path w="9525" h="82550">
                  <a:moveTo>
                    <a:pt x="0" y="82550"/>
                  </a:moveTo>
                  <a:lnTo>
                    <a:pt x="9525" y="8255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8255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534586" y="2908681"/>
              <a:ext cx="9525" cy="82550"/>
            </a:xfrm>
            <a:custGeom>
              <a:avLst/>
              <a:gdLst/>
              <a:ahLst/>
              <a:cxnLst/>
              <a:rect l="l" t="t" r="r" b="b"/>
              <a:pathLst>
                <a:path w="9525" h="82550">
                  <a:moveTo>
                    <a:pt x="0" y="82550"/>
                  </a:moveTo>
                  <a:lnTo>
                    <a:pt x="9525" y="8255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8255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540939" y="2908681"/>
              <a:ext cx="9525" cy="82550"/>
            </a:xfrm>
            <a:custGeom>
              <a:avLst/>
              <a:gdLst/>
              <a:ahLst/>
              <a:cxnLst/>
              <a:rect l="l" t="t" r="r" b="b"/>
              <a:pathLst>
                <a:path w="9525" h="82550">
                  <a:moveTo>
                    <a:pt x="0" y="82550"/>
                  </a:moveTo>
                  <a:lnTo>
                    <a:pt x="9525" y="8255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8255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547291" y="2908681"/>
              <a:ext cx="9525" cy="82550"/>
            </a:xfrm>
            <a:custGeom>
              <a:avLst/>
              <a:gdLst/>
              <a:ahLst/>
              <a:cxnLst/>
              <a:rect l="l" t="t" r="r" b="b"/>
              <a:pathLst>
                <a:path w="9525" h="82550">
                  <a:moveTo>
                    <a:pt x="0" y="82550"/>
                  </a:moveTo>
                  <a:lnTo>
                    <a:pt x="9525" y="8255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8255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553644" y="2908681"/>
              <a:ext cx="9525" cy="82550"/>
            </a:xfrm>
            <a:custGeom>
              <a:avLst/>
              <a:gdLst/>
              <a:ahLst/>
              <a:cxnLst/>
              <a:rect l="l" t="t" r="r" b="b"/>
              <a:pathLst>
                <a:path w="9525" h="82550">
                  <a:moveTo>
                    <a:pt x="0" y="82550"/>
                  </a:moveTo>
                  <a:lnTo>
                    <a:pt x="9525" y="8255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8255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559998" y="2908681"/>
              <a:ext cx="9525" cy="82550"/>
            </a:xfrm>
            <a:custGeom>
              <a:avLst/>
              <a:gdLst/>
              <a:ahLst/>
              <a:cxnLst/>
              <a:rect l="l" t="t" r="r" b="b"/>
              <a:pathLst>
                <a:path w="9525" h="82550">
                  <a:moveTo>
                    <a:pt x="0" y="82550"/>
                  </a:moveTo>
                  <a:lnTo>
                    <a:pt x="9525" y="8255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8255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566306" y="2908681"/>
              <a:ext cx="5715" cy="82550"/>
            </a:xfrm>
            <a:custGeom>
              <a:avLst/>
              <a:gdLst/>
              <a:ahLst/>
              <a:cxnLst/>
              <a:rect l="l" t="t" r="r" b="b"/>
              <a:pathLst>
                <a:path w="5714" h="82550">
                  <a:moveTo>
                    <a:pt x="5693" y="0"/>
                  </a:moveTo>
                  <a:lnTo>
                    <a:pt x="0" y="0"/>
                  </a:lnTo>
                  <a:lnTo>
                    <a:pt x="0" y="82549"/>
                  </a:lnTo>
                  <a:lnTo>
                    <a:pt x="5693" y="82549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87729" y="2852072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9" y="0"/>
                  </a:moveTo>
                  <a:lnTo>
                    <a:pt x="0" y="0"/>
                  </a:lnTo>
                  <a:lnTo>
                    <a:pt x="0" y="138385"/>
                  </a:lnTo>
                  <a:lnTo>
                    <a:pt x="4008" y="158110"/>
                  </a:lnTo>
                  <a:lnTo>
                    <a:pt x="14922" y="174263"/>
                  </a:lnTo>
                  <a:lnTo>
                    <a:pt x="31075" y="185177"/>
                  </a:lnTo>
                  <a:lnTo>
                    <a:pt x="50800" y="189185"/>
                  </a:lnTo>
                  <a:lnTo>
                    <a:pt x="4381769" y="189185"/>
                  </a:lnTo>
                  <a:lnTo>
                    <a:pt x="4401493" y="185177"/>
                  </a:lnTo>
                  <a:lnTo>
                    <a:pt x="4417646" y="174263"/>
                  </a:lnTo>
                  <a:lnTo>
                    <a:pt x="4428560" y="158110"/>
                  </a:lnTo>
                  <a:lnTo>
                    <a:pt x="4432569" y="138385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520298" y="289630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1131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520298" y="28836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520298" y="28709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520298" y="28582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6" name="object 246"/>
          <p:cNvSpPr txBox="1"/>
          <p:nvPr/>
        </p:nvSpPr>
        <p:spPr>
          <a:xfrm>
            <a:off x="125831" y="556642"/>
            <a:ext cx="3809365" cy="24504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15" dirty="0">
                <a:solidFill>
                  <a:srgbClr val="3333B2"/>
                </a:solidFill>
                <a:latin typeface="Calibri"/>
                <a:cs typeface="Calibri"/>
              </a:rPr>
              <a:t>Content</a:t>
            </a:r>
            <a:r>
              <a:rPr sz="1100" i="1" spc="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libri"/>
                <a:cs typeface="Calibri"/>
              </a:rPr>
              <a:t>Selection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15" dirty="0">
                <a:latin typeface="Microsoft Sans Serif"/>
                <a:cs typeface="Microsoft Sans Serif"/>
              </a:rPr>
              <a:t>Choose</a:t>
            </a:r>
            <a:r>
              <a:rPr sz="950" spc="1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sentences </a:t>
            </a:r>
            <a:r>
              <a:rPr sz="950" spc="10" dirty="0">
                <a:latin typeface="Microsoft Sans Serif"/>
                <a:cs typeface="Microsoft Sans Serif"/>
              </a:rPr>
              <a:t>to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extract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from </a:t>
            </a:r>
            <a:r>
              <a:rPr sz="950" spc="10" dirty="0">
                <a:latin typeface="Microsoft Sans Serif"/>
                <a:cs typeface="Microsoft Sans Serif"/>
              </a:rPr>
              <a:t>the</a:t>
            </a:r>
            <a:r>
              <a:rPr sz="950" spc="15" dirty="0">
                <a:latin typeface="Microsoft Sans Serif"/>
                <a:cs typeface="Microsoft Sans Serif"/>
              </a:rPr>
              <a:t> document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333B2"/>
                </a:solidFill>
                <a:latin typeface="Calibri"/>
                <a:cs typeface="Calibri"/>
              </a:rPr>
              <a:t>Information</a:t>
            </a:r>
            <a:r>
              <a:rPr sz="1100" i="1" spc="-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5" dirty="0">
                <a:solidFill>
                  <a:srgbClr val="3333B2"/>
                </a:solidFill>
                <a:latin typeface="Calibri"/>
                <a:cs typeface="Calibri"/>
              </a:rPr>
              <a:t>Ordering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15" dirty="0">
                <a:latin typeface="Microsoft Sans Serif"/>
                <a:cs typeface="Microsoft Sans Serif"/>
              </a:rPr>
              <a:t>Choose an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order</a:t>
            </a:r>
            <a:r>
              <a:rPr sz="950" spc="1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to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place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them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in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the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20" dirty="0">
                <a:latin typeface="Microsoft Sans Serif"/>
                <a:cs typeface="Microsoft Sans Serif"/>
              </a:rPr>
              <a:t>summary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3333B2"/>
                </a:solidFill>
                <a:latin typeface="Calibri"/>
                <a:cs typeface="Calibri"/>
              </a:rPr>
              <a:t>Sentence</a:t>
            </a:r>
            <a:r>
              <a:rPr sz="1100" i="1" spc="-1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libri"/>
                <a:cs typeface="Calibri"/>
              </a:rPr>
              <a:t>realization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10" dirty="0">
                <a:latin typeface="Microsoft Sans Serif"/>
                <a:cs typeface="Microsoft Sans Serif"/>
              </a:rPr>
              <a:t>Simplify</a:t>
            </a:r>
            <a:r>
              <a:rPr sz="950" spc="-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the</a:t>
            </a:r>
            <a:r>
              <a:rPr sz="950" spc="-1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sentences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i="1" spc="-15" dirty="0">
                <a:solidFill>
                  <a:srgbClr val="3333B2"/>
                </a:solidFill>
                <a:latin typeface="Calibri"/>
                <a:cs typeface="Calibri"/>
              </a:rPr>
              <a:t>Removing</a:t>
            </a:r>
            <a:r>
              <a:rPr sz="1100" i="1" spc="-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libri"/>
                <a:cs typeface="Calibri"/>
              </a:rPr>
              <a:t>Redundancy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15" dirty="0">
                <a:latin typeface="Microsoft Sans Serif"/>
                <a:cs typeface="Microsoft Sans Serif"/>
              </a:rPr>
              <a:t>Increase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diversification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by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removing</a:t>
            </a:r>
            <a:r>
              <a:rPr sz="950" spc="15" dirty="0">
                <a:latin typeface="Microsoft Sans Serif"/>
                <a:cs typeface="Microsoft Sans Serif"/>
              </a:rPr>
              <a:t> redundant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sentences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950" spc="15" dirty="0">
                <a:latin typeface="Microsoft Sans Serif"/>
                <a:cs typeface="Microsoft Sans Serif"/>
              </a:rPr>
              <a:t>The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most</a:t>
            </a:r>
            <a:r>
              <a:rPr sz="950" spc="3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basic</a:t>
            </a:r>
            <a:r>
              <a:rPr sz="950" spc="3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algorithm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only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does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the</a:t>
            </a:r>
            <a:r>
              <a:rPr sz="950" spc="3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first</a:t>
            </a:r>
            <a:r>
              <a:rPr sz="950" spc="3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stage,</a:t>
            </a:r>
            <a:r>
              <a:rPr sz="950" spc="35" dirty="0">
                <a:latin typeface="Microsoft Sans Serif"/>
                <a:cs typeface="Microsoft Sans Serif"/>
              </a:rPr>
              <a:t> </a:t>
            </a:r>
            <a:r>
              <a:rPr sz="950" i="1" spc="10" dirty="0">
                <a:latin typeface="Arial"/>
                <a:cs typeface="Arial"/>
              </a:rPr>
              <a:t>content</a:t>
            </a:r>
            <a:r>
              <a:rPr sz="950" i="1" spc="1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selection</a:t>
            </a:r>
            <a:r>
              <a:rPr sz="950" spc="10" dirty="0">
                <a:latin typeface="Microsoft Sans Serif"/>
                <a:cs typeface="Microsoft Sans Serif"/>
              </a:rPr>
              <a:t>.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252" name="object 2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253" name="object 253"/>
          <p:cNvSpPr txBox="1"/>
          <p:nvPr/>
        </p:nvSpPr>
        <p:spPr>
          <a:xfrm>
            <a:off x="1827072" y="3352033"/>
            <a:ext cx="95440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Text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Summarization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i="1" spc="1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LexRank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3608209" y="335203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4355496" y="3352033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7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3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472"/>
                </a:moveTo>
                <a:lnTo>
                  <a:pt x="4608004" y="351472"/>
                </a:lnTo>
                <a:lnTo>
                  <a:pt x="4608004" y="0"/>
                </a:lnTo>
                <a:lnTo>
                  <a:pt x="0" y="0"/>
                </a:lnTo>
                <a:lnTo>
                  <a:pt x="0" y="351472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3" y="60833"/>
            <a:ext cx="3314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0" dirty="0">
                <a:solidFill>
                  <a:srgbClr val="FFFFFF"/>
                </a:solidFill>
                <a:latin typeface="Calibri"/>
                <a:cs typeface="Calibri"/>
              </a:rPr>
              <a:t>Unsupervised</a:t>
            </a:r>
            <a:r>
              <a:rPr sz="1400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sz="1400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libri"/>
                <a:cs typeface="Calibri"/>
              </a:rPr>
              <a:t>selection;</a:t>
            </a:r>
            <a:r>
              <a:rPr sz="1400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50" dirty="0">
                <a:solidFill>
                  <a:srgbClr val="FFFFFF"/>
                </a:solidFill>
                <a:latin typeface="Calibri"/>
                <a:cs typeface="Calibri"/>
              </a:rPr>
              <a:t>Luhn</a:t>
            </a:r>
            <a:r>
              <a:rPr sz="1400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libri"/>
                <a:cs typeface="Calibri"/>
              </a:rPr>
              <a:t>(1958)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29" y="467144"/>
            <a:ext cx="4486275" cy="421005"/>
            <a:chOff x="87729" y="467144"/>
            <a:chExt cx="4486275" cy="421005"/>
          </a:xfrm>
        </p:grpSpPr>
        <p:sp>
          <p:nvSpPr>
            <p:cNvPr id="5" name="object 5"/>
            <p:cNvSpPr/>
            <p:nvPr/>
          </p:nvSpPr>
          <p:spPr>
            <a:xfrm>
              <a:off x="87729" y="467144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15"/>
                  </a:lnTo>
                  <a:lnTo>
                    <a:pt x="4432569" y="171615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29" y="625221"/>
              <a:ext cx="4433570" cy="5715"/>
            </a:xfrm>
            <a:custGeom>
              <a:avLst/>
              <a:gdLst/>
              <a:ahLst/>
              <a:cxnLst/>
              <a:rect l="l" t="t" r="r" b="b"/>
              <a:pathLst>
                <a:path w="4433570" h="5715">
                  <a:moveTo>
                    <a:pt x="0" y="5623"/>
                  </a:moveTo>
                  <a:lnTo>
                    <a:pt x="4433470" y="5623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623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29" y="627668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29" y="634015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29" y="640366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29" y="646717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18" y="646633"/>
              <a:ext cx="4433570" cy="31115"/>
            </a:xfrm>
            <a:custGeom>
              <a:avLst/>
              <a:gdLst/>
              <a:ahLst/>
              <a:cxnLst/>
              <a:rect l="l" t="t" r="r" b="b"/>
              <a:pathLst>
                <a:path w="4433570" h="31115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657"/>
                  </a:lnTo>
                  <a:lnTo>
                    <a:pt x="4433481" y="30657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298" y="608960"/>
              <a:ext cx="20320" cy="4445"/>
            </a:xfrm>
            <a:custGeom>
              <a:avLst/>
              <a:gdLst/>
              <a:ahLst/>
              <a:cxnLst/>
              <a:rect l="l" t="t" r="r" b="b"/>
              <a:pathLst>
                <a:path w="20320" h="4445">
                  <a:moveTo>
                    <a:pt x="0" y="3992"/>
                  </a:moveTo>
                  <a:lnTo>
                    <a:pt x="0" y="3992"/>
                  </a:lnTo>
                  <a:lnTo>
                    <a:pt x="19772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298" y="514527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298" y="517703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7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298" y="520877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298" y="524053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68"/>
                  </a:lnTo>
                  <a:lnTo>
                    <a:pt x="26941" y="11158"/>
                  </a:lnTo>
                  <a:lnTo>
                    <a:pt x="14830" y="2993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6"/>
                  </a:lnTo>
                  <a:lnTo>
                    <a:pt x="26941" y="65041"/>
                  </a:lnTo>
                  <a:lnTo>
                    <a:pt x="35106" y="52930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298" y="527227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29"/>
                  </a:lnTo>
                  <a:lnTo>
                    <a:pt x="24696" y="10228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298" y="530402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5"/>
                  </a:lnTo>
                  <a:lnTo>
                    <a:pt x="22447" y="9302"/>
                  </a:lnTo>
                  <a:lnTo>
                    <a:pt x="12354" y="2496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3"/>
                  </a:lnTo>
                  <a:lnTo>
                    <a:pt x="22447" y="54197"/>
                  </a:lnTo>
                  <a:lnTo>
                    <a:pt x="29253" y="44104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298" y="533578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0"/>
                  </a:lnTo>
                  <a:lnTo>
                    <a:pt x="20202" y="8367"/>
                  </a:lnTo>
                  <a:lnTo>
                    <a:pt x="11119" y="2244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5"/>
                  </a:lnTo>
                  <a:lnTo>
                    <a:pt x="20202" y="48782"/>
                  </a:lnTo>
                  <a:lnTo>
                    <a:pt x="26328" y="39699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298" y="536752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2"/>
                  </a:lnTo>
                  <a:lnTo>
                    <a:pt x="17957" y="43357"/>
                  </a:lnTo>
                  <a:lnTo>
                    <a:pt x="23402" y="35283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298" y="539928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2"/>
                  </a:lnTo>
                  <a:lnTo>
                    <a:pt x="15712" y="37938"/>
                  </a:lnTo>
                  <a:lnTo>
                    <a:pt x="20477" y="30873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298" y="543102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298" y="546277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38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298" y="549452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298" y="552627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298" y="55580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4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298" y="558977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298" y="55580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44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781170"/>
              <a:ext cx="106367" cy="10636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765295"/>
              <a:ext cx="122237" cy="12223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9331" y="820813"/>
              <a:ext cx="4281170" cy="18415"/>
            </a:xfrm>
            <a:custGeom>
              <a:avLst/>
              <a:gdLst/>
              <a:ahLst/>
              <a:cxnLst/>
              <a:rect l="l" t="t" r="r" b="b"/>
              <a:pathLst>
                <a:path w="4281170" h="18415">
                  <a:moveTo>
                    <a:pt x="4281068" y="0"/>
                  </a:moveTo>
                  <a:lnTo>
                    <a:pt x="0" y="0"/>
                  </a:lnTo>
                  <a:lnTo>
                    <a:pt x="0" y="2425"/>
                  </a:lnTo>
                  <a:lnTo>
                    <a:pt x="0" y="5613"/>
                  </a:lnTo>
                  <a:lnTo>
                    <a:pt x="0" y="8775"/>
                  </a:lnTo>
                  <a:lnTo>
                    <a:pt x="0" y="11950"/>
                  </a:lnTo>
                  <a:lnTo>
                    <a:pt x="0" y="18313"/>
                  </a:lnTo>
                  <a:lnTo>
                    <a:pt x="4281068" y="18313"/>
                  </a:lnTo>
                  <a:lnTo>
                    <a:pt x="4281068" y="2425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9334" y="83594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334" y="84229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334" y="84864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334" y="85499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334" y="86134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9334" y="86769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9334" y="87404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334" y="880391"/>
              <a:ext cx="4281170" cy="5715"/>
            </a:xfrm>
            <a:custGeom>
              <a:avLst/>
              <a:gdLst/>
              <a:ahLst/>
              <a:cxnLst/>
              <a:rect l="l" t="t" r="r" b="b"/>
              <a:pathLst>
                <a:path w="4281170" h="5715">
                  <a:moveTo>
                    <a:pt x="0" y="5179"/>
                  </a:moveTo>
                  <a:lnTo>
                    <a:pt x="4281066" y="5179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17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19930" y="561720"/>
              <a:ext cx="5715" cy="222250"/>
            </a:xfrm>
            <a:custGeom>
              <a:avLst/>
              <a:gdLst/>
              <a:ahLst/>
              <a:cxnLst/>
              <a:rect l="l" t="t" r="r" b="b"/>
              <a:pathLst>
                <a:path w="5714" h="222250">
                  <a:moveTo>
                    <a:pt x="5118" y="0"/>
                  </a:moveTo>
                  <a:lnTo>
                    <a:pt x="0" y="0"/>
                  </a:lnTo>
                  <a:lnTo>
                    <a:pt x="0" y="222250"/>
                  </a:lnTo>
                  <a:lnTo>
                    <a:pt x="5118" y="222250"/>
                  </a:lnTo>
                  <a:lnTo>
                    <a:pt x="511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21881" y="561720"/>
              <a:ext cx="9525" cy="222250"/>
            </a:xfrm>
            <a:custGeom>
              <a:avLst/>
              <a:gdLst/>
              <a:ahLst/>
              <a:cxnLst/>
              <a:rect l="l" t="t" r="r" b="b"/>
              <a:pathLst>
                <a:path w="9525" h="222250">
                  <a:moveTo>
                    <a:pt x="0" y="222250"/>
                  </a:moveTo>
                  <a:lnTo>
                    <a:pt x="9526" y="22225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2225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8231" y="561720"/>
              <a:ext cx="9525" cy="222250"/>
            </a:xfrm>
            <a:custGeom>
              <a:avLst/>
              <a:gdLst/>
              <a:ahLst/>
              <a:cxnLst/>
              <a:rect l="l" t="t" r="r" b="b"/>
              <a:pathLst>
                <a:path w="9525" h="222250">
                  <a:moveTo>
                    <a:pt x="0" y="222250"/>
                  </a:moveTo>
                  <a:lnTo>
                    <a:pt x="9526" y="22225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2225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34581" y="561720"/>
              <a:ext cx="9525" cy="222250"/>
            </a:xfrm>
            <a:custGeom>
              <a:avLst/>
              <a:gdLst/>
              <a:ahLst/>
              <a:cxnLst/>
              <a:rect l="l" t="t" r="r" b="b"/>
              <a:pathLst>
                <a:path w="9525" h="222250">
                  <a:moveTo>
                    <a:pt x="0" y="222250"/>
                  </a:moveTo>
                  <a:lnTo>
                    <a:pt x="9526" y="22225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2225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40931" y="561720"/>
              <a:ext cx="9525" cy="222250"/>
            </a:xfrm>
            <a:custGeom>
              <a:avLst/>
              <a:gdLst/>
              <a:ahLst/>
              <a:cxnLst/>
              <a:rect l="l" t="t" r="r" b="b"/>
              <a:pathLst>
                <a:path w="9525" h="222250">
                  <a:moveTo>
                    <a:pt x="0" y="222250"/>
                  </a:moveTo>
                  <a:lnTo>
                    <a:pt x="9526" y="22225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2225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7280" y="561720"/>
              <a:ext cx="9525" cy="222250"/>
            </a:xfrm>
            <a:custGeom>
              <a:avLst/>
              <a:gdLst/>
              <a:ahLst/>
              <a:cxnLst/>
              <a:rect l="l" t="t" r="r" b="b"/>
              <a:pathLst>
                <a:path w="9525" h="222250">
                  <a:moveTo>
                    <a:pt x="0" y="222250"/>
                  </a:moveTo>
                  <a:lnTo>
                    <a:pt x="9526" y="22225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2225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3630" y="561720"/>
              <a:ext cx="9525" cy="222250"/>
            </a:xfrm>
            <a:custGeom>
              <a:avLst/>
              <a:gdLst/>
              <a:ahLst/>
              <a:cxnLst/>
              <a:rect l="l" t="t" r="r" b="b"/>
              <a:pathLst>
                <a:path w="9525" h="222250">
                  <a:moveTo>
                    <a:pt x="0" y="222250"/>
                  </a:moveTo>
                  <a:lnTo>
                    <a:pt x="9526" y="22225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2225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59980" y="561720"/>
              <a:ext cx="9525" cy="222250"/>
            </a:xfrm>
            <a:custGeom>
              <a:avLst/>
              <a:gdLst/>
              <a:ahLst/>
              <a:cxnLst/>
              <a:rect l="l" t="t" r="r" b="b"/>
              <a:pathLst>
                <a:path w="9525" h="222250">
                  <a:moveTo>
                    <a:pt x="0" y="222250"/>
                  </a:moveTo>
                  <a:lnTo>
                    <a:pt x="9526" y="22225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2225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6330" y="561720"/>
              <a:ext cx="5715" cy="222250"/>
            </a:xfrm>
            <a:custGeom>
              <a:avLst/>
              <a:gdLst/>
              <a:ahLst/>
              <a:cxnLst/>
              <a:rect l="l" t="t" r="r" b="b"/>
              <a:pathLst>
                <a:path w="5714" h="222250">
                  <a:moveTo>
                    <a:pt x="5670" y="0"/>
                  </a:moveTo>
                  <a:lnTo>
                    <a:pt x="0" y="0"/>
                  </a:lnTo>
                  <a:lnTo>
                    <a:pt x="0" y="222250"/>
                  </a:lnTo>
                  <a:lnTo>
                    <a:pt x="5670" y="222250"/>
                  </a:lnTo>
                  <a:lnTo>
                    <a:pt x="567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729" y="670356"/>
              <a:ext cx="4432935" cy="164465"/>
            </a:xfrm>
            <a:custGeom>
              <a:avLst/>
              <a:gdLst/>
              <a:ahLst/>
              <a:cxnLst/>
              <a:rect l="l" t="t" r="r" b="b"/>
              <a:pathLst>
                <a:path w="4432935" h="164465">
                  <a:moveTo>
                    <a:pt x="4432569" y="0"/>
                  </a:moveTo>
                  <a:lnTo>
                    <a:pt x="0" y="0"/>
                  </a:lnTo>
                  <a:lnTo>
                    <a:pt x="0" y="113195"/>
                  </a:lnTo>
                  <a:lnTo>
                    <a:pt x="4008" y="132919"/>
                  </a:lnTo>
                  <a:lnTo>
                    <a:pt x="14922" y="149072"/>
                  </a:lnTo>
                  <a:lnTo>
                    <a:pt x="31075" y="159986"/>
                  </a:lnTo>
                  <a:lnTo>
                    <a:pt x="50800" y="163995"/>
                  </a:lnTo>
                  <a:lnTo>
                    <a:pt x="4381769" y="163995"/>
                  </a:lnTo>
                  <a:lnTo>
                    <a:pt x="4401493" y="159986"/>
                  </a:lnTo>
                  <a:lnTo>
                    <a:pt x="4417646" y="149072"/>
                  </a:lnTo>
                  <a:lnTo>
                    <a:pt x="4428560" y="132919"/>
                  </a:lnTo>
                  <a:lnTo>
                    <a:pt x="4432569" y="113195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20298" y="549452"/>
              <a:ext cx="0" cy="253365"/>
            </a:xfrm>
            <a:custGeom>
              <a:avLst/>
              <a:gdLst/>
              <a:ahLst/>
              <a:cxnLst/>
              <a:rect l="l" t="t" r="r" b="b"/>
              <a:pathLst>
                <a:path h="253365">
                  <a:moveTo>
                    <a:pt x="0" y="2531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20298" y="5367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20298" y="5240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20298" y="5113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87729" y="960577"/>
            <a:ext cx="4486275" cy="1572895"/>
            <a:chOff x="87729" y="960577"/>
            <a:chExt cx="4486275" cy="1572895"/>
          </a:xfrm>
        </p:grpSpPr>
        <p:sp>
          <p:nvSpPr>
            <p:cNvPr id="55" name="object 55"/>
            <p:cNvSpPr/>
            <p:nvPr/>
          </p:nvSpPr>
          <p:spPr>
            <a:xfrm>
              <a:off x="87729" y="96057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9" y="18567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7729" y="1133221"/>
              <a:ext cx="4433570" cy="5715"/>
            </a:xfrm>
            <a:custGeom>
              <a:avLst/>
              <a:gdLst/>
              <a:ahLst/>
              <a:cxnLst/>
              <a:rect l="l" t="t" r="r" b="b"/>
              <a:pathLst>
                <a:path w="4433570" h="5715">
                  <a:moveTo>
                    <a:pt x="0" y="5225"/>
                  </a:moveTo>
                  <a:lnTo>
                    <a:pt x="4433470" y="5225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225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729" y="1135271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7729" y="1141621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7729" y="1147972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729" y="1154319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718" y="1154226"/>
              <a:ext cx="4433570" cy="31115"/>
            </a:xfrm>
            <a:custGeom>
              <a:avLst/>
              <a:gdLst/>
              <a:ahLst/>
              <a:cxnLst/>
              <a:rect l="l" t="t" r="r" b="b"/>
              <a:pathLst>
                <a:path w="4433570" h="31115">
                  <a:moveTo>
                    <a:pt x="4433481" y="0"/>
                  </a:moveTo>
                  <a:lnTo>
                    <a:pt x="0" y="0"/>
                  </a:lnTo>
                  <a:lnTo>
                    <a:pt x="0" y="6362"/>
                  </a:lnTo>
                  <a:lnTo>
                    <a:pt x="0" y="9537"/>
                  </a:lnTo>
                  <a:lnTo>
                    <a:pt x="0" y="31076"/>
                  </a:lnTo>
                  <a:lnTo>
                    <a:pt x="4433481" y="31076"/>
                  </a:lnTo>
                  <a:lnTo>
                    <a:pt x="4433481" y="6362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20298" y="1004824"/>
              <a:ext cx="20320" cy="4445"/>
            </a:xfrm>
            <a:custGeom>
              <a:avLst/>
              <a:gdLst/>
              <a:ahLst/>
              <a:cxnLst/>
              <a:rect l="l" t="t" r="r" b="b"/>
              <a:pathLst>
                <a:path w="20320" h="4444">
                  <a:moveTo>
                    <a:pt x="19773" y="39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20298" y="1007999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20298" y="1011174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7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20298" y="1014349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20298" y="1017524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68"/>
                  </a:lnTo>
                  <a:lnTo>
                    <a:pt x="26941" y="11158"/>
                  </a:lnTo>
                  <a:lnTo>
                    <a:pt x="14830" y="2993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4"/>
                  </a:lnTo>
                  <a:lnTo>
                    <a:pt x="26941" y="65036"/>
                  </a:lnTo>
                  <a:lnTo>
                    <a:pt x="35106" y="52925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20298" y="1020699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29"/>
                  </a:lnTo>
                  <a:lnTo>
                    <a:pt x="24696" y="10228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20298" y="1023874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89"/>
                  </a:lnTo>
                  <a:lnTo>
                    <a:pt x="22447" y="9297"/>
                  </a:lnTo>
                  <a:lnTo>
                    <a:pt x="12354" y="2494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3"/>
                  </a:lnTo>
                  <a:lnTo>
                    <a:pt x="22447" y="54197"/>
                  </a:lnTo>
                  <a:lnTo>
                    <a:pt x="29253" y="44104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20298" y="1027049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0"/>
                  </a:lnTo>
                  <a:lnTo>
                    <a:pt x="20202" y="8367"/>
                  </a:lnTo>
                  <a:lnTo>
                    <a:pt x="11119" y="2244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3"/>
                  </a:lnTo>
                  <a:lnTo>
                    <a:pt x="20202" y="48777"/>
                  </a:lnTo>
                  <a:lnTo>
                    <a:pt x="26328" y="39694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20298" y="1030224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2"/>
                  </a:lnTo>
                  <a:lnTo>
                    <a:pt x="17957" y="43357"/>
                  </a:lnTo>
                  <a:lnTo>
                    <a:pt x="23402" y="35283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20298" y="1033399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1"/>
                  </a:lnTo>
                  <a:lnTo>
                    <a:pt x="15712" y="6507"/>
                  </a:lnTo>
                  <a:lnTo>
                    <a:pt x="8648" y="1745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2"/>
                  </a:lnTo>
                  <a:lnTo>
                    <a:pt x="15712" y="37938"/>
                  </a:lnTo>
                  <a:lnTo>
                    <a:pt x="20477" y="30873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20298" y="1036574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20298" y="1039749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38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20298" y="1042924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20298" y="1046099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20298" y="104927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4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20298" y="1052449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20298" y="104927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44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147" y="2426632"/>
              <a:ext cx="106367" cy="10636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1241" y="2410757"/>
              <a:ext cx="122237" cy="122241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89331" y="2466721"/>
              <a:ext cx="4281170" cy="18415"/>
            </a:xfrm>
            <a:custGeom>
              <a:avLst/>
              <a:gdLst/>
              <a:ahLst/>
              <a:cxnLst/>
              <a:rect l="l" t="t" r="r" b="b"/>
              <a:pathLst>
                <a:path w="4281170" h="18414">
                  <a:moveTo>
                    <a:pt x="4281068" y="0"/>
                  </a:moveTo>
                  <a:lnTo>
                    <a:pt x="0" y="0"/>
                  </a:lnTo>
                  <a:lnTo>
                    <a:pt x="0" y="1981"/>
                  </a:lnTo>
                  <a:lnTo>
                    <a:pt x="0" y="5156"/>
                  </a:lnTo>
                  <a:lnTo>
                    <a:pt x="0" y="8331"/>
                  </a:lnTo>
                  <a:lnTo>
                    <a:pt x="0" y="11506"/>
                  </a:lnTo>
                  <a:lnTo>
                    <a:pt x="0" y="17856"/>
                  </a:lnTo>
                  <a:lnTo>
                    <a:pt x="4281068" y="17856"/>
                  </a:lnTo>
                  <a:lnTo>
                    <a:pt x="4281068" y="11506"/>
                  </a:lnTo>
                  <a:lnTo>
                    <a:pt x="4281068" y="8331"/>
                  </a:lnTo>
                  <a:lnTo>
                    <a:pt x="4281068" y="5156"/>
                  </a:lnTo>
                  <a:lnTo>
                    <a:pt x="4281068" y="1981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89334" y="248140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89334" y="248775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9334" y="249409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89334" y="2500450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89334" y="250680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89334" y="251315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89334" y="251949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89334" y="2525849"/>
              <a:ext cx="4281170" cy="5715"/>
            </a:xfrm>
            <a:custGeom>
              <a:avLst/>
              <a:gdLst/>
              <a:ahLst/>
              <a:cxnLst/>
              <a:rect l="l" t="t" r="r" b="b"/>
              <a:pathLst>
                <a:path w="4281170" h="5714">
                  <a:moveTo>
                    <a:pt x="0" y="5641"/>
                  </a:moveTo>
                  <a:lnTo>
                    <a:pt x="4281066" y="5641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641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519930" y="1054480"/>
              <a:ext cx="5715" cy="1375410"/>
            </a:xfrm>
            <a:custGeom>
              <a:avLst/>
              <a:gdLst/>
              <a:ahLst/>
              <a:cxnLst/>
              <a:rect l="l" t="t" r="r" b="b"/>
              <a:pathLst>
                <a:path w="5714" h="1375410">
                  <a:moveTo>
                    <a:pt x="5118" y="0"/>
                  </a:moveTo>
                  <a:lnTo>
                    <a:pt x="0" y="0"/>
                  </a:lnTo>
                  <a:lnTo>
                    <a:pt x="0" y="1375410"/>
                  </a:lnTo>
                  <a:lnTo>
                    <a:pt x="5118" y="1375410"/>
                  </a:lnTo>
                  <a:lnTo>
                    <a:pt x="511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21886" y="1054481"/>
              <a:ext cx="9525" cy="1375410"/>
            </a:xfrm>
            <a:custGeom>
              <a:avLst/>
              <a:gdLst/>
              <a:ahLst/>
              <a:cxnLst/>
              <a:rect l="l" t="t" r="r" b="b"/>
              <a:pathLst>
                <a:path w="9525" h="1375410">
                  <a:moveTo>
                    <a:pt x="0" y="1375409"/>
                  </a:moveTo>
                  <a:lnTo>
                    <a:pt x="9522" y="137540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75409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28244" y="1054481"/>
              <a:ext cx="9525" cy="1375410"/>
            </a:xfrm>
            <a:custGeom>
              <a:avLst/>
              <a:gdLst/>
              <a:ahLst/>
              <a:cxnLst/>
              <a:rect l="l" t="t" r="r" b="b"/>
              <a:pathLst>
                <a:path w="9525" h="1375410">
                  <a:moveTo>
                    <a:pt x="0" y="1375409"/>
                  </a:moveTo>
                  <a:lnTo>
                    <a:pt x="9522" y="137540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75409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34601" y="1054481"/>
              <a:ext cx="9525" cy="1375410"/>
            </a:xfrm>
            <a:custGeom>
              <a:avLst/>
              <a:gdLst/>
              <a:ahLst/>
              <a:cxnLst/>
              <a:rect l="l" t="t" r="r" b="b"/>
              <a:pathLst>
                <a:path w="9525" h="1375410">
                  <a:moveTo>
                    <a:pt x="0" y="1375409"/>
                  </a:moveTo>
                  <a:lnTo>
                    <a:pt x="9522" y="137540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75409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40959" y="1054481"/>
              <a:ext cx="9525" cy="1375410"/>
            </a:xfrm>
            <a:custGeom>
              <a:avLst/>
              <a:gdLst/>
              <a:ahLst/>
              <a:cxnLst/>
              <a:rect l="l" t="t" r="r" b="b"/>
              <a:pathLst>
                <a:path w="9525" h="1375410">
                  <a:moveTo>
                    <a:pt x="0" y="1375409"/>
                  </a:moveTo>
                  <a:lnTo>
                    <a:pt x="9522" y="137540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75409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47272" y="1054481"/>
              <a:ext cx="9525" cy="1375410"/>
            </a:xfrm>
            <a:custGeom>
              <a:avLst/>
              <a:gdLst/>
              <a:ahLst/>
              <a:cxnLst/>
              <a:rect l="l" t="t" r="r" b="b"/>
              <a:pathLst>
                <a:path w="9525" h="1375410">
                  <a:moveTo>
                    <a:pt x="0" y="1375409"/>
                  </a:moveTo>
                  <a:lnTo>
                    <a:pt x="9522" y="137540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75409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53629" y="1054481"/>
              <a:ext cx="9525" cy="1375410"/>
            </a:xfrm>
            <a:custGeom>
              <a:avLst/>
              <a:gdLst/>
              <a:ahLst/>
              <a:cxnLst/>
              <a:rect l="l" t="t" r="r" b="b"/>
              <a:pathLst>
                <a:path w="9525" h="1375410">
                  <a:moveTo>
                    <a:pt x="0" y="1375409"/>
                  </a:moveTo>
                  <a:lnTo>
                    <a:pt x="9522" y="137540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75409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59987" y="1054481"/>
              <a:ext cx="9525" cy="1375410"/>
            </a:xfrm>
            <a:custGeom>
              <a:avLst/>
              <a:gdLst/>
              <a:ahLst/>
              <a:cxnLst/>
              <a:rect l="l" t="t" r="r" b="b"/>
              <a:pathLst>
                <a:path w="9525" h="1375410">
                  <a:moveTo>
                    <a:pt x="0" y="1375409"/>
                  </a:moveTo>
                  <a:lnTo>
                    <a:pt x="9522" y="137540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75409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66344" y="1054481"/>
              <a:ext cx="5715" cy="1375410"/>
            </a:xfrm>
            <a:custGeom>
              <a:avLst/>
              <a:gdLst/>
              <a:ahLst/>
              <a:cxnLst/>
              <a:rect l="l" t="t" r="r" b="b"/>
              <a:pathLst>
                <a:path w="5714" h="1375410">
                  <a:moveTo>
                    <a:pt x="5655" y="0"/>
                  </a:moveTo>
                  <a:lnTo>
                    <a:pt x="0" y="0"/>
                  </a:lnTo>
                  <a:lnTo>
                    <a:pt x="0" y="1375410"/>
                  </a:lnTo>
                  <a:lnTo>
                    <a:pt x="5655" y="1375410"/>
                  </a:lnTo>
                  <a:lnTo>
                    <a:pt x="565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7729" y="1177886"/>
              <a:ext cx="4432935" cy="1302385"/>
            </a:xfrm>
            <a:custGeom>
              <a:avLst/>
              <a:gdLst/>
              <a:ahLst/>
              <a:cxnLst/>
              <a:rect l="l" t="t" r="r" b="b"/>
              <a:pathLst>
                <a:path w="4432935" h="1302385">
                  <a:moveTo>
                    <a:pt x="4432569" y="0"/>
                  </a:moveTo>
                  <a:lnTo>
                    <a:pt x="0" y="0"/>
                  </a:lnTo>
                  <a:lnTo>
                    <a:pt x="0" y="1251126"/>
                  </a:lnTo>
                  <a:lnTo>
                    <a:pt x="4008" y="1270851"/>
                  </a:lnTo>
                  <a:lnTo>
                    <a:pt x="14922" y="1287004"/>
                  </a:lnTo>
                  <a:lnTo>
                    <a:pt x="31075" y="1297918"/>
                  </a:lnTo>
                  <a:lnTo>
                    <a:pt x="50800" y="1301926"/>
                  </a:lnTo>
                  <a:lnTo>
                    <a:pt x="4381769" y="1301926"/>
                  </a:lnTo>
                  <a:lnTo>
                    <a:pt x="4401493" y="1297918"/>
                  </a:lnTo>
                  <a:lnTo>
                    <a:pt x="4417646" y="1287004"/>
                  </a:lnTo>
                  <a:lnTo>
                    <a:pt x="4428560" y="1270851"/>
                  </a:lnTo>
                  <a:lnTo>
                    <a:pt x="4432569" y="1251126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20298" y="1042924"/>
              <a:ext cx="0" cy="1405255"/>
            </a:xfrm>
            <a:custGeom>
              <a:avLst/>
              <a:gdLst/>
              <a:ahLst/>
              <a:cxnLst/>
              <a:rect l="l" t="t" r="r" b="b"/>
              <a:pathLst>
                <a:path h="1405255">
                  <a:moveTo>
                    <a:pt x="0" y="14051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20298" y="10302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20298" y="10175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520298" y="10048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20298" y="98577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081" y="1224845"/>
              <a:ext cx="75872" cy="73139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081" y="1847322"/>
              <a:ext cx="75872" cy="73139"/>
            </a:xfrm>
            <a:prstGeom prst="rect">
              <a:avLst/>
            </a:prstGeom>
          </p:spPr>
        </p:pic>
      </p:grpSp>
      <p:sp>
        <p:nvSpPr>
          <p:cNvPr id="107" name="object 107"/>
          <p:cNvSpPr txBox="1"/>
          <p:nvPr/>
        </p:nvSpPr>
        <p:spPr>
          <a:xfrm>
            <a:off x="75031" y="398107"/>
            <a:ext cx="4265930" cy="204343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45"/>
              </a:spcBef>
            </a:pPr>
            <a:r>
              <a:rPr sz="1100" i="1" spc="-5" dirty="0">
                <a:solidFill>
                  <a:srgbClr val="3333B2"/>
                </a:solidFill>
                <a:latin typeface="Calibri"/>
                <a:cs typeface="Calibri"/>
              </a:rPr>
              <a:t>Intuition</a:t>
            </a:r>
            <a:endParaRPr sz="11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350"/>
              </a:spcBef>
            </a:pPr>
            <a:r>
              <a:rPr sz="950" spc="15" dirty="0">
                <a:latin typeface="Microsoft Sans Serif"/>
                <a:cs typeface="Microsoft Sans Serif"/>
              </a:rPr>
              <a:t>Choose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sentences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that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have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salient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or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informative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words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</a:pPr>
            <a:r>
              <a:rPr sz="1100" i="1" spc="-35" dirty="0">
                <a:solidFill>
                  <a:srgbClr val="3333B2"/>
                </a:solidFill>
                <a:latin typeface="Calibri"/>
                <a:cs typeface="Calibri"/>
              </a:rPr>
              <a:t>Two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libri"/>
                <a:cs typeface="Calibri"/>
              </a:rPr>
              <a:t>approaches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libri"/>
                <a:cs typeface="Calibri"/>
              </a:rPr>
              <a:t>to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libri"/>
                <a:cs typeface="Calibri"/>
              </a:rPr>
              <a:t>define</a:t>
            </a:r>
            <a:r>
              <a:rPr sz="1100" i="1" spc="2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libri"/>
                <a:cs typeface="Calibri"/>
              </a:rPr>
              <a:t>salient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libri"/>
                <a:cs typeface="Calibri"/>
              </a:rPr>
              <a:t>words</a:t>
            </a:r>
            <a:endParaRPr sz="1100">
              <a:latin typeface="Calibri"/>
              <a:cs typeface="Calibri"/>
            </a:endParaRPr>
          </a:p>
          <a:p>
            <a:pPr marL="340360">
              <a:lnSpc>
                <a:spcPct val="100000"/>
              </a:lnSpc>
              <a:spcBef>
                <a:spcPts val="275"/>
              </a:spcBef>
            </a:pPr>
            <a:r>
              <a:rPr sz="950" i="1" spc="10" dirty="0">
                <a:latin typeface="Arial"/>
                <a:cs typeface="Arial"/>
              </a:rPr>
              <a:t>tf-idf:</a:t>
            </a:r>
            <a:r>
              <a:rPr sz="950" i="1" spc="95" dirty="0">
                <a:latin typeface="Arial"/>
                <a:cs typeface="Arial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weigh</a:t>
            </a:r>
            <a:r>
              <a:rPr sz="950" spc="15" dirty="0">
                <a:latin typeface="Microsoft Sans Serif"/>
                <a:cs typeface="Microsoft Sans Serif"/>
              </a:rPr>
              <a:t> each </a:t>
            </a:r>
            <a:r>
              <a:rPr sz="950" spc="10" dirty="0">
                <a:latin typeface="Microsoft Sans Serif"/>
                <a:cs typeface="Microsoft Sans Serif"/>
              </a:rPr>
              <a:t>word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1100" i="1" spc="-15" dirty="0">
                <a:latin typeface="Calibri"/>
                <a:cs typeface="Calibri"/>
              </a:rPr>
              <a:t>w</a:t>
            </a:r>
            <a:r>
              <a:rPr sz="1200" i="1" spc="-22" baseline="-10416" dirty="0">
                <a:latin typeface="Calibri"/>
                <a:cs typeface="Calibri"/>
              </a:rPr>
              <a:t>i</a:t>
            </a:r>
            <a:r>
              <a:rPr sz="1200" i="1" spc="217" baseline="-10416" dirty="0">
                <a:latin typeface="Calibri"/>
                <a:cs typeface="Calibri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in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document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1100" i="1" spc="40" dirty="0">
                <a:latin typeface="Calibri"/>
                <a:cs typeface="Calibri"/>
              </a:rPr>
              <a:t>j</a:t>
            </a:r>
            <a:r>
              <a:rPr sz="1100" i="1" spc="20" dirty="0">
                <a:latin typeface="Calibri"/>
                <a:cs typeface="Calibri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by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tf-idf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00">
              <a:latin typeface="Microsoft Sans Serif"/>
              <a:cs typeface="Microsoft Sans Serif"/>
            </a:endParaRPr>
          </a:p>
          <a:p>
            <a:pPr marL="462280" algn="ctr">
              <a:lnSpc>
                <a:spcPct val="100000"/>
              </a:lnSpc>
            </a:pPr>
            <a:r>
              <a:rPr sz="1100" i="1" spc="-30" dirty="0">
                <a:latin typeface="Calibri"/>
                <a:cs typeface="Calibri"/>
              </a:rPr>
              <a:t>weigh</a:t>
            </a:r>
            <a:r>
              <a:rPr sz="1100" i="1" spc="-5" dirty="0">
                <a:latin typeface="Calibri"/>
                <a:cs typeface="Calibri"/>
              </a:rPr>
              <a:t>t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65" dirty="0">
                <a:latin typeface="Calibri"/>
                <a:cs typeface="Calibri"/>
              </a:rPr>
              <a:t>w</a:t>
            </a:r>
            <a:r>
              <a:rPr sz="1200" i="1" spc="127" baseline="-10416" dirty="0">
                <a:latin typeface="Calibri"/>
                <a:cs typeface="Calibri"/>
              </a:rPr>
              <a:t>i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tf</a:t>
            </a:r>
            <a:r>
              <a:rPr sz="1200" i="1" spc="44" baseline="-10416" dirty="0">
                <a:latin typeface="Calibri"/>
                <a:cs typeface="Calibri"/>
              </a:rPr>
              <a:t>ij</a:t>
            </a:r>
            <a:r>
              <a:rPr sz="1200" i="1" spc="30" baseline="-10416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Calibri"/>
                <a:cs typeface="Calibri"/>
              </a:rPr>
              <a:t>idf</a:t>
            </a:r>
            <a:r>
              <a:rPr sz="1200" i="1" spc="52" baseline="-10416" dirty="0">
                <a:latin typeface="Calibri"/>
                <a:cs typeface="Calibri"/>
              </a:rPr>
              <a:t>i</a:t>
            </a:r>
            <a:endParaRPr sz="1200" baseline="-10416">
              <a:latin typeface="Calibri"/>
              <a:cs typeface="Calibri"/>
            </a:endParaRPr>
          </a:p>
          <a:p>
            <a:pPr marL="340360" marR="30480">
              <a:lnSpc>
                <a:spcPct val="118900"/>
              </a:lnSpc>
              <a:spcBef>
                <a:spcPts val="1065"/>
              </a:spcBef>
            </a:pPr>
            <a:r>
              <a:rPr sz="950" i="1" spc="-10" dirty="0">
                <a:latin typeface="Arial"/>
                <a:cs typeface="Arial"/>
              </a:rPr>
              <a:t>Topic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signatures:</a:t>
            </a:r>
            <a:r>
              <a:rPr sz="950" i="1" spc="105" dirty="0">
                <a:latin typeface="Arial"/>
                <a:cs typeface="Arial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choose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smaller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set</a:t>
            </a:r>
            <a:r>
              <a:rPr sz="950" spc="1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of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salient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words,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specific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to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that </a:t>
            </a:r>
            <a:r>
              <a:rPr sz="950" spc="-23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domain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Microsoft Sans Serif"/>
              <a:cs typeface="Microsoft Sans Serif"/>
            </a:endParaRPr>
          </a:p>
          <a:p>
            <a:pPr marL="468630" algn="ctr">
              <a:lnSpc>
                <a:spcPct val="100000"/>
              </a:lnSpc>
              <a:spcBef>
                <a:spcPts val="5"/>
              </a:spcBef>
            </a:pPr>
            <a:r>
              <a:rPr sz="1100" i="1" spc="-15" dirty="0">
                <a:latin typeface="Calibri"/>
                <a:cs typeface="Calibri"/>
              </a:rPr>
              <a:t>weight</a:t>
            </a:r>
            <a:r>
              <a:rPr sz="1100" spc="-15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libri"/>
                <a:cs typeface="Calibri"/>
              </a:rPr>
              <a:t>w</a:t>
            </a:r>
            <a:r>
              <a:rPr sz="1200" i="1" spc="-22" baseline="-10416" dirty="0">
                <a:latin typeface="Calibri"/>
                <a:cs typeface="Calibri"/>
              </a:rPr>
              <a:t>i</a:t>
            </a:r>
            <a:r>
              <a:rPr sz="1100" spc="-15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 </a:t>
            </a:r>
            <a:r>
              <a:rPr sz="950" spc="5" dirty="0">
                <a:latin typeface="Microsoft Sans Serif"/>
                <a:cs typeface="Microsoft Sans Serif"/>
              </a:rPr>
              <a:t>if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1100" i="1" spc="-15" dirty="0">
                <a:latin typeface="Calibri"/>
                <a:cs typeface="Calibri"/>
              </a:rPr>
              <a:t>w</a:t>
            </a:r>
            <a:r>
              <a:rPr sz="1200" i="1" spc="-22" baseline="-10416" dirty="0">
                <a:latin typeface="Calibri"/>
                <a:cs typeface="Calibri"/>
              </a:rPr>
              <a:t>i</a:t>
            </a:r>
            <a:r>
              <a:rPr sz="1200" i="1" spc="209" baseline="-10416" dirty="0">
                <a:latin typeface="Calibri"/>
                <a:cs typeface="Calibri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is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 </a:t>
            </a:r>
            <a:r>
              <a:rPr sz="950" spc="10" dirty="0">
                <a:latin typeface="Microsoft Sans Serif"/>
                <a:cs typeface="Microsoft Sans Serif"/>
              </a:rPr>
              <a:t>specific</a:t>
            </a:r>
            <a:r>
              <a:rPr sz="950" spc="20" dirty="0">
                <a:latin typeface="Microsoft Sans Serif"/>
                <a:cs typeface="Microsoft Sans Serif"/>
              </a:rPr>
              <a:t> term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(use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mutual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information)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114" name="object 114"/>
          <p:cNvSpPr txBox="1"/>
          <p:nvPr/>
        </p:nvSpPr>
        <p:spPr>
          <a:xfrm>
            <a:off x="1827072" y="3352033"/>
            <a:ext cx="95440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Text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Summarization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i="1" spc="1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LexRank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608209" y="335203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355496" y="3352033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7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3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472"/>
                </a:moveTo>
                <a:lnTo>
                  <a:pt x="4608004" y="351472"/>
                </a:lnTo>
                <a:lnTo>
                  <a:pt x="4608004" y="0"/>
                </a:lnTo>
                <a:lnTo>
                  <a:pt x="0" y="0"/>
                </a:lnTo>
                <a:lnTo>
                  <a:pt x="0" y="351472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3" y="60833"/>
            <a:ext cx="3314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0" dirty="0">
                <a:solidFill>
                  <a:srgbClr val="FFFFFF"/>
                </a:solidFill>
                <a:latin typeface="Calibri"/>
                <a:cs typeface="Calibri"/>
              </a:rPr>
              <a:t>Unsupervised</a:t>
            </a:r>
            <a:r>
              <a:rPr sz="1400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sz="1400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libri"/>
                <a:cs typeface="Calibri"/>
              </a:rPr>
              <a:t>selection;</a:t>
            </a:r>
            <a:r>
              <a:rPr sz="1400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50" dirty="0">
                <a:solidFill>
                  <a:srgbClr val="FFFFFF"/>
                </a:solidFill>
                <a:latin typeface="Calibri"/>
                <a:cs typeface="Calibri"/>
              </a:rPr>
              <a:t>Luhn</a:t>
            </a:r>
            <a:r>
              <a:rPr sz="1400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libri"/>
                <a:cs typeface="Calibri"/>
              </a:rPr>
              <a:t>(1958)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29" y="467144"/>
            <a:ext cx="4486275" cy="421005"/>
            <a:chOff x="87729" y="467144"/>
            <a:chExt cx="4486275" cy="421005"/>
          </a:xfrm>
        </p:grpSpPr>
        <p:sp>
          <p:nvSpPr>
            <p:cNvPr id="5" name="object 5"/>
            <p:cNvSpPr/>
            <p:nvPr/>
          </p:nvSpPr>
          <p:spPr>
            <a:xfrm>
              <a:off x="87729" y="467144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15"/>
                  </a:lnTo>
                  <a:lnTo>
                    <a:pt x="4432569" y="171615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29" y="625221"/>
              <a:ext cx="4433570" cy="5715"/>
            </a:xfrm>
            <a:custGeom>
              <a:avLst/>
              <a:gdLst/>
              <a:ahLst/>
              <a:cxnLst/>
              <a:rect l="l" t="t" r="r" b="b"/>
              <a:pathLst>
                <a:path w="4433570" h="5715">
                  <a:moveTo>
                    <a:pt x="0" y="5623"/>
                  </a:moveTo>
                  <a:lnTo>
                    <a:pt x="4433470" y="5623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623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29" y="627668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29" y="634015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29" y="640366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29" y="646717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18" y="646633"/>
              <a:ext cx="4433570" cy="31115"/>
            </a:xfrm>
            <a:custGeom>
              <a:avLst/>
              <a:gdLst/>
              <a:ahLst/>
              <a:cxnLst/>
              <a:rect l="l" t="t" r="r" b="b"/>
              <a:pathLst>
                <a:path w="4433570" h="31115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657"/>
                  </a:lnTo>
                  <a:lnTo>
                    <a:pt x="4433481" y="30657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298" y="608960"/>
              <a:ext cx="20320" cy="4445"/>
            </a:xfrm>
            <a:custGeom>
              <a:avLst/>
              <a:gdLst/>
              <a:ahLst/>
              <a:cxnLst/>
              <a:rect l="l" t="t" r="r" b="b"/>
              <a:pathLst>
                <a:path w="20320" h="4445">
                  <a:moveTo>
                    <a:pt x="0" y="3992"/>
                  </a:moveTo>
                  <a:lnTo>
                    <a:pt x="0" y="3992"/>
                  </a:lnTo>
                  <a:lnTo>
                    <a:pt x="19772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298" y="514527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298" y="517703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7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298" y="520877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298" y="524053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68"/>
                  </a:lnTo>
                  <a:lnTo>
                    <a:pt x="26941" y="11158"/>
                  </a:lnTo>
                  <a:lnTo>
                    <a:pt x="14830" y="2993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6"/>
                  </a:lnTo>
                  <a:lnTo>
                    <a:pt x="26941" y="65041"/>
                  </a:lnTo>
                  <a:lnTo>
                    <a:pt x="35106" y="52930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298" y="527227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29"/>
                  </a:lnTo>
                  <a:lnTo>
                    <a:pt x="24696" y="10228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298" y="530402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5"/>
                  </a:lnTo>
                  <a:lnTo>
                    <a:pt x="22447" y="9302"/>
                  </a:lnTo>
                  <a:lnTo>
                    <a:pt x="12354" y="2496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3"/>
                  </a:lnTo>
                  <a:lnTo>
                    <a:pt x="22447" y="54197"/>
                  </a:lnTo>
                  <a:lnTo>
                    <a:pt x="29253" y="44104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298" y="533578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0"/>
                  </a:lnTo>
                  <a:lnTo>
                    <a:pt x="20202" y="8367"/>
                  </a:lnTo>
                  <a:lnTo>
                    <a:pt x="11119" y="2244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5"/>
                  </a:lnTo>
                  <a:lnTo>
                    <a:pt x="20202" y="48782"/>
                  </a:lnTo>
                  <a:lnTo>
                    <a:pt x="26328" y="39699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298" y="536752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2"/>
                  </a:lnTo>
                  <a:lnTo>
                    <a:pt x="17957" y="43357"/>
                  </a:lnTo>
                  <a:lnTo>
                    <a:pt x="23402" y="35283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298" y="539928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2"/>
                  </a:lnTo>
                  <a:lnTo>
                    <a:pt x="15712" y="37938"/>
                  </a:lnTo>
                  <a:lnTo>
                    <a:pt x="20477" y="30873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298" y="543102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298" y="546277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38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298" y="549452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298" y="552627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298" y="55580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4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298" y="558977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298" y="555802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44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781170"/>
              <a:ext cx="106367" cy="10636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765295"/>
              <a:ext cx="122237" cy="12223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9331" y="820813"/>
              <a:ext cx="4281170" cy="18415"/>
            </a:xfrm>
            <a:custGeom>
              <a:avLst/>
              <a:gdLst/>
              <a:ahLst/>
              <a:cxnLst/>
              <a:rect l="l" t="t" r="r" b="b"/>
              <a:pathLst>
                <a:path w="4281170" h="18415">
                  <a:moveTo>
                    <a:pt x="4281068" y="0"/>
                  </a:moveTo>
                  <a:lnTo>
                    <a:pt x="0" y="0"/>
                  </a:lnTo>
                  <a:lnTo>
                    <a:pt x="0" y="2425"/>
                  </a:lnTo>
                  <a:lnTo>
                    <a:pt x="0" y="5613"/>
                  </a:lnTo>
                  <a:lnTo>
                    <a:pt x="0" y="8775"/>
                  </a:lnTo>
                  <a:lnTo>
                    <a:pt x="0" y="11950"/>
                  </a:lnTo>
                  <a:lnTo>
                    <a:pt x="0" y="18313"/>
                  </a:lnTo>
                  <a:lnTo>
                    <a:pt x="4281068" y="18313"/>
                  </a:lnTo>
                  <a:lnTo>
                    <a:pt x="4281068" y="2425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9334" y="83594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334" y="84229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334" y="84864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334" y="85499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334" y="86134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9334" y="867694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9334" y="874045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334" y="880391"/>
              <a:ext cx="4281170" cy="5715"/>
            </a:xfrm>
            <a:custGeom>
              <a:avLst/>
              <a:gdLst/>
              <a:ahLst/>
              <a:cxnLst/>
              <a:rect l="l" t="t" r="r" b="b"/>
              <a:pathLst>
                <a:path w="4281170" h="5715">
                  <a:moveTo>
                    <a:pt x="0" y="5179"/>
                  </a:moveTo>
                  <a:lnTo>
                    <a:pt x="4281066" y="5179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17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19930" y="561720"/>
              <a:ext cx="5715" cy="222250"/>
            </a:xfrm>
            <a:custGeom>
              <a:avLst/>
              <a:gdLst/>
              <a:ahLst/>
              <a:cxnLst/>
              <a:rect l="l" t="t" r="r" b="b"/>
              <a:pathLst>
                <a:path w="5714" h="222250">
                  <a:moveTo>
                    <a:pt x="5118" y="0"/>
                  </a:moveTo>
                  <a:lnTo>
                    <a:pt x="0" y="0"/>
                  </a:lnTo>
                  <a:lnTo>
                    <a:pt x="0" y="222250"/>
                  </a:lnTo>
                  <a:lnTo>
                    <a:pt x="5118" y="222250"/>
                  </a:lnTo>
                  <a:lnTo>
                    <a:pt x="511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21881" y="561720"/>
              <a:ext cx="9525" cy="222250"/>
            </a:xfrm>
            <a:custGeom>
              <a:avLst/>
              <a:gdLst/>
              <a:ahLst/>
              <a:cxnLst/>
              <a:rect l="l" t="t" r="r" b="b"/>
              <a:pathLst>
                <a:path w="9525" h="222250">
                  <a:moveTo>
                    <a:pt x="0" y="222250"/>
                  </a:moveTo>
                  <a:lnTo>
                    <a:pt x="9526" y="22225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2225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8231" y="561720"/>
              <a:ext cx="9525" cy="222250"/>
            </a:xfrm>
            <a:custGeom>
              <a:avLst/>
              <a:gdLst/>
              <a:ahLst/>
              <a:cxnLst/>
              <a:rect l="l" t="t" r="r" b="b"/>
              <a:pathLst>
                <a:path w="9525" h="222250">
                  <a:moveTo>
                    <a:pt x="0" y="222250"/>
                  </a:moveTo>
                  <a:lnTo>
                    <a:pt x="9526" y="22225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2225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34581" y="561720"/>
              <a:ext cx="9525" cy="222250"/>
            </a:xfrm>
            <a:custGeom>
              <a:avLst/>
              <a:gdLst/>
              <a:ahLst/>
              <a:cxnLst/>
              <a:rect l="l" t="t" r="r" b="b"/>
              <a:pathLst>
                <a:path w="9525" h="222250">
                  <a:moveTo>
                    <a:pt x="0" y="222250"/>
                  </a:moveTo>
                  <a:lnTo>
                    <a:pt x="9526" y="22225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2225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40931" y="561720"/>
              <a:ext cx="9525" cy="222250"/>
            </a:xfrm>
            <a:custGeom>
              <a:avLst/>
              <a:gdLst/>
              <a:ahLst/>
              <a:cxnLst/>
              <a:rect l="l" t="t" r="r" b="b"/>
              <a:pathLst>
                <a:path w="9525" h="222250">
                  <a:moveTo>
                    <a:pt x="0" y="222250"/>
                  </a:moveTo>
                  <a:lnTo>
                    <a:pt x="9526" y="22225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2225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7280" y="561720"/>
              <a:ext cx="9525" cy="222250"/>
            </a:xfrm>
            <a:custGeom>
              <a:avLst/>
              <a:gdLst/>
              <a:ahLst/>
              <a:cxnLst/>
              <a:rect l="l" t="t" r="r" b="b"/>
              <a:pathLst>
                <a:path w="9525" h="222250">
                  <a:moveTo>
                    <a:pt x="0" y="222250"/>
                  </a:moveTo>
                  <a:lnTo>
                    <a:pt x="9526" y="22225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2225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3630" y="561720"/>
              <a:ext cx="9525" cy="222250"/>
            </a:xfrm>
            <a:custGeom>
              <a:avLst/>
              <a:gdLst/>
              <a:ahLst/>
              <a:cxnLst/>
              <a:rect l="l" t="t" r="r" b="b"/>
              <a:pathLst>
                <a:path w="9525" h="222250">
                  <a:moveTo>
                    <a:pt x="0" y="222250"/>
                  </a:moveTo>
                  <a:lnTo>
                    <a:pt x="9526" y="22225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2225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59980" y="561720"/>
              <a:ext cx="9525" cy="222250"/>
            </a:xfrm>
            <a:custGeom>
              <a:avLst/>
              <a:gdLst/>
              <a:ahLst/>
              <a:cxnLst/>
              <a:rect l="l" t="t" r="r" b="b"/>
              <a:pathLst>
                <a:path w="9525" h="222250">
                  <a:moveTo>
                    <a:pt x="0" y="222250"/>
                  </a:moveTo>
                  <a:lnTo>
                    <a:pt x="9526" y="222250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22225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6330" y="561720"/>
              <a:ext cx="5715" cy="222250"/>
            </a:xfrm>
            <a:custGeom>
              <a:avLst/>
              <a:gdLst/>
              <a:ahLst/>
              <a:cxnLst/>
              <a:rect l="l" t="t" r="r" b="b"/>
              <a:pathLst>
                <a:path w="5714" h="222250">
                  <a:moveTo>
                    <a:pt x="5670" y="0"/>
                  </a:moveTo>
                  <a:lnTo>
                    <a:pt x="0" y="0"/>
                  </a:lnTo>
                  <a:lnTo>
                    <a:pt x="0" y="222250"/>
                  </a:lnTo>
                  <a:lnTo>
                    <a:pt x="5670" y="222250"/>
                  </a:lnTo>
                  <a:lnTo>
                    <a:pt x="567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729" y="670356"/>
              <a:ext cx="4432935" cy="164465"/>
            </a:xfrm>
            <a:custGeom>
              <a:avLst/>
              <a:gdLst/>
              <a:ahLst/>
              <a:cxnLst/>
              <a:rect l="l" t="t" r="r" b="b"/>
              <a:pathLst>
                <a:path w="4432935" h="164465">
                  <a:moveTo>
                    <a:pt x="4432569" y="0"/>
                  </a:moveTo>
                  <a:lnTo>
                    <a:pt x="0" y="0"/>
                  </a:lnTo>
                  <a:lnTo>
                    <a:pt x="0" y="113195"/>
                  </a:lnTo>
                  <a:lnTo>
                    <a:pt x="4008" y="132919"/>
                  </a:lnTo>
                  <a:lnTo>
                    <a:pt x="14922" y="149072"/>
                  </a:lnTo>
                  <a:lnTo>
                    <a:pt x="31075" y="159986"/>
                  </a:lnTo>
                  <a:lnTo>
                    <a:pt x="50800" y="163995"/>
                  </a:lnTo>
                  <a:lnTo>
                    <a:pt x="4381769" y="163995"/>
                  </a:lnTo>
                  <a:lnTo>
                    <a:pt x="4401493" y="159986"/>
                  </a:lnTo>
                  <a:lnTo>
                    <a:pt x="4417646" y="149072"/>
                  </a:lnTo>
                  <a:lnTo>
                    <a:pt x="4428560" y="132919"/>
                  </a:lnTo>
                  <a:lnTo>
                    <a:pt x="4432569" y="113195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20298" y="549452"/>
              <a:ext cx="0" cy="253365"/>
            </a:xfrm>
            <a:custGeom>
              <a:avLst/>
              <a:gdLst/>
              <a:ahLst/>
              <a:cxnLst/>
              <a:rect l="l" t="t" r="r" b="b"/>
              <a:pathLst>
                <a:path h="253365">
                  <a:moveTo>
                    <a:pt x="0" y="2531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20298" y="5367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20298" y="5240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20298" y="5113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87729" y="960577"/>
            <a:ext cx="4486275" cy="1572895"/>
            <a:chOff x="87729" y="960577"/>
            <a:chExt cx="4486275" cy="1572895"/>
          </a:xfrm>
        </p:grpSpPr>
        <p:sp>
          <p:nvSpPr>
            <p:cNvPr id="55" name="object 55"/>
            <p:cNvSpPr/>
            <p:nvPr/>
          </p:nvSpPr>
          <p:spPr>
            <a:xfrm>
              <a:off x="87729" y="96057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9" y="18567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7729" y="1133221"/>
              <a:ext cx="4433570" cy="5715"/>
            </a:xfrm>
            <a:custGeom>
              <a:avLst/>
              <a:gdLst/>
              <a:ahLst/>
              <a:cxnLst/>
              <a:rect l="l" t="t" r="r" b="b"/>
              <a:pathLst>
                <a:path w="4433570" h="5715">
                  <a:moveTo>
                    <a:pt x="0" y="5225"/>
                  </a:moveTo>
                  <a:lnTo>
                    <a:pt x="4433470" y="5225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5225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729" y="1135271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7729" y="1141621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7729" y="1147972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729" y="1154319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718" y="1154226"/>
              <a:ext cx="4433570" cy="31115"/>
            </a:xfrm>
            <a:custGeom>
              <a:avLst/>
              <a:gdLst/>
              <a:ahLst/>
              <a:cxnLst/>
              <a:rect l="l" t="t" r="r" b="b"/>
              <a:pathLst>
                <a:path w="4433570" h="31115">
                  <a:moveTo>
                    <a:pt x="4433481" y="0"/>
                  </a:moveTo>
                  <a:lnTo>
                    <a:pt x="0" y="0"/>
                  </a:lnTo>
                  <a:lnTo>
                    <a:pt x="0" y="6362"/>
                  </a:lnTo>
                  <a:lnTo>
                    <a:pt x="0" y="9537"/>
                  </a:lnTo>
                  <a:lnTo>
                    <a:pt x="0" y="31076"/>
                  </a:lnTo>
                  <a:lnTo>
                    <a:pt x="4433481" y="31076"/>
                  </a:lnTo>
                  <a:lnTo>
                    <a:pt x="4433481" y="6362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20298" y="1004824"/>
              <a:ext cx="20320" cy="4445"/>
            </a:xfrm>
            <a:custGeom>
              <a:avLst/>
              <a:gdLst/>
              <a:ahLst/>
              <a:cxnLst/>
              <a:rect l="l" t="t" r="r" b="b"/>
              <a:pathLst>
                <a:path w="20320" h="4444">
                  <a:moveTo>
                    <a:pt x="19773" y="39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20298" y="1007999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20298" y="1011174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7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20298" y="1014349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20298" y="1017524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68"/>
                  </a:lnTo>
                  <a:lnTo>
                    <a:pt x="26941" y="11158"/>
                  </a:lnTo>
                  <a:lnTo>
                    <a:pt x="14830" y="2993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4"/>
                  </a:lnTo>
                  <a:lnTo>
                    <a:pt x="26941" y="65036"/>
                  </a:lnTo>
                  <a:lnTo>
                    <a:pt x="35106" y="52925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20298" y="1020699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29"/>
                  </a:lnTo>
                  <a:lnTo>
                    <a:pt x="24696" y="10228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20298" y="1023874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89"/>
                  </a:lnTo>
                  <a:lnTo>
                    <a:pt x="22447" y="9297"/>
                  </a:lnTo>
                  <a:lnTo>
                    <a:pt x="12354" y="2494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3"/>
                  </a:lnTo>
                  <a:lnTo>
                    <a:pt x="22447" y="54197"/>
                  </a:lnTo>
                  <a:lnTo>
                    <a:pt x="29253" y="44104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20298" y="1027049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0"/>
                  </a:lnTo>
                  <a:lnTo>
                    <a:pt x="20202" y="8367"/>
                  </a:lnTo>
                  <a:lnTo>
                    <a:pt x="11119" y="2244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3"/>
                  </a:lnTo>
                  <a:lnTo>
                    <a:pt x="20202" y="48777"/>
                  </a:lnTo>
                  <a:lnTo>
                    <a:pt x="26328" y="39694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20298" y="1030224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2"/>
                  </a:lnTo>
                  <a:lnTo>
                    <a:pt x="17957" y="43357"/>
                  </a:lnTo>
                  <a:lnTo>
                    <a:pt x="23402" y="35283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20298" y="1033399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1"/>
                  </a:lnTo>
                  <a:lnTo>
                    <a:pt x="15712" y="6507"/>
                  </a:lnTo>
                  <a:lnTo>
                    <a:pt x="8648" y="1745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2"/>
                  </a:lnTo>
                  <a:lnTo>
                    <a:pt x="15712" y="37938"/>
                  </a:lnTo>
                  <a:lnTo>
                    <a:pt x="20477" y="30873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20298" y="1036574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20298" y="1039749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38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20298" y="1042924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20298" y="1046099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20298" y="104927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4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20298" y="1052449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20298" y="104927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44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147" y="2426632"/>
              <a:ext cx="106367" cy="10636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1241" y="2410757"/>
              <a:ext cx="122237" cy="122241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89331" y="2466721"/>
              <a:ext cx="4281170" cy="18415"/>
            </a:xfrm>
            <a:custGeom>
              <a:avLst/>
              <a:gdLst/>
              <a:ahLst/>
              <a:cxnLst/>
              <a:rect l="l" t="t" r="r" b="b"/>
              <a:pathLst>
                <a:path w="4281170" h="18414">
                  <a:moveTo>
                    <a:pt x="4281068" y="0"/>
                  </a:moveTo>
                  <a:lnTo>
                    <a:pt x="0" y="0"/>
                  </a:lnTo>
                  <a:lnTo>
                    <a:pt x="0" y="1981"/>
                  </a:lnTo>
                  <a:lnTo>
                    <a:pt x="0" y="5156"/>
                  </a:lnTo>
                  <a:lnTo>
                    <a:pt x="0" y="8331"/>
                  </a:lnTo>
                  <a:lnTo>
                    <a:pt x="0" y="11506"/>
                  </a:lnTo>
                  <a:lnTo>
                    <a:pt x="0" y="17856"/>
                  </a:lnTo>
                  <a:lnTo>
                    <a:pt x="4281068" y="17856"/>
                  </a:lnTo>
                  <a:lnTo>
                    <a:pt x="4281068" y="11506"/>
                  </a:lnTo>
                  <a:lnTo>
                    <a:pt x="4281068" y="8331"/>
                  </a:lnTo>
                  <a:lnTo>
                    <a:pt x="4281068" y="5156"/>
                  </a:lnTo>
                  <a:lnTo>
                    <a:pt x="4281068" y="1981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89334" y="248140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89334" y="248775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9334" y="2494099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89334" y="2500450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89334" y="250680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89334" y="251315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89334" y="2519498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89334" y="2525849"/>
              <a:ext cx="4281170" cy="5715"/>
            </a:xfrm>
            <a:custGeom>
              <a:avLst/>
              <a:gdLst/>
              <a:ahLst/>
              <a:cxnLst/>
              <a:rect l="l" t="t" r="r" b="b"/>
              <a:pathLst>
                <a:path w="4281170" h="5714">
                  <a:moveTo>
                    <a:pt x="0" y="5641"/>
                  </a:moveTo>
                  <a:lnTo>
                    <a:pt x="4281066" y="5641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641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519930" y="1054480"/>
              <a:ext cx="5715" cy="1375410"/>
            </a:xfrm>
            <a:custGeom>
              <a:avLst/>
              <a:gdLst/>
              <a:ahLst/>
              <a:cxnLst/>
              <a:rect l="l" t="t" r="r" b="b"/>
              <a:pathLst>
                <a:path w="5714" h="1375410">
                  <a:moveTo>
                    <a:pt x="5118" y="0"/>
                  </a:moveTo>
                  <a:lnTo>
                    <a:pt x="0" y="0"/>
                  </a:lnTo>
                  <a:lnTo>
                    <a:pt x="0" y="1375410"/>
                  </a:lnTo>
                  <a:lnTo>
                    <a:pt x="5118" y="1375410"/>
                  </a:lnTo>
                  <a:lnTo>
                    <a:pt x="511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21886" y="1054481"/>
              <a:ext cx="9525" cy="1375410"/>
            </a:xfrm>
            <a:custGeom>
              <a:avLst/>
              <a:gdLst/>
              <a:ahLst/>
              <a:cxnLst/>
              <a:rect l="l" t="t" r="r" b="b"/>
              <a:pathLst>
                <a:path w="9525" h="1375410">
                  <a:moveTo>
                    <a:pt x="0" y="1375409"/>
                  </a:moveTo>
                  <a:lnTo>
                    <a:pt x="9522" y="137540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75409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28244" y="1054481"/>
              <a:ext cx="9525" cy="1375410"/>
            </a:xfrm>
            <a:custGeom>
              <a:avLst/>
              <a:gdLst/>
              <a:ahLst/>
              <a:cxnLst/>
              <a:rect l="l" t="t" r="r" b="b"/>
              <a:pathLst>
                <a:path w="9525" h="1375410">
                  <a:moveTo>
                    <a:pt x="0" y="1375409"/>
                  </a:moveTo>
                  <a:lnTo>
                    <a:pt x="9522" y="137540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75409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34601" y="1054481"/>
              <a:ext cx="9525" cy="1375410"/>
            </a:xfrm>
            <a:custGeom>
              <a:avLst/>
              <a:gdLst/>
              <a:ahLst/>
              <a:cxnLst/>
              <a:rect l="l" t="t" r="r" b="b"/>
              <a:pathLst>
                <a:path w="9525" h="1375410">
                  <a:moveTo>
                    <a:pt x="0" y="1375409"/>
                  </a:moveTo>
                  <a:lnTo>
                    <a:pt x="9522" y="137540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75409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40959" y="1054481"/>
              <a:ext cx="9525" cy="1375410"/>
            </a:xfrm>
            <a:custGeom>
              <a:avLst/>
              <a:gdLst/>
              <a:ahLst/>
              <a:cxnLst/>
              <a:rect l="l" t="t" r="r" b="b"/>
              <a:pathLst>
                <a:path w="9525" h="1375410">
                  <a:moveTo>
                    <a:pt x="0" y="1375409"/>
                  </a:moveTo>
                  <a:lnTo>
                    <a:pt x="9522" y="137540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75409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47272" y="1054481"/>
              <a:ext cx="9525" cy="1375410"/>
            </a:xfrm>
            <a:custGeom>
              <a:avLst/>
              <a:gdLst/>
              <a:ahLst/>
              <a:cxnLst/>
              <a:rect l="l" t="t" r="r" b="b"/>
              <a:pathLst>
                <a:path w="9525" h="1375410">
                  <a:moveTo>
                    <a:pt x="0" y="1375409"/>
                  </a:moveTo>
                  <a:lnTo>
                    <a:pt x="9522" y="137540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75409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53629" y="1054481"/>
              <a:ext cx="9525" cy="1375410"/>
            </a:xfrm>
            <a:custGeom>
              <a:avLst/>
              <a:gdLst/>
              <a:ahLst/>
              <a:cxnLst/>
              <a:rect l="l" t="t" r="r" b="b"/>
              <a:pathLst>
                <a:path w="9525" h="1375410">
                  <a:moveTo>
                    <a:pt x="0" y="1375409"/>
                  </a:moveTo>
                  <a:lnTo>
                    <a:pt x="9522" y="137540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75409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59987" y="1054481"/>
              <a:ext cx="9525" cy="1375410"/>
            </a:xfrm>
            <a:custGeom>
              <a:avLst/>
              <a:gdLst/>
              <a:ahLst/>
              <a:cxnLst/>
              <a:rect l="l" t="t" r="r" b="b"/>
              <a:pathLst>
                <a:path w="9525" h="1375410">
                  <a:moveTo>
                    <a:pt x="0" y="1375409"/>
                  </a:moveTo>
                  <a:lnTo>
                    <a:pt x="9522" y="1375409"/>
                  </a:lnTo>
                  <a:lnTo>
                    <a:pt x="9522" y="0"/>
                  </a:lnTo>
                  <a:lnTo>
                    <a:pt x="0" y="0"/>
                  </a:lnTo>
                  <a:lnTo>
                    <a:pt x="0" y="1375409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66344" y="1054481"/>
              <a:ext cx="5715" cy="1375410"/>
            </a:xfrm>
            <a:custGeom>
              <a:avLst/>
              <a:gdLst/>
              <a:ahLst/>
              <a:cxnLst/>
              <a:rect l="l" t="t" r="r" b="b"/>
              <a:pathLst>
                <a:path w="5714" h="1375410">
                  <a:moveTo>
                    <a:pt x="5655" y="0"/>
                  </a:moveTo>
                  <a:lnTo>
                    <a:pt x="0" y="0"/>
                  </a:lnTo>
                  <a:lnTo>
                    <a:pt x="0" y="1375410"/>
                  </a:lnTo>
                  <a:lnTo>
                    <a:pt x="5655" y="1375410"/>
                  </a:lnTo>
                  <a:lnTo>
                    <a:pt x="565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7729" y="1177886"/>
              <a:ext cx="4432935" cy="1302385"/>
            </a:xfrm>
            <a:custGeom>
              <a:avLst/>
              <a:gdLst/>
              <a:ahLst/>
              <a:cxnLst/>
              <a:rect l="l" t="t" r="r" b="b"/>
              <a:pathLst>
                <a:path w="4432935" h="1302385">
                  <a:moveTo>
                    <a:pt x="4432569" y="0"/>
                  </a:moveTo>
                  <a:lnTo>
                    <a:pt x="0" y="0"/>
                  </a:lnTo>
                  <a:lnTo>
                    <a:pt x="0" y="1251126"/>
                  </a:lnTo>
                  <a:lnTo>
                    <a:pt x="4008" y="1270851"/>
                  </a:lnTo>
                  <a:lnTo>
                    <a:pt x="14922" y="1287004"/>
                  </a:lnTo>
                  <a:lnTo>
                    <a:pt x="31075" y="1297918"/>
                  </a:lnTo>
                  <a:lnTo>
                    <a:pt x="50800" y="1301926"/>
                  </a:lnTo>
                  <a:lnTo>
                    <a:pt x="4381769" y="1301926"/>
                  </a:lnTo>
                  <a:lnTo>
                    <a:pt x="4401493" y="1297918"/>
                  </a:lnTo>
                  <a:lnTo>
                    <a:pt x="4417646" y="1287004"/>
                  </a:lnTo>
                  <a:lnTo>
                    <a:pt x="4428560" y="1270851"/>
                  </a:lnTo>
                  <a:lnTo>
                    <a:pt x="4432569" y="1251126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20298" y="1042924"/>
              <a:ext cx="0" cy="1405255"/>
            </a:xfrm>
            <a:custGeom>
              <a:avLst/>
              <a:gdLst/>
              <a:ahLst/>
              <a:cxnLst/>
              <a:rect l="l" t="t" r="r" b="b"/>
              <a:pathLst>
                <a:path h="1405255">
                  <a:moveTo>
                    <a:pt x="0" y="14051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20298" y="10302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20298" y="10175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520298" y="10048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20298" y="98577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081" y="1224845"/>
              <a:ext cx="75872" cy="73139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081" y="1847322"/>
              <a:ext cx="75872" cy="73139"/>
            </a:xfrm>
            <a:prstGeom prst="rect">
              <a:avLst/>
            </a:prstGeom>
          </p:spPr>
        </p:pic>
      </p:grpSp>
      <p:sp>
        <p:nvSpPr>
          <p:cNvPr id="107" name="object 107"/>
          <p:cNvSpPr/>
          <p:nvPr/>
        </p:nvSpPr>
        <p:spPr>
          <a:xfrm>
            <a:off x="87729" y="2606153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2"/>
                </a:lnTo>
                <a:lnTo>
                  <a:pt x="4432569" y="185672"/>
                </a:lnTo>
                <a:lnTo>
                  <a:pt x="4432569" y="50800"/>
                </a:lnTo>
                <a:lnTo>
                  <a:pt x="4428560" y="31075"/>
                </a:lnTo>
                <a:lnTo>
                  <a:pt x="4417646" y="14922"/>
                </a:lnTo>
                <a:lnTo>
                  <a:pt x="4401493" y="4008"/>
                </a:lnTo>
                <a:lnTo>
                  <a:pt x="4381769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2331" y="398107"/>
            <a:ext cx="4291330" cy="23806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45"/>
              </a:spcBef>
            </a:pPr>
            <a:r>
              <a:rPr sz="1100" i="1" spc="-5" dirty="0">
                <a:solidFill>
                  <a:srgbClr val="3333B2"/>
                </a:solidFill>
                <a:latin typeface="Calibri"/>
                <a:cs typeface="Calibri"/>
              </a:rPr>
              <a:t>Intuition</a:t>
            </a:r>
            <a:endParaRPr sz="11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50"/>
              </a:spcBef>
            </a:pPr>
            <a:r>
              <a:rPr sz="950" spc="15" dirty="0">
                <a:latin typeface="Microsoft Sans Serif"/>
                <a:cs typeface="Microsoft Sans Serif"/>
              </a:rPr>
              <a:t>Choose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sentences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that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have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salient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or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informative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words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76200">
              <a:lnSpc>
                <a:spcPct val="100000"/>
              </a:lnSpc>
            </a:pPr>
            <a:r>
              <a:rPr sz="1100" i="1" spc="-35" dirty="0">
                <a:solidFill>
                  <a:srgbClr val="3333B2"/>
                </a:solidFill>
                <a:latin typeface="Calibri"/>
                <a:cs typeface="Calibri"/>
              </a:rPr>
              <a:t>Two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libri"/>
                <a:cs typeface="Calibri"/>
              </a:rPr>
              <a:t>approaches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libri"/>
                <a:cs typeface="Calibri"/>
              </a:rPr>
              <a:t>to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libri"/>
                <a:cs typeface="Calibri"/>
              </a:rPr>
              <a:t>define</a:t>
            </a:r>
            <a:r>
              <a:rPr sz="1100" i="1" spc="2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libri"/>
                <a:cs typeface="Calibri"/>
              </a:rPr>
              <a:t>salient</a:t>
            </a:r>
            <a:r>
              <a:rPr sz="1100" i="1" spc="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libri"/>
                <a:cs typeface="Calibri"/>
              </a:rPr>
              <a:t>words</a:t>
            </a:r>
            <a:endParaRPr sz="1100">
              <a:latin typeface="Calibri"/>
              <a:cs typeface="Calibri"/>
            </a:endParaRPr>
          </a:p>
          <a:p>
            <a:pPr marL="353060">
              <a:lnSpc>
                <a:spcPct val="100000"/>
              </a:lnSpc>
              <a:spcBef>
                <a:spcPts val="275"/>
              </a:spcBef>
            </a:pPr>
            <a:r>
              <a:rPr sz="950" i="1" spc="10" dirty="0">
                <a:latin typeface="Arial"/>
                <a:cs typeface="Arial"/>
              </a:rPr>
              <a:t>tf-idf:</a:t>
            </a:r>
            <a:r>
              <a:rPr sz="950" i="1" spc="95" dirty="0">
                <a:latin typeface="Arial"/>
                <a:cs typeface="Arial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weigh</a:t>
            </a:r>
            <a:r>
              <a:rPr sz="950" spc="15" dirty="0">
                <a:latin typeface="Microsoft Sans Serif"/>
                <a:cs typeface="Microsoft Sans Serif"/>
              </a:rPr>
              <a:t> each </a:t>
            </a:r>
            <a:r>
              <a:rPr sz="950" spc="10" dirty="0">
                <a:latin typeface="Microsoft Sans Serif"/>
                <a:cs typeface="Microsoft Sans Serif"/>
              </a:rPr>
              <a:t>word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1100" i="1" spc="-15" dirty="0">
                <a:latin typeface="Calibri"/>
                <a:cs typeface="Calibri"/>
              </a:rPr>
              <a:t>w</a:t>
            </a:r>
            <a:r>
              <a:rPr sz="1200" i="1" spc="-22" baseline="-10416" dirty="0">
                <a:latin typeface="Calibri"/>
                <a:cs typeface="Calibri"/>
              </a:rPr>
              <a:t>i</a:t>
            </a:r>
            <a:r>
              <a:rPr sz="1200" i="1" spc="217" baseline="-10416" dirty="0">
                <a:latin typeface="Calibri"/>
                <a:cs typeface="Calibri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in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document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1100" i="1" spc="40" dirty="0">
                <a:latin typeface="Calibri"/>
                <a:cs typeface="Calibri"/>
              </a:rPr>
              <a:t>j</a:t>
            </a:r>
            <a:r>
              <a:rPr sz="1100" i="1" spc="20" dirty="0">
                <a:latin typeface="Calibri"/>
                <a:cs typeface="Calibri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by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tf-idf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00">
              <a:latin typeface="Microsoft Sans Serif"/>
              <a:cs typeface="Microsoft Sans Serif"/>
            </a:endParaRPr>
          </a:p>
          <a:p>
            <a:pPr marL="462280" algn="ctr">
              <a:lnSpc>
                <a:spcPct val="100000"/>
              </a:lnSpc>
            </a:pPr>
            <a:r>
              <a:rPr sz="1100" i="1" spc="-30" dirty="0">
                <a:latin typeface="Calibri"/>
                <a:cs typeface="Calibri"/>
              </a:rPr>
              <a:t>weigh</a:t>
            </a:r>
            <a:r>
              <a:rPr sz="1100" i="1" spc="-5" dirty="0">
                <a:latin typeface="Calibri"/>
                <a:cs typeface="Calibri"/>
              </a:rPr>
              <a:t>t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65" dirty="0">
                <a:latin typeface="Calibri"/>
                <a:cs typeface="Calibri"/>
              </a:rPr>
              <a:t>w</a:t>
            </a:r>
            <a:r>
              <a:rPr sz="1200" i="1" spc="127" baseline="-10416" dirty="0">
                <a:latin typeface="Calibri"/>
                <a:cs typeface="Calibri"/>
              </a:rPr>
              <a:t>i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tf</a:t>
            </a:r>
            <a:r>
              <a:rPr sz="1200" i="1" spc="44" baseline="-10416" dirty="0">
                <a:latin typeface="Calibri"/>
                <a:cs typeface="Calibri"/>
              </a:rPr>
              <a:t>ij</a:t>
            </a:r>
            <a:r>
              <a:rPr sz="1200" i="1" spc="30" baseline="-10416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Calibri"/>
                <a:cs typeface="Calibri"/>
              </a:rPr>
              <a:t>idf</a:t>
            </a:r>
            <a:r>
              <a:rPr sz="1200" i="1" spc="52" baseline="-10416" dirty="0">
                <a:latin typeface="Calibri"/>
                <a:cs typeface="Calibri"/>
              </a:rPr>
              <a:t>i</a:t>
            </a:r>
            <a:endParaRPr sz="1200" baseline="-10416">
              <a:latin typeface="Calibri"/>
              <a:cs typeface="Calibri"/>
            </a:endParaRPr>
          </a:p>
          <a:p>
            <a:pPr marL="353060" marR="43180">
              <a:lnSpc>
                <a:spcPct val="118900"/>
              </a:lnSpc>
              <a:spcBef>
                <a:spcPts val="1065"/>
              </a:spcBef>
            </a:pPr>
            <a:r>
              <a:rPr sz="950" i="1" spc="-10" dirty="0">
                <a:latin typeface="Arial"/>
                <a:cs typeface="Arial"/>
              </a:rPr>
              <a:t>Topic</a:t>
            </a:r>
            <a:r>
              <a:rPr sz="950" i="1" spc="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signatures:</a:t>
            </a:r>
            <a:r>
              <a:rPr sz="950" i="1" spc="105" dirty="0">
                <a:latin typeface="Arial"/>
                <a:cs typeface="Arial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choose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smaller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set</a:t>
            </a:r>
            <a:r>
              <a:rPr sz="950" spc="1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of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salient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words,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specific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to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that </a:t>
            </a:r>
            <a:r>
              <a:rPr sz="950" spc="-23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domain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Microsoft Sans Serif"/>
              <a:cs typeface="Microsoft Sans Serif"/>
            </a:endParaRPr>
          </a:p>
          <a:p>
            <a:pPr marL="468630" algn="ctr">
              <a:lnSpc>
                <a:spcPct val="100000"/>
              </a:lnSpc>
              <a:spcBef>
                <a:spcPts val="5"/>
              </a:spcBef>
            </a:pPr>
            <a:r>
              <a:rPr sz="1100" i="1" spc="-15" dirty="0">
                <a:latin typeface="Calibri"/>
                <a:cs typeface="Calibri"/>
              </a:rPr>
              <a:t>weight</a:t>
            </a:r>
            <a:r>
              <a:rPr sz="1100" spc="-15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libri"/>
                <a:cs typeface="Calibri"/>
              </a:rPr>
              <a:t>w</a:t>
            </a:r>
            <a:r>
              <a:rPr sz="1200" i="1" spc="-22" baseline="-10416" dirty="0">
                <a:latin typeface="Calibri"/>
                <a:cs typeface="Calibri"/>
              </a:rPr>
              <a:t>i</a:t>
            </a:r>
            <a:r>
              <a:rPr sz="1100" spc="-15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 </a:t>
            </a:r>
            <a:r>
              <a:rPr sz="950" spc="5" dirty="0">
                <a:latin typeface="Microsoft Sans Serif"/>
                <a:cs typeface="Microsoft Sans Serif"/>
              </a:rPr>
              <a:t>if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1100" i="1" spc="-15" dirty="0">
                <a:latin typeface="Calibri"/>
                <a:cs typeface="Calibri"/>
              </a:rPr>
              <a:t>w</a:t>
            </a:r>
            <a:r>
              <a:rPr sz="1200" i="1" spc="-22" baseline="-10416" dirty="0">
                <a:latin typeface="Calibri"/>
                <a:cs typeface="Calibri"/>
              </a:rPr>
              <a:t>i</a:t>
            </a:r>
            <a:r>
              <a:rPr sz="1200" i="1" spc="209" baseline="-10416" dirty="0">
                <a:latin typeface="Calibri"/>
                <a:cs typeface="Calibri"/>
              </a:rPr>
              <a:t> </a:t>
            </a:r>
            <a:r>
              <a:rPr sz="950" spc="5" dirty="0">
                <a:latin typeface="Microsoft Sans Serif"/>
                <a:cs typeface="Microsoft Sans Serif"/>
              </a:rPr>
              <a:t>is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a </a:t>
            </a:r>
            <a:r>
              <a:rPr sz="950" spc="10" dirty="0">
                <a:latin typeface="Microsoft Sans Serif"/>
                <a:cs typeface="Microsoft Sans Serif"/>
              </a:rPr>
              <a:t>specific</a:t>
            </a:r>
            <a:r>
              <a:rPr sz="950" spc="20" dirty="0">
                <a:latin typeface="Microsoft Sans Serif"/>
                <a:cs typeface="Microsoft Sans Serif"/>
              </a:rPr>
              <a:t> term</a:t>
            </a:r>
            <a:r>
              <a:rPr sz="950" spc="25" dirty="0">
                <a:latin typeface="Microsoft Sans Serif"/>
                <a:cs typeface="Microsoft Sans Serif"/>
              </a:rPr>
              <a:t> </a:t>
            </a:r>
            <a:r>
              <a:rPr sz="950" spc="15" dirty="0">
                <a:latin typeface="Microsoft Sans Serif"/>
                <a:cs typeface="Microsoft Sans Serif"/>
              </a:rPr>
              <a:t>(use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mutual</a:t>
            </a:r>
            <a:r>
              <a:rPr sz="950" spc="20" dirty="0">
                <a:latin typeface="Microsoft Sans Serif"/>
                <a:cs typeface="Microsoft Sans Serif"/>
              </a:rPr>
              <a:t> </a:t>
            </a:r>
            <a:r>
              <a:rPr sz="950" spc="10" dirty="0">
                <a:latin typeface="Microsoft Sans Serif"/>
                <a:cs typeface="Microsoft Sans Serif"/>
              </a:rPr>
              <a:t>information)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100" i="1" spc="-25" dirty="0">
                <a:solidFill>
                  <a:srgbClr val="007F00"/>
                </a:solidFill>
                <a:latin typeface="Calibri"/>
                <a:cs typeface="Calibri"/>
              </a:rPr>
              <a:t>Weighing</a:t>
            </a:r>
            <a:r>
              <a:rPr sz="1100" i="1" spc="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1100" i="1" spc="-25" dirty="0">
                <a:solidFill>
                  <a:srgbClr val="007F00"/>
                </a:solidFill>
                <a:latin typeface="Calibri"/>
                <a:cs typeface="Calibri"/>
              </a:rPr>
              <a:t>a</a:t>
            </a:r>
            <a:r>
              <a:rPr sz="1100" i="1" spc="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1100" i="1" spc="-30" dirty="0">
                <a:solidFill>
                  <a:srgbClr val="007F00"/>
                </a:solidFill>
                <a:latin typeface="Calibri"/>
                <a:cs typeface="Calibri"/>
              </a:rPr>
              <a:t>sentence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87729" y="2647834"/>
            <a:ext cx="4486275" cy="663575"/>
            <a:chOff x="87729" y="2647834"/>
            <a:chExt cx="4486275" cy="663575"/>
          </a:xfrm>
        </p:grpSpPr>
        <p:sp>
          <p:nvSpPr>
            <p:cNvPr id="110" name="object 110"/>
            <p:cNvSpPr/>
            <p:nvPr/>
          </p:nvSpPr>
          <p:spPr>
            <a:xfrm>
              <a:off x="87729" y="2779141"/>
              <a:ext cx="4433570" cy="5080"/>
            </a:xfrm>
            <a:custGeom>
              <a:avLst/>
              <a:gdLst/>
              <a:ahLst/>
              <a:cxnLst/>
              <a:rect l="l" t="t" r="r" b="b"/>
              <a:pathLst>
                <a:path w="4433570" h="5080">
                  <a:moveTo>
                    <a:pt x="0" y="4773"/>
                  </a:moveTo>
                  <a:lnTo>
                    <a:pt x="4433470" y="4773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4773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7729" y="2780738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1E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7729" y="2787085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6E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7729" y="2793436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BE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7729" y="2799786"/>
              <a:ext cx="4433570" cy="9525"/>
            </a:xfrm>
            <a:custGeom>
              <a:avLst/>
              <a:gdLst/>
              <a:ahLst/>
              <a:cxnLst/>
              <a:rect l="l" t="t" r="r" b="b"/>
              <a:pathLst>
                <a:path w="4433570" h="9525">
                  <a:moveTo>
                    <a:pt x="0" y="9526"/>
                  </a:moveTo>
                  <a:lnTo>
                    <a:pt x="4433470" y="9526"/>
                  </a:lnTo>
                  <a:lnTo>
                    <a:pt x="4433470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0EF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7718" y="2799702"/>
              <a:ext cx="4433570" cy="30480"/>
            </a:xfrm>
            <a:custGeom>
              <a:avLst/>
              <a:gdLst/>
              <a:ahLst/>
              <a:cxnLst/>
              <a:rect l="l" t="t" r="r" b="b"/>
              <a:pathLst>
                <a:path w="4433570" h="30480">
                  <a:moveTo>
                    <a:pt x="4433481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251"/>
                  </a:lnTo>
                  <a:lnTo>
                    <a:pt x="4433481" y="30251"/>
                  </a:lnTo>
                  <a:lnTo>
                    <a:pt x="4433481" y="6350"/>
                  </a:lnTo>
                  <a:lnTo>
                    <a:pt x="4433481" y="0"/>
                  </a:lnTo>
                  <a:close/>
                </a:path>
              </a:pathLst>
            </a:custGeom>
            <a:solidFill>
              <a:srgbClr val="E5F1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520298" y="2653549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8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1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520298" y="2656724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9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79"/>
                  </a:lnTo>
                  <a:lnTo>
                    <a:pt x="40956" y="61750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520298" y="2659899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9"/>
                  </a:lnTo>
                  <a:lnTo>
                    <a:pt x="29186" y="12089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20298" y="2663074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71"/>
                  </a:lnTo>
                  <a:lnTo>
                    <a:pt x="26941" y="11160"/>
                  </a:lnTo>
                  <a:lnTo>
                    <a:pt x="14830" y="2994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5"/>
                  </a:lnTo>
                  <a:lnTo>
                    <a:pt x="26941" y="65040"/>
                  </a:lnTo>
                  <a:lnTo>
                    <a:pt x="35106" y="52929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20298" y="2666249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31"/>
                  </a:lnTo>
                  <a:lnTo>
                    <a:pt x="24696" y="10229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0"/>
                  </a:lnTo>
                  <a:lnTo>
                    <a:pt x="32180" y="48519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520298" y="2669424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93"/>
                  </a:lnTo>
                  <a:lnTo>
                    <a:pt x="22447" y="9300"/>
                  </a:lnTo>
                  <a:lnTo>
                    <a:pt x="12354" y="2495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4"/>
                  </a:lnTo>
                  <a:lnTo>
                    <a:pt x="22447" y="54199"/>
                  </a:lnTo>
                  <a:lnTo>
                    <a:pt x="29253" y="44107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520298" y="2672599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3"/>
                  </a:lnTo>
                  <a:lnTo>
                    <a:pt x="20202" y="8370"/>
                  </a:lnTo>
                  <a:lnTo>
                    <a:pt x="11119" y="2245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4"/>
                  </a:lnTo>
                  <a:lnTo>
                    <a:pt x="20202" y="48780"/>
                  </a:lnTo>
                  <a:lnTo>
                    <a:pt x="26328" y="39697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520298" y="2675774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4"/>
                  </a:lnTo>
                  <a:lnTo>
                    <a:pt x="17957" y="7440"/>
                  </a:lnTo>
                  <a:lnTo>
                    <a:pt x="9883" y="1996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3"/>
                  </a:lnTo>
                  <a:lnTo>
                    <a:pt x="17957" y="43359"/>
                  </a:lnTo>
                  <a:lnTo>
                    <a:pt x="23402" y="35285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520298" y="2678949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4"/>
                  </a:lnTo>
                  <a:lnTo>
                    <a:pt x="15712" y="6509"/>
                  </a:lnTo>
                  <a:lnTo>
                    <a:pt x="8648" y="1746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3"/>
                  </a:lnTo>
                  <a:lnTo>
                    <a:pt x="15712" y="37939"/>
                  </a:lnTo>
                  <a:lnTo>
                    <a:pt x="20477" y="30875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520298" y="2682124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6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9"/>
                  </a:lnTo>
                  <a:lnTo>
                    <a:pt x="17552" y="26463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520298" y="2685299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09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41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520298" y="2688474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90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520298" y="2691649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4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520298" y="26948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8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2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520298" y="2697999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3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6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520298" y="269482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2"/>
                  </a:lnTo>
                  <a:lnTo>
                    <a:pt x="6349" y="2848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147" y="3201704"/>
              <a:ext cx="106367" cy="106362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51241" y="3185829"/>
              <a:ext cx="122237" cy="125412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189331" y="3241421"/>
              <a:ext cx="4281170" cy="18415"/>
            </a:xfrm>
            <a:custGeom>
              <a:avLst/>
              <a:gdLst/>
              <a:ahLst/>
              <a:cxnLst/>
              <a:rect l="l" t="t" r="r" b="b"/>
              <a:pathLst>
                <a:path w="4281170" h="18414">
                  <a:moveTo>
                    <a:pt x="4281068" y="0"/>
                  </a:moveTo>
                  <a:lnTo>
                    <a:pt x="0" y="0"/>
                  </a:lnTo>
                  <a:lnTo>
                    <a:pt x="0" y="2362"/>
                  </a:lnTo>
                  <a:lnTo>
                    <a:pt x="0" y="5537"/>
                  </a:lnTo>
                  <a:lnTo>
                    <a:pt x="0" y="8712"/>
                  </a:lnTo>
                  <a:lnTo>
                    <a:pt x="0" y="11887"/>
                  </a:lnTo>
                  <a:lnTo>
                    <a:pt x="0" y="18237"/>
                  </a:lnTo>
                  <a:lnTo>
                    <a:pt x="4281068" y="18237"/>
                  </a:lnTo>
                  <a:lnTo>
                    <a:pt x="4281068" y="11887"/>
                  </a:lnTo>
                  <a:lnTo>
                    <a:pt x="4281068" y="8712"/>
                  </a:lnTo>
                  <a:lnTo>
                    <a:pt x="4281068" y="5537"/>
                  </a:lnTo>
                  <a:lnTo>
                    <a:pt x="4281068" y="2362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89334" y="325647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89334" y="326282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89334" y="326917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89334" y="327552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89334" y="328187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89334" y="328822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89334" y="3294571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89334" y="3300921"/>
              <a:ext cx="4281170" cy="5715"/>
            </a:xfrm>
            <a:custGeom>
              <a:avLst/>
              <a:gdLst/>
              <a:ahLst/>
              <a:cxnLst/>
              <a:rect l="l" t="t" r="r" b="b"/>
              <a:pathLst>
                <a:path w="4281170" h="5714">
                  <a:moveTo>
                    <a:pt x="0" y="5269"/>
                  </a:moveTo>
                  <a:lnTo>
                    <a:pt x="4281066" y="5269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526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19930" y="2700401"/>
              <a:ext cx="5715" cy="504190"/>
            </a:xfrm>
            <a:custGeom>
              <a:avLst/>
              <a:gdLst/>
              <a:ahLst/>
              <a:cxnLst/>
              <a:rect l="l" t="t" r="r" b="b"/>
              <a:pathLst>
                <a:path w="5714" h="504189">
                  <a:moveTo>
                    <a:pt x="5130" y="0"/>
                  </a:moveTo>
                  <a:lnTo>
                    <a:pt x="0" y="0"/>
                  </a:lnTo>
                  <a:lnTo>
                    <a:pt x="0" y="504190"/>
                  </a:lnTo>
                  <a:lnTo>
                    <a:pt x="5130" y="504190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21872" y="2700401"/>
              <a:ext cx="9525" cy="504190"/>
            </a:xfrm>
            <a:custGeom>
              <a:avLst/>
              <a:gdLst/>
              <a:ahLst/>
              <a:cxnLst/>
              <a:rect l="l" t="t" r="r" b="b"/>
              <a:pathLst>
                <a:path w="9525" h="504189">
                  <a:moveTo>
                    <a:pt x="0" y="504190"/>
                  </a:moveTo>
                  <a:lnTo>
                    <a:pt x="9523" y="50419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50419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8251" y="2700401"/>
              <a:ext cx="9525" cy="504190"/>
            </a:xfrm>
            <a:custGeom>
              <a:avLst/>
              <a:gdLst/>
              <a:ahLst/>
              <a:cxnLst/>
              <a:rect l="l" t="t" r="r" b="b"/>
              <a:pathLst>
                <a:path w="9525" h="504189">
                  <a:moveTo>
                    <a:pt x="0" y="504190"/>
                  </a:moveTo>
                  <a:lnTo>
                    <a:pt x="9523" y="50419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50419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34585" y="2700401"/>
              <a:ext cx="9525" cy="504190"/>
            </a:xfrm>
            <a:custGeom>
              <a:avLst/>
              <a:gdLst/>
              <a:ahLst/>
              <a:cxnLst/>
              <a:rect l="l" t="t" r="r" b="b"/>
              <a:pathLst>
                <a:path w="9525" h="504189">
                  <a:moveTo>
                    <a:pt x="0" y="504190"/>
                  </a:moveTo>
                  <a:lnTo>
                    <a:pt x="9523" y="50419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50419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40919" y="2700401"/>
              <a:ext cx="9525" cy="504190"/>
            </a:xfrm>
            <a:custGeom>
              <a:avLst/>
              <a:gdLst/>
              <a:ahLst/>
              <a:cxnLst/>
              <a:rect l="l" t="t" r="r" b="b"/>
              <a:pathLst>
                <a:path w="9525" h="504189">
                  <a:moveTo>
                    <a:pt x="0" y="504190"/>
                  </a:moveTo>
                  <a:lnTo>
                    <a:pt x="9523" y="50419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50419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47298" y="2700401"/>
              <a:ext cx="9525" cy="504190"/>
            </a:xfrm>
            <a:custGeom>
              <a:avLst/>
              <a:gdLst/>
              <a:ahLst/>
              <a:cxnLst/>
              <a:rect l="l" t="t" r="r" b="b"/>
              <a:pathLst>
                <a:path w="9525" h="504189">
                  <a:moveTo>
                    <a:pt x="0" y="504190"/>
                  </a:moveTo>
                  <a:lnTo>
                    <a:pt x="9523" y="50419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50419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53632" y="2700401"/>
              <a:ext cx="9525" cy="504190"/>
            </a:xfrm>
            <a:custGeom>
              <a:avLst/>
              <a:gdLst/>
              <a:ahLst/>
              <a:cxnLst/>
              <a:rect l="l" t="t" r="r" b="b"/>
              <a:pathLst>
                <a:path w="9525" h="504189">
                  <a:moveTo>
                    <a:pt x="0" y="504190"/>
                  </a:moveTo>
                  <a:lnTo>
                    <a:pt x="9523" y="50419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50419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60011" y="2700401"/>
              <a:ext cx="9525" cy="504190"/>
            </a:xfrm>
            <a:custGeom>
              <a:avLst/>
              <a:gdLst/>
              <a:ahLst/>
              <a:cxnLst/>
              <a:rect l="l" t="t" r="r" b="b"/>
              <a:pathLst>
                <a:path w="9525" h="504189">
                  <a:moveTo>
                    <a:pt x="0" y="504190"/>
                  </a:moveTo>
                  <a:lnTo>
                    <a:pt x="9523" y="504190"/>
                  </a:lnTo>
                  <a:lnTo>
                    <a:pt x="9523" y="0"/>
                  </a:lnTo>
                  <a:lnTo>
                    <a:pt x="0" y="0"/>
                  </a:lnTo>
                  <a:lnTo>
                    <a:pt x="0" y="50419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66345" y="2700401"/>
              <a:ext cx="5715" cy="504190"/>
            </a:xfrm>
            <a:custGeom>
              <a:avLst/>
              <a:gdLst/>
              <a:ahLst/>
              <a:cxnLst/>
              <a:rect l="l" t="t" r="r" b="b"/>
              <a:pathLst>
                <a:path w="5714" h="504189">
                  <a:moveTo>
                    <a:pt x="5654" y="0"/>
                  </a:moveTo>
                  <a:lnTo>
                    <a:pt x="0" y="0"/>
                  </a:lnTo>
                  <a:lnTo>
                    <a:pt x="0" y="504190"/>
                  </a:lnTo>
                  <a:lnTo>
                    <a:pt x="5654" y="504190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7729" y="2823442"/>
              <a:ext cx="4432935" cy="431800"/>
            </a:xfrm>
            <a:custGeom>
              <a:avLst/>
              <a:gdLst/>
              <a:ahLst/>
              <a:cxnLst/>
              <a:rect l="l" t="t" r="r" b="b"/>
              <a:pathLst>
                <a:path w="4432935" h="431800">
                  <a:moveTo>
                    <a:pt x="4432569" y="0"/>
                  </a:moveTo>
                  <a:lnTo>
                    <a:pt x="0" y="0"/>
                  </a:lnTo>
                  <a:lnTo>
                    <a:pt x="0" y="380643"/>
                  </a:lnTo>
                  <a:lnTo>
                    <a:pt x="4008" y="400367"/>
                  </a:lnTo>
                  <a:lnTo>
                    <a:pt x="14922" y="416520"/>
                  </a:lnTo>
                  <a:lnTo>
                    <a:pt x="31075" y="427434"/>
                  </a:lnTo>
                  <a:lnTo>
                    <a:pt x="50800" y="431443"/>
                  </a:lnTo>
                  <a:lnTo>
                    <a:pt x="4381769" y="431443"/>
                  </a:lnTo>
                  <a:lnTo>
                    <a:pt x="4401493" y="427434"/>
                  </a:lnTo>
                  <a:lnTo>
                    <a:pt x="4417646" y="416520"/>
                  </a:lnTo>
                  <a:lnTo>
                    <a:pt x="4428560" y="400367"/>
                  </a:lnTo>
                  <a:lnTo>
                    <a:pt x="4432569" y="380643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5F1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20298" y="2688474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69">
                  <a:moveTo>
                    <a:pt x="0" y="5346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20298" y="26757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20298" y="2663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520298" y="26503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2213521" y="280402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2187244" y="3014413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>
                <a:moveTo>
                  <a:pt x="0" y="0"/>
                </a:moveTo>
                <a:lnTo>
                  <a:pt x="147218" y="0"/>
                </a:lnTo>
              </a:path>
            </a:pathLst>
          </a:custGeom>
          <a:ln w="5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2352281" y="3078060"/>
            <a:ext cx="21145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45" dirty="0">
                <a:latin typeface="Calibri"/>
                <a:cs typeface="Calibri"/>
              </a:rPr>
              <a:t>w</a:t>
            </a:r>
            <a:r>
              <a:rPr sz="800" spc="-110" dirty="0">
                <a:latin typeface="Lucida Sans Unicode"/>
                <a:cs typeface="Lucida Sans Unicode"/>
              </a:rPr>
              <a:t>∈</a:t>
            </a:r>
            <a:r>
              <a:rPr sz="800" i="1" spc="35" dirty="0"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430997" y="2897860"/>
            <a:ext cx="1746250" cy="2990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08585" algn="ctr">
              <a:lnSpc>
                <a:spcPts val="390"/>
              </a:lnSpc>
              <a:spcBef>
                <a:spcPts val="390"/>
              </a:spcBef>
            </a:pPr>
            <a:r>
              <a:rPr sz="1100" spc="-55" dirty="0">
                <a:latin typeface="Lucida Sans Unicode"/>
                <a:cs typeface="Lucida Sans Unicode"/>
              </a:rPr>
              <a:t>|</a:t>
            </a:r>
            <a:r>
              <a:rPr sz="1100" i="1" spc="-55" dirty="0">
                <a:latin typeface="Calibri"/>
                <a:cs typeface="Calibri"/>
              </a:rPr>
              <a:t>S</a:t>
            </a:r>
            <a:r>
              <a:rPr sz="1100" spc="-55" dirty="0">
                <a:latin typeface="Lucida Sans Unicode"/>
                <a:cs typeface="Lucida Sans Unicode"/>
              </a:rPr>
              <a:t>|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2325" spc="419" baseline="17921" dirty="0">
                <a:latin typeface="Calibri"/>
                <a:cs typeface="Calibri"/>
              </a:rPr>
              <a:t>∑</a:t>
            </a:r>
            <a:endParaRPr sz="2325" baseline="17921">
              <a:latin typeface="Calibri"/>
              <a:cs typeface="Calibri"/>
            </a:endParaRPr>
          </a:p>
          <a:p>
            <a:pPr marL="38100">
              <a:lnSpc>
                <a:spcPts val="635"/>
              </a:lnSpc>
              <a:tabLst>
                <a:tab pos="1135380" algn="l"/>
              </a:tabLst>
            </a:pPr>
            <a:r>
              <a:rPr sz="1100" i="1" spc="-20" dirty="0">
                <a:latin typeface="Calibri"/>
                <a:cs typeface="Calibri"/>
              </a:rPr>
              <a:t>weight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libri"/>
                <a:cs typeface="Calibri"/>
              </a:rPr>
              <a:t>s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	</a:t>
            </a:r>
            <a:r>
              <a:rPr sz="1100" i="1" spc="-25" dirty="0">
                <a:latin typeface="Calibri"/>
                <a:cs typeface="Calibri"/>
              </a:rPr>
              <a:t>weight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Calibri"/>
                <a:cs typeface="Calibri"/>
              </a:rPr>
              <a:t>w</a:t>
            </a:r>
            <a:r>
              <a:rPr sz="1100" spc="-2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6" name="object 1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167" name="object 167"/>
          <p:cNvSpPr txBox="1"/>
          <p:nvPr/>
        </p:nvSpPr>
        <p:spPr>
          <a:xfrm>
            <a:off x="1827072" y="3352033"/>
            <a:ext cx="95440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Text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Summarization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i="1" spc="1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LexRank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3608209" y="335203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355496" y="3352033"/>
            <a:ext cx="198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7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3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0" y="351472"/>
                </a:moveTo>
                <a:lnTo>
                  <a:pt x="4608004" y="351472"/>
                </a:lnTo>
                <a:lnTo>
                  <a:pt x="4608004" y="0"/>
                </a:lnTo>
                <a:lnTo>
                  <a:pt x="0" y="0"/>
                </a:lnTo>
                <a:lnTo>
                  <a:pt x="0" y="351472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3" y="60833"/>
            <a:ext cx="26250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45" dirty="0">
                <a:solidFill>
                  <a:srgbClr val="FFFFFF"/>
                </a:solidFill>
                <a:latin typeface="Calibri"/>
                <a:cs typeface="Calibri"/>
              </a:rPr>
              <a:t>LexRank:</a:t>
            </a:r>
            <a:r>
              <a:rPr sz="1400" i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6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libri"/>
                <a:cs typeface="Calibri"/>
              </a:rPr>
              <a:t>Graph-based</a:t>
            </a:r>
            <a:r>
              <a:rPr sz="1400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29" y="503491"/>
            <a:ext cx="4486275" cy="2770505"/>
            <a:chOff x="87729" y="503491"/>
            <a:chExt cx="4486275" cy="2770505"/>
          </a:xfrm>
        </p:grpSpPr>
        <p:sp>
          <p:nvSpPr>
            <p:cNvPr id="5" name="object 5"/>
            <p:cNvSpPr/>
            <p:nvPr/>
          </p:nvSpPr>
          <p:spPr>
            <a:xfrm>
              <a:off x="87729" y="50349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9" y="82384"/>
                  </a:lnTo>
                  <a:lnTo>
                    <a:pt x="4432569" y="50800"/>
                  </a:lnTo>
                  <a:lnTo>
                    <a:pt x="4428560" y="31075"/>
                  </a:lnTo>
                  <a:lnTo>
                    <a:pt x="4417646" y="14922"/>
                  </a:lnTo>
                  <a:lnTo>
                    <a:pt x="4401493" y="4008"/>
                  </a:lnTo>
                  <a:lnTo>
                    <a:pt x="43817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0298" y="557212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4" y="47624"/>
                  </a:moveTo>
                  <a:lnTo>
                    <a:pt x="43882" y="29087"/>
                  </a:lnTo>
                  <a:lnTo>
                    <a:pt x="33675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5" y="81300"/>
                  </a:lnTo>
                  <a:lnTo>
                    <a:pt x="43882" y="66162"/>
                  </a:lnTo>
                  <a:lnTo>
                    <a:pt x="47624" y="47624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0298" y="560387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49" y="44449"/>
                  </a:moveTo>
                  <a:lnTo>
                    <a:pt x="40956" y="27147"/>
                  </a:lnTo>
                  <a:lnTo>
                    <a:pt x="31430" y="13019"/>
                  </a:lnTo>
                  <a:lnTo>
                    <a:pt x="17301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1" y="85406"/>
                  </a:lnTo>
                  <a:lnTo>
                    <a:pt x="31430" y="75880"/>
                  </a:lnTo>
                  <a:lnTo>
                    <a:pt x="40956" y="61751"/>
                  </a:lnTo>
                  <a:lnTo>
                    <a:pt x="44449" y="44449"/>
                  </a:lnTo>
                </a:path>
              </a:pathLst>
            </a:custGeom>
            <a:ln w="11112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298" y="563562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298" y="566737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38099"/>
                  </a:moveTo>
                  <a:lnTo>
                    <a:pt x="35106" y="23268"/>
                  </a:lnTo>
                  <a:lnTo>
                    <a:pt x="26941" y="11158"/>
                  </a:lnTo>
                  <a:lnTo>
                    <a:pt x="14830" y="2993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0" y="73206"/>
                  </a:lnTo>
                  <a:lnTo>
                    <a:pt x="26941" y="65041"/>
                  </a:lnTo>
                  <a:lnTo>
                    <a:pt x="35106" y="52930"/>
                  </a:lnTo>
                  <a:lnTo>
                    <a:pt x="38099" y="38099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298" y="569912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0" y="21329"/>
                  </a:lnTo>
                  <a:lnTo>
                    <a:pt x="24696" y="10228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6" y="59621"/>
                  </a:lnTo>
                  <a:lnTo>
                    <a:pt x="32180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298" y="573087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49" y="31749"/>
                  </a:moveTo>
                  <a:lnTo>
                    <a:pt x="29253" y="19389"/>
                  </a:lnTo>
                  <a:lnTo>
                    <a:pt x="22447" y="9297"/>
                  </a:lnTo>
                  <a:lnTo>
                    <a:pt x="12354" y="2494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4" y="61003"/>
                  </a:lnTo>
                  <a:lnTo>
                    <a:pt x="22447" y="54197"/>
                  </a:lnTo>
                  <a:lnTo>
                    <a:pt x="29253" y="44104"/>
                  </a:lnTo>
                  <a:lnTo>
                    <a:pt x="31749" y="31749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298" y="576262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4" y="28574"/>
                  </a:moveTo>
                  <a:lnTo>
                    <a:pt x="26328" y="17450"/>
                  </a:lnTo>
                  <a:lnTo>
                    <a:pt x="20202" y="8367"/>
                  </a:lnTo>
                  <a:lnTo>
                    <a:pt x="11119" y="2244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19" y="54903"/>
                  </a:lnTo>
                  <a:lnTo>
                    <a:pt x="20202" y="48777"/>
                  </a:lnTo>
                  <a:lnTo>
                    <a:pt x="26328" y="39694"/>
                  </a:lnTo>
                  <a:lnTo>
                    <a:pt x="28574" y="28574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298" y="579437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2" y="15516"/>
                  </a:lnTo>
                  <a:lnTo>
                    <a:pt x="17957" y="7442"/>
                  </a:lnTo>
                  <a:lnTo>
                    <a:pt x="9883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3" y="48802"/>
                  </a:lnTo>
                  <a:lnTo>
                    <a:pt x="17957" y="43357"/>
                  </a:lnTo>
                  <a:lnTo>
                    <a:pt x="23402" y="35283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298" y="582612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4" y="22224"/>
                  </a:moveTo>
                  <a:lnTo>
                    <a:pt x="20477" y="13576"/>
                  </a:lnTo>
                  <a:lnTo>
                    <a:pt x="15712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2"/>
                  </a:lnTo>
                  <a:lnTo>
                    <a:pt x="15712" y="37938"/>
                  </a:lnTo>
                  <a:lnTo>
                    <a:pt x="20477" y="30873"/>
                  </a:lnTo>
                  <a:lnTo>
                    <a:pt x="22224" y="22224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298" y="585787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2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2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298" y="588962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4" y="15875"/>
                  </a:moveTo>
                  <a:lnTo>
                    <a:pt x="15874" y="7112"/>
                  </a:lnTo>
                  <a:lnTo>
                    <a:pt x="8762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2" y="31750"/>
                  </a:lnTo>
                  <a:lnTo>
                    <a:pt x="15874" y="24638"/>
                  </a:lnTo>
                  <a:lnTo>
                    <a:pt x="15874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298" y="592137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699" y="12700"/>
                  </a:moveTo>
                  <a:lnTo>
                    <a:pt x="12699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699" y="19710"/>
                  </a:lnTo>
                  <a:lnTo>
                    <a:pt x="12699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298" y="595312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7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7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298" y="59848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49" y="6350"/>
                  </a:moveTo>
                  <a:lnTo>
                    <a:pt x="6349" y="2844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49" y="9855"/>
                  </a:lnTo>
                  <a:lnTo>
                    <a:pt x="6349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298" y="601662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298" y="59848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49" y="9855"/>
                  </a:lnTo>
                  <a:lnTo>
                    <a:pt x="6349" y="2844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47" y="3164094"/>
              <a:ext cx="106367" cy="1063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41" y="3148219"/>
              <a:ext cx="122237" cy="12541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9331" y="3203321"/>
              <a:ext cx="4281170" cy="19050"/>
            </a:xfrm>
            <a:custGeom>
              <a:avLst/>
              <a:gdLst/>
              <a:ahLst/>
              <a:cxnLst/>
              <a:rect l="l" t="t" r="r" b="b"/>
              <a:pathLst>
                <a:path w="4281170" h="19050">
                  <a:moveTo>
                    <a:pt x="4281068" y="0"/>
                  </a:moveTo>
                  <a:lnTo>
                    <a:pt x="0" y="0"/>
                  </a:lnTo>
                  <a:lnTo>
                    <a:pt x="0" y="2844"/>
                  </a:lnTo>
                  <a:lnTo>
                    <a:pt x="0" y="6019"/>
                  </a:lnTo>
                  <a:lnTo>
                    <a:pt x="0" y="9194"/>
                  </a:lnTo>
                  <a:lnTo>
                    <a:pt x="0" y="12369"/>
                  </a:lnTo>
                  <a:lnTo>
                    <a:pt x="0" y="18719"/>
                  </a:lnTo>
                  <a:lnTo>
                    <a:pt x="4281068" y="18719"/>
                  </a:lnTo>
                  <a:lnTo>
                    <a:pt x="4281068" y="12369"/>
                  </a:lnTo>
                  <a:lnTo>
                    <a:pt x="4281068" y="9194"/>
                  </a:lnTo>
                  <a:lnTo>
                    <a:pt x="4281068" y="6019"/>
                  </a:lnTo>
                  <a:lnTo>
                    <a:pt x="4281068" y="2844"/>
                  </a:lnTo>
                  <a:lnTo>
                    <a:pt x="428106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9334" y="321886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9334" y="3225212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9334" y="323156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9334" y="323791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9334" y="324426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9334" y="325061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9334" y="3256963"/>
              <a:ext cx="4281170" cy="9525"/>
            </a:xfrm>
            <a:custGeom>
              <a:avLst/>
              <a:gdLst/>
              <a:ahLst/>
              <a:cxnLst/>
              <a:rect l="l" t="t" r="r" b="b"/>
              <a:pathLst>
                <a:path w="4281170" h="9525">
                  <a:moveTo>
                    <a:pt x="0" y="9526"/>
                  </a:moveTo>
                  <a:lnTo>
                    <a:pt x="4281066" y="9526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952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9334" y="3263313"/>
              <a:ext cx="4281170" cy="5080"/>
            </a:xfrm>
            <a:custGeom>
              <a:avLst/>
              <a:gdLst/>
              <a:ahLst/>
              <a:cxnLst/>
              <a:rect l="l" t="t" r="r" b="b"/>
              <a:pathLst>
                <a:path w="4281170" h="5079">
                  <a:moveTo>
                    <a:pt x="0" y="4778"/>
                  </a:moveTo>
                  <a:lnTo>
                    <a:pt x="4281066" y="4778"/>
                  </a:lnTo>
                  <a:lnTo>
                    <a:pt x="4281066" y="0"/>
                  </a:lnTo>
                  <a:lnTo>
                    <a:pt x="0" y="0"/>
                  </a:lnTo>
                  <a:lnTo>
                    <a:pt x="0" y="4778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19930" y="603630"/>
              <a:ext cx="5715" cy="2562860"/>
            </a:xfrm>
            <a:custGeom>
              <a:avLst/>
              <a:gdLst/>
              <a:ahLst/>
              <a:cxnLst/>
              <a:rect l="l" t="t" r="r" b="b"/>
              <a:pathLst>
                <a:path w="5714" h="2562860">
                  <a:moveTo>
                    <a:pt x="5118" y="0"/>
                  </a:moveTo>
                  <a:lnTo>
                    <a:pt x="0" y="0"/>
                  </a:lnTo>
                  <a:lnTo>
                    <a:pt x="0" y="2562860"/>
                  </a:lnTo>
                  <a:lnTo>
                    <a:pt x="5118" y="2562860"/>
                  </a:lnTo>
                  <a:lnTo>
                    <a:pt x="511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1872" y="603631"/>
              <a:ext cx="9525" cy="2562860"/>
            </a:xfrm>
            <a:custGeom>
              <a:avLst/>
              <a:gdLst/>
              <a:ahLst/>
              <a:cxnLst/>
              <a:rect l="l" t="t" r="r" b="b"/>
              <a:pathLst>
                <a:path w="9525" h="2562860">
                  <a:moveTo>
                    <a:pt x="0" y="2562860"/>
                  </a:moveTo>
                  <a:lnTo>
                    <a:pt x="9524" y="256286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56286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8254" y="603631"/>
              <a:ext cx="9525" cy="2562860"/>
            </a:xfrm>
            <a:custGeom>
              <a:avLst/>
              <a:gdLst/>
              <a:ahLst/>
              <a:cxnLst/>
              <a:rect l="l" t="t" r="r" b="b"/>
              <a:pathLst>
                <a:path w="9525" h="2562860">
                  <a:moveTo>
                    <a:pt x="0" y="2562860"/>
                  </a:moveTo>
                  <a:lnTo>
                    <a:pt x="9524" y="256286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56286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34591" y="603631"/>
              <a:ext cx="9525" cy="2562860"/>
            </a:xfrm>
            <a:custGeom>
              <a:avLst/>
              <a:gdLst/>
              <a:ahLst/>
              <a:cxnLst/>
              <a:rect l="l" t="t" r="r" b="b"/>
              <a:pathLst>
                <a:path w="9525" h="2562860">
                  <a:moveTo>
                    <a:pt x="0" y="2562860"/>
                  </a:moveTo>
                  <a:lnTo>
                    <a:pt x="9524" y="256286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56286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40929" y="603631"/>
              <a:ext cx="9525" cy="2562860"/>
            </a:xfrm>
            <a:custGeom>
              <a:avLst/>
              <a:gdLst/>
              <a:ahLst/>
              <a:cxnLst/>
              <a:rect l="l" t="t" r="r" b="b"/>
              <a:pathLst>
                <a:path w="9525" h="2562860">
                  <a:moveTo>
                    <a:pt x="0" y="2562860"/>
                  </a:moveTo>
                  <a:lnTo>
                    <a:pt x="9524" y="256286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56286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47267" y="603631"/>
              <a:ext cx="9525" cy="2562860"/>
            </a:xfrm>
            <a:custGeom>
              <a:avLst/>
              <a:gdLst/>
              <a:ahLst/>
              <a:cxnLst/>
              <a:rect l="l" t="t" r="r" b="b"/>
              <a:pathLst>
                <a:path w="9525" h="2562860">
                  <a:moveTo>
                    <a:pt x="0" y="2562860"/>
                  </a:moveTo>
                  <a:lnTo>
                    <a:pt x="9524" y="256286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56286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53649" y="603631"/>
              <a:ext cx="9525" cy="2562860"/>
            </a:xfrm>
            <a:custGeom>
              <a:avLst/>
              <a:gdLst/>
              <a:ahLst/>
              <a:cxnLst/>
              <a:rect l="l" t="t" r="r" b="b"/>
              <a:pathLst>
                <a:path w="9525" h="2562860">
                  <a:moveTo>
                    <a:pt x="0" y="2562860"/>
                  </a:moveTo>
                  <a:lnTo>
                    <a:pt x="9524" y="256286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56286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59986" y="603631"/>
              <a:ext cx="9525" cy="2562860"/>
            </a:xfrm>
            <a:custGeom>
              <a:avLst/>
              <a:gdLst/>
              <a:ahLst/>
              <a:cxnLst/>
              <a:rect l="l" t="t" r="r" b="b"/>
              <a:pathLst>
                <a:path w="9525" h="2562860">
                  <a:moveTo>
                    <a:pt x="0" y="2562860"/>
                  </a:moveTo>
                  <a:lnTo>
                    <a:pt x="9524" y="256286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256286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66324" y="603631"/>
              <a:ext cx="5715" cy="2562860"/>
            </a:xfrm>
            <a:custGeom>
              <a:avLst/>
              <a:gdLst/>
              <a:ahLst/>
              <a:cxnLst/>
              <a:rect l="l" t="t" r="r" b="b"/>
              <a:pathLst>
                <a:path w="5714" h="2562860">
                  <a:moveTo>
                    <a:pt x="5676" y="0"/>
                  </a:moveTo>
                  <a:lnTo>
                    <a:pt x="0" y="0"/>
                  </a:lnTo>
                  <a:lnTo>
                    <a:pt x="0" y="2562860"/>
                  </a:lnTo>
                  <a:lnTo>
                    <a:pt x="5676" y="2562860"/>
                  </a:lnTo>
                  <a:lnTo>
                    <a:pt x="5676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729" y="547903"/>
              <a:ext cx="4432935" cy="2669540"/>
            </a:xfrm>
            <a:custGeom>
              <a:avLst/>
              <a:gdLst/>
              <a:ahLst/>
              <a:cxnLst/>
              <a:rect l="l" t="t" r="r" b="b"/>
              <a:pathLst>
                <a:path w="4432935" h="2669540">
                  <a:moveTo>
                    <a:pt x="4432569" y="0"/>
                  </a:moveTo>
                  <a:lnTo>
                    <a:pt x="0" y="0"/>
                  </a:lnTo>
                  <a:lnTo>
                    <a:pt x="0" y="2618572"/>
                  </a:lnTo>
                  <a:lnTo>
                    <a:pt x="4008" y="2638297"/>
                  </a:lnTo>
                  <a:lnTo>
                    <a:pt x="14922" y="2654449"/>
                  </a:lnTo>
                  <a:lnTo>
                    <a:pt x="31075" y="2665363"/>
                  </a:lnTo>
                  <a:lnTo>
                    <a:pt x="50800" y="2669372"/>
                  </a:lnTo>
                  <a:lnTo>
                    <a:pt x="4381769" y="2669372"/>
                  </a:lnTo>
                  <a:lnTo>
                    <a:pt x="4401493" y="2665363"/>
                  </a:lnTo>
                  <a:lnTo>
                    <a:pt x="4417646" y="2654449"/>
                  </a:lnTo>
                  <a:lnTo>
                    <a:pt x="4428560" y="2638297"/>
                  </a:lnTo>
                  <a:lnTo>
                    <a:pt x="4432569" y="2618572"/>
                  </a:lnTo>
                  <a:lnTo>
                    <a:pt x="4432569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20298" y="592137"/>
              <a:ext cx="0" cy="2593975"/>
            </a:xfrm>
            <a:custGeom>
              <a:avLst/>
              <a:gdLst/>
              <a:ahLst/>
              <a:cxnLst/>
              <a:rect l="l" t="t" r="r" b="b"/>
              <a:pathLst>
                <a:path h="2593975">
                  <a:moveTo>
                    <a:pt x="0" y="25933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20298" y="5794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20298" y="5667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20298" y="5540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12530" y="736841"/>
              <a:ext cx="1841500" cy="396240"/>
            </a:xfrm>
            <a:custGeom>
              <a:avLst/>
              <a:gdLst/>
              <a:ahLst/>
              <a:cxnLst/>
              <a:rect l="l" t="t" r="r" b="b"/>
              <a:pathLst>
                <a:path w="1841500" h="396240">
                  <a:moveTo>
                    <a:pt x="1795145" y="0"/>
                  </a:moveTo>
                  <a:lnTo>
                    <a:pt x="46202" y="0"/>
                  </a:lnTo>
                  <a:lnTo>
                    <a:pt x="28219" y="3631"/>
                  </a:lnTo>
                  <a:lnTo>
                    <a:pt x="13533" y="13533"/>
                  </a:lnTo>
                  <a:lnTo>
                    <a:pt x="3631" y="28219"/>
                  </a:lnTo>
                  <a:lnTo>
                    <a:pt x="0" y="46202"/>
                  </a:lnTo>
                  <a:lnTo>
                    <a:pt x="0" y="349783"/>
                  </a:lnTo>
                  <a:lnTo>
                    <a:pt x="3631" y="367766"/>
                  </a:lnTo>
                  <a:lnTo>
                    <a:pt x="13533" y="382452"/>
                  </a:lnTo>
                  <a:lnTo>
                    <a:pt x="28219" y="392354"/>
                  </a:lnTo>
                  <a:lnTo>
                    <a:pt x="46202" y="395986"/>
                  </a:lnTo>
                  <a:lnTo>
                    <a:pt x="1795145" y="395986"/>
                  </a:lnTo>
                  <a:lnTo>
                    <a:pt x="1813120" y="392354"/>
                  </a:lnTo>
                  <a:lnTo>
                    <a:pt x="1827803" y="382452"/>
                  </a:lnTo>
                  <a:lnTo>
                    <a:pt x="1837703" y="367766"/>
                  </a:lnTo>
                  <a:lnTo>
                    <a:pt x="1841334" y="349783"/>
                  </a:lnTo>
                  <a:lnTo>
                    <a:pt x="1841334" y="46202"/>
                  </a:lnTo>
                  <a:lnTo>
                    <a:pt x="1837703" y="28219"/>
                  </a:lnTo>
                  <a:lnTo>
                    <a:pt x="1827803" y="13533"/>
                  </a:lnTo>
                  <a:lnTo>
                    <a:pt x="1813120" y="3631"/>
                  </a:lnTo>
                  <a:lnTo>
                    <a:pt x="1795145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12530" y="736841"/>
              <a:ext cx="1841500" cy="396240"/>
            </a:xfrm>
            <a:custGeom>
              <a:avLst/>
              <a:gdLst/>
              <a:ahLst/>
              <a:cxnLst/>
              <a:rect l="l" t="t" r="r" b="b"/>
              <a:pathLst>
                <a:path w="1841500" h="396240">
                  <a:moveTo>
                    <a:pt x="46202" y="0"/>
                  </a:moveTo>
                  <a:lnTo>
                    <a:pt x="28219" y="3631"/>
                  </a:lnTo>
                  <a:lnTo>
                    <a:pt x="13533" y="13533"/>
                  </a:lnTo>
                  <a:lnTo>
                    <a:pt x="3631" y="28219"/>
                  </a:lnTo>
                  <a:lnTo>
                    <a:pt x="0" y="46202"/>
                  </a:lnTo>
                  <a:lnTo>
                    <a:pt x="0" y="349783"/>
                  </a:lnTo>
                  <a:lnTo>
                    <a:pt x="3631" y="367766"/>
                  </a:lnTo>
                  <a:lnTo>
                    <a:pt x="13533" y="382452"/>
                  </a:lnTo>
                  <a:lnTo>
                    <a:pt x="28219" y="392354"/>
                  </a:lnTo>
                  <a:lnTo>
                    <a:pt x="46202" y="395986"/>
                  </a:lnTo>
                  <a:lnTo>
                    <a:pt x="1795145" y="395986"/>
                  </a:lnTo>
                  <a:lnTo>
                    <a:pt x="1813120" y="392354"/>
                  </a:lnTo>
                  <a:lnTo>
                    <a:pt x="1827803" y="382452"/>
                  </a:lnTo>
                  <a:lnTo>
                    <a:pt x="1837703" y="367766"/>
                  </a:lnTo>
                  <a:lnTo>
                    <a:pt x="1841334" y="349783"/>
                  </a:lnTo>
                  <a:lnTo>
                    <a:pt x="1841334" y="46202"/>
                  </a:lnTo>
                  <a:lnTo>
                    <a:pt x="1837703" y="28219"/>
                  </a:lnTo>
                  <a:lnTo>
                    <a:pt x="1827803" y="13533"/>
                  </a:lnTo>
                  <a:lnTo>
                    <a:pt x="1813120" y="3631"/>
                  </a:lnTo>
                  <a:lnTo>
                    <a:pt x="1795145" y="0"/>
                  </a:lnTo>
                  <a:lnTo>
                    <a:pt x="46202" y="0"/>
                  </a:lnTo>
                  <a:close/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79956" y="933576"/>
              <a:ext cx="613410" cy="2540"/>
            </a:xfrm>
            <a:custGeom>
              <a:avLst/>
              <a:gdLst/>
              <a:ahLst/>
              <a:cxnLst/>
              <a:rect l="l" t="t" r="r" b="b"/>
              <a:pathLst>
                <a:path w="613410" h="2540">
                  <a:moveTo>
                    <a:pt x="612787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612787" y="2527"/>
                  </a:lnTo>
                  <a:lnTo>
                    <a:pt x="612787" y="1257"/>
                  </a:lnTo>
                  <a:lnTo>
                    <a:pt x="612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9942" y="921639"/>
              <a:ext cx="66040" cy="26670"/>
            </a:xfrm>
            <a:custGeom>
              <a:avLst/>
              <a:gdLst/>
              <a:ahLst/>
              <a:cxnLst/>
              <a:rect l="l" t="t" r="r" b="b"/>
              <a:pathLst>
                <a:path w="66039" h="26669">
                  <a:moveTo>
                    <a:pt x="0" y="0"/>
                  </a:moveTo>
                  <a:lnTo>
                    <a:pt x="13195" y="13195"/>
                  </a:lnTo>
                  <a:lnTo>
                    <a:pt x="0" y="26390"/>
                  </a:lnTo>
                  <a:lnTo>
                    <a:pt x="65989" y="13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29942" y="921639"/>
              <a:ext cx="66040" cy="26670"/>
            </a:xfrm>
            <a:custGeom>
              <a:avLst/>
              <a:gdLst/>
              <a:ahLst/>
              <a:cxnLst/>
              <a:rect l="l" t="t" r="r" b="b"/>
              <a:pathLst>
                <a:path w="66039" h="26669">
                  <a:moveTo>
                    <a:pt x="0" y="26390"/>
                  </a:moveTo>
                  <a:lnTo>
                    <a:pt x="65989" y="13195"/>
                  </a:lnTo>
                  <a:lnTo>
                    <a:pt x="0" y="0"/>
                  </a:lnTo>
                  <a:lnTo>
                    <a:pt x="13195" y="13195"/>
                  </a:lnTo>
                  <a:lnTo>
                    <a:pt x="0" y="26390"/>
                  </a:lnTo>
                  <a:close/>
                </a:path>
              </a:pathLst>
            </a:custGeom>
            <a:ln w="6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3402" y="578446"/>
              <a:ext cx="1267460" cy="673735"/>
            </a:xfrm>
            <a:custGeom>
              <a:avLst/>
              <a:gdLst/>
              <a:ahLst/>
              <a:cxnLst/>
              <a:rect l="l" t="t" r="r" b="b"/>
              <a:pathLst>
                <a:path w="1267460" h="673735">
                  <a:moveTo>
                    <a:pt x="1220965" y="0"/>
                  </a:moveTo>
                  <a:lnTo>
                    <a:pt x="46200" y="0"/>
                  </a:lnTo>
                  <a:lnTo>
                    <a:pt x="28217" y="3631"/>
                  </a:lnTo>
                  <a:lnTo>
                    <a:pt x="13532" y="13533"/>
                  </a:lnTo>
                  <a:lnTo>
                    <a:pt x="3630" y="28219"/>
                  </a:lnTo>
                  <a:lnTo>
                    <a:pt x="0" y="46202"/>
                  </a:lnTo>
                  <a:lnTo>
                    <a:pt x="0" y="626986"/>
                  </a:lnTo>
                  <a:lnTo>
                    <a:pt x="3630" y="644961"/>
                  </a:lnTo>
                  <a:lnTo>
                    <a:pt x="13532" y="659644"/>
                  </a:lnTo>
                  <a:lnTo>
                    <a:pt x="28217" y="669545"/>
                  </a:lnTo>
                  <a:lnTo>
                    <a:pt x="46200" y="673176"/>
                  </a:lnTo>
                  <a:lnTo>
                    <a:pt x="1220965" y="673176"/>
                  </a:lnTo>
                  <a:lnTo>
                    <a:pt x="1238940" y="669545"/>
                  </a:lnTo>
                  <a:lnTo>
                    <a:pt x="1253623" y="659644"/>
                  </a:lnTo>
                  <a:lnTo>
                    <a:pt x="1263524" y="644961"/>
                  </a:lnTo>
                  <a:lnTo>
                    <a:pt x="1267155" y="626986"/>
                  </a:lnTo>
                  <a:lnTo>
                    <a:pt x="1267155" y="46202"/>
                  </a:lnTo>
                  <a:lnTo>
                    <a:pt x="1263524" y="28219"/>
                  </a:lnTo>
                  <a:lnTo>
                    <a:pt x="1253623" y="13533"/>
                  </a:lnTo>
                  <a:lnTo>
                    <a:pt x="1238940" y="3631"/>
                  </a:lnTo>
                  <a:lnTo>
                    <a:pt x="1220965" y="0"/>
                  </a:lnTo>
                  <a:close/>
                </a:path>
              </a:pathLst>
            </a:custGeom>
            <a:solidFill>
              <a:srgbClr val="00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3402" y="578446"/>
              <a:ext cx="1267460" cy="673735"/>
            </a:xfrm>
            <a:custGeom>
              <a:avLst/>
              <a:gdLst/>
              <a:ahLst/>
              <a:cxnLst/>
              <a:rect l="l" t="t" r="r" b="b"/>
              <a:pathLst>
                <a:path w="1267460" h="673735">
                  <a:moveTo>
                    <a:pt x="46200" y="0"/>
                  </a:moveTo>
                  <a:lnTo>
                    <a:pt x="28217" y="3631"/>
                  </a:lnTo>
                  <a:lnTo>
                    <a:pt x="13532" y="13533"/>
                  </a:lnTo>
                  <a:lnTo>
                    <a:pt x="3630" y="28219"/>
                  </a:lnTo>
                  <a:lnTo>
                    <a:pt x="0" y="46202"/>
                  </a:lnTo>
                  <a:lnTo>
                    <a:pt x="0" y="626986"/>
                  </a:lnTo>
                  <a:lnTo>
                    <a:pt x="3630" y="644961"/>
                  </a:lnTo>
                  <a:lnTo>
                    <a:pt x="13532" y="659644"/>
                  </a:lnTo>
                  <a:lnTo>
                    <a:pt x="28217" y="669545"/>
                  </a:lnTo>
                  <a:lnTo>
                    <a:pt x="46200" y="673176"/>
                  </a:lnTo>
                  <a:lnTo>
                    <a:pt x="1220965" y="673176"/>
                  </a:lnTo>
                  <a:lnTo>
                    <a:pt x="1238940" y="669545"/>
                  </a:lnTo>
                  <a:lnTo>
                    <a:pt x="1253623" y="659644"/>
                  </a:lnTo>
                  <a:lnTo>
                    <a:pt x="1263524" y="644961"/>
                  </a:lnTo>
                  <a:lnTo>
                    <a:pt x="1267155" y="626986"/>
                  </a:lnTo>
                  <a:lnTo>
                    <a:pt x="1267155" y="46202"/>
                  </a:lnTo>
                  <a:lnTo>
                    <a:pt x="1263524" y="28219"/>
                  </a:lnTo>
                  <a:lnTo>
                    <a:pt x="1253623" y="13533"/>
                  </a:lnTo>
                  <a:lnTo>
                    <a:pt x="1238940" y="3631"/>
                  </a:lnTo>
                  <a:lnTo>
                    <a:pt x="1220965" y="0"/>
                  </a:lnTo>
                  <a:lnTo>
                    <a:pt x="46200" y="0"/>
                  </a:lnTo>
                  <a:close/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766570" y="787704"/>
            <a:ext cx="389255" cy="116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" dirty="0">
                <a:latin typeface="Microsoft Sans Serif"/>
                <a:cs typeface="Microsoft Sans Serif"/>
              </a:rPr>
              <a:t>processing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94572" y="740956"/>
            <a:ext cx="1625600" cy="5391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r>
              <a:rPr sz="650" i="1" spc="10" dirty="0">
                <a:latin typeface="Calibri"/>
                <a:cs typeface="Calibri"/>
              </a:rPr>
              <a:t>S</a:t>
            </a:r>
            <a:r>
              <a:rPr sz="750" spc="15" baseline="-11111" dirty="0">
                <a:latin typeface="Times New Roman"/>
                <a:cs typeface="Times New Roman"/>
              </a:rPr>
              <a:t>1</a:t>
            </a:r>
            <a:r>
              <a:rPr sz="750" spc="67" baseline="-11111" dirty="0">
                <a:latin typeface="Times New Roman"/>
                <a:cs typeface="Times New Roman"/>
              </a:rPr>
              <a:t> </a:t>
            </a:r>
            <a:r>
              <a:rPr sz="650" spc="45" dirty="0">
                <a:latin typeface="Lucida Sans Unicode"/>
                <a:cs typeface="Lucida Sans Unicode"/>
              </a:rPr>
              <a:t>→</a:t>
            </a:r>
            <a:r>
              <a:rPr sz="650" spc="-60" dirty="0">
                <a:latin typeface="Lucida Sans Unicode"/>
                <a:cs typeface="Lucida Sans Unicode"/>
              </a:rPr>
              <a:t> </a:t>
            </a:r>
            <a:r>
              <a:rPr sz="650" dirty="0">
                <a:latin typeface="Lucida Sans Unicode"/>
                <a:cs typeface="Lucida Sans Unicode"/>
              </a:rPr>
              <a:t>{</a:t>
            </a:r>
            <a:r>
              <a:rPr sz="650" dirty="0">
                <a:latin typeface="Tahoma"/>
                <a:cs typeface="Tahoma"/>
              </a:rPr>
              <a:t>(</a:t>
            </a:r>
            <a:r>
              <a:rPr sz="650" i="1" dirty="0">
                <a:latin typeface="Calibri"/>
                <a:cs typeface="Calibri"/>
              </a:rPr>
              <a:t>computation</a:t>
            </a:r>
            <a:r>
              <a:rPr sz="650" dirty="0">
                <a:latin typeface="Microsoft Sans Serif"/>
                <a:cs typeface="Microsoft Sans Serif"/>
              </a:rPr>
              <a:t>,</a:t>
            </a:r>
            <a:r>
              <a:rPr sz="650" spc="-100" dirty="0">
                <a:latin typeface="Microsoft Sans Serif"/>
                <a:cs typeface="Microsoft Sans Serif"/>
              </a:rPr>
              <a:t> </a:t>
            </a:r>
            <a:r>
              <a:rPr sz="650" spc="5" dirty="0">
                <a:latin typeface="Times New Roman"/>
                <a:cs typeface="Times New Roman"/>
              </a:rPr>
              <a:t>0</a:t>
            </a:r>
            <a:r>
              <a:rPr sz="650" spc="5" dirty="0">
                <a:latin typeface="Microsoft Sans Serif"/>
                <a:cs typeface="Microsoft Sans Serif"/>
              </a:rPr>
              <a:t>.</a:t>
            </a:r>
            <a:r>
              <a:rPr sz="650" spc="5" dirty="0">
                <a:latin typeface="Times New Roman"/>
                <a:cs typeface="Times New Roman"/>
              </a:rPr>
              <a:t>1</a:t>
            </a:r>
            <a:r>
              <a:rPr sz="650" spc="5" dirty="0">
                <a:latin typeface="Tahoma"/>
                <a:cs typeface="Tahoma"/>
              </a:rPr>
              <a:t>)</a:t>
            </a:r>
            <a:r>
              <a:rPr sz="650" spc="5" dirty="0">
                <a:latin typeface="Microsoft Sans Serif"/>
                <a:cs typeface="Microsoft Sans Serif"/>
              </a:rPr>
              <a:t>,</a:t>
            </a:r>
            <a:r>
              <a:rPr sz="650" spc="5" dirty="0">
                <a:latin typeface="Tahoma"/>
                <a:cs typeface="Tahoma"/>
              </a:rPr>
              <a:t>(</a:t>
            </a:r>
            <a:r>
              <a:rPr sz="650" i="1" spc="5" dirty="0">
                <a:latin typeface="Calibri"/>
                <a:cs typeface="Calibri"/>
              </a:rPr>
              <a:t>process</a:t>
            </a:r>
            <a:r>
              <a:rPr sz="650" spc="5" dirty="0">
                <a:latin typeface="Microsoft Sans Serif"/>
                <a:cs typeface="Microsoft Sans Serif"/>
              </a:rPr>
              <a:t>,</a:t>
            </a:r>
            <a:r>
              <a:rPr sz="650" spc="-100" dirty="0">
                <a:latin typeface="Microsoft Sans Serif"/>
                <a:cs typeface="Microsoft Sans Serif"/>
              </a:rPr>
              <a:t> </a:t>
            </a:r>
            <a:r>
              <a:rPr sz="650" spc="30" dirty="0">
                <a:latin typeface="Times New Roman"/>
                <a:cs typeface="Times New Roman"/>
              </a:rPr>
              <a:t>0</a:t>
            </a:r>
            <a:r>
              <a:rPr sz="650" spc="30" dirty="0">
                <a:latin typeface="Microsoft Sans Serif"/>
                <a:cs typeface="Microsoft Sans Serif"/>
              </a:rPr>
              <a:t>.</a:t>
            </a:r>
            <a:r>
              <a:rPr sz="650" spc="30" dirty="0">
                <a:latin typeface="Times New Roman"/>
                <a:cs typeface="Times New Roman"/>
              </a:rPr>
              <a:t>15</a:t>
            </a:r>
            <a:r>
              <a:rPr sz="650" spc="30" dirty="0">
                <a:latin typeface="Tahoma"/>
                <a:cs typeface="Tahoma"/>
              </a:rPr>
              <a:t>)</a:t>
            </a:r>
            <a:r>
              <a:rPr sz="650" spc="30" dirty="0">
                <a:latin typeface="Microsoft Sans Serif"/>
                <a:cs typeface="Microsoft Sans Serif"/>
              </a:rPr>
              <a:t>,...</a:t>
            </a:r>
            <a:r>
              <a:rPr sz="650" spc="30" dirty="0">
                <a:latin typeface="Lucida Sans Unicode"/>
                <a:cs typeface="Lucida Sans Unicode"/>
              </a:rPr>
              <a:t>}</a:t>
            </a:r>
            <a:endParaRPr sz="65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z="650" i="1" spc="10" dirty="0">
                <a:latin typeface="Calibri"/>
                <a:cs typeface="Calibri"/>
              </a:rPr>
              <a:t>S</a:t>
            </a:r>
            <a:r>
              <a:rPr sz="750" spc="15" baseline="-11111" dirty="0">
                <a:latin typeface="Times New Roman"/>
                <a:cs typeface="Times New Roman"/>
              </a:rPr>
              <a:t>2</a:t>
            </a:r>
            <a:r>
              <a:rPr sz="750" spc="75" baseline="-11111" dirty="0">
                <a:latin typeface="Times New Roman"/>
                <a:cs typeface="Times New Roman"/>
              </a:rPr>
              <a:t> </a:t>
            </a:r>
            <a:r>
              <a:rPr sz="650" spc="45" dirty="0">
                <a:latin typeface="Lucida Sans Unicode"/>
                <a:cs typeface="Lucida Sans Unicode"/>
              </a:rPr>
              <a:t>→</a:t>
            </a:r>
            <a:r>
              <a:rPr sz="650" spc="-55" dirty="0">
                <a:latin typeface="Lucida Sans Unicode"/>
                <a:cs typeface="Lucida Sans Unicode"/>
              </a:rPr>
              <a:t> </a:t>
            </a:r>
            <a:r>
              <a:rPr sz="650" dirty="0">
                <a:latin typeface="Lucida Sans Unicode"/>
                <a:cs typeface="Lucida Sans Unicode"/>
              </a:rPr>
              <a:t>{</a:t>
            </a:r>
            <a:r>
              <a:rPr sz="650" dirty="0">
                <a:latin typeface="Tahoma"/>
                <a:cs typeface="Tahoma"/>
              </a:rPr>
              <a:t>(</a:t>
            </a:r>
            <a:r>
              <a:rPr sz="650" i="1" dirty="0">
                <a:latin typeface="Calibri"/>
                <a:cs typeface="Calibri"/>
              </a:rPr>
              <a:t>computation</a:t>
            </a:r>
            <a:r>
              <a:rPr sz="650" dirty="0">
                <a:latin typeface="Microsoft Sans Serif"/>
                <a:cs typeface="Microsoft Sans Serif"/>
              </a:rPr>
              <a:t>,</a:t>
            </a:r>
            <a:r>
              <a:rPr sz="650" spc="-95" dirty="0">
                <a:latin typeface="Microsoft Sans Serif"/>
                <a:cs typeface="Microsoft Sans Serif"/>
              </a:rPr>
              <a:t> </a:t>
            </a:r>
            <a:r>
              <a:rPr sz="650" dirty="0">
                <a:latin typeface="Times New Roman"/>
                <a:cs typeface="Times New Roman"/>
              </a:rPr>
              <a:t>0</a:t>
            </a:r>
            <a:r>
              <a:rPr sz="650" dirty="0">
                <a:latin typeface="Microsoft Sans Serif"/>
                <a:cs typeface="Microsoft Sans Serif"/>
              </a:rPr>
              <a:t>.</a:t>
            </a:r>
            <a:r>
              <a:rPr sz="650" dirty="0">
                <a:latin typeface="Times New Roman"/>
                <a:cs typeface="Times New Roman"/>
              </a:rPr>
              <a:t>1</a:t>
            </a:r>
            <a:r>
              <a:rPr sz="650" dirty="0">
                <a:latin typeface="Tahoma"/>
                <a:cs typeface="Tahoma"/>
              </a:rPr>
              <a:t>)</a:t>
            </a:r>
            <a:r>
              <a:rPr sz="650" dirty="0">
                <a:latin typeface="Microsoft Sans Serif"/>
                <a:cs typeface="Microsoft Sans Serif"/>
              </a:rPr>
              <a:t>,</a:t>
            </a:r>
            <a:r>
              <a:rPr sz="650" dirty="0">
                <a:latin typeface="Tahoma"/>
                <a:cs typeface="Tahoma"/>
              </a:rPr>
              <a:t>(</a:t>
            </a:r>
            <a:r>
              <a:rPr sz="650" i="1" dirty="0">
                <a:latin typeface="Calibri"/>
                <a:cs typeface="Calibri"/>
              </a:rPr>
              <a:t>seen</a:t>
            </a:r>
            <a:r>
              <a:rPr sz="650" dirty="0">
                <a:latin typeface="Microsoft Sans Serif"/>
                <a:cs typeface="Microsoft Sans Serif"/>
              </a:rPr>
              <a:t>,</a:t>
            </a:r>
            <a:r>
              <a:rPr sz="650" spc="-95" dirty="0">
                <a:latin typeface="Microsoft Sans Serif"/>
                <a:cs typeface="Microsoft Sans Serif"/>
              </a:rPr>
              <a:t> </a:t>
            </a:r>
            <a:r>
              <a:rPr sz="650" spc="30" dirty="0">
                <a:latin typeface="Times New Roman"/>
                <a:cs typeface="Times New Roman"/>
              </a:rPr>
              <a:t>0</a:t>
            </a:r>
            <a:r>
              <a:rPr sz="650" spc="30" dirty="0">
                <a:latin typeface="Microsoft Sans Serif"/>
                <a:cs typeface="Microsoft Sans Serif"/>
              </a:rPr>
              <a:t>.</a:t>
            </a:r>
            <a:r>
              <a:rPr sz="650" spc="30" dirty="0">
                <a:latin typeface="Times New Roman"/>
                <a:cs typeface="Times New Roman"/>
              </a:rPr>
              <a:t>05</a:t>
            </a:r>
            <a:r>
              <a:rPr sz="650" spc="30" dirty="0">
                <a:latin typeface="Tahoma"/>
                <a:cs typeface="Tahoma"/>
              </a:rPr>
              <a:t>)</a:t>
            </a:r>
            <a:r>
              <a:rPr sz="650" spc="30" dirty="0">
                <a:latin typeface="Microsoft Sans Serif"/>
                <a:cs typeface="Microsoft Sans Serif"/>
              </a:rPr>
              <a:t>,...</a:t>
            </a:r>
            <a:r>
              <a:rPr sz="650" spc="30" dirty="0">
                <a:latin typeface="Lucida Sans Unicode"/>
                <a:cs typeface="Lucida Sans Unicode"/>
              </a:rPr>
              <a:t>}</a:t>
            </a:r>
            <a:endParaRPr sz="65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155"/>
              </a:spcBef>
            </a:pPr>
            <a:r>
              <a:rPr sz="650" i="1" spc="25" dirty="0">
                <a:latin typeface="Calibri"/>
                <a:cs typeface="Calibri"/>
              </a:rPr>
              <a:t>S</a:t>
            </a:r>
            <a:r>
              <a:rPr sz="750" spc="-7" baseline="-11111" dirty="0">
                <a:latin typeface="Times New Roman"/>
                <a:cs typeface="Times New Roman"/>
              </a:rPr>
              <a:t>3</a:t>
            </a:r>
            <a:r>
              <a:rPr sz="750" spc="67" baseline="-11111" dirty="0">
                <a:latin typeface="Times New Roman"/>
                <a:cs typeface="Times New Roman"/>
              </a:rPr>
              <a:t> </a:t>
            </a:r>
            <a:r>
              <a:rPr sz="650" spc="45" dirty="0">
                <a:latin typeface="Lucida Sans Unicode"/>
                <a:cs typeface="Lucida Sans Unicode"/>
              </a:rPr>
              <a:t>→</a:t>
            </a:r>
            <a:r>
              <a:rPr sz="650" spc="-60" dirty="0">
                <a:latin typeface="Lucida Sans Unicode"/>
                <a:cs typeface="Lucida Sans Unicode"/>
              </a:rPr>
              <a:t> </a:t>
            </a:r>
            <a:r>
              <a:rPr sz="650" dirty="0">
                <a:latin typeface="Microsoft Sans Serif"/>
                <a:cs typeface="Microsoft Sans Serif"/>
              </a:rPr>
              <a:t>.</a:t>
            </a:r>
            <a:r>
              <a:rPr sz="650" spc="-100" dirty="0">
                <a:latin typeface="Microsoft Sans Serif"/>
                <a:cs typeface="Microsoft Sans Serif"/>
              </a:rPr>
              <a:t> </a:t>
            </a:r>
            <a:r>
              <a:rPr sz="650" dirty="0">
                <a:latin typeface="Microsoft Sans Serif"/>
                <a:cs typeface="Microsoft Sans Serif"/>
              </a:rPr>
              <a:t>.</a:t>
            </a:r>
            <a:r>
              <a:rPr sz="650" spc="-100" dirty="0">
                <a:latin typeface="Microsoft Sans Serif"/>
                <a:cs typeface="Microsoft Sans Serif"/>
              </a:rPr>
              <a:t> </a:t>
            </a:r>
            <a:r>
              <a:rPr sz="650" dirty="0">
                <a:latin typeface="Microsoft Sans Serif"/>
                <a:cs typeface="Microsoft Sans Serif"/>
              </a:rPr>
              <a:t>.</a:t>
            </a:r>
            <a:endParaRPr sz="65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  <a:spcBef>
                <a:spcPts val="515"/>
              </a:spcBef>
            </a:pPr>
            <a:r>
              <a:rPr sz="600" spc="-10" dirty="0">
                <a:latin typeface="Microsoft Sans Serif"/>
                <a:cs typeface="Microsoft Sans Serif"/>
              </a:rPr>
              <a:t>Machine-readable</a:t>
            </a:r>
            <a:r>
              <a:rPr sz="600" spc="-5" dirty="0">
                <a:latin typeface="Microsoft Sans Serif"/>
                <a:cs typeface="Microsoft Sans Serif"/>
              </a:rPr>
              <a:t> </a:t>
            </a:r>
            <a:r>
              <a:rPr sz="600" spc="-10" dirty="0">
                <a:latin typeface="Microsoft Sans Serif"/>
                <a:cs typeface="Microsoft Sans Serif"/>
              </a:rPr>
              <a:t>format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0428" y="567423"/>
            <a:ext cx="1183640" cy="613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14"/>
              </a:spcBef>
            </a:pPr>
            <a:r>
              <a:rPr sz="750" i="1" spc="-20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75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50" i="1" dirty="0">
                <a:solidFill>
                  <a:srgbClr val="FF0000"/>
                </a:solidFill>
                <a:latin typeface="Calibri"/>
                <a:cs typeface="Calibri"/>
              </a:rPr>
              <a:t>Document</a:t>
            </a:r>
            <a:endParaRPr sz="750">
              <a:latin typeface="Calibri"/>
              <a:cs typeface="Calibri"/>
            </a:endParaRPr>
          </a:p>
          <a:p>
            <a:pPr marL="12700" marR="5080">
              <a:lnSpc>
                <a:spcPts val="780"/>
              </a:lnSpc>
              <a:spcBef>
                <a:spcPts val="5"/>
              </a:spcBef>
            </a:pPr>
            <a:r>
              <a:rPr sz="600" spc="-5" dirty="0">
                <a:latin typeface="Microsoft Sans Serif"/>
                <a:cs typeface="Microsoft Sans Serif"/>
              </a:rPr>
              <a:t>Computation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is</a:t>
            </a:r>
            <a:r>
              <a:rPr sz="600" spc="-1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a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process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spc="-10" dirty="0">
                <a:latin typeface="Microsoft Sans Serif"/>
                <a:cs typeface="Microsoft Sans Serif"/>
              </a:rPr>
              <a:t>following </a:t>
            </a:r>
            <a:r>
              <a:rPr sz="600" spc="-14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a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r>
              <a:rPr sz="600" spc="-10" dirty="0">
                <a:latin typeface="Microsoft Sans Serif"/>
                <a:cs typeface="Microsoft Sans Serif"/>
              </a:rPr>
              <a:t>well</a:t>
            </a:r>
            <a:r>
              <a:rPr sz="600" spc="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defined </a:t>
            </a:r>
            <a:r>
              <a:rPr sz="600" spc="-10" dirty="0">
                <a:latin typeface="Microsoft Sans Serif"/>
                <a:cs typeface="Microsoft Sans Serif"/>
              </a:rPr>
              <a:t>model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...</a:t>
            </a:r>
            <a:endParaRPr sz="600">
              <a:latin typeface="Microsoft Sans Serif"/>
              <a:cs typeface="Microsoft Sans Serif"/>
            </a:endParaRPr>
          </a:p>
          <a:p>
            <a:pPr marL="12700" marR="88900">
              <a:lnSpc>
                <a:spcPts val="780"/>
              </a:lnSpc>
            </a:pPr>
            <a:r>
              <a:rPr sz="600" spc="-10" dirty="0">
                <a:latin typeface="Microsoft Sans Serif"/>
                <a:cs typeface="Microsoft Sans Serif"/>
              </a:rPr>
              <a:t>A </a:t>
            </a:r>
            <a:r>
              <a:rPr sz="600" spc="-5" dirty="0">
                <a:latin typeface="Microsoft Sans Serif"/>
                <a:cs typeface="Microsoft Sans Serif"/>
              </a:rPr>
              <a:t>computation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can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be seen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as</a:t>
            </a:r>
            <a:r>
              <a:rPr sz="600" spc="-1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a </a:t>
            </a:r>
            <a:r>
              <a:rPr sz="600" spc="-14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purely </a:t>
            </a:r>
            <a:r>
              <a:rPr sz="600" spc="-10" dirty="0">
                <a:latin typeface="Microsoft Sans Serif"/>
                <a:cs typeface="Microsoft Sans Serif"/>
              </a:rPr>
              <a:t>physical </a:t>
            </a:r>
            <a:r>
              <a:rPr sz="600" spc="-5" dirty="0">
                <a:latin typeface="Microsoft Sans Serif"/>
                <a:cs typeface="Microsoft Sans Serif"/>
              </a:rPr>
              <a:t>phenomena</a:t>
            </a:r>
            <a:r>
              <a:rPr sz="600" spc="-1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...</a:t>
            </a:r>
            <a:endParaRPr sz="600">
              <a:latin typeface="Microsoft Sans Serif"/>
              <a:cs typeface="Microsoft Sans Serif"/>
            </a:endParaRPr>
          </a:p>
          <a:p>
            <a:pPr marL="32384">
              <a:lnSpc>
                <a:spcPts val="585"/>
              </a:lnSpc>
            </a:pPr>
            <a:r>
              <a:rPr sz="600" spc="-5" dirty="0">
                <a:latin typeface="Microsoft Sans Serif"/>
                <a:cs typeface="Microsoft Sans Serif"/>
              </a:rPr>
              <a:t>...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08099" y="1409814"/>
            <a:ext cx="1262380" cy="153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Document</a:t>
            </a:r>
            <a:r>
              <a:rPr sz="8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Representation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165009" y="1978801"/>
            <a:ext cx="2280285" cy="878205"/>
            <a:chOff x="1165009" y="1978801"/>
            <a:chExt cx="2280285" cy="878205"/>
          </a:xfrm>
        </p:grpSpPr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6947" y="2339153"/>
              <a:ext cx="122095" cy="12209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6081" y="2494469"/>
              <a:ext cx="128254" cy="12825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940" y="2517349"/>
              <a:ext cx="122095" cy="12209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940" y="2200559"/>
              <a:ext cx="122095" cy="12209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568447" y="1980450"/>
              <a:ext cx="875030" cy="875030"/>
            </a:xfrm>
            <a:custGeom>
              <a:avLst/>
              <a:gdLst/>
              <a:ahLst/>
              <a:cxnLst/>
              <a:rect l="l" t="t" r="r" b="b"/>
              <a:pathLst>
                <a:path w="875029" h="875030">
                  <a:moveTo>
                    <a:pt x="874699" y="437349"/>
                  </a:moveTo>
                  <a:lnTo>
                    <a:pt x="872133" y="485003"/>
                  </a:lnTo>
                  <a:lnTo>
                    <a:pt x="864612" y="531170"/>
                  </a:lnTo>
                  <a:lnTo>
                    <a:pt x="852403" y="575584"/>
                  </a:lnTo>
                  <a:lnTo>
                    <a:pt x="835773" y="617979"/>
                  </a:lnTo>
                  <a:lnTo>
                    <a:pt x="814988" y="658086"/>
                  </a:lnTo>
                  <a:lnTo>
                    <a:pt x="790316" y="695640"/>
                  </a:lnTo>
                  <a:lnTo>
                    <a:pt x="762023" y="730374"/>
                  </a:lnTo>
                  <a:lnTo>
                    <a:pt x="730376" y="762021"/>
                  </a:lnTo>
                  <a:lnTo>
                    <a:pt x="695642" y="790314"/>
                  </a:lnTo>
                  <a:lnTo>
                    <a:pt x="658088" y="814986"/>
                  </a:lnTo>
                  <a:lnTo>
                    <a:pt x="617980" y="835770"/>
                  </a:lnTo>
                  <a:lnTo>
                    <a:pt x="575586" y="852400"/>
                  </a:lnTo>
                  <a:lnTo>
                    <a:pt x="531171" y="864609"/>
                  </a:lnTo>
                  <a:lnTo>
                    <a:pt x="485003" y="872130"/>
                  </a:lnTo>
                  <a:lnTo>
                    <a:pt x="437349" y="874697"/>
                  </a:lnTo>
                  <a:lnTo>
                    <a:pt x="389695" y="872130"/>
                  </a:lnTo>
                  <a:lnTo>
                    <a:pt x="343528" y="864609"/>
                  </a:lnTo>
                  <a:lnTo>
                    <a:pt x="299113" y="852400"/>
                  </a:lnTo>
                  <a:lnTo>
                    <a:pt x="256719" y="835770"/>
                  </a:lnTo>
                  <a:lnTo>
                    <a:pt x="216611" y="814986"/>
                  </a:lnTo>
                  <a:lnTo>
                    <a:pt x="179056" y="790314"/>
                  </a:lnTo>
                  <a:lnTo>
                    <a:pt x="144322" y="762021"/>
                  </a:lnTo>
                  <a:lnTo>
                    <a:pt x="112676" y="730374"/>
                  </a:lnTo>
                  <a:lnTo>
                    <a:pt x="84383" y="695640"/>
                  </a:lnTo>
                  <a:lnTo>
                    <a:pt x="59711" y="658086"/>
                  </a:lnTo>
                  <a:lnTo>
                    <a:pt x="38926" y="617979"/>
                  </a:lnTo>
                  <a:lnTo>
                    <a:pt x="22296" y="575584"/>
                  </a:lnTo>
                  <a:lnTo>
                    <a:pt x="10087" y="531170"/>
                  </a:lnTo>
                  <a:lnTo>
                    <a:pt x="2566" y="485003"/>
                  </a:lnTo>
                  <a:lnTo>
                    <a:pt x="0" y="437349"/>
                  </a:lnTo>
                  <a:lnTo>
                    <a:pt x="2566" y="389695"/>
                  </a:lnTo>
                  <a:lnTo>
                    <a:pt x="10087" y="343528"/>
                  </a:lnTo>
                  <a:lnTo>
                    <a:pt x="22296" y="299113"/>
                  </a:lnTo>
                  <a:lnTo>
                    <a:pt x="38926" y="256719"/>
                  </a:lnTo>
                  <a:lnTo>
                    <a:pt x="59711" y="216611"/>
                  </a:lnTo>
                  <a:lnTo>
                    <a:pt x="84383" y="179056"/>
                  </a:lnTo>
                  <a:lnTo>
                    <a:pt x="112676" y="144322"/>
                  </a:lnTo>
                  <a:lnTo>
                    <a:pt x="144322" y="112676"/>
                  </a:lnTo>
                  <a:lnTo>
                    <a:pt x="179056" y="84383"/>
                  </a:lnTo>
                  <a:lnTo>
                    <a:pt x="216611" y="59711"/>
                  </a:lnTo>
                  <a:lnTo>
                    <a:pt x="256719" y="38926"/>
                  </a:lnTo>
                  <a:lnTo>
                    <a:pt x="299113" y="22296"/>
                  </a:lnTo>
                  <a:lnTo>
                    <a:pt x="343528" y="10087"/>
                  </a:lnTo>
                  <a:lnTo>
                    <a:pt x="389695" y="2566"/>
                  </a:lnTo>
                  <a:lnTo>
                    <a:pt x="437349" y="0"/>
                  </a:lnTo>
                  <a:lnTo>
                    <a:pt x="485003" y="2566"/>
                  </a:lnTo>
                  <a:lnTo>
                    <a:pt x="531171" y="10087"/>
                  </a:lnTo>
                  <a:lnTo>
                    <a:pt x="575586" y="22296"/>
                  </a:lnTo>
                  <a:lnTo>
                    <a:pt x="617980" y="38926"/>
                  </a:lnTo>
                  <a:lnTo>
                    <a:pt x="658088" y="59711"/>
                  </a:lnTo>
                  <a:lnTo>
                    <a:pt x="695642" y="84383"/>
                  </a:lnTo>
                  <a:lnTo>
                    <a:pt x="730376" y="112676"/>
                  </a:lnTo>
                  <a:lnTo>
                    <a:pt x="762023" y="144322"/>
                  </a:lnTo>
                  <a:lnTo>
                    <a:pt x="790316" y="179056"/>
                  </a:lnTo>
                  <a:lnTo>
                    <a:pt x="814988" y="216611"/>
                  </a:lnTo>
                  <a:lnTo>
                    <a:pt x="835773" y="256719"/>
                  </a:lnTo>
                  <a:lnTo>
                    <a:pt x="852403" y="299113"/>
                  </a:lnTo>
                  <a:lnTo>
                    <a:pt x="864612" y="343528"/>
                  </a:lnTo>
                  <a:lnTo>
                    <a:pt x="872133" y="389695"/>
                  </a:lnTo>
                  <a:lnTo>
                    <a:pt x="874699" y="437349"/>
                  </a:lnTo>
                  <a:close/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49600" y="2558598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80">
                  <a:moveTo>
                    <a:pt x="0" y="0"/>
                  </a:moveTo>
                  <a:lnTo>
                    <a:pt x="296989" y="0"/>
                  </a:lnTo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810002" y="2321003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0"/>
                  </a:moveTo>
                  <a:lnTo>
                    <a:pt x="0" y="178196"/>
                  </a:lnTo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49600" y="2301204"/>
              <a:ext cx="99060" cy="79375"/>
            </a:xfrm>
            <a:custGeom>
              <a:avLst/>
              <a:gdLst/>
              <a:ahLst/>
              <a:cxnLst/>
              <a:rect l="l" t="t" r="r" b="b"/>
              <a:pathLst>
                <a:path w="99060" h="79375">
                  <a:moveTo>
                    <a:pt x="0" y="0"/>
                  </a:moveTo>
                  <a:lnTo>
                    <a:pt x="98996" y="79195"/>
                  </a:lnTo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47593" y="2439798"/>
              <a:ext cx="119380" cy="99060"/>
            </a:xfrm>
            <a:custGeom>
              <a:avLst/>
              <a:gdLst/>
              <a:ahLst/>
              <a:cxnLst/>
              <a:rect l="l" t="t" r="r" b="b"/>
              <a:pathLst>
                <a:path w="119380" h="99060">
                  <a:moveTo>
                    <a:pt x="0" y="0"/>
                  </a:moveTo>
                  <a:lnTo>
                    <a:pt x="118795" y="99000"/>
                  </a:lnTo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67393" y="2301204"/>
              <a:ext cx="79375" cy="59690"/>
            </a:xfrm>
            <a:custGeom>
              <a:avLst/>
              <a:gdLst/>
              <a:ahLst/>
              <a:cxnLst/>
              <a:rect l="l" t="t" r="r" b="b"/>
              <a:pathLst>
                <a:path w="79375" h="59689">
                  <a:moveTo>
                    <a:pt x="0" y="59396"/>
                  </a:moveTo>
                  <a:lnTo>
                    <a:pt x="79197" y="0"/>
                  </a:lnTo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49600" y="2439798"/>
              <a:ext cx="119380" cy="79375"/>
            </a:xfrm>
            <a:custGeom>
              <a:avLst/>
              <a:gdLst/>
              <a:ahLst/>
              <a:cxnLst/>
              <a:rect l="l" t="t" r="r" b="b"/>
              <a:pathLst>
                <a:path w="119380" h="79375">
                  <a:moveTo>
                    <a:pt x="118795" y="0"/>
                  </a:moveTo>
                  <a:lnTo>
                    <a:pt x="0" y="79201"/>
                  </a:lnTo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81363" y="2240546"/>
              <a:ext cx="253365" cy="2540"/>
            </a:xfrm>
            <a:custGeom>
              <a:avLst/>
              <a:gdLst/>
              <a:ahLst/>
              <a:cxnLst/>
              <a:rect l="l" t="t" r="r" b="b"/>
              <a:pathLst>
                <a:path w="253364" h="2539">
                  <a:moveTo>
                    <a:pt x="253250" y="1270"/>
                  </a:moveTo>
                  <a:lnTo>
                    <a:pt x="253238" y="0"/>
                  </a:lnTo>
                  <a:lnTo>
                    <a:pt x="12" y="0"/>
                  </a:lnTo>
                  <a:lnTo>
                    <a:pt x="12" y="1270"/>
                  </a:lnTo>
                  <a:lnTo>
                    <a:pt x="0" y="2540"/>
                  </a:lnTo>
                  <a:lnTo>
                    <a:pt x="253250" y="2540"/>
                  </a:lnTo>
                  <a:lnTo>
                    <a:pt x="253250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78201" y="2228606"/>
              <a:ext cx="66040" cy="26670"/>
            </a:xfrm>
            <a:custGeom>
              <a:avLst/>
              <a:gdLst/>
              <a:ahLst/>
              <a:cxnLst/>
              <a:rect l="l" t="t" r="r" b="b"/>
              <a:pathLst>
                <a:path w="66039" h="26669">
                  <a:moveTo>
                    <a:pt x="66001" y="0"/>
                  </a:moveTo>
                  <a:lnTo>
                    <a:pt x="0" y="13200"/>
                  </a:lnTo>
                  <a:lnTo>
                    <a:pt x="66001" y="26402"/>
                  </a:lnTo>
                  <a:lnTo>
                    <a:pt x="52806" y="13200"/>
                  </a:lnTo>
                  <a:lnTo>
                    <a:pt x="66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878201" y="2228606"/>
              <a:ext cx="66040" cy="26670"/>
            </a:xfrm>
            <a:custGeom>
              <a:avLst/>
              <a:gdLst/>
              <a:ahLst/>
              <a:cxnLst/>
              <a:rect l="l" t="t" r="r" b="b"/>
              <a:pathLst>
                <a:path w="66039" h="26669">
                  <a:moveTo>
                    <a:pt x="66001" y="0"/>
                  </a:moveTo>
                  <a:lnTo>
                    <a:pt x="0" y="13200"/>
                  </a:lnTo>
                  <a:lnTo>
                    <a:pt x="66001" y="26402"/>
                  </a:lnTo>
                  <a:lnTo>
                    <a:pt x="52806" y="13200"/>
                  </a:lnTo>
                  <a:lnTo>
                    <a:pt x="66001" y="0"/>
                  </a:lnTo>
                  <a:close/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71799" y="2228606"/>
              <a:ext cx="66040" cy="26670"/>
            </a:xfrm>
            <a:custGeom>
              <a:avLst/>
              <a:gdLst/>
              <a:ahLst/>
              <a:cxnLst/>
              <a:rect l="l" t="t" r="r" b="b"/>
              <a:pathLst>
                <a:path w="66039" h="26669">
                  <a:moveTo>
                    <a:pt x="0" y="0"/>
                  </a:moveTo>
                  <a:lnTo>
                    <a:pt x="13195" y="13200"/>
                  </a:lnTo>
                  <a:lnTo>
                    <a:pt x="0" y="26402"/>
                  </a:lnTo>
                  <a:lnTo>
                    <a:pt x="65989" y="1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71799" y="2228606"/>
              <a:ext cx="66040" cy="26670"/>
            </a:xfrm>
            <a:custGeom>
              <a:avLst/>
              <a:gdLst/>
              <a:ahLst/>
              <a:cxnLst/>
              <a:rect l="l" t="t" r="r" b="b"/>
              <a:pathLst>
                <a:path w="66039" h="26669">
                  <a:moveTo>
                    <a:pt x="0" y="26402"/>
                  </a:moveTo>
                  <a:lnTo>
                    <a:pt x="65989" y="13200"/>
                  </a:lnTo>
                  <a:lnTo>
                    <a:pt x="0" y="0"/>
                  </a:lnTo>
                  <a:lnTo>
                    <a:pt x="13195" y="13200"/>
                  </a:lnTo>
                  <a:lnTo>
                    <a:pt x="0" y="26402"/>
                  </a:lnTo>
                  <a:close/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204339" y="2329803"/>
              <a:ext cx="3810" cy="180975"/>
            </a:xfrm>
            <a:custGeom>
              <a:avLst/>
              <a:gdLst/>
              <a:ahLst/>
              <a:cxnLst/>
              <a:rect l="l" t="t" r="r" b="b"/>
              <a:pathLst>
                <a:path w="3810" h="180975">
                  <a:moveTo>
                    <a:pt x="1648" y="0"/>
                  </a:moveTo>
                  <a:lnTo>
                    <a:pt x="0" y="8242"/>
                  </a:lnTo>
                  <a:lnTo>
                    <a:pt x="0" y="172151"/>
                  </a:lnTo>
                  <a:lnTo>
                    <a:pt x="1648" y="180394"/>
                  </a:lnTo>
                  <a:lnTo>
                    <a:pt x="3297" y="172151"/>
                  </a:lnTo>
                  <a:lnTo>
                    <a:pt x="3297" y="8242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192792" y="2329803"/>
              <a:ext cx="26670" cy="66040"/>
            </a:xfrm>
            <a:custGeom>
              <a:avLst/>
              <a:gdLst/>
              <a:ahLst/>
              <a:cxnLst/>
              <a:rect l="l" t="t" r="r" b="b"/>
              <a:pathLst>
                <a:path w="26669" h="66039">
                  <a:moveTo>
                    <a:pt x="13195" y="0"/>
                  </a:moveTo>
                  <a:lnTo>
                    <a:pt x="0" y="65995"/>
                  </a:lnTo>
                  <a:lnTo>
                    <a:pt x="13195" y="52800"/>
                  </a:lnTo>
                  <a:lnTo>
                    <a:pt x="26403" y="65995"/>
                  </a:lnTo>
                  <a:lnTo>
                    <a:pt x="131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192792" y="2329803"/>
              <a:ext cx="26670" cy="66040"/>
            </a:xfrm>
            <a:custGeom>
              <a:avLst/>
              <a:gdLst/>
              <a:ahLst/>
              <a:cxnLst/>
              <a:rect l="l" t="t" r="r" b="b"/>
              <a:pathLst>
                <a:path w="26669" h="66039">
                  <a:moveTo>
                    <a:pt x="26403" y="65995"/>
                  </a:moveTo>
                  <a:lnTo>
                    <a:pt x="13195" y="0"/>
                  </a:lnTo>
                  <a:lnTo>
                    <a:pt x="0" y="65995"/>
                  </a:lnTo>
                  <a:lnTo>
                    <a:pt x="13195" y="52800"/>
                  </a:lnTo>
                  <a:lnTo>
                    <a:pt x="26403" y="65995"/>
                  </a:lnTo>
                  <a:close/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192792" y="2444198"/>
              <a:ext cx="26670" cy="66040"/>
            </a:xfrm>
            <a:custGeom>
              <a:avLst/>
              <a:gdLst/>
              <a:ahLst/>
              <a:cxnLst/>
              <a:rect l="l" t="t" r="r" b="b"/>
              <a:pathLst>
                <a:path w="26669" h="66039">
                  <a:moveTo>
                    <a:pt x="26403" y="0"/>
                  </a:moveTo>
                  <a:lnTo>
                    <a:pt x="13195" y="13200"/>
                  </a:lnTo>
                  <a:lnTo>
                    <a:pt x="0" y="0"/>
                  </a:lnTo>
                  <a:lnTo>
                    <a:pt x="13195" y="65999"/>
                  </a:lnTo>
                  <a:lnTo>
                    <a:pt x="26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192792" y="2444198"/>
              <a:ext cx="26670" cy="66040"/>
            </a:xfrm>
            <a:custGeom>
              <a:avLst/>
              <a:gdLst/>
              <a:ahLst/>
              <a:cxnLst/>
              <a:rect l="l" t="t" r="r" b="b"/>
              <a:pathLst>
                <a:path w="26669" h="66039">
                  <a:moveTo>
                    <a:pt x="0" y="0"/>
                  </a:moveTo>
                  <a:lnTo>
                    <a:pt x="13195" y="65999"/>
                  </a:lnTo>
                  <a:lnTo>
                    <a:pt x="26403" y="0"/>
                  </a:lnTo>
                  <a:lnTo>
                    <a:pt x="13195" y="13200"/>
                  </a:lnTo>
                  <a:lnTo>
                    <a:pt x="0" y="0"/>
                  </a:lnTo>
                  <a:close/>
                </a:path>
              </a:pathLst>
            </a:custGeom>
            <a:ln w="3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66658" y="2142807"/>
              <a:ext cx="1069340" cy="554990"/>
            </a:xfrm>
            <a:custGeom>
              <a:avLst/>
              <a:gdLst/>
              <a:ahLst/>
              <a:cxnLst/>
              <a:rect l="l" t="t" r="r" b="b"/>
              <a:pathLst>
                <a:path w="1069339" h="554989">
                  <a:moveTo>
                    <a:pt x="1022960" y="0"/>
                  </a:moveTo>
                  <a:lnTo>
                    <a:pt x="46201" y="0"/>
                  </a:lnTo>
                  <a:lnTo>
                    <a:pt x="28218" y="3631"/>
                  </a:lnTo>
                  <a:lnTo>
                    <a:pt x="13532" y="13533"/>
                  </a:lnTo>
                  <a:lnTo>
                    <a:pt x="3631" y="28218"/>
                  </a:lnTo>
                  <a:lnTo>
                    <a:pt x="0" y="46200"/>
                  </a:lnTo>
                  <a:lnTo>
                    <a:pt x="0" y="508187"/>
                  </a:lnTo>
                  <a:lnTo>
                    <a:pt x="3631" y="526167"/>
                  </a:lnTo>
                  <a:lnTo>
                    <a:pt x="13532" y="540852"/>
                  </a:lnTo>
                  <a:lnTo>
                    <a:pt x="28218" y="550753"/>
                  </a:lnTo>
                  <a:lnTo>
                    <a:pt x="46201" y="554384"/>
                  </a:lnTo>
                  <a:lnTo>
                    <a:pt x="1022960" y="554384"/>
                  </a:lnTo>
                  <a:lnTo>
                    <a:pt x="1040943" y="550753"/>
                  </a:lnTo>
                  <a:lnTo>
                    <a:pt x="1055630" y="540852"/>
                  </a:lnTo>
                  <a:lnTo>
                    <a:pt x="1065532" y="526167"/>
                  </a:lnTo>
                  <a:lnTo>
                    <a:pt x="1069163" y="508187"/>
                  </a:lnTo>
                  <a:lnTo>
                    <a:pt x="1069163" y="46200"/>
                  </a:lnTo>
                  <a:lnTo>
                    <a:pt x="1065532" y="28218"/>
                  </a:lnTo>
                  <a:lnTo>
                    <a:pt x="1055630" y="13533"/>
                  </a:lnTo>
                  <a:lnTo>
                    <a:pt x="1040943" y="3631"/>
                  </a:lnTo>
                  <a:lnTo>
                    <a:pt x="1022960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66658" y="2142807"/>
              <a:ext cx="1069340" cy="554990"/>
            </a:xfrm>
            <a:custGeom>
              <a:avLst/>
              <a:gdLst/>
              <a:ahLst/>
              <a:cxnLst/>
              <a:rect l="l" t="t" r="r" b="b"/>
              <a:pathLst>
                <a:path w="1069339" h="554989">
                  <a:moveTo>
                    <a:pt x="46201" y="0"/>
                  </a:moveTo>
                  <a:lnTo>
                    <a:pt x="28218" y="3631"/>
                  </a:lnTo>
                  <a:lnTo>
                    <a:pt x="13532" y="13533"/>
                  </a:lnTo>
                  <a:lnTo>
                    <a:pt x="3631" y="28218"/>
                  </a:lnTo>
                  <a:lnTo>
                    <a:pt x="0" y="46200"/>
                  </a:lnTo>
                  <a:lnTo>
                    <a:pt x="0" y="508187"/>
                  </a:lnTo>
                  <a:lnTo>
                    <a:pt x="3631" y="526167"/>
                  </a:lnTo>
                  <a:lnTo>
                    <a:pt x="13532" y="540852"/>
                  </a:lnTo>
                  <a:lnTo>
                    <a:pt x="28218" y="550753"/>
                  </a:lnTo>
                  <a:lnTo>
                    <a:pt x="46201" y="554384"/>
                  </a:lnTo>
                  <a:lnTo>
                    <a:pt x="1022960" y="554384"/>
                  </a:lnTo>
                  <a:lnTo>
                    <a:pt x="1040943" y="550753"/>
                  </a:lnTo>
                  <a:lnTo>
                    <a:pt x="1055630" y="540852"/>
                  </a:lnTo>
                  <a:lnTo>
                    <a:pt x="1065532" y="526167"/>
                  </a:lnTo>
                  <a:lnTo>
                    <a:pt x="1069163" y="508187"/>
                  </a:lnTo>
                  <a:lnTo>
                    <a:pt x="1069163" y="46200"/>
                  </a:lnTo>
                  <a:lnTo>
                    <a:pt x="1065532" y="28218"/>
                  </a:lnTo>
                  <a:lnTo>
                    <a:pt x="1055630" y="13533"/>
                  </a:lnTo>
                  <a:lnTo>
                    <a:pt x="1040943" y="3631"/>
                  </a:lnTo>
                  <a:lnTo>
                    <a:pt x="1022960" y="0"/>
                  </a:lnTo>
                  <a:lnTo>
                    <a:pt x="46201" y="0"/>
                  </a:lnTo>
                  <a:close/>
                </a:path>
              </a:pathLst>
            </a:custGeom>
            <a:ln w="3299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8954" y="2200559"/>
              <a:ext cx="122095" cy="122093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1332026" y="3013672"/>
            <a:ext cx="1664970" cy="153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Finding the</a:t>
            </a:r>
            <a:r>
              <a:rPr sz="8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most</a:t>
            </a:r>
            <a:r>
              <a:rPr sz="8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salient</a:t>
            </a:r>
            <a:r>
              <a:rPr sz="8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sentences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712542" y="2086190"/>
            <a:ext cx="14986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650" i="1" spc="10" dirty="0">
                <a:latin typeface="Calibri"/>
                <a:cs typeface="Calibri"/>
              </a:rPr>
              <a:t>S</a:t>
            </a:r>
            <a:r>
              <a:rPr sz="750" spc="15" baseline="-11111" dirty="0">
                <a:latin typeface="Times New Roman"/>
                <a:cs typeface="Times New Roman"/>
              </a:rPr>
              <a:t>1</a:t>
            </a:r>
            <a:endParaRPr sz="750" baseline="-11111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088792" y="2086190"/>
            <a:ext cx="14986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650" i="1" spc="10" dirty="0">
                <a:latin typeface="Calibri"/>
                <a:cs typeface="Calibri"/>
              </a:rPr>
              <a:t>S</a:t>
            </a:r>
            <a:r>
              <a:rPr sz="750" spc="15" baseline="-11111" dirty="0">
                <a:latin typeface="Times New Roman"/>
                <a:cs typeface="Times New Roman"/>
              </a:rPr>
              <a:t>2</a:t>
            </a:r>
            <a:endParaRPr sz="750" baseline="-11111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207613" y="2422829"/>
            <a:ext cx="14986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650" i="1" spc="10" dirty="0">
                <a:latin typeface="Calibri"/>
                <a:cs typeface="Calibri"/>
              </a:rPr>
              <a:t>S</a:t>
            </a:r>
            <a:r>
              <a:rPr sz="750" spc="15" baseline="-11111" dirty="0">
                <a:latin typeface="Times New Roman"/>
                <a:cs typeface="Times New Roman"/>
              </a:rPr>
              <a:t>3</a:t>
            </a:r>
            <a:endParaRPr sz="750" baseline="-11111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613545" y="2435339"/>
            <a:ext cx="13589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i="1" spc="37" baseline="8547" dirty="0">
                <a:latin typeface="Calibri"/>
                <a:cs typeface="Calibri"/>
              </a:rPr>
              <a:t>S</a:t>
            </a:r>
            <a:r>
              <a:rPr sz="500" i="1" spc="25" dirty="0">
                <a:latin typeface="Calibri"/>
                <a:cs typeface="Calibri"/>
              </a:rPr>
              <a:t>i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777566" y="2648940"/>
            <a:ext cx="368300" cy="116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Microsoft Sans Serif"/>
                <a:cs typeface="Microsoft Sans Serif"/>
              </a:rPr>
              <a:t>Document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73670" y="2094448"/>
            <a:ext cx="943610" cy="53149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65"/>
              </a:spcBef>
            </a:pPr>
            <a:r>
              <a:rPr sz="750" i="1" spc="15" dirty="0">
                <a:solidFill>
                  <a:srgbClr val="FF0000"/>
                </a:solidFill>
                <a:latin typeface="Calibri"/>
                <a:cs typeface="Calibri"/>
              </a:rPr>
              <a:t>Underlying</a:t>
            </a:r>
            <a:r>
              <a:rPr sz="75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50" i="1" spc="5" dirty="0">
                <a:solidFill>
                  <a:srgbClr val="FF0000"/>
                </a:solidFill>
                <a:latin typeface="Calibri"/>
                <a:cs typeface="Calibri"/>
              </a:rPr>
              <a:t>Hypothesis</a:t>
            </a:r>
            <a:endParaRPr sz="750">
              <a:latin typeface="Calibri"/>
              <a:cs typeface="Calibri"/>
            </a:endParaRPr>
          </a:p>
          <a:p>
            <a:pPr marL="32384" marR="5080" algn="just">
              <a:lnSpc>
                <a:spcPct val="108200"/>
              </a:lnSpc>
              <a:spcBef>
                <a:spcPts val="280"/>
              </a:spcBef>
            </a:pPr>
            <a:r>
              <a:rPr sz="600" spc="-5" dirty="0">
                <a:latin typeface="Microsoft Sans Serif"/>
                <a:cs typeface="Microsoft Sans Serif"/>
              </a:rPr>
              <a:t>Sentences that </a:t>
            </a:r>
            <a:r>
              <a:rPr sz="600" spc="-15" dirty="0">
                <a:latin typeface="Microsoft Sans Serif"/>
                <a:cs typeface="Microsoft Sans Serif"/>
              </a:rPr>
              <a:t>convey </a:t>
            </a:r>
            <a:r>
              <a:rPr sz="600" spc="-5" dirty="0">
                <a:latin typeface="Microsoft Sans Serif"/>
                <a:cs typeface="Microsoft Sans Serif"/>
              </a:rPr>
              <a:t>the </a:t>
            </a:r>
            <a:r>
              <a:rPr sz="600" spc="-14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theme</a:t>
            </a:r>
            <a:r>
              <a:rPr sz="600" spc="-2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of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the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document</a:t>
            </a:r>
            <a:r>
              <a:rPr sz="600" spc="-2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are </a:t>
            </a:r>
            <a:r>
              <a:rPr sz="600" spc="-14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more</a:t>
            </a:r>
            <a:r>
              <a:rPr sz="600" spc="-2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similar</a:t>
            </a:r>
            <a:r>
              <a:rPr sz="600" spc="-1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to</a:t>
            </a:r>
            <a:r>
              <a:rPr sz="600" spc="-1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each</a:t>
            </a:r>
            <a:r>
              <a:rPr sz="600" spc="-1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other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pc="-15" dirty="0">
                <a:latin typeface="Calibri"/>
                <a:cs typeface="Calibri"/>
              </a:rPr>
              <a:t>Pawan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Goyal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(IIT</a:t>
            </a:r>
            <a:r>
              <a:rPr spc="5" dirty="0">
                <a:latin typeface="Calibri"/>
                <a:cs typeface="Calibri"/>
              </a:rPr>
              <a:t> Kharagpur)</a:t>
            </a:r>
          </a:p>
        </p:txBody>
      </p:sp>
      <p:sp>
        <p:nvSpPr>
          <p:cNvPr id="96" name="object 96"/>
          <p:cNvSpPr txBox="1"/>
          <p:nvPr/>
        </p:nvSpPr>
        <p:spPr>
          <a:xfrm>
            <a:off x="1827072" y="3352033"/>
            <a:ext cx="95440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Text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Summarization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i="1" spc="1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LexRank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608209" y="3352033"/>
            <a:ext cx="60198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0"/>
              </a:lnSpc>
            </a:pPr>
            <a:r>
              <a:rPr sz="600" i="1" spc="-9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eek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libri"/>
                <a:cs typeface="Calibri"/>
              </a:rPr>
              <a:t>11,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Lectu</a:t>
            </a:r>
            <a:r>
              <a:rPr sz="6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" i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0"/>
              </a:lnSpc>
            </a:pPr>
            <a:r>
              <a:rPr spc="-10" dirty="0">
                <a:latin typeface="Calibri"/>
                <a:cs typeface="Calibri"/>
              </a:rPr>
              <a:t>8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/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10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3256</Words>
  <Application>Microsoft Office PowerPoint</Application>
  <PresentationFormat>Custom</PresentationFormat>
  <Paragraphs>685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Text Summarization</vt:lpstr>
      <vt:lpstr>Automatic Text Summarization</vt:lpstr>
      <vt:lpstr>PowerPoint Presentation</vt:lpstr>
      <vt:lpstr>Automatic Text Summarization</vt:lpstr>
      <vt:lpstr>Summarization: Main stages</vt:lpstr>
      <vt:lpstr>Unsupervised content selection; Luhn (1958)</vt:lpstr>
      <vt:lpstr>Unsupervised content selection; Luhn (1958)</vt:lpstr>
      <vt:lpstr>LexRank: A Graph-based approach</vt:lpstr>
      <vt:lpstr>Sentence Centrality Measure</vt:lpstr>
      <vt:lpstr>Sentence Centrality Measure</vt:lpstr>
      <vt:lpstr>Removing Redundant Sentences</vt:lpstr>
      <vt:lpstr>PowerPoint Presentation</vt:lpstr>
      <vt:lpstr>Global Inference</vt:lpstr>
      <vt:lpstr>Inference Problem</vt:lpstr>
      <vt:lpstr>A Greedy Solution</vt:lpstr>
      <vt:lpstr>Integer Linear Programming (ILP)</vt:lpstr>
      <vt:lpstr>Sentence Level ILP Formulation</vt:lpstr>
      <vt:lpstr>The next steps: Sentence Ordering</vt:lpstr>
      <vt:lpstr>The next steps: Simplifying Sentences</vt:lpstr>
      <vt:lpstr>PowerPoint Presentation</vt:lpstr>
      <vt:lpstr>System Evaluation</vt:lpstr>
      <vt:lpstr>ROUGE for evaluation</vt:lpstr>
      <vt:lpstr>ROUGE Example</vt:lpstr>
      <vt:lpstr>ROUGE Example</vt:lpstr>
      <vt:lpstr>Further Discussions</vt:lpstr>
      <vt:lpstr>PowerPoint Presentation</vt:lpstr>
      <vt:lpstr>PowerPoint Presentation</vt:lpstr>
      <vt:lpstr>PowerPoint Presentation</vt:lpstr>
      <vt:lpstr>PowerPoint Presentation</vt:lpstr>
      <vt:lpstr>Taxt Classification</vt:lpstr>
      <vt:lpstr>Text classification: problem definition</vt:lpstr>
      <vt:lpstr>Classification Methods: Hand-coded rules</vt:lpstr>
      <vt:lpstr>PowerPoint Presentation</vt:lpstr>
      <vt:lpstr>PowerPoint Presentation</vt:lpstr>
      <vt:lpstr>PowerPoint Presentation</vt:lpstr>
      <vt:lpstr>Bayes’ rule for documents and classes</vt:lpstr>
      <vt:lpstr>Naïve Bayes classification assumptions</vt:lpstr>
      <vt:lpstr>Learning the model parameters</vt:lpstr>
      <vt:lpstr>Laplace (add-1) smoothing</vt:lpstr>
      <vt:lpstr>PowerPoint Presentation</vt:lpstr>
      <vt:lpstr>PowerPoint Presentation</vt:lpstr>
      <vt:lpstr>Naïve Bayes and Language Modeling</vt:lpstr>
      <vt:lpstr>Which class assigns a higher probability to the sentence?</vt:lpstr>
      <vt:lpstr>Naïve Bayes: More than Two Classes</vt:lpstr>
      <vt:lpstr>Naïve Bayes: More than Two Classes</vt:lpstr>
      <vt:lpstr>Evaluation: Constructing Confusion matrix c</vt:lpstr>
      <vt:lpstr>Per class evaluation measures</vt:lpstr>
      <vt:lpstr>Micro- vs. Macro-Average</vt:lpstr>
      <vt:lpstr>Micro- vs. Macro-Average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Goyal</dc:creator>
  <cp:lastModifiedBy>Sujit</cp:lastModifiedBy>
  <cp:revision>3</cp:revision>
  <dcterms:created xsi:type="dcterms:W3CDTF">2023-11-26T06:28:20Z</dcterms:created>
  <dcterms:modified xsi:type="dcterms:W3CDTF">2023-11-26T07:29:14Z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2017-03-27T00:00:00Z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2023-11-26T00:00:00Z</vt:filetime>
  </property>
</Properties>
</file>